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1"/>
  </p:sldMasterIdLst>
  <p:notesMasterIdLst>
    <p:notesMasterId r:id="rId50"/>
  </p:notesMasterIdLst>
  <p:handoutMasterIdLst>
    <p:handoutMasterId r:id="rId51"/>
  </p:handoutMasterIdLst>
  <p:sldIdLst>
    <p:sldId id="288" r:id="rId2"/>
    <p:sldId id="445" r:id="rId3"/>
    <p:sldId id="446" r:id="rId4"/>
    <p:sldId id="447" r:id="rId5"/>
    <p:sldId id="448" r:id="rId6"/>
    <p:sldId id="449" r:id="rId7"/>
    <p:sldId id="531" r:id="rId8"/>
    <p:sldId id="451" r:id="rId9"/>
    <p:sldId id="452" r:id="rId10"/>
    <p:sldId id="453" r:id="rId11"/>
    <p:sldId id="455" r:id="rId12"/>
    <p:sldId id="458" r:id="rId13"/>
    <p:sldId id="456" r:id="rId14"/>
    <p:sldId id="462" r:id="rId15"/>
    <p:sldId id="463" r:id="rId16"/>
    <p:sldId id="464" r:id="rId17"/>
    <p:sldId id="468" r:id="rId18"/>
    <p:sldId id="470" r:id="rId19"/>
    <p:sldId id="473" r:id="rId20"/>
    <p:sldId id="486" r:id="rId21"/>
    <p:sldId id="487" r:id="rId22"/>
    <p:sldId id="529" r:id="rId23"/>
    <p:sldId id="532" r:id="rId24"/>
    <p:sldId id="536" r:id="rId25"/>
    <p:sldId id="530" r:id="rId26"/>
    <p:sldId id="497" r:id="rId27"/>
    <p:sldId id="498" r:id="rId28"/>
    <p:sldId id="501" r:id="rId29"/>
    <p:sldId id="503" r:id="rId30"/>
    <p:sldId id="504" r:id="rId31"/>
    <p:sldId id="505" r:id="rId32"/>
    <p:sldId id="506" r:id="rId33"/>
    <p:sldId id="507" r:id="rId34"/>
    <p:sldId id="508" r:id="rId35"/>
    <p:sldId id="510" r:id="rId36"/>
    <p:sldId id="511" r:id="rId37"/>
    <p:sldId id="512" r:id="rId38"/>
    <p:sldId id="513" r:id="rId39"/>
    <p:sldId id="514" r:id="rId40"/>
    <p:sldId id="515" r:id="rId41"/>
    <p:sldId id="516" r:id="rId42"/>
    <p:sldId id="517" r:id="rId43"/>
    <p:sldId id="519" r:id="rId44"/>
    <p:sldId id="520" r:id="rId45"/>
    <p:sldId id="521" r:id="rId46"/>
    <p:sldId id="522" r:id="rId47"/>
    <p:sldId id="525" r:id="rId48"/>
    <p:sldId id="526" r:id="rId49"/>
  </p:sldIdLst>
  <p:sldSz cx="9144000" cy="6858000" type="screen4x3"/>
  <p:notesSz cx="10234613" cy="709930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標楷體" panose="03000509000000000000" pitchFamily="65" charset="-120"/>
        <a:cs typeface="+mn-cs"/>
      </a:defRPr>
    </a:lvl5pPr>
    <a:lvl6pPr marL="22860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6pPr>
    <a:lvl7pPr marL="27432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7pPr>
    <a:lvl8pPr marL="32004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8pPr>
    <a:lvl9pPr marL="3657600" algn="l" defTabSz="914400" rtl="0" eaLnBrk="1" latinLnBrk="0" hangingPunct="1">
      <a:defRPr sz="2400" kern="1200">
        <a:solidFill>
          <a:schemeClr val="tx1"/>
        </a:solidFill>
        <a:latin typeface="Tahoma" panose="020B0604030504040204" pitchFamily="34" charset="0"/>
        <a:ea typeface="標楷體" panose="03000509000000000000" pitchFamily="65" charset="-120"/>
        <a:cs typeface="+mn-cs"/>
      </a:defRPr>
    </a:lvl9pPr>
  </p:defaultTextStyle>
  <p:extLst>
    <p:ext uri="{EFAFB233-063F-42B5-8137-9DF3F51BA10A}">
      <p15:sldGuideLst xmlns:p15="http://schemas.microsoft.com/office/powerpoint/2012/main">
        <p15:guide id="1" orient="horz" pos="3168">
          <p15:clr>
            <a:srgbClr val="A4A3A4"/>
          </p15:clr>
        </p15:guide>
        <p15:guide id="2" pos="2880">
          <p15:clr>
            <a:srgbClr val="A4A3A4"/>
          </p15:clr>
        </p15:guide>
      </p15:sldGuideLst>
    </p:ext>
    <p:ext uri="{2D200454-40CA-4A62-9FC3-DE9A4176ACB9}">
      <p15:notesGuideLst xmlns:p15="http://schemas.microsoft.com/office/powerpoint/2012/main">
        <p15:guide id="1" orient="horz" pos="2236">
          <p15:clr>
            <a:srgbClr val="A4A3A4"/>
          </p15:clr>
        </p15:guide>
        <p15:guide id="2" pos="322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Marwedel"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9933"/>
    <a:srgbClr val="33CC33"/>
    <a:srgbClr val="FFCC66"/>
    <a:srgbClr val="FFCC99"/>
    <a:srgbClr val="FF0000"/>
    <a:srgbClr val="99CC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44" autoAdjust="0"/>
    <p:restoredTop sz="87363" autoAdjust="0"/>
  </p:normalViewPr>
  <p:slideViewPr>
    <p:cSldViewPr>
      <p:cViewPr varScale="1">
        <p:scale>
          <a:sx n="44" d="100"/>
          <a:sy n="44" d="100"/>
        </p:scale>
        <p:origin x="1478" y="62"/>
      </p:cViewPr>
      <p:guideLst>
        <p:guide orient="horz" pos="316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6000"/>
    </p:cViewPr>
  </p:sorterViewPr>
  <p:notesViewPr>
    <p:cSldViewPr>
      <p:cViewPr>
        <p:scale>
          <a:sx n="100" d="100"/>
          <a:sy n="100" d="100"/>
        </p:scale>
        <p:origin x="-58" y="1675"/>
      </p:cViewPr>
      <p:guideLst>
        <p:guide orient="horz" pos="2236"/>
        <p:guide pos="322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3474" name="Rectangle 2"/>
          <p:cNvSpPr>
            <a:spLocks noGrp="1" noChangeArrowheads="1"/>
          </p:cNvSpPr>
          <p:nvPr>
            <p:ph type="hdr" sz="quarter"/>
          </p:nvPr>
        </p:nvSpPr>
        <p:spPr bwMode="auto">
          <a:xfrm>
            <a:off x="0" y="0"/>
            <a:ext cx="4433888"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t" anchorCtr="0" compatLnSpc="1">
            <a:prstTxWarp prst="textNoShape">
              <a:avLst/>
            </a:prstTxWarp>
          </a:bodyPr>
          <a:lstStyle>
            <a:lvl1pPr defTabSz="915988">
              <a:defRPr sz="1200">
                <a:latin typeface="Times New Roman" panose="02020603050405020304" pitchFamily="18" charset="0"/>
                <a:ea typeface="新細明體" panose="02020500000000000000" pitchFamily="18" charset="-120"/>
              </a:defRPr>
            </a:lvl1pPr>
          </a:lstStyle>
          <a:p>
            <a:endParaRPr lang="zh-TW" altLang="zh-TW"/>
          </a:p>
        </p:txBody>
      </p:sp>
      <p:sp>
        <p:nvSpPr>
          <p:cNvPr id="233475" name="Rectangle 3"/>
          <p:cNvSpPr>
            <a:spLocks noGrp="1" noChangeArrowheads="1"/>
          </p:cNvSpPr>
          <p:nvPr>
            <p:ph type="dt" sz="quarter" idx="1"/>
          </p:nvPr>
        </p:nvSpPr>
        <p:spPr bwMode="auto">
          <a:xfrm>
            <a:off x="5799138" y="0"/>
            <a:ext cx="4433887"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t" anchorCtr="0" compatLnSpc="1">
            <a:prstTxWarp prst="textNoShape">
              <a:avLst/>
            </a:prstTxWarp>
          </a:bodyPr>
          <a:lstStyle>
            <a:lvl1pPr algn="r" defTabSz="915988">
              <a:defRPr sz="1200">
                <a:latin typeface="Times New Roman" panose="02020603050405020304" pitchFamily="18" charset="0"/>
                <a:ea typeface="新細明體" panose="02020500000000000000" pitchFamily="18" charset="-120"/>
              </a:defRPr>
            </a:lvl1pPr>
          </a:lstStyle>
          <a:p>
            <a:endParaRPr lang="zh-TW" altLang="zh-TW"/>
          </a:p>
        </p:txBody>
      </p:sp>
      <p:sp>
        <p:nvSpPr>
          <p:cNvPr id="233476" name="Rectangle 4"/>
          <p:cNvSpPr>
            <a:spLocks noGrp="1" noChangeArrowheads="1"/>
          </p:cNvSpPr>
          <p:nvPr>
            <p:ph type="ftr" sz="quarter" idx="2"/>
          </p:nvPr>
        </p:nvSpPr>
        <p:spPr bwMode="auto">
          <a:xfrm>
            <a:off x="0" y="6743700"/>
            <a:ext cx="4433888"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b" anchorCtr="0" compatLnSpc="1">
            <a:prstTxWarp prst="textNoShape">
              <a:avLst/>
            </a:prstTxWarp>
          </a:bodyPr>
          <a:lstStyle>
            <a:lvl1pPr defTabSz="915988">
              <a:defRPr sz="1200">
                <a:latin typeface="Times New Roman" panose="02020603050405020304" pitchFamily="18" charset="0"/>
                <a:ea typeface="新細明體" panose="02020500000000000000" pitchFamily="18" charset="-120"/>
              </a:defRPr>
            </a:lvl1pPr>
          </a:lstStyle>
          <a:p>
            <a:endParaRPr lang="zh-TW" altLang="zh-TW"/>
          </a:p>
        </p:txBody>
      </p:sp>
      <p:sp>
        <p:nvSpPr>
          <p:cNvPr id="233477" name="Rectangle 5"/>
          <p:cNvSpPr>
            <a:spLocks noGrp="1" noChangeArrowheads="1"/>
          </p:cNvSpPr>
          <p:nvPr>
            <p:ph type="sldNum" sz="quarter" idx="3"/>
          </p:nvPr>
        </p:nvSpPr>
        <p:spPr bwMode="auto">
          <a:xfrm>
            <a:off x="5799138" y="6743700"/>
            <a:ext cx="4433887"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b" anchorCtr="0" compatLnSpc="1">
            <a:prstTxWarp prst="textNoShape">
              <a:avLst/>
            </a:prstTxWarp>
          </a:bodyPr>
          <a:lstStyle>
            <a:lvl1pPr algn="r" defTabSz="915988">
              <a:defRPr sz="1200">
                <a:latin typeface="Times New Roman" panose="02020603050405020304" pitchFamily="18" charset="0"/>
                <a:ea typeface="新細明體" panose="02020500000000000000" pitchFamily="18" charset="-120"/>
              </a:defRPr>
            </a:lvl1pPr>
          </a:lstStyle>
          <a:p>
            <a:fld id="{FD362E52-D847-4DE8-A220-363691A298D8}" type="slidenum">
              <a:rPr lang="zh-TW" altLang="en-US"/>
              <a:pPr/>
              <a:t>‹#›</a:t>
            </a:fld>
            <a:endParaRPr lang="zh-TW" altLang="zh-TW"/>
          </a:p>
        </p:txBody>
      </p:sp>
    </p:spTree>
    <p:extLst>
      <p:ext uri="{BB962C8B-B14F-4D97-AF65-F5344CB8AC3E}">
        <p14:creationId xmlns:p14="http://schemas.microsoft.com/office/powerpoint/2010/main" val="3294501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986" name="Rectangle 2"/>
          <p:cNvSpPr>
            <a:spLocks noGrp="1" noChangeArrowheads="1"/>
          </p:cNvSpPr>
          <p:nvPr>
            <p:ph type="hdr" sz="quarter"/>
          </p:nvPr>
        </p:nvSpPr>
        <p:spPr bwMode="auto">
          <a:xfrm>
            <a:off x="0" y="0"/>
            <a:ext cx="4433888"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9040" tIns="49520" rIns="99040" bIns="49520" numCol="1" anchor="t" anchorCtr="0" compatLnSpc="1">
            <a:prstTxWarp prst="textNoShape">
              <a:avLst/>
            </a:prstTxWarp>
          </a:bodyPr>
          <a:lstStyle>
            <a:lvl1pPr defTabSz="990600" eaLnBrk="1" hangingPunct="1">
              <a:defRPr kumimoji="1" sz="1300">
                <a:latin typeface="Times New Roman" panose="02020603050405020304" pitchFamily="18" charset="0"/>
                <a:ea typeface="新細明體" panose="02020500000000000000" pitchFamily="18" charset="-120"/>
              </a:defRPr>
            </a:lvl1pPr>
          </a:lstStyle>
          <a:p>
            <a:endParaRPr lang="zh-TW" altLang="zh-TW"/>
          </a:p>
        </p:txBody>
      </p:sp>
      <p:sp>
        <p:nvSpPr>
          <p:cNvPr id="169987" name="Rectangle 3"/>
          <p:cNvSpPr>
            <a:spLocks noGrp="1" noChangeArrowheads="1"/>
          </p:cNvSpPr>
          <p:nvPr>
            <p:ph type="dt" idx="1"/>
          </p:nvPr>
        </p:nvSpPr>
        <p:spPr bwMode="auto">
          <a:xfrm>
            <a:off x="5800725" y="0"/>
            <a:ext cx="4433888" cy="354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9040" tIns="49520" rIns="99040" bIns="49520" numCol="1" anchor="t" anchorCtr="0" compatLnSpc="1">
            <a:prstTxWarp prst="textNoShape">
              <a:avLst/>
            </a:prstTxWarp>
          </a:bodyPr>
          <a:lstStyle>
            <a:lvl1pPr algn="r" defTabSz="990600" eaLnBrk="1" hangingPunct="1">
              <a:defRPr kumimoji="1" sz="1300">
                <a:latin typeface="Times New Roman" panose="02020603050405020304" pitchFamily="18" charset="0"/>
                <a:ea typeface="新細明體" panose="02020500000000000000" pitchFamily="18" charset="-120"/>
              </a:defRPr>
            </a:lvl1pPr>
          </a:lstStyle>
          <a:p>
            <a:endParaRPr lang="zh-TW" altLang="zh-TW"/>
          </a:p>
        </p:txBody>
      </p:sp>
      <p:sp>
        <p:nvSpPr>
          <p:cNvPr id="169988" name="Rectangle 4"/>
          <p:cNvSpPr>
            <a:spLocks noGrp="1" noRot="1" noChangeAspect="1" noChangeArrowheads="1" noTextEdit="1"/>
          </p:cNvSpPr>
          <p:nvPr>
            <p:ph type="sldImg" idx="2"/>
          </p:nvPr>
        </p:nvSpPr>
        <p:spPr bwMode="auto">
          <a:xfrm>
            <a:off x="3341688" y="533400"/>
            <a:ext cx="3549650" cy="2662238"/>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169989" name="Rectangle 5"/>
          <p:cNvSpPr>
            <a:spLocks noGrp="1" noChangeArrowheads="1"/>
          </p:cNvSpPr>
          <p:nvPr>
            <p:ph type="body" sz="quarter" idx="3"/>
          </p:nvPr>
        </p:nvSpPr>
        <p:spPr bwMode="auto">
          <a:xfrm>
            <a:off x="1363663" y="3373438"/>
            <a:ext cx="7507287" cy="31924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9040" tIns="49520" rIns="99040" bIns="495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69990" name="Rectangle 6"/>
          <p:cNvSpPr>
            <a:spLocks noGrp="1" noChangeArrowheads="1"/>
          </p:cNvSpPr>
          <p:nvPr>
            <p:ph type="ftr" sz="quarter" idx="4"/>
          </p:nvPr>
        </p:nvSpPr>
        <p:spPr bwMode="auto">
          <a:xfrm>
            <a:off x="0" y="6745288"/>
            <a:ext cx="4433888" cy="3540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9040" tIns="49520" rIns="99040" bIns="49520" numCol="1" anchor="b" anchorCtr="0" compatLnSpc="1">
            <a:prstTxWarp prst="textNoShape">
              <a:avLst/>
            </a:prstTxWarp>
          </a:bodyPr>
          <a:lstStyle>
            <a:lvl1pPr defTabSz="990600" eaLnBrk="1" hangingPunct="1">
              <a:defRPr kumimoji="1" sz="1300">
                <a:latin typeface="Times New Roman" panose="02020603050405020304" pitchFamily="18" charset="0"/>
                <a:ea typeface="新細明體" panose="02020500000000000000" pitchFamily="18" charset="-120"/>
              </a:defRPr>
            </a:lvl1pPr>
          </a:lstStyle>
          <a:p>
            <a:endParaRPr lang="zh-TW" altLang="zh-TW"/>
          </a:p>
        </p:txBody>
      </p:sp>
      <p:sp>
        <p:nvSpPr>
          <p:cNvPr id="169991" name="Rectangle 7"/>
          <p:cNvSpPr>
            <a:spLocks noGrp="1" noChangeArrowheads="1"/>
          </p:cNvSpPr>
          <p:nvPr>
            <p:ph type="sldNum" sz="quarter" idx="5"/>
          </p:nvPr>
        </p:nvSpPr>
        <p:spPr bwMode="auto">
          <a:xfrm>
            <a:off x="5800725" y="6745288"/>
            <a:ext cx="4433888" cy="3540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9040" tIns="49520" rIns="99040" bIns="49520" numCol="1" anchor="b" anchorCtr="0" compatLnSpc="1">
            <a:prstTxWarp prst="textNoShape">
              <a:avLst/>
            </a:prstTxWarp>
          </a:bodyPr>
          <a:lstStyle>
            <a:lvl1pPr algn="r" defTabSz="990600" eaLnBrk="1" hangingPunct="1">
              <a:defRPr kumimoji="1" sz="1300">
                <a:latin typeface="Times New Roman" panose="02020603050405020304" pitchFamily="18" charset="0"/>
                <a:ea typeface="新細明體" panose="02020500000000000000" pitchFamily="18" charset="-120"/>
              </a:defRPr>
            </a:lvl1pPr>
          </a:lstStyle>
          <a:p>
            <a:fld id="{2C190CA8-C74C-49FC-BE7E-FA86C8C9FFF7}" type="slidenum">
              <a:rPr lang="zh-TW" altLang="en-US"/>
              <a:pPr/>
              <a:t>‹#›</a:t>
            </a:fld>
            <a:endParaRPr lang="zh-TW" altLang="zh-TW"/>
          </a:p>
        </p:txBody>
      </p:sp>
    </p:spTree>
    <p:extLst>
      <p:ext uri="{BB962C8B-B14F-4D97-AF65-F5344CB8AC3E}">
        <p14:creationId xmlns:p14="http://schemas.microsoft.com/office/powerpoint/2010/main" val="23523779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0</a:t>
            </a:fld>
            <a:endParaRPr lang="zh-TW" altLang="zh-TW"/>
          </a:p>
        </p:txBody>
      </p:sp>
    </p:spTree>
    <p:extLst>
      <p:ext uri="{BB962C8B-B14F-4D97-AF65-F5344CB8AC3E}">
        <p14:creationId xmlns:p14="http://schemas.microsoft.com/office/powerpoint/2010/main" val="11491007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0322" name="Rectangle 2"/>
          <p:cNvSpPr>
            <a:spLocks noGrp="1" noRot="1" noChangeAspect="1" noChangeArrowheads="1"/>
          </p:cNvSpPr>
          <p:nvPr>
            <p:ph type="sldImg"/>
          </p:nvPr>
        </p:nvSpPr>
        <p:spPr bwMode="auto">
          <a:xfrm>
            <a:off x="1066800" y="704850"/>
            <a:ext cx="4697413" cy="3522663"/>
          </a:xfrm>
          <a:prstGeom prst="rect">
            <a:avLst/>
          </a:prstGeom>
          <a:noFill/>
          <a:ln w="12700" cap="flat">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80323" name="Rectangle 3"/>
          <p:cNvSpPr>
            <a:spLocks noGrp="1" noChangeArrowheads="1"/>
          </p:cNvSpPr>
          <p:nvPr>
            <p:ph type="body" idx="1"/>
          </p:nvPr>
        </p:nvSpPr>
        <p:spPr bwMode="auto">
          <a:xfrm>
            <a:off x="911225" y="4464050"/>
            <a:ext cx="5008563" cy="42275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6838" tIns="49212" rIns="96838" bIns="49212"/>
          <a:lstStyle/>
          <a:p>
            <a:endParaRPr lang="zh-TW" altLang="en-US"/>
          </a:p>
        </p:txBody>
      </p:sp>
    </p:spTree>
    <p:extLst>
      <p:ext uri="{BB962C8B-B14F-4D97-AF65-F5344CB8AC3E}">
        <p14:creationId xmlns:p14="http://schemas.microsoft.com/office/powerpoint/2010/main" val="307903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defTabSz="977900"/>
            <a:r>
              <a:rPr lang="en-US" altLang="zh-TW" sz="1200" dirty="0" smtClean="0"/>
              <a:t>We really didn't write to the memory directly.  We are writing to a write buffer.</a:t>
            </a:r>
          </a:p>
          <a:p>
            <a:pPr defTabSz="977900"/>
            <a:r>
              <a:rPr lang="en-US" altLang="zh-TW" sz="1200" dirty="0" smtClean="0"/>
              <a:t>Once the data is written into the write buffer and assuming a cache hit, the CPU is done with the write. The memory controller will then move the write buffer’s contents to the real memory behind the scene.</a:t>
            </a:r>
          </a:p>
          <a:p>
            <a:pPr defTabSz="977900"/>
            <a:r>
              <a:rPr lang="en-US" altLang="zh-TW" sz="1200" dirty="0" smtClean="0"/>
              <a:t>The write buffer works as long as the frequency of write is not too high.  Notice here, I am referring to the frequency with respect to time, not with respect to number of instructions.</a:t>
            </a:r>
          </a:p>
          <a:p>
            <a:pPr defTabSz="977900"/>
            <a:r>
              <a:rPr lang="en-US" altLang="zh-TW" sz="1200" dirty="0" smtClean="0"/>
              <a:t>Remember the DRAM cycle time we talked about last time.  It sets the upper limit on how frequent you can write to the main memory.</a:t>
            </a:r>
          </a:p>
          <a:p>
            <a:pPr defTabSz="977900"/>
            <a:r>
              <a:rPr lang="en-US" altLang="zh-TW" sz="1200" dirty="0" smtClean="0"/>
              <a:t>If the writes are too close together or the CPU time is so much faster than the DRAM cycle time, you can end up overflowing the write buffer and the CPU must stop and wait.</a:t>
            </a:r>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16</a:t>
            </a:fld>
            <a:endParaRPr lang="zh-TW" altLang="zh-TW"/>
          </a:p>
        </p:txBody>
      </p:sp>
    </p:spTree>
    <p:extLst>
      <p:ext uri="{BB962C8B-B14F-4D97-AF65-F5344CB8AC3E}">
        <p14:creationId xmlns:p14="http://schemas.microsoft.com/office/powerpoint/2010/main" val="3684589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Read no-allocate: avoid the cost</a:t>
            </a:r>
            <a:r>
              <a:rPr lang="en-US" altLang="zh-TW" baseline="0" dirty="0" smtClean="0"/>
              <a:t> of bringing in the large block, while only use the single word</a:t>
            </a:r>
            <a:endParaRPr lang="zh-TW" altLang="en-US" dirty="0"/>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17</a:t>
            </a:fld>
            <a:endParaRPr lang="zh-TW" altLang="zh-TW"/>
          </a:p>
        </p:txBody>
      </p:sp>
    </p:spTree>
    <p:extLst>
      <p:ext uri="{BB962C8B-B14F-4D97-AF65-F5344CB8AC3E}">
        <p14:creationId xmlns:p14="http://schemas.microsoft.com/office/powerpoint/2010/main" val="254605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投影片圖像版面配置區 1"/>
          <p:cNvSpPr>
            <a:spLocks noGrp="1" noRot="1" noChangeAspect="1"/>
          </p:cNvSpPr>
          <p:nvPr>
            <p:ph type="sldImg"/>
          </p:nvPr>
        </p:nvSpPr>
        <p:spPr>
          <a:ln/>
        </p:spPr>
      </p:sp>
      <p:sp>
        <p:nvSpPr>
          <p:cNvPr id="20482" name="備忘稿版面配置區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zh-TW" altLang="en-US" smtClean="0"/>
          </a:p>
        </p:txBody>
      </p:sp>
      <p:sp>
        <p:nvSpPr>
          <p:cNvPr id="20483" name="投影片編號版面配置區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B814A0B1-CF1E-44B2-859B-3C248C1D5C42}" type="slidenum">
              <a:rPr lang="zh-TW" altLang="en-US" sz="1300">
                <a:latin typeface="Times New Roman" panose="02020603050405020304" pitchFamily="18" charset="0"/>
                <a:ea typeface="新細明體" panose="02020500000000000000" pitchFamily="18" charset="-120"/>
              </a:rPr>
              <a:pPr eaLnBrk="1" hangingPunct="1"/>
              <a:t>24</a:t>
            </a:fld>
            <a:endParaRPr lang="zh-TW" altLang="zh-TW" sz="1300">
              <a:latin typeface="Times New Roman" panose="02020603050405020304" pitchFamily="18" charset="0"/>
              <a:ea typeface="新細明體" panose="02020500000000000000" pitchFamily="18" charset="-120"/>
            </a:endParaRPr>
          </a:p>
        </p:txBody>
      </p:sp>
    </p:spTree>
    <p:extLst>
      <p:ext uri="{BB962C8B-B14F-4D97-AF65-F5344CB8AC3E}">
        <p14:creationId xmlns:p14="http://schemas.microsoft.com/office/powerpoint/2010/main" val="15976912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b="0" dirty="0" smtClean="0">
                <a:ea typeface="新細明體" panose="02020500000000000000" pitchFamily="18" charset="-120"/>
              </a:rPr>
              <a:t>When cache is small, use DM to reduce hit time</a:t>
            </a:r>
          </a:p>
          <a:p>
            <a:r>
              <a:rPr lang="en-US" altLang="zh-TW" b="0" dirty="0" smtClean="0">
                <a:ea typeface="新細明體" panose="02020500000000000000" pitchFamily="18" charset="-120"/>
              </a:rPr>
              <a:t>When cache is large, make no much different in terms of access time. </a:t>
            </a:r>
          </a:p>
          <a:p>
            <a:r>
              <a:rPr lang="en-US" altLang="zh-TW" b="0" dirty="0" smtClean="0">
                <a:ea typeface="新細明體" panose="02020500000000000000" pitchFamily="18" charset="-120"/>
              </a:rPr>
              <a:t>In general, DM access consumes lowest energy per read.</a:t>
            </a:r>
          </a:p>
          <a:p>
            <a:r>
              <a:rPr lang="en-US" altLang="zh-TW" b="0" dirty="0" smtClean="0">
                <a:ea typeface="新細明體" panose="02020500000000000000" pitchFamily="18" charset="-120"/>
              </a:rPr>
              <a:t>8-way SA cache: reads out 8 tags and data in parallel </a:t>
            </a:r>
            <a:r>
              <a:rPr lang="en-US" altLang="zh-TW" b="0" dirty="0" smtClean="0">
                <a:ea typeface="新細明體" panose="02020500000000000000" pitchFamily="18" charset="-120"/>
                <a:sym typeface="Wingdings" panose="05000000000000000000" pitchFamily="2" charset="2"/>
              </a:rPr>
              <a:t> higher energy per read</a:t>
            </a:r>
            <a:r>
              <a:rPr lang="en-US" altLang="zh-TW" b="0" dirty="0" smtClean="0">
                <a:ea typeface="新細明體" panose="02020500000000000000" pitchFamily="18" charset="-120"/>
              </a:rPr>
              <a:t>  </a:t>
            </a:r>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26</a:t>
            </a:fld>
            <a:endParaRPr lang="zh-TW" altLang="zh-TW"/>
          </a:p>
        </p:txBody>
      </p:sp>
    </p:spTree>
    <p:extLst>
      <p:ext uri="{BB962C8B-B14F-4D97-AF65-F5344CB8AC3E}">
        <p14:creationId xmlns:p14="http://schemas.microsoft.com/office/powerpoint/2010/main" val="2691856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Block</a:t>
            </a:r>
            <a:r>
              <a:rPr lang="en-US" altLang="zh-TW" baseline="0" dirty="0" smtClean="0"/>
              <a:t> predictor bits for each block</a:t>
            </a:r>
          </a:p>
          <a:p>
            <a:r>
              <a:rPr lang="en-US" altLang="zh-TW" baseline="0" dirty="0" smtClean="0"/>
              <a:t>Extension: use way predictor bits to decide which cache block to actually access </a:t>
            </a:r>
            <a:r>
              <a:rPr lang="en-US" altLang="zh-TW" baseline="0" dirty="0" smtClean="0">
                <a:sym typeface="Wingdings" panose="05000000000000000000" pitchFamily="2" charset="2"/>
              </a:rPr>
              <a:t> way selection</a:t>
            </a:r>
            <a:endParaRPr lang="en-US" altLang="zh-TW" dirty="0" smtClean="0"/>
          </a:p>
          <a:p>
            <a:r>
              <a:rPr lang="en-US" altLang="zh-TW" dirty="0" smtClean="0"/>
              <a:t>Extension:</a:t>
            </a:r>
            <a:r>
              <a:rPr lang="en-US" altLang="zh-TW" baseline="0" dirty="0" smtClean="0"/>
              <a:t> increase </a:t>
            </a:r>
            <a:r>
              <a:rPr lang="en-US" altLang="zh-TW" baseline="0" dirty="0" err="1" smtClean="0"/>
              <a:t>mis</a:t>
            </a:r>
            <a:r>
              <a:rPr lang="en-US" altLang="zh-TW" baseline="0" dirty="0" smtClean="0"/>
              <a:t>-prediction penalty because need to repeat cache access again</a:t>
            </a:r>
            <a:endParaRPr lang="zh-TW" altLang="en-US" dirty="0"/>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28</a:t>
            </a:fld>
            <a:endParaRPr lang="zh-TW" altLang="zh-TW"/>
          </a:p>
        </p:txBody>
      </p:sp>
    </p:spTree>
    <p:extLst>
      <p:ext uri="{BB962C8B-B14F-4D97-AF65-F5344CB8AC3E}">
        <p14:creationId xmlns:p14="http://schemas.microsoft.com/office/powerpoint/2010/main" val="7767226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3810" name="Rectangle 2"/>
          <p:cNvSpPr>
            <a:spLocks noGrp="1" noRot="1" noChangeAspect="1" noChangeArrowheads="1"/>
          </p:cNvSpPr>
          <p:nvPr>
            <p:ph type="sldImg"/>
          </p:nvPr>
        </p:nvSpPr>
        <p:spPr bwMode="auto">
          <a:xfrm>
            <a:off x="1077913" y="712788"/>
            <a:ext cx="4675187" cy="3506787"/>
          </a:xfrm>
          <a:prstGeom prst="rect">
            <a:avLst/>
          </a:prstGeom>
          <a:noFill/>
          <a:ln w="12700" cap="flat">
            <a:solidFill>
              <a:schemeClr val="tx1"/>
            </a:solidFill>
            <a:prstDash val="sysDot"/>
            <a:miter lim="800000"/>
            <a:headEnd/>
            <a:tailEnd/>
          </a:ln>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1143811" name="Rectangle 3"/>
          <p:cNvSpPr>
            <a:spLocks noGrp="1" noChangeArrowheads="1"/>
          </p:cNvSpPr>
          <p:nvPr>
            <p:ph type="body" idx="1"/>
          </p:nvPr>
        </p:nvSpPr>
        <p:spPr bwMode="auto">
          <a:xfrm>
            <a:off x="911225" y="4464050"/>
            <a:ext cx="5008563" cy="4227513"/>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lstStyle/>
          <a:p>
            <a:pPr defTabSz="920750"/>
            <a:endParaRPr lang="zh-TW" altLang="en-US"/>
          </a:p>
        </p:txBody>
      </p:sp>
    </p:spTree>
    <p:extLst>
      <p:ext uri="{BB962C8B-B14F-4D97-AF65-F5344CB8AC3E}">
        <p14:creationId xmlns:p14="http://schemas.microsoft.com/office/powerpoint/2010/main" val="41431598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eaLnBrk="0" hangingPunct="0"/>
            <a:r>
              <a:rPr lang="en-GB" altLang="zh-TW" sz="1200" dirty="0" smtClean="0"/>
              <a:t>Figure 2.6 Four-way interleaved cache banks using block addressing.</a:t>
            </a:r>
            <a:r>
              <a:rPr lang="en-GB" altLang="zh-TW" sz="1200" b="0" dirty="0" smtClean="0"/>
              <a:t> Assuming 64 bytes per blocks, each of these</a:t>
            </a:r>
          </a:p>
          <a:p>
            <a:pPr eaLnBrk="0" hangingPunct="0"/>
            <a:r>
              <a:rPr lang="en-GB" altLang="zh-TW" sz="1200" b="0" dirty="0" smtClean="0"/>
              <a:t>addresses would be multiplied by 64 to get byte addressing.</a:t>
            </a:r>
            <a:r>
              <a:rPr lang="en-US" altLang="zh-TW" sz="1200" b="0" dirty="0" smtClean="0">
                <a:ea typeface="新細明體" panose="02020500000000000000" pitchFamily="18" charset="-120"/>
              </a:rPr>
              <a:t> </a:t>
            </a:r>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31</a:t>
            </a:fld>
            <a:endParaRPr lang="zh-TW" altLang="zh-TW"/>
          </a:p>
        </p:txBody>
      </p:sp>
    </p:spTree>
    <p:extLst>
      <p:ext uri="{BB962C8B-B14F-4D97-AF65-F5344CB8AC3E}">
        <p14:creationId xmlns:p14="http://schemas.microsoft.com/office/powerpoint/2010/main" val="40437603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762" name="Rectangle 2"/>
          <p:cNvSpPr>
            <a:spLocks noGrp="1" noRot="1" noChangeAspect="1" noChangeArrowheads="1"/>
          </p:cNvSpPr>
          <p:nvPr>
            <p:ph type="sldImg"/>
          </p:nvPr>
        </p:nvSpPr>
        <p:spPr bwMode="auto">
          <a:xfrm>
            <a:off x="1077913" y="712788"/>
            <a:ext cx="4675187" cy="3506787"/>
          </a:xfrm>
          <a:prstGeom prst="rect">
            <a:avLst/>
          </a:prstGeom>
          <a:noFill/>
          <a:ln w="12700" cap="flat">
            <a:solidFill>
              <a:schemeClr val="tx1"/>
            </a:solidFill>
            <a:prstDash val="sysDot"/>
            <a:miter lim="800000"/>
            <a:headEnd/>
            <a:tailEnd/>
          </a:ln>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1141763" name="Rectangle 3"/>
          <p:cNvSpPr>
            <a:spLocks noGrp="1" noChangeArrowheads="1"/>
          </p:cNvSpPr>
          <p:nvPr>
            <p:ph type="body" idx="1"/>
          </p:nvPr>
        </p:nvSpPr>
        <p:spPr bwMode="auto">
          <a:xfrm>
            <a:off x="911225" y="4464050"/>
            <a:ext cx="5008563" cy="4227513"/>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lstStyle/>
          <a:p>
            <a:pPr defTabSz="920750"/>
            <a:endParaRPr lang="zh-TW" altLang="en-US"/>
          </a:p>
        </p:txBody>
      </p:sp>
    </p:spTree>
    <p:extLst>
      <p:ext uri="{BB962C8B-B14F-4D97-AF65-F5344CB8AC3E}">
        <p14:creationId xmlns:p14="http://schemas.microsoft.com/office/powerpoint/2010/main" val="6191602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4 entries in the write buffer, each</a:t>
            </a:r>
            <a:r>
              <a:rPr lang="en-US" altLang="zh-TW" baseline="0" dirty="0" smtClean="0"/>
              <a:t> can hold up to 4 64-bit words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TW" dirty="0" smtClean="0"/>
              <a:t>Do not apply to I/O addresses;</a:t>
            </a:r>
            <a:r>
              <a:rPr lang="en-US" altLang="zh-TW" baseline="0" dirty="0" smtClean="0"/>
              <a:t> Memory-mapped I/O assigns </a:t>
            </a:r>
            <a:r>
              <a:rPr lang="en-US" altLang="zh-TW" baseline="0" dirty="0" smtClean="0"/>
              <a:t>memory </a:t>
            </a:r>
            <a:r>
              <a:rPr lang="en-US" altLang="zh-TW" baseline="0" dirty="0" smtClean="0"/>
              <a:t>addresses to registers of I/O devices </a:t>
            </a:r>
            <a:r>
              <a:rPr lang="en-US" altLang="zh-TW" baseline="0" dirty="0" smtClean="0">
                <a:sym typeface="Wingdings" panose="05000000000000000000" pitchFamily="2" charset="2"/>
              </a:rPr>
              <a:t> they are not contiguous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zh-TW" sz="1200" dirty="0" smtClean="0"/>
              <a:t>Figure 2.7 To illustrate write merging, the write buffer on top does not use it while the write buffer on the bottom does.</a:t>
            </a:r>
            <a:r>
              <a:rPr lang="en-GB" altLang="zh-TW" sz="1200" b="0" dirty="0" smtClean="0"/>
              <a:t> The four writes are merged into a single buffer entry with write merging; without it, the buffer is full even though three-fourths of each entry is wasted. The buffer has four entries, and each entry holds four 64-bit words. The address for each entry is on the left, with a valid bit (V) indicating whether the next sequential 8 bytes in this entry are occupied. (Without write merging, the words to the right in the upper part of the figure would only be used for instructions that wrote multiple words at the same time.)</a:t>
            </a:r>
            <a:r>
              <a:rPr lang="en-US" altLang="zh-TW" sz="1200" b="0" dirty="0" smtClean="0">
                <a:ea typeface="新細明體" panose="02020500000000000000" pitchFamily="18" charset="-120"/>
              </a:rPr>
              <a:t> </a:t>
            </a:r>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33</a:t>
            </a:fld>
            <a:endParaRPr lang="zh-TW" altLang="zh-TW"/>
          </a:p>
        </p:txBody>
      </p:sp>
    </p:spTree>
    <p:extLst>
      <p:ext uri="{BB962C8B-B14F-4D97-AF65-F5344CB8AC3E}">
        <p14:creationId xmlns:p14="http://schemas.microsoft.com/office/powerpoint/2010/main" val="3284918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投影片圖像版面配置區 1"/>
          <p:cNvSpPr>
            <a:spLocks noGrp="1" noRot="1" noChangeAspect="1"/>
          </p:cNvSpPr>
          <p:nvPr>
            <p:ph type="sldImg"/>
          </p:nvPr>
        </p:nvSpPr>
        <p:spPr>
          <a:ln/>
        </p:spPr>
      </p:sp>
      <p:sp>
        <p:nvSpPr>
          <p:cNvPr id="20482" name="備忘稿版面配置區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zh-TW" altLang="en-US" smtClean="0"/>
          </a:p>
        </p:txBody>
      </p:sp>
      <p:sp>
        <p:nvSpPr>
          <p:cNvPr id="20483" name="投影片編號版面配置區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90600" eaLnBrk="0" hangingPunct="0">
              <a:defRPr kumimoji="1" sz="2400">
                <a:solidFill>
                  <a:schemeClr val="tx1"/>
                </a:solidFill>
                <a:latin typeface="Tahoma" panose="020B0604030504040204" pitchFamily="34" charset="0"/>
                <a:ea typeface="標楷體" panose="03000509000000000000" pitchFamily="65" charset="-120"/>
              </a:defRPr>
            </a:lvl1pPr>
            <a:lvl2pPr marL="742950" indent="-285750" defTabSz="990600" eaLnBrk="0" hangingPunct="0">
              <a:defRPr kumimoji="1" sz="2400">
                <a:solidFill>
                  <a:schemeClr val="tx1"/>
                </a:solidFill>
                <a:latin typeface="Tahoma" panose="020B0604030504040204" pitchFamily="34" charset="0"/>
                <a:ea typeface="標楷體" panose="03000509000000000000" pitchFamily="65" charset="-120"/>
              </a:defRPr>
            </a:lvl2pPr>
            <a:lvl3pPr marL="1143000" indent="-228600" defTabSz="990600" eaLnBrk="0" hangingPunct="0">
              <a:defRPr kumimoji="1" sz="2400">
                <a:solidFill>
                  <a:schemeClr val="tx1"/>
                </a:solidFill>
                <a:latin typeface="Tahoma" panose="020B0604030504040204" pitchFamily="34" charset="0"/>
                <a:ea typeface="標楷體" panose="03000509000000000000" pitchFamily="65" charset="-120"/>
              </a:defRPr>
            </a:lvl3pPr>
            <a:lvl4pPr marL="1600200" indent="-228600" defTabSz="990600" eaLnBrk="0" hangingPunct="0">
              <a:defRPr kumimoji="1" sz="2400">
                <a:solidFill>
                  <a:schemeClr val="tx1"/>
                </a:solidFill>
                <a:latin typeface="Tahoma" panose="020B0604030504040204" pitchFamily="34" charset="0"/>
                <a:ea typeface="標楷體" panose="03000509000000000000" pitchFamily="65" charset="-120"/>
              </a:defRPr>
            </a:lvl4pPr>
            <a:lvl5pPr marL="2057400" indent="-228600" defTabSz="990600" eaLnBrk="0" hangingPunct="0">
              <a:defRPr kumimoji="1" sz="2400">
                <a:solidFill>
                  <a:schemeClr val="tx1"/>
                </a:solidFill>
                <a:latin typeface="Tahoma" panose="020B0604030504040204" pitchFamily="34" charset="0"/>
                <a:ea typeface="標楷體" panose="03000509000000000000" pitchFamily="65" charset="-120"/>
              </a:defRPr>
            </a:lvl5pPr>
            <a:lvl6pPr marL="25146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6pPr>
            <a:lvl7pPr marL="29718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7pPr>
            <a:lvl8pPr marL="34290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8pPr>
            <a:lvl9pPr marL="3886200" indent="-228600" defTabSz="990600" eaLnBrk="0" fontAlgn="base" hangingPunct="0">
              <a:spcBef>
                <a:spcPct val="0"/>
              </a:spcBef>
              <a:spcAft>
                <a:spcPct val="0"/>
              </a:spcAft>
              <a:defRPr kumimoji="1" sz="2400">
                <a:solidFill>
                  <a:schemeClr val="tx1"/>
                </a:solidFill>
                <a:latin typeface="Tahoma" panose="020B0604030504040204" pitchFamily="34" charset="0"/>
                <a:ea typeface="標楷體" panose="03000509000000000000" pitchFamily="65" charset="-120"/>
              </a:defRPr>
            </a:lvl9pPr>
          </a:lstStyle>
          <a:p>
            <a:pPr eaLnBrk="1" hangingPunct="1"/>
            <a:fld id="{B814A0B1-CF1E-44B2-859B-3C248C1D5C42}" type="slidenum">
              <a:rPr lang="zh-TW" altLang="en-US" sz="1300">
                <a:latin typeface="Times New Roman" panose="02020603050405020304" pitchFamily="18" charset="0"/>
                <a:ea typeface="新細明體" panose="02020500000000000000" pitchFamily="18" charset="-120"/>
              </a:rPr>
              <a:pPr eaLnBrk="1" hangingPunct="1"/>
              <a:t>1</a:t>
            </a:fld>
            <a:endParaRPr lang="zh-TW" altLang="zh-TW" sz="1300">
              <a:latin typeface="Times New Roman" panose="02020603050405020304" pitchFamily="18" charset="0"/>
              <a:ea typeface="新細明體" panose="02020500000000000000" pitchFamily="18" charset="-120"/>
            </a:endParaRPr>
          </a:p>
        </p:txBody>
      </p:sp>
    </p:spTree>
    <p:extLst>
      <p:ext uri="{BB962C8B-B14F-4D97-AF65-F5344CB8AC3E}">
        <p14:creationId xmlns:p14="http://schemas.microsoft.com/office/powerpoint/2010/main" val="31833735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Causing trashing</a:t>
            </a:r>
            <a:r>
              <a:rPr lang="en-US" altLang="zh-TW" baseline="0" dirty="0" smtClean="0"/>
              <a:t>, or working set larger than cache size </a:t>
            </a:r>
            <a:r>
              <a:rPr lang="en-US" altLang="zh-TW" baseline="0" dirty="0" smtClean="0">
                <a:sym typeface="Wingdings" panose="05000000000000000000" pitchFamily="2" charset="2"/>
              </a:rPr>
              <a:t> LRU Insertion Policy in page 35</a:t>
            </a:r>
            <a:endParaRPr lang="zh-TW" altLang="en-US" dirty="0"/>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35</a:t>
            </a:fld>
            <a:endParaRPr lang="zh-TW" altLang="zh-TW"/>
          </a:p>
        </p:txBody>
      </p:sp>
    </p:spTree>
    <p:extLst>
      <p:ext uri="{BB962C8B-B14F-4D97-AF65-F5344CB8AC3E}">
        <p14:creationId xmlns:p14="http://schemas.microsoft.com/office/powerpoint/2010/main" val="1379814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330" name="Rectangle 2"/>
          <p:cNvSpPr>
            <a:spLocks noGrp="1" noRot="1" noChangeAspect="1" noChangeArrowheads="1"/>
          </p:cNvSpPr>
          <p:nvPr>
            <p:ph type="sldImg"/>
          </p:nvPr>
        </p:nvSpPr>
        <p:spPr bwMode="auto">
          <a:xfrm>
            <a:off x="1077913" y="712788"/>
            <a:ext cx="4675187" cy="3506787"/>
          </a:xfrm>
          <a:prstGeom prst="rect">
            <a:avLst/>
          </a:prstGeom>
          <a:noFill/>
          <a:ln w="12700" cap="flat">
            <a:solidFill>
              <a:schemeClr val="tx1"/>
            </a:solidFill>
            <a:prstDash val="sysDot"/>
            <a:miter lim="800000"/>
            <a:headEnd/>
            <a:tailEnd/>
          </a:ln>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1123331" name="Rectangle 3"/>
          <p:cNvSpPr>
            <a:spLocks noGrp="1" noChangeArrowheads="1"/>
          </p:cNvSpPr>
          <p:nvPr>
            <p:ph type="body" idx="1"/>
          </p:nvPr>
        </p:nvSpPr>
        <p:spPr bwMode="auto">
          <a:xfrm>
            <a:off x="911225" y="4464050"/>
            <a:ext cx="5008563" cy="4227513"/>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lstStyle/>
          <a:p>
            <a:pPr defTabSz="920750"/>
            <a:endParaRPr lang="zh-TW" altLang="en-US"/>
          </a:p>
        </p:txBody>
      </p:sp>
    </p:spTree>
    <p:extLst>
      <p:ext uri="{BB962C8B-B14F-4D97-AF65-F5344CB8AC3E}">
        <p14:creationId xmlns:p14="http://schemas.microsoft.com/office/powerpoint/2010/main" val="6622699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426" name="Rectangle 2"/>
          <p:cNvSpPr>
            <a:spLocks noGrp="1" noRot="1" noChangeAspect="1" noChangeArrowheads="1"/>
          </p:cNvSpPr>
          <p:nvPr>
            <p:ph type="sldImg"/>
          </p:nvPr>
        </p:nvSpPr>
        <p:spPr bwMode="auto">
          <a:xfrm>
            <a:off x="1077913" y="712788"/>
            <a:ext cx="4675187" cy="3506787"/>
          </a:xfrm>
          <a:prstGeom prst="rect">
            <a:avLst/>
          </a:prstGeom>
          <a:noFill/>
          <a:ln w="12700" cap="flat">
            <a:solidFill>
              <a:schemeClr val="tx1"/>
            </a:solidFill>
            <a:prstDash val="sysDot"/>
            <a:miter lim="800000"/>
            <a:headEnd/>
            <a:tailEnd/>
          </a:ln>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1127427" name="Rectangle 3"/>
          <p:cNvSpPr>
            <a:spLocks noGrp="1" noChangeArrowheads="1"/>
          </p:cNvSpPr>
          <p:nvPr>
            <p:ph type="body" idx="1"/>
          </p:nvPr>
        </p:nvSpPr>
        <p:spPr bwMode="auto">
          <a:xfrm>
            <a:off x="911225" y="4464050"/>
            <a:ext cx="5008563" cy="4227513"/>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2075" tIns="46038" rIns="92075" bIns="46038"/>
          <a:lstStyle/>
          <a:p>
            <a:pPr defTabSz="920750"/>
            <a:endParaRPr lang="zh-TW" altLang="en-US"/>
          </a:p>
        </p:txBody>
      </p:sp>
    </p:spTree>
    <p:extLst>
      <p:ext uri="{BB962C8B-B14F-4D97-AF65-F5344CB8AC3E}">
        <p14:creationId xmlns:p14="http://schemas.microsoft.com/office/powerpoint/2010/main" val="42733796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Non-faulting </a:t>
            </a:r>
            <a:r>
              <a:rPr lang="en-US" altLang="zh-TW" dirty="0" err="1" smtClean="0"/>
              <a:t>prefetch</a:t>
            </a:r>
            <a:r>
              <a:rPr lang="en-US" altLang="zh-TW" dirty="0" smtClean="0"/>
              <a:t>: turn into no-ops if would result in an exception</a:t>
            </a:r>
          </a:p>
          <a:p>
            <a:r>
              <a:rPr lang="en-US" altLang="zh-TW" dirty="0" smtClean="0"/>
              <a:t>Normal loads can</a:t>
            </a:r>
            <a:r>
              <a:rPr lang="en-US" altLang="zh-TW" baseline="0" dirty="0" smtClean="0"/>
              <a:t> be considered as</a:t>
            </a:r>
            <a:r>
              <a:rPr lang="en-US" altLang="zh-TW" dirty="0" smtClean="0"/>
              <a:t> “faulting register </a:t>
            </a:r>
            <a:r>
              <a:rPr lang="en-US" altLang="zh-TW" dirty="0" err="1" smtClean="0"/>
              <a:t>prefetch</a:t>
            </a:r>
            <a:r>
              <a:rPr lang="en-US" altLang="zh-TW" baseline="0" dirty="0" smtClean="0"/>
              <a:t> instructions”</a:t>
            </a:r>
            <a:endParaRPr lang="zh-TW" altLang="en-US" dirty="0"/>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43</a:t>
            </a:fld>
            <a:endParaRPr lang="zh-TW" altLang="zh-TW"/>
          </a:p>
        </p:txBody>
      </p:sp>
    </p:spTree>
    <p:extLst>
      <p:ext uri="{BB962C8B-B14F-4D97-AF65-F5344CB8AC3E}">
        <p14:creationId xmlns:p14="http://schemas.microsoft.com/office/powerpoint/2010/main" val="40575331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47</a:t>
            </a:fld>
            <a:endParaRPr lang="zh-TW" altLang="zh-TW"/>
          </a:p>
        </p:txBody>
      </p:sp>
    </p:spTree>
    <p:extLst>
      <p:ext uri="{BB962C8B-B14F-4D97-AF65-F5344CB8AC3E}">
        <p14:creationId xmlns:p14="http://schemas.microsoft.com/office/powerpoint/2010/main" val="3972207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zh-TW" sz="1200" dirty="0" smtClean="0"/>
              <a:t>Figure 2.2 Starting with 1980 performance as a baseline, the gap in performance, measured as the difference in the time between processor memory requests (for a single processor or core) and the latency of a DRAM access, is plotted over time.</a:t>
            </a:r>
            <a:r>
              <a:rPr lang="en-GB" altLang="zh-TW" sz="1200" b="0" dirty="0" smtClean="0"/>
              <a:t> Note that the vertical axis must be on a logarithmic scale to record the size of the processor–DRAM performance gap. The memory baseline is 64 KB DRAM in 1980, with a 1.07 per year performance improvement in latency (see Figure 2.13 on page 99). The processor line assumes a 1.25 improvement per year until 1986, a 1.52 improvement until 2000, a 1.20 improvement between 2000 and 2005, and no change in processor performance (on a per-core basis) between 2005 and 2010; see Figure 1.1 in Chapter 1.</a:t>
            </a:r>
            <a:r>
              <a:rPr lang="en-US" altLang="zh-TW" sz="1200" b="0" dirty="0" smtClean="0">
                <a:ea typeface="新細明體" panose="02020500000000000000" pitchFamily="18" charset="-120"/>
              </a:rPr>
              <a:t> </a:t>
            </a:r>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2</a:t>
            </a:fld>
            <a:endParaRPr lang="zh-TW" altLang="zh-TW"/>
          </a:p>
        </p:txBody>
      </p:sp>
    </p:spTree>
    <p:extLst>
      <p:ext uri="{BB962C8B-B14F-4D97-AF65-F5344CB8AC3E}">
        <p14:creationId xmlns:p14="http://schemas.microsoft.com/office/powerpoint/2010/main" val="2728406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Why does</a:t>
            </a:r>
            <a:r>
              <a:rPr lang="en-US" altLang="zh-TW" baseline="0" dirty="0" smtClean="0"/>
              <a:t> this work?</a:t>
            </a:r>
            <a:endParaRPr lang="zh-TW" altLang="en-US" dirty="0"/>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3</a:t>
            </a:fld>
            <a:endParaRPr lang="zh-TW" altLang="zh-TW"/>
          </a:p>
        </p:txBody>
      </p:sp>
    </p:spTree>
    <p:extLst>
      <p:ext uri="{BB962C8B-B14F-4D97-AF65-F5344CB8AC3E}">
        <p14:creationId xmlns:p14="http://schemas.microsoft.com/office/powerpoint/2010/main" val="10929442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4</a:t>
            </a:fld>
            <a:endParaRPr lang="zh-TW" altLang="zh-TW"/>
          </a:p>
        </p:txBody>
      </p:sp>
    </p:spTree>
    <p:extLst>
      <p:ext uri="{BB962C8B-B14F-4D97-AF65-F5344CB8AC3E}">
        <p14:creationId xmlns:p14="http://schemas.microsoft.com/office/powerpoint/2010/main" val="8542435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eaLnBrk="0" hangingPunct="0"/>
            <a:r>
              <a:rPr lang="en-GB" altLang="zh-TW" sz="1200" dirty="0" smtClean="0"/>
              <a:t>Figure 2.1 The levels in a typical memory hierarchy in a server computer shown on top (a) and in a personal mobile</a:t>
            </a:r>
          </a:p>
          <a:p>
            <a:pPr eaLnBrk="0" hangingPunct="0"/>
            <a:r>
              <a:rPr lang="en-GB" altLang="zh-TW" sz="1200" dirty="0" smtClean="0"/>
              <a:t>device (PMD) on the bottom (b).</a:t>
            </a:r>
            <a:r>
              <a:rPr lang="en-GB" altLang="zh-TW" sz="1200" b="0" dirty="0" smtClean="0"/>
              <a:t> As we move farther away from the processor, the memory in the level below becomes slower</a:t>
            </a:r>
          </a:p>
          <a:p>
            <a:pPr eaLnBrk="0" hangingPunct="0"/>
            <a:r>
              <a:rPr lang="en-GB" altLang="zh-TW" sz="1200" b="0" dirty="0" smtClean="0"/>
              <a:t>and larger. Note that the time units change by a factor of 109—from picoseconds to milliseconds—and that the size units change</a:t>
            </a:r>
          </a:p>
          <a:p>
            <a:pPr eaLnBrk="0" hangingPunct="0"/>
            <a:r>
              <a:rPr lang="en-GB" altLang="zh-TW" sz="1200" b="0" dirty="0" smtClean="0"/>
              <a:t>by a factor of 10</a:t>
            </a:r>
            <a:r>
              <a:rPr lang="en-GB" altLang="zh-TW" sz="1200" b="0" baseline="30000" dirty="0" smtClean="0"/>
              <a:t>12</a:t>
            </a:r>
            <a:r>
              <a:rPr lang="en-GB" altLang="zh-TW" sz="1200" b="0" dirty="0" smtClean="0"/>
              <a:t>—from bytes to terabytes. The PMD has a slower clock rate and smaller caches and main memory. A key difference is that servers and desktops use disk storage as the lowest level in the hierarchy while PMDs use Flash, which is built from EEPROM technology.</a:t>
            </a:r>
            <a:r>
              <a:rPr lang="en-US" altLang="zh-TW" sz="1200" b="0" dirty="0" smtClean="0">
                <a:ea typeface="新細明體" panose="02020500000000000000" pitchFamily="18" charset="-120"/>
              </a:rPr>
              <a:t> </a:t>
            </a:r>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6</a:t>
            </a:fld>
            <a:endParaRPr lang="zh-TW" altLang="zh-TW"/>
          </a:p>
        </p:txBody>
      </p:sp>
    </p:spTree>
    <p:extLst>
      <p:ext uri="{BB962C8B-B14F-4D97-AF65-F5344CB8AC3E}">
        <p14:creationId xmlns:p14="http://schemas.microsoft.com/office/powerpoint/2010/main" val="1499156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6226" name="Rectangle 2"/>
          <p:cNvSpPr>
            <a:spLocks noGrp="1" noChangeArrowheads="1"/>
          </p:cNvSpPr>
          <p:nvPr>
            <p:ph type="body" idx="1"/>
          </p:nvPr>
        </p:nvSpPr>
        <p:spPr bwMode="auto">
          <a:xfrm>
            <a:off x="1249363" y="4464050"/>
            <a:ext cx="4262437" cy="42275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6838" tIns="49212" rIns="96838" bIns="49212"/>
          <a:lstStyle/>
          <a:p>
            <a:r>
              <a:rPr lang="en-US" altLang="zh-TW" dirty="0"/>
              <a:t>The principle of locality states that programs access a relatively small portion of the address space at  any instant of time.</a:t>
            </a:r>
          </a:p>
          <a:p>
            <a:r>
              <a:rPr lang="en-US" altLang="zh-TW" dirty="0"/>
              <a:t>This is kind of like in real life, we all have a lot of friends.  But at any given time most of us can  only  keep in touch with a small group of them.</a:t>
            </a:r>
          </a:p>
          <a:p>
            <a:r>
              <a:rPr lang="en-US" altLang="zh-TW" dirty="0"/>
              <a:t>There are two different types of locality: Temporal and Spatial. Temporal locality is the locality in time  which says if an item is referenced, it  will tend to be referenced again soon.</a:t>
            </a:r>
          </a:p>
          <a:p>
            <a:r>
              <a:rPr lang="en-US" altLang="zh-TW" dirty="0"/>
              <a:t>This is like saying if you just talk to one of your friends, it is likely that you will talk to him or her again soon.</a:t>
            </a:r>
          </a:p>
          <a:p>
            <a:r>
              <a:rPr lang="en-US" altLang="zh-TW" dirty="0"/>
              <a:t>This makes sense. For example, if you just have lunch with a friend, you may say, </a:t>
            </a:r>
            <a:r>
              <a:rPr lang="en-US" altLang="zh-TW" dirty="0" smtClean="0"/>
              <a:t>let’s </a:t>
            </a:r>
            <a:r>
              <a:rPr lang="en-US" altLang="zh-TW" dirty="0"/>
              <a:t>go to the ball game this Sunday.  So you will talk to him again soon.</a:t>
            </a:r>
          </a:p>
          <a:p>
            <a:r>
              <a:rPr lang="en-US" altLang="zh-TW" dirty="0"/>
              <a:t>Spatial locality is the locality in space.  It says if an item is referenced, items whose addresses are close by tend to be referenced soon.</a:t>
            </a:r>
          </a:p>
          <a:p>
            <a:r>
              <a:rPr lang="en-US" altLang="zh-TW" dirty="0"/>
              <a:t>Once again, using our </a:t>
            </a:r>
            <a:r>
              <a:rPr lang="en-US" altLang="zh-TW" dirty="0" smtClean="0"/>
              <a:t>analogy,</a:t>
            </a:r>
            <a:r>
              <a:rPr lang="en-US" altLang="zh-TW" baseline="0" dirty="0" smtClean="0"/>
              <a:t> w</a:t>
            </a:r>
            <a:r>
              <a:rPr lang="en-US" altLang="zh-TW" dirty="0" smtClean="0"/>
              <a:t>e </a:t>
            </a:r>
            <a:r>
              <a:rPr lang="en-US" altLang="zh-TW" dirty="0"/>
              <a:t>can usually divide our friends into groups.  Like friends from high school, friends from work, friends from home.</a:t>
            </a:r>
          </a:p>
          <a:p>
            <a:r>
              <a:rPr lang="en-US" altLang="zh-TW" dirty="0" smtClean="0"/>
              <a:t>Let’s </a:t>
            </a:r>
            <a:r>
              <a:rPr lang="en-US" altLang="zh-TW" dirty="0"/>
              <a:t>say you just talk to one of your friends from high school and she may say something </a:t>
            </a:r>
            <a:r>
              <a:rPr lang="en-US" altLang="zh-TW" dirty="0" smtClean="0"/>
              <a:t>like:</a:t>
            </a:r>
            <a:r>
              <a:rPr lang="en-US" altLang="zh-TW" baseline="0" dirty="0" smtClean="0"/>
              <a:t> S</a:t>
            </a:r>
            <a:r>
              <a:rPr lang="en-US" altLang="zh-TW" dirty="0" smtClean="0"/>
              <a:t>o </a:t>
            </a:r>
            <a:r>
              <a:rPr lang="en-US" altLang="zh-TW" dirty="0"/>
              <a:t>did you hear so and so just won the lottery.</a:t>
            </a:r>
          </a:p>
          <a:p>
            <a:r>
              <a:rPr lang="en-US" altLang="zh-TW" dirty="0"/>
              <a:t>You probably will say NO, I better give him a call and find out more.</a:t>
            </a:r>
          </a:p>
          <a:p>
            <a:r>
              <a:rPr lang="en-US" altLang="zh-TW" dirty="0"/>
              <a:t>So this is an example of spatial locality.  You just talked to a friend from your high school days.  As a result, you end up talking to another high school friend.  Or at least in this case, you hope he still remember you are his friend.</a:t>
            </a:r>
          </a:p>
          <a:p>
            <a:endParaRPr lang="en-US" altLang="zh-TW" dirty="0"/>
          </a:p>
          <a:p>
            <a:r>
              <a:rPr lang="en-US" altLang="zh-TW" dirty="0"/>
              <a:t>+3 = 10 min. (X:50)</a:t>
            </a:r>
          </a:p>
        </p:txBody>
      </p:sp>
      <p:sp>
        <p:nvSpPr>
          <p:cNvPr id="1076227" name="Rectangle 3"/>
          <p:cNvSpPr>
            <a:spLocks noGrp="1" noRot="1" noChangeAspect="1" noChangeArrowheads="1"/>
          </p:cNvSpPr>
          <p:nvPr>
            <p:ph type="sldImg"/>
          </p:nvPr>
        </p:nvSpPr>
        <p:spPr bwMode="auto">
          <a:xfrm>
            <a:off x="1066800" y="704850"/>
            <a:ext cx="4697413" cy="3522663"/>
          </a:xfrm>
          <a:prstGeom prst="rect">
            <a:avLst/>
          </a:prstGeom>
          <a:noFill/>
          <a:ln w="12700" cap="flat">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593224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Think in terms of instruction (program execution</a:t>
            </a:r>
            <a:r>
              <a:rPr lang="en-US" altLang="zh-TW" baseline="0" dirty="0" smtClean="0"/>
              <a:t> behavior) and data (program data access behavior)</a:t>
            </a:r>
          </a:p>
          <a:p>
            <a:r>
              <a:rPr lang="en-US" altLang="zh-TW" baseline="0" dirty="0" smtClean="0"/>
              <a:t>Programs with subroutines or classes;      Pointer-based data structures;    Streaming data </a:t>
            </a:r>
            <a:r>
              <a:rPr lang="en-US" altLang="zh-TW" baseline="0" dirty="0" smtClean="0">
                <a:sym typeface="Wingdings" panose="05000000000000000000" pitchFamily="2" charset="2"/>
              </a:rPr>
              <a:t> good for spatial but not temporal</a:t>
            </a:r>
            <a:endParaRPr lang="en-US" altLang="zh-TW" baseline="0" dirty="0" smtClean="0"/>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9</a:t>
            </a:fld>
            <a:endParaRPr lang="zh-TW" altLang="zh-TW"/>
          </a:p>
        </p:txBody>
      </p:sp>
    </p:spTree>
    <p:extLst>
      <p:ext uri="{BB962C8B-B14F-4D97-AF65-F5344CB8AC3E}">
        <p14:creationId xmlns:p14="http://schemas.microsoft.com/office/powerpoint/2010/main" val="6514538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2C190CA8-C74C-49FC-BE7E-FA86C8C9FFF7}" type="slidenum">
              <a:rPr lang="zh-TW" altLang="en-US" smtClean="0"/>
              <a:pPr/>
              <a:t>11</a:t>
            </a:fld>
            <a:endParaRPr lang="zh-TW" altLang="zh-TW"/>
          </a:p>
        </p:txBody>
      </p:sp>
    </p:spTree>
    <p:extLst>
      <p:ext uri="{BB962C8B-B14F-4D97-AF65-F5344CB8AC3E}">
        <p14:creationId xmlns:p14="http://schemas.microsoft.com/office/powerpoint/2010/main" val="23629543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106" name="Rectangle 10"/>
          <p:cNvSpPr>
            <a:spLocks noChangeArrowheads="1"/>
          </p:cNvSpPr>
          <p:nvPr userDrawn="1"/>
        </p:nvSpPr>
        <p:spPr bwMode="auto">
          <a:xfrm>
            <a:off x="0" y="6138863"/>
            <a:ext cx="9144000" cy="719137"/>
          </a:xfrm>
          <a:prstGeom prst="rect">
            <a:avLst/>
          </a:prstGeom>
          <a:solidFill>
            <a:srgbClr val="7F1084"/>
          </a:solidFill>
          <a:ln>
            <a:noFill/>
          </a:ln>
          <a:effectLst/>
          <a:extLst>
            <a:ext uri="{91240B29-F687-4f45-9708-019B960494DF}">
              <a14:hiddenLine xmlns="" xmlns:a14="http://schemas.microsoft.com/office/drawing/2010/main" w="15875">
                <a:solidFill>
                  <a:srgbClr val="000000"/>
                </a:solidFill>
                <a:miter lim="800000"/>
                <a:headEnd/>
                <a:tailEnd/>
              </a14:hiddenLine>
            </a:ext>
            <a:ext uri="{AF507438-7753-43e0-B8FC-AC1667EBCBE1}">
              <a14:hiddenEffects xmlns="" xmlns:a14="http://schemas.microsoft.com/office/drawing/2010/main">
                <a:effectLst>
                  <a:outerShdw dist="17961" dir="13500000" algn="ctr" rotWithShape="0">
                    <a:srgbClr val="5C005C"/>
                  </a:outerShdw>
                </a:effectLst>
              </a14:hiddenEffects>
            </a:ext>
          </a:extLst>
        </p:spPr>
        <p:txBody>
          <a:bodyPr wrap="none" anchor="ctr"/>
          <a:lstStyle/>
          <a:p>
            <a:pPr eaLnBrk="1" hangingPunct="1">
              <a:defRPr/>
            </a:pPr>
            <a:endParaRPr kumimoji="1" lang="zh-TW" altLang="en-US">
              <a:latin typeface="Calibri" pitchFamily="34" charset="0"/>
              <a:ea typeface="新細明體" pitchFamily="18" charset="-120"/>
            </a:endParaRPr>
          </a:p>
        </p:txBody>
      </p:sp>
      <p:pic>
        <p:nvPicPr>
          <p:cNvPr id="3081" name="Picture 11" descr="清大LOGO(鳥)"/>
          <p:cNvPicPr>
            <a:picLocks noChangeAspect="1" noChangeArrowheads="1"/>
          </p:cNvPicPr>
          <p:nvPr userDrawn="1"/>
        </p:nvPicPr>
        <p:blipFill>
          <a:blip r:embed="rId2" cstate="screen">
            <a:lum bright="70000" contrast="-70000"/>
            <a:extLst>
              <a:ext uri="{28A0092B-C50C-407E-A947-70E740481C1C}">
                <a14:useLocalDpi xmlns:a14="http://schemas.microsoft.com/office/drawing/2010/main"/>
              </a:ext>
            </a:extLst>
          </a:blip>
          <a:srcRect/>
          <a:stretch>
            <a:fillRect/>
          </a:stretch>
        </p:blipFill>
        <p:spPr bwMode="auto">
          <a:xfrm>
            <a:off x="0" y="30163"/>
            <a:ext cx="1619250" cy="806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11188" y="692150"/>
            <a:ext cx="8010525" cy="2382838"/>
          </a:xfrm>
        </p:spPr>
        <p:txBody>
          <a:bodyPr/>
          <a:lstStyle>
            <a:lvl1pPr algn="ctr">
              <a:lnSpc>
                <a:spcPct val="100000"/>
              </a:lnSpc>
              <a:defRPr sz="4400"/>
            </a:lvl1pPr>
          </a:lstStyle>
          <a:p>
            <a:pPr lvl="0"/>
            <a:r>
              <a:rPr lang="en-US" altLang="zh-TW" noProof="0" smtClean="0"/>
              <a:t>Click to edit Master title style</a:t>
            </a:r>
          </a:p>
        </p:txBody>
      </p:sp>
      <p:sp>
        <p:nvSpPr>
          <p:cNvPr id="3075" name="Rectangle 3"/>
          <p:cNvSpPr>
            <a:spLocks noGrp="1" noChangeArrowheads="1"/>
          </p:cNvSpPr>
          <p:nvPr>
            <p:ph type="subTitle" idx="1"/>
          </p:nvPr>
        </p:nvSpPr>
        <p:spPr>
          <a:xfrm>
            <a:off x="755650" y="3716338"/>
            <a:ext cx="7778750" cy="1584325"/>
          </a:xfrm>
        </p:spPr>
        <p:txBody>
          <a:bodyPr/>
          <a:lstStyle>
            <a:lvl1pPr marL="0" indent="0" algn="ctr">
              <a:spcBef>
                <a:spcPct val="15000"/>
              </a:spcBef>
              <a:buFontTx/>
              <a:buNone/>
              <a:defRPr sz="3200"/>
            </a:lvl1pPr>
          </a:lstStyle>
          <a:p>
            <a:pPr lvl="0"/>
            <a:r>
              <a:rPr lang="en-US" altLang="zh-TW" noProof="0" smtClean="0"/>
              <a:t>Click to edit Master subtitle style</a:t>
            </a:r>
          </a:p>
        </p:txBody>
      </p:sp>
      <p:sp>
        <p:nvSpPr>
          <p:cNvPr id="3076" name="Rectangle 4"/>
          <p:cNvSpPr>
            <a:spLocks noGrp="1" noChangeArrowheads="1"/>
          </p:cNvSpPr>
          <p:nvPr>
            <p:ph type="dt" sz="half" idx="2"/>
          </p:nvPr>
        </p:nvSpPr>
        <p:spPr bwMode="auto">
          <a:xfrm>
            <a:off x="711200" y="6229350"/>
            <a:ext cx="1930400" cy="514350"/>
          </a:xfrm>
          <a:prstGeom prst="rect">
            <a:avLst/>
          </a:prstGeo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spcBef>
                <a:spcPct val="50000"/>
              </a:spcBef>
              <a:defRPr sz="1400">
                <a:solidFill>
                  <a:srgbClr val="5E574E"/>
                </a:solidFill>
                <a:latin typeface="Arial" panose="020B0604020202020204" pitchFamily="34" charset="0"/>
                <a:ea typeface="新細明體" panose="02020500000000000000" pitchFamily="18" charset="-120"/>
              </a:defRPr>
            </a:lvl1pPr>
          </a:lstStyle>
          <a:p>
            <a:endParaRPr lang="zh-TW" altLang="zh-TW"/>
          </a:p>
        </p:txBody>
      </p:sp>
      <p:sp>
        <p:nvSpPr>
          <p:cNvPr id="3077" name="Rectangle 5"/>
          <p:cNvSpPr>
            <a:spLocks noGrp="1" noChangeArrowheads="1"/>
          </p:cNvSpPr>
          <p:nvPr>
            <p:ph type="ftr" sz="quarter" idx="3"/>
          </p:nvPr>
        </p:nvSpPr>
        <p:spPr>
          <a:xfrm>
            <a:off x="3149600" y="6229350"/>
            <a:ext cx="2844800" cy="514350"/>
          </a:xfrm>
        </p:spPr>
        <p:txBody>
          <a:bodyPr/>
          <a:lstStyle>
            <a:lvl1pPr>
              <a:defRPr>
                <a:solidFill>
                  <a:srgbClr val="5E574E"/>
                </a:solidFill>
              </a:defRPr>
            </a:lvl1pPr>
          </a:lstStyle>
          <a:p>
            <a:endParaRPr lang="zh-TW" altLang="zh-TW"/>
          </a:p>
        </p:txBody>
      </p:sp>
      <p:sp>
        <p:nvSpPr>
          <p:cNvPr id="3078" name="Rectangle 6"/>
          <p:cNvSpPr>
            <a:spLocks noGrp="1" noChangeArrowheads="1"/>
          </p:cNvSpPr>
          <p:nvPr>
            <p:ph type="sldNum" sz="quarter" idx="4"/>
          </p:nvPr>
        </p:nvSpPr>
        <p:spPr>
          <a:xfrm>
            <a:off x="6604000" y="6229350"/>
            <a:ext cx="1828800" cy="514350"/>
          </a:xfrm>
        </p:spPr>
        <p:txBody>
          <a:bodyPr/>
          <a:lstStyle>
            <a:lvl1pPr>
              <a:defRPr/>
            </a:lvl1pPr>
          </a:lstStyle>
          <a:p>
            <a:fld id="{A8CBDE17-35DE-4CF3-A6AE-342E0D5A56DD}" type="slidenum">
              <a:rPr lang="zh-TW" altLang="en-US"/>
              <a:pPr/>
              <a:t>‹#›</a:t>
            </a:fld>
            <a:endParaRPr lang="zh-TW" altLang="zh-TW"/>
          </a:p>
        </p:txBody>
      </p:sp>
      <p:pic>
        <p:nvPicPr>
          <p:cNvPr id="3086" name="Picture 14" descr="清大書法字 "/>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755650" y="6210300"/>
            <a:ext cx="2087563" cy="323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11" name="Text Box 15"/>
          <p:cNvSpPr txBox="1">
            <a:spLocks noChangeArrowheads="1"/>
          </p:cNvSpPr>
          <p:nvPr userDrawn="1"/>
        </p:nvSpPr>
        <p:spPr bwMode="auto">
          <a:xfrm>
            <a:off x="682625" y="6553200"/>
            <a:ext cx="2520950" cy="304800"/>
          </a:xfrm>
          <a:prstGeom prst="rect">
            <a:avLst/>
          </a:prstGeom>
          <a:noFill/>
          <a:ln w="15875">
            <a:noFill/>
            <a:miter lim="800000"/>
            <a:headEnd/>
            <a:tailEnd/>
          </a:ln>
          <a:effectLst>
            <a:prstShdw prst="shdw18" dist="17961" dir="13500000">
              <a:schemeClr val="accent1">
                <a:gamma/>
                <a:shade val="60000"/>
                <a:invGamma/>
              </a:schemeClr>
            </a:prstShdw>
          </a:effectLst>
        </p:spPr>
        <p:txBody>
          <a:bodyPr wrap="none">
            <a:spAutoFit/>
          </a:bodyPr>
          <a:lstStyle/>
          <a:p>
            <a:pPr eaLnBrk="1" hangingPunct="1">
              <a:defRPr/>
            </a:pPr>
            <a:r>
              <a:rPr kumimoji="1" lang="en-US" altLang="zh-TW" sz="1400">
                <a:solidFill>
                  <a:schemeClr val="bg1"/>
                </a:solidFill>
                <a:latin typeface="Arial" pitchFamily="34" charset="0"/>
                <a:ea typeface="新細明體" pitchFamily="18" charset="-120"/>
              </a:rPr>
              <a:t>National Tsing Hua University</a:t>
            </a:r>
          </a:p>
        </p:txBody>
      </p:sp>
      <p:pic>
        <p:nvPicPr>
          <p:cNvPr id="3088" name="Picture 13" descr="清大LOGO(圓)"/>
          <p:cNvPicPr>
            <a:picLocks noChangeAspect="1" noChangeArrowheads="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0" y="6181725"/>
            <a:ext cx="684213" cy="676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8F120804-EA9C-44B7-9EAE-0BD60D7BD199}" type="slidenum">
              <a:rPr lang="zh-TW" altLang="en-US"/>
              <a:pPr/>
              <a:t>‹#›</a:t>
            </a:fld>
            <a:endParaRPr lang="zh-TW" altLang="zh-TW"/>
          </a:p>
        </p:txBody>
      </p:sp>
    </p:spTree>
    <p:extLst>
      <p:ext uri="{BB962C8B-B14F-4D97-AF65-F5344CB8AC3E}">
        <p14:creationId xmlns:p14="http://schemas.microsoft.com/office/powerpoint/2010/main" val="174247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9550" y="228600"/>
            <a:ext cx="2051050" cy="58642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06400" y="228600"/>
            <a:ext cx="6000750" cy="58642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852BEC32-4EE1-420F-B886-F4A483B051DF}" type="slidenum">
              <a:rPr lang="zh-TW" altLang="en-US"/>
              <a:pPr/>
              <a:t>‹#›</a:t>
            </a:fld>
            <a:endParaRPr lang="zh-TW" altLang="zh-TW"/>
          </a:p>
        </p:txBody>
      </p:sp>
    </p:spTree>
    <p:extLst>
      <p:ext uri="{BB962C8B-B14F-4D97-AF65-F5344CB8AC3E}">
        <p14:creationId xmlns:p14="http://schemas.microsoft.com/office/powerpoint/2010/main" val="3223948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lvl1pPr>
              <a:spcBef>
                <a:spcPts val="300"/>
              </a:spcBef>
              <a:defRPr/>
            </a:lvl1pPr>
            <a:lvl2pPr>
              <a:spcBef>
                <a:spcPts val="300"/>
              </a:spcBef>
              <a:defRPr/>
            </a:lvl2pPr>
            <a:lvl3pPr>
              <a:spcBef>
                <a:spcPts val="300"/>
              </a:spcBef>
              <a:defRPr/>
            </a:lvl3pPr>
            <a:lvl4pPr>
              <a:spcBef>
                <a:spcPts val="300"/>
              </a:spcBef>
              <a:defRPr/>
            </a:lvl4pPr>
            <a:lvl5pPr>
              <a:spcBef>
                <a:spcPts val="300"/>
              </a:spcBef>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7AAE24B3-22E3-4AA7-8B55-0A68B3597D77}" type="slidenum">
              <a:rPr lang="zh-TW" altLang="en-US"/>
              <a:pPr/>
              <a:t>‹#›</a:t>
            </a:fld>
            <a:endParaRPr lang="zh-TW" altLang="zh-TW"/>
          </a:p>
        </p:txBody>
      </p:sp>
    </p:spTree>
    <p:extLst>
      <p:ext uri="{BB962C8B-B14F-4D97-AF65-F5344CB8AC3E}">
        <p14:creationId xmlns:p14="http://schemas.microsoft.com/office/powerpoint/2010/main" val="318891851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smtClean="0"/>
              <a:t>按一下以編輯母片文字樣式</a:t>
            </a:r>
          </a:p>
        </p:txBody>
      </p:sp>
      <p:sp>
        <p:nvSpPr>
          <p:cNvPr id="4" name="頁尾版面配置區 3"/>
          <p:cNvSpPr>
            <a:spLocks noGrp="1"/>
          </p:cNvSpPr>
          <p:nvPr>
            <p:ph type="ftr" sz="quarter" idx="10"/>
          </p:nvPr>
        </p:nvSpPr>
        <p:spPr/>
        <p:txBody>
          <a:bodyPr/>
          <a:lstStyle>
            <a:lvl1pPr>
              <a:defRPr/>
            </a:lvl1pPr>
          </a:lstStyle>
          <a:p>
            <a:endParaRPr lang="en-US" altLang="zh-TW"/>
          </a:p>
        </p:txBody>
      </p:sp>
      <p:sp>
        <p:nvSpPr>
          <p:cNvPr id="5" name="投影片編號版面配置區 4"/>
          <p:cNvSpPr>
            <a:spLocks noGrp="1"/>
          </p:cNvSpPr>
          <p:nvPr>
            <p:ph type="sldNum" sz="quarter" idx="11"/>
          </p:nvPr>
        </p:nvSpPr>
        <p:spPr/>
        <p:txBody>
          <a:bodyPr/>
          <a:lstStyle>
            <a:lvl1pPr>
              <a:defRPr/>
            </a:lvl1pPr>
          </a:lstStyle>
          <a:p>
            <a:fld id="{F9E98DE6-1D8D-40C7-BE56-65B627317FFE}" type="slidenum">
              <a:rPr lang="zh-TW" altLang="en-US"/>
              <a:pPr/>
              <a:t>‹#›</a:t>
            </a:fld>
            <a:endParaRPr lang="zh-TW" altLang="zh-TW"/>
          </a:p>
        </p:txBody>
      </p:sp>
    </p:spTree>
    <p:extLst>
      <p:ext uri="{BB962C8B-B14F-4D97-AF65-F5344CB8AC3E}">
        <p14:creationId xmlns:p14="http://schemas.microsoft.com/office/powerpoint/2010/main" val="3697291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25450" y="1125538"/>
            <a:ext cx="4013200" cy="496728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591050" y="1125538"/>
            <a:ext cx="4013200" cy="496728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頁尾版面配置區 4"/>
          <p:cNvSpPr>
            <a:spLocks noGrp="1"/>
          </p:cNvSpPr>
          <p:nvPr>
            <p:ph type="ftr" sz="quarter" idx="10"/>
          </p:nvPr>
        </p:nvSpPr>
        <p:spPr/>
        <p:txBody>
          <a:bodyPr/>
          <a:lstStyle>
            <a:lvl1pPr>
              <a:defRPr/>
            </a:lvl1pPr>
          </a:lstStyle>
          <a:p>
            <a:endParaRPr lang="en-US" altLang="zh-TW"/>
          </a:p>
        </p:txBody>
      </p:sp>
      <p:sp>
        <p:nvSpPr>
          <p:cNvPr id="6" name="投影片編號版面配置區 5"/>
          <p:cNvSpPr>
            <a:spLocks noGrp="1"/>
          </p:cNvSpPr>
          <p:nvPr>
            <p:ph type="sldNum" sz="quarter" idx="11"/>
          </p:nvPr>
        </p:nvSpPr>
        <p:spPr/>
        <p:txBody>
          <a:bodyPr/>
          <a:lstStyle>
            <a:lvl1pPr>
              <a:defRPr/>
            </a:lvl1pPr>
          </a:lstStyle>
          <a:p>
            <a:fld id="{A7C5AA28-A7C5-4DDC-A2DB-5BA219CA2330}" type="slidenum">
              <a:rPr lang="zh-TW" altLang="en-US"/>
              <a:pPr/>
              <a:t>‹#›</a:t>
            </a:fld>
            <a:endParaRPr lang="zh-TW" altLang="zh-TW"/>
          </a:p>
        </p:txBody>
      </p:sp>
    </p:spTree>
    <p:extLst>
      <p:ext uri="{BB962C8B-B14F-4D97-AF65-F5344CB8AC3E}">
        <p14:creationId xmlns:p14="http://schemas.microsoft.com/office/powerpoint/2010/main" val="2901728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頁尾版面配置區 6"/>
          <p:cNvSpPr>
            <a:spLocks noGrp="1"/>
          </p:cNvSpPr>
          <p:nvPr>
            <p:ph type="ftr" sz="quarter" idx="10"/>
          </p:nvPr>
        </p:nvSpPr>
        <p:spPr/>
        <p:txBody>
          <a:bodyPr/>
          <a:lstStyle>
            <a:lvl1pPr>
              <a:defRPr/>
            </a:lvl1pPr>
          </a:lstStyle>
          <a:p>
            <a:endParaRPr lang="en-US" altLang="zh-TW"/>
          </a:p>
        </p:txBody>
      </p:sp>
      <p:sp>
        <p:nvSpPr>
          <p:cNvPr id="8" name="投影片編號版面配置區 7"/>
          <p:cNvSpPr>
            <a:spLocks noGrp="1"/>
          </p:cNvSpPr>
          <p:nvPr>
            <p:ph type="sldNum" sz="quarter" idx="11"/>
          </p:nvPr>
        </p:nvSpPr>
        <p:spPr/>
        <p:txBody>
          <a:bodyPr/>
          <a:lstStyle>
            <a:lvl1pPr>
              <a:defRPr/>
            </a:lvl1pPr>
          </a:lstStyle>
          <a:p>
            <a:fld id="{9C51E500-085D-432D-8C73-BC9C167CAC5A}" type="slidenum">
              <a:rPr lang="zh-TW" altLang="en-US"/>
              <a:pPr/>
              <a:t>‹#›</a:t>
            </a:fld>
            <a:endParaRPr lang="zh-TW" altLang="zh-TW"/>
          </a:p>
        </p:txBody>
      </p:sp>
    </p:spTree>
    <p:extLst>
      <p:ext uri="{BB962C8B-B14F-4D97-AF65-F5344CB8AC3E}">
        <p14:creationId xmlns:p14="http://schemas.microsoft.com/office/powerpoint/2010/main" val="750736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頁尾版面配置區 2"/>
          <p:cNvSpPr>
            <a:spLocks noGrp="1"/>
          </p:cNvSpPr>
          <p:nvPr>
            <p:ph type="ftr" sz="quarter" idx="10"/>
          </p:nvPr>
        </p:nvSpPr>
        <p:spPr/>
        <p:txBody>
          <a:bodyPr/>
          <a:lstStyle>
            <a:lvl1pPr>
              <a:defRPr/>
            </a:lvl1pPr>
          </a:lstStyle>
          <a:p>
            <a:endParaRPr lang="en-US" altLang="zh-TW"/>
          </a:p>
        </p:txBody>
      </p:sp>
      <p:sp>
        <p:nvSpPr>
          <p:cNvPr id="4" name="投影片編號版面配置區 3"/>
          <p:cNvSpPr>
            <a:spLocks noGrp="1"/>
          </p:cNvSpPr>
          <p:nvPr>
            <p:ph type="sldNum" sz="quarter" idx="11"/>
          </p:nvPr>
        </p:nvSpPr>
        <p:spPr/>
        <p:txBody>
          <a:bodyPr/>
          <a:lstStyle>
            <a:lvl1pPr>
              <a:defRPr/>
            </a:lvl1pPr>
          </a:lstStyle>
          <a:p>
            <a:fld id="{085E38AC-DA67-415E-BA61-C1BB89328BA4}" type="slidenum">
              <a:rPr lang="zh-TW" altLang="en-US"/>
              <a:pPr/>
              <a:t>‹#›</a:t>
            </a:fld>
            <a:endParaRPr lang="zh-TW" altLang="zh-TW"/>
          </a:p>
        </p:txBody>
      </p:sp>
    </p:spTree>
    <p:extLst>
      <p:ext uri="{BB962C8B-B14F-4D97-AF65-F5344CB8AC3E}">
        <p14:creationId xmlns:p14="http://schemas.microsoft.com/office/powerpoint/2010/main" val="176222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頁尾版面配置區 1"/>
          <p:cNvSpPr>
            <a:spLocks noGrp="1"/>
          </p:cNvSpPr>
          <p:nvPr>
            <p:ph type="ftr" sz="quarter" idx="10"/>
          </p:nvPr>
        </p:nvSpPr>
        <p:spPr/>
        <p:txBody>
          <a:bodyPr/>
          <a:lstStyle>
            <a:lvl1pPr>
              <a:defRPr/>
            </a:lvl1pPr>
          </a:lstStyle>
          <a:p>
            <a:endParaRPr lang="en-US" altLang="zh-TW"/>
          </a:p>
        </p:txBody>
      </p:sp>
      <p:sp>
        <p:nvSpPr>
          <p:cNvPr id="3" name="投影片編號版面配置區 2"/>
          <p:cNvSpPr>
            <a:spLocks noGrp="1"/>
          </p:cNvSpPr>
          <p:nvPr>
            <p:ph type="sldNum" sz="quarter" idx="11"/>
          </p:nvPr>
        </p:nvSpPr>
        <p:spPr/>
        <p:txBody>
          <a:bodyPr/>
          <a:lstStyle>
            <a:lvl1pPr>
              <a:defRPr/>
            </a:lvl1pPr>
          </a:lstStyle>
          <a:p>
            <a:fld id="{2DA9C97D-3F28-4231-954D-B6DAE73460D2}" type="slidenum">
              <a:rPr lang="zh-TW" altLang="en-US"/>
              <a:pPr/>
              <a:t>‹#›</a:t>
            </a:fld>
            <a:endParaRPr lang="zh-TW" altLang="zh-TW"/>
          </a:p>
        </p:txBody>
      </p:sp>
    </p:spTree>
    <p:extLst>
      <p:ext uri="{BB962C8B-B14F-4D97-AF65-F5344CB8AC3E}">
        <p14:creationId xmlns:p14="http://schemas.microsoft.com/office/powerpoint/2010/main" val="3358922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頁尾版面配置區 4"/>
          <p:cNvSpPr>
            <a:spLocks noGrp="1"/>
          </p:cNvSpPr>
          <p:nvPr>
            <p:ph type="ftr" sz="quarter" idx="10"/>
          </p:nvPr>
        </p:nvSpPr>
        <p:spPr/>
        <p:txBody>
          <a:bodyPr/>
          <a:lstStyle>
            <a:lvl1pPr>
              <a:defRPr/>
            </a:lvl1pPr>
          </a:lstStyle>
          <a:p>
            <a:endParaRPr lang="en-US" altLang="zh-TW"/>
          </a:p>
        </p:txBody>
      </p:sp>
      <p:sp>
        <p:nvSpPr>
          <p:cNvPr id="6" name="投影片編號版面配置區 5"/>
          <p:cNvSpPr>
            <a:spLocks noGrp="1"/>
          </p:cNvSpPr>
          <p:nvPr>
            <p:ph type="sldNum" sz="quarter" idx="11"/>
          </p:nvPr>
        </p:nvSpPr>
        <p:spPr/>
        <p:txBody>
          <a:bodyPr/>
          <a:lstStyle>
            <a:lvl1pPr>
              <a:defRPr/>
            </a:lvl1pPr>
          </a:lstStyle>
          <a:p>
            <a:fld id="{229EF151-93C0-4F56-B29B-68BD56C38144}" type="slidenum">
              <a:rPr lang="zh-TW" altLang="en-US"/>
              <a:pPr/>
              <a:t>‹#›</a:t>
            </a:fld>
            <a:endParaRPr lang="zh-TW" altLang="zh-TW"/>
          </a:p>
        </p:txBody>
      </p:sp>
    </p:spTree>
    <p:extLst>
      <p:ext uri="{BB962C8B-B14F-4D97-AF65-F5344CB8AC3E}">
        <p14:creationId xmlns:p14="http://schemas.microsoft.com/office/powerpoint/2010/main" val="1525224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頁尾版面配置區 4"/>
          <p:cNvSpPr>
            <a:spLocks noGrp="1"/>
          </p:cNvSpPr>
          <p:nvPr>
            <p:ph type="ftr" sz="quarter" idx="10"/>
          </p:nvPr>
        </p:nvSpPr>
        <p:spPr/>
        <p:txBody>
          <a:bodyPr/>
          <a:lstStyle>
            <a:lvl1pPr>
              <a:defRPr/>
            </a:lvl1pPr>
          </a:lstStyle>
          <a:p>
            <a:endParaRPr lang="en-US" altLang="zh-TW"/>
          </a:p>
        </p:txBody>
      </p:sp>
      <p:sp>
        <p:nvSpPr>
          <p:cNvPr id="6" name="投影片編號版面配置區 5"/>
          <p:cNvSpPr>
            <a:spLocks noGrp="1"/>
          </p:cNvSpPr>
          <p:nvPr>
            <p:ph type="sldNum" sz="quarter" idx="11"/>
          </p:nvPr>
        </p:nvSpPr>
        <p:spPr/>
        <p:txBody>
          <a:bodyPr/>
          <a:lstStyle>
            <a:lvl1pPr>
              <a:defRPr/>
            </a:lvl1pPr>
          </a:lstStyle>
          <a:p>
            <a:fld id="{7850A695-195D-4ED4-95A6-931F143E587F}" type="slidenum">
              <a:rPr lang="zh-TW" altLang="en-US"/>
              <a:pPr/>
              <a:t>‹#›</a:t>
            </a:fld>
            <a:endParaRPr lang="zh-TW" altLang="zh-TW"/>
          </a:p>
        </p:txBody>
      </p:sp>
    </p:spTree>
    <p:extLst>
      <p:ext uri="{BB962C8B-B14F-4D97-AF65-F5344CB8AC3E}">
        <p14:creationId xmlns:p14="http://schemas.microsoft.com/office/powerpoint/2010/main" val="4003134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4106" name="Rectangle 10"/>
          <p:cNvSpPr>
            <a:spLocks noChangeArrowheads="1"/>
          </p:cNvSpPr>
          <p:nvPr userDrawn="1"/>
        </p:nvSpPr>
        <p:spPr bwMode="auto">
          <a:xfrm>
            <a:off x="0" y="6138863"/>
            <a:ext cx="9144000" cy="719137"/>
          </a:xfrm>
          <a:prstGeom prst="rect">
            <a:avLst/>
          </a:prstGeom>
          <a:solidFill>
            <a:srgbClr val="7F1084"/>
          </a:solidFill>
          <a:ln>
            <a:noFill/>
          </a:ln>
          <a:effectLst/>
          <a:extLst>
            <a:ext uri="{91240B29-F687-4f45-9708-019B960494DF}">
              <a14:hiddenLine xmlns="" xmlns:a14="http://schemas.microsoft.com/office/drawing/2010/main" w="15875">
                <a:solidFill>
                  <a:srgbClr val="000000"/>
                </a:solidFill>
                <a:miter lim="800000"/>
                <a:headEnd/>
                <a:tailEnd/>
              </a14:hiddenLine>
            </a:ext>
            <a:ext uri="{AF507438-7753-43e0-B8FC-AC1667EBCBE1}">
              <a14:hiddenEffects xmlns="" xmlns:a14="http://schemas.microsoft.com/office/drawing/2010/main">
                <a:effectLst>
                  <a:outerShdw dist="17961" dir="13500000" algn="ctr" rotWithShape="0">
                    <a:srgbClr val="5C005C"/>
                  </a:outerShdw>
                </a:effectLst>
              </a14:hiddenEffects>
            </a:ext>
          </a:extLst>
        </p:spPr>
        <p:txBody>
          <a:bodyPr wrap="none" anchor="ctr"/>
          <a:lstStyle/>
          <a:p>
            <a:pPr eaLnBrk="1" hangingPunct="1">
              <a:defRPr/>
            </a:pPr>
            <a:endParaRPr kumimoji="1" lang="zh-TW" altLang="en-US">
              <a:latin typeface="Calibri" pitchFamily="34" charset="0"/>
              <a:ea typeface="新細明體" pitchFamily="18" charset="-120"/>
            </a:endParaRPr>
          </a:p>
        </p:txBody>
      </p:sp>
      <p:pic>
        <p:nvPicPr>
          <p:cNvPr id="2057" name="Picture 11" descr="清大LOGO(鳥)"/>
          <p:cNvPicPr>
            <a:picLocks noChangeAspect="1" noChangeArrowheads="1"/>
          </p:cNvPicPr>
          <p:nvPr userDrawn="1"/>
        </p:nvPicPr>
        <p:blipFill>
          <a:blip r:embed="rId13" cstate="screen">
            <a:lum bright="70000" contrast="-70000"/>
            <a:extLst>
              <a:ext uri="{28A0092B-C50C-407E-A947-70E740481C1C}">
                <a14:useLocalDpi xmlns:a14="http://schemas.microsoft.com/office/drawing/2010/main"/>
              </a:ext>
            </a:extLst>
          </a:blip>
          <a:srcRect/>
          <a:stretch>
            <a:fillRect/>
          </a:stretch>
        </p:blipFill>
        <p:spPr bwMode="auto">
          <a:xfrm>
            <a:off x="0" y="30163"/>
            <a:ext cx="1619250" cy="806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050" name="Rectangle 2"/>
          <p:cNvSpPr>
            <a:spLocks noGrp="1" noChangeArrowheads="1"/>
          </p:cNvSpPr>
          <p:nvPr>
            <p:ph type="title"/>
          </p:nvPr>
        </p:nvSpPr>
        <p:spPr bwMode="auto">
          <a:xfrm>
            <a:off x="323528" y="228600"/>
            <a:ext cx="8496944" cy="67945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zh-TW" dirty="0" smtClean="0"/>
              <a:t>Click to edit Master title style</a:t>
            </a:r>
          </a:p>
        </p:txBody>
      </p:sp>
      <p:sp>
        <p:nvSpPr>
          <p:cNvPr id="2051" name="Rectangle 3"/>
          <p:cNvSpPr>
            <a:spLocks noGrp="1" noChangeArrowheads="1"/>
          </p:cNvSpPr>
          <p:nvPr>
            <p:ph type="body" idx="1"/>
          </p:nvPr>
        </p:nvSpPr>
        <p:spPr bwMode="auto">
          <a:xfrm>
            <a:off x="323528" y="1052514"/>
            <a:ext cx="8496944" cy="504031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p>
        </p:txBody>
      </p:sp>
      <p:sp>
        <p:nvSpPr>
          <p:cNvPr id="2053" name="Rectangle 5"/>
          <p:cNvSpPr>
            <a:spLocks noGrp="1" noChangeArrowheads="1"/>
          </p:cNvSpPr>
          <p:nvPr>
            <p:ph type="ftr" sz="quarter" idx="3"/>
          </p:nvPr>
        </p:nvSpPr>
        <p:spPr bwMode="auto">
          <a:xfrm>
            <a:off x="3124200" y="6229350"/>
            <a:ext cx="28956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ctr">
              <a:spcBef>
                <a:spcPct val="50000"/>
              </a:spcBef>
              <a:defRPr sz="1400">
                <a:solidFill>
                  <a:schemeClr val="bg2"/>
                </a:solidFill>
                <a:latin typeface="Arial" panose="020B0604020202020204" pitchFamily="34" charset="0"/>
                <a:ea typeface="新細明體" panose="02020500000000000000" pitchFamily="18" charset="-120"/>
              </a:defRPr>
            </a:lvl1pPr>
          </a:lstStyle>
          <a:p>
            <a:endParaRPr lang="en-US" altLang="zh-TW"/>
          </a:p>
        </p:txBody>
      </p:sp>
      <p:sp>
        <p:nvSpPr>
          <p:cNvPr id="2054" name="Rectangle 6"/>
          <p:cNvSpPr>
            <a:spLocks noGrp="1" noChangeArrowheads="1"/>
          </p:cNvSpPr>
          <p:nvPr>
            <p:ph type="sldNum" sz="quarter" idx="4"/>
          </p:nvPr>
        </p:nvSpPr>
        <p:spPr bwMode="auto">
          <a:xfrm>
            <a:off x="6915472" y="6229350"/>
            <a:ext cx="1905000" cy="4572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spcBef>
                <a:spcPct val="50000"/>
              </a:spcBef>
              <a:defRPr sz="1400">
                <a:solidFill>
                  <a:schemeClr val="bg1"/>
                </a:solidFill>
                <a:latin typeface="Arial" panose="020B0604020202020204" pitchFamily="34" charset="0"/>
                <a:ea typeface="新細明體" panose="02020500000000000000" pitchFamily="18" charset="-120"/>
              </a:defRPr>
            </a:lvl1pPr>
          </a:lstStyle>
          <a:p>
            <a:fld id="{9E5B9AA3-25CC-4885-B3C5-699649862779}" type="slidenum">
              <a:rPr lang="zh-TW" altLang="en-US"/>
              <a:pPr/>
              <a:t>‹#›</a:t>
            </a:fld>
            <a:endParaRPr lang="zh-TW" altLang="zh-TW"/>
          </a:p>
        </p:txBody>
      </p:sp>
      <p:sp>
        <p:nvSpPr>
          <p:cNvPr id="4105" name="Rectangle 9"/>
          <p:cNvSpPr>
            <a:spLocks noChangeArrowheads="1"/>
          </p:cNvSpPr>
          <p:nvPr userDrawn="1"/>
        </p:nvSpPr>
        <p:spPr bwMode="auto">
          <a:xfrm>
            <a:off x="0" y="908050"/>
            <a:ext cx="9144000" cy="144463"/>
          </a:xfrm>
          <a:prstGeom prst="rect">
            <a:avLst/>
          </a:prstGeom>
          <a:solidFill>
            <a:srgbClr val="7F1084"/>
          </a:solidFill>
          <a:ln>
            <a:noFill/>
          </a:ln>
          <a:effectLst/>
          <a:extLst>
            <a:ext uri="{91240B29-F687-4f45-9708-019B960494DF}">
              <a14:hiddenLine xmlns="" xmlns:a14="http://schemas.microsoft.com/office/drawing/2010/main" w="15875">
                <a:solidFill>
                  <a:srgbClr val="000000"/>
                </a:solidFill>
                <a:miter lim="800000"/>
                <a:headEnd/>
                <a:tailEnd/>
              </a14:hiddenLine>
            </a:ext>
            <a:ext uri="{AF507438-7753-43e0-B8FC-AC1667EBCBE1}">
              <a14:hiddenEffects xmlns="" xmlns:a14="http://schemas.microsoft.com/office/drawing/2010/main">
                <a:effectLst>
                  <a:outerShdw dist="17961" dir="13500000" algn="ctr" rotWithShape="0">
                    <a:srgbClr val="5C005C"/>
                  </a:outerShdw>
                </a:effectLst>
              </a14:hiddenEffects>
            </a:ext>
          </a:extLst>
        </p:spPr>
        <p:txBody>
          <a:bodyPr wrap="none" anchor="ctr"/>
          <a:lstStyle/>
          <a:p>
            <a:pPr eaLnBrk="1" hangingPunct="1">
              <a:defRPr/>
            </a:pPr>
            <a:endParaRPr kumimoji="1" lang="zh-TW" altLang="en-US">
              <a:latin typeface="Calibri" pitchFamily="34" charset="0"/>
              <a:ea typeface="新細明體" pitchFamily="18" charset="-120"/>
            </a:endParaRPr>
          </a:p>
        </p:txBody>
      </p:sp>
      <p:pic>
        <p:nvPicPr>
          <p:cNvPr id="2060" name="Picture 14" descr="清大書法字 "/>
          <p:cNvPicPr>
            <a:picLocks noChangeAspect="1" noChangeArrowheads="1"/>
          </p:cNvPicPr>
          <p:nvPr userDrawn="1"/>
        </p:nvPicPr>
        <p:blipFill>
          <a:blip r:embed="rId14" cstate="screen">
            <a:extLst>
              <a:ext uri="{28A0092B-C50C-407E-A947-70E740481C1C}">
                <a14:useLocalDpi xmlns:a14="http://schemas.microsoft.com/office/drawing/2010/main"/>
              </a:ext>
            </a:extLst>
          </a:blip>
          <a:srcRect/>
          <a:stretch>
            <a:fillRect/>
          </a:stretch>
        </p:blipFill>
        <p:spPr bwMode="auto">
          <a:xfrm>
            <a:off x="755650" y="6210300"/>
            <a:ext cx="2087563" cy="323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11" name="Text Box 15"/>
          <p:cNvSpPr txBox="1">
            <a:spLocks noChangeArrowheads="1"/>
          </p:cNvSpPr>
          <p:nvPr userDrawn="1"/>
        </p:nvSpPr>
        <p:spPr bwMode="auto">
          <a:xfrm>
            <a:off x="682625" y="6553200"/>
            <a:ext cx="2520950" cy="304800"/>
          </a:xfrm>
          <a:prstGeom prst="rect">
            <a:avLst/>
          </a:prstGeom>
          <a:noFill/>
          <a:ln w="15875">
            <a:noFill/>
            <a:miter lim="800000"/>
            <a:headEnd/>
            <a:tailEnd/>
          </a:ln>
          <a:effectLst>
            <a:prstShdw prst="shdw18" dist="17961" dir="13500000">
              <a:schemeClr val="accent1">
                <a:gamma/>
                <a:shade val="60000"/>
                <a:invGamma/>
              </a:schemeClr>
            </a:prstShdw>
          </a:effectLst>
        </p:spPr>
        <p:txBody>
          <a:bodyPr wrap="none">
            <a:spAutoFit/>
          </a:bodyPr>
          <a:lstStyle/>
          <a:p>
            <a:pPr eaLnBrk="1" hangingPunct="1">
              <a:defRPr/>
            </a:pPr>
            <a:r>
              <a:rPr kumimoji="1" lang="en-US" altLang="zh-TW" sz="1400">
                <a:solidFill>
                  <a:schemeClr val="bg1"/>
                </a:solidFill>
                <a:latin typeface="Arial" pitchFamily="34" charset="0"/>
                <a:ea typeface="新細明體" pitchFamily="18" charset="-120"/>
              </a:rPr>
              <a:t>National Tsing Hua University</a:t>
            </a:r>
          </a:p>
        </p:txBody>
      </p:sp>
      <p:pic>
        <p:nvPicPr>
          <p:cNvPr id="2062" name="Picture 13" descr="清大LOGO(圓)"/>
          <p:cNvPicPr>
            <a:picLocks noChangeAspect="1" noChangeArrowheads="1"/>
          </p:cNvPicPr>
          <p:nvPr userDrawn="1"/>
        </p:nvPicPr>
        <p:blipFill>
          <a:blip r:embed="rId15" cstate="screen">
            <a:extLst>
              <a:ext uri="{28A0092B-C50C-407E-A947-70E740481C1C}">
                <a14:useLocalDpi xmlns:a14="http://schemas.microsoft.com/office/drawing/2010/main"/>
              </a:ext>
            </a:extLst>
          </a:blip>
          <a:srcRect/>
          <a:stretch>
            <a:fillRect/>
          </a:stretch>
        </p:blipFill>
        <p:spPr bwMode="auto">
          <a:xfrm>
            <a:off x="0" y="6181725"/>
            <a:ext cx="684213" cy="676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eaLnBrk="0" fontAlgn="base" hangingPunct="0">
        <a:lnSpc>
          <a:spcPct val="85000"/>
        </a:lnSpc>
        <a:spcBef>
          <a:spcPct val="0"/>
        </a:spcBef>
        <a:spcAft>
          <a:spcPct val="0"/>
        </a:spcAft>
        <a:defRPr kumimoji="1" sz="3600" b="1" kern="1200">
          <a:solidFill>
            <a:schemeClr val="tx1"/>
          </a:solidFill>
          <a:latin typeface="+mj-lt"/>
          <a:ea typeface="+mj-ea"/>
          <a:cs typeface="+mj-cs"/>
        </a:defRPr>
      </a:lvl1pPr>
      <a:lvl2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2pPr>
      <a:lvl3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3pPr>
      <a:lvl4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4pPr>
      <a:lvl5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5pPr>
      <a:lvl6pPr marL="4572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6pPr>
      <a:lvl7pPr marL="9144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7pPr>
      <a:lvl8pPr marL="13716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8pPr>
      <a:lvl9pPr marL="18288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9pPr>
    </p:titleStyle>
    <p:bodyStyle>
      <a:lvl1pPr marL="342900" indent="-342900" algn="l" rtl="0" eaLnBrk="0" fontAlgn="base" hangingPunct="0">
        <a:spcBef>
          <a:spcPts val="300"/>
        </a:spcBef>
        <a:spcAft>
          <a:spcPct val="0"/>
        </a:spcAft>
        <a:buClr>
          <a:srgbClr val="0000FF"/>
        </a:buClr>
        <a:buChar char="•"/>
        <a:defRPr kumimoji="1" sz="2800" kern="1200">
          <a:solidFill>
            <a:schemeClr val="tx1"/>
          </a:solidFill>
          <a:latin typeface="+mn-lt"/>
          <a:ea typeface="+mn-ea"/>
          <a:cs typeface="+mn-cs"/>
        </a:defRPr>
      </a:lvl1pPr>
      <a:lvl2pPr marL="742950" indent="-285750" algn="l" rtl="0" eaLnBrk="0" fontAlgn="base" hangingPunct="0">
        <a:spcBef>
          <a:spcPts val="300"/>
        </a:spcBef>
        <a:spcAft>
          <a:spcPct val="0"/>
        </a:spcAft>
        <a:buClr>
          <a:srgbClr val="0000FF"/>
        </a:buClr>
        <a:buFont typeface="Symbol" panose="05050102010706020507" pitchFamily="18" charset="2"/>
        <a:buChar char="-"/>
        <a:defRPr kumimoji="1" sz="2400" kern="1200">
          <a:solidFill>
            <a:schemeClr val="tx1"/>
          </a:solidFill>
          <a:latin typeface="+mn-lt"/>
          <a:ea typeface="+mn-ea"/>
          <a:cs typeface="+mn-cs"/>
        </a:defRPr>
      </a:lvl2pPr>
      <a:lvl3pPr marL="1143000" indent="-228600" algn="l" rtl="0" eaLnBrk="0" fontAlgn="base" hangingPunct="0">
        <a:spcBef>
          <a:spcPts val="300"/>
        </a:spcBef>
        <a:spcAft>
          <a:spcPct val="0"/>
        </a:spcAft>
        <a:buClr>
          <a:srgbClr val="0000FF"/>
        </a:buClr>
        <a:buChar char="•"/>
        <a:defRPr kumimoji="1" sz="2200" kern="1200">
          <a:solidFill>
            <a:schemeClr val="tx1"/>
          </a:solidFill>
          <a:latin typeface="+mn-lt"/>
          <a:ea typeface="+mn-ea"/>
          <a:cs typeface="+mn-cs"/>
        </a:defRPr>
      </a:lvl3pPr>
      <a:lvl4pPr marL="1562100" indent="-228600" algn="l" rtl="0" eaLnBrk="0" fontAlgn="base" hangingPunct="0">
        <a:spcBef>
          <a:spcPts val="300"/>
        </a:spcBef>
        <a:spcAft>
          <a:spcPct val="0"/>
        </a:spcAft>
        <a:buClr>
          <a:srgbClr val="0000FF"/>
        </a:buClr>
        <a:buFont typeface="Symbol" panose="05050102010706020507" pitchFamily="18" charset="2"/>
        <a:buChar char=""/>
        <a:defRPr kumimoji="1" sz="2000" kern="1200">
          <a:solidFill>
            <a:schemeClr val="tx1"/>
          </a:solidFill>
          <a:latin typeface="+mn-lt"/>
          <a:ea typeface="+mn-ea"/>
          <a:cs typeface="+mn-cs"/>
        </a:defRPr>
      </a:lvl4pPr>
      <a:lvl5pPr marL="1981200" indent="-228600" algn="l" rtl="0" eaLnBrk="0" fontAlgn="base" hangingPunct="0">
        <a:spcBef>
          <a:spcPts val="300"/>
        </a:spcBef>
        <a:spcAft>
          <a:spcPct val="0"/>
        </a:spcAft>
        <a:buClr>
          <a:srgbClr val="0000FF"/>
        </a:buClr>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w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86" name="Rectangle 10"/>
          <p:cNvSpPr>
            <a:spLocks noGrp="1" noChangeArrowheads="1"/>
          </p:cNvSpPr>
          <p:nvPr>
            <p:ph type="ctrTitle"/>
          </p:nvPr>
        </p:nvSpPr>
        <p:spPr/>
        <p:txBody>
          <a:bodyPr/>
          <a:lstStyle/>
          <a:p>
            <a:r>
              <a:rPr lang="en-US" altLang="zh-TW" sz="3200" dirty="0" smtClean="0">
                <a:solidFill>
                  <a:srgbClr val="0000FF"/>
                </a:solidFill>
                <a:latin typeface="+mn-lt"/>
              </a:rPr>
              <a:t>CS5100 Advanced Computer Architecture</a:t>
            </a:r>
            <a:r>
              <a:rPr lang="en-US" altLang="zh-TW" sz="3200" dirty="0" smtClean="0">
                <a:solidFill>
                  <a:schemeClr val="accent1"/>
                </a:solidFill>
                <a:latin typeface="+mn-lt"/>
              </a:rPr>
              <a:t/>
            </a:r>
            <a:br>
              <a:rPr lang="en-US" altLang="zh-TW" sz="3200" dirty="0" smtClean="0">
                <a:solidFill>
                  <a:schemeClr val="accent1"/>
                </a:solidFill>
                <a:latin typeface="+mn-lt"/>
              </a:rPr>
            </a:br>
            <a:r>
              <a:rPr lang="zh-TW" altLang="en-US" dirty="0" smtClean="0"/>
              <a:t/>
            </a:r>
            <a:br>
              <a:rPr lang="zh-TW" altLang="en-US" dirty="0" smtClean="0"/>
            </a:br>
            <a:r>
              <a:rPr lang="en-US" altLang="zh-TW" dirty="0" smtClean="0">
                <a:solidFill>
                  <a:srgbClr val="C00000"/>
                </a:solidFill>
              </a:rPr>
              <a:t>Memory Hierarchy Design</a:t>
            </a:r>
            <a:endParaRPr lang="en-US" altLang="zh-TW" dirty="0">
              <a:solidFill>
                <a:srgbClr val="C00000"/>
              </a:solidFill>
            </a:endParaRPr>
          </a:p>
        </p:txBody>
      </p:sp>
      <p:sp>
        <p:nvSpPr>
          <p:cNvPr id="510987" name="Rectangle 11"/>
          <p:cNvSpPr>
            <a:spLocks noGrp="1" noChangeArrowheads="1"/>
          </p:cNvSpPr>
          <p:nvPr>
            <p:ph type="subTitle" idx="1"/>
          </p:nvPr>
        </p:nvSpPr>
        <p:spPr/>
        <p:txBody>
          <a:bodyPr/>
          <a:lstStyle/>
          <a:p>
            <a:r>
              <a:rPr lang="en-US" altLang="zh-TW" sz="2800" smtClean="0"/>
              <a:t>Prof. Chung-Ta King</a:t>
            </a:r>
          </a:p>
          <a:p>
            <a:r>
              <a:rPr lang="en-US" altLang="zh-TW" sz="2400" smtClean="0"/>
              <a:t>Department of Computer Science</a:t>
            </a:r>
          </a:p>
          <a:p>
            <a:r>
              <a:rPr lang="en-US" altLang="zh-TW" sz="2400" smtClean="0"/>
              <a:t>National Tsing Hua University, Taiwan</a:t>
            </a:r>
            <a:endParaRPr lang="zh-TW" altLang="en-US" sz="2400" dirty="0"/>
          </a:p>
        </p:txBody>
      </p:sp>
      <p:sp>
        <p:nvSpPr>
          <p:cNvPr id="5" name="文字方塊 4"/>
          <p:cNvSpPr txBox="1"/>
          <p:nvPr/>
        </p:nvSpPr>
        <p:spPr>
          <a:xfrm>
            <a:off x="1694212" y="5677797"/>
            <a:ext cx="6186822" cy="369332"/>
          </a:xfrm>
          <a:prstGeom prst="rect">
            <a:avLst/>
          </a:prstGeom>
          <a:noFill/>
        </p:spPr>
        <p:txBody>
          <a:bodyPr wrap="none" rtlCol="0" anchor="ctr" anchorCtr="1">
            <a:spAutoFit/>
          </a:bodyPr>
          <a:lstStyle/>
          <a:p>
            <a:r>
              <a:rPr lang="en-US" altLang="zh-TW" sz="1800" dirty="0" smtClean="0">
                <a:latin typeface="+mn-lt"/>
                <a:ea typeface="標楷體" pitchFamily="65" charset="-120"/>
                <a:cs typeface="Calibri" pitchFamily="34" charset="0"/>
              </a:rPr>
              <a:t>(Slides are from textbook, Prof. </a:t>
            </a:r>
            <a:r>
              <a:rPr lang="en-US" altLang="zh-TW" sz="1800" dirty="0" err="1" smtClean="0">
                <a:latin typeface="+mn-lt"/>
                <a:ea typeface="標楷體" pitchFamily="65" charset="-120"/>
                <a:cs typeface="Calibri" pitchFamily="34" charset="0"/>
              </a:rPr>
              <a:t>Hsien-Hsin</a:t>
            </a:r>
            <a:r>
              <a:rPr lang="en-US" altLang="zh-TW" sz="1800" dirty="0" smtClean="0">
                <a:latin typeface="+mn-lt"/>
                <a:ea typeface="標楷體" pitchFamily="65" charset="-120"/>
                <a:cs typeface="Calibri" pitchFamily="34" charset="0"/>
              </a:rPr>
              <a:t> Lee, Prof. </a:t>
            </a:r>
            <a:r>
              <a:rPr lang="en-US" altLang="zh-TW" sz="1800" dirty="0" err="1" smtClean="0">
                <a:latin typeface="+mn-lt"/>
                <a:ea typeface="標楷體" pitchFamily="65" charset="-120"/>
                <a:cs typeface="Calibri" pitchFamily="34" charset="0"/>
              </a:rPr>
              <a:t>Yasun</a:t>
            </a:r>
            <a:r>
              <a:rPr lang="en-US" altLang="zh-TW" sz="1800" dirty="0" smtClean="0">
                <a:latin typeface="+mn-lt"/>
                <a:ea typeface="標楷體" pitchFamily="65" charset="-120"/>
                <a:cs typeface="Calibri" pitchFamily="34" charset="0"/>
              </a:rPr>
              <a:t> Hsu) </a:t>
            </a:r>
            <a:endParaRPr lang="zh-TW" altLang="en-US" sz="1800" dirty="0" smtClean="0">
              <a:latin typeface="+mn-lt"/>
              <a:ea typeface="標楷體" pitchFamily="65" charset="-120"/>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4292" name="Rectangle 1028"/>
          <p:cNvSpPr>
            <a:spLocks noGrp="1" noChangeArrowheads="1"/>
          </p:cNvSpPr>
          <p:nvPr>
            <p:ph type="title"/>
          </p:nvPr>
        </p:nvSpPr>
        <p:spPr/>
        <p:txBody>
          <a:bodyPr/>
          <a:lstStyle/>
          <a:p>
            <a:r>
              <a:rPr lang="en-US" altLang="zh-TW" dirty="0" smtClean="0"/>
              <a:t>But, Program Behavior Matters</a:t>
            </a:r>
            <a:endParaRPr lang="en-US" altLang="zh-TW" dirty="0"/>
          </a:p>
        </p:txBody>
      </p:sp>
      <p:sp>
        <p:nvSpPr>
          <p:cNvPr id="1164293" name="Rectangle 1029"/>
          <p:cNvSpPr>
            <a:spLocks noGrp="1" noChangeArrowheads="1"/>
          </p:cNvSpPr>
          <p:nvPr>
            <p:ph type="body" idx="1"/>
          </p:nvPr>
        </p:nvSpPr>
        <p:spPr/>
        <p:txBody>
          <a:bodyPr/>
          <a:lstStyle/>
          <a:p>
            <a:r>
              <a:rPr lang="en-US" altLang="zh-TW" dirty="0" smtClean="0"/>
              <a:t>Locality depends on type of program</a:t>
            </a:r>
          </a:p>
          <a:p>
            <a:r>
              <a:rPr lang="en-US" altLang="zh-TW" dirty="0" smtClean="0"/>
              <a:t>Some programs ‘behave’ well</a:t>
            </a:r>
          </a:p>
          <a:p>
            <a:pPr lvl="1"/>
            <a:r>
              <a:rPr lang="en-US" altLang="zh-TW" dirty="0" smtClean="0"/>
              <a:t>Small loop operating on data on stack (towers of </a:t>
            </a:r>
            <a:r>
              <a:rPr lang="en-US" altLang="zh-TW" dirty="0" err="1" smtClean="0"/>
              <a:t>hanoi</a:t>
            </a:r>
            <a:r>
              <a:rPr lang="en-US" altLang="zh-TW" dirty="0" smtClean="0"/>
              <a:t>)</a:t>
            </a:r>
          </a:p>
          <a:p>
            <a:r>
              <a:rPr lang="en-US" altLang="zh-TW" dirty="0" smtClean="0"/>
              <a:t>Some programs don’t</a:t>
            </a:r>
          </a:p>
          <a:p>
            <a:pPr lvl="1"/>
            <a:r>
              <a:rPr lang="en-US" altLang="zh-TW" dirty="0" smtClean="0"/>
              <a:t>Frequent calls to nearly random subroutines</a:t>
            </a:r>
          </a:p>
          <a:p>
            <a:pPr lvl="1"/>
            <a:r>
              <a:rPr lang="en-US" altLang="zh-TW" dirty="0" smtClean="0"/>
              <a:t>Traversal of large, sparse data set</a:t>
            </a:r>
          </a:p>
          <a:p>
            <a:pPr lvl="2"/>
            <a:r>
              <a:rPr lang="en-US" altLang="zh-TW" dirty="0" smtClean="0"/>
              <a:t>Pointer-based data structures</a:t>
            </a:r>
          </a:p>
          <a:p>
            <a:pPr lvl="2"/>
            <a:r>
              <a:rPr lang="en-US" altLang="zh-TW" dirty="0" smtClean="0"/>
              <a:t>Essentially random data references with no reuse</a:t>
            </a:r>
          </a:p>
          <a:p>
            <a:pPr lvl="1"/>
            <a:r>
              <a:rPr lang="en-US" altLang="zh-TW" dirty="0" smtClean="0"/>
              <a:t>Traversal of large sequential data</a:t>
            </a:r>
          </a:p>
          <a:p>
            <a:pPr lvl="2"/>
            <a:r>
              <a:rPr lang="en-US" altLang="zh-TW" dirty="0" smtClean="0"/>
              <a:t>Streaming and multimedia data</a:t>
            </a:r>
            <a:endParaRPr lang="en-US" altLang="zh-TW" dirty="0"/>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9</a:t>
            </a:fld>
            <a:endParaRPr lang="zh-TW" altLang="zh-TW"/>
          </a:p>
        </p:txBody>
      </p:sp>
    </p:spTree>
    <p:extLst>
      <p:ext uri="{BB962C8B-B14F-4D97-AF65-F5344CB8AC3E}">
        <p14:creationId xmlns:p14="http://schemas.microsoft.com/office/powerpoint/2010/main" val="2149686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6429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429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6429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6429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6429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6429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Memory Hierarchy Performance</a:t>
            </a:r>
            <a:endParaRPr lang="zh-TW" altLang="en-US" dirty="0"/>
          </a:p>
        </p:txBody>
      </p:sp>
      <p:sp>
        <p:nvSpPr>
          <p:cNvPr id="3" name="內容版面配置區 2"/>
          <p:cNvSpPr>
            <a:spLocks noGrp="1"/>
          </p:cNvSpPr>
          <p:nvPr>
            <p:ph idx="1"/>
          </p:nvPr>
        </p:nvSpPr>
        <p:spPr/>
        <p:txBody>
          <a:bodyPr/>
          <a:lstStyle/>
          <a:p>
            <a:r>
              <a:rPr lang="en-US" altLang="zh-TW" dirty="0" smtClean="0"/>
              <a:t>Average memory access time between levels </a:t>
            </a:r>
            <a:br>
              <a:rPr lang="en-US" altLang="zh-TW" dirty="0" smtClean="0"/>
            </a:br>
            <a:r>
              <a:rPr lang="en-US" altLang="zh-TW" dirty="0" smtClean="0"/>
              <a:t>	= Hit time + Miss rate x Miss penalty </a:t>
            </a:r>
          </a:p>
          <a:p>
            <a:r>
              <a:rPr lang="en-US" altLang="zh-TW" dirty="0" smtClean="0">
                <a:solidFill>
                  <a:srgbClr val="FF0000"/>
                </a:solidFill>
              </a:rPr>
              <a:t>Miss penalty</a:t>
            </a:r>
            <a:r>
              <a:rPr lang="en-US" altLang="zh-TW" dirty="0" smtClean="0"/>
              <a:t>: time to fetch a block from lower memory level</a:t>
            </a:r>
          </a:p>
          <a:p>
            <a:pPr lvl="1"/>
            <a:r>
              <a:rPr lang="en-US" altLang="zh-TW" dirty="0">
                <a:solidFill>
                  <a:srgbClr val="FF0000"/>
                </a:solidFill>
              </a:rPr>
              <a:t>A</a:t>
            </a:r>
            <a:r>
              <a:rPr lang="en-US" altLang="zh-TW" dirty="0" smtClean="0">
                <a:solidFill>
                  <a:srgbClr val="FF0000"/>
                </a:solidFill>
              </a:rPr>
              <a:t>ccess time</a:t>
            </a:r>
            <a:r>
              <a:rPr lang="en-US" altLang="zh-TW" dirty="0" smtClean="0"/>
              <a:t>:  time to lower level; function of latency</a:t>
            </a:r>
          </a:p>
          <a:p>
            <a:pPr lvl="1"/>
            <a:r>
              <a:rPr lang="en-US" altLang="zh-TW" dirty="0">
                <a:solidFill>
                  <a:srgbClr val="FF0000"/>
                </a:solidFill>
              </a:rPr>
              <a:t>T</a:t>
            </a:r>
            <a:r>
              <a:rPr lang="en-US" altLang="zh-TW" dirty="0" smtClean="0">
                <a:solidFill>
                  <a:srgbClr val="FF0000"/>
                </a:solidFill>
              </a:rPr>
              <a:t>ransfer time</a:t>
            </a:r>
            <a:r>
              <a:rPr lang="en-US" altLang="zh-TW" dirty="0" smtClean="0"/>
              <a:t>: function of bandwidth between levels</a:t>
            </a:r>
          </a:p>
          <a:p>
            <a:pPr lvl="2"/>
            <a:r>
              <a:rPr lang="en-US" altLang="zh-TW" dirty="0" smtClean="0"/>
              <a:t>Transfer one “cache line/block” at a time</a:t>
            </a:r>
          </a:p>
          <a:p>
            <a:pPr lvl="2"/>
            <a:r>
              <a:rPr lang="en-US" altLang="zh-TW" dirty="0" smtClean="0"/>
              <a:t>Transfer at the size of the memory-bus width </a:t>
            </a:r>
          </a:p>
          <a:p>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10</a:t>
            </a:fld>
            <a:endParaRPr lang="zh-TW" altLang="zh-TW"/>
          </a:p>
        </p:txBody>
      </p:sp>
    </p:spTree>
    <p:extLst>
      <p:ext uri="{BB962C8B-B14F-4D97-AF65-F5344CB8AC3E}">
        <p14:creationId xmlns:p14="http://schemas.microsoft.com/office/powerpoint/2010/main" val="2880273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9540" name="Rectangle 4"/>
          <p:cNvSpPr>
            <a:spLocks noGrp="1" noChangeArrowheads="1"/>
          </p:cNvSpPr>
          <p:nvPr>
            <p:ph type="title"/>
          </p:nvPr>
        </p:nvSpPr>
        <p:spPr/>
        <p:txBody>
          <a:bodyPr/>
          <a:lstStyle/>
          <a:p>
            <a:r>
              <a:rPr lang="en-US" altLang="zh-TW" smtClean="0"/>
              <a:t>Cache on CPU Performance</a:t>
            </a:r>
            <a:endParaRPr lang="en-US" altLang="zh-TW"/>
          </a:p>
        </p:txBody>
      </p:sp>
      <p:sp>
        <p:nvSpPr>
          <p:cNvPr id="1089541" name="Rectangle 5"/>
          <p:cNvSpPr>
            <a:spLocks noGrp="1" noChangeArrowheads="1"/>
          </p:cNvSpPr>
          <p:nvPr>
            <p:ph type="body" idx="1"/>
          </p:nvPr>
        </p:nvSpPr>
        <p:spPr/>
        <p:txBody>
          <a:bodyPr/>
          <a:lstStyle/>
          <a:p>
            <a:pPr>
              <a:spcBef>
                <a:spcPts val="0"/>
              </a:spcBef>
            </a:pPr>
            <a:r>
              <a:rPr lang="en-US" altLang="zh-TW" dirty="0" smtClean="0"/>
              <a:t>CPU time = (CPU cycle + memory stall cycles) x clock cycle time</a:t>
            </a:r>
          </a:p>
          <a:p>
            <a:pPr>
              <a:spcBef>
                <a:spcPts val="0"/>
              </a:spcBef>
            </a:pPr>
            <a:r>
              <a:rPr lang="en-US" altLang="zh-TW" dirty="0" smtClean="0"/>
              <a:t>Memory stall cycles = memory access x miss rate x miss penalty</a:t>
            </a:r>
          </a:p>
          <a:p>
            <a:pPr lvl="1">
              <a:spcBef>
                <a:spcPts val="0"/>
              </a:spcBef>
            </a:pPr>
            <a:r>
              <a:rPr lang="en-US" altLang="zh-TW" dirty="0" smtClean="0"/>
              <a:t>Assumptions: memory stalls are due to cache misses, hit cycles included in CPU execution cycles, reads and writes have same miss rate and penalty</a:t>
            </a:r>
          </a:p>
          <a:p>
            <a:pPr>
              <a:spcBef>
                <a:spcPts val="0"/>
              </a:spcBef>
            </a:pPr>
            <a:r>
              <a:rPr lang="en-US" altLang="zh-TW" dirty="0" smtClean="0"/>
              <a:t>CPU time = instruction count x (</a:t>
            </a:r>
            <a:r>
              <a:rPr lang="en-US" altLang="zh-TW" dirty="0" err="1" smtClean="0"/>
              <a:t>CPI</a:t>
            </a:r>
            <a:r>
              <a:rPr lang="en-US" altLang="zh-TW" baseline="-25000" dirty="0" err="1" smtClean="0"/>
              <a:t>ideal</a:t>
            </a:r>
            <a:r>
              <a:rPr lang="en-US" altLang="zh-TW" dirty="0" smtClean="0"/>
              <a:t> + memory access/instruction x miss rate x miss penalty) x clock cycle time</a:t>
            </a:r>
          </a:p>
          <a:p>
            <a:pPr>
              <a:spcBef>
                <a:spcPts val="0"/>
              </a:spcBef>
            </a:pPr>
            <a:r>
              <a:rPr lang="en-US" altLang="zh-TW" dirty="0" smtClean="0"/>
              <a:t>Cache design becomes more important for CPUs with lower CPI and higher clock rates</a:t>
            </a:r>
            <a:endParaRPr lang="en-US" altLang="zh-TW"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11</a:t>
            </a:fld>
            <a:endParaRPr lang="zh-TW" altLang="zh-TW"/>
          </a:p>
        </p:txBody>
      </p:sp>
    </p:spTree>
    <p:extLst>
      <p:ext uri="{BB962C8B-B14F-4D97-AF65-F5344CB8AC3E}">
        <p14:creationId xmlns:p14="http://schemas.microsoft.com/office/powerpoint/2010/main" val="243760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8954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8954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8954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89541">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8954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954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9300" name="Rectangle 4"/>
          <p:cNvSpPr>
            <a:spLocks noGrp="1" noChangeArrowheads="1"/>
          </p:cNvSpPr>
          <p:nvPr>
            <p:ph type="title"/>
          </p:nvPr>
        </p:nvSpPr>
        <p:spPr/>
        <p:txBody>
          <a:bodyPr/>
          <a:lstStyle/>
          <a:p>
            <a:r>
              <a:rPr lang="zh-TW" altLang="en-US" smtClean="0"/>
              <a:t>4 </a:t>
            </a:r>
            <a:r>
              <a:rPr lang="en-US" altLang="zh-TW" smtClean="0"/>
              <a:t>Questions for Memory Hierarchy</a:t>
            </a:r>
            <a:endParaRPr lang="en-US" altLang="zh-TW"/>
          </a:p>
        </p:txBody>
      </p:sp>
      <p:sp>
        <p:nvSpPr>
          <p:cNvPr id="1079301" name="Rectangle 5"/>
          <p:cNvSpPr>
            <a:spLocks noGrp="1" noChangeArrowheads="1"/>
          </p:cNvSpPr>
          <p:nvPr>
            <p:ph type="body" idx="1"/>
          </p:nvPr>
        </p:nvSpPr>
        <p:spPr/>
        <p:txBody>
          <a:bodyPr/>
          <a:lstStyle/>
          <a:p>
            <a:r>
              <a:rPr lang="en-US" altLang="zh-TW" i="1" dirty="0" smtClean="0"/>
              <a:t>Block placement</a:t>
            </a:r>
            <a:r>
              <a:rPr lang="en-US" altLang="zh-TW" dirty="0" smtClean="0"/>
              <a:t>: where in upper level?</a:t>
            </a:r>
          </a:p>
          <a:p>
            <a:pPr lvl="1"/>
            <a:r>
              <a:rPr lang="en-US" altLang="zh-TW" dirty="0" smtClean="0"/>
              <a:t>fully associative, direct mapped, set-associative</a:t>
            </a:r>
          </a:p>
          <a:p>
            <a:r>
              <a:rPr lang="en-US" altLang="zh-TW" i="1" dirty="0" smtClean="0"/>
              <a:t>Block identification</a:t>
            </a:r>
            <a:r>
              <a:rPr lang="en-US" altLang="zh-TW" dirty="0" smtClean="0"/>
              <a:t>: find block in upper level?</a:t>
            </a:r>
          </a:p>
          <a:p>
            <a:pPr lvl="1"/>
            <a:r>
              <a:rPr lang="en-US" altLang="zh-TW" dirty="0" smtClean="0"/>
              <a:t>search and match address tag:</a:t>
            </a:r>
            <a:br>
              <a:rPr lang="en-US" altLang="zh-TW" dirty="0" smtClean="0"/>
            </a:br>
            <a:r>
              <a:rPr lang="en-US" altLang="zh-TW" dirty="0" smtClean="0"/>
              <a:t>block address (=  tag + index) + block offset</a:t>
            </a:r>
          </a:p>
          <a:p>
            <a:pPr lvl="1"/>
            <a:r>
              <a:rPr lang="en-US" altLang="zh-TW" dirty="0" smtClean="0"/>
              <a:t>valid bit: tag-index boundary and associativity</a:t>
            </a:r>
          </a:p>
          <a:p>
            <a:r>
              <a:rPr lang="en-US" altLang="zh-TW" i="1" dirty="0" smtClean="0"/>
              <a:t>Block replacement</a:t>
            </a:r>
            <a:r>
              <a:rPr lang="en-US" altLang="zh-TW" dirty="0" smtClean="0"/>
              <a:t>: which block to replace on miss?</a:t>
            </a:r>
          </a:p>
          <a:p>
            <a:pPr lvl="1"/>
            <a:r>
              <a:rPr lang="en-US" altLang="zh-TW" dirty="0" smtClean="0"/>
              <a:t>easy for direct map; random/LRU for associative</a:t>
            </a:r>
          </a:p>
          <a:p>
            <a:r>
              <a:rPr lang="en-US" altLang="zh-TW" i="1" dirty="0" smtClean="0"/>
              <a:t>Write strategy</a:t>
            </a:r>
            <a:r>
              <a:rPr lang="en-US" altLang="zh-TW" dirty="0" smtClean="0"/>
              <a:t>: what happens on a write?</a:t>
            </a:r>
          </a:p>
          <a:p>
            <a:pPr lvl="1"/>
            <a:r>
              <a:rPr lang="en-US" altLang="zh-TW" dirty="0" smtClean="0"/>
              <a:t>Write through and write back</a:t>
            </a:r>
          </a:p>
          <a:p>
            <a:pPr lvl="1"/>
            <a:r>
              <a:rPr lang="en-US" altLang="zh-TW" dirty="0" smtClean="0"/>
              <a:t>Write allocate and not allocate</a:t>
            </a:r>
            <a:endParaRPr lang="en-US" altLang="zh-TW"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12</a:t>
            </a:fld>
            <a:endParaRPr lang="zh-TW" altLang="zh-TW"/>
          </a:p>
        </p:txBody>
      </p:sp>
    </p:spTree>
    <p:extLst>
      <p:ext uri="{BB962C8B-B14F-4D97-AF65-F5344CB8AC3E}">
        <p14:creationId xmlns:p14="http://schemas.microsoft.com/office/powerpoint/2010/main" val="12842814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7930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7930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7930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7930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79301">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79301">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79301">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79301">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79301">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7930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930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Comparison of Cache Organization</a:t>
            </a:r>
            <a:endParaRPr lang="zh-TW" altLang="en-US" dirty="0"/>
          </a:p>
        </p:txBody>
      </p:sp>
      <p:sp>
        <p:nvSpPr>
          <p:cNvPr id="3" name="內容版面配置區 2"/>
          <p:cNvSpPr>
            <a:spLocks noGrp="1"/>
          </p:cNvSpPr>
          <p:nvPr>
            <p:ph idx="1"/>
          </p:nvPr>
        </p:nvSpPr>
        <p:spPr/>
        <p:txBody>
          <a:bodyPr/>
          <a:lstStyle/>
          <a:p>
            <a:r>
              <a:rPr lang="en-US" altLang="zh-TW" dirty="0" smtClean="0"/>
              <a:t>Cache miss as a metric:</a:t>
            </a:r>
            <a:br>
              <a:rPr lang="en-US" altLang="zh-TW" dirty="0" smtClean="0"/>
            </a:br>
            <a:r>
              <a:rPr lang="en-US" altLang="zh-TW" dirty="0" smtClean="0"/>
              <a:t>(causes of cache misses)</a:t>
            </a:r>
          </a:p>
          <a:p>
            <a:pPr lvl="1"/>
            <a:r>
              <a:rPr lang="en-US" altLang="zh-TW" dirty="0" smtClean="0">
                <a:solidFill>
                  <a:srgbClr val="FF0000"/>
                </a:solidFill>
              </a:rPr>
              <a:t>Compulsory</a:t>
            </a:r>
            <a:r>
              <a:rPr lang="en-US" altLang="zh-TW" dirty="0" smtClean="0"/>
              <a:t>:</a:t>
            </a:r>
          </a:p>
          <a:p>
            <a:pPr lvl="2"/>
            <a:r>
              <a:rPr lang="en-US" altLang="zh-TW" dirty="0" smtClean="0"/>
              <a:t>First access to a block</a:t>
            </a:r>
          </a:p>
          <a:p>
            <a:pPr lvl="1"/>
            <a:r>
              <a:rPr lang="en-US" altLang="zh-TW" dirty="0" smtClean="0">
                <a:solidFill>
                  <a:srgbClr val="FF0000"/>
                </a:solidFill>
              </a:rPr>
              <a:t>Capacity</a:t>
            </a:r>
            <a:r>
              <a:rPr lang="en-US" altLang="zh-TW" dirty="0" smtClean="0"/>
              <a:t>:  </a:t>
            </a:r>
          </a:p>
          <a:p>
            <a:pPr lvl="2"/>
            <a:r>
              <a:rPr lang="en-US" altLang="zh-TW" dirty="0"/>
              <a:t>Block discarded due to limited </a:t>
            </a:r>
            <a:r>
              <a:rPr lang="en-US" altLang="zh-TW" dirty="0" smtClean="0"/>
              <a:t/>
            </a:r>
            <a:br>
              <a:rPr lang="en-US" altLang="zh-TW" dirty="0" smtClean="0"/>
            </a:br>
            <a:r>
              <a:rPr lang="en-US" altLang="zh-TW" dirty="0" smtClean="0"/>
              <a:t>cache </a:t>
            </a:r>
            <a:r>
              <a:rPr lang="en-US" altLang="zh-TW" dirty="0"/>
              <a:t>size and later retrieved </a:t>
            </a:r>
          </a:p>
          <a:p>
            <a:pPr lvl="1"/>
            <a:r>
              <a:rPr lang="en-US" altLang="zh-TW" dirty="0" smtClean="0">
                <a:solidFill>
                  <a:srgbClr val="FF0000"/>
                </a:solidFill>
              </a:rPr>
              <a:t>Conflict</a:t>
            </a:r>
            <a:r>
              <a:rPr lang="en-US" altLang="zh-TW" dirty="0" smtClean="0"/>
              <a:t>:  </a:t>
            </a:r>
          </a:p>
          <a:p>
            <a:pPr lvl="2"/>
            <a:r>
              <a:rPr lang="en-US" altLang="zh-TW" dirty="0"/>
              <a:t>Block discarded </a:t>
            </a:r>
            <a:r>
              <a:rPr lang="en-US" altLang="zh-TW" dirty="0" smtClean="0"/>
              <a:t>due to conflict </a:t>
            </a:r>
            <a:br>
              <a:rPr lang="en-US" altLang="zh-TW" dirty="0" smtClean="0"/>
            </a:br>
            <a:r>
              <a:rPr lang="en-US" altLang="zh-TW" dirty="0" smtClean="0"/>
              <a:t>in set </a:t>
            </a:r>
            <a:r>
              <a:rPr lang="en-US" altLang="zh-TW" dirty="0"/>
              <a:t>and later </a:t>
            </a:r>
            <a:r>
              <a:rPr lang="en-US" altLang="zh-TW" dirty="0" smtClean="0"/>
              <a:t>retrieved</a:t>
            </a:r>
            <a:endParaRPr lang="en-US" altLang="zh-TW" dirty="0"/>
          </a:p>
          <a:p>
            <a:pPr lvl="1"/>
            <a:r>
              <a:rPr lang="en-US" altLang="zh-TW" dirty="0" smtClean="0">
                <a:solidFill>
                  <a:srgbClr val="FF0000"/>
                </a:solidFill>
              </a:rPr>
              <a:t>Coherence</a:t>
            </a:r>
            <a:r>
              <a:rPr lang="en-US" altLang="zh-TW" dirty="0" smtClean="0"/>
              <a:t>: </a:t>
            </a:r>
          </a:p>
          <a:p>
            <a:pPr lvl="2"/>
            <a:r>
              <a:rPr lang="en-US" altLang="zh-TW" dirty="0" smtClean="0"/>
              <a:t>In multicore systems (Chapter 5)</a:t>
            </a:r>
          </a:p>
          <a:p>
            <a:endParaRPr lang="zh-TW" altLang="en-US" dirty="0"/>
          </a:p>
        </p:txBody>
      </p:sp>
      <p:sp>
        <p:nvSpPr>
          <p:cNvPr id="8" name="Rectangle 4"/>
          <p:cNvSpPr>
            <a:spLocks noChangeArrowheads="1"/>
          </p:cNvSpPr>
          <p:nvPr/>
        </p:nvSpPr>
        <p:spPr bwMode="auto">
          <a:xfrm>
            <a:off x="5715000" y="1397000"/>
            <a:ext cx="914400" cy="900113"/>
          </a:xfrm>
          <a:prstGeom prst="rect">
            <a:avLst/>
          </a:prstGeom>
          <a:solidFill>
            <a:srgbClr val="99CCFF"/>
          </a:solidFill>
          <a:ln w="9525" algn="ctr">
            <a:solidFill>
              <a:schemeClr val="tx1"/>
            </a:solidFill>
            <a:miter lim="800000"/>
            <a:headEnd/>
            <a:tailEnd/>
          </a:ln>
          <a:effectLst/>
          <a:extLst/>
        </p:spPr>
        <p:txBody>
          <a:bodyPr wrap="none" anchor="ctr"/>
          <a:lstStyle/>
          <a:p>
            <a:endParaRPr lang="en-US" sz="2000">
              <a:latin typeface="+mn-lt"/>
            </a:endParaRPr>
          </a:p>
        </p:txBody>
      </p:sp>
      <p:sp>
        <p:nvSpPr>
          <p:cNvPr id="9" name="Rectangle 5"/>
          <p:cNvSpPr>
            <a:spLocks noChangeArrowheads="1"/>
          </p:cNvSpPr>
          <p:nvPr/>
        </p:nvSpPr>
        <p:spPr bwMode="auto">
          <a:xfrm>
            <a:off x="7451725" y="1297138"/>
            <a:ext cx="1077913" cy="1041896"/>
          </a:xfrm>
          <a:prstGeom prst="rect">
            <a:avLst/>
          </a:prstGeom>
          <a:solidFill>
            <a:srgbClr val="FFC000"/>
          </a:solidFill>
          <a:ln w="9525" algn="ctr">
            <a:solidFill>
              <a:schemeClr val="tx1"/>
            </a:solidFill>
            <a:miter lim="800000"/>
            <a:headEnd/>
            <a:tailEnd/>
          </a:ln>
          <a:effectLst/>
          <a:extLst/>
        </p:spPr>
        <p:txBody>
          <a:bodyPr wrap="none" anchor="ctr"/>
          <a:lstStyle/>
          <a:p>
            <a:endParaRPr lang="en-US" sz="2000">
              <a:latin typeface="+mn-lt"/>
            </a:endParaRPr>
          </a:p>
        </p:txBody>
      </p:sp>
      <p:sp>
        <p:nvSpPr>
          <p:cNvPr id="10" name="Line 6"/>
          <p:cNvSpPr>
            <a:spLocks noChangeShapeType="1"/>
          </p:cNvSpPr>
          <p:nvPr/>
        </p:nvSpPr>
        <p:spPr bwMode="auto">
          <a:xfrm>
            <a:off x="6629400" y="1512888"/>
            <a:ext cx="957263"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latin typeface="+mn-lt"/>
            </a:endParaRPr>
          </a:p>
        </p:txBody>
      </p:sp>
      <p:sp>
        <p:nvSpPr>
          <p:cNvPr id="11" name="AutoShape 7"/>
          <p:cNvSpPr>
            <a:spLocks noChangeArrowheads="1"/>
          </p:cNvSpPr>
          <p:nvPr/>
        </p:nvSpPr>
        <p:spPr bwMode="auto">
          <a:xfrm>
            <a:off x="7672388" y="1449388"/>
            <a:ext cx="827087" cy="652462"/>
          </a:xfrm>
          <a:prstGeom prst="irregularSeal1">
            <a:avLst/>
          </a:prstGeom>
          <a:solidFill>
            <a:srgbClr val="A5002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latin typeface="+mn-lt"/>
            </a:endParaRPr>
          </a:p>
        </p:txBody>
      </p:sp>
      <p:sp>
        <p:nvSpPr>
          <p:cNvPr id="12" name="Text Box 8"/>
          <p:cNvSpPr txBox="1">
            <a:spLocks noChangeArrowheads="1"/>
          </p:cNvSpPr>
          <p:nvPr/>
        </p:nvSpPr>
        <p:spPr bwMode="auto">
          <a:xfrm>
            <a:off x="5602572" y="2222500"/>
            <a:ext cx="120167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000" dirty="0">
                <a:latin typeface="+mn-lt"/>
              </a:rPr>
              <a:t>Processor</a:t>
            </a:r>
          </a:p>
        </p:txBody>
      </p:sp>
      <p:sp>
        <p:nvSpPr>
          <p:cNvPr id="13" name="Text Box 9"/>
          <p:cNvSpPr txBox="1">
            <a:spLocks noChangeArrowheads="1"/>
          </p:cNvSpPr>
          <p:nvPr/>
        </p:nvSpPr>
        <p:spPr bwMode="auto">
          <a:xfrm>
            <a:off x="7593013" y="2273300"/>
            <a:ext cx="81624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000" dirty="0">
                <a:latin typeface="+mn-lt"/>
              </a:rPr>
              <a:t>Cache</a:t>
            </a:r>
          </a:p>
        </p:txBody>
      </p:sp>
      <p:sp>
        <p:nvSpPr>
          <p:cNvPr id="14" name="Text Box 10"/>
          <p:cNvSpPr txBox="1">
            <a:spLocks noChangeArrowheads="1"/>
          </p:cNvSpPr>
          <p:nvPr/>
        </p:nvSpPr>
        <p:spPr bwMode="auto">
          <a:xfrm>
            <a:off x="6675438" y="1098550"/>
            <a:ext cx="944489" cy="324000"/>
          </a:xfrm>
          <a:prstGeom prst="rect">
            <a:avLst/>
          </a:prstGeom>
          <a:solidFill>
            <a:srgbClr val="00FF99"/>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0">
            <a:noAutofit/>
          </a:bodyPr>
          <a:lstStyle/>
          <a:p>
            <a:pPr algn="ctr"/>
            <a:r>
              <a:rPr lang="en-US" sz="2000" dirty="0">
                <a:latin typeface="+mn-lt"/>
              </a:rPr>
              <a:t>0x1234</a:t>
            </a:r>
          </a:p>
        </p:txBody>
      </p:sp>
      <p:sp>
        <p:nvSpPr>
          <p:cNvPr id="15" name="Rectangle 11"/>
          <p:cNvSpPr>
            <a:spLocks noChangeArrowheads="1"/>
          </p:cNvSpPr>
          <p:nvPr/>
        </p:nvSpPr>
        <p:spPr bwMode="auto">
          <a:xfrm>
            <a:off x="7451725" y="2861320"/>
            <a:ext cx="1103313" cy="1147763"/>
          </a:xfrm>
          <a:prstGeom prst="rect">
            <a:avLst/>
          </a:prstGeom>
          <a:solidFill>
            <a:srgbClr val="FFC000"/>
          </a:solidFill>
          <a:ln w="9525" algn="ctr">
            <a:solidFill>
              <a:schemeClr val="tx1"/>
            </a:solidFill>
            <a:miter lim="800000"/>
            <a:headEnd/>
            <a:tailEnd/>
          </a:ln>
          <a:effectLst/>
          <a:extLst/>
        </p:spPr>
        <p:txBody>
          <a:bodyPr wrap="none" anchor="ctr"/>
          <a:lstStyle/>
          <a:p>
            <a:endParaRPr lang="en-US" sz="2000">
              <a:latin typeface="+mn-lt"/>
            </a:endParaRPr>
          </a:p>
        </p:txBody>
      </p:sp>
      <p:sp>
        <p:nvSpPr>
          <p:cNvPr id="16" name="Text Box 12"/>
          <p:cNvSpPr txBox="1">
            <a:spLocks noChangeArrowheads="1"/>
          </p:cNvSpPr>
          <p:nvPr/>
        </p:nvSpPr>
        <p:spPr bwMode="auto">
          <a:xfrm>
            <a:off x="7593013" y="2981970"/>
            <a:ext cx="828675" cy="646331"/>
          </a:xfrm>
          <a:prstGeom prst="rect">
            <a:avLst/>
          </a:prstGeom>
          <a:solidFill>
            <a:srgbClr val="FF66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800">
                <a:latin typeface="+mn-lt"/>
              </a:rPr>
              <a:t>0x5678</a:t>
            </a:r>
          </a:p>
        </p:txBody>
      </p:sp>
      <p:sp>
        <p:nvSpPr>
          <p:cNvPr id="17" name="Text Box 13"/>
          <p:cNvSpPr txBox="1">
            <a:spLocks noChangeArrowheads="1"/>
          </p:cNvSpPr>
          <p:nvPr/>
        </p:nvSpPr>
        <p:spPr bwMode="auto">
          <a:xfrm>
            <a:off x="7599363" y="3301058"/>
            <a:ext cx="815975" cy="646331"/>
          </a:xfrm>
          <a:prstGeom prst="rect">
            <a:avLst/>
          </a:prstGeom>
          <a:solidFill>
            <a:srgbClr val="FF66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800">
                <a:latin typeface="+mn-lt"/>
              </a:rPr>
              <a:t>0x91B1</a:t>
            </a:r>
          </a:p>
        </p:txBody>
      </p:sp>
      <p:sp>
        <p:nvSpPr>
          <p:cNvPr id="18" name="Text Box 14"/>
          <p:cNvSpPr txBox="1">
            <a:spLocks noChangeArrowheads="1"/>
          </p:cNvSpPr>
          <p:nvPr/>
        </p:nvSpPr>
        <p:spPr bwMode="auto">
          <a:xfrm>
            <a:off x="7594600" y="3616970"/>
            <a:ext cx="830263" cy="369332"/>
          </a:xfrm>
          <a:prstGeom prst="rect">
            <a:avLst/>
          </a:prstGeom>
          <a:solidFill>
            <a:srgbClr val="FF66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800" dirty="0" smtClean="0">
                <a:latin typeface="+mn-lt"/>
              </a:rPr>
              <a:t>0x111</a:t>
            </a:r>
            <a:endParaRPr lang="en-US" sz="1800" dirty="0">
              <a:latin typeface="+mn-lt"/>
            </a:endParaRPr>
          </a:p>
        </p:txBody>
      </p:sp>
      <p:sp>
        <p:nvSpPr>
          <p:cNvPr id="19" name="Rectangle 15"/>
          <p:cNvSpPr>
            <a:spLocks noChangeArrowheads="1"/>
          </p:cNvSpPr>
          <p:nvPr/>
        </p:nvSpPr>
        <p:spPr bwMode="auto">
          <a:xfrm>
            <a:off x="5667375" y="3007370"/>
            <a:ext cx="914400" cy="900113"/>
          </a:xfrm>
          <a:prstGeom prst="rect">
            <a:avLst/>
          </a:prstGeom>
          <a:solidFill>
            <a:srgbClr val="99CCFF"/>
          </a:solidFill>
          <a:ln w="9525" algn="ctr">
            <a:solidFill>
              <a:schemeClr val="tx1"/>
            </a:solidFill>
            <a:miter lim="800000"/>
            <a:headEnd/>
            <a:tailEnd/>
          </a:ln>
          <a:effectLst/>
          <a:extLst/>
        </p:spPr>
        <p:txBody>
          <a:bodyPr wrap="none" anchor="ctr"/>
          <a:lstStyle/>
          <a:p>
            <a:endParaRPr lang="en-US" sz="2000">
              <a:latin typeface="+mn-lt"/>
            </a:endParaRPr>
          </a:p>
        </p:txBody>
      </p:sp>
      <p:sp>
        <p:nvSpPr>
          <p:cNvPr id="20" name="Line 16"/>
          <p:cNvSpPr>
            <a:spLocks noChangeShapeType="1"/>
          </p:cNvSpPr>
          <p:nvPr/>
        </p:nvSpPr>
        <p:spPr bwMode="auto">
          <a:xfrm>
            <a:off x="6581775" y="3123258"/>
            <a:ext cx="957263"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latin typeface="+mn-lt"/>
            </a:endParaRPr>
          </a:p>
        </p:txBody>
      </p:sp>
      <p:sp>
        <p:nvSpPr>
          <p:cNvPr id="21" name="AutoShape 17"/>
          <p:cNvSpPr>
            <a:spLocks noChangeArrowheads="1"/>
          </p:cNvSpPr>
          <p:nvPr/>
        </p:nvSpPr>
        <p:spPr bwMode="auto">
          <a:xfrm>
            <a:off x="7624763" y="3088333"/>
            <a:ext cx="827087" cy="652462"/>
          </a:xfrm>
          <a:prstGeom prst="irregularSeal1">
            <a:avLst/>
          </a:prstGeom>
          <a:solidFill>
            <a:srgbClr val="A5002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latin typeface="+mn-lt"/>
            </a:endParaRPr>
          </a:p>
        </p:txBody>
      </p:sp>
      <p:sp>
        <p:nvSpPr>
          <p:cNvPr id="22" name="Text Box 18"/>
          <p:cNvSpPr txBox="1">
            <a:spLocks noChangeArrowheads="1"/>
          </p:cNvSpPr>
          <p:nvPr/>
        </p:nvSpPr>
        <p:spPr bwMode="auto">
          <a:xfrm>
            <a:off x="5554947" y="3861048"/>
            <a:ext cx="120167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000" dirty="0">
                <a:latin typeface="+mn-lt"/>
              </a:rPr>
              <a:t>Processor</a:t>
            </a:r>
          </a:p>
        </p:txBody>
      </p:sp>
      <p:sp>
        <p:nvSpPr>
          <p:cNvPr id="23" name="Text Box 19"/>
          <p:cNvSpPr txBox="1">
            <a:spLocks noChangeArrowheads="1"/>
          </p:cNvSpPr>
          <p:nvPr/>
        </p:nvSpPr>
        <p:spPr bwMode="auto">
          <a:xfrm>
            <a:off x="7634692" y="3969395"/>
            <a:ext cx="81624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000" dirty="0">
                <a:latin typeface="+mn-lt"/>
              </a:rPr>
              <a:t>Cache</a:t>
            </a:r>
          </a:p>
        </p:txBody>
      </p:sp>
      <p:sp>
        <p:nvSpPr>
          <p:cNvPr id="24" name="Text Box 20"/>
          <p:cNvSpPr txBox="1">
            <a:spLocks noChangeArrowheads="1"/>
          </p:cNvSpPr>
          <p:nvPr/>
        </p:nvSpPr>
        <p:spPr bwMode="auto">
          <a:xfrm>
            <a:off x="6627813" y="2708920"/>
            <a:ext cx="944489" cy="324000"/>
          </a:xfrm>
          <a:prstGeom prst="rect">
            <a:avLst/>
          </a:prstGeom>
          <a:solidFill>
            <a:srgbClr val="00FF99"/>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0">
            <a:noAutofit/>
          </a:bodyPr>
          <a:lstStyle/>
          <a:p>
            <a:pPr algn="ctr"/>
            <a:r>
              <a:rPr lang="en-US" sz="2000">
                <a:latin typeface="+mn-lt"/>
              </a:rPr>
              <a:t>0x1234</a:t>
            </a:r>
          </a:p>
        </p:txBody>
      </p:sp>
      <p:sp>
        <p:nvSpPr>
          <p:cNvPr id="25" name="Rectangle 21"/>
          <p:cNvSpPr>
            <a:spLocks noChangeArrowheads="1"/>
          </p:cNvSpPr>
          <p:nvPr/>
        </p:nvSpPr>
        <p:spPr bwMode="auto">
          <a:xfrm>
            <a:off x="7485063" y="4737745"/>
            <a:ext cx="1103312" cy="1147763"/>
          </a:xfrm>
          <a:prstGeom prst="rect">
            <a:avLst/>
          </a:prstGeom>
          <a:solidFill>
            <a:srgbClr val="FFC000"/>
          </a:solidFill>
          <a:ln w="9525" algn="ctr">
            <a:solidFill>
              <a:schemeClr val="tx1"/>
            </a:solidFill>
            <a:miter lim="800000"/>
            <a:headEnd/>
            <a:tailEnd/>
          </a:ln>
          <a:effectLst/>
          <a:extLst/>
        </p:spPr>
        <p:txBody>
          <a:bodyPr wrap="none" anchor="ctr"/>
          <a:lstStyle/>
          <a:p>
            <a:endParaRPr lang="en-US" sz="2000">
              <a:latin typeface="+mn-lt"/>
            </a:endParaRPr>
          </a:p>
        </p:txBody>
      </p:sp>
      <p:sp>
        <p:nvSpPr>
          <p:cNvPr id="26" name="Text Box 22"/>
          <p:cNvSpPr txBox="1">
            <a:spLocks noChangeArrowheads="1"/>
          </p:cNvSpPr>
          <p:nvPr/>
        </p:nvSpPr>
        <p:spPr bwMode="auto">
          <a:xfrm>
            <a:off x="7621588" y="4844108"/>
            <a:ext cx="828675" cy="646331"/>
          </a:xfrm>
          <a:prstGeom prst="rect">
            <a:avLst/>
          </a:prstGeom>
          <a:solidFill>
            <a:srgbClr val="00FF99"/>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800">
                <a:latin typeface="+mn-lt"/>
              </a:rPr>
              <a:t>0x5678</a:t>
            </a:r>
          </a:p>
        </p:txBody>
      </p:sp>
      <p:sp>
        <p:nvSpPr>
          <p:cNvPr id="27" name="Text Box 23"/>
          <p:cNvSpPr txBox="1">
            <a:spLocks noChangeArrowheads="1"/>
          </p:cNvSpPr>
          <p:nvPr/>
        </p:nvSpPr>
        <p:spPr bwMode="auto">
          <a:xfrm>
            <a:off x="7618413" y="5163195"/>
            <a:ext cx="830262" cy="646331"/>
          </a:xfrm>
          <a:prstGeom prst="rect">
            <a:avLst/>
          </a:prstGeom>
          <a:solidFill>
            <a:srgbClr val="FF66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800">
                <a:latin typeface="+mn-lt"/>
              </a:rPr>
              <a:t>0x91B1</a:t>
            </a:r>
          </a:p>
        </p:txBody>
      </p:sp>
      <p:sp>
        <p:nvSpPr>
          <p:cNvPr id="28" name="Text Box 24"/>
          <p:cNvSpPr txBox="1">
            <a:spLocks noChangeArrowheads="1"/>
          </p:cNvSpPr>
          <p:nvPr/>
        </p:nvSpPr>
        <p:spPr bwMode="auto">
          <a:xfrm>
            <a:off x="7618413" y="5479108"/>
            <a:ext cx="830262" cy="369332"/>
          </a:xfrm>
          <a:prstGeom prst="rect">
            <a:avLst/>
          </a:prstGeom>
          <a:solidFill>
            <a:srgbClr val="FF6600"/>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sz="1800" dirty="0">
              <a:latin typeface="+mn-lt"/>
            </a:endParaRPr>
          </a:p>
        </p:txBody>
      </p:sp>
      <p:sp>
        <p:nvSpPr>
          <p:cNvPr id="29" name="Rectangle 25"/>
          <p:cNvSpPr>
            <a:spLocks noChangeArrowheads="1"/>
          </p:cNvSpPr>
          <p:nvPr/>
        </p:nvSpPr>
        <p:spPr bwMode="auto">
          <a:xfrm>
            <a:off x="5700713" y="4883795"/>
            <a:ext cx="914400" cy="900113"/>
          </a:xfrm>
          <a:prstGeom prst="rect">
            <a:avLst/>
          </a:prstGeom>
          <a:solidFill>
            <a:srgbClr val="99CCFF"/>
          </a:solidFill>
          <a:ln w="9525" algn="ctr">
            <a:solidFill>
              <a:schemeClr val="tx1"/>
            </a:solidFill>
            <a:miter lim="800000"/>
            <a:headEnd/>
            <a:tailEnd/>
          </a:ln>
          <a:effectLst/>
          <a:extLst/>
        </p:spPr>
        <p:txBody>
          <a:bodyPr wrap="none" anchor="ctr"/>
          <a:lstStyle/>
          <a:p>
            <a:endParaRPr lang="en-US" sz="2000">
              <a:latin typeface="+mn-lt"/>
            </a:endParaRPr>
          </a:p>
        </p:txBody>
      </p:sp>
      <p:sp>
        <p:nvSpPr>
          <p:cNvPr id="30" name="Line 26"/>
          <p:cNvSpPr>
            <a:spLocks noChangeShapeType="1"/>
          </p:cNvSpPr>
          <p:nvPr/>
        </p:nvSpPr>
        <p:spPr bwMode="auto">
          <a:xfrm>
            <a:off x="6615113" y="4999683"/>
            <a:ext cx="957262"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latin typeface="+mn-lt"/>
            </a:endParaRPr>
          </a:p>
        </p:txBody>
      </p:sp>
      <p:sp>
        <p:nvSpPr>
          <p:cNvPr id="31" name="AutoShape 27"/>
          <p:cNvSpPr>
            <a:spLocks noChangeArrowheads="1"/>
          </p:cNvSpPr>
          <p:nvPr/>
        </p:nvSpPr>
        <p:spPr bwMode="auto">
          <a:xfrm>
            <a:off x="7650163" y="4550420"/>
            <a:ext cx="827087" cy="652463"/>
          </a:xfrm>
          <a:prstGeom prst="irregularSeal1">
            <a:avLst/>
          </a:prstGeom>
          <a:solidFill>
            <a:srgbClr val="A5002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latin typeface="+mn-lt"/>
            </a:endParaRPr>
          </a:p>
        </p:txBody>
      </p:sp>
      <p:sp>
        <p:nvSpPr>
          <p:cNvPr id="32" name="Text Box 28"/>
          <p:cNvSpPr txBox="1">
            <a:spLocks noChangeArrowheads="1"/>
          </p:cNvSpPr>
          <p:nvPr/>
        </p:nvSpPr>
        <p:spPr bwMode="auto">
          <a:xfrm>
            <a:off x="5588285" y="5733256"/>
            <a:ext cx="120167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000" dirty="0">
                <a:latin typeface="+mn-lt"/>
              </a:rPr>
              <a:t>Processor</a:t>
            </a:r>
          </a:p>
        </p:txBody>
      </p:sp>
      <p:sp>
        <p:nvSpPr>
          <p:cNvPr id="33" name="Text Box 29"/>
          <p:cNvSpPr txBox="1">
            <a:spLocks noChangeArrowheads="1"/>
          </p:cNvSpPr>
          <p:nvPr/>
        </p:nvSpPr>
        <p:spPr bwMode="auto">
          <a:xfrm>
            <a:off x="7668344" y="5805264"/>
            <a:ext cx="81624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000" dirty="0">
                <a:latin typeface="+mn-lt"/>
              </a:rPr>
              <a:t>Cache</a:t>
            </a:r>
          </a:p>
        </p:txBody>
      </p:sp>
      <p:sp>
        <p:nvSpPr>
          <p:cNvPr id="34" name="Text Box 30"/>
          <p:cNvSpPr txBox="1">
            <a:spLocks noChangeArrowheads="1"/>
          </p:cNvSpPr>
          <p:nvPr/>
        </p:nvSpPr>
        <p:spPr bwMode="auto">
          <a:xfrm>
            <a:off x="6661150" y="4585345"/>
            <a:ext cx="944489" cy="324000"/>
          </a:xfrm>
          <a:prstGeom prst="rect">
            <a:avLst/>
          </a:prstGeom>
          <a:solidFill>
            <a:srgbClr val="00FF99"/>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0">
            <a:noAutofit/>
          </a:bodyPr>
          <a:lstStyle/>
          <a:p>
            <a:pPr algn="ctr"/>
            <a:r>
              <a:rPr lang="en-US" sz="2000">
                <a:latin typeface="+mn-lt"/>
              </a:rPr>
              <a:t>0x1234</a:t>
            </a:r>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13</a:t>
            </a:fld>
            <a:endParaRPr lang="zh-TW" altLang="zh-TW"/>
          </a:p>
        </p:txBody>
      </p:sp>
    </p:spTree>
    <p:extLst>
      <p:ext uri="{BB962C8B-B14F-4D97-AF65-F5344CB8AC3E}">
        <p14:creationId xmlns:p14="http://schemas.microsoft.com/office/powerpoint/2010/main" val="1607498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11"/>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10"/>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left)">
                                      <p:cBhvr>
                                        <p:cTn id="22" dur="500"/>
                                        <p:tgtEl>
                                          <p:spTgt spid="20"/>
                                        </p:tgtEl>
                                      </p:cBhvr>
                                    </p:animEffect>
                                  </p:childTnLst>
                                </p:cTn>
                              </p:par>
                            </p:childTnLst>
                          </p:cTn>
                        </p:par>
                        <p:par>
                          <p:cTn id="23" fill="hold">
                            <p:stCondLst>
                              <p:cond delay="500"/>
                            </p:stCondLst>
                            <p:childTnLst>
                              <p:par>
                                <p:cTn id="24" presetID="1" presetClass="entr" presetSubtype="0" fill="hold" grpId="0" nodeType="afterEffect">
                                  <p:stCondLst>
                                    <p:cond delay="0"/>
                                  </p:stCondLst>
                                  <p:childTnLst>
                                    <p:set>
                                      <p:cBhvr>
                                        <p:cTn id="25" dur="1" fill="hold">
                                          <p:stCondLst>
                                            <p:cond delay="0"/>
                                          </p:stCondLst>
                                        </p:cTn>
                                        <p:tgtEl>
                                          <p:spTgt spid="24"/>
                                        </p:tgtEl>
                                        <p:attrNameLst>
                                          <p:attrName>style.visibility</p:attrName>
                                        </p:attrNameLst>
                                      </p:cBhvr>
                                      <p:to>
                                        <p:strVal val="visible"/>
                                      </p:to>
                                    </p:set>
                                  </p:childTnLst>
                                </p:cTn>
                              </p:par>
                            </p:childTnLst>
                          </p:cTn>
                        </p:par>
                        <p:par>
                          <p:cTn id="26" fill="hold">
                            <p:stCondLst>
                              <p:cond delay="500"/>
                            </p:stCondLst>
                            <p:childTnLst>
                              <p:par>
                                <p:cTn id="27" presetID="1" presetClass="entr" presetSubtype="0" fill="hold" grpId="0" nodeType="after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2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wipe(left)">
                                      <p:cBhvr>
                                        <p:cTn id="37" dur="500"/>
                                        <p:tgtEl>
                                          <p:spTgt spid="30"/>
                                        </p:tgtEl>
                                      </p:cBhvr>
                                    </p:animEffect>
                                  </p:childTnLst>
                                </p:cTn>
                              </p:par>
                            </p:childTnLst>
                          </p:cTn>
                        </p:par>
                        <p:par>
                          <p:cTn id="38" fill="hold">
                            <p:stCondLst>
                              <p:cond delay="500"/>
                            </p:stCondLst>
                            <p:childTnLst>
                              <p:par>
                                <p:cTn id="39" presetID="1" presetClass="entr" presetSubtype="0" fill="hold" grpId="0" nodeType="afterEffect">
                                  <p:stCondLst>
                                    <p:cond delay="0"/>
                                  </p:stCondLst>
                                  <p:childTnLst>
                                    <p:set>
                                      <p:cBhvr>
                                        <p:cTn id="40" dur="1" fill="hold">
                                          <p:stCondLst>
                                            <p:cond delay="0"/>
                                          </p:stCondLst>
                                        </p:cTn>
                                        <p:tgtEl>
                                          <p:spTgt spid="34"/>
                                        </p:tgtEl>
                                        <p:attrNameLst>
                                          <p:attrName>style.visibility</p:attrName>
                                        </p:attrNameLst>
                                      </p:cBhvr>
                                      <p:to>
                                        <p:strVal val="visible"/>
                                      </p:to>
                                    </p:set>
                                  </p:childTnLst>
                                </p:cTn>
                              </p:par>
                            </p:childTnLst>
                          </p:cTn>
                        </p:par>
                        <p:par>
                          <p:cTn id="41" fill="hold">
                            <p:stCondLst>
                              <p:cond delay="500"/>
                            </p:stCondLst>
                            <p:childTnLst>
                              <p:par>
                                <p:cTn id="42" presetID="1" presetClass="entr" presetSubtype="0" fill="hold" grpId="0" nodeType="afterEffect">
                                  <p:stCondLst>
                                    <p:cond delay="0"/>
                                  </p:stCondLst>
                                  <p:childTnLst>
                                    <p:set>
                                      <p:cBhvr>
                                        <p:cTn id="43" dur="1" fill="hold">
                                          <p:stCondLst>
                                            <p:cond delay="0"/>
                                          </p:stCondLst>
                                        </p:cTn>
                                        <p:tgtEl>
                                          <p:spTgt spid="31"/>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xit" presetSubtype="0" fill="hold" grpId="1" nodeType="clickEffect">
                                  <p:stCondLst>
                                    <p:cond delay="0"/>
                                  </p:stCondLst>
                                  <p:childTnLst>
                                    <p:set>
                                      <p:cBhvr>
                                        <p:cTn id="47" dur="1" fill="hold">
                                          <p:stCondLst>
                                            <p:cond delay="0"/>
                                          </p:stCondLst>
                                        </p:cTn>
                                        <p:tgtEl>
                                          <p:spTgt spid="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animBg="1"/>
      <p:bldP spid="14" grpId="0" animBg="1"/>
      <p:bldP spid="20" grpId="0" animBg="1"/>
      <p:bldP spid="20" grpId="1" animBg="1"/>
      <p:bldP spid="21" grpId="0" animBg="1"/>
      <p:bldP spid="24" grpId="0" animBg="1"/>
      <p:bldP spid="30" grpId="0" animBg="1"/>
      <p:bldP spid="30" grpId="1" animBg="1"/>
      <p:bldP spid="31" grpId="0" animBg="1"/>
      <p:bldP spid="3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Comparison of Cache Organization</a:t>
            </a:r>
            <a:endParaRPr lang="zh-TW" altLang="en-US" dirty="0"/>
          </a:p>
        </p:txBody>
      </p:sp>
      <p:sp>
        <p:nvSpPr>
          <p:cNvPr id="3" name="內容版面配置區 2"/>
          <p:cNvSpPr>
            <a:spLocks noGrp="1"/>
          </p:cNvSpPr>
          <p:nvPr>
            <p:ph idx="1"/>
          </p:nvPr>
        </p:nvSpPr>
        <p:spPr/>
        <p:txBody>
          <a:bodyPr/>
          <a:lstStyle/>
          <a:p>
            <a:r>
              <a:rPr lang="en-US" altLang="zh-TW" smtClean="0"/>
              <a:t>Which cache organization can reduce compulsory misses?</a:t>
            </a:r>
          </a:p>
          <a:p>
            <a:endParaRPr lang="en-US" altLang="zh-TW" smtClean="0"/>
          </a:p>
          <a:p>
            <a:r>
              <a:rPr lang="en-US" altLang="zh-TW" smtClean="0"/>
              <a:t>Which cache organization can reduce capacity misses?</a:t>
            </a:r>
          </a:p>
          <a:p>
            <a:endParaRPr lang="en-US" altLang="zh-TW" smtClean="0"/>
          </a:p>
          <a:p>
            <a:r>
              <a:rPr lang="en-US" altLang="zh-TW" smtClean="0"/>
              <a:t>Which cache organization can reduce conflict misses?</a:t>
            </a:r>
          </a:p>
          <a:p>
            <a:endParaRPr lang="en-US" altLang="zh-TW" smtClean="0"/>
          </a:p>
          <a:p>
            <a:r>
              <a:rPr lang="en-US" altLang="zh-TW" smtClean="0"/>
              <a:t>Reduce cache misses = improve cache performance?</a:t>
            </a:r>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14</a:t>
            </a:fld>
            <a:endParaRPr lang="zh-TW" altLang="zh-TW"/>
          </a:p>
        </p:txBody>
      </p:sp>
    </p:spTree>
    <p:extLst>
      <p:ext uri="{BB962C8B-B14F-4D97-AF65-F5344CB8AC3E}">
        <p14:creationId xmlns:p14="http://schemas.microsoft.com/office/powerpoint/2010/main" val="388348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Comparison of Cache Organizations</a:t>
            </a:r>
            <a:endParaRPr lang="zh-TW" altLang="en-US" dirty="0"/>
          </a:p>
        </p:txBody>
      </p:sp>
      <p:sp>
        <p:nvSpPr>
          <p:cNvPr id="3" name="內容版面配置區 2"/>
          <p:cNvSpPr>
            <a:spLocks noGrp="1"/>
          </p:cNvSpPr>
          <p:nvPr>
            <p:ph idx="1"/>
          </p:nvPr>
        </p:nvSpPr>
        <p:spPr/>
        <p:txBody>
          <a:bodyPr/>
          <a:lstStyle/>
          <a:p>
            <a:pPr marL="0" indent="0">
              <a:buNone/>
            </a:pPr>
            <a:r>
              <a:rPr lang="en-US" altLang="zh-TW" dirty="0" smtClean="0"/>
              <a:t>Comparisons in terms of space and time:</a:t>
            </a:r>
          </a:p>
          <a:p>
            <a:r>
              <a:rPr lang="en-US" altLang="zh-TW" dirty="0" smtClean="0"/>
              <a:t>Can access to tag and data arrays be done in parallel?</a:t>
            </a:r>
            <a:endParaRPr lang="zh-TW" altLang="en-US" dirty="0" smtClean="0"/>
          </a:p>
          <a:p>
            <a:r>
              <a:rPr lang="en-US" altLang="zh-TW" dirty="0" smtClean="0"/>
              <a:t>How many comparators and multiplexers are needed?</a:t>
            </a:r>
          </a:p>
          <a:p>
            <a:pPr lvl="1"/>
            <a:r>
              <a:rPr lang="en-US" altLang="zh-TW" dirty="0" smtClean="0"/>
              <a:t>How about wiring in IC layout?</a:t>
            </a:r>
          </a:p>
          <a:p>
            <a:r>
              <a:rPr lang="en-US" altLang="zh-TW" dirty="0" smtClean="0"/>
              <a:t>How many bits of storage are needed in tag and data arrays?</a:t>
            </a:r>
          </a:p>
          <a:p>
            <a:pPr lvl="1"/>
            <a:r>
              <a:rPr lang="en-US" altLang="zh-TW" dirty="0" smtClean="0"/>
              <a:t>The index bits need not be stored!</a:t>
            </a:r>
          </a:p>
          <a:p>
            <a:r>
              <a:rPr lang="en-US" altLang="zh-TW" dirty="0" smtClean="0"/>
              <a:t>What is the write overhead?</a:t>
            </a:r>
          </a:p>
          <a:p>
            <a:pPr lvl="1"/>
            <a:endParaRPr lang="en-US" altLang="zh-TW"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15</a:t>
            </a:fld>
            <a:endParaRPr lang="zh-TW" altLang="zh-TW"/>
          </a:p>
        </p:txBody>
      </p:sp>
    </p:spTree>
    <p:extLst>
      <p:ext uri="{BB962C8B-B14F-4D97-AF65-F5344CB8AC3E}">
        <p14:creationId xmlns:p14="http://schemas.microsoft.com/office/powerpoint/2010/main" val="3383504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5557" name="Rectangle 1029"/>
          <p:cNvSpPr>
            <a:spLocks noGrp="1" noChangeArrowheads="1"/>
          </p:cNvSpPr>
          <p:nvPr>
            <p:ph type="title"/>
          </p:nvPr>
        </p:nvSpPr>
        <p:spPr/>
        <p:txBody>
          <a:bodyPr/>
          <a:lstStyle/>
          <a:p>
            <a:r>
              <a:rPr lang="en-US" altLang="zh-TW" dirty="0" smtClean="0"/>
              <a:t>Write Hit Policy</a:t>
            </a:r>
            <a:endParaRPr lang="en-US" altLang="zh-TW" dirty="0"/>
          </a:p>
        </p:txBody>
      </p:sp>
      <p:sp>
        <p:nvSpPr>
          <p:cNvPr id="1175558" name="Rectangle 1030"/>
          <p:cNvSpPr>
            <a:spLocks noGrp="1" noChangeArrowheads="1"/>
          </p:cNvSpPr>
          <p:nvPr>
            <p:ph type="body" idx="1"/>
          </p:nvPr>
        </p:nvSpPr>
        <p:spPr/>
        <p:txBody>
          <a:bodyPr/>
          <a:lstStyle/>
          <a:p>
            <a:pPr>
              <a:spcBef>
                <a:spcPts val="0"/>
              </a:spcBef>
            </a:pPr>
            <a:r>
              <a:rPr lang="en-US" altLang="zh-TW" dirty="0" smtClean="0">
                <a:solidFill>
                  <a:srgbClr val="FF0000"/>
                </a:solidFill>
              </a:rPr>
              <a:t>Write through</a:t>
            </a:r>
          </a:p>
          <a:p>
            <a:pPr lvl="1">
              <a:spcBef>
                <a:spcPts val="0"/>
              </a:spcBef>
            </a:pPr>
            <a:r>
              <a:rPr lang="en-US" altLang="zh-TW" dirty="0" smtClean="0"/>
              <a:t>Update next level on every write </a:t>
            </a:r>
            <a:r>
              <a:rPr lang="en-US" altLang="zh-TW" dirty="0" smtClean="0">
                <a:sym typeface="Wingdings" panose="05000000000000000000" pitchFamily="2" charset="2"/>
              </a:rPr>
              <a:t></a:t>
            </a:r>
            <a:r>
              <a:rPr lang="en-US" altLang="zh-TW" dirty="0" smtClean="0"/>
              <a:t> cache is always clean</a:t>
            </a:r>
          </a:p>
          <a:p>
            <a:pPr lvl="1">
              <a:spcBef>
                <a:spcPts val="0"/>
              </a:spcBef>
            </a:pPr>
            <a:r>
              <a:rPr lang="en-US" altLang="zh-TW" dirty="0" smtClean="0"/>
              <a:t>Lots of traffic to next level (mostly writes)</a:t>
            </a:r>
          </a:p>
          <a:p>
            <a:pPr>
              <a:spcBef>
                <a:spcPts val="0"/>
              </a:spcBef>
            </a:pPr>
            <a:r>
              <a:rPr lang="en-US" altLang="zh-TW" dirty="0" smtClean="0">
                <a:solidFill>
                  <a:srgbClr val="FF0000"/>
                </a:solidFill>
              </a:rPr>
              <a:t>Write back</a:t>
            </a:r>
          </a:p>
          <a:p>
            <a:pPr lvl="1">
              <a:spcBef>
                <a:spcPts val="0"/>
              </a:spcBef>
            </a:pPr>
            <a:r>
              <a:rPr lang="en-US" altLang="zh-TW" dirty="0" smtClean="0"/>
              <a:t>Write to cache and mark block dirty </a:t>
            </a:r>
            <a:r>
              <a:rPr lang="en-US" altLang="zh-TW" dirty="0" smtClean="0">
                <a:sym typeface="Wingdings" panose="05000000000000000000" pitchFamily="2" charset="2"/>
              </a:rPr>
              <a:t></a:t>
            </a:r>
            <a:r>
              <a:rPr lang="en-US" altLang="zh-TW" dirty="0" smtClean="0"/>
              <a:t> update main memory on eviction (more complex eviction and coherence)</a:t>
            </a:r>
          </a:p>
          <a:p>
            <a:pPr>
              <a:spcBef>
                <a:spcPts val="0"/>
              </a:spcBef>
            </a:pPr>
            <a:r>
              <a:rPr lang="en-US" altLang="zh-TW" dirty="0"/>
              <a:t>Write </a:t>
            </a:r>
            <a:r>
              <a:rPr lang="en-US" altLang="zh-TW" dirty="0" smtClean="0"/>
              <a:t>buffer for write through</a:t>
            </a:r>
          </a:p>
          <a:p>
            <a:pPr lvl="1">
              <a:spcBef>
                <a:spcPts val="0"/>
              </a:spcBef>
            </a:pPr>
            <a:r>
              <a:rPr lang="en-US" altLang="zh-TW" dirty="0" smtClean="0"/>
              <a:t>Processor</a:t>
            </a:r>
            <a:r>
              <a:rPr lang="en-US" altLang="zh-TW" dirty="0"/>
              <a:t>: writes data into cache and write buffer</a:t>
            </a:r>
          </a:p>
          <a:p>
            <a:pPr lvl="1">
              <a:spcBef>
                <a:spcPts val="0"/>
              </a:spcBef>
            </a:pPr>
            <a:r>
              <a:rPr lang="en-US" altLang="zh-TW" i="1" dirty="0"/>
              <a:t>Memory controller</a:t>
            </a:r>
            <a:r>
              <a:rPr lang="en-US" altLang="zh-TW" dirty="0"/>
              <a:t>: write contents of buffer to memory</a:t>
            </a:r>
          </a:p>
          <a:p>
            <a:pPr lvl="1">
              <a:spcBef>
                <a:spcPts val="0"/>
              </a:spcBef>
            </a:pPr>
            <a:endParaRPr lang="en-US" altLang="zh-TW" dirty="0" smtClean="0"/>
          </a:p>
        </p:txBody>
      </p:sp>
      <p:sp>
        <p:nvSpPr>
          <p:cNvPr id="5" name="Rectangle 4"/>
          <p:cNvSpPr>
            <a:spLocks noChangeArrowheads="1"/>
          </p:cNvSpPr>
          <p:nvPr/>
        </p:nvSpPr>
        <p:spPr bwMode="auto">
          <a:xfrm>
            <a:off x="1639888" y="4775539"/>
            <a:ext cx="1463675" cy="965200"/>
          </a:xfrm>
          <a:prstGeom prst="rect">
            <a:avLst/>
          </a:prstGeom>
          <a:solidFill>
            <a:srgbClr val="99CCFF"/>
          </a:solidFill>
          <a:ln w="25400">
            <a:solidFill>
              <a:schemeClr val="tx1"/>
            </a:solidFill>
            <a:miter lim="800000"/>
            <a:headEnd/>
            <a:tailEnd/>
          </a:ln>
          <a:effectLst/>
        </p:spPr>
        <p:txBody>
          <a:bodyPr wrap="none" anchor="ctr"/>
          <a:lstStyle/>
          <a:p>
            <a:pPr algn="ctr">
              <a:spcBef>
                <a:spcPct val="0"/>
              </a:spcBef>
            </a:pPr>
            <a:r>
              <a:rPr kumimoji="1" lang="en-US" altLang="zh-TW" sz="2000" dirty="0">
                <a:latin typeface="+mn-lt"/>
              </a:rPr>
              <a:t>Processor</a:t>
            </a:r>
            <a:endParaRPr lang="zh-TW" altLang="en-US" dirty="0">
              <a:latin typeface="+mn-lt"/>
            </a:endParaRPr>
          </a:p>
        </p:txBody>
      </p:sp>
      <p:sp>
        <p:nvSpPr>
          <p:cNvPr id="6" name="Rectangle 6"/>
          <p:cNvSpPr>
            <a:spLocks noChangeArrowheads="1"/>
          </p:cNvSpPr>
          <p:nvPr/>
        </p:nvSpPr>
        <p:spPr bwMode="auto">
          <a:xfrm>
            <a:off x="4271963" y="4775539"/>
            <a:ext cx="889000" cy="584200"/>
          </a:xfrm>
          <a:prstGeom prst="rect">
            <a:avLst/>
          </a:prstGeom>
          <a:solidFill>
            <a:srgbClr val="99FF99"/>
          </a:solidFill>
          <a:ln w="25400">
            <a:solidFill>
              <a:schemeClr val="tx1"/>
            </a:solidFill>
            <a:miter lim="800000"/>
            <a:headEnd/>
            <a:tailEnd/>
          </a:ln>
          <a:effectLst/>
        </p:spPr>
        <p:txBody>
          <a:bodyPr wrap="none" anchor="ctr"/>
          <a:lstStyle/>
          <a:p>
            <a:pPr algn="ctr">
              <a:spcBef>
                <a:spcPct val="0"/>
              </a:spcBef>
            </a:pPr>
            <a:r>
              <a:rPr kumimoji="1" lang="en-US" altLang="zh-TW" sz="2000" dirty="0">
                <a:latin typeface="+mn-lt"/>
              </a:rPr>
              <a:t>Cache</a:t>
            </a:r>
            <a:endParaRPr lang="zh-TW" altLang="en-US" dirty="0">
              <a:latin typeface="+mn-lt"/>
            </a:endParaRPr>
          </a:p>
        </p:txBody>
      </p:sp>
      <p:sp>
        <p:nvSpPr>
          <p:cNvPr id="7" name="Rectangle 8"/>
          <p:cNvSpPr>
            <a:spLocks noChangeArrowheads="1"/>
          </p:cNvSpPr>
          <p:nvPr/>
        </p:nvSpPr>
        <p:spPr bwMode="auto">
          <a:xfrm>
            <a:off x="4271963" y="5461339"/>
            <a:ext cx="889000" cy="279400"/>
          </a:xfrm>
          <a:prstGeom prst="rect">
            <a:avLst/>
          </a:prstGeom>
          <a:solidFill>
            <a:srgbClr val="FFCC99"/>
          </a:solidFill>
          <a:ln w="25400">
            <a:solidFill>
              <a:schemeClr val="tx1"/>
            </a:solidFill>
            <a:miter lim="800000"/>
            <a:headEnd/>
            <a:tailEnd/>
          </a:ln>
          <a:effectLst/>
        </p:spPr>
        <p:txBody>
          <a:bodyPr wrap="none" anchor="ctr"/>
          <a:lstStyle/>
          <a:p>
            <a:endParaRPr lang="zh-TW" altLang="en-US">
              <a:latin typeface="+mn-lt"/>
            </a:endParaRPr>
          </a:p>
        </p:txBody>
      </p:sp>
      <p:sp>
        <p:nvSpPr>
          <p:cNvPr id="8" name="Line 9"/>
          <p:cNvSpPr>
            <a:spLocks noChangeShapeType="1"/>
          </p:cNvSpPr>
          <p:nvPr/>
        </p:nvSpPr>
        <p:spPr bwMode="auto">
          <a:xfrm>
            <a:off x="4487863" y="5448639"/>
            <a:ext cx="0" cy="30480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9" name="Line 10"/>
          <p:cNvSpPr>
            <a:spLocks noChangeShapeType="1"/>
          </p:cNvSpPr>
          <p:nvPr/>
        </p:nvSpPr>
        <p:spPr bwMode="auto">
          <a:xfrm>
            <a:off x="4716463" y="5448639"/>
            <a:ext cx="0" cy="30480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0" name="Line 11"/>
          <p:cNvSpPr>
            <a:spLocks noChangeShapeType="1"/>
          </p:cNvSpPr>
          <p:nvPr/>
        </p:nvSpPr>
        <p:spPr bwMode="auto">
          <a:xfrm>
            <a:off x="4945063" y="5448639"/>
            <a:ext cx="0" cy="30480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1" name="Line 12"/>
          <p:cNvSpPr>
            <a:spLocks noChangeShapeType="1"/>
          </p:cNvSpPr>
          <p:nvPr/>
        </p:nvSpPr>
        <p:spPr bwMode="auto">
          <a:xfrm>
            <a:off x="3802063" y="5601039"/>
            <a:ext cx="457200" cy="0"/>
          </a:xfrm>
          <a:prstGeom prst="line">
            <a:avLst/>
          </a:prstGeom>
          <a:noFill/>
          <a:ln w="254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2" name="Line 13"/>
          <p:cNvSpPr>
            <a:spLocks noChangeShapeType="1"/>
          </p:cNvSpPr>
          <p:nvPr/>
        </p:nvSpPr>
        <p:spPr bwMode="auto">
          <a:xfrm>
            <a:off x="3116263" y="5067639"/>
            <a:ext cx="1143000" cy="0"/>
          </a:xfrm>
          <a:prstGeom prst="line">
            <a:avLst/>
          </a:prstGeom>
          <a:noFill/>
          <a:ln w="25400">
            <a:solidFill>
              <a:schemeClr val="tx1"/>
            </a:solidFill>
            <a:round/>
            <a:headEnd type="stealth" w="med" len="lg"/>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3" name="Rectangle 14"/>
          <p:cNvSpPr>
            <a:spLocks noChangeArrowheads="1"/>
          </p:cNvSpPr>
          <p:nvPr/>
        </p:nvSpPr>
        <p:spPr bwMode="auto">
          <a:xfrm>
            <a:off x="4067944" y="5764552"/>
            <a:ext cx="1465209" cy="400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spcBef>
                <a:spcPct val="0"/>
              </a:spcBef>
            </a:pPr>
            <a:r>
              <a:rPr kumimoji="1" lang="en-US" altLang="zh-TW" sz="2000" dirty="0">
                <a:latin typeface="+mn-lt"/>
              </a:rPr>
              <a:t>Write Buffer</a:t>
            </a:r>
          </a:p>
        </p:txBody>
      </p:sp>
      <p:sp>
        <p:nvSpPr>
          <p:cNvPr id="14" name="Rectangle 15"/>
          <p:cNvSpPr>
            <a:spLocks noChangeArrowheads="1"/>
          </p:cNvSpPr>
          <p:nvPr/>
        </p:nvSpPr>
        <p:spPr bwMode="auto">
          <a:xfrm>
            <a:off x="5795963" y="4775539"/>
            <a:ext cx="1041400" cy="965200"/>
          </a:xfrm>
          <a:prstGeom prst="rect">
            <a:avLst/>
          </a:prstGeom>
          <a:solidFill>
            <a:srgbClr val="FFC000"/>
          </a:solidFill>
          <a:ln w="25400">
            <a:solidFill>
              <a:schemeClr val="tx1"/>
            </a:solidFill>
            <a:miter lim="800000"/>
            <a:headEnd/>
            <a:tailEnd/>
          </a:ln>
          <a:effectLst/>
        </p:spPr>
        <p:txBody>
          <a:bodyPr wrap="none" anchor="ctr"/>
          <a:lstStyle/>
          <a:p>
            <a:pPr algn="ctr"/>
            <a:r>
              <a:rPr kumimoji="1" lang="en-US" altLang="zh-TW" sz="2000" dirty="0">
                <a:latin typeface="+mn-lt"/>
              </a:rPr>
              <a:t>DRAM</a:t>
            </a:r>
            <a:endParaRPr kumimoji="1" lang="zh-TW" altLang="en-US" sz="2000" dirty="0">
              <a:latin typeface="+mn-lt"/>
            </a:endParaRPr>
          </a:p>
        </p:txBody>
      </p:sp>
      <p:sp>
        <p:nvSpPr>
          <p:cNvPr id="15" name="Line 17"/>
          <p:cNvSpPr>
            <a:spLocks noChangeShapeType="1"/>
          </p:cNvSpPr>
          <p:nvPr/>
        </p:nvSpPr>
        <p:spPr bwMode="auto">
          <a:xfrm>
            <a:off x="5173663" y="5601039"/>
            <a:ext cx="609600" cy="0"/>
          </a:xfrm>
          <a:prstGeom prst="line">
            <a:avLst/>
          </a:prstGeom>
          <a:noFill/>
          <a:ln w="254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6" name="Line 18"/>
          <p:cNvSpPr>
            <a:spLocks noChangeShapeType="1"/>
          </p:cNvSpPr>
          <p:nvPr/>
        </p:nvSpPr>
        <p:spPr bwMode="auto">
          <a:xfrm>
            <a:off x="5173663" y="5067639"/>
            <a:ext cx="609600" cy="0"/>
          </a:xfrm>
          <a:prstGeom prst="line">
            <a:avLst/>
          </a:prstGeom>
          <a:noFill/>
          <a:ln w="25400">
            <a:solidFill>
              <a:schemeClr val="tx1"/>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7" name="Line 19"/>
          <p:cNvSpPr>
            <a:spLocks noChangeShapeType="1"/>
          </p:cNvSpPr>
          <p:nvPr/>
        </p:nvSpPr>
        <p:spPr bwMode="auto">
          <a:xfrm>
            <a:off x="3802063" y="5067639"/>
            <a:ext cx="0" cy="53340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16</a:t>
            </a:fld>
            <a:endParaRPr lang="zh-TW" altLang="zh-TW"/>
          </a:p>
        </p:txBody>
      </p:sp>
    </p:spTree>
    <p:extLst>
      <p:ext uri="{BB962C8B-B14F-4D97-AF65-F5344CB8AC3E}">
        <p14:creationId xmlns:p14="http://schemas.microsoft.com/office/powerpoint/2010/main" val="17774879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05" name="Rectangle 1029"/>
          <p:cNvSpPr>
            <a:spLocks noGrp="1" noChangeArrowheads="1"/>
          </p:cNvSpPr>
          <p:nvPr>
            <p:ph type="title"/>
          </p:nvPr>
        </p:nvSpPr>
        <p:spPr/>
        <p:txBody>
          <a:bodyPr/>
          <a:lstStyle/>
          <a:p>
            <a:r>
              <a:rPr lang="en-US" altLang="zh-TW" smtClean="0"/>
              <a:t>Write Miss Policy</a:t>
            </a:r>
            <a:endParaRPr lang="en-US" altLang="zh-TW"/>
          </a:p>
        </p:txBody>
      </p:sp>
      <p:sp>
        <p:nvSpPr>
          <p:cNvPr id="1177606" name="Rectangle 1030"/>
          <p:cNvSpPr>
            <a:spLocks noGrp="1" noChangeArrowheads="1"/>
          </p:cNvSpPr>
          <p:nvPr>
            <p:ph type="body" idx="1"/>
          </p:nvPr>
        </p:nvSpPr>
        <p:spPr/>
        <p:txBody>
          <a:bodyPr/>
          <a:lstStyle/>
          <a:p>
            <a:r>
              <a:rPr lang="en-US" altLang="zh-TW" dirty="0" smtClean="0">
                <a:solidFill>
                  <a:srgbClr val="FF0000"/>
                </a:solidFill>
              </a:rPr>
              <a:t>Write allocate</a:t>
            </a:r>
            <a:r>
              <a:rPr lang="en-US" altLang="zh-TW" dirty="0" smtClean="0"/>
              <a:t>:</a:t>
            </a:r>
          </a:p>
          <a:p>
            <a:pPr lvl="1"/>
            <a:r>
              <a:rPr lang="en-US" altLang="zh-TW" dirty="0" smtClean="0"/>
              <a:t>Allocate a new block on each write</a:t>
            </a:r>
          </a:p>
          <a:p>
            <a:pPr lvl="1"/>
            <a:r>
              <a:rPr lang="en-US" altLang="zh-TW" dirty="0" smtClean="0"/>
              <a:t>Fetch on write: fetch entire block, then write word into block</a:t>
            </a:r>
          </a:p>
          <a:p>
            <a:pPr lvl="1"/>
            <a:r>
              <a:rPr lang="en-US" altLang="zh-TW" dirty="0" smtClean="0"/>
              <a:t>No-fetch: allocate block but don’t fetch</a:t>
            </a:r>
          </a:p>
          <a:p>
            <a:pPr lvl="2"/>
            <a:r>
              <a:rPr lang="en-US" altLang="zh-TW" dirty="0" smtClean="0"/>
              <a:t>Requires valid bits per word, complex eviction</a:t>
            </a:r>
          </a:p>
          <a:p>
            <a:r>
              <a:rPr lang="en-US" altLang="zh-TW" dirty="0" smtClean="0">
                <a:solidFill>
                  <a:srgbClr val="FF0000"/>
                </a:solidFill>
              </a:rPr>
              <a:t>Write no-allocate</a:t>
            </a:r>
            <a:r>
              <a:rPr lang="en-US" altLang="zh-TW" dirty="0" smtClean="0"/>
              <a:t>:</a:t>
            </a:r>
          </a:p>
          <a:p>
            <a:pPr lvl="1"/>
            <a:r>
              <a:rPr lang="en-US" altLang="zh-TW" dirty="0" smtClean="0"/>
              <a:t>Write around cache; typically used by write through</a:t>
            </a:r>
          </a:p>
          <a:p>
            <a:r>
              <a:rPr lang="en-US" altLang="zh-TW" dirty="0" smtClean="0">
                <a:solidFill>
                  <a:srgbClr val="FF0000"/>
                </a:solidFill>
              </a:rPr>
              <a:t>Write invalidate</a:t>
            </a:r>
            <a:r>
              <a:rPr lang="en-US" altLang="zh-TW" dirty="0" smtClean="0"/>
              <a:t> (instead of update)</a:t>
            </a:r>
          </a:p>
          <a:p>
            <a:r>
              <a:rPr lang="en-US" altLang="zh-TW" dirty="0" smtClean="0"/>
              <a:t>Sometimes like to have a read no-allocate</a:t>
            </a:r>
          </a:p>
          <a:p>
            <a:pPr lvl="1"/>
            <a:r>
              <a:rPr lang="en-US" altLang="zh-TW" dirty="0" smtClean="0"/>
              <a:t>irregular accesses on machine with large block size</a:t>
            </a:r>
            <a:endParaRPr lang="zh-TW" altLang="en-US"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17</a:t>
            </a:fld>
            <a:endParaRPr lang="zh-TW" altLang="zh-TW"/>
          </a:p>
        </p:txBody>
      </p:sp>
    </p:spTree>
    <p:extLst>
      <p:ext uri="{BB962C8B-B14F-4D97-AF65-F5344CB8AC3E}">
        <p14:creationId xmlns:p14="http://schemas.microsoft.com/office/powerpoint/2010/main" val="6368534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Replacement Policy: Least Recently Used</a:t>
            </a:r>
            <a:endParaRPr lang="zh-TW" altLang="en-US" dirty="0"/>
          </a:p>
        </p:txBody>
      </p:sp>
      <p:sp>
        <p:nvSpPr>
          <p:cNvPr id="3" name="內容版面配置區 2"/>
          <p:cNvSpPr>
            <a:spLocks noGrp="1"/>
          </p:cNvSpPr>
          <p:nvPr>
            <p:ph idx="1"/>
          </p:nvPr>
        </p:nvSpPr>
        <p:spPr/>
        <p:txBody>
          <a:bodyPr/>
          <a:lstStyle/>
          <a:p>
            <a:pPr>
              <a:spcBef>
                <a:spcPts val="0"/>
              </a:spcBef>
            </a:pPr>
            <a:r>
              <a:rPr lang="en-US" altLang="zh-TW" dirty="0">
                <a:latin typeface="Calibri" panose="020F0502020204030204" pitchFamily="34" charset="0"/>
                <a:ea typeface="新細明體" panose="02020500000000000000" pitchFamily="18" charset="-120"/>
              </a:rPr>
              <a:t>For 2-way </a:t>
            </a:r>
            <a:r>
              <a:rPr lang="en-US" altLang="zh-TW" dirty="0" smtClean="0">
                <a:latin typeface="Calibri" panose="020F0502020204030204" pitchFamily="34" charset="0"/>
                <a:ea typeface="新細明體" panose="02020500000000000000" pitchFamily="18" charset="-120"/>
              </a:rPr>
              <a:t>set-associative cache</a:t>
            </a:r>
            <a:endParaRPr lang="en-US" altLang="zh-TW" dirty="0">
              <a:latin typeface="Calibri" panose="020F0502020204030204" pitchFamily="34" charset="0"/>
              <a:ea typeface="新細明體" panose="02020500000000000000" pitchFamily="18" charset="-120"/>
            </a:endParaRPr>
          </a:p>
          <a:p>
            <a:pPr lvl="1">
              <a:spcBef>
                <a:spcPts val="0"/>
              </a:spcBef>
            </a:pPr>
            <a:r>
              <a:rPr lang="en-US" altLang="zh-TW" dirty="0" smtClean="0">
                <a:latin typeface="Calibri" panose="020F0502020204030204" pitchFamily="34" charset="0"/>
                <a:ea typeface="新細明體" panose="02020500000000000000" pitchFamily="18" charset="-120"/>
              </a:rPr>
              <a:t>1-bit </a:t>
            </a:r>
            <a:r>
              <a:rPr lang="en-US" altLang="zh-TW" dirty="0">
                <a:latin typeface="Calibri" panose="020F0502020204030204" pitchFamily="34" charset="0"/>
                <a:ea typeface="新細明體" panose="02020500000000000000" pitchFamily="18" charset="-120"/>
              </a:rPr>
              <a:t>per set indicates </a:t>
            </a:r>
            <a:r>
              <a:rPr lang="en-US" altLang="zh-TW" dirty="0" smtClean="0">
                <a:latin typeface="Calibri" panose="020F0502020204030204" pitchFamily="34" charset="0"/>
                <a:ea typeface="新細明體" panose="02020500000000000000" pitchFamily="18" charset="-120"/>
              </a:rPr>
              <a:t>LRU/MRU; set/clear </a:t>
            </a:r>
            <a:r>
              <a:rPr lang="en-US" altLang="zh-TW" dirty="0">
                <a:latin typeface="Calibri" panose="020F0502020204030204" pitchFamily="34" charset="0"/>
                <a:ea typeface="新細明體" panose="02020500000000000000" pitchFamily="18" charset="-120"/>
              </a:rPr>
              <a:t>on each access</a:t>
            </a:r>
          </a:p>
          <a:p>
            <a:pPr>
              <a:spcBef>
                <a:spcPts val="0"/>
              </a:spcBef>
            </a:pPr>
            <a:r>
              <a:rPr lang="en-US" altLang="zh-TW" dirty="0">
                <a:latin typeface="Calibri" panose="020F0502020204030204" pitchFamily="34" charset="0"/>
                <a:ea typeface="新細明體" panose="02020500000000000000" pitchFamily="18" charset="-120"/>
              </a:rPr>
              <a:t>For </a:t>
            </a:r>
            <a:r>
              <a:rPr lang="en-US" altLang="zh-TW" dirty="0" smtClean="0">
                <a:latin typeface="Calibri" panose="020F0502020204030204" pitchFamily="34" charset="0"/>
                <a:ea typeface="新細明體" panose="02020500000000000000" pitchFamily="18" charset="-120"/>
              </a:rPr>
              <a:t>&gt;2-way, </a:t>
            </a:r>
            <a:r>
              <a:rPr lang="en-US" altLang="zh-TW" dirty="0">
                <a:latin typeface="Calibri" panose="020F0502020204030204" pitchFamily="34" charset="0"/>
                <a:ea typeface="新細明體" panose="02020500000000000000" pitchFamily="18" charset="-120"/>
              </a:rPr>
              <a:t>LRU is difficult/expensive in HW</a:t>
            </a:r>
          </a:p>
          <a:p>
            <a:pPr lvl="1">
              <a:spcBef>
                <a:spcPts val="0"/>
              </a:spcBef>
            </a:pPr>
            <a:r>
              <a:rPr lang="en-US" altLang="zh-TW" dirty="0">
                <a:latin typeface="Calibri" panose="020F0502020204030204" pitchFamily="34" charset="0"/>
                <a:ea typeface="新細明體" panose="02020500000000000000" pitchFamily="18" charset="-120"/>
              </a:rPr>
              <a:t>Need to maintain history of access </a:t>
            </a:r>
            <a:r>
              <a:rPr lang="en-US" altLang="zh-TW" dirty="0" smtClean="0">
                <a:latin typeface="Calibri" panose="020F0502020204030204" pitchFamily="34" charset="0"/>
                <a:ea typeface="新細明體" panose="02020500000000000000" pitchFamily="18" charset="-120"/>
              </a:rPr>
              <a:t>order</a:t>
            </a:r>
          </a:p>
          <a:p>
            <a:pPr>
              <a:spcBef>
                <a:spcPts val="0"/>
              </a:spcBef>
            </a:pPr>
            <a:r>
              <a:rPr lang="en-US" altLang="zh-TW" dirty="0"/>
              <a:t>Not </a:t>
            </a:r>
            <a:r>
              <a:rPr lang="en-US" altLang="zh-TW" dirty="0" smtClean="0"/>
              <a:t>recently used (</a:t>
            </a:r>
            <a:r>
              <a:rPr lang="en-US" altLang="zh-TW" dirty="0"/>
              <a:t>NRU</a:t>
            </a:r>
            <a:r>
              <a:rPr lang="en-US" altLang="zh-TW" dirty="0" smtClean="0"/>
              <a:t>)</a:t>
            </a:r>
          </a:p>
          <a:p>
            <a:pPr lvl="1">
              <a:spcBef>
                <a:spcPts val="0"/>
              </a:spcBef>
            </a:pPr>
            <a:r>
              <a:rPr lang="en-US" altLang="zh-TW" dirty="0">
                <a:latin typeface="Calibri" panose="020F0502020204030204" pitchFamily="34" charset="0"/>
                <a:ea typeface="新細明體" panose="02020500000000000000" pitchFamily="18" charset="-120"/>
              </a:rPr>
              <a:t>A “</a:t>
            </a:r>
            <a:r>
              <a:rPr lang="en-US" altLang="zh-TW" i="1" dirty="0">
                <a:latin typeface="Calibri" panose="020F0502020204030204" pitchFamily="34" charset="0"/>
                <a:ea typeface="新細明體" panose="02020500000000000000" pitchFamily="18" charset="-120"/>
              </a:rPr>
              <a:t>used bit</a:t>
            </a:r>
            <a:r>
              <a:rPr lang="en-US" altLang="zh-TW" dirty="0">
                <a:latin typeface="Calibri" panose="020F0502020204030204" pitchFamily="34" charset="0"/>
                <a:ea typeface="新細明體" panose="02020500000000000000" pitchFamily="18" charset="-120"/>
              </a:rPr>
              <a:t>” is associated with every </a:t>
            </a:r>
            <a:r>
              <a:rPr lang="en-US" altLang="zh-TW" dirty="0" smtClean="0">
                <a:latin typeface="Calibri" panose="020F0502020204030204" pitchFamily="34" charset="0"/>
                <a:ea typeface="新細明體" panose="02020500000000000000" pitchFamily="18" charset="-120"/>
              </a:rPr>
              <a:t>block, initially 0 </a:t>
            </a:r>
            <a:endParaRPr lang="en-US" altLang="zh-TW" dirty="0">
              <a:latin typeface="Calibri" panose="020F0502020204030204" pitchFamily="34" charset="0"/>
              <a:ea typeface="新細明體" panose="02020500000000000000" pitchFamily="18" charset="-120"/>
            </a:endParaRPr>
          </a:p>
          <a:p>
            <a:pPr lvl="1">
              <a:spcBef>
                <a:spcPts val="0"/>
              </a:spcBef>
            </a:pPr>
            <a:r>
              <a:rPr lang="en-US" altLang="zh-TW" dirty="0">
                <a:latin typeface="Calibri" panose="020F0502020204030204" pitchFamily="34" charset="0"/>
                <a:ea typeface="新細明體" panose="02020500000000000000" pitchFamily="18" charset="-120"/>
              </a:rPr>
              <a:t>Whenever a block is accessed</a:t>
            </a:r>
            <a:r>
              <a:rPr lang="en-US" altLang="zh-TW" dirty="0" smtClean="0">
                <a:latin typeface="Calibri" panose="020F0502020204030204" pitchFamily="34" charset="0"/>
                <a:ea typeface="新細明體" panose="02020500000000000000" pitchFamily="18" charset="-120"/>
              </a:rPr>
              <a:t>, </a:t>
            </a:r>
            <a:r>
              <a:rPr lang="en-US" altLang="zh-TW" dirty="0">
                <a:latin typeface="Calibri" panose="020F0502020204030204" pitchFamily="34" charset="0"/>
                <a:ea typeface="新細明體" panose="02020500000000000000" pitchFamily="18" charset="-120"/>
              </a:rPr>
              <a:t>its used bit is set to 1</a:t>
            </a:r>
            <a:endParaRPr lang="en-US" altLang="zh-TW" dirty="0">
              <a:solidFill>
                <a:srgbClr val="FF0000"/>
              </a:solidFill>
              <a:latin typeface="Calibri" panose="020F0502020204030204" pitchFamily="34" charset="0"/>
              <a:ea typeface="新細明體" panose="02020500000000000000" pitchFamily="18" charset="-120"/>
            </a:endParaRPr>
          </a:p>
          <a:p>
            <a:pPr lvl="2">
              <a:spcBef>
                <a:spcPts val="0"/>
              </a:spcBef>
            </a:pPr>
            <a:r>
              <a:rPr lang="en-US" altLang="zh-TW" dirty="0">
                <a:latin typeface="Calibri" panose="020F0502020204030204" pitchFamily="34" charset="0"/>
                <a:ea typeface="新細明體" panose="02020500000000000000" pitchFamily="18" charset="-120"/>
              </a:rPr>
              <a:t>If on an access, all other used bits in a set are 1, they are reset to 0 except the bit of the block that is accessed</a:t>
            </a:r>
          </a:p>
          <a:p>
            <a:pPr lvl="1">
              <a:spcBef>
                <a:spcPts val="0"/>
              </a:spcBef>
            </a:pPr>
            <a:r>
              <a:rPr lang="en-US" altLang="zh-TW" dirty="0">
                <a:latin typeface="Calibri" panose="020F0502020204030204" pitchFamily="34" charset="0"/>
                <a:ea typeface="新細明體" panose="02020500000000000000" pitchFamily="18" charset="-120"/>
              </a:rPr>
              <a:t>A </a:t>
            </a:r>
            <a:r>
              <a:rPr lang="en-US" altLang="zh-TW" i="1" dirty="0">
                <a:solidFill>
                  <a:srgbClr val="C00000"/>
                </a:solidFill>
                <a:latin typeface="Calibri" panose="020F0502020204030204" pitchFamily="34" charset="0"/>
                <a:ea typeface="新細明體" panose="02020500000000000000" pitchFamily="18" charset="-120"/>
              </a:rPr>
              <a:t>replacement pointer</a:t>
            </a:r>
            <a:r>
              <a:rPr lang="en-US" altLang="zh-TW" dirty="0">
                <a:latin typeface="Calibri" panose="020F0502020204030204" pitchFamily="34" charset="0"/>
                <a:ea typeface="新細明體" panose="02020500000000000000" pitchFamily="18" charset="-120"/>
              </a:rPr>
              <a:t> is used to look for a </a:t>
            </a:r>
            <a:r>
              <a:rPr lang="en-US" altLang="zh-TW" dirty="0" smtClean="0">
                <a:latin typeface="Calibri" panose="020F0502020204030204" pitchFamily="34" charset="0"/>
                <a:ea typeface="新細明體" panose="02020500000000000000" pitchFamily="18" charset="-120"/>
              </a:rPr>
              <a:t>block whose used bit is 0 to be replaced</a:t>
            </a:r>
            <a:endParaRPr lang="en-US" altLang="zh-TW" dirty="0">
              <a:solidFill>
                <a:srgbClr val="FF0000"/>
              </a:solidFill>
              <a:latin typeface="Calibri" panose="020F0502020204030204" pitchFamily="34" charset="0"/>
              <a:ea typeface="新細明體" panose="02020500000000000000" pitchFamily="18" charset="-120"/>
            </a:endParaRPr>
          </a:p>
          <a:p>
            <a:pPr lvl="1">
              <a:spcBef>
                <a:spcPts val="0"/>
              </a:spcBef>
            </a:pPr>
            <a:r>
              <a:rPr lang="en-US" altLang="zh-TW" dirty="0" smtClean="0">
                <a:latin typeface="Calibri" panose="020F0502020204030204" pitchFamily="34" charset="0"/>
                <a:ea typeface="新細明體" panose="02020500000000000000" pitchFamily="18" charset="-120"/>
              </a:rPr>
              <a:t>Used </a:t>
            </a:r>
            <a:r>
              <a:rPr lang="en-US" altLang="zh-TW" dirty="0">
                <a:latin typeface="Calibri" panose="020F0502020204030204" pitchFamily="34" charset="0"/>
                <a:ea typeface="新細明體" panose="02020500000000000000" pitchFamily="18" charset="-120"/>
              </a:rPr>
              <a:t>by Intel Itanium, </a:t>
            </a:r>
            <a:r>
              <a:rPr lang="en-US" altLang="zh-TW" dirty="0" err="1">
                <a:latin typeface="Calibri" panose="020F0502020204030204" pitchFamily="34" charset="0"/>
                <a:ea typeface="新細明體" panose="02020500000000000000" pitchFamily="18" charset="-120"/>
              </a:rPr>
              <a:t>Sparc</a:t>
            </a:r>
            <a:r>
              <a:rPr lang="en-US" altLang="zh-TW" dirty="0">
                <a:latin typeface="Calibri" panose="020F0502020204030204" pitchFamily="34" charset="0"/>
                <a:ea typeface="新細明體" panose="02020500000000000000" pitchFamily="18" charset="-120"/>
              </a:rPr>
              <a:t> </a:t>
            </a:r>
            <a:r>
              <a:rPr lang="en-US" altLang="zh-TW" dirty="0" smtClean="0">
                <a:latin typeface="Calibri" panose="020F0502020204030204" pitchFamily="34" charset="0"/>
                <a:ea typeface="新細明體" panose="02020500000000000000" pitchFamily="18" charset="-120"/>
              </a:rPr>
              <a:t>T2</a:t>
            </a:r>
          </a:p>
          <a:p>
            <a:pPr>
              <a:spcBef>
                <a:spcPts val="0"/>
              </a:spcBef>
            </a:pPr>
            <a:r>
              <a:rPr lang="en-US" altLang="zh-TW" dirty="0" smtClean="0">
                <a:latin typeface="Calibri" panose="020F0502020204030204" pitchFamily="34" charset="0"/>
                <a:ea typeface="新細明體" panose="02020500000000000000" pitchFamily="18" charset="-120"/>
              </a:rPr>
              <a:t>Other policies: </a:t>
            </a:r>
            <a:r>
              <a:rPr lang="en-US" altLang="zh-TW" dirty="0"/>
              <a:t>Pseudo </a:t>
            </a:r>
            <a:r>
              <a:rPr lang="en-US" altLang="zh-TW" dirty="0" smtClean="0"/>
              <a:t>LRU, </a:t>
            </a:r>
            <a:r>
              <a:rPr lang="en-US" altLang="zh-TW" dirty="0"/>
              <a:t>LRU Insertion Policy (LIP) </a:t>
            </a:r>
            <a:endParaRPr lang="en-US" altLang="zh-TW" dirty="0">
              <a:latin typeface="Calibri" panose="020F0502020204030204" pitchFamily="34" charset="0"/>
              <a:ea typeface="新細明體" panose="02020500000000000000" pitchFamily="18" charset="-120"/>
            </a:endParaRPr>
          </a:p>
          <a:p>
            <a:pPr>
              <a:spcBef>
                <a:spcPts val="0"/>
              </a:spcBef>
            </a:pPr>
            <a:endParaRPr lang="en-US" altLang="zh-TW" dirty="0">
              <a:latin typeface="Calibri" panose="020F0502020204030204" pitchFamily="34" charset="0"/>
              <a:ea typeface="新細明體" panose="02020500000000000000" pitchFamily="18" charset="-120"/>
            </a:endParaRPr>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18</a:t>
            </a:fld>
            <a:endParaRPr lang="zh-TW" altLang="zh-TW"/>
          </a:p>
        </p:txBody>
      </p:sp>
    </p:spTree>
    <p:extLst>
      <p:ext uri="{BB962C8B-B14F-4D97-AF65-F5344CB8AC3E}">
        <p14:creationId xmlns:p14="http://schemas.microsoft.com/office/powerpoint/2010/main" val="2611511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p:cNvSpPr>
            <a:spLocks noGrp="1" noChangeArrowheads="1"/>
          </p:cNvSpPr>
          <p:nvPr>
            <p:ph type="title" idx="4294967295"/>
          </p:nvPr>
        </p:nvSpPr>
        <p:spPr/>
        <p:txBody>
          <a:bodyPr/>
          <a:lstStyle/>
          <a:p>
            <a:r>
              <a:rPr lang="en-US" altLang="zh-TW" dirty="0" smtClean="0"/>
              <a:t>About This Lecture</a:t>
            </a:r>
          </a:p>
        </p:txBody>
      </p:sp>
      <p:sp>
        <p:nvSpPr>
          <p:cNvPr id="19462" name="Rectangle 6"/>
          <p:cNvSpPr>
            <a:spLocks noGrp="1" noChangeArrowheads="1"/>
          </p:cNvSpPr>
          <p:nvPr>
            <p:ph type="body" idx="4294967295"/>
          </p:nvPr>
        </p:nvSpPr>
        <p:spPr/>
        <p:txBody>
          <a:bodyPr/>
          <a:lstStyle/>
          <a:p>
            <a:r>
              <a:rPr lang="en-US" altLang="zh-TW" dirty="0" smtClean="0"/>
              <a:t>Goal:</a:t>
            </a:r>
          </a:p>
          <a:p>
            <a:pPr lvl="1"/>
            <a:r>
              <a:rPr lang="en-US" altLang="zh-TW" dirty="0" smtClean="0"/>
              <a:t>To review the basics of memory hierarchy design and cache optimization techniques</a:t>
            </a:r>
          </a:p>
          <a:p>
            <a:pPr lvl="1"/>
            <a:r>
              <a:rPr lang="en-US" altLang="zh-TW" dirty="0"/>
              <a:t>To understand advanced </a:t>
            </a:r>
            <a:r>
              <a:rPr lang="en-US" altLang="zh-TW" dirty="0" smtClean="0"/>
              <a:t>cache optimization techniques</a:t>
            </a:r>
            <a:endParaRPr lang="en-US" altLang="zh-TW" dirty="0"/>
          </a:p>
          <a:p>
            <a:endParaRPr lang="en-US" altLang="zh-TW" dirty="0" smtClean="0"/>
          </a:p>
          <a:p>
            <a:r>
              <a:rPr lang="en-US" altLang="zh-TW" dirty="0" smtClean="0"/>
              <a:t>Outline</a:t>
            </a:r>
            <a:r>
              <a:rPr lang="en-US" altLang="zh-TW" dirty="0"/>
              <a:t>:</a:t>
            </a:r>
          </a:p>
          <a:p>
            <a:pPr lvl="1"/>
            <a:r>
              <a:rPr lang="en-US" altLang="zh-TW" dirty="0" smtClean="0"/>
              <a:t>Memory hierarchy design (Sec. 2.1)</a:t>
            </a:r>
          </a:p>
          <a:p>
            <a:pPr lvl="2"/>
            <a:r>
              <a:rPr lang="en-US" altLang="zh-TW" dirty="0" smtClean="0"/>
              <a:t>Motivation, basic concepts</a:t>
            </a:r>
          </a:p>
          <a:p>
            <a:pPr lvl="2"/>
            <a:r>
              <a:rPr lang="en-US" altLang="zh-TW" dirty="0" smtClean="0"/>
              <a:t>Basic cache organization and performance</a:t>
            </a:r>
          </a:p>
          <a:p>
            <a:pPr lvl="2"/>
            <a:r>
              <a:rPr lang="en-US" altLang="zh-TW" dirty="0" smtClean="0"/>
              <a:t>Basic cache optimizations</a:t>
            </a:r>
          </a:p>
          <a:p>
            <a:pPr lvl="1"/>
            <a:r>
              <a:rPr lang="en-US" altLang="zh-TW" dirty="0"/>
              <a:t>Ten advanced optimizations of cache performance (Sec. 2.2)</a:t>
            </a:r>
          </a:p>
          <a:p>
            <a:pPr lvl="1"/>
            <a:endParaRPr lang="en-US" altLang="zh-TW" dirty="0" smtClean="0"/>
          </a:p>
          <a:p>
            <a:pPr lvl="1"/>
            <a:endParaRPr lang="en-US" altLang="zh-TW" dirty="0" smtClean="0"/>
          </a:p>
          <a:p>
            <a:pPr lvl="1"/>
            <a:endParaRPr lang="en-US" altLang="zh-TW" dirty="0" smtClean="0"/>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1</a:t>
            </a:fld>
            <a:endParaRPr lang="zh-TW" altLang="zh-TW"/>
          </a:p>
        </p:txBody>
      </p:sp>
    </p:spTree>
    <p:extLst>
      <p:ext uri="{BB962C8B-B14F-4D97-AF65-F5344CB8AC3E}">
        <p14:creationId xmlns:p14="http://schemas.microsoft.com/office/powerpoint/2010/main" val="2038575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62">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46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r>
              <a:rPr lang="en-US" altLang="zh-TW" dirty="0"/>
              <a:t>Six </a:t>
            </a:r>
            <a:r>
              <a:rPr lang="en-US" altLang="zh-TW" dirty="0" smtClean="0"/>
              <a:t>Basic Cache Optimizations</a:t>
            </a:r>
            <a:endParaRPr lang="zh-TW" altLang="en-US" dirty="0"/>
          </a:p>
        </p:txBody>
      </p:sp>
      <p:sp>
        <p:nvSpPr>
          <p:cNvPr id="3" name="內容版面配置區 2"/>
          <p:cNvSpPr>
            <a:spLocks noGrp="1"/>
          </p:cNvSpPr>
          <p:nvPr>
            <p:ph idx="1"/>
          </p:nvPr>
        </p:nvSpPr>
        <p:spPr/>
        <p:txBody>
          <a:bodyPr/>
          <a:lstStyle/>
          <a:p>
            <a:r>
              <a:rPr lang="en-US" altLang="zh-TW" dirty="0" smtClean="0"/>
              <a:t>Larger block size</a:t>
            </a:r>
          </a:p>
          <a:p>
            <a:pPr lvl="1"/>
            <a:r>
              <a:rPr lang="en-US" altLang="zh-TW" dirty="0" smtClean="0"/>
              <a:t>Exploit spatial locality to reduce compulsory misses</a:t>
            </a:r>
          </a:p>
          <a:p>
            <a:pPr lvl="1"/>
            <a:r>
              <a:rPr lang="en-US" altLang="zh-TW" dirty="0" smtClean="0"/>
              <a:t>Increase capacity and conflict misses, increase miss penalty</a:t>
            </a:r>
          </a:p>
          <a:p>
            <a:r>
              <a:rPr lang="en-US" altLang="zh-TW" dirty="0" smtClean="0"/>
              <a:t>Larger total cache capacity</a:t>
            </a:r>
          </a:p>
          <a:p>
            <a:pPr lvl="1"/>
            <a:r>
              <a:rPr lang="en-US" altLang="zh-TW" dirty="0" smtClean="0"/>
              <a:t>Reduce capacity misses</a:t>
            </a:r>
          </a:p>
          <a:p>
            <a:pPr lvl="1"/>
            <a:r>
              <a:rPr lang="en-US" altLang="zh-TW" dirty="0" smtClean="0"/>
              <a:t>Increase hit time, increase power consumption</a:t>
            </a:r>
          </a:p>
          <a:p>
            <a:r>
              <a:rPr lang="en-US" altLang="zh-TW" dirty="0" smtClean="0"/>
              <a:t>Higher associativity</a:t>
            </a:r>
          </a:p>
          <a:p>
            <a:pPr lvl="1"/>
            <a:r>
              <a:rPr lang="en-US" altLang="zh-TW" dirty="0" smtClean="0"/>
              <a:t>Reduce conflict misses</a:t>
            </a:r>
          </a:p>
          <a:p>
            <a:pPr lvl="1"/>
            <a:r>
              <a:rPr lang="en-US" altLang="zh-TW" dirty="0" smtClean="0"/>
              <a:t>Increase hit time, increase power consumption</a:t>
            </a:r>
          </a:p>
          <a:p>
            <a:r>
              <a:rPr lang="en-US" altLang="zh-TW" dirty="0"/>
              <a:t>Giving priority to read misses over writes</a:t>
            </a:r>
          </a:p>
          <a:p>
            <a:pPr lvl="1">
              <a:spcBef>
                <a:spcPts val="0"/>
              </a:spcBef>
            </a:pPr>
            <a:r>
              <a:rPr lang="en-US" altLang="zh-TW" dirty="0" smtClean="0"/>
              <a:t>Check </a:t>
            </a:r>
            <a:r>
              <a:rPr lang="en-US" altLang="zh-TW" dirty="0"/>
              <a:t>WB </a:t>
            </a:r>
            <a:r>
              <a:rPr lang="en-US" altLang="zh-TW" dirty="0" smtClean="0"/>
              <a:t>on read; if </a:t>
            </a:r>
            <a:r>
              <a:rPr lang="en-US" altLang="zh-TW" dirty="0"/>
              <a:t>no conflicts, </a:t>
            </a:r>
            <a:r>
              <a:rPr lang="en-US" altLang="zh-TW" dirty="0" smtClean="0"/>
              <a:t>read bypass </a:t>
            </a:r>
            <a:r>
              <a:rPr lang="en-US" altLang="zh-TW" dirty="0"/>
              <a:t>writes </a:t>
            </a:r>
            <a:r>
              <a:rPr lang="en-US" altLang="zh-TW" dirty="0" smtClean="0"/>
              <a:t>in WB</a:t>
            </a:r>
            <a:endParaRPr lang="en-US" altLang="zh-TW"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19</a:t>
            </a:fld>
            <a:endParaRPr lang="zh-TW" altLang="zh-TW"/>
          </a:p>
        </p:txBody>
      </p:sp>
    </p:spTree>
    <p:extLst>
      <p:ext uri="{BB962C8B-B14F-4D97-AF65-F5344CB8AC3E}">
        <p14:creationId xmlns:p14="http://schemas.microsoft.com/office/powerpoint/2010/main" val="3952752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r>
              <a:rPr lang="en-US" altLang="zh-TW" dirty="0"/>
              <a:t>Six </a:t>
            </a:r>
            <a:r>
              <a:rPr lang="en-US" altLang="zh-TW" dirty="0" smtClean="0"/>
              <a:t>Basic Cache Optimizations</a:t>
            </a:r>
            <a:endParaRPr lang="zh-TW" altLang="en-US" dirty="0"/>
          </a:p>
        </p:txBody>
      </p:sp>
      <p:sp>
        <p:nvSpPr>
          <p:cNvPr id="3" name="內容版面配置區 2"/>
          <p:cNvSpPr>
            <a:spLocks noGrp="1"/>
          </p:cNvSpPr>
          <p:nvPr>
            <p:ph idx="1"/>
          </p:nvPr>
        </p:nvSpPr>
        <p:spPr/>
        <p:txBody>
          <a:bodyPr/>
          <a:lstStyle/>
          <a:p>
            <a:r>
              <a:rPr lang="en-US" altLang="zh-TW" dirty="0" smtClean="0"/>
              <a:t>More cache levels</a:t>
            </a:r>
          </a:p>
        </p:txBody>
      </p:sp>
      <p:grpSp>
        <p:nvGrpSpPr>
          <p:cNvPr id="5" name="群組 4"/>
          <p:cNvGrpSpPr/>
          <p:nvPr/>
        </p:nvGrpSpPr>
        <p:grpSpPr>
          <a:xfrm>
            <a:off x="251520" y="1700808"/>
            <a:ext cx="8610600" cy="1583705"/>
            <a:chOff x="304800" y="4365104"/>
            <a:chExt cx="8610600" cy="1583705"/>
          </a:xfrm>
        </p:grpSpPr>
        <p:sp>
          <p:nvSpPr>
            <p:cNvPr id="6" name="Rectangle 5"/>
            <p:cNvSpPr>
              <a:spLocks noChangeArrowheads="1"/>
            </p:cNvSpPr>
            <p:nvPr/>
          </p:nvSpPr>
          <p:spPr bwMode="auto">
            <a:xfrm>
              <a:off x="7391400" y="4365104"/>
              <a:ext cx="1524000" cy="1583705"/>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zh-TW" dirty="0">
                  <a:latin typeface="+mn-lt"/>
                </a:rPr>
                <a:t>Main</a:t>
              </a:r>
            </a:p>
            <a:p>
              <a:pPr algn="ctr" eaLnBrk="0" hangingPunct="0"/>
              <a:r>
                <a:rPr lang="en-US" altLang="zh-TW" dirty="0">
                  <a:latin typeface="+mn-lt"/>
                </a:rPr>
                <a:t>Memory</a:t>
              </a:r>
            </a:p>
            <a:p>
              <a:pPr algn="ctr" eaLnBrk="0" hangingPunct="0"/>
              <a:r>
                <a:rPr lang="en-US" altLang="zh-TW" dirty="0">
                  <a:latin typeface="+mn-lt"/>
                </a:rPr>
                <a:t>(</a:t>
              </a:r>
              <a:r>
                <a:rPr lang="en-US" altLang="zh-TW" dirty="0" smtClean="0">
                  <a:latin typeface="+mn-lt"/>
                </a:rPr>
                <a:t>DRAM)</a:t>
              </a:r>
              <a:endParaRPr lang="en-US" dirty="0">
                <a:latin typeface="+mn-lt"/>
              </a:endParaRPr>
            </a:p>
          </p:txBody>
        </p:sp>
        <p:sp>
          <p:nvSpPr>
            <p:cNvPr id="8" name="Rectangle 8"/>
            <p:cNvSpPr>
              <a:spLocks noChangeArrowheads="1"/>
            </p:cNvSpPr>
            <p:nvPr/>
          </p:nvSpPr>
          <p:spPr bwMode="auto">
            <a:xfrm>
              <a:off x="1320800" y="4690095"/>
              <a:ext cx="431800" cy="762000"/>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algn="ctr"/>
              <a:r>
                <a:rPr lang="en-US" sz="2000" dirty="0" smtClean="0">
                  <a:latin typeface="+mn-lt"/>
                </a:rPr>
                <a:t>L1$</a:t>
              </a:r>
              <a:endParaRPr lang="en-US" sz="2000" dirty="0">
                <a:latin typeface="+mn-lt"/>
              </a:endParaRPr>
            </a:p>
          </p:txBody>
        </p:sp>
        <p:sp>
          <p:nvSpPr>
            <p:cNvPr id="9" name="Line 10"/>
            <p:cNvSpPr>
              <a:spLocks noChangeShapeType="1"/>
            </p:cNvSpPr>
            <p:nvPr/>
          </p:nvSpPr>
          <p:spPr bwMode="auto">
            <a:xfrm>
              <a:off x="381000" y="5118720"/>
              <a:ext cx="914400" cy="0"/>
            </a:xfrm>
            <a:prstGeom prst="line">
              <a:avLst/>
            </a:prstGeom>
            <a:noFill/>
            <a:ln w="762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mn-lt"/>
              </a:endParaRPr>
            </a:p>
          </p:txBody>
        </p:sp>
        <p:sp>
          <p:nvSpPr>
            <p:cNvPr id="10" name="Line 11"/>
            <p:cNvSpPr>
              <a:spLocks noChangeShapeType="1"/>
            </p:cNvSpPr>
            <p:nvPr/>
          </p:nvSpPr>
          <p:spPr bwMode="auto">
            <a:xfrm flipV="1">
              <a:off x="1752600" y="5134595"/>
              <a:ext cx="5638800" cy="0"/>
            </a:xfrm>
            <a:prstGeom prst="line">
              <a:avLst/>
            </a:prstGeom>
            <a:noFill/>
            <a:ln w="5715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mn-lt"/>
              </a:endParaRPr>
            </a:p>
          </p:txBody>
        </p:sp>
        <p:sp>
          <p:nvSpPr>
            <p:cNvPr id="11" name="Text Box 12"/>
            <p:cNvSpPr txBox="1">
              <a:spLocks noChangeArrowheads="1"/>
            </p:cNvSpPr>
            <p:nvPr/>
          </p:nvSpPr>
          <p:spPr bwMode="auto">
            <a:xfrm>
              <a:off x="304800" y="5399708"/>
              <a:ext cx="10663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a:latin typeface="+mn-lt"/>
                </a:rPr>
                <a:t>Hit Time</a:t>
              </a:r>
            </a:p>
          </p:txBody>
        </p:sp>
        <p:sp>
          <p:nvSpPr>
            <p:cNvPr id="12" name="Text Box 13"/>
            <p:cNvSpPr txBox="1">
              <a:spLocks noChangeArrowheads="1"/>
            </p:cNvSpPr>
            <p:nvPr/>
          </p:nvSpPr>
          <p:spPr bwMode="auto">
            <a:xfrm>
              <a:off x="3733800" y="5210795"/>
              <a:ext cx="247054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a:latin typeface="+mn-lt"/>
                </a:rPr>
                <a:t>Miss % * Miss penalty</a:t>
              </a:r>
            </a:p>
          </p:txBody>
        </p:sp>
        <p:sp>
          <p:nvSpPr>
            <p:cNvPr id="13" name="Text Box 14"/>
            <p:cNvSpPr txBox="1">
              <a:spLocks noChangeArrowheads="1"/>
            </p:cNvSpPr>
            <p:nvPr/>
          </p:nvSpPr>
          <p:spPr bwMode="auto">
            <a:xfrm>
              <a:off x="609600" y="4615483"/>
              <a:ext cx="70237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b="0" dirty="0">
                  <a:latin typeface="+mn-lt"/>
                </a:rPr>
                <a:t>1 </a:t>
              </a:r>
              <a:r>
                <a:rPr lang="en-US" sz="2000" b="0" dirty="0" err="1" smtClean="0">
                  <a:latin typeface="+mn-lt"/>
                </a:rPr>
                <a:t>cyc</a:t>
              </a:r>
              <a:endParaRPr lang="en-US" sz="2000" b="0" dirty="0">
                <a:latin typeface="+mn-lt"/>
              </a:endParaRPr>
            </a:p>
          </p:txBody>
        </p:sp>
        <p:sp>
          <p:nvSpPr>
            <p:cNvPr id="14" name="Text Box 15"/>
            <p:cNvSpPr txBox="1">
              <a:spLocks noChangeArrowheads="1"/>
            </p:cNvSpPr>
            <p:nvPr/>
          </p:nvSpPr>
          <p:spPr bwMode="auto">
            <a:xfrm>
              <a:off x="6324600" y="4677395"/>
              <a:ext cx="96205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b="0" dirty="0">
                  <a:latin typeface="+mn-lt"/>
                </a:rPr>
                <a:t>300 </a:t>
              </a:r>
              <a:r>
                <a:rPr lang="en-US" sz="2000" b="0" dirty="0" err="1" smtClean="0">
                  <a:latin typeface="+mn-lt"/>
                </a:rPr>
                <a:t>cyc</a:t>
              </a:r>
              <a:endParaRPr lang="en-US" sz="2000" b="0" dirty="0">
                <a:latin typeface="+mn-lt"/>
              </a:endParaRPr>
            </a:p>
          </p:txBody>
        </p:sp>
      </p:grpSp>
      <p:grpSp>
        <p:nvGrpSpPr>
          <p:cNvPr id="15" name="群組 14"/>
          <p:cNvGrpSpPr/>
          <p:nvPr/>
        </p:nvGrpSpPr>
        <p:grpSpPr>
          <a:xfrm>
            <a:off x="323528" y="3789040"/>
            <a:ext cx="8534400" cy="1723084"/>
            <a:chOff x="251520" y="4298204"/>
            <a:chExt cx="8534400" cy="1723084"/>
          </a:xfrm>
        </p:grpSpPr>
        <p:sp>
          <p:nvSpPr>
            <p:cNvPr id="16" name="Rectangle 5"/>
            <p:cNvSpPr>
              <a:spLocks noChangeArrowheads="1"/>
            </p:cNvSpPr>
            <p:nvPr/>
          </p:nvSpPr>
          <p:spPr bwMode="auto">
            <a:xfrm>
              <a:off x="7261920" y="4358530"/>
              <a:ext cx="1524000" cy="1662758"/>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lstStyle/>
            <a:p>
              <a:pPr algn="ctr"/>
              <a:r>
                <a:rPr lang="en-US" dirty="0" smtClean="0">
                  <a:latin typeface="+mn-lt"/>
                </a:rPr>
                <a:t>Main Memory (DRAM)</a:t>
              </a:r>
              <a:endParaRPr lang="en-US" dirty="0">
                <a:latin typeface="+mn-lt"/>
              </a:endParaRPr>
            </a:p>
          </p:txBody>
        </p:sp>
        <p:sp>
          <p:nvSpPr>
            <p:cNvPr id="17" name="Rectangle 8"/>
            <p:cNvSpPr>
              <a:spLocks noChangeArrowheads="1"/>
            </p:cNvSpPr>
            <p:nvPr/>
          </p:nvSpPr>
          <p:spPr bwMode="auto">
            <a:xfrm>
              <a:off x="2715322" y="4434729"/>
              <a:ext cx="812800" cy="1066800"/>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dirty="0" smtClean="0">
                  <a:latin typeface="+mn-lt"/>
                </a:rPr>
                <a:t>L2</a:t>
              </a:r>
              <a:endParaRPr lang="en-US" dirty="0">
                <a:latin typeface="+mn-lt"/>
              </a:endParaRPr>
            </a:p>
          </p:txBody>
        </p:sp>
        <p:sp>
          <p:nvSpPr>
            <p:cNvPr id="18" name="Rectangle 11"/>
            <p:cNvSpPr>
              <a:spLocks noChangeArrowheads="1"/>
            </p:cNvSpPr>
            <p:nvPr/>
          </p:nvSpPr>
          <p:spPr bwMode="auto">
            <a:xfrm>
              <a:off x="1191320" y="4539504"/>
              <a:ext cx="431800" cy="762000"/>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sz="2000" dirty="0" smtClean="0">
                  <a:latin typeface="+mn-lt"/>
                </a:rPr>
                <a:t>L1</a:t>
              </a:r>
              <a:endParaRPr lang="en-US" sz="2000" dirty="0">
                <a:latin typeface="+mn-lt"/>
              </a:endParaRPr>
            </a:p>
          </p:txBody>
        </p:sp>
        <p:sp>
          <p:nvSpPr>
            <p:cNvPr id="19" name="Rectangle 15"/>
            <p:cNvSpPr>
              <a:spLocks noChangeArrowheads="1"/>
            </p:cNvSpPr>
            <p:nvPr/>
          </p:nvSpPr>
          <p:spPr bwMode="auto">
            <a:xfrm>
              <a:off x="4747320" y="4434729"/>
              <a:ext cx="1295400" cy="1225424"/>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bg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dirty="0" smtClean="0">
                  <a:latin typeface="+mn-lt"/>
                </a:rPr>
                <a:t>L3</a:t>
              </a:r>
              <a:endParaRPr lang="en-US" dirty="0">
                <a:latin typeface="+mn-lt"/>
              </a:endParaRPr>
            </a:p>
          </p:txBody>
        </p:sp>
        <p:sp>
          <p:nvSpPr>
            <p:cNvPr id="20" name="Line 16"/>
            <p:cNvSpPr>
              <a:spLocks noChangeShapeType="1"/>
            </p:cNvSpPr>
            <p:nvPr/>
          </p:nvSpPr>
          <p:spPr bwMode="auto">
            <a:xfrm>
              <a:off x="251520" y="4968129"/>
              <a:ext cx="914400" cy="0"/>
            </a:xfrm>
            <a:prstGeom prst="line">
              <a:avLst/>
            </a:prstGeom>
            <a:noFill/>
            <a:ln w="762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mn-lt"/>
              </a:endParaRPr>
            </a:p>
          </p:txBody>
        </p:sp>
        <p:sp>
          <p:nvSpPr>
            <p:cNvPr id="21" name="Line 17"/>
            <p:cNvSpPr>
              <a:spLocks noChangeShapeType="1"/>
            </p:cNvSpPr>
            <p:nvPr/>
          </p:nvSpPr>
          <p:spPr bwMode="auto">
            <a:xfrm>
              <a:off x="1623120" y="4984004"/>
              <a:ext cx="1066800" cy="0"/>
            </a:xfrm>
            <a:prstGeom prst="line">
              <a:avLst/>
            </a:prstGeom>
            <a:noFill/>
            <a:ln w="5715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mn-lt"/>
              </a:endParaRPr>
            </a:p>
          </p:txBody>
        </p:sp>
        <p:sp>
          <p:nvSpPr>
            <p:cNvPr id="22" name="Line 18"/>
            <p:cNvSpPr>
              <a:spLocks noChangeShapeType="1"/>
            </p:cNvSpPr>
            <p:nvPr/>
          </p:nvSpPr>
          <p:spPr bwMode="auto">
            <a:xfrm>
              <a:off x="3528120" y="4984004"/>
              <a:ext cx="1219200" cy="0"/>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mn-lt"/>
              </a:endParaRPr>
            </a:p>
          </p:txBody>
        </p:sp>
        <p:sp>
          <p:nvSpPr>
            <p:cNvPr id="23" name="Line 19"/>
            <p:cNvSpPr>
              <a:spLocks noChangeShapeType="1"/>
            </p:cNvSpPr>
            <p:nvPr/>
          </p:nvSpPr>
          <p:spPr bwMode="auto">
            <a:xfrm>
              <a:off x="6042720" y="4984004"/>
              <a:ext cx="1219200" cy="0"/>
            </a:xfrm>
            <a:prstGeom prst="line">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mn-lt"/>
              </a:endParaRPr>
            </a:p>
          </p:txBody>
        </p:sp>
        <p:sp>
          <p:nvSpPr>
            <p:cNvPr id="24" name="Text Box 20"/>
            <p:cNvSpPr txBox="1">
              <a:spLocks noChangeArrowheads="1"/>
            </p:cNvSpPr>
            <p:nvPr/>
          </p:nvSpPr>
          <p:spPr bwMode="auto">
            <a:xfrm>
              <a:off x="480120" y="4464892"/>
              <a:ext cx="70237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b="0" dirty="0">
                  <a:latin typeface="+mn-lt"/>
                </a:rPr>
                <a:t>1 </a:t>
              </a:r>
              <a:r>
                <a:rPr lang="en-US" sz="2000" b="0" dirty="0" err="1" smtClean="0">
                  <a:latin typeface="+mn-lt"/>
                </a:rPr>
                <a:t>cyc</a:t>
              </a:r>
              <a:endParaRPr lang="en-US" sz="2000" b="0" dirty="0">
                <a:latin typeface="+mn-lt"/>
              </a:endParaRPr>
            </a:p>
          </p:txBody>
        </p:sp>
        <p:sp>
          <p:nvSpPr>
            <p:cNvPr id="25" name="Text Box 21"/>
            <p:cNvSpPr txBox="1">
              <a:spLocks noChangeArrowheads="1"/>
            </p:cNvSpPr>
            <p:nvPr/>
          </p:nvSpPr>
          <p:spPr bwMode="auto">
            <a:xfrm>
              <a:off x="6195120" y="4526804"/>
              <a:ext cx="96205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b="0" dirty="0">
                  <a:latin typeface="+mn-lt"/>
                </a:rPr>
                <a:t>300 </a:t>
              </a:r>
              <a:r>
                <a:rPr lang="en-US" sz="2000" b="0" dirty="0" err="1" smtClean="0">
                  <a:latin typeface="+mn-lt"/>
                </a:rPr>
                <a:t>cyc</a:t>
              </a:r>
              <a:endParaRPr lang="en-US" sz="2000" b="0" dirty="0">
                <a:latin typeface="+mn-lt"/>
              </a:endParaRPr>
            </a:p>
          </p:txBody>
        </p:sp>
        <p:sp>
          <p:nvSpPr>
            <p:cNvPr id="26" name="Text Box 22"/>
            <p:cNvSpPr txBox="1">
              <a:spLocks noChangeArrowheads="1"/>
            </p:cNvSpPr>
            <p:nvPr/>
          </p:nvSpPr>
          <p:spPr bwMode="auto">
            <a:xfrm>
              <a:off x="3666233" y="4526804"/>
              <a:ext cx="83221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b="0" dirty="0">
                  <a:latin typeface="+mn-lt"/>
                </a:rPr>
                <a:t>20 </a:t>
              </a:r>
              <a:r>
                <a:rPr lang="en-US" sz="2000" b="0" dirty="0" err="1" smtClean="0">
                  <a:latin typeface="+mn-lt"/>
                </a:rPr>
                <a:t>cyc</a:t>
              </a:r>
              <a:endParaRPr lang="en-US" sz="2000" b="0" dirty="0">
                <a:latin typeface="+mn-lt"/>
              </a:endParaRPr>
            </a:p>
          </p:txBody>
        </p:sp>
        <p:sp>
          <p:nvSpPr>
            <p:cNvPr id="27" name="Text Box 23"/>
            <p:cNvSpPr txBox="1">
              <a:spLocks noChangeArrowheads="1"/>
            </p:cNvSpPr>
            <p:nvPr/>
          </p:nvSpPr>
          <p:spPr bwMode="auto">
            <a:xfrm>
              <a:off x="1699320" y="4526804"/>
              <a:ext cx="83221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b="0" dirty="0">
                  <a:latin typeface="+mn-lt"/>
                </a:rPr>
                <a:t>10 </a:t>
              </a:r>
              <a:r>
                <a:rPr lang="en-US" sz="2000" b="0" dirty="0" err="1" smtClean="0">
                  <a:latin typeface="+mn-lt"/>
                </a:rPr>
                <a:t>cyc</a:t>
              </a:r>
              <a:endParaRPr lang="en-US" sz="2000" b="0" dirty="0">
                <a:latin typeface="+mn-lt"/>
              </a:endParaRPr>
            </a:p>
          </p:txBody>
        </p:sp>
        <p:sp>
          <p:nvSpPr>
            <p:cNvPr id="28" name="Rectangle 24"/>
            <p:cNvSpPr>
              <a:spLocks noChangeArrowheads="1"/>
            </p:cNvSpPr>
            <p:nvPr/>
          </p:nvSpPr>
          <p:spPr bwMode="auto">
            <a:xfrm>
              <a:off x="861120" y="4298204"/>
              <a:ext cx="5486400" cy="1579067"/>
            </a:xfrm>
            <a:prstGeom prst="rect">
              <a:avLst/>
            </a:prstGeom>
            <a:noFill/>
            <a:ln w="9525">
              <a:solidFill>
                <a:srgbClr val="0000FF"/>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latin typeface="+mn-lt"/>
              </a:endParaRPr>
            </a:p>
          </p:txBody>
        </p:sp>
        <p:sp>
          <p:nvSpPr>
            <p:cNvPr id="29" name="Text Box 25"/>
            <p:cNvSpPr txBox="1">
              <a:spLocks noChangeArrowheads="1"/>
            </p:cNvSpPr>
            <p:nvPr/>
          </p:nvSpPr>
          <p:spPr bwMode="auto">
            <a:xfrm>
              <a:off x="3328160" y="5427511"/>
              <a:ext cx="10310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dirty="0">
                  <a:solidFill>
                    <a:srgbClr val="0000FF"/>
                  </a:solidFill>
                  <a:latin typeface="+mn-lt"/>
                </a:rPr>
                <a:t>On-die</a:t>
              </a:r>
            </a:p>
          </p:txBody>
        </p:sp>
      </p:gr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20</a:t>
            </a:fld>
            <a:endParaRPr lang="zh-TW" altLang="zh-TW"/>
          </a:p>
        </p:txBody>
      </p:sp>
    </p:spTree>
    <p:extLst>
      <p:ext uri="{BB962C8B-B14F-4D97-AF65-F5344CB8AC3E}">
        <p14:creationId xmlns:p14="http://schemas.microsoft.com/office/powerpoint/2010/main" val="22482688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r>
              <a:rPr lang="en-US" altLang="zh-TW" dirty="0"/>
              <a:t>Six </a:t>
            </a:r>
            <a:r>
              <a:rPr lang="en-US" altLang="zh-TW" dirty="0" smtClean="0"/>
              <a:t>Basic Cache Optimizations</a:t>
            </a:r>
            <a:endParaRPr lang="zh-TW" altLang="en-US" dirty="0"/>
          </a:p>
        </p:txBody>
      </p:sp>
      <p:sp>
        <p:nvSpPr>
          <p:cNvPr id="3" name="內容版面配置區 2"/>
          <p:cNvSpPr>
            <a:spLocks noGrp="1"/>
          </p:cNvSpPr>
          <p:nvPr>
            <p:ph idx="1"/>
          </p:nvPr>
        </p:nvSpPr>
        <p:spPr/>
        <p:txBody>
          <a:bodyPr/>
          <a:lstStyle/>
          <a:p>
            <a:r>
              <a:rPr lang="en-US" altLang="zh-TW" dirty="0" smtClean="0"/>
              <a:t>Avoiding address translation in cache indexing</a:t>
            </a:r>
          </a:p>
          <a:p>
            <a:pPr lvl="1"/>
            <a:r>
              <a:rPr lang="en-US" altLang="zh-TW" u="sng" dirty="0" smtClean="0"/>
              <a:t>Strategy 1</a:t>
            </a:r>
            <a:r>
              <a:rPr lang="en-US" altLang="zh-TW" dirty="0" smtClean="0"/>
              <a:t>: virtually </a:t>
            </a:r>
            <a:r>
              <a:rPr lang="en-US" altLang="zh-TW" dirty="0"/>
              <a:t>addressed </a:t>
            </a:r>
            <a:r>
              <a:rPr lang="en-US" altLang="zh-TW" dirty="0" smtClean="0"/>
              <a:t>cache</a:t>
            </a:r>
            <a:endParaRPr lang="en-US" altLang="zh-TW" dirty="0"/>
          </a:p>
          <a:p>
            <a:pPr lvl="1"/>
            <a:endParaRPr lang="en-US" altLang="zh-TW" dirty="0"/>
          </a:p>
          <a:p>
            <a:pPr lvl="1"/>
            <a:endParaRPr lang="en-US" altLang="zh-TW" dirty="0"/>
          </a:p>
          <a:p>
            <a:pPr lvl="1"/>
            <a:endParaRPr lang="en-US" altLang="zh-TW" dirty="0"/>
          </a:p>
          <a:p>
            <a:pPr lvl="1"/>
            <a:endParaRPr lang="en-US" altLang="zh-TW" dirty="0"/>
          </a:p>
          <a:p>
            <a:pPr lvl="2"/>
            <a:r>
              <a:rPr lang="en-US" altLang="zh-TW" dirty="0" smtClean="0"/>
              <a:t>Problem 1: Every </a:t>
            </a:r>
            <a:r>
              <a:rPr lang="en-US" altLang="zh-TW" dirty="0"/>
              <a:t>time </a:t>
            </a:r>
            <a:r>
              <a:rPr lang="en-US" altLang="zh-TW" dirty="0" smtClean="0"/>
              <a:t>on a process context switch, </a:t>
            </a:r>
            <a:r>
              <a:rPr lang="en-US" altLang="zh-TW" dirty="0"/>
              <a:t>the cache must be flushed; otherwise get false </a:t>
            </a:r>
            <a:r>
              <a:rPr lang="en-US" altLang="zh-TW" dirty="0" smtClean="0"/>
              <a:t>hits across processes</a:t>
            </a:r>
            <a:endParaRPr lang="en-US" altLang="zh-TW" dirty="0"/>
          </a:p>
          <a:p>
            <a:pPr lvl="3"/>
            <a:r>
              <a:rPr lang="en-US" altLang="zh-TW" dirty="0"/>
              <a:t>Cost: time to flush + “compulsory” misses</a:t>
            </a:r>
          </a:p>
          <a:p>
            <a:pPr lvl="3"/>
            <a:r>
              <a:rPr lang="en-US" altLang="zh-TW" dirty="0" smtClean="0"/>
              <a:t>Solution: add </a:t>
            </a:r>
            <a:r>
              <a:rPr lang="en-US" altLang="zh-TW" dirty="0"/>
              <a:t>processes identifier </a:t>
            </a:r>
            <a:r>
              <a:rPr lang="en-US" altLang="zh-TW" dirty="0" smtClean="0"/>
              <a:t>tag</a:t>
            </a:r>
            <a:endParaRPr lang="en-US" altLang="zh-TW" dirty="0"/>
          </a:p>
          <a:p>
            <a:pPr lvl="2"/>
            <a:r>
              <a:rPr lang="en-US" altLang="zh-TW" dirty="0" smtClean="0"/>
              <a:t>Problem 2: </a:t>
            </a:r>
            <a:r>
              <a:rPr lang="en-US" altLang="zh-TW" dirty="0"/>
              <a:t>Two different cache entries may hold data for the same physical address </a:t>
            </a:r>
            <a:r>
              <a:rPr lang="en-US" altLang="zh-TW" dirty="0">
                <a:sym typeface="Wingdings" panose="05000000000000000000" pitchFamily="2" charset="2"/>
              </a:rPr>
              <a:t> </a:t>
            </a:r>
            <a:r>
              <a:rPr lang="en-US" altLang="zh-TW" i="1" dirty="0">
                <a:sym typeface="Wingdings" panose="05000000000000000000" pitchFamily="2" charset="2"/>
              </a:rPr>
              <a:t>a</a:t>
            </a:r>
            <a:r>
              <a:rPr lang="en-US" altLang="zh-TW" i="1" dirty="0"/>
              <a:t>liases</a:t>
            </a:r>
            <a:endParaRPr lang="en-US" altLang="zh-TW" dirty="0"/>
          </a:p>
          <a:p>
            <a:pPr lvl="1"/>
            <a:endParaRPr lang="en-US" altLang="zh-TW" dirty="0"/>
          </a:p>
        </p:txBody>
      </p:sp>
      <p:grpSp>
        <p:nvGrpSpPr>
          <p:cNvPr id="5" name="Group 40"/>
          <p:cNvGrpSpPr>
            <a:grpSpLocks/>
          </p:cNvGrpSpPr>
          <p:nvPr/>
        </p:nvGrpSpPr>
        <p:grpSpPr bwMode="auto">
          <a:xfrm>
            <a:off x="1171897" y="2115313"/>
            <a:ext cx="3040063" cy="1300631"/>
            <a:chOff x="869" y="1459"/>
            <a:chExt cx="1680" cy="706"/>
          </a:xfrm>
        </p:grpSpPr>
        <p:sp>
          <p:nvSpPr>
            <p:cNvPr id="6" name="Rectangle 6"/>
            <p:cNvSpPr>
              <a:spLocks noChangeArrowheads="1"/>
            </p:cNvSpPr>
            <p:nvPr/>
          </p:nvSpPr>
          <p:spPr bwMode="auto">
            <a:xfrm>
              <a:off x="869" y="1540"/>
              <a:ext cx="336" cy="336"/>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mn-lt"/>
                </a:rPr>
                <a:t>P</a:t>
              </a:r>
            </a:p>
          </p:txBody>
        </p:sp>
        <p:sp>
          <p:nvSpPr>
            <p:cNvPr id="8" name="Rectangle 7"/>
            <p:cNvSpPr>
              <a:spLocks noChangeArrowheads="1"/>
            </p:cNvSpPr>
            <p:nvPr/>
          </p:nvSpPr>
          <p:spPr bwMode="auto">
            <a:xfrm>
              <a:off x="1541" y="1540"/>
              <a:ext cx="336" cy="336"/>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mn-lt"/>
                </a:rPr>
                <a:t>TLB</a:t>
              </a:r>
            </a:p>
          </p:txBody>
        </p:sp>
        <p:sp>
          <p:nvSpPr>
            <p:cNvPr id="9" name="Rectangle 8"/>
            <p:cNvSpPr>
              <a:spLocks noChangeArrowheads="1"/>
            </p:cNvSpPr>
            <p:nvPr/>
          </p:nvSpPr>
          <p:spPr bwMode="auto">
            <a:xfrm>
              <a:off x="2213" y="1540"/>
              <a:ext cx="336" cy="336"/>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zh-TW" altLang="en-US" sz="2000" b="0">
                  <a:latin typeface="+mn-lt"/>
                </a:rPr>
                <a:t>$</a:t>
              </a:r>
            </a:p>
          </p:txBody>
        </p:sp>
        <p:sp>
          <p:nvSpPr>
            <p:cNvPr id="10" name="Line 9"/>
            <p:cNvSpPr>
              <a:spLocks noChangeShapeType="1"/>
            </p:cNvSpPr>
            <p:nvPr/>
          </p:nvSpPr>
          <p:spPr bwMode="auto">
            <a:xfrm>
              <a:off x="1205" y="1684"/>
              <a:ext cx="336"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1" name="Text Box 10"/>
            <p:cNvSpPr txBox="1">
              <a:spLocks noChangeArrowheads="1"/>
            </p:cNvSpPr>
            <p:nvPr/>
          </p:nvSpPr>
          <p:spPr bwMode="auto">
            <a:xfrm>
              <a:off x="1243" y="1459"/>
              <a:ext cx="258" cy="21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mn-lt"/>
                </a:rPr>
                <a:t>VA</a:t>
              </a:r>
            </a:p>
          </p:txBody>
        </p:sp>
        <p:sp>
          <p:nvSpPr>
            <p:cNvPr id="12" name="Line 11"/>
            <p:cNvSpPr>
              <a:spLocks noChangeShapeType="1"/>
            </p:cNvSpPr>
            <p:nvPr/>
          </p:nvSpPr>
          <p:spPr bwMode="auto">
            <a:xfrm>
              <a:off x="1877" y="1684"/>
              <a:ext cx="336"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3" name="Text Box 12"/>
            <p:cNvSpPr txBox="1">
              <a:spLocks noChangeArrowheads="1"/>
            </p:cNvSpPr>
            <p:nvPr/>
          </p:nvSpPr>
          <p:spPr bwMode="auto">
            <a:xfrm>
              <a:off x="1915" y="1459"/>
              <a:ext cx="248" cy="21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mn-lt"/>
                </a:rPr>
                <a:t>PA</a:t>
              </a:r>
            </a:p>
          </p:txBody>
        </p:sp>
        <p:sp>
          <p:nvSpPr>
            <p:cNvPr id="14" name="Text Box 13"/>
            <p:cNvSpPr txBox="1">
              <a:spLocks noChangeArrowheads="1"/>
            </p:cNvSpPr>
            <p:nvPr/>
          </p:nvSpPr>
          <p:spPr bwMode="auto">
            <a:xfrm>
              <a:off x="1253" y="1948"/>
              <a:ext cx="939" cy="21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dirty="0">
                  <a:latin typeface="+mn-lt"/>
                </a:rPr>
                <a:t>Physical Cache</a:t>
              </a:r>
            </a:p>
          </p:txBody>
        </p:sp>
      </p:grpSp>
      <p:grpSp>
        <p:nvGrpSpPr>
          <p:cNvPr id="15" name="Group 41"/>
          <p:cNvGrpSpPr>
            <a:grpSpLocks/>
          </p:cNvGrpSpPr>
          <p:nvPr/>
        </p:nvGrpSpPr>
        <p:grpSpPr bwMode="auto">
          <a:xfrm>
            <a:off x="5148064" y="1916832"/>
            <a:ext cx="2925887" cy="1585218"/>
            <a:chOff x="3063" y="1457"/>
            <a:chExt cx="1344" cy="947"/>
          </a:xfrm>
        </p:grpSpPr>
        <p:sp>
          <p:nvSpPr>
            <p:cNvPr id="16" name="Rectangle 14"/>
            <p:cNvSpPr>
              <a:spLocks noChangeArrowheads="1"/>
            </p:cNvSpPr>
            <p:nvPr/>
          </p:nvSpPr>
          <p:spPr bwMode="auto">
            <a:xfrm>
              <a:off x="3063" y="1540"/>
              <a:ext cx="336" cy="336"/>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mn-lt"/>
                </a:rPr>
                <a:t>P</a:t>
              </a:r>
            </a:p>
          </p:txBody>
        </p:sp>
        <p:sp>
          <p:nvSpPr>
            <p:cNvPr id="17" name="Rectangle 15"/>
            <p:cNvSpPr>
              <a:spLocks noChangeArrowheads="1"/>
            </p:cNvSpPr>
            <p:nvPr/>
          </p:nvSpPr>
          <p:spPr bwMode="auto">
            <a:xfrm>
              <a:off x="3735" y="2068"/>
              <a:ext cx="336" cy="336"/>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mn-lt"/>
                </a:rPr>
                <a:t>TLB</a:t>
              </a:r>
            </a:p>
          </p:txBody>
        </p:sp>
        <p:sp>
          <p:nvSpPr>
            <p:cNvPr id="18" name="Rectangle 16"/>
            <p:cNvSpPr>
              <a:spLocks noChangeArrowheads="1"/>
            </p:cNvSpPr>
            <p:nvPr/>
          </p:nvSpPr>
          <p:spPr bwMode="auto">
            <a:xfrm>
              <a:off x="3735" y="1540"/>
              <a:ext cx="336" cy="336"/>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zh-TW" altLang="en-US" sz="2000" b="0">
                  <a:latin typeface="+mn-lt"/>
                </a:rPr>
                <a:t>$</a:t>
              </a:r>
            </a:p>
          </p:txBody>
        </p:sp>
        <p:sp>
          <p:nvSpPr>
            <p:cNvPr id="19" name="Line 17"/>
            <p:cNvSpPr>
              <a:spLocks noChangeShapeType="1"/>
            </p:cNvSpPr>
            <p:nvPr/>
          </p:nvSpPr>
          <p:spPr bwMode="auto">
            <a:xfrm>
              <a:off x="3399" y="1684"/>
              <a:ext cx="336"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20" name="Text Box 18"/>
            <p:cNvSpPr txBox="1">
              <a:spLocks noChangeArrowheads="1"/>
            </p:cNvSpPr>
            <p:nvPr/>
          </p:nvSpPr>
          <p:spPr bwMode="auto">
            <a:xfrm>
              <a:off x="3437" y="1457"/>
              <a:ext cx="195" cy="202"/>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dirty="0">
                  <a:latin typeface="+mn-lt"/>
                </a:rPr>
                <a:t>VA</a:t>
              </a:r>
            </a:p>
          </p:txBody>
        </p:sp>
        <p:sp>
          <p:nvSpPr>
            <p:cNvPr id="21" name="Line 19"/>
            <p:cNvSpPr>
              <a:spLocks noChangeShapeType="1"/>
            </p:cNvSpPr>
            <p:nvPr/>
          </p:nvSpPr>
          <p:spPr bwMode="auto">
            <a:xfrm>
              <a:off x="3543" y="2212"/>
              <a:ext cx="192"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22" name="Text Box 20"/>
            <p:cNvSpPr txBox="1">
              <a:spLocks noChangeArrowheads="1"/>
            </p:cNvSpPr>
            <p:nvPr/>
          </p:nvSpPr>
          <p:spPr bwMode="auto">
            <a:xfrm>
              <a:off x="4119" y="1995"/>
              <a:ext cx="187" cy="202"/>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mn-lt"/>
                </a:rPr>
                <a:t>PA</a:t>
              </a:r>
            </a:p>
          </p:txBody>
        </p:sp>
        <p:sp>
          <p:nvSpPr>
            <p:cNvPr id="23" name="Line 21"/>
            <p:cNvSpPr>
              <a:spLocks noChangeShapeType="1"/>
            </p:cNvSpPr>
            <p:nvPr/>
          </p:nvSpPr>
          <p:spPr bwMode="auto">
            <a:xfrm>
              <a:off x="3543" y="1684"/>
              <a:ext cx="0" cy="528"/>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24" name="Line 22"/>
            <p:cNvSpPr>
              <a:spLocks noChangeShapeType="1"/>
            </p:cNvSpPr>
            <p:nvPr/>
          </p:nvSpPr>
          <p:spPr bwMode="auto">
            <a:xfrm>
              <a:off x="4071" y="2212"/>
              <a:ext cx="336"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gr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21</a:t>
            </a:fld>
            <a:endParaRPr lang="zh-TW" altLang="zh-TW"/>
          </a:p>
        </p:txBody>
      </p:sp>
    </p:spTree>
    <p:extLst>
      <p:ext uri="{BB962C8B-B14F-4D97-AF65-F5344CB8AC3E}">
        <p14:creationId xmlns:p14="http://schemas.microsoft.com/office/powerpoint/2010/main" val="12065600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42" name="Rectangle 1026"/>
          <p:cNvSpPr>
            <a:spLocks noGrp="1" noChangeArrowheads="1"/>
          </p:cNvSpPr>
          <p:nvPr>
            <p:ph type="title"/>
          </p:nvPr>
        </p:nvSpPr>
        <p:spPr/>
        <p:txBody>
          <a:bodyPr/>
          <a:lstStyle/>
          <a:p>
            <a:r>
              <a:rPr lang="en-US" altLang="zh-TW" dirty="0"/>
              <a:t>Six Basic Cache Optimizations</a:t>
            </a:r>
          </a:p>
        </p:txBody>
      </p:sp>
      <p:sp>
        <p:nvSpPr>
          <p:cNvPr id="1239043" name="Rectangle 1027"/>
          <p:cNvSpPr>
            <a:spLocks noGrp="1" noChangeArrowheads="1"/>
          </p:cNvSpPr>
          <p:nvPr>
            <p:ph type="body" idx="1"/>
          </p:nvPr>
        </p:nvSpPr>
        <p:spPr/>
        <p:txBody>
          <a:bodyPr/>
          <a:lstStyle/>
          <a:p>
            <a:r>
              <a:rPr lang="en-US" altLang="zh-TW" dirty="0"/>
              <a:t>Avoiding address translation in cache </a:t>
            </a:r>
            <a:r>
              <a:rPr lang="en-US" altLang="zh-TW" dirty="0" smtClean="0"/>
              <a:t>indexing</a:t>
            </a:r>
            <a:r>
              <a:rPr lang="zh-TW" altLang="en-US" dirty="0" smtClean="0"/>
              <a:t> </a:t>
            </a:r>
            <a:r>
              <a:rPr lang="en-US" altLang="zh-TW" dirty="0" smtClean="0"/>
              <a:t>(cont’d)</a:t>
            </a:r>
            <a:endParaRPr lang="en-US" altLang="zh-TW" dirty="0"/>
          </a:p>
          <a:p>
            <a:pPr lvl="1"/>
            <a:r>
              <a:rPr lang="en-US" altLang="zh-TW" u="sng" dirty="0"/>
              <a:t>Strategy 1</a:t>
            </a:r>
            <a:r>
              <a:rPr lang="en-US" altLang="zh-TW" dirty="0"/>
              <a:t>: virtually addressed </a:t>
            </a:r>
            <a:r>
              <a:rPr lang="en-US" altLang="zh-TW" dirty="0" smtClean="0"/>
              <a:t>cache (cont’d)</a:t>
            </a:r>
            <a:endParaRPr lang="en-US" altLang="zh-TW" i="1" dirty="0" smtClean="0"/>
          </a:p>
          <a:p>
            <a:pPr lvl="2"/>
            <a:r>
              <a:rPr lang="en-US" altLang="zh-TW" i="1" dirty="0" smtClean="0"/>
              <a:t>Aliases</a:t>
            </a:r>
            <a:r>
              <a:rPr lang="en-US" altLang="zh-TW" dirty="0" smtClean="0"/>
              <a:t> (synonyms): </a:t>
            </a:r>
            <a:br>
              <a:rPr lang="en-US" altLang="zh-TW" dirty="0" smtClean="0"/>
            </a:br>
            <a:r>
              <a:rPr lang="es-ES" altLang="zh-TW" sz="2000" b="1" dirty="0" smtClean="0">
                <a:latin typeface="Courier New" panose="02070309020205020404" pitchFamily="49" charset="0"/>
                <a:cs typeface="Courier New" panose="02070309020205020404" pitchFamily="49" charset="0"/>
              </a:rPr>
              <a:t>	void alias(int </a:t>
            </a:r>
            <a:r>
              <a:rPr lang="es-ES" altLang="zh-TW" sz="2000" b="1" dirty="0">
                <a:latin typeface="Courier New" panose="02070309020205020404" pitchFamily="49" charset="0"/>
                <a:cs typeface="Courier New" panose="02070309020205020404" pitchFamily="49" charset="0"/>
              </a:rPr>
              <a:t>*x, int *y) {</a:t>
            </a:r>
          </a:p>
          <a:p>
            <a:pPr marL="457200" lvl="1" indent="0">
              <a:buNone/>
            </a:pPr>
            <a:r>
              <a:rPr lang="es-ES" altLang="zh-TW" sz="2200" b="1" dirty="0" smtClean="0">
                <a:latin typeface="Courier New" panose="02070309020205020404" pitchFamily="49" charset="0"/>
                <a:cs typeface="Courier New" panose="02070309020205020404" pitchFamily="49" charset="0"/>
              </a:rPr>
              <a:t>			*</a:t>
            </a:r>
            <a:r>
              <a:rPr lang="es-ES" altLang="zh-TW" sz="2200" b="1" dirty="0">
                <a:latin typeface="Courier New" panose="02070309020205020404" pitchFamily="49" charset="0"/>
                <a:cs typeface="Courier New" panose="02070309020205020404" pitchFamily="49" charset="0"/>
              </a:rPr>
              <a:t>x </a:t>
            </a:r>
            <a:r>
              <a:rPr lang="es-ES" altLang="zh-TW" sz="2200" b="1" dirty="0" smtClean="0">
                <a:latin typeface="Courier New" panose="02070309020205020404" pitchFamily="49" charset="0"/>
                <a:cs typeface="Courier New" panose="02070309020205020404" pitchFamily="49" charset="0"/>
              </a:rPr>
              <a:t>= 1;</a:t>
            </a:r>
            <a:r>
              <a:rPr lang="es-ES" altLang="zh-TW" sz="2200" b="1" dirty="0">
                <a:latin typeface="Courier New" panose="02070309020205020404" pitchFamily="49" charset="0"/>
                <a:cs typeface="Courier New" panose="02070309020205020404" pitchFamily="49" charset="0"/>
              </a:rPr>
              <a:t>	</a:t>
            </a:r>
            <a:r>
              <a:rPr lang="es-ES" altLang="zh-TW" sz="2200" b="1" dirty="0" smtClean="0">
                <a:latin typeface="Courier New" panose="02070309020205020404" pitchFamily="49" charset="0"/>
                <a:cs typeface="Courier New" panose="02070309020205020404" pitchFamily="49" charset="0"/>
              </a:rPr>
              <a:t>	*</a:t>
            </a:r>
            <a:r>
              <a:rPr lang="es-ES" altLang="zh-TW" sz="2200" b="1" dirty="0">
                <a:latin typeface="Courier New" panose="02070309020205020404" pitchFamily="49" charset="0"/>
                <a:cs typeface="Courier New" panose="02070309020205020404" pitchFamily="49" charset="0"/>
              </a:rPr>
              <a:t>y </a:t>
            </a:r>
            <a:r>
              <a:rPr lang="es-ES" altLang="zh-TW" sz="2200" b="1" dirty="0" smtClean="0">
                <a:latin typeface="Courier New" panose="02070309020205020404" pitchFamily="49" charset="0"/>
                <a:cs typeface="Courier New" panose="02070309020205020404" pitchFamily="49" charset="0"/>
              </a:rPr>
              <a:t>= 0; </a:t>
            </a:r>
          </a:p>
          <a:p>
            <a:pPr marL="457200" lvl="1" indent="0">
              <a:buNone/>
            </a:pPr>
            <a:r>
              <a:rPr lang="es-ES" altLang="zh-TW" sz="2200" b="1" dirty="0">
                <a:latin typeface="Courier New" panose="02070309020205020404" pitchFamily="49" charset="0"/>
                <a:cs typeface="Courier New" panose="02070309020205020404" pitchFamily="49" charset="0"/>
              </a:rPr>
              <a:t>	</a:t>
            </a:r>
            <a:r>
              <a:rPr lang="es-ES" altLang="zh-TW" sz="2200" b="1" dirty="0" smtClean="0">
                <a:latin typeface="Courier New" panose="02070309020205020404" pitchFamily="49" charset="0"/>
                <a:cs typeface="Courier New" panose="02070309020205020404" pitchFamily="49" charset="0"/>
              </a:rPr>
              <a:t>	}</a:t>
            </a:r>
          </a:p>
          <a:p>
            <a:pPr lvl="2"/>
            <a:r>
              <a:rPr lang="en-US" altLang="zh-TW" dirty="0" smtClean="0"/>
              <a:t>Hardware solution:</a:t>
            </a:r>
            <a:r>
              <a:rPr lang="zh-TW" altLang="en-US" dirty="0" smtClean="0"/>
              <a:t> </a:t>
            </a:r>
            <a:r>
              <a:rPr lang="en-US" altLang="zh-TW" dirty="0" smtClean="0"/>
              <a:t>cache controller guarantees that every cache block </a:t>
            </a:r>
            <a:r>
              <a:rPr lang="en-US" altLang="zh-TW" dirty="0"/>
              <a:t>has unique physical address</a:t>
            </a:r>
          </a:p>
          <a:p>
            <a:pPr lvl="2"/>
            <a:r>
              <a:rPr lang="en-US" altLang="zh-TW" dirty="0" smtClean="0"/>
              <a:t>Software solution: compiler guarantees lower </a:t>
            </a:r>
            <a:r>
              <a:rPr lang="en-US" altLang="zh-TW" dirty="0"/>
              <a:t>n bits of </a:t>
            </a:r>
            <a:r>
              <a:rPr lang="en-US" altLang="zh-TW" dirty="0" smtClean="0"/>
              <a:t>addresses </a:t>
            </a:r>
            <a:r>
              <a:rPr lang="en-US" altLang="zh-TW" dirty="0"/>
              <a:t>of </a:t>
            </a:r>
            <a:r>
              <a:rPr lang="en-US" altLang="zh-TW" dirty="0" smtClean="0"/>
              <a:t>aliased </a:t>
            </a:r>
            <a:r>
              <a:rPr lang="en-US" altLang="zh-TW" dirty="0"/>
              <a:t>variables </a:t>
            </a:r>
            <a:r>
              <a:rPr lang="en-US" altLang="zh-TW" dirty="0" smtClean="0"/>
              <a:t>be </a:t>
            </a:r>
            <a:r>
              <a:rPr lang="en-US" altLang="zh-TW" dirty="0"/>
              <a:t>the </a:t>
            </a:r>
            <a:r>
              <a:rPr lang="en-US" altLang="zh-TW" dirty="0" smtClean="0"/>
              <a:t>same, where the n bits cover only </a:t>
            </a:r>
            <a:r>
              <a:rPr lang="en-US" altLang="zh-TW" dirty="0" err="1" smtClean="0"/>
              <a:t>index+offset</a:t>
            </a:r>
            <a:r>
              <a:rPr lang="en-US" altLang="zh-TW" dirty="0" smtClean="0"/>
              <a:t> fields</a:t>
            </a:r>
            <a:br>
              <a:rPr lang="en-US" altLang="zh-TW" dirty="0" smtClean="0"/>
            </a:br>
            <a:r>
              <a:rPr lang="en-US" altLang="zh-TW" dirty="0" smtClean="0">
                <a:sym typeface="Wingdings" panose="05000000000000000000" pitchFamily="2" charset="2"/>
              </a:rPr>
              <a:t> the </a:t>
            </a:r>
            <a:r>
              <a:rPr lang="en-US" altLang="zh-TW" dirty="0" smtClean="0"/>
              <a:t>2 variables mapped </a:t>
            </a:r>
            <a:r>
              <a:rPr lang="en-US" altLang="zh-TW" dirty="0"/>
              <a:t>to </a:t>
            </a:r>
            <a:r>
              <a:rPr lang="en-US" altLang="zh-TW" dirty="0" smtClean="0"/>
              <a:t>same </a:t>
            </a:r>
            <a:r>
              <a:rPr lang="en-US" altLang="zh-TW" dirty="0"/>
              <a:t>location </a:t>
            </a:r>
            <a:r>
              <a:rPr lang="en-US" altLang="zh-TW" dirty="0" smtClean="0"/>
              <a:t>if direct-mapped cache is used (</a:t>
            </a:r>
            <a:r>
              <a:rPr lang="en-US" altLang="zh-TW" i="1" dirty="0" smtClean="0"/>
              <a:t>page </a:t>
            </a:r>
            <a:r>
              <a:rPr lang="en-US" altLang="zh-TW" i="1" dirty="0"/>
              <a:t>coloring</a:t>
            </a:r>
            <a:r>
              <a:rPr lang="en-US" altLang="zh-TW" dirty="0"/>
              <a:t>)</a:t>
            </a:r>
          </a:p>
          <a:p>
            <a:pPr marL="457200" lvl="1" indent="0">
              <a:buNone/>
            </a:pPr>
            <a:endParaRPr lang="es-ES" altLang="zh-TW" sz="2200" b="1" dirty="0">
              <a:latin typeface="Courier New" panose="02070309020205020404" pitchFamily="49" charset="0"/>
              <a:cs typeface="Courier New" panose="02070309020205020404" pitchFamily="49" charset="0"/>
            </a:endParaRPr>
          </a:p>
        </p:txBody>
      </p:sp>
      <p:sp>
        <p:nvSpPr>
          <p:cNvPr id="4" name="投影片編號版面配置區 5"/>
          <p:cNvSpPr>
            <a:spLocks noGrp="1"/>
          </p:cNvSpPr>
          <p:nvPr>
            <p:ph type="sldNum" sz="quarter" idx="11"/>
          </p:nvPr>
        </p:nvSpPr>
        <p:spPr/>
        <p:txBody>
          <a:bodyPr/>
          <a:lstStyle/>
          <a:p>
            <a:fld id="{FFBC93CA-1C6E-4D9B-B44C-739B8EC4605A}" type="slidenum">
              <a:rPr lang="zh-TW" altLang="en-US" smtClean="0"/>
              <a:pPr/>
              <a:t>22</a:t>
            </a:fld>
            <a:endParaRPr lang="zh-TW" altLang="en-US"/>
          </a:p>
        </p:txBody>
      </p:sp>
    </p:spTree>
    <p:extLst>
      <p:ext uri="{BB962C8B-B14F-4D97-AF65-F5344CB8AC3E}">
        <p14:creationId xmlns:p14="http://schemas.microsoft.com/office/powerpoint/2010/main" val="36402470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42" name="Rectangle 1026"/>
          <p:cNvSpPr>
            <a:spLocks noGrp="1" noChangeArrowheads="1"/>
          </p:cNvSpPr>
          <p:nvPr>
            <p:ph type="title"/>
          </p:nvPr>
        </p:nvSpPr>
        <p:spPr/>
        <p:txBody>
          <a:bodyPr/>
          <a:lstStyle/>
          <a:p>
            <a:r>
              <a:rPr lang="en-US" altLang="zh-TW" dirty="0"/>
              <a:t>Six Basic Cache Optimizations</a:t>
            </a:r>
          </a:p>
        </p:txBody>
      </p:sp>
      <p:sp>
        <p:nvSpPr>
          <p:cNvPr id="1239043" name="Rectangle 1027"/>
          <p:cNvSpPr>
            <a:spLocks noGrp="1" noChangeArrowheads="1"/>
          </p:cNvSpPr>
          <p:nvPr>
            <p:ph type="body" idx="1"/>
          </p:nvPr>
        </p:nvSpPr>
        <p:spPr/>
        <p:txBody>
          <a:bodyPr/>
          <a:lstStyle/>
          <a:p>
            <a:r>
              <a:rPr lang="en-US" altLang="zh-TW" dirty="0"/>
              <a:t>Avoiding address translation in cache </a:t>
            </a:r>
            <a:r>
              <a:rPr lang="en-US" altLang="zh-TW" dirty="0" smtClean="0"/>
              <a:t>indexing</a:t>
            </a:r>
            <a:r>
              <a:rPr lang="zh-TW" altLang="en-US" dirty="0" smtClean="0"/>
              <a:t> </a:t>
            </a:r>
            <a:r>
              <a:rPr lang="en-US" altLang="zh-TW" dirty="0" smtClean="0"/>
              <a:t>(cont’d)</a:t>
            </a:r>
            <a:endParaRPr lang="en-US" altLang="zh-TW" dirty="0"/>
          </a:p>
          <a:p>
            <a:pPr lvl="1"/>
            <a:r>
              <a:rPr lang="en-US" altLang="zh-TW" u="sng" dirty="0"/>
              <a:t>Strategy </a:t>
            </a:r>
            <a:r>
              <a:rPr lang="en-US" altLang="zh-TW" u="sng" dirty="0" smtClean="0"/>
              <a:t>2</a:t>
            </a:r>
            <a:r>
              <a:rPr lang="en-US" altLang="zh-TW" dirty="0" smtClean="0"/>
              <a:t>: physically </a:t>
            </a:r>
            <a:r>
              <a:rPr lang="en-US" altLang="zh-TW" dirty="0"/>
              <a:t>mapped, virtually </a:t>
            </a:r>
            <a:r>
              <a:rPr lang="en-US" altLang="zh-TW" dirty="0" smtClean="0"/>
              <a:t>tagged</a:t>
            </a:r>
            <a:endParaRPr lang="en-US" altLang="zh-TW" i="1" dirty="0" smtClean="0"/>
          </a:p>
          <a:p>
            <a:pPr lvl="2"/>
            <a:r>
              <a:rPr lang="en-US" altLang="zh-TW" dirty="0" err="1" smtClean="0"/>
              <a:t>Index+offset</a:t>
            </a:r>
            <a:r>
              <a:rPr lang="en-US" altLang="zh-TW" dirty="0" smtClean="0"/>
              <a:t> fields are same in virtual as well as physical addresses (no need to be translated), e.g. within a VM page</a:t>
            </a:r>
            <a:endParaRPr lang="en-US" altLang="zh-TW" dirty="0"/>
          </a:p>
          <a:p>
            <a:pPr lvl="2"/>
            <a:r>
              <a:rPr lang="en-US" altLang="zh-TW" dirty="0"/>
              <a:t>Can start </a:t>
            </a:r>
            <a:r>
              <a:rPr lang="en-US" altLang="zh-TW" dirty="0" smtClean="0"/>
              <a:t>cache tag </a:t>
            </a:r>
            <a:r>
              <a:rPr lang="en-US" altLang="zh-TW" dirty="0"/>
              <a:t>access in parallel with translation so that physical tag can be compared</a:t>
            </a:r>
          </a:p>
          <a:p>
            <a:pPr lvl="2"/>
            <a:r>
              <a:rPr lang="en-US" altLang="zh-TW" dirty="0" smtClean="0"/>
              <a:t>Problem: limit cache size to</a:t>
            </a:r>
            <a:br>
              <a:rPr lang="en-US" altLang="zh-TW" dirty="0" smtClean="0"/>
            </a:br>
            <a:r>
              <a:rPr lang="en-US" altLang="zh-TW" dirty="0" smtClean="0"/>
              <a:t>a VM page</a:t>
            </a:r>
          </a:p>
          <a:p>
            <a:pPr lvl="3"/>
            <a:r>
              <a:rPr lang="en-US" altLang="zh-TW" dirty="0" smtClean="0"/>
              <a:t>Use higher </a:t>
            </a:r>
            <a:r>
              <a:rPr lang="en-US" altLang="zh-TW" dirty="0"/>
              <a:t>associativity</a:t>
            </a:r>
          </a:p>
          <a:p>
            <a:pPr lvl="3"/>
            <a:r>
              <a:rPr lang="en-US" altLang="zh-TW" dirty="0" smtClean="0"/>
              <a:t>Use page </a:t>
            </a:r>
            <a:r>
              <a:rPr lang="en-US" altLang="zh-TW" dirty="0"/>
              <a:t>coloring </a:t>
            </a:r>
            <a:r>
              <a:rPr lang="en-US" altLang="zh-TW" dirty="0" smtClean="0"/>
              <a:t>(see</a:t>
            </a:r>
            <a:br>
              <a:rPr lang="en-US" altLang="zh-TW" dirty="0" smtClean="0"/>
            </a:br>
            <a:r>
              <a:rPr lang="en-US" altLang="zh-TW" dirty="0" smtClean="0"/>
              <a:t>previous page) </a:t>
            </a:r>
            <a:endParaRPr lang="en-US" altLang="zh-TW" dirty="0"/>
          </a:p>
          <a:p>
            <a:pPr marL="457200" lvl="1" indent="0">
              <a:buNone/>
            </a:pPr>
            <a:endParaRPr lang="es-ES" altLang="zh-TW" sz="2200" b="1" dirty="0">
              <a:latin typeface="Courier New" panose="02070309020205020404" pitchFamily="49" charset="0"/>
              <a:cs typeface="Courier New" panose="02070309020205020404" pitchFamily="49" charset="0"/>
            </a:endParaRPr>
          </a:p>
        </p:txBody>
      </p:sp>
      <p:sp>
        <p:nvSpPr>
          <p:cNvPr id="4" name="投影片編號版面配置區 5"/>
          <p:cNvSpPr>
            <a:spLocks noGrp="1"/>
          </p:cNvSpPr>
          <p:nvPr>
            <p:ph type="sldNum" sz="quarter" idx="11"/>
          </p:nvPr>
        </p:nvSpPr>
        <p:spPr/>
        <p:txBody>
          <a:bodyPr/>
          <a:lstStyle/>
          <a:p>
            <a:fld id="{FFBC93CA-1C6E-4D9B-B44C-739B8EC4605A}" type="slidenum">
              <a:rPr lang="zh-TW" altLang="en-US" smtClean="0"/>
              <a:pPr/>
              <a:t>23</a:t>
            </a:fld>
            <a:endParaRPr lang="zh-TW" altLang="en-US"/>
          </a:p>
        </p:txBody>
      </p:sp>
      <p:grpSp>
        <p:nvGrpSpPr>
          <p:cNvPr id="5" name="Group 6"/>
          <p:cNvGrpSpPr>
            <a:grpSpLocks/>
          </p:cNvGrpSpPr>
          <p:nvPr/>
        </p:nvGrpSpPr>
        <p:grpSpPr bwMode="auto">
          <a:xfrm>
            <a:off x="5207500" y="3140968"/>
            <a:ext cx="3612972" cy="2604256"/>
            <a:chOff x="3024" y="2714"/>
            <a:chExt cx="1705" cy="1078"/>
          </a:xfrm>
        </p:grpSpPr>
        <p:sp>
          <p:nvSpPr>
            <p:cNvPr id="6" name="Rectangle 7"/>
            <p:cNvSpPr>
              <a:spLocks noChangeArrowheads="1"/>
            </p:cNvSpPr>
            <p:nvPr/>
          </p:nvSpPr>
          <p:spPr bwMode="auto">
            <a:xfrm>
              <a:off x="3264" y="2880"/>
              <a:ext cx="384" cy="144"/>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dirty="0" smtClean="0">
                  <a:latin typeface="+mn-lt"/>
                </a:rPr>
                <a:t>Index</a:t>
              </a:r>
              <a:endParaRPr lang="en-US" altLang="zh-TW" sz="2000" b="0" dirty="0">
                <a:latin typeface="+mn-lt"/>
              </a:endParaRPr>
            </a:p>
          </p:txBody>
        </p:sp>
        <p:sp>
          <p:nvSpPr>
            <p:cNvPr id="7" name="Rectangle 8"/>
            <p:cNvSpPr>
              <a:spLocks noChangeArrowheads="1"/>
            </p:cNvSpPr>
            <p:nvPr/>
          </p:nvSpPr>
          <p:spPr bwMode="auto">
            <a:xfrm>
              <a:off x="3024" y="2880"/>
              <a:ext cx="240" cy="144"/>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dirty="0">
                  <a:latin typeface="+mn-lt"/>
                </a:rPr>
                <a:t>Tag</a:t>
              </a:r>
            </a:p>
          </p:txBody>
        </p:sp>
        <p:sp>
          <p:nvSpPr>
            <p:cNvPr id="8" name="Line 9"/>
            <p:cNvSpPr>
              <a:spLocks noChangeShapeType="1"/>
            </p:cNvSpPr>
            <p:nvPr/>
          </p:nvSpPr>
          <p:spPr bwMode="auto">
            <a:xfrm>
              <a:off x="3408" y="3024"/>
              <a:ext cx="0" cy="144"/>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9" name="Line 10"/>
            <p:cNvSpPr>
              <a:spLocks noChangeShapeType="1"/>
            </p:cNvSpPr>
            <p:nvPr/>
          </p:nvSpPr>
          <p:spPr bwMode="auto">
            <a:xfrm>
              <a:off x="3408" y="3168"/>
              <a:ext cx="336"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0" name="Rectangle 11"/>
            <p:cNvSpPr>
              <a:spLocks noChangeArrowheads="1"/>
            </p:cNvSpPr>
            <p:nvPr/>
          </p:nvSpPr>
          <p:spPr bwMode="auto">
            <a:xfrm>
              <a:off x="3744" y="3024"/>
              <a:ext cx="336" cy="336"/>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zh-TW" altLang="en-US" sz="2000" b="0">
                  <a:latin typeface="+mn-lt"/>
                </a:rPr>
                <a:t>$</a:t>
              </a:r>
            </a:p>
          </p:txBody>
        </p:sp>
        <p:sp>
          <p:nvSpPr>
            <p:cNvPr id="11" name="Line 12"/>
            <p:cNvSpPr>
              <a:spLocks noChangeShapeType="1"/>
            </p:cNvSpPr>
            <p:nvPr/>
          </p:nvSpPr>
          <p:spPr bwMode="auto">
            <a:xfrm>
              <a:off x="4080" y="3072"/>
              <a:ext cx="336"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2" name="Line 13"/>
            <p:cNvSpPr>
              <a:spLocks noChangeShapeType="1"/>
            </p:cNvSpPr>
            <p:nvPr/>
          </p:nvSpPr>
          <p:spPr bwMode="auto">
            <a:xfrm>
              <a:off x="3168" y="3024"/>
              <a:ext cx="0" cy="576"/>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3" name="Line 14"/>
            <p:cNvSpPr>
              <a:spLocks noChangeShapeType="1"/>
            </p:cNvSpPr>
            <p:nvPr/>
          </p:nvSpPr>
          <p:spPr bwMode="auto">
            <a:xfrm>
              <a:off x="3168" y="3600"/>
              <a:ext cx="576"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4" name="Rectangle 15"/>
            <p:cNvSpPr>
              <a:spLocks noChangeArrowheads="1"/>
            </p:cNvSpPr>
            <p:nvPr/>
          </p:nvSpPr>
          <p:spPr bwMode="auto">
            <a:xfrm>
              <a:off x="3744" y="3456"/>
              <a:ext cx="336" cy="336"/>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mn-lt"/>
                </a:rPr>
                <a:t>TLB</a:t>
              </a:r>
            </a:p>
          </p:txBody>
        </p:sp>
        <p:sp>
          <p:nvSpPr>
            <p:cNvPr id="15" name="Text Box 16"/>
            <p:cNvSpPr txBox="1">
              <a:spLocks noChangeArrowheads="1"/>
            </p:cNvSpPr>
            <p:nvPr/>
          </p:nvSpPr>
          <p:spPr bwMode="auto">
            <a:xfrm>
              <a:off x="3187" y="2714"/>
              <a:ext cx="221" cy="166"/>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dirty="0">
                  <a:latin typeface="+mn-lt"/>
                </a:rPr>
                <a:t>VA</a:t>
              </a:r>
            </a:p>
          </p:txBody>
        </p:sp>
        <p:sp>
          <p:nvSpPr>
            <p:cNvPr id="16" name="Text Box 17"/>
            <p:cNvSpPr txBox="1">
              <a:spLocks noChangeArrowheads="1"/>
            </p:cNvSpPr>
            <p:nvPr/>
          </p:nvSpPr>
          <p:spPr bwMode="auto">
            <a:xfrm>
              <a:off x="4413" y="2992"/>
              <a:ext cx="316" cy="166"/>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dirty="0">
                  <a:latin typeface="+mn-lt"/>
                </a:rPr>
                <a:t>Data</a:t>
              </a:r>
            </a:p>
          </p:txBody>
        </p:sp>
        <p:sp>
          <p:nvSpPr>
            <p:cNvPr id="17" name="Line 18"/>
            <p:cNvSpPr>
              <a:spLocks noChangeShapeType="1"/>
            </p:cNvSpPr>
            <p:nvPr/>
          </p:nvSpPr>
          <p:spPr bwMode="auto">
            <a:xfrm>
              <a:off x="4080" y="3312"/>
              <a:ext cx="336"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8" name="Text Box 19"/>
            <p:cNvSpPr txBox="1">
              <a:spLocks noChangeArrowheads="1"/>
            </p:cNvSpPr>
            <p:nvPr/>
          </p:nvSpPr>
          <p:spPr bwMode="auto">
            <a:xfrm>
              <a:off x="4434" y="3229"/>
              <a:ext cx="252" cy="166"/>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dirty="0">
                  <a:latin typeface="+mn-lt"/>
                </a:rPr>
                <a:t>Tag</a:t>
              </a:r>
            </a:p>
          </p:txBody>
        </p:sp>
        <p:sp>
          <p:nvSpPr>
            <p:cNvPr id="19" name="Line 20"/>
            <p:cNvSpPr>
              <a:spLocks noChangeShapeType="1"/>
            </p:cNvSpPr>
            <p:nvPr/>
          </p:nvSpPr>
          <p:spPr bwMode="auto">
            <a:xfrm>
              <a:off x="4080" y="3600"/>
              <a:ext cx="288"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20" name="Rectangle 21"/>
            <p:cNvSpPr>
              <a:spLocks noChangeArrowheads="1"/>
            </p:cNvSpPr>
            <p:nvPr/>
          </p:nvSpPr>
          <p:spPr bwMode="auto">
            <a:xfrm>
              <a:off x="4368" y="3456"/>
              <a:ext cx="192" cy="192"/>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zh-TW" altLang="en-US" sz="2000" b="0">
                  <a:latin typeface="+mn-lt"/>
                </a:rPr>
                <a:t>=</a:t>
              </a:r>
            </a:p>
          </p:txBody>
        </p:sp>
        <p:sp>
          <p:nvSpPr>
            <p:cNvPr id="21" name="Line 22"/>
            <p:cNvSpPr>
              <a:spLocks noChangeShapeType="1"/>
            </p:cNvSpPr>
            <p:nvPr/>
          </p:nvSpPr>
          <p:spPr bwMode="auto">
            <a:xfrm>
              <a:off x="4224" y="3312"/>
              <a:ext cx="0" cy="192"/>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22" name="Line 23"/>
            <p:cNvSpPr>
              <a:spLocks noChangeShapeType="1"/>
            </p:cNvSpPr>
            <p:nvPr/>
          </p:nvSpPr>
          <p:spPr bwMode="auto">
            <a:xfrm>
              <a:off x="4224" y="3504"/>
              <a:ext cx="144"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grpSp>
    </p:spTree>
    <p:extLst>
      <p:ext uri="{BB962C8B-B14F-4D97-AF65-F5344CB8AC3E}">
        <p14:creationId xmlns:p14="http://schemas.microsoft.com/office/powerpoint/2010/main" val="28849795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p:cNvSpPr>
            <a:spLocks noGrp="1" noChangeArrowheads="1"/>
          </p:cNvSpPr>
          <p:nvPr>
            <p:ph type="title" idx="4294967295"/>
          </p:nvPr>
        </p:nvSpPr>
        <p:spPr/>
        <p:txBody>
          <a:bodyPr/>
          <a:lstStyle/>
          <a:p>
            <a:r>
              <a:rPr lang="en-US" altLang="zh-TW" dirty="0" smtClean="0"/>
              <a:t>Outline</a:t>
            </a:r>
          </a:p>
        </p:txBody>
      </p:sp>
      <p:sp>
        <p:nvSpPr>
          <p:cNvPr id="19462" name="Rectangle 6"/>
          <p:cNvSpPr>
            <a:spLocks noGrp="1" noChangeArrowheads="1"/>
          </p:cNvSpPr>
          <p:nvPr>
            <p:ph type="body" idx="4294967295"/>
          </p:nvPr>
        </p:nvSpPr>
        <p:spPr/>
        <p:txBody>
          <a:bodyPr/>
          <a:lstStyle/>
          <a:p>
            <a:r>
              <a:rPr lang="en-US" altLang="zh-TW" dirty="0" smtClean="0"/>
              <a:t>Memory </a:t>
            </a:r>
            <a:r>
              <a:rPr lang="en-US" altLang="zh-TW" dirty="0"/>
              <a:t>hierarchy design (Sec. 2.1)</a:t>
            </a:r>
          </a:p>
          <a:p>
            <a:pPr lvl="1"/>
            <a:r>
              <a:rPr lang="en-US" altLang="zh-TW" dirty="0"/>
              <a:t>Motivation, basic concepts</a:t>
            </a:r>
          </a:p>
          <a:p>
            <a:pPr lvl="1"/>
            <a:r>
              <a:rPr lang="en-US" altLang="zh-TW" dirty="0"/>
              <a:t>Basic cache organization and performance</a:t>
            </a:r>
          </a:p>
          <a:p>
            <a:pPr lvl="1"/>
            <a:r>
              <a:rPr lang="en-US" altLang="zh-TW" dirty="0"/>
              <a:t>Basic cache optimizations</a:t>
            </a:r>
          </a:p>
          <a:p>
            <a:endParaRPr lang="en-US" altLang="zh-TW" dirty="0" smtClean="0"/>
          </a:p>
          <a:p>
            <a:r>
              <a:rPr lang="en-US" altLang="zh-TW" dirty="0" smtClean="0">
                <a:solidFill>
                  <a:srgbClr val="FF0000"/>
                </a:solidFill>
              </a:rPr>
              <a:t>Ten </a:t>
            </a:r>
            <a:r>
              <a:rPr lang="en-US" altLang="zh-TW" dirty="0">
                <a:solidFill>
                  <a:srgbClr val="FF0000"/>
                </a:solidFill>
              </a:rPr>
              <a:t>advanced optimizations of cache performance (Sec. 2.2)</a:t>
            </a:r>
          </a:p>
        </p:txBody>
      </p:sp>
      <p:sp>
        <p:nvSpPr>
          <p:cNvPr id="3" name="投影片編號版面配置區 2"/>
          <p:cNvSpPr>
            <a:spLocks noGrp="1"/>
          </p:cNvSpPr>
          <p:nvPr>
            <p:ph type="sldNum" sz="quarter" idx="11"/>
          </p:nvPr>
        </p:nvSpPr>
        <p:spPr/>
        <p:txBody>
          <a:bodyPr/>
          <a:lstStyle/>
          <a:p>
            <a:fld id="{7AAE24B3-22E3-4AA7-8B55-0A68B3597D77}" type="slidenum">
              <a:rPr lang="zh-TW" altLang="en-US" smtClean="0"/>
              <a:pPr/>
              <a:t>24</a:t>
            </a:fld>
            <a:endParaRPr lang="zh-TW" altLang="zh-TW"/>
          </a:p>
        </p:txBody>
      </p:sp>
    </p:spTree>
    <p:extLst>
      <p:ext uri="{BB962C8B-B14F-4D97-AF65-F5344CB8AC3E}">
        <p14:creationId xmlns:p14="http://schemas.microsoft.com/office/powerpoint/2010/main" val="10832225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Five Categories of Optimization Strategies </a:t>
            </a:r>
            <a:endParaRPr lang="zh-TW" altLang="en-US" dirty="0"/>
          </a:p>
        </p:txBody>
      </p:sp>
      <p:sp>
        <p:nvSpPr>
          <p:cNvPr id="3" name="內容版面配置區 2"/>
          <p:cNvSpPr>
            <a:spLocks noGrp="1"/>
          </p:cNvSpPr>
          <p:nvPr>
            <p:ph idx="1"/>
          </p:nvPr>
        </p:nvSpPr>
        <p:spPr/>
        <p:txBody>
          <a:bodyPr/>
          <a:lstStyle/>
          <a:p>
            <a:r>
              <a:rPr lang="en-US" altLang="zh-TW" dirty="0" smtClean="0"/>
              <a:t>Reducing the hit time</a:t>
            </a:r>
          </a:p>
          <a:p>
            <a:pPr lvl="1"/>
            <a:r>
              <a:rPr lang="en-US" altLang="zh-TW" dirty="0" smtClean="0"/>
              <a:t>Small and simple L1 cache; way prediction</a:t>
            </a:r>
            <a:endParaRPr lang="en-US" altLang="zh-TW" dirty="0"/>
          </a:p>
          <a:p>
            <a:r>
              <a:rPr lang="en-US" altLang="zh-TW" dirty="0" smtClean="0"/>
              <a:t>Increasing cache bandwidth</a:t>
            </a:r>
          </a:p>
          <a:p>
            <a:pPr lvl="1"/>
            <a:r>
              <a:rPr lang="en-US" altLang="zh-TW" dirty="0" smtClean="0"/>
              <a:t>Pipelined cache; </a:t>
            </a:r>
            <a:r>
              <a:rPr lang="en-US" altLang="zh-TW" dirty="0" err="1" smtClean="0"/>
              <a:t>multibanked</a:t>
            </a:r>
            <a:r>
              <a:rPr lang="en-US" altLang="zh-TW" dirty="0" smtClean="0"/>
              <a:t> cache; </a:t>
            </a:r>
            <a:r>
              <a:rPr lang="en-US" altLang="zh-TW" dirty="0" err="1" smtClean="0"/>
              <a:t>nonblocking</a:t>
            </a:r>
            <a:r>
              <a:rPr lang="en-US" altLang="zh-TW" dirty="0" smtClean="0"/>
              <a:t> cache</a:t>
            </a:r>
            <a:endParaRPr lang="en-US" altLang="zh-TW" dirty="0"/>
          </a:p>
          <a:p>
            <a:r>
              <a:rPr lang="en-US" altLang="zh-TW" dirty="0" smtClean="0"/>
              <a:t>Reducing the miss penalty</a:t>
            </a:r>
          </a:p>
          <a:p>
            <a:pPr lvl="1"/>
            <a:r>
              <a:rPr lang="en-US" altLang="zh-TW" dirty="0" smtClean="0"/>
              <a:t>Critical word first; merging write buffer</a:t>
            </a:r>
            <a:endParaRPr lang="en-US" altLang="zh-TW" dirty="0"/>
          </a:p>
          <a:p>
            <a:r>
              <a:rPr lang="en-US" altLang="zh-TW" dirty="0" smtClean="0"/>
              <a:t>Reducing the miss rate</a:t>
            </a:r>
          </a:p>
          <a:p>
            <a:pPr lvl="1"/>
            <a:r>
              <a:rPr lang="en-US" altLang="zh-TW" dirty="0" smtClean="0"/>
              <a:t>Compiler optimization</a:t>
            </a:r>
            <a:endParaRPr lang="en-US" altLang="zh-TW" dirty="0"/>
          </a:p>
          <a:p>
            <a:r>
              <a:rPr lang="en-US" altLang="zh-TW" dirty="0" smtClean="0"/>
              <a:t>Reducing the miss penalty or miss rate by parallelism</a:t>
            </a:r>
          </a:p>
          <a:p>
            <a:pPr lvl="1"/>
            <a:r>
              <a:rPr lang="en-US" altLang="zh-TW" dirty="0" smtClean="0"/>
              <a:t>Hardware prefetching and compiler prefetching</a:t>
            </a:r>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25</a:t>
            </a:fld>
            <a:endParaRPr lang="zh-TW" altLang="zh-TW"/>
          </a:p>
        </p:txBody>
      </p:sp>
    </p:spTree>
    <p:extLst>
      <p:ext uri="{BB962C8B-B14F-4D97-AF65-F5344CB8AC3E}">
        <p14:creationId xmlns:p14="http://schemas.microsoft.com/office/powerpoint/2010/main" val="6426629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1. Small and Simple L1 Caches</a:t>
            </a:r>
            <a:endParaRPr lang="zh-TW" altLang="en-US" dirty="0"/>
          </a:p>
        </p:txBody>
      </p:sp>
      <p:sp>
        <p:nvSpPr>
          <p:cNvPr id="3" name="內容版面配置區 2"/>
          <p:cNvSpPr>
            <a:spLocks noGrp="1"/>
          </p:cNvSpPr>
          <p:nvPr>
            <p:ph idx="1"/>
          </p:nvPr>
        </p:nvSpPr>
        <p:spPr/>
        <p:txBody>
          <a:bodyPr/>
          <a:lstStyle/>
          <a:p>
            <a:r>
              <a:rPr lang="en-US" altLang="zh-TW" dirty="0" smtClean="0"/>
              <a:t>Can reduce hit time and power</a:t>
            </a:r>
          </a:p>
          <a:p>
            <a:r>
              <a:rPr lang="en-US" altLang="zh-TW" dirty="0" smtClean="0"/>
              <a:t>Critical timing path of cache:</a:t>
            </a:r>
          </a:p>
          <a:p>
            <a:pPr lvl="1"/>
            <a:r>
              <a:rPr lang="en-US" altLang="zh-TW" dirty="0"/>
              <a:t>a</a:t>
            </a:r>
            <a:r>
              <a:rPr lang="en-US" altLang="zh-TW" dirty="0" smtClean="0"/>
              <a:t>ddressing and accessing tag/data memory </a:t>
            </a:r>
            <a:r>
              <a:rPr lang="en-US" altLang="zh-TW" dirty="0" smtClean="0">
                <a:sym typeface="Wingdings" panose="05000000000000000000" pitchFamily="2" charset="2"/>
              </a:rPr>
              <a:t> </a:t>
            </a:r>
            <a:r>
              <a:rPr lang="en-US" altLang="zh-TW" dirty="0" smtClean="0"/>
              <a:t>comparing tags </a:t>
            </a:r>
            <a:r>
              <a:rPr lang="en-US" altLang="zh-TW" dirty="0" smtClean="0">
                <a:sym typeface="Wingdings" panose="05000000000000000000" pitchFamily="2" charset="2"/>
              </a:rPr>
              <a:t> </a:t>
            </a:r>
            <a:r>
              <a:rPr lang="en-US" altLang="zh-TW" dirty="0" smtClean="0"/>
              <a:t>selecting correct set</a:t>
            </a:r>
          </a:p>
          <a:p>
            <a:r>
              <a:rPr lang="en-US" altLang="zh-TW" dirty="0" smtClean="0"/>
              <a:t>Simple cache:</a:t>
            </a:r>
          </a:p>
          <a:p>
            <a:pPr lvl="1"/>
            <a:r>
              <a:rPr lang="en-US" altLang="zh-TW" dirty="0" smtClean="0"/>
              <a:t>Direct-mapped caches can overlap tag comparison and transmission of data </a:t>
            </a:r>
            <a:r>
              <a:rPr lang="en-US" altLang="zh-TW" dirty="0" smtClean="0">
                <a:sym typeface="Wingdings" panose="05000000000000000000" pitchFamily="2" charset="2"/>
              </a:rPr>
              <a:t> reducing hit time</a:t>
            </a:r>
            <a:endParaRPr lang="en-US" altLang="zh-TW" dirty="0" smtClean="0"/>
          </a:p>
          <a:p>
            <a:pPr lvl="1"/>
            <a:r>
              <a:rPr lang="en-US" altLang="zh-TW" dirty="0" smtClean="0"/>
              <a:t>Lower associativity reduces power because fewer cache lines are accessed (see Fig. 2.4)</a:t>
            </a:r>
          </a:p>
          <a:p>
            <a:r>
              <a:rPr lang="en-US" altLang="zh-TW" dirty="0" smtClean="0"/>
              <a:t>Small cache:</a:t>
            </a:r>
          </a:p>
          <a:p>
            <a:pPr lvl="1"/>
            <a:r>
              <a:rPr lang="en-US" altLang="zh-TW" dirty="0" smtClean="0"/>
              <a:t>Large caches impact clock rate, bu</a:t>
            </a:r>
            <a:r>
              <a:rPr lang="en-US" altLang="zh-TW" dirty="0">
                <a:sym typeface="Wingdings" panose="05000000000000000000" pitchFamily="2" charset="2"/>
              </a:rPr>
              <a:t>t</a:t>
            </a:r>
            <a:r>
              <a:rPr lang="en-US" altLang="zh-TW" dirty="0" smtClean="0">
                <a:sym typeface="Wingdings" panose="05000000000000000000" pitchFamily="2" charset="2"/>
              </a:rPr>
              <a:t> recent processor designs opt for higher associativity than larger size (see next page)</a:t>
            </a:r>
            <a:endParaRPr lang="en-US" altLang="zh-TW" dirty="0" smtClean="0"/>
          </a:p>
          <a:p>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26</a:t>
            </a:fld>
            <a:endParaRPr lang="zh-TW" altLang="zh-TW"/>
          </a:p>
        </p:txBody>
      </p:sp>
    </p:spTree>
    <p:extLst>
      <p:ext uri="{BB962C8B-B14F-4D97-AF65-F5344CB8AC3E}">
        <p14:creationId xmlns:p14="http://schemas.microsoft.com/office/powerpoint/2010/main" val="30419640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Small and Simple L1 Caches</a:t>
            </a:r>
            <a:endParaRPr lang="zh-TW" altLang="en-US" dirty="0"/>
          </a:p>
        </p:txBody>
      </p:sp>
      <p:sp>
        <p:nvSpPr>
          <p:cNvPr id="3" name="內容版面配置區 2"/>
          <p:cNvSpPr>
            <a:spLocks noGrp="1"/>
          </p:cNvSpPr>
          <p:nvPr>
            <p:ph idx="1"/>
          </p:nvPr>
        </p:nvSpPr>
        <p:spPr/>
        <p:txBody>
          <a:bodyPr/>
          <a:lstStyle/>
          <a:p>
            <a:r>
              <a:rPr lang="en-US" altLang="zh-TW" dirty="0" smtClean="0"/>
              <a:t>3 factors for favoring higher associativity in L1 caches</a:t>
            </a:r>
          </a:p>
          <a:p>
            <a:pPr lvl="1"/>
            <a:r>
              <a:rPr lang="en-US" altLang="zh-TW" dirty="0" smtClean="0"/>
              <a:t>Many processors take at least 2 cycles to access cache</a:t>
            </a:r>
            <a:br>
              <a:rPr lang="en-US" altLang="zh-TW" dirty="0" smtClean="0"/>
            </a:br>
            <a:r>
              <a:rPr lang="en-US" altLang="zh-TW" dirty="0" smtClean="0">
                <a:sym typeface="Wingdings" panose="05000000000000000000" pitchFamily="2" charset="2"/>
              </a:rPr>
              <a:t> longer hit time due to higher associativity may not be critical</a:t>
            </a:r>
          </a:p>
          <a:p>
            <a:pPr lvl="1"/>
            <a:r>
              <a:rPr lang="en-US" altLang="zh-TW" dirty="0" smtClean="0"/>
              <a:t>L1 cache tends to be virtually indexed to keep TLB out of critical path </a:t>
            </a:r>
            <a:r>
              <a:rPr lang="en-US" altLang="zh-TW" dirty="0" smtClean="0">
                <a:sym typeface="Wingdings" panose="05000000000000000000" pitchFamily="2" charset="2"/>
              </a:rPr>
              <a:t> limit cache size to page size times associativity  favoring higher associativity</a:t>
            </a:r>
          </a:p>
          <a:p>
            <a:pPr lvl="1"/>
            <a:r>
              <a:rPr lang="en-US" altLang="zh-TW" dirty="0" smtClean="0">
                <a:sym typeface="Wingdings" panose="05000000000000000000" pitchFamily="2" charset="2"/>
              </a:rPr>
              <a:t>Multithreading increases conflict misses  favoring higher associativity</a:t>
            </a:r>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27</a:t>
            </a:fld>
            <a:endParaRPr lang="zh-TW" altLang="zh-TW"/>
          </a:p>
        </p:txBody>
      </p:sp>
    </p:spTree>
    <p:extLst>
      <p:ext uri="{BB962C8B-B14F-4D97-AF65-F5344CB8AC3E}">
        <p14:creationId xmlns:p14="http://schemas.microsoft.com/office/powerpoint/2010/main" val="202060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r>
              <a:rPr lang="en-US" altLang="zh-TW" dirty="0" smtClean="0"/>
              <a:t>2. Way Prediction</a:t>
            </a:r>
            <a:endParaRPr lang="zh-TW" altLang="en-US" dirty="0"/>
          </a:p>
        </p:txBody>
      </p:sp>
      <p:sp>
        <p:nvSpPr>
          <p:cNvPr id="5" name="內容版面配置區 4"/>
          <p:cNvSpPr>
            <a:spLocks noGrp="1"/>
          </p:cNvSpPr>
          <p:nvPr>
            <p:ph idx="1"/>
          </p:nvPr>
        </p:nvSpPr>
        <p:spPr/>
        <p:txBody>
          <a:bodyPr/>
          <a:lstStyle/>
          <a:p>
            <a:pPr>
              <a:spcBef>
                <a:spcPts val="0"/>
              </a:spcBef>
            </a:pPr>
            <a:r>
              <a:rPr lang="en-US" altLang="zh-TW" dirty="0" smtClean="0"/>
              <a:t>Predict the way within the set for next cache access</a:t>
            </a:r>
          </a:p>
          <a:p>
            <a:pPr lvl="1">
              <a:spcBef>
                <a:spcPts val="0"/>
              </a:spcBef>
            </a:pPr>
            <a:r>
              <a:rPr lang="en-US" altLang="zh-TW" dirty="0"/>
              <a:t>e</a:t>
            </a:r>
            <a:r>
              <a:rPr lang="en-US" altLang="zh-TW" dirty="0" smtClean="0"/>
              <a:t>.g., PC of load instructions to index a prediction table </a:t>
            </a:r>
          </a:p>
          <a:p>
            <a:pPr lvl="1">
              <a:spcBef>
                <a:spcPts val="0"/>
              </a:spcBef>
            </a:pPr>
            <a:r>
              <a:rPr lang="en-US" altLang="zh-TW" dirty="0" smtClean="0"/>
              <a:t>Pre-set mux to select the way </a:t>
            </a:r>
            <a:r>
              <a:rPr lang="en-US" altLang="zh-TW" dirty="0" smtClean="0">
                <a:sym typeface="Wingdings" panose="05000000000000000000" pitchFamily="2" charset="2"/>
              </a:rPr>
              <a:t></a:t>
            </a:r>
            <a:r>
              <a:rPr lang="en-US" altLang="zh-TW" dirty="0" smtClean="0"/>
              <a:t> only a single tag comparison and can read data array at same time (as if DM) </a:t>
            </a:r>
          </a:p>
          <a:p>
            <a:pPr lvl="2">
              <a:spcBef>
                <a:spcPts val="0"/>
              </a:spcBef>
            </a:pPr>
            <a:r>
              <a:rPr lang="en-US" altLang="zh-TW" dirty="0" smtClean="0"/>
              <a:t>Correct prediction: hit time and power close to DM cache</a:t>
            </a:r>
          </a:p>
          <a:p>
            <a:pPr lvl="1">
              <a:spcBef>
                <a:spcPts val="0"/>
              </a:spcBef>
            </a:pPr>
            <a:r>
              <a:rPr lang="en-US" altLang="zh-TW" dirty="0" err="1" smtClean="0"/>
              <a:t>Mis</a:t>
            </a:r>
            <a:r>
              <a:rPr lang="en-US" altLang="zh-TW" dirty="0" smtClean="0"/>
              <a:t>-prediction checks other blocks in the next cycle</a:t>
            </a:r>
          </a:p>
          <a:p>
            <a:pPr lvl="1">
              <a:spcBef>
                <a:spcPts val="0"/>
              </a:spcBef>
            </a:pPr>
            <a:r>
              <a:rPr lang="en-US" altLang="zh-TW" dirty="0" smtClean="0"/>
              <a:t>Prediction accuracy: &gt; </a:t>
            </a:r>
            <a:r>
              <a:rPr lang="en-US" altLang="zh-TW" dirty="0"/>
              <a:t>90% for </a:t>
            </a:r>
            <a:r>
              <a:rPr lang="en-US" altLang="zh-TW" dirty="0" smtClean="0"/>
              <a:t>2-way, &gt; </a:t>
            </a:r>
            <a:r>
              <a:rPr lang="en-US" altLang="zh-TW" dirty="0"/>
              <a:t>80% for </a:t>
            </a:r>
            <a:r>
              <a:rPr lang="en-US" altLang="zh-TW" dirty="0" smtClean="0"/>
              <a:t>4-way</a:t>
            </a:r>
            <a:endParaRPr lang="en-US" altLang="zh-TW" dirty="0"/>
          </a:p>
          <a:p>
            <a:pPr lvl="1">
              <a:spcBef>
                <a:spcPts val="0"/>
              </a:spcBef>
            </a:pPr>
            <a:r>
              <a:rPr lang="en-US" altLang="zh-TW" dirty="0" smtClean="0"/>
              <a:t>First on </a:t>
            </a:r>
            <a:r>
              <a:rPr lang="en-US" altLang="zh-TW" dirty="0"/>
              <a:t>MIPS R10000 in </a:t>
            </a:r>
            <a:r>
              <a:rPr lang="en-US" altLang="zh-TW" dirty="0" smtClean="0"/>
              <a:t>mid-90s; now on </a:t>
            </a:r>
            <a:r>
              <a:rPr lang="en-US" altLang="zh-TW" dirty="0"/>
              <a:t>ARM </a:t>
            </a:r>
            <a:r>
              <a:rPr lang="en-US" altLang="zh-TW" dirty="0" smtClean="0"/>
              <a:t>Cortex-A8</a:t>
            </a:r>
            <a:endParaRPr lang="en-US" altLang="zh-TW" dirty="0"/>
          </a:p>
        </p:txBody>
      </p:sp>
      <p:grpSp>
        <p:nvGrpSpPr>
          <p:cNvPr id="10" name="Group 4"/>
          <p:cNvGrpSpPr>
            <a:grpSpLocks/>
          </p:cNvGrpSpPr>
          <p:nvPr/>
        </p:nvGrpSpPr>
        <p:grpSpPr bwMode="auto">
          <a:xfrm>
            <a:off x="1403648" y="4005064"/>
            <a:ext cx="7567534" cy="2146670"/>
            <a:chOff x="35" y="2044"/>
            <a:chExt cx="5646" cy="2028"/>
          </a:xfrm>
        </p:grpSpPr>
        <p:sp>
          <p:nvSpPr>
            <p:cNvPr id="11" name="Rectangle 5"/>
            <p:cNvSpPr>
              <a:spLocks noChangeArrowheads="1"/>
            </p:cNvSpPr>
            <p:nvPr/>
          </p:nvSpPr>
          <p:spPr bwMode="auto">
            <a:xfrm>
              <a:off x="1640" y="2264"/>
              <a:ext cx="992" cy="752"/>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12" name="Line 6"/>
            <p:cNvSpPr>
              <a:spLocks noChangeShapeType="1"/>
            </p:cNvSpPr>
            <p:nvPr/>
          </p:nvSpPr>
          <p:spPr bwMode="auto">
            <a:xfrm>
              <a:off x="1640" y="2448"/>
              <a:ext cx="992"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13" name="Line 7"/>
            <p:cNvSpPr>
              <a:spLocks noChangeShapeType="1"/>
            </p:cNvSpPr>
            <p:nvPr/>
          </p:nvSpPr>
          <p:spPr bwMode="auto">
            <a:xfrm>
              <a:off x="1640" y="2832"/>
              <a:ext cx="992"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14" name="Rectangle 8"/>
            <p:cNvSpPr>
              <a:spLocks noChangeArrowheads="1"/>
            </p:cNvSpPr>
            <p:nvPr/>
          </p:nvSpPr>
          <p:spPr bwMode="auto">
            <a:xfrm>
              <a:off x="1763" y="2060"/>
              <a:ext cx="671"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a:latin typeface="Times" panose="02020603050405020304" pitchFamily="18" charset="0"/>
                </a:rPr>
                <a:t>Cache Data</a:t>
              </a:r>
            </a:p>
          </p:txBody>
        </p:sp>
        <p:sp>
          <p:nvSpPr>
            <p:cNvPr id="15" name="Rectangle 9"/>
            <p:cNvSpPr>
              <a:spLocks noChangeArrowheads="1"/>
            </p:cNvSpPr>
            <p:nvPr/>
          </p:nvSpPr>
          <p:spPr bwMode="auto">
            <a:xfrm>
              <a:off x="1715" y="2252"/>
              <a:ext cx="814"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a:latin typeface="Times" panose="02020603050405020304" pitchFamily="18" charset="0"/>
                </a:rPr>
                <a:t>Cache Block 0</a:t>
              </a:r>
            </a:p>
          </p:txBody>
        </p:sp>
        <p:sp>
          <p:nvSpPr>
            <p:cNvPr id="16" name="Rectangle 10"/>
            <p:cNvSpPr>
              <a:spLocks noChangeArrowheads="1"/>
            </p:cNvSpPr>
            <p:nvPr/>
          </p:nvSpPr>
          <p:spPr bwMode="auto">
            <a:xfrm>
              <a:off x="440" y="2264"/>
              <a:ext cx="1088" cy="752"/>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17" name="Line 11"/>
            <p:cNvSpPr>
              <a:spLocks noChangeShapeType="1"/>
            </p:cNvSpPr>
            <p:nvPr/>
          </p:nvSpPr>
          <p:spPr bwMode="auto">
            <a:xfrm flipH="1">
              <a:off x="424" y="2448"/>
              <a:ext cx="112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18" name="Line 12"/>
            <p:cNvSpPr>
              <a:spLocks noChangeShapeType="1"/>
            </p:cNvSpPr>
            <p:nvPr/>
          </p:nvSpPr>
          <p:spPr bwMode="auto">
            <a:xfrm flipH="1">
              <a:off x="424" y="2832"/>
              <a:ext cx="112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19" name="Rectangle 13"/>
            <p:cNvSpPr>
              <a:spLocks noChangeArrowheads="1"/>
            </p:cNvSpPr>
            <p:nvPr/>
          </p:nvSpPr>
          <p:spPr bwMode="auto">
            <a:xfrm>
              <a:off x="200" y="2264"/>
              <a:ext cx="128" cy="752"/>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20" name="Line 14"/>
            <p:cNvSpPr>
              <a:spLocks noChangeShapeType="1"/>
            </p:cNvSpPr>
            <p:nvPr/>
          </p:nvSpPr>
          <p:spPr bwMode="auto">
            <a:xfrm flipH="1">
              <a:off x="184" y="2448"/>
              <a:ext cx="16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21" name="Line 15"/>
            <p:cNvSpPr>
              <a:spLocks noChangeShapeType="1"/>
            </p:cNvSpPr>
            <p:nvPr/>
          </p:nvSpPr>
          <p:spPr bwMode="auto">
            <a:xfrm flipH="1">
              <a:off x="184" y="2832"/>
              <a:ext cx="16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22" name="Rectangle 16"/>
            <p:cNvSpPr>
              <a:spLocks noChangeArrowheads="1"/>
            </p:cNvSpPr>
            <p:nvPr/>
          </p:nvSpPr>
          <p:spPr bwMode="auto">
            <a:xfrm>
              <a:off x="611" y="2060"/>
              <a:ext cx="623"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a:latin typeface="Times" panose="02020603050405020304" pitchFamily="18" charset="0"/>
                </a:rPr>
                <a:t>Cache Tag</a:t>
              </a:r>
            </a:p>
          </p:txBody>
        </p:sp>
        <p:sp>
          <p:nvSpPr>
            <p:cNvPr id="23" name="Rectangle 17"/>
            <p:cNvSpPr>
              <a:spLocks noChangeArrowheads="1"/>
            </p:cNvSpPr>
            <p:nvPr/>
          </p:nvSpPr>
          <p:spPr bwMode="auto">
            <a:xfrm>
              <a:off x="35" y="2060"/>
              <a:ext cx="380"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dirty="0">
                  <a:latin typeface="Times" panose="02020603050405020304" pitchFamily="18" charset="0"/>
                </a:rPr>
                <a:t>Valid</a:t>
              </a:r>
            </a:p>
          </p:txBody>
        </p:sp>
        <p:sp>
          <p:nvSpPr>
            <p:cNvPr id="24" name="Rectangle 18"/>
            <p:cNvSpPr>
              <a:spLocks noChangeArrowheads="1"/>
            </p:cNvSpPr>
            <p:nvPr/>
          </p:nvSpPr>
          <p:spPr bwMode="auto">
            <a:xfrm>
              <a:off x="899" y="2483"/>
              <a:ext cx="184"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800">
                  <a:latin typeface="Times" panose="02020603050405020304" pitchFamily="18" charset="0"/>
                </a:rPr>
                <a:t>:</a:t>
              </a:r>
            </a:p>
          </p:txBody>
        </p:sp>
        <p:sp>
          <p:nvSpPr>
            <p:cNvPr id="25" name="Rectangle 19"/>
            <p:cNvSpPr>
              <a:spLocks noChangeArrowheads="1"/>
            </p:cNvSpPr>
            <p:nvPr/>
          </p:nvSpPr>
          <p:spPr bwMode="auto">
            <a:xfrm>
              <a:off x="179" y="2483"/>
              <a:ext cx="184"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800">
                  <a:latin typeface="Times" panose="02020603050405020304" pitchFamily="18" charset="0"/>
                </a:rPr>
                <a:t>:</a:t>
              </a:r>
            </a:p>
          </p:txBody>
        </p:sp>
        <p:sp>
          <p:nvSpPr>
            <p:cNvPr id="26" name="Rectangle 20"/>
            <p:cNvSpPr>
              <a:spLocks noChangeArrowheads="1"/>
            </p:cNvSpPr>
            <p:nvPr/>
          </p:nvSpPr>
          <p:spPr bwMode="auto">
            <a:xfrm>
              <a:off x="2051" y="2483"/>
              <a:ext cx="184"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800">
                  <a:latin typeface="Times" panose="02020603050405020304" pitchFamily="18" charset="0"/>
                </a:rPr>
                <a:t>:</a:t>
              </a:r>
            </a:p>
          </p:txBody>
        </p:sp>
        <p:grpSp>
          <p:nvGrpSpPr>
            <p:cNvPr id="27" name="Group 21"/>
            <p:cNvGrpSpPr>
              <a:grpSpLocks/>
            </p:cNvGrpSpPr>
            <p:nvPr/>
          </p:nvGrpSpPr>
          <p:grpSpPr bwMode="auto">
            <a:xfrm>
              <a:off x="3102" y="2064"/>
              <a:ext cx="2579" cy="952"/>
              <a:chOff x="3102" y="2064"/>
              <a:chExt cx="2579" cy="952"/>
            </a:xfrm>
          </p:grpSpPr>
          <p:sp>
            <p:nvSpPr>
              <p:cNvPr id="89" name="Rectangle 22"/>
              <p:cNvSpPr>
                <a:spLocks noChangeArrowheads="1"/>
              </p:cNvSpPr>
              <p:nvPr/>
            </p:nvSpPr>
            <p:spPr bwMode="auto">
              <a:xfrm>
                <a:off x="3118" y="2264"/>
                <a:ext cx="992" cy="752"/>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90" name="Line 23"/>
              <p:cNvSpPr>
                <a:spLocks noChangeShapeType="1"/>
              </p:cNvSpPr>
              <p:nvPr/>
            </p:nvSpPr>
            <p:spPr bwMode="auto">
              <a:xfrm flipH="1">
                <a:off x="3102" y="2448"/>
                <a:ext cx="1024"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91" name="Line 24"/>
              <p:cNvSpPr>
                <a:spLocks noChangeShapeType="1"/>
              </p:cNvSpPr>
              <p:nvPr/>
            </p:nvSpPr>
            <p:spPr bwMode="auto">
              <a:xfrm flipH="1">
                <a:off x="3102" y="2832"/>
                <a:ext cx="1024"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92" name="Rectangle 25"/>
              <p:cNvSpPr>
                <a:spLocks noChangeArrowheads="1"/>
              </p:cNvSpPr>
              <p:nvPr/>
            </p:nvSpPr>
            <p:spPr bwMode="auto">
              <a:xfrm flipH="1">
                <a:off x="3233" y="2064"/>
                <a:ext cx="671"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dirty="0">
                    <a:latin typeface="Times" panose="02020603050405020304" pitchFamily="18" charset="0"/>
                  </a:rPr>
                  <a:t>Cache Data</a:t>
                </a:r>
              </a:p>
            </p:txBody>
          </p:sp>
          <p:sp>
            <p:nvSpPr>
              <p:cNvPr id="93" name="Rectangle 26"/>
              <p:cNvSpPr>
                <a:spLocks noChangeArrowheads="1"/>
              </p:cNvSpPr>
              <p:nvPr/>
            </p:nvSpPr>
            <p:spPr bwMode="auto">
              <a:xfrm flipH="1">
                <a:off x="3136" y="2256"/>
                <a:ext cx="814"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a:latin typeface="Times" panose="02020603050405020304" pitchFamily="18" charset="0"/>
                  </a:rPr>
                  <a:t>Cache Block 0</a:t>
                </a:r>
              </a:p>
            </p:txBody>
          </p:sp>
          <p:sp>
            <p:nvSpPr>
              <p:cNvPr id="94" name="Rectangle 27"/>
              <p:cNvSpPr>
                <a:spLocks noChangeArrowheads="1"/>
              </p:cNvSpPr>
              <p:nvPr/>
            </p:nvSpPr>
            <p:spPr bwMode="auto">
              <a:xfrm>
                <a:off x="4222" y="2264"/>
                <a:ext cx="1088" cy="752"/>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95" name="Line 28"/>
              <p:cNvSpPr>
                <a:spLocks noChangeShapeType="1"/>
              </p:cNvSpPr>
              <p:nvPr/>
            </p:nvSpPr>
            <p:spPr bwMode="auto">
              <a:xfrm>
                <a:off x="4222" y="2448"/>
                <a:ext cx="1088"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96" name="Line 29"/>
              <p:cNvSpPr>
                <a:spLocks noChangeShapeType="1"/>
              </p:cNvSpPr>
              <p:nvPr/>
            </p:nvSpPr>
            <p:spPr bwMode="auto">
              <a:xfrm>
                <a:off x="4222" y="2832"/>
                <a:ext cx="1088"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97" name="Rectangle 30"/>
              <p:cNvSpPr>
                <a:spLocks noChangeArrowheads="1"/>
              </p:cNvSpPr>
              <p:nvPr/>
            </p:nvSpPr>
            <p:spPr bwMode="auto">
              <a:xfrm>
                <a:off x="5422" y="2264"/>
                <a:ext cx="128" cy="752"/>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98" name="Line 31"/>
              <p:cNvSpPr>
                <a:spLocks noChangeShapeType="1"/>
              </p:cNvSpPr>
              <p:nvPr/>
            </p:nvSpPr>
            <p:spPr bwMode="auto">
              <a:xfrm>
                <a:off x="5422" y="2448"/>
                <a:ext cx="128"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99" name="Line 32"/>
              <p:cNvSpPr>
                <a:spLocks noChangeShapeType="1"/>
              </p:cNvSpPr>
              <p:nvPr/>
            </p:nvSpPr>
            <p:spPr bwMode="auto">
              <a:xfrm>
                <a:off x="5422" y="2832"/>
                <a:ext cx="128"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100" name="Rectangle 33"/>
              <p:cNvSpPr>
                <a:spLocks noChangeArrowheads="1"/>
              </p:cNvSpPr>
              <p:nvPr/>
            </p:nvSpPr>
            <p:spPr bwMode="auto">
              <a:xfrm flipH="1">
                <a:off x="4435" y="2064"/>
                <a:ext cx="623"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a:latin typeface="Times" panose="02020603050405020304" pitchFamily="18" charset="0"/>
                  </a:rPr>
                  <a:t>Cache Tag</a:t>
                </a:r>
              </a:p>
            </p:txBody>
          </p:sp>
          <p:sp>
            <p:nvSpPr>
              <p:cNvPr id="101" name="Rectangle 34"/>
              <p:cNvSpPr>
                <a:spLocks noChangeArrowheads="1"/>
              </p:cNvSpPr>
              <p:nvPr/>
            </p:nvSpPr>
            <p:spPr bwMode="auto">
              <a:xfrm flipH="1">
                <a:off x="5301" y="2064"/>
                <a:ext cx="380"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a:latin typeface="Times" panose="02020603050405020304" pitchFamily="18" charset="0"/>
                  </a:rPr>
                  <a:t>Valid</a:t>
                </a:r>
              </a:p>
            </p:txBody>
          </p:sp>
          <p:sp>
            <p:nvSpPr>
              <p:cNvPr id="102" name="Rectangle 35"/>
              <p:cNvSpPr>
                <a:spLocks noChangeArrowheads="1"/>
              </p:cNvSpPr>
              <p:nvPr/>
            </p:nvSpPr>
            <p:spPr bwMode="auto">
              <a:xfrm flipH="1">
                <a:off x="4670" y="2487"/>
                <a:ext cx="184"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800">
                    <a:latin typeface="Times" panose="02020603050405020304" pitchFamily="18" charset="0"/>
                  </a:rPr>
                  <a:t>:</a:t>
                </a:r>
              </a:p>
            </p:txBody>
          </p:sp>
          <p:sp>
            <p:nvSpPr>
              <p:cNvPr id="103" name="Rectangle 36"/>
              <p:cNvSpPr>
                <a:spLocks noChangeArrowheads="1"/>
              </p:cNvSpPr>
              <p:nvPr/>
            </p:nvSpPr>
            <p:spPr bwMode="auto">
              <a:xfrm flipH="1">
                <a:off x="5390" y="2487"/>
                <a:ext cx="184"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800">
                    <a:latin typeface="Times" panose="02020603050405020304" pitchFamily="18" charset="0"/>
                  </a:rPr>
                  <a:t>:</a:t>
                </a:r>
              </a:p>
            </p:txBody>
          </p:sp>
          <p:sp>
            <p:nvSpPr>
              <p:cNvPr id="104" name="Rectangle 37"/>
              <p:cNvSpPr>
                <a:spLocks noChangeArrowheads="1"/>
              </p:cNvSpPr>
              <p:nvPr/>
            </p:nvSpPr>
            <p:spPr bwMode="auto">
              <a:xfrm flipH="1">
                <a:off x="3518" y="2487"/>
                <a:ext cx="184"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800">
                    <a:latin typeface="Times" panose="02020603050405020304" pitchFamily="18" charset="0"/>
                  </a:rPr>
                  <a:t>:</a:t>
                </a:r>
              </a:p>
            </p:txBody>
          </p:sp>
        </p:grpSp>
        <p:sp>
          <p:nvSpPr>
            <p:cNvPr id="28" name="Line 38"/>
            <p:cNvSpPr>
              <a:spLocks noChangeShapeType="1"/>
            </p:cNvSpPr>
            <p:nvPr/>
          </p:nvSpPr>
          <p:spPr bwMode="auto">
            <a:xfrm>
              <a:off x="2880" y="2236"/>
              <a:ext cx="0" cy="68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29" name="Line 39"/>
            <p:cNvSpPr>
              <a:spLocks noChangeShapeType="1"/>
            </p:cNvSpPr>
            <p:nvPr/>
          </p:nvSpPr>
          <p:spPr bwMode="auto">
            <a:xfrm>
              <a:off x="2648" y="2928"/>
              <a:ext cx="464" cy="0"/>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30" name="Rectangle 40"/>
            <p:cNvSpPr>
              <a:spLocks noChangeArrowheads="1"/>
            </p:cNvSpPr>
            <p:nvPr/>
          </p:nvSpPr>
          <p:spPr bwMode="auto">
            <a:xfrm>
              <a:off x="2506" y="2044"/>
              <a:ext cx="715"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dirty="0">
                  <a:latin typeface="Times" panose="02020603050405020304" pitchFamily="18" charset="0"/>
                </a:rPr>
                <a:t>Cache Index</a:t>
              </a:r>
            </a:p>
          </p:txBody>
        </p:sp>
        <p:sp>
          <p:nvSpPr>
            <p:cNvPr id="31" name="Rectangle 41"/>
            <p:cNvSpPr>
              <a:spLocks noChangeArrowheads="1"/>
            </p:cNvSpPr>
            <p:nvPr/>
          </p:nvSpPr>
          <p:spPr bwMode="auto">
            <a:xfrm>
              <a:off x="152" y="2744"/>
              <a:ext cx="5456" cy="320"/>
            </a:xfrm>
            <a:prstGeom prst="rect">
              <a:avLst/>
            </a:prstGeom>
            <a:noFill/>
            <a:ln w="25400">
              <a:solidFill>
                <a:schemeClr val="accent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32" name="Line 42"/>
            <p:cNvSpPr>
              <a:spLocks noChangeShapeType="1"/>
            </p:cNvSpPr>
            <p:nvPr/>
          </p:nvSpPr>
          <p:spPr bwMode="auto">
            <a:xfrm>
              <a:off x="2120" y="3312"/>
              <a:ext cx="152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33" name="Line 43"/>
            <p:cNvSpPr>
              <a:spLocks noChangeShapeType="1"/>
            </p:cNvSpPr>
            <p:nvPr/>
          </p:nvSpPr>
          <p:spPr bwMode="auto">
            <a:xfrm>
              <a:off x="2120" y="3320"/>
              <a:ext cx="128" cy="176"/>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34" name="Line 44"/>
            <p:cNvSpPr>
              <a:spLocks noChangeShapeType="1"/>
            </p:cNvSpPr>
            <p:nvPr/>
          </p:nvSpPr>
          <p:spPr bwMode="auto">
            <a:xfrm>
              <a:off x="2264" y="3504"/>
              <a:ext cx="1232"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35" name="Line 45"/>
            <p:cNvSpPr>
              <a:spLocks noChangeShapeType="1"/>
            </p:cNvSpPr>
            <p:nvPr/>
          </p:nvSpPr>
          <p:spPr bwMode="auto">
            <a:xfrm flipH="1">
              <a:off x="3496" y="3320"/>
              <a:ext cx="160" cy="176"/>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36" name="Rectangle 46"/>
            <p:cNvSpPr>
              <a:spLocks noChangeArrowheads="1"/>
            </p:cNvSpPr>
            <p:nvPr/>
          </p:nvSpPr>
          <p:spPr bwMode="auto">
            <a:xfrm>
              <a:off x="2723" y="3308"/>
              <a:ext cx="353"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a:latin typeface="Times" panose="02020603050405020304" pitchFamily="18" charset="0"/>
                </a:rPr>
                <a:t>Mux</a:t>
              </a:r>
            </a:p>
          </p:txBody>
        </p:sp>
        <p:sp>
          <p:nvSpPr>
            <p:cNvPr id="37" name="Line 47"/>
            <p:cNvSpPr>
              <a:spLocks noChangeShapeType="1"/>
            </p:cNvSpPr>
            <p:nvPr/>
          </p:nvSpPr>
          <p:spPr bwMode="auto">
            <a:xfrm>
              <a:off x="2496" y="2936"/>
              <a:ext cx="0" cy="368"/>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38" name="Line 48"/>
            <p:cNvSpPr>
              <a:spLocks noChangeShapeType="1"/>
            </p:cNvSpPr>
            <p:nvPr/>
          </p:nvSpPr>
          <p:spPr bwMode="auto">
            <a:xfrm>
              <a:off x="3264" y="2936"/>
              <a:ext cx="0" cy="368"/>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39" name="Rectangle 49"/>
            <p:cNvSpPr>
              <a:spLocks noChangeArrowheads="1"/>
            </p:cNvSpPr>
            <p:nvPr/>
          </p:nvSpPr>
          <p:spPr bwMode="auto">
            <a:xfrm>
              <a:off x="3155" y="3275"/>
              <a:ext cx="189"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100" b="0">
                  <a:latin typeface="Times" panose="02020603050405020304" pitchFamily="18" charset="0"/>
                </a:rPr>
                <a:t>0</a:t>
              </a:r>
            </a:p>
          </p:txBody>
        </p:sp>
        <p:sp>
          <p:nvSpPr>
            <p:cNvPr id="40" name="Rectangle 50"/>
            <p:cNvSpPr>
              <a:spLocks noChangeArrowheads="1"/>
            </p:cNvSpPr>
            <p:nvPr/>
          </p:nvSpPr>
          <p:spPr bwMode="auto">
            <a:xfrm>
              <a:off x="2435" y="3275"/>
              <a:ext cx="189"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100" b="0">
                  <a:latin typeface="Times" panose="02020603050405020304" pitchFamily="18" charset="0"/>
                </a:rPr>
                <a:t>1</a:t>
              </a:r>
            </a:p>
          </p:txBody>
        </p:sp>
        <p:sp>
          <p:nvSpPr>
            <p:cNvPr id="41" name="Rectangle 51"/>
            <p:cNvSpPr>
              <a:spLocks noChangeArrowheads="1"/>
            </p:cNvSpPr>
            <p:nvPr/>
          </p:nvSpPr>
          <p:spPr bwMode="auto">
            <a:xfrm>
              <a:off x="2195" y="3323"/>
              <a:ext cx="323"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100" b="0">
                  <a:latin typeface="Times" panose="02020603050405020304" pitchFamily="18" charset="0"/>
                </a:rPr>
                <a:t>Sel1</a:t>
              </a:r>
            </a:p>
          </p:txBody>
        </p:sp>
        <p:sp>
          <p:nvSpPr>
            <p:cNvPr id="42" name="Rectangle 52"/>
            <p:cNvSpPr>
              <a:spLocks noChangeArrowheads="1"/>
            </p:cNvSpPr>
            <p:nvPr/>
          </p:nvSpPr>
          <p:spPr bwMode="auto">
            <a:xfrm>
              <a:off x="3251" y="3323"/>
              <a:ext cx="323"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100" b="0">
                  <a:latin typeface="Times" panose="02020603050405020304" pitchFamily="18" charset="0"/>
                </a:rPr>
                <a:t>Sel0</a:t>
              </a:r>
            </a:p>
          </p:txBody>
        </p:sp>
        <p:sp>
          <p:nvSpPr>
            <p:cNvPr id="43" name="Line 53"/>
            <p:cNvSpPr>
              <a:spLocks noChangeShapeType="1"/>
            </p:cNvSpPr>
            <p:nvPr/>
          </p:nvSpPr>
          <p:spPr bwMode="auto">
            <a:xfrm>
              <a:off x="2880" y="3512"/>
              <a:ext cx="0" cy="464"/>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44" name="Rectangle 54"/>
            <p:cNvSpPr>
              <a:spLocks noChangeArrowheads="1"/>
            </p:cNvSpPr>
            <p:nvPr/>
          </p:nvSpPr>
          <p:spPr bwMode="auto">
            <a:xfrm>
              <a:off x="2915" y="3788"/>
              <a:ext cx="728"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a:latin typeface="Times" panose="02020603050405020304" pitchFamily="18" charset="0"/>
                </a:rPr>
                <a:t>Cache Block</a:t>
              </a:r>
            </a:p>
          </p:txBody>
        </p:sp>
        <p:sp>
          <p:nvSpPr>
            <p:cNvPr id="45" name="Oval 55"/>
            <p:cNvSpPr>
              <a:spLocks noChangeArrowheads="1"/>
            </p:cNvSpPr>
            <p:nvPr/>
          </p:nvSpPr>
          <p:spPr bwMode="auto">
            <a:xfrm>
              <a:off x="872" y="3224"/>
              <a:ext cx="560" cy="272"/>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grpSp>
          <p:nvGrpSpPr>
            <p:cNvPr id="46" name="Group 56"/>
            <p:cNvGrpSpPr>
              <a:grpSpLocks/>
            </p:cNvGrpSpPr>
            <p:nvPr/>
          </p:nvGrpSpPr>
          <p:grpSpPr bwMode="auto">
            <a:xfrm>
              <a:off x="1576" y="3312"/>
              <a:ext cx="624" cy="289"/>
              <a:chOff x="1576" y="3312"/>
              <a:chExt cx="624" cy="289"/>
            </a:xfrm>
          </p:grpSpPr>
          <p:grpSp>
            <p:nvGrpSpPr>
              <p:cNvPr id="80" name="Group 57"/>
              <p:cNvGrpSpPr>
                <a:grpSpLocks/>
              </p:cNvGrpSpPr>
              <p:nvPr/>
            </p:nvGrpSpPr>
            <p:grpSpPr bwMode="auto">
              <a:xfrm>
                <a:off x="1720" y="3312"/>
                <a:ext cx="480" cy="289"/>
                <a:chOff x="1720" y="3312"/>
                <a:chExt cx="480" cy="289"/>
              </a:xfrm>
            </p:grpSpPr>
            <p:sp>
              <p:nvSpPr>
                <p:cNvPr id="83" name="Arc 58"/>
                <p:cNvSpPr>
                  <a:spLocks/>
                </p:cNvSpPr>
                <p:nvPr/>
              </p:nvSpPr>
              <p:spPr bwMode="auto">
                <a:xfrm>
                  <a:off x="1848" y="3321"/>
                  <a:ext cx="192" cy="13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84" name="Arc 59"/>
                <p:cNvSpPr>
                  <a:spLocks/>
                </p:cNvSpPr>
                <p:nvPr/>
              </p:nvSpPr>
              <p:spPr bwMode="auto">
                <a:xfrm rot="10800000">
                  <a:off x="1857" y="3465"/>
                  <a:ext cx="192" cy="136"/>
                </a:xfrm>
                <a:custGeom>
                  <a:avLst/>
                  <a:gdLst>
                    <a:gd name="G0" fmla="+- 21600 0 0"/>
                    <a:gd name="G1" fmla="+- 21600 0 0"/>
                    <a:gd name="G2" fmla="+- 21600 0 0"/>
                    <a:gd name="T0" fmla="*/ 0 w 21600"/>
                    <a:gd name="T1" fmla="*/ 21600 h 21600"/>
                    <a:gd name="T2" fmla="*/ 21488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600"/>
                      </a:moveTo>
                      <a:cubicBezTo>
                        <a:pt x="0" y="9714"/>
                        <a:pt x="9602" y="61"/>
                        <a:pt x="21488" y="0"/>
                      </a:cubicBezTo>
                    </a:path>
                    <a:path w="21600" h="21600" stroke="0" extrusionOk="0">
                      <a:moveTo>
                        <a:pt x="0" y="21600"/>
                      </a:moveTo>
                      <a:cubicBezTo>
                        <a:pt x="0" y="9714"/>
                        <a:pt x="9602" y="61"/>
                        <a:pt x="21488" y="0"/>
                      </a:cubicBezTo>
                      <a:lnTo>
                        <a:pt x="21600" y="21600"/>
                      </a:lnTo>
                      <a:close/>
                    </a:path>
                  </a:pathLst>
                </a:custGeom>
                <a:noFill/>
                <a:ln w="254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85" name="Line 60"/>
                <p:cNvSpPr>
                  <a:spLocks noChangeShapeType="1"/>
                </p:cNvSpPr>
                <p:nvPr/>
              </p:nvSpPr>
              <p:spPr bwMode="auto">
                <a:xfrm flipH="1">
                  <a:off x="1720" y="3312"/>
                  <a:ext cx="136"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86" name="Line 61"/>
                <p:cNvSpPr>
                  <a:spLocks noChangeShapeType="1"/>
                </p:cNvSpPr>
                <p:nvPr/>
              </p:nvSpPr>
              <p:spPr bwMode="auto">
                <a:xfrm>
                  <a:off x="1728" y="3320"/>
                  <a:ext cx="0" cy="27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87" name="Line 62"/>
                <p:cNvSpPr>
                  <a:spLocks noChangeShapeType="1"/>
                </p:cNvSpPr>
                <p:nvPr/>
              </p:nvSpPr>
              <p:spPr bwMode="auto">
                <a:xfrm flipH="1">
                  <a:off x="1720" y="3600"/>
                  <a:ext cx="136"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88" name="Line 63"/>
                <p:cNvSpPr>
                  <a:spLocks noChangeShapeType="1"/>
                </p:cNvSpPr>
                <p:nvPr/>
              </p:nvSpPr>
              <p:spPr bwMode="auto">
                <a:xfrm>
                  <a:off x="2056" y="3456"/>
                  <a:ext cx="144"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grpSp>
          <p:sp>
            <p:nvSpPr>
              <p:cNvPr id="81" name="Line 64"/>
              <p:cNvSpPr>
                <a:spLocks noChangeShapeType="1"/>
              </p:cNvSpPr>
              <p:nvPr/>
            </p:nvSpPr>
            <p:spPr bwMode="auto">
              <a:xfrm flipH="1">
                <a:off x="1576" y="3360"/>
                <a:ext cx="16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82" name="Line 65"/>
              <p:cNvSpPr>
                <a:spLocks noChangeShapeType="1"/>
              </p:cNvSpPr>
              <p:nvPr/>
            </p:nvSpPr>
            <p:spPr bwMode="auto">
              <a:xfrm flipH="1">
                <a:off x="1576" y="3552"/>
                <a:ext cx="16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grpSp>
        <p:sp>
          <p:nvSpPr>
            <p:cNvPr id="47" name="Rectangle 66"/>
            <p:cNvSpPr>
              <a:spLocks noChangeArrowheads="1"/>
            </p:cNvSpPr>
            <p:nvPr/>
          </p:nvSpPr>
          <p:spPr bwMode="auto">
            <a:xfrm>
              <a:off x="873" y="3214"/>
              <a:ext cx="559"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dirty="0">
                  <a:latin typeface="Times" panose="02020603050405020304" pitchFamily="18" charset="0"/>
                </a:rPr>
                <a:t>Compare</a:t>
              </a:r>
            </a:p>
          </p:txBody>
        </p:sp>
        <p:sp>
          <p:nvSpPr>
            <p:cNvPr id="48" name="Line 67"/>
            <p:cNvSpPr>
              <a:spLocks noChangeShapeType="1"/>
            </p:cNvSpPr>
            <p:nvPr/>
          </p:nvSpPr>
          <p:spPr bwMode="auto">
            <a:xfrm>
              <a:off x="1448" y="3360"/>
              <a:ext cx="128"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49" name="Line 68"/>
            <p:cNvSpPr>
              <a:spLocks noChangeShapeType="1"/>
            </p:cNvSpPr>
            <p:nvPr/>
          </p:nvSpPr>
          <p:spPr bwMode="auto">
            <a:xfrm flipH="1">
              <a:off x="280" y="3552"/>
              <a:ext cx="1312"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50" name="Line 69"/>
            <p:cNvSpPr>
              <a:spLocks noChangeShapeType="1"/>
            </p:cNvSpPr>
            <p:nvPr/>
          </p:nvSpPr>
          <p:spPr bwMode="auto">
            <a:xfrm>
              <a:off x="288" y="2936"/>
              <a:ext cx="0" cy="60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51" name="Line 70"/>
            <p:cNvSpPr>
              <a:spLocks noChangeShapeType="1"/>
            </p:cNvSpPr>
            <p:nvPr/>
          </p:nvSpPr>
          <p:spPr bwMode="auto">
            <a:xfrm>
              <a:off x="1152" y="2936"/>
              <a:ext cx="0" cy="368"/>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52" name="Line 71"/>
            <p:cNvSpPr>
              <a:spLocks noChangeShapeType="1"/>
            </p:cNvSpPr>
            <p:nvPr/>
          </p:nvSpPr>
          <p:spPr bwMode="auto">
            <a:xfrm flipH="1">
              <a:off x="376" y="3360"/>
              <a:ext cx="496" cy="0"/>
            </a:xfrm>
            <a:prstGeom prst="line">
              <a:avLst/>
            </a:prstGeom>
            <a:noFill/>
            <a:ln w="254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53" name="Rectangle 72"/>
            <p:cNvSpPr>
              <a:spLocks noChangeArrowheads="1"/>
            </p:cNvSpPr>
            <p:nvPr/>
          </p:nvSpPr>
          <p:spPr bwMode="auto">
            <a:xfrm>
              <a:off x="323" y="3164"/>
              <a:ext cx="513"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a:latin typeface="Times" panose="02020603050405020304" pitchFamily="18" charset="0"/>
                </a:rPr>
                <a:t>Adr Tag</a:t>
              </a:r>
            </a:p>
          </p:txBody>
        </p:sp>
        <p:grpSp>
          <p:nvGrpSpPr>
            <p:cNvPr id="54" name="Group 73"/>
            <p:cNvGrpSpPr>
              <a:grpSpLocks/>
            </p:cNvGrpSpPr>
            <p:nvPr/>
          </p:nvGrpSpPr>
          <p:grpSpPr bwMode="auto">
            <a:xfrm>
              <a:off x="3544" y="2936"/>
              <a:ext cx="1928" cy="665"/>
              <a:chOff x="3544" y="2936"/>
              <a:chExt cx="1928" cy="665"/>
            </a:xfrm>
          </p:grpSpPr>
          <p:sp>
            <p:nvSpPr>
              <p:cNvPr id="63" name="Oval 74"/>
              <p:cNvSpPr>
                <a:spLocks noChangeArrowheads="1"/>
              </p:cNvSpPr>
              <p:nvPr/>
            </p:nvSpPr>
            <p:spPr bwMode="auto">
              <a:xfrm>
                <a:off x="4328" y="3224"/>
                <a:ext cx="560" cy="272"/>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grpSp>
            <p:nvGrpSpPr>
              <p:cNvPr id="64" name="Group 75"/>
              <p:cNvGrpSpPr>
                <a:grpSpLocks/>
              </p:cNvGrpSpPr>
              <p:nvPr/>
            </p:nvGrpSpPr>
            <p:grpSpPr bwMode="auto">
              <a:xfrm>
                <a:off x="3544" y="3312"/>
                <a:ext cx="624" cy="289"/>
                <a:chOff x="3544" y="3312"/>
                <a:chExt cx="624" cy="289"/>
              </a:xfrm>
            </p:grpSpPr>
            <p:grpSp>
              <p:nvGrpSpPr>
                <p:cNvPr id="71" name="Group 76"/>
                <p:cNvGrpSpPr>
                  <a:grpSpLocks/>
                </p:cNvGrpSpPr>
                <p:nvPr/>
              </p:nvGrpSpPr>
              <p:grpSpPr bwMode="auto">
                <a:xfrm>
                  <a:off x="3544" y="3312"/>
                  <a:ext cx="488" cy="289"/>
                  <a:chOff x="3544" y="3312"/>
                  <a:chExt cx="488" cy="289"/>
                </a:xfrm>
              </p:grpSpPr>
              <p:sp>
                <p:nvSpPr>
                  <p:cNvPr id="74" name="Arc 77"/>
                  <p:cNvSpPr>
                    <a:spLocks/>
                  </p:cNvSpPr>
                  <p:nvPr/>
                </p:nvSpPr>
                <p:spPr bwMode="auto">
                  <a:xfrm>
                    <a:off x="3721" y="3321"/>
                    <a:ext cx="192" cy="136"/>
                  </a:xfrm>
                  <a:custGeom>
                    <a:avLst/>
                    <a:gdLst>
                      <a:gd name="G0" fmla="+- 21600 0 0"/>
                      <a:gd name="G1" fmla="+- 21600 0 0"/>
                      <a:gd name="G2" fmla="+- 21600 0 0"/>
                      <a:gd name="T0" fmla="*/ 0 w 21600"/>
                      <a:gd name="T1" fmla="*/ 21600 h 21600"/>
                      <a:gd name="T2" fmla="*/ 21488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600"/>
                        </a:moveTo>
                        <a:cubicBezTo>
                          <a:pt x="0" y="9714"/>
                          <a:pt x="9602" y="61"/>
                          <a:pt x="21488" y="0"/>
                        </a:cubicBezTo>
                      </a:path>
                      <a:path w="21600" h="21600" stroke="0" extrusionOk="0">
                        <a:moveTo>
                          <a:pt x="0" y="21600"/>
                        </a:moveTo>
                        <a:cubicBezTo>
                          <a:pt x="0" y="9714"/>
                          <a:pt x="9602" y="61"/>
                          <a:pt x="21488" y="0"/>
                        </a:cubicBezTo>
                        <a:lnTo>
                          <a:pt x="21600" y="21600"/>
                        </a:lnTo>
                        <a:close/>
                      </a:path>
                    </a:pathLst>
                  </a:custGeom>
                  <a:noFill/>
                  <a:ln w="254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75" name="Arc 78"/>
                  <p:cNvSpPr>
                    <a:spLocks/>
                  </p:cNvSpPr>
                  <p:nvPr/>
                </p:nvSpPr>
                <p:spPr bwMode="auto">
                  <a:xfrm rot="10800000">
                    <a:off x="3712" y="3465"/>
                    <a:ext cx="192" cy="13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5400" cap="rnd">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76" name="Line 79"/>
                  <p:cNvSpPr>
                    <a:spLocks noChangeShapeType="1"/>
                  </p:cNvSpPr>
                  <p:nvPr/>
                </p:nvSpPr>
                <p:spPr bwMode="auto">
                  <a:xfrm>
                    <a:off x="3920" y="3312"/>
                    <a:ext cx="104"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77" name="Line 80"/>
                  <p:cNvSpPr>
                    <a:spLocks noChangeShapeType="1"/>
                  </p:cNvSpPr>
                  <p:nvPr/>
                </p:nvSpPr>
                <p:spPr bwMode="auto">
                  <a:xfrm>
                    <a:off x="4032" y="3320"/>
                    <a:ext cx="0" cy="27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78" name="Line 81"/>
                  <p:cNvSpPr>
                    <a:spLocks noChangeShapeType="1"/>
                  </p:cNvSpPr>
                  <p:nvPr/>
                </p:nvSpPr>
                <p:spPr bwMode="auto">
                  <a:xfrm>
                    <a:off x="3920" y="3600"/>
                    <a:ext cx="104"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79" name="Line 82"/>
                  <p:cNvSpPr>
                    <a:spLocks noChangeShapeType="1"/>
                  </p:cNvSpPr>
                  <p:nvPr/>
                </p:nvSpPr>
                <p:spPr bwMode="auto">
                  <a:xfrm flipH="1">
                    <a:off x="3544" y="3456"/>
                    <a:ext cx="176"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grpSp>
            <p:sp>
              <p:nvSpPr>
                <p:cNvPr id="72" name="Line 83"/>
                <p:cNvSpPr>
                  <a:spLocks noChangeShapeType="1"/>
                </p:cNvSpPr>
                <p:nvPr/>
              </p:nvSpPr>
              <p:spPr bwMode="auto">
                <a:xfrm>
                  <a:off x="4040" y="3360"/>
                  <a:ext cx="128"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73" name="Line 84"/>
                <p:cNvSpPr>
                  <a:spLocks noChangeShapeType="1"/>
                </p:cNvSpPr>
                <p:nvPr/>
              </p:nvSpPr>
              <p:spPr bwMode="auto">
                <a:xfrm>
                  <a:off x="4040" y="3552"/>
                  <a:ext cx="128"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grpSp>
          <p:sp>
            <p:nvSpPr>
              <p:cNvPr id="65" name="Rectangle 85"/>
              <p:cNvSpPr>
                <a:spLocks noChangeArrowheads="1"/>
              </p:cNvSpPr>
              <p:nvPr/>
            </p:nvSpPr>
            <p:spPr bwMode="auto">
              <a:xfrm flipH="1">
                <a:off x="4333" y="3214"/>
                <a:ext cx="559"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dirty="0">
                    <a:latin typeface="Times" panose="02020603050405020304" pitchFamily="18" charset="0"/>
                  </a:rPr>
                  <a:t>Compare</a:t>
                </a:r>
              </a:p>
            </p:txBody>
          </p:sp>
          <p:sp>
            <p:nvSpPr>
              <p:cNvPr id="66" name="Line 86"/>
              <p:cNvSpPr>
                <a:spLocks noChangeShapeType="1"/>
              </p:cNvSpPr>
              <p:nvPr/>
            </p:nvSpPr>
            <p:spPr bwMode="auto">
              <a:xfrm flipH="1">
                <a:off x="4168" y="3360"/>
                <a:ext cx="16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67" name="Line 87"/>
              <p:cNvSpPr>
                <a:spLocks noChangeShapeType="1"/>
              </p:cNvSpPr>
              <p:nvPr/>
            </p:nvSpPr>
            <p:spPr bwMode="auto">
              <a:xfrm>
                <a:off x="4184" y="3552"/>
                <a:ext cx="128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68" name="Line 88"/>
              <p:cNvSpPr>
                <a:spLocks noChangeShapeType="1"/>
              </p:cNvSpPr>
              <p:nvPr/>
            </p:nvSpPr>
            <p:spPr bwMode="auto">
              <a:xfrm>
                <a:off x="5472" y="2936"/>
                <a:ext cx="0" cy="608"/>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69" name="Line 89"/>
              <p:cNvSpPr>
                <a:spLocks noChangeShapeType="1"/>
              </p:cNvSpPr>
              <p:nvPr/>
            </p:nvSpPr>
            <p:spPr bwMode="auto">
              <a:xfrm>
                <a:off x="4608" y="2936"/>
                <a:ext cx="0" cy="368"/>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70" name="Line 90"/>
              <p:cNvSpPr>
                <a:spLocks noChangeShapeType="1"/>
              </p:cNvSpPr>
              <p:nvPr/>
            </p:nvSpPr>
            <p:spPr bwMode="auto">
              <a:xfrm>
                <a:off x="4904" y="3360"/>
                <a:ext cx="464" cy="0"/>
              </a:xfrm>
              <a:prstGeom prst="line">
                <a:avLst/>
              </a:prstGeom>
              <a:noFill/>
              <a:ln w="254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grpSp>
        <p:sp>
          <p:nvSpPr>
            <p:cNvPr id="55" name="Oval 91"/>
            <p:cNvSpPr>
              <a:spLocks noChangeArrowheads="1"/>
            </p:cNvSpPr>
            <p:nvPr/>
          </p:nvSpPr>
          <p:spPr bwMode="auto">
            <a:xfrm>
              <a:off x="2264" y="3560"/>
              <a:ext cx="272" cy="272"/>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56" name="Rectangle 92"/>
            <p:cNvSpPr>
              <a:spLocks noChangeArrowheads="1"/>
            </p:cNvSpPr>
            <p:nvPr/>
          </p:nvSpPr>
          <p:spPr bwMode="auto">
            <a:xfrm>
              <a:off x="2243" y="3596"/>
              <a:ext cx="295"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a:latin typeface="Times" panose="02020603050405020304" pitchFamily="18" charset="0"/>
                </a:rPr>
                <a:t>OR</a:t>
              </a:r>
            </a:p>
          </p:txBody>
        </p:sp>
        <p:sp>
          <p:nvSpPr>
            <p:cNvPr id="57" name="Line 93"/>
            <p:cNvSpPr>
              <a:spLocks noChangeShapeType="1"/>
            </p:cNvSpPr>
            <p:nvPr/>
          </p:nvSpPr>
          <p:spPr bwMode="auto">
            <a:xfrm>
              <a:off x="2112" y="3464"/>
              <a:ext cx="0" cy="22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58" name="Line 94"/>
            <p:cNvSpPr>
              <a:spLocks noChangeShapeType="1"/>
            </p:cNvSpPr>
            <p:nvPr/>
          </p:nvSpPr>
          <p:spPr bwMode="auto">
            <a:xfrm>
              <a:off x="2120" y="3696"/>
              <a:ext cx="128"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59" name="Line 95"/>
            <p:cNvSpPr>
              <a:spLocks noChangeShapeType="1"/>
            </p:cNvSpPr>
            <p:nvPr/>
          </p:nvSpPr>
          <p:spPr bwMode="auto">
            <a:xfrm>
              <a:off x="3600" y="3464"/>
              <a:ext cx="0" cy="224"/>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60" name="Line 96"/>
            <p:cNvSpPr>
              <a:spLocks noChangeShapeType="1"/>
            </p:cNvSpPr>
            <p:nvPr/>
          </p:nvSpPr>
          <p:spPr bwMode="auto">
            <a:xfrm>
              <a:off x="2552" y="3696"/>
              <a:ext cx="104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61" name="Line 97"/>
            <p:cNvSpPr>
              <a:spLocks noChangeShapeType="1"/>
            </p:cNvSpPr>
            <p:nvPr/>
          </p:nvSpPr>
          <p:spPr bwMode="auto">
            <a:xfrm>
              <a:off x="2400" y="3848"/>
              <a:ext cx="0" cy="224"/>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sz="1800"/>
            </a:p>
          </p:txBody>
        </p:sp>
        <p:sp>
          <p:nvSpPr>
            <p:cNvPr id="62" name="Rectangle 98"/>
            <p:cNvSpPr>
              <a:spLocks noChangeArrowheads="1"/>
            </p:cNvSpPr>
            <p:nvPr/>
          </p:nvSpPr>
          <p:spPr bwMode="auto">
            <a:xfrm>
              <a:off x="2099" y="3766"/>
              <a:ext cx="283" cy="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spcBef>
                  <a:spcPct val="0"/>
                </a:spcBef>
              </a:pPr>
              <a:r>
                <a:rPr lang="en-US" altLang="zh-TW" sz="1200" dirty="0">
                  <a:latin typeface="Times" panose="02020603050405020304" pitchFamily="18" charset="0"/>
                </a:rPr>
                <a:t>Hit</a:t>
              </a:r>
            </a:p>
          </p:txBody>
        </p:sp>
      </p:gr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28</a:t>
            </a:fld>
            <a:endParaRPr lang="zh-TW" altLang="zh-TW"/>
          </a:p>
        </p:txBody>
      </p:sp>
    </p:spTree>
    <p:extLst>
      <p:ext uri="{BB962C8B-B14F-4D97-AF65-F5344CB8AC3E}">
        <p14:creationId xmlns:p14="http://schemas.microsoft.com/office/powerpoint/2010/main" val="1307052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Memory Performance Gap</a:t>
            </a:r>
            <a:endParaRPr kumimoji="1" lang="zh-TW" altLang="en-US" dirty="0"/>
          </a:p>
        </p:txBody>
      </p:sp>
      <p:pic>
        <p:nvPicPr>
          <p:cNvPr id="4" name="Picture 2"/>
          <p:cNvPicPr>
            <a:picLocks noChangeAspect="1" noChangeArrowheads="1"/>
          </p:cNvPicPr>
          <p:nvPr/>
        </p:nvPicPr>
        <p:blipFill rotWithShape="1">
          <a:blip r:embed="rId3" cstate="print"/>
          <a:srcRect l="3527" t="4822" r="1708"/>
          <a:stretch/>
        </p:blipFill>
        <p:spPr bwMode="auto">
          <a:xfrm>
            <a:off x="251520" y="1196752"/>
            <a:ext cx="8685815" cy="4634150"/>
          </a:xfrm>
          <a:prstGeom prst="rect">
            <a:avLst/>
          </a:prstGeom>
          <a:noFill/>
          <a:ln w="9525">
            <a:noFill/>
            <a:miter lim="800000"/>
            <a:headEnd/>
            <a:tailEnd/>
          </a:ln>
        </p:spPr>
      </p:pic>
      <p:sp>
        <p:nvSpPr>
          <p:cNvPr id="5" name="文字方塊 4"/>
          <p:cNvSpPr txBox="1"/>
          <p:nvPr/>
        </p:nvSpPr>
        <p:spPr>
          <a:xfrm>
            <a:off x="323528" y="5589240"/>
            <a:ext cx="1074333" cy="461665"/>
          </a:xfrm>
          <a:prstGeom prst="rect">
            <a:avLst/>
          </a:prstGeom>
          <a:noFill/>
        </p:spPr>
        <p:txBody>
          <a:bodyPr wrap="none" rtlCol="0">
            <a:spAutoFit/>
          </a:bodyPr>
          <a:lstStyle/>
          <a:p>
            <a:r>
              <a:rPr lang="en-US" altLang="zh-TW" dirty="0" smtClean="0">
                <a:latin typeface="+mn-lt"/>
              </a:rPr>
              <a:t>Fig. 2.2</a:t>
            </a:r>
            <a:endParaRPr lang="zh-TW" altLang="en-US" dirty="0" smtClean="0">
              <a:latin typeface="+mn-lt"/>
            </a:endParaRPr>
          </a:p>
        </p:txBody>
      </p:sp>
      <p:sp>
        <p:nvSpPr>
          <p:cNvPr id="6" name="投影片編號版面配置區 5"/>
          <p:cNvSpPr>
            <a:spLocks noGrp="1"/>
          </p:cNvSpPr>
          <p:nvPr>
            <p:ph type="sldNum" sz="quarter" idx="11"/>
          </p:nvPr>
        </p:nvSpPr>
        <p:spPr/>
        <p:txBody>
          <a:bodyPr/>
          <a:lstStyle/>
          <a:p>
            <a:fld id="{085E38AC-DA67-415E-BA61-C1BB89328BA4}" type="slidenum">
              <a:rPr lang="zh-TW" altLang="en-US" smtClean="0"/>
              <a:pPr/>
              <a:t>2</a:t>
            </a:fld>
            <a:endParaRPr lang="zh-TW" altLang="zh-TW"/>
          </a:p>
        </p:txBody>
      </p:sp>
    </p:spTree>
    <p:extLst>
      <p:ext uri="{BB962C8B-B14F-4D97-AF65-F5344CB8AC3E}">
        <p14:creationId xmlns:p14="http://schemas.microsoft.com/office/powerpoint/2010/main" val="32575990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p:cNvPicPr>
            <a:picLocks noChangeAspect="1"/>
          </p:cNvPicPr>
          <p:nvPr/>
        </p:nvPicPr>
        <p:blipFill>
          <a:blip r:embed="rId2"/>
          <a:stretch>
            <a:fillRect/>
          </a:stretch>
        </p:blipFill>
        <p:spPr>
          <a:xfrm>
            <a:off x="3398292" y="2401620"/>
            <a:ext cx="5422180" cy="3678629"/>
          </a:xfrm>
          <a:prstGeom prst="rect">
            <a:avLst/>
          </a:prstGeom>
        </p:spPr>
      </p:pic>
      <p:sp>
        <p:nvSpPr>
          <p:cNvPr id="7" name="標題 6"/>
          <p:cNvSpPr>
            <a:spLocks noGrp="1"/>
          </p:cNvSpPr>
          <p:nvPr>
            <p:ph type="title"/>
          </p:nvPr>
        </p:nvSpPr>
        <p:spPr/>
        <p:txBody>
          <a:bodyPr/>
          <a:lstStyle/>
          <a:p>
            <a:r>
              <a:rPr lang="en-US" altLang="zh-TW" smtClean="0"/>
              <a:t>3. Pipelining Cache Accesses</a:t>
            </a:r>
            <a:endParaRPr lang="zh-TW" altLang="en-US" dirty="0"/>
          </a:p>
        </p:txBody>
      </p:sp>
      <p:sp>
        <p:nvSpPr>
          <p:cNvPr id="3" name="內容版面配置區 2"/>
          <p:cNvSpPr>
            <a:spLocks noGrp="1"/>
          </p:cNvSpPr>
          <p:nvPr>
            <p:ph idx="1"/>
          </p:nvPr>
        </p:nvSpPr>
        <p:spPr/>
        <p:txBody>
          <a:bodyPr/>
          <a:lstStyle/>
          <a:p>
            <a:r>
              <a:rPr lang="en-US" altLang="zh-TW" dirty="0" smtClean="0"/>
              <a:t>Pipeline cache accesses to improve bandwidth</a:t>
            </a:r>
          </a:p>
          <a:p>
            <a:pPr lvl="1"/>
            <a:r>
              <a:rPr lang="en-US" altLang="zh-TW" dirty="0" smtClean="0"/>
              <a:t>Faster cycle time, higher BW, but slower hits (in cycles)</a:t>
            </a:r>
          </a:p>
          <a:p>
            <a:pPr lvl="1"/>
            <a:r>
              <a:rPr lang="en-US" altLang="zh-TW" dirty="0" smtClean="0"/>
              <a:t>Longer pipeline increases branch </a:t>
            </a:r>
            <a:r>
              <a:rPr lang="en-US" altLang="zh-TW" dirty="0" err="1" smtClean="0"/>
              <a:t>mis</a:t>
            </a:r>
            <a:r>
              <a:rPr lang="en-US" altLang="zh-TW" dirty="0" smtClean="0"/>
              <a:t>-prediction penalty and more cycles between </a:t>
            </a:r>
            <a:br>
              <a:rPr lang="en-US" altLang="zh-TW" dirty="0" smtClean="0"/>
            </a:br>
            <a:r>
              <a:rPr lang="en-US" altLang="zh-TW" dirty="0" smtClean="0"/>
              <a:t>issuing a load and </a:t>
            </a:r>
            <a:br>
              <a:rPr lang="en-US" altLang="zh-TW" dirty="0" smtClean="0"/>
            </a:br>
            <a:r>
              <a:rPr lang="en-US" altLang="zh-TW" dirty="0" smtClean="0"/>
              <a:t>using data</a:t>
            </a:r>
          </a:p>
          <a:p>
            <a:endParaRPr lang="zh-TW" altLang="en-US" dirty="0"/>
          </a:p>
        </p:txBody>
      </p:sp>
      <p:sp>
        <p:nvSpPr>
          <p:cNvPr id="5" name="文字方塊 4"/>
          <p:cNvSpPr txBox="1"/>
          <p:nvPr/>
        </p:nvSpPr>
        <p:spPr>
          <a:xfrm>
            <a:off x="1763688" y="4221325"/>
            <a:ext cx="1944216" cy="830997"/>
          </a:xfrm>
          <a:prstGeom prst="rect">
            <a:avLst/>
          </a:prstGeom>
          <a:noFill/>
        </p:spPr>
        <p:txBody>
          <a:bodyPr wrap="square" rtlCol="0">
            <a:spAutoFit/>
          </a:bodyPr>
          <a:lstStyle/>
          <a:p>
            <a:r>
              <a:rPr lang="en-US" altLang="zh-TW" dirty="0" smtClean="0">
                <a:latin typeface="+mn-lt"/>
              </a:rPr>
              <a:t>Pipelined cache write</a:t>
            </a:r>
            <a:endParaRPr lang="zh-TW" altLang="en-US" dirty="0" smtClean="0">
              <a:latin typeface="+mn-lt"/>
            </a:endParaRPr>
          </a:p>
        </p:txBody>
      </p:sp>
      <p:sp>
        <p:nvSpPr>
          <p:cNvPr id="6" name="文字方塊 5"/>
          <p:cNvSpPr txBox="1"/>
          <p:nvPr/>
        </p:nvSpPr>
        <p:spPr>
          <a:xfrm>
            <a:off x="3275856" y="5815827"/>
            <a:ext cx="1375313" cy="307777"/>
          </a:xfrm>
          <a:prstGeom prst="rect">
            <a:avLst/>
          </a:prstGeom>
          <a:noFill/>
        </p:spPr>
        <p:txBody>
          <a:bodyPr wrap="none" rtlCol="0">
            <a:spAutoFit/>
          </a:bodyPr>
          <a:lstStyle/>
          <a:p>
            <a:r>
              <a:rPr lang="en-US" altLang="zh-TW" sz="1400" dirty="0" smtClean="0">
                <a:latin typeface="+mn-lt"/>
              </a:rPr>
              <a:t>(Prof. Joel </a:t>
            </a:r>
            <a:r>
              <a:rPr lang="en-US" altLang="zh-TW" sz="1400" dirty="0" err="1" smtClean="0">
                <a:latin typeface="+mn-lt"/>
              </a:rPr>
              <a:t>Emer</a:t>
            </a:r>
            <a:r>
              <a:rPr lang="en-US" altLang="zh-TW" sz="1400" dirty="0" smtClean="0">
                <a:latin typeface="+mn-lt"/>
              </a:rPr>
              <a:t>)</a:t>
            </a:r>
            <a:endParaRPr lang="zh-TW" altLang="en-US" sz="1400" dirty="0" smtClean="0">
              <a:latin typeface="+mn-lt"/>
            </a:endParaRPr>
          </a:p>
        </p:txBody>
      </p:sp>
      <p:sp>
        <p:nvSpPr>
          <p:cNvPr id="8" name="投影片編號版面配置區 7"/>
          <p:cNvSpPr>
            <a:spLocks noGrp="1"/>
          </p:cNvSpPr>
          <p:nvPr>
            <p:ph type="sldNum" sz="quarter" idx="11"/>
          </p:nvPr>
        </p:nvSpPr>
        <p:spPr/>
        <p:txBody>
          <a:bodyPr/>
          <a:lstStyle/>
          <a:p>
            <a:fld id="{7AAE24B3-22E3-4AA7-8B55-0A68B3597D77}" type="slidenum">
              <a:rPr lang="zh-TW" altLang="en-US" smtClean="0"/>
              <a:pPr/>
              <a:t>29</a:t>
            </a:fld>
            <a:endParaRPr lang="zh-TW" altLang="zh-TW"/>
          </a:p>
        </p:txBody>
      </p:sp>
    </p:spTree>
    <p:extLst>
      <p:ext uri="{BB962C8B-B14F-4D97-AF65-F5344CB8AC3E}">
        <p14:creationId xmlns:p14="http://schemas.microsoft.com/office/powerpoint/2010/main" val="1714730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788" name="Rectangle 4"/>
          <p:cNvSpPr>
            <a:spLocks noGrp="1" noChangeArrowheads="1"/>
          </p:cNvSpPr>
          <p:nvPr>
            <p:ph type="title"/>
          </p:nvPr>
        </p:nvSpPr>
        <p:spPr/>
        <p:txBody>
          <a:bodyPr/>
          <a:lstStyle/>
          <a:p>
            <a:r>
              <a:rPr lang="en-US" altLang="zh-TW" dirty="0" smtClean="0"/>
              <a:t>4. Non-blocking Cache</a:t>
            </a:r>
            <a:endParaRPr lang="en-US" altLang="zh-TW" dirty="0"/>
          </a:p>
        </p:txBody>
      </p:sp>
      <p:sp>
        <p:nvSpPr>
          <p:cNvPr id="1142789" name="Rectangle 5"/>
          <p:cNvSpPr>
            <a:spLocks noGrp="1" noChangeArrowheads="1"/>
          </p:cNvSpPr>
          <p:nvPr>
            <p:ph type="body" idx="1"/>
          </p:nvPr>
        </p:nvSpPr>
        <p:spPr/>
        <p:txBody>
          <a:bodyPr/>
          <a:lstStyle/>
          <a:p>
            <a:r>
              <a:rPr lang="en-US" altLang="zh-TW" dirty="0" smtClean="0"/>
              <a:t>Non-blocking cache or lockup-free cache to increase cache bandwidth</a:t>
            </a:r>
          </a:p>
          <a:p>
            <a:pPr lvl="1"/>
            <a:r>
              <a:rPr lang="en-US" altLang="zh-TW" dirty="0" smtClean="0"/>
              <a:t>Allow cache to continue supply hits during a miss</a:t>
            </a:r>
          </a:p>
          <a:p>
            <a:pPr lvl="2"/>
            <a:r>
              <a:rPr lang="en-US" altLang="zh-TW" dirty="0" smtClean="0"/>
              <a:t>Requires out-of-order execution CPU</a:t>
            </a:r>
          </a:p>
          <a:p>
            <a:pPr lvl="1"/>
            <a:r>
              <a:rPr lang="en-US" altLang="zh-TW" i="1" dirty="0" smtClean="0"/>
              <a:t>Hit </a:t>
            </a:r>
            <a:r>
              <a:rPr lang="en-US" altLang="zh-TW" i="1" dirty="0" smtClean="0"/>
              <a:t>under miss</a:t>
            </a:r>
            <a:r>
              <a:rPr lang="en-US" altLang="zh-TW" dirty="0" smtClean="0"/>
              <a:t>: </a:t>
            </a:r>
            <a:r>
              <a:rPr lang="en-US" altLang="zh-TW" u="sng" dirty="0" smtClean="0"/>
              <a:t>reduces the effective miss penalty </a:t>
            </a:r>
            <a:r>
              <a:rPr lang="en-US" altLang="zh-TW" dirty="0" smtClean="0"/>
              <a:t>by working during miss vs. stalling CPU requests</a:t>
            </a:r>
          </a:p>
          <a:p>
            <a:pPr lvl="1"/>
            <a:r>
              <a:rPr lang="en-US" altLang="zh-TW" i="1" dirty="0" smtClean="0"/>
              <a:t>Hit under multiple miss or miss under miss</a:t>
            </a:r>
            <a:r>
              <a:rPr lang="en-US" altLang="zh-TW" dirty="0" smtClean="0"/>
              <a:t>: further lower the effective miss penalty by overlapping multiple misses</a:t>
            </a:r>
          </a:p>
          <a:p>
            <a:pPr lvl="1"/>
            <a:r>
              <a:rPr lang="en-US" altLang="zh-TW" dirty="0" smtClean="0"/>
              <a:t>Significantly increase cache controller complexity with multiple outstanding memory accesses</a:t>
            </a:r>
          </a:p>
          <a:p>
            <a:pPr lvl="1"/>
            <a:r>
              <a:rPr lang="en-US" altLang="zh-TW" dirty="0" smtClean="0"/>
              <a:t>Pentium Pro allows 4 outstanding memory misses</a:t>
            </a:r>
            <a:endParaRPr lang="en-US" altLang="zh-TW"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30</a:t>
            </a:fld>
            <a:endParaRPr lang="zh-TW" altLang="zh-TW"/>
          </a:p>
        </p:txBody>
      </p:sp>
    </p:spTree>
    <p:extLst>
      <p:ext uri="{BB962C8B-B14F-4D97-AF65-F5344CB8AC3E}">
        <p14:creationId xmlns:p14="http://schemas.microsoft.com/office/powerpoint/2010/main" val="1701749203"/>
      </p:ext>
    </p:extLst>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r>
              <a:rPr lang="en-US" altLang="zh-TW" dirty="0" smtClean="0"/>
              <a:t>5. </a:t>
            </a:r>
            <a:r>
              <a:rPr lang="en-US" altLang="zh-TW" dirty="0" err="1" smtClean="0"/>
              <a:t>Multibanked</a:t>
            </a:r>
            <a:r>
              <a:rPr lang="en-US" altLang="zh-TW" dirty="0" smtClean="0"/>
              <a:t> Caches</a:t>
            </a:r>
            <a:endParaRPr lang="zh-TW" altLang="en-US" dirty="0"/>
          </a:p>
        </p:txBody>
      </p:sp>
      <p:sp>
        <p:nvSpPr>
          <p:cNvPr id="3" name="內容版面配置區 2"/>
          <p:cNvSpPr>
            <a:spLocks noGrp="1"/>
          </p:cNvSpPr>
          <p:nvPr>
            <p:ph idx="1"/>
          </p:nvPr>
        </p:nvSpPr>
        <p:spPr/>
        <p:txBody>
          <a:bodyPr/>
          <a:lstStyle/>
          <a:p>
            <a:r>
              <a:rPr lang="en-US" altLang="zh-TW" dirty="0" smtClean="0"/>
              <a:t>Organize cache as independent banks to support simultaneous access to increase cache bandwidth and reduce power</a:t>
            </a:r>
          </a:p>
          <a:p>
            <a:pPr lvl="1"/>
            <a:r>
              <a:rPr lang="en-US" altLang="zh-TW" dirty="0" smtClean="0"/>
              <a:t>ARM Cortex-A8 supports 1~4 banks for L2</a:t>
            </a:r>
          </a:p>
          <a:p>
            <a:pPr lvl="1"/>
            <a:r>
              <a:rPr lang="en-US" altLang="zh-TW" dirty="0" smtClean="0"/>
              <a:t>Intel i7 supports 4 banks for L1 and 8 banks for L2</a:t>
            </a:r>
          </a:p>
          <a:p>
            <a:r>
              <a:rPr lang="en-US" altLang="zh-TW" i="1" dirty="0"/>
              <a:t>Sequential Interleaving</a:t>
            </a:r>
            <a:r>
              <a:rPr lang="en-US" altLang="zh-TW" dirty="0"/>
              <a:t>: spread addresses of </a:t>
            </a:r>
            <a:r>
              <a:rPr lang="en-US" altLang="zh-TW" dirty="0" smtClean="0"/>
              <a:t>blocks </a:t>
            </a:r>
            <a:r>
              <a:rPr lang="en-US" altLang="zh-TW" dirty="0"/>
              <a:t>sequentially across </a:t>
            </a:r>
            <a:r>
              <a:rPr lang="en-US" altLang="zh-TW" dirty="0" smtClean="0"/>
              <a:t>banks, e.g. 4-way interleaved</a:t>
            </a:r>
            <a:endParaRPr lang="zh-TW" altLang="en-US" dirty="0"/>
          </a:p>
        </p:txBody>
      </p:sp>
      <p:pic>
        <p:nvPicPr>
          <p:cNvPr id="8" name="Picture 2"/>
          <p:cNvPicPr>
            <a:picLocks noChangeAspect="1" noChangeArrowheads="1"/>
          </p:cNvPicPr>
          <p:nvPr/>
        </p:nvPicPr>
        <p:blipFill rotWithShape="1">
          <a:blip r:embed="rId3" cstate="print"/>
          <a:srcRect l="2548" t="-1" r="2317" b="43939"/>
          <a:stretch/>
        </p:blipFill>
        <p:spPr bwMode="auto">
          <a:xfrm>
            <a:off x="460998" y="4221088"/>
            <a:ext cx="8431482" cy="1656184"/>
          </a:xfrm>
          <a:prstGeom prst="rect">
            <a:avLst/>
          </a:prstGeom>
          <a:noFill/>
          <a:ln w="9525">
            <a:noFill/>
            <a:miter lim="800000"/>
            <a:headEnd/>
            <a:tailEnd/>
          </a:ln>
        </p:spPr>
      </p:pic>
      <p:sp>
        <p:nvSpPr>
          <p:cNvPr id="2" name="投影片編號版面配置區 1"/>
          <p:cNvSpPr>
            <a:spLocks noGrp="1"/>
          </p:cNvSpPr>
          <p:nvPr>
            <p:ph type="sldNum" sz="quarter" idx="11"/>
          </p:nvPr>
        </p:nvSpPr>
        <p:spPr/>
        <p:txBody>
          <a:bodyPr/>
          <a:lstStyle/>
          <a:p>
            <a:fld id="{7AAE24B3-22E3-4AA7-8B55-0A68B3597D77}" type="slidenum">
              <a:rPr lang="zh-TW" altLang="en-US" smtClean="0"/>
              <a:pPr/>
              <a:t>31</a:t>
            </a:fld>
            <a:endParaRPr lang="zh-TW" altLang="zh-TW"/>
          </a:p>
        </p:txBody>
      </p:sp>
      <p:sp>
        <p:nvSpPr>
          <p:cNvPr id="4" name="文字方塊 3"/>
          <p:cNvSpPr txBox="1"/>
          <p:nvPr/>
        </p:nvSpPr>
        <p:spPr>
          <a:xfrm>
            <a:off x="35496" y="5661248"/>
            <a:ext cx="1074333" cy="461665"/>
          </a:xfrm>
          <a:prstGeom prst="rect">
            <a:avLst/>
          </a:prstGeom>
          <a:noFill/>
        </p:spPr>
        <p:txBody>
          <a:bodyPr wrap="none" rtlCol="0">
            <a:spAutoFit/>
          </a:bodyPr>
          <a:lstStyle/>
          <a:p>
            <a:r>
              <a:rPr lang="en-US" altLang="zh-TW" dirty="0" smtClean="0">
                <a:latin typeface="+mn-lt"/>
              </a:rPr>
              <a:t>Fig. 2.6</a:t>
            </a:r>
            <a:endParaRPr lang="zh-TW" altLang="en-US" dirty="0" smtClean="0">
              <a:latin typeface="+mn-lt"/>
            </a:endParaRPr>
          </a:p>
        </p:txBody>
      </p:sp>
    </p:spTree>
    <p:extLst>
      <p:ext uri="{BB962C8B-B14F-4D97-AF65-F5344CB8AC3E}">
        <p14:creationId xmlns:p14="http://schemas.microsoft.com/office/powerpoint/2010/main" val="32159652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0743" name="Rectangle 1031"/>
          <p:cNvSpPr>
            <a:spLocks noGrp="1" noChangeArrowheads="1"/>
          </p:cNvSpPr>
          <p:nvPr>
            <p:ph type="title"/>
          </p:nvPr>
        </p:nvSpPr>
        <p:spPr/>
        <p:txBody>
          <a:bodyPr/>
          <a:lstStyle/>
          <a:p>
            <a:r>
              <a:rPr lang="en-US" altLang="zh-TW" dirty="0" smtClean="0"/>
              <a:t>6. Early Restart, Critical Word First</a:t>
            </a:r>
            <a:endParaRPr lang="en-US" altLang="zh-TW" dirty="0"/>
          </a:p>
        </p:txBody>
      </p:sp>
      <p:sp>
        <p:nvSpPr>
          <p:cNvPr id="1140744" name="Rectangle 1032"/>
          <p:cNvSpPr>
            <a:spLocks noGrp="1" noChangeArrowheads="1"/>
          </p:cNvSpPr>
          <p:nvPr>
            <p:ph type="body" idx="1"/>
          </p:nvPr>
        </p:nvSpPr>
        <p:spPr/>
        <p:txBody>
          <a:bodyPr/>
          <a:lstStyle/>
          <a:p>
            <a:r>
              <a:rPr lang="en-US" altLang="zh-TW" dirty="0" smtClean="0"/>
              <a:t>Don’t wait for full block before restarting CPU to reduce miss penalty</a:t>
            </a:r>
          </a:p>
          <a:p>
            <a:pPr lvl="1"/>
            <a:r>
              <a:rPr lang="en-US" altLang="zh-TW" i="1" dirty="0" smtClean="0"/>
              <a:t>Early restart</a:t>
            </a:r>
            <a:r>
              <a:rPr lang="en-US" altLang="zh-TW" dirty="0" smtClean="0"/>
              <a:t>: request </a:t>
            </a:r>
            <a:r>
              <a:rPr lang="en-US" altLang="zh-TW" dirty="0"/>
              <a:t>words in normal </a:t>
            </a:r>
            <a:r>
              <a:rPr lang="en-US" altLang="zh-TW" dirty="0" smtClean="0"/>
              <a:t>order </a:t>
            </a:r>
            <a:r>
              <a:rPr lang="en-US" altLang="zh-TW" dirty="0" smtClean="0"/>
              <a:t>and, </a:t>
            </a:r>
            <a:r>
              <a:rPr lang="en-US" altLang="zh-TW" dirty="0"/>
              <a:t>as soon as </a:t>
            </a:r>
            <a:r>
              <a:rPr lang="en-US" altLang="zh-TW" dirty="0" smtClean="0"/>
              <a:t>the requested word arrives, send it to CPU</a:t>
            </a:r>
          </a:p>
          <a:p>
            <a:pPr lvl="1"/>
            <a:r>
              <a:rPr lang="en-US" altLang="zh-TW" i="1" dirty="0" smtClean="0"/>
              <a:t>Critical word first</a:t>
            </a:r>
            <a:r>
              <a:rPr lang="en-US" altLang="zh-TW" dirty="0" smtClean="0"/>
              <a:t>: request missed word from memory first and send it to the CPU as soon as it arrives, then fill the rest of the block</a:t>
            </a:r>
          </a:p>
          <a:p>
            <a:r>
              <a:rPr lang="en-US" altLang="zh-TW" dirty="0" smtClean="0"/>
              <a:t>Generally useful only in large blocks</a:t>
            </a:r>
          </a:p>
          <a:p>
            <a:r>
              <a:rPr lang="en-US" altLang="zh-TW" dirty="0" smtClean="0"/>
              <a:t>Tend to want next sequential word, so not clear if benefit by early restart</a:t>
            </a:r>
            <a:endParaRPr lang="en-US" altLang="zh-TW" dirty="0"/>
          </a:p>
        </p:txBody>
      </p:sp>
      <p:sp>
        <p:nvSpPr>
          <p:cNvPr id="1140740" name="Rectangle 1028"/>
          <p:cNvSpPr>
            <a:spLocks noChangeArrowheads="1"/>
          </p:cNvSpPr>
          <p:nvPr/>
        </p:nvSpPr>
        <p:spPr bwMode="auto">
          <a:xfrm>
            <a:off x="1860550" y="5398988"/>
            <a:ext cx="3670300" cy="622300"/>
          </a:xfrm>
          <a:prstGeom prst="rect">
            <a:avLst/>
          </a:prstGeom>
          <a:solidFill>
            <a:schemeClr val="bg1"/>
          </a:solidFill>
          <a:ln w="2540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140741" name="Rectangle 1029"/>
          <p:cNvSpPr>
            <a:spLocks noChangeArrowheads="1"/>
          </p:cNvSpPr>
          <p:nvPr/>
        </p:nvSpPr>
        <p:spPr bwMode="auto">
          <a:xfrm>
            <a:off x="3556000" y="5398988"/>
            <a:ext cx="812800" cy="622300"/>
          </a:xfrm>
          <a:prstGeom prst="rect">
            <a:avLst/>
          </a:prstGeom>
          <a:solidFill>
            <a:srgbClr val="FFC000"/>
          </a:solidFill>
          <a:ln w="25400">
            <a:solidFill>
              <a:schemeClr val="tx1"/>
            </a:solidFill>
            <a:miter lim="800000"/>
            <a:headEnd/>
            <a:tailEnd/>
          </a:ln>
          <a:effectLst/>
        </p:spPr>
        <p:txBody>
          <a:bodyPr wrap="none" anchor="ctr"/>
          <a:lstStyle/>
          <a:p>
            <a:endParaRPr lang="zh-TW" altLang="en-US"/>
          </a:p>
        </p:txBody>
      </p:sp>
      <p:sp>
        <p:nvSpPr>
          <p:cNvPr id="1140742" name="Rectangle 1030"/>
          <p:cNvSpPr>
            <a:spLocks noChangeArrowheads="1"/>
          </p:cNvSpPr>
          <p:nvPr/>
        </p:nvSpPr>
        <p:spPr bwMode="auto">
          <a:xfrm>
            <a:off x="5756275" y="5508526"/>
            <a:ext cx="847725"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spcBef>
                <a:spcPct val="0"/>
              </a:spcBef>
            </a:pPr>
            <a:r>
              <a:rPr kumimoji="1" lang="en-US" altLang="zh-TW" sz="2000">
                <a:latin typeface="Arial" panose="020B0604020202020204" pitchFamily="34" charset="0"/>
              </a:rPr>
              <a:t>block</a:t>
            </a:r>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32</a:t>
            </a:fld>
            <a:endParaRPr lang="zh-TW" altLang="zh-TW"/>
          </a:p>
        </p:txBody>
      </p:sp>
    </p:spTree>
    <p:extLst>
      <p:ext uri="{BB962C8B-B14F-4D97-AF65-F5344CB8AC3E}">
        <p14:creationId xmlns:p14="http://schemas.microsoft.com/office/powerpoint/2010/main" val="1942857803"/>
      </p:ext>
    </p:extLst>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7. Merging Write Buffers</a:t>
            </a:r>
            <a:endParaRPr lang="zh-TW" altLang="en-US" dirty="0"/>
          </a:p>
        </p:txBody>
      </p:sp>
      <p:sp>
        <p:nvSpPr>
          <p:cNvPr id="3" name="內容版面配置區 2"/>
          <p:cNvSpPr>
            <a:spLocks noGrp="1"/>
          </p:cNvSpPr>
          <p:nvPr>
            <p:ph idx="1"/>
          </p:nvPr>
        </p:nvSpPr>
        <p:spPr/>
        <p:txBody>
          <a:bodyPr/>
          <a:lstStyle/>
          <a:p>
            <a:r>
              <a:rPr lang="en-US" altLang="zh-TW" dirty="0" smtClean="0"/>
              <a:t>When storing to a block that is already pending in write buffer, merge requests to reduce miss penalty</a:t>
            </a:r>
          </a:p>
        </p:txBody>
      </p:sp>
      <p:grpSp>
        <p:nvGrpSpPr>
          <p:cNvPr id="6" name="Group 130"/>
          <p:cNvGrpSpPr>
            <a:grpSpLocks/>
          </p:cNvGrpSpPr>
          <p:nvPr/>
        </p:nvGrpSpPr>
        <p:grpSpPr bwMode="auto">
          <a:xfrm>
            <a:off x="2514600" y="1992560"/>
            <a:ext cx="6324600" cy="1868488"/>
            <a:chOff x="1584" y="983"/>
            <a:chExt cx="3984" cy="1177"/>
          </a:xfrm>
        </p:grpSpPr>
        <p:sp>
          <p:nvSpPr>
            <p:cNvPr id="7" name="Rectangle 12"/>
            <p:cNvSpPr>
              <a:spLocks noChangeArrowheads="1"/>
            </p:cNvSpPr>
            <p:nvPr/>
          </p:nvSpPr>
          <p:spPr bwMode="auto">
            <a:xfrm>
              <a:off x="1728" y="1200"/>
              <a:ext cx="38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100</a:t>
              </a:r>
            </a:p>
          </p:txBody>
        </p:sp>
        <p:sp>
          <p:nvSpPr>
            <p:cNvPr id="8" name="Rectangle 11"/>
            <p:cNvSpPr>
              <a:spLocks noChangeArrowheads="1"/>
            </p:cNvSpPr>
            <p:nvPr/>
          </p:nvSpPr>
          <p:spPr bwMode="auto">
            <a:xfrm>
              <a:off x="1728" y="1440"/>
              <a:ext cx="38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108</a:t>
              </a:r>
            </a:p>
          </p:txBody>
        </p:sp>
        <p:sp>
          <p:nvSpPr>
            <p:cNvPr id="9" name="Rectangle 10"/>
            <p:cNvSpPr>
              <a:spLocks noChangeArrowheads="1"/>
            </p:cNvSpPr>
            <p:nvPr/>
          </p:nvSpPr>
          <p:spPr bwMode="auto">
            <a:xfrm>
              <a:off x="1728" y="1680"/>
              <a:ext cx="38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116</a:t>
              </a:r>
            </a:p>
          </p:txBody>
        </p:sp>
        <p:sp>
          <p:nvSpPr>
            <p:cNvPr id="10" name="Rectangle 8"/>
            <p:cNvSpPr>
              <a:spLocks noChangeArrowheads="1"/>
            </p:cNvSpPr>
            <p:nvPr/>
          </p:nvSpPr>
          <p:spPr bwMode="auto">
            <a:xfrm>
              <a:off x="1728" y="1920"/>
              <a:ext cx="38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124</a:t>
              </a:r>
            </a:p>
          </p:txBody>
        </p:sp>
        <p:sp>
          <p:nvSpPr>
            <p:cNvPr id="11" name="Rectangle 14"/>
            <p:cNvSpPr>
              <a:spLocks noChangeArrowheads="1"/>
            </p:cNvSpPr>
            <p:nvPr/>
          </p:nvSpPr>
          <p:spPr bwMode="auto">
            <a:xfrm>
              <a:off x="2304" y="120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a:t>
              </a:r>
            </a:p>
          </p:txBody>
        </p:sp>
        <p:sp>
          <p:nvSpPr>
            <p:cNvPr id="12" name="Rectangle 15"/>
            <p:cNvSpPr>
              <a:spLocks noChangeArrowheads="1"/>
            </p:cNvSpPr>
            <p:nvPr/>
          </p:nvSpPr>
          <p:spPr bwMode="auto">
            <a:xfrm>
              <a:off x="2304" y="144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a:t>
              </a:r>
            </a:p>
          </p:txBody>
        </p:sp>
        <p:sp>
          <p:nvSpPr>
            <p:cNvPr id="13" name="Rectangle 16"/>
            <p:cNvSpPr>
              <a:spLocks noChangeArrowheads="1"/>
            </p:cNvSpPr>
            <p:nvPr/>
          </p:nvSpPr>
          <p:spPr bwMode="auto">
            <a:xfrm>
              <a:off x="2304" y="168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a:t>
              </a:r>
            </a:p>
          </p:txBody>
        </p:sp>
        <p:sp>
          <p:nvSpPr>
            <p:cNvPr id="14" name="Rectangle 17"/>
            <p:cNvSpPr>
              <a:spLocks noChangeArrowheads="1"/>
            </p:cNvSpPr>
            <p:nvPr/>
          </p:nvSpPr>
          <p:spPr bwMode="auto">
            <a:xfrm>
              <a:off x="2304" y="192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a:t>
              </a:r>
            </a:p>
          </p:txBody>
        </p:sp>
        <p:sp>
          <p:nvSpPr>
            <p:cNvPr id="15" name="Rectangle 18"/>
            <p:cNvSpPr>
              <a:spLocks noChangeArrowheads="1"/>
            </p:cNvSpPr>
            <p:nvPr/>
          </p:nvSpPr>
          <p:spPr bwMode="auto">
            <a:xfrm>
              <a:off x="2448" y="1200"/>
              <a:ext cx="672" cy="240"/>
            </a:xfrm>
            <a:prstGeom prst="rect">
              <a:avLst/>
            </a:prstGeom>
            <a:solidFill>
              <a:srgbClr val="CCFF99"/>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dirty="0">
                  <a:latin typeface="+mn-lt"/>
                </a:rPr>
                <a:t>Mem[100]</a:t>
              </a:r>
            </a:p>
          </p:txBody>
        </p:sp>
        <p:sp>
          <p:nvSpPr>
            <p:cNvPr id="16" name="Rectangle 19"/>
            <p:cNvSpPr>
              <a:spLocks noChangeArrowheads="1"/>
            </p:cNvSpPr>
            <p:nvPr/>
          </p:nvSpPr>
          <p:spPr bwMode="auto">
            <a:xfrm>
              <a:off x="2448" y="1440"/>
              <a:ext cx="672" cy="240"/>
            </a:xfrm>
            <a:prstGeom prst="rect">
              <a:avLst/>
            </a:prstGeom>
            <a:solidFill>
              <a:srgbClr val="CCFF99"/>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Mem[108]</a:t>
              </a:r>
            </a:p>
          </p:txBody>
        </p:sp>
        <p:sp>
          <p:nvSpPr>
            <p:cNvPr id="17" name="Rectangle 20"/>
            <p:cNvSpPr>
              <a:spLocks noChangeArrowheads="1"/>
            </p:cNvSpPr>
            <p:nvPr/>
          </p:nvSpPr>
          <p:spPr bwMode="auto">
            <a:xfrm>
              <a:off x="2448" y="1680"/>
              <a:ext cx="672" cy="240"/>
            </a:xfrm>
            <a:prstGeom prst="rect">
              <a:avLst/>
            </a:prstGeom>
            <a:solidFill>
              <a:srgbClr val="CCFF99"/>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Mem[116]</a:t>
              </a:r>
            </a:p>
          </p:txBody>
        </p:sp>
        <p:sp>
          <p:nvSpPr>
            <p:cNvPr id="18" name="Rectangle 21"/>
            <p:cNvSpPr>
              <a:spLocks noChangeArrowheads="1"/>
            </p:cNvSpPr>
            <p:nvPr/>
          </p:nvSpPr>
          <p:spPr bwMode="auto">
            <a:xfrm>
              <a:off x="2448" y="1920"/>
              <a:ext cx="672" cy="240"/>
            </a:xfrm>
            <a:prstGeom prst="rect">
              <a:avLst/>
            </a:prstGeom>
            <a:solidFill>
              <a:srgbClr val="CCFF99"/>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Mem[124]</a:t>
              </a:r>
            </a:p>
          </p:txBody>
        </p:sp>
        <p:sp>
          <p:nvSpPr>
            <p:cNvPr id="19" name="Text Box 30"/>
            <p:cNvSpPr txBox="1">
              <a:spLocks noChangeArrowheads="1"/>
            </p:cNvSpPr>
            <p:nvPr/>
          </p:nvSpPr>
          <p:spPr bwMode="auto">
            <a:xfrm>
              <a:off x="2246" y="983"/>
              <a:ext cx="199"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latin typeface="+mn-lt"/>
                </a:rPr>
                <a:t>V</a:t>
              </a:r>
            </a:p>
          </p:txBody>
        </p:sp>
        <p:sp>
          <p:nvSpPr>
            <p:cNvPr id="20" name="Text Box 50"/>
            <p:cNvSpPr txBox="1">
              <a:spLocks noChangeArrowheads="1"/>
            </p:cNvSpPr>
            <p:nvPr/>
          </p:nvSpPr>
          <p:spPr bwMode="auto">
            <a:xfrm>
              <a:off x="1584" y="983"/>
              <a:ext cx="621"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latin typeface="+mn-lt"/>
                </a:rPr>
                <a:t>Wr. addr</a:t>
              </a:r>
            </a:p>
          </p:txBody>
        </p:sp>
        <p:sp>
          <p:nvSpPr>
            <p:cNvPr id="21" name="Rectangle 51"/>
            <p:cNvSpPr>
              <a:spLocks noChangeArrowheads="1"/>
            </p:cNvSpPr>
            <p:nvPr/>
          </p:nvSpPr>
          <p:spPr bwMode="auto">
            <a:xfrm>
              <a:off x="3120" y="120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22" name="Rectangle 52"/>
            <p:cNvSpPr>
              <a:spLocks noChangeArrowheads="1"/>
            </p:cNvSpPr>
            <p:nvPr/>
          </p:nvSpPr>
          <p:spPr bwMode="auto">
            <a:xfrm>
              <a:off x="3120" y="144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23" name="Rectangle 53"/>
            <p:cNvSpPr>
              <a:spLocks noChangeArrowheads="1"/>
            </p:cNvSpPr>
            <p:nvPr/>
          </p:nvSpPr>
          <p:spPr bwMode="auto">
            <a:xfrm>
              <a:off x="3120" y="168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24" name="Rectangle 54"/>
            <p:cNvSpPr>
              <a:spLocks noChangeArrowheads="1"/>
            </p:cNvSpPr>
            <p:nvPr/>
          </p:nvSpPr>
          <p:spPr bwMode="auto">
            <a:xfrm>
              <a:off x="3120" y="192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25" name="Rectangle 55"/>
            <p:cNvSpPr>
              <a:spLocks noChangeArrowheads="1"/>
            </p:cNvSpPr>
            <p:nvPr/>
          </p:nvSpPr>
          <p:spPr bwMode="auto">
            <a:xfrm>
              <a:off x="3264" y="120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26" name="Rectangle 56"/>
            <p:cNvSpPr>
              <a:spLocks noChangeArrowheads="1"/>
            </p:cNvSpPr>
            <p:nvPr/>
          </p:nvSpPr>
          <p:spPr bwMode="auto">
            <a:xfrm>
              <a:off x="3264" y="144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27" name="Rectangle 57"/>
            <p:cNvSpPr>
              <a:spLocks noChangeArrowheads="1"/>
            </p:cNvSpPr>
            <p:nvPr/>
          </p:nvSpPr>
          <p:spPr bwMode="auto">
            <a:xfrm>
              <a:off x="3264" y="168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28" name="Rectangle 58"/>
            <p:cNvSpPr>
              <a:spLocks noChangeArrowheads="1"/>
            </p:cNvSpPr>
            <p:nvPr/>
          </p:nvSpPr>
          <p:spPr bwMode="auto">
            <a:xfrm>
              <a:off x="3264" y="192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29" name="Text Box 59"/>
            <p:cNvSpPr txBox="1">
              <a:spLocks noChangeArrowheads="1"/>
            </p:cNvSpPr>
            <p:nvPr/>
          </p:nvSpPr>
          <p:spPr bwMode="auto">
            <a:xfrm>
              <a:off x="3072" y="1008"/>
              <a:ext cx="199"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latin typeface="+mn-lt"/>
                </a:rPr>
                <a:t>V</a:t>
              </a:r>
            </a:p>
          </p:txBody>
        </p:sp>
        <p:sp>
          <p:nvSpPr>
            <p:cNvPr id="30" name="Rectangle 60"/>
            <p:cNvSpPr>
              <a:spLocks noChangeArrowheads="1"/>
            </p:cNvSpPr>
            <p:nvPr/>
          </p:nvSpPr>
          <p:spPr bwMode="auto">
            <a:xfrm>
              <a:off x="3936" y="120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31" name="Rectangle 61"/>
            <p:cNvSpPr>
              <a:spLocks noChangeArrowheads="1"/>
            </p:cNvSpPr>
            <p:nvPr/>
          </p:nvSpPr>
          <p:spPr bwMode="auto">
            <a:xfrm>
              <a:off x="3936" y="144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32" name="Rectangle 62"/>
            <p:cNvSpPr>
              <a:spLocks noChangeArrowheads="1"/>
            </p:cNvSpPr>
            <p:nvPr/>
          </p:nvSpPr>
          <p:spPr bwMode="auto">
            <a:xfrm>
              <a:off x="3936" y="168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33" name="Rectangle 63"/>
            <p:cNvSpPr>
              <a:spLocks noChangeArrowheads="1"/>
            </p:cNvSpPr>
            <p:nvPr/>
          </p:nvSpPr>
          <p:spPr bwMode="auto">
            <a:xfrm>
              <a:off x="3936" y="192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34" name="Rectangle 64"/>
            <p:cNvSpPr>
              <a:spLocks noChangeArrowheads="1"/>
            </p:cNvSpPr>
            <p:nvPr/>
          </p:nvSpPr>
          <p:spPr bwMode="auto">
            <a:xfrm>
              <a:off x="4080" y="120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35" name="Rectangle 65"/>
            <p:cNvSpPr>
              <a:spLocks noChangeArrowheads="1"/>
            </p:cNvSpPr>
            <p:nvPr/>
          </p:nvSpPr>
          <p:spPr bwMode="auto">
            <a:xfrm>
              <a:off x="4080" y="144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36" name="Rectangle 66"/>
            <p:cNvSpPr>
              <a:spLocks noChangeArrowheads="1"/>
            </p:cNvSpPr>
            <p:nvPr/>
          </p:nvSpPr>
          <p:spPr bwMode="auto">
            <a:xfrm>
              <a:off x="4080" y="168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37" name="Rectangle 67"/>
            <p:cNvSpPr>
              <a:spLocks noChangeArrowheads="1"/>
            </p:cNvSpPr>
            <p:nvPr/>
          </p:nvSpPr>
          <p:spPr bwMode="auto">
            <a:xfrm>
              <a:off x="4080" y="192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38" name="Text Box 68"/>
            <p:cNvSpPr txBox="1">
              <a:spLocks noChangeArrowheads="1"/>
            </p:cNvSpPr>
            <p:nvPr/>
          </p:nvSpPr>
          <p:spPr bwMode="auto">
            <a:xfrm>
              <a:off x="3888" y="1008"/>
              <a:ext cx="199"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latin typeface="+mn-lt"/>
                </a:rPr>
                <a:t>V</a:t>
              </a:r>
            </a:p>
          </p:txBody>
        </p:sp>
        <p:sp>
          <p:nvSpPr>
            <p:cNvPr id="39" name="Rectangle 69"/>
            <p:cNvSpPr>
              <a:spLocks noChangeArrowheads="1"/>
            </p:cNvSpPr>
            <p:nvPr/>
          </p:nvSpPr>
          <p:spPr bwMode="auto">
            <a:xfrm>
              <a:off x="4752" y="120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40" name="Rectangle 70"/>
            <p:cNvSpPr>
              <a:spLocks noChangeArrowheads="1"/>
            </p:cNvSpPr>
            <p:nvPr/>
          </p:nvSpPr>
          <p:spPr bwMode="auto">
            <a:xfrm>
              <a:off x="4752" y="144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41" name="Rectangle 71"/>
            <p:cNvSpPr>
              <a:spLocks noChangeArrowheads="1"/>
            </p:cNvSpPr>
            <p:nvPr/>
          </p:nvSpPr>
          <p:spPr bwMode="auto">
            <a:xfrm>
              <a:off x="4752" y="168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42" name="Rectangle 72"/>
            <p:cNvSpPr>
              <a:spLocks noChangeArrowheads="1"/>
            </p:cNvSpPr>
            <p:nvPr/>
          </p:nvSpPr>
          <p:spPr bwMode="auto">
            <a:xfrm>
              <a:off x="4752" y="1920"/>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43" name="Rectangle 73"/>
            <p:cNvSpPr>
              <a:spLocks noChangeArrowheads="1"/>
            </p:cNvSpPr>
            <p:nvPr/>
          </p:nvSpPr>
          <p:spPr bwMode="auto">
            <a:xfrm>
              <a:off x="4896" y="120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44" name="Rectangle 74"/>
            <p:cNvSpPr>
              <a:spLocks noChangeArrowheads="1"/>
            </p:cNvSpPr>
            <p:nvPr/>
          </p:nvSpPr>
          <p:spPr bwMode="auto">
            <a:xfrm>
              <a:off x="4896" y="144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45" name="Rectangle 75"/>
            <p:cNvSpPr>
              <a:spLocks noChangeArrowheads="1"/>
            </p:cNvSpPr>
            <p:nvPr/>
          </p:nvSpPr>
          <p:spPr bwMode="auto">
            <a:xfrm>
              <a:off x="4896" y="168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46" name="Rectangle 76"/>
            <p:cNvSpPr>
              <a:spLocks noChangeArrowheads="1"/>
            </p:cNvSpPr>
            <p:nvPr/>
          </p:nvSpPr>
          <p:spPr bwMode="auto">
            <a:xfrm>
              <a:off x="4896" y="1920"/>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47" name="Text Box 77"/>
            <p:cNvSpPr txBox="1">
              <a:spLocks noChangeArrowheads="1"/>
            </p:cNvSpPr>
            <p:nvPr/>
          </p:nvSpPr>
          <p:spPr bwMode="auto">
            <a:xfrm>
              <a:off x="4704" y="1008"/>
              <a:ext cx="199"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latin typeface="+mn-lt"/>
                </a:rPr>
                <a:t>V</a:t>
              </a:r>
            </a:p>
          </p:txBody>
        </p:sp>
      </p:grpSp>
      <p:grpSp>
        <p:nvGrpSpPr>
          <p:cNvPr id="48" name="Group 136"/>
          <p:cNvGrpSpPr>
            <a:grpSpLocks/>
          </p:cNvGrpSpPr>
          <p:nvPr/>
        </p:nvGrpSpPr>
        <p:grpSpPr bwMode="auto">
          <a:xfrm>
            <a:off x="2514600" y="4080792"/>
            <a:ext cx="6324600" cy="1868488"/>
            <a:chOff x="1584" y="2711"/>
            <a:chExt cx="3984" cy="1177"/>
          </a:xfrm>
        </p:grpSpPr>
        <p:sp>
          <p:nvSpPr>
            <p:cNvPr id="49" name="Rectangle 78"/>
            <p:cNvSpPr>
              <a:spLocks noChangeArrowheads="1"/>
            </p:cNvSpPr>
            <p:nvPr/>
          </p:nvSpPr>
          <p:spPr bwMode="auto">
            <a:xfrm>
              <a:off x="1728" y="2928"/>
              <a:ext cx="38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100</a:t>
              </a:r>
            </a:p>
          </p:txBody>
        </p:sp>
        <p:sp>
          <p:nvSpPr>
            <p:cNvPr id="50" name="Rectangle 79"/>
            <p:cNvSpPr>
              <a:spLocks noChangeArrowheads="1"/>
            </p:cNvSpPr>
            <p:nvPr/>
          </p:nvSpPr>
          <p:spPr bwMode="auto">
            <a:xfrm>
              <a:off x="1728" y="3168"/>
              <a:ext cx="38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51" name="Rectangle 80"/>
            <p:cNvSpPr>
              <a:spLocks noChangeArrowheads="1"/>
            </p:cNvSpPr>
            <p:nvPr/>
          </p:nvSpPr>
          <p:spPr bwMode="auto">
            <a:xfrm>
              <a:off x="1728" y="3408"/>
              <a:ext cx="38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52" name="Rectangle 81"/>
            <p:cNvSpPr>
              <a:spLocks noChangeArrowheads="1"/>
            </p:cNvSpPr>
            <p:nvPr/>
          </p:nvSpPr>
          <p:spPr bwMode="auto">
            <a:xfrm>
              <a:off x="1728" y="3648"/>
              <a:ext cx="38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53" name="Rectangle 82"/>
            <p:cNvSpPr>
              <a:spLocks noChangeArrowheads="1"/>
            </p:cNvSpPr>
            <p:nvPr/>
          </p:nvSpPr>
          <p:spPr bwMode="auto">
            <a:xfrm>
              <a:off x="2304" y="292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a:t>
              </a:r>
            </a:p>
          </p:txBody>
        </p:sp>
        <p:sp>
          <p:nvSpPr>
            <p:cNvPr id="54" name="Rectangle 83"/>
            <p:cNvSpPr>
              <a:spLocks noChangeArrowheads="1"/>
            </p:cNvSpPr>
            <p:nvPr/>
          </p:nvSpPr>
          <p:spPr bwMode="auto">
            <a:xfrm>
              <a:off x="2304" y="316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55" name="Rectangle 84"/>
            <p:cNvSpPr>
              <a:spLocks noChangeArrowheads="1"/>
            </p:cNvSpPr>
            <p:nvPr/>
          </p:nvSpPr>
          <p:spPr bwMode="auto">
            <a:xfrm>
              <a:off x="2304" y="340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56" name="Rectangle 85"/>
            <p:cNvSpPr>
              <a:spLocks noChangeArrowheads="1"/>
            </p:cNvSpPr>
            <p:nvPr/>
          </p:nvSpPr>
          <p:spPr bwMode="auto">
            <a:xfrm>
              <a:off x="2304" y="364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57" name="Rectangle 86"/>
            <p:cNvSpPr>
              <a:spLocks noChangeArrowheads="1"/>
            </p:cNvSpPr>
            <p:nvPr/>
          </p:nvSpPr>
          <p:spPr bwMode="auto">
            <a:xfrm>
              <a:off x="2448" y="2928"/>
              <a:ext cx="672" cy="240"/>
            </a:xfrm>
            <a:prstGeom prst="rect">
              <a:avLst/>
            </a:prstGeom>
            <a:solidFill>
              <a:srgbClr val="CCFF99"/>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Mem[100]</a:t>
              </a:r>
            </a:p>
          </p:txBody>
        </p:sp>
        <p:sp>
          <p:nvSpPr>
            <p:cNvPr id="58" name="Text Box 90"/>
            <p:cNvSpPr txBox="1">
              <a:spLocks noChangeArrowheads="1"/>
            </p:cNvSpPr>
            <p:nvPr/>
          </p:nvSpPr>
          <p:spPr bwMode="auto">
            <a:xfrm>
              <a:off x="2246" y="2711"/>
              <a:ext cx="199"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latin typeface="+mn-lt"/>
                </a:rPr>
                <a:t>V</a:t>
              </a:r>
            </a:p>
          </p:txBody>
        </p:sp>
        <p:sp>
          <p:nvSpPr>
            <p:cNvPr id="59" name="Text Box 91"/>
            <p:cNvSpPr txBox="1">
              <a:spLocks noChangeArrowheads="1"/>
            </p:cNvSpPr>
            <p:nvPr/>
          </p:nvSpPr>
          <p:spPr bwMode="auto">
            <a:xfrm>
              <a:off x="1584" y="2711"/>
              <a:ext cx="621"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latin typeface="+mn-lt"/>
                </a:rPr>
                <a:t>Wr. addr</a:t>
              </a:r>
            </a:p>
          </p:txBody>
        </p:sp>
        <p:sp>
          <p:nvSpPr>
            <p:cNvPr id="60" name="Rectangle 92"/>
            <p:cNvSpPr>
              <a:spLocks noChangeArrowheads="1"/>
            </p:cNvSpPr>
            <p:nvPr/>
          </p:nvSpPr>
          <p:spPr bwMode="auto">
            <a:xfrm>
              <a:off x="3120" y="292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a:t>
              </a:r>
            </a:p>
          </p:txBody>
        </p:sp>
        <p:sp>
          <p:nvSpPr>
            <p:cNvPr id="61" name="Text Box 100"/>
            <p:cNvSpPr txBox="1">
              <a:spLocks noChangeArrowheads="1"/>
            </p:cNvSpPr>
            <p:nvPr/>
          </p:nvSpPr>
          <p:spPr bwMode="auto">
            <a:xfrm>
              <a:off x="3072" y="2736"/>
              <a:ext cx="199"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latin typeface="+mn-lt"/>
                </a:rPr>
                <a:t>V</a:t>
              </a:r>
            </a:p>
          </p:txBody>
        </p:sp>
        <p:sp>
          <p:nvSpPr>
            <p:cNvPr id="62" name="Rectangle 96"/>
            <p:cNvSpPr>
              <a:spLocks noChangeArrowheads="1"/>
            </p:cNvSpPr>
            <p:nvPr/>
          </p:nvSpPr>
          <p:spPr bwMode="auto">
            <a:xfrm>
              <a:off x="2448" y="316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63" name="Rectangle 93"/>
            <p:cNvSpPr>
              <a:spLocks noChangeArrowheads="1"/>
            </p:cNvSpPr>
            <p:nvPr/>
          </p:nvSpPr>
          <p:spPr bwMode="auto">
            <a:xfrm>
              <a:off x="3120" y="316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64" name="Rectangle 114"/>
            <p:cNvSpPr>
              <a:spLocks noChangeArrowheads="1"/>
            </p:cNvSpPr>
            <p:nvPr/>
          </p:nvSpPr>
          <p:spPr bwMode="auto">
            <a:xfrm>
              <a:off x="2448" y="340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65" name="Rectangle 94"/>
            <p:cNvSpPr>
              <a:spLocks noChangeArrowheads="1"/>
            </p:cNvSpPr>
            <p:nvPr/>
          </p:nvSpPr>
          <p:spPr bwMode="auto">
            <a:xfrm>
              <a:off x="3120" y="340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66" name="Rectangle 105"/>
            <p:cNvSpPr>
              <a:spLocks noChangeArrowheads="1"/>
            </p:cNvSpPr>
            <p:nvPr/>
          </p:nvSpPr>
          <p:spPr bwMode="auto">
            <a:xfrm>
              <a:off x="2448" y="364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67" name="Rectangle 95"/>
            <p:cNvSpPr>
              <a:spLocks noChangeArrowheads="1"/>
            </p:cNvSpPr>
            <p:nvPr/>
          </p:nvSpPr>
          <p:spPr bwMode="auto">
            <a:xfrm>
              <a:off x="3120" y="364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68" name="Rectangle 87"/>
            <p:cNvSpPr>
              <a:spLocks noChangeArrowheads="1"/>
            </p:cNvSpPr>
            <p:nvPr/>
          </p:nvSpPr>
          <p:spPr bwMode="auto">
            <a:xfrm>
              <a:off x="3264" y="2928"/>
              <a:ext cx="672" cy="240"/>
            </a:xfrm>
            <a:prstGeom prst="rect">
              <a:avLst/>
            </a:prstGeom>
            <a:solidFill>
              <a:srgbClr val="CCFF99"/>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Mem[108]</a:t>
              </a:r>
            </a:p>
          </p:txBody>
        </p:sp>
        <p:sp>
          <p:nvSpPr>
            <p:cNvPr id="69" name="Rectangle 97"/>
            <p:cNvSpPr>
              <a:spLocks noChangeArrowheads="1"/>
            </p:cNvSpPr>
            <p:nvPr/>
          </p:nvSpPr>
          <p:spPr bwMode="auto">
            <a:xfrm>
              <a:off x="3264" y="316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70" name="Rectangle 98"/>
            <p:cNvSpPr>
              <a:spLocks noChangeArrowheads="1"/>
            </p:cNvSpPr>
            <p:nvPr/>
          </p:nvSpPr>
          <p:spPr bwMode="auto">
            <a:xfrm>
              <a:off x="3264" y="340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71" name="Rectangle 99"/>
            <p:cNvSpPr>
              <a:spLocks noChangeArrowheads="1"/>
            </p:cNvSpPr>
            <p:nvPr/>
          </p:nvSpPr>
          <p:spPr bwMode="auto">
            <a:xfrm>
              <a:off x="3264" y="364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72" name="Rectangle 101"/>
            <p:cNvSpPr>
              <a:spLocks noChangeArrowheads="1"/>
            </p:cNvSpPr>
            <p:nvPr/>
          </p:nvSpPr>
          <p:spPr bwMode="auto">
            <a:xfrm>
              <a:off x="3936" y="292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a:t>
              </a:r>
            </a:p>
          </p:txBody>
        </p:sp>
        <p:sp>
          <p:nvSpPr>
            <p:cNvPr id="73" name="Rectangle 102"/>
            <p:cNvSpPr>
              <a:spLocks noChangeArrowheads="1"/>
            </p:cNvSpPr>
            <p:nvPr/>
          </p:nvSpPr>
          <p:spPr bwMode="auto">
            <a:xfrm>
              <a:off x="3936" y="316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74" name="Rectangle 103"/>
            <p:cNvSpPr>
              <a:spLocks noChangeArrowheads="1"/>
            </p:cNvSpPr>
            <p:nvPr/>
          </p:nvSpPr>
          <p:spPr bwMode="auto">
            <a:xfrm>
              <a:off x="3936" y="340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75" name="Rectangle 104"/>
            <p:cNvSpPr>
              <a:spLocks noChangeArrowheads="1"/>
            </p:cNvSpPr>
            <p:nvPr/>
          </p:nvSpPr>
          <p:spPr bwMode="auto">
            <a:xfrm>
              <a:off x="3936" y="364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76" name="Text Box 109"/>
            <p:cNvSpPr txBox="1">
              <a:spLocks noChangeArrowheads="1"/>
            </p:cNvSpPr>
            <p:nvPr/>
          </p:nvSpPr>
          <p:spPr bwMode="auto">
            <a:xfrm>
              <a:off x="3888" y="2736"/>
              <a:ext cx="199"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latin typeface="+mn-lt"/>
                </a:rPr>
                <a:t>V</a:t>
              </a:r>
            </a:p>
          </p:txBody>
        </p:sp>
        <p:sp>
          <p:nvSpPr>
            <p:cNvPr id="77" name="Rectangle 88"/>
            <p:cNvSpPr>
              <a:spLocks noChangeArrowheads="1"/>
            </p:cNvSpPr>
            <p:nvPr/>
          </p:nvSpPr>
          <p:spPr bwMode="auto">
            <a:xfrm>
              <a:off x="4080" y="2928"/>
              <a:ext cx="672" cy="240"/>
            </a:xfrm>
            <a:prstGeom prst="rect">
              <a:avLst/>
            </a:prstGeom>
            <a:solidFill>
              <a:srgbClr val="CCFF99"/>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Mem[116]</a:t>
              </a:r>
            </a:p>
          </p:txBody>
        </p:sp>
        <p:sp>
          <p:nvSpPr>
            <p:cNvPr id="78" name="Rectangle 106"/>
            <p:cNvSpPr>
              <a:spLocks noChangeArrowheads="1"/>
            </p:cNvSpPr>
            <p:nvPr/>
          </p:nvSpPr>
          <p:spPr bwMode="auto">
            <a:xfrm>
              <a:off x="4080" y="316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79" name="Rectangle 107"/>
            <p:cNvSpPr>
              <a:spLocks noChangeArrowheads="1"/>
            </p:cNvSpPr>
            <p:nvPr/>
          </p:nvSpPr>
          <p:spPr bwMode="auto">
            <a:xfrm>
              <a:off x="4080" y="340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80" name="Rectangle 108"/>
            <p:cNvSpPr>
              <a:spLocks noChangeArrowheads="1"/>
            </p:cNvSpPr>
            <p:nvPr/>
          </p:nvSpPr>
          <p:spPr bwMode="auto">
            <a:xfrm>
              <a:off x="4080" y="364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81" name="Rectangle 120"/>
            <p:cNvSpPr>
              <a:spLocks noChangeArrowheads="1"/>
            </p:cNvSpPr>
            <p:nvPr/>
          </p:nvSpPr>
          <p:spPr bwMode="auto">
            <a:xfrm>
              <a:off x="4752" y="292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1</a:t>
              </a:r>
            </a:p>
          </p:txBody>
        </p:sp>
        <p:sp>
          <p:nvSpPr>
            <p:cNvPr id="82" name="Rectangle 121"/>
            <p:cNvSpPr>
              <a:spLocks noChangeArrowheads="1"/>
            </p:cNvSpPr>
            <p:nvPr/>
          </p:nvSpPr>
          <p:spPr bwMode="auto">
            <a:xfrm>
              <a:off x="4752" y="316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83" name="Rectangle 122"/>
            <p:cNvSpPr>
              <a:spLocks noChangeArrowheads="1"/>
            </p:cNvSpPr>
            <p:nvPr/>
          </p:nvSpPr>
          <p:spPr bwMode="auto">
            <a:xfrm>
              <a:off x="4752" y="340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84" name="Rectangle 123"/>
            <p:cNvSpPr>
              <a:spLocks noChangeArrowheads="1"/>
            </p:cNvSpPr>
            <p:nvPr/>
          </p:nvSpPr>
          <p:spPr bwMode="auto">
            <a:xfrm>
              <a:off x="4752" y="3648"/>
              <a:ext cx="144"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0</a:t>
              </a:r>
            </a:p>
          </p:txBody>
        </p:sp>
        <p:sp>
          <p:nvSpPr>
            <p:cNvPr id="85" name="Rectangle 124"/>
            <p:cNvSpPr>
              <a:spLocks noChangeArrowheads="1"/>
            </p:cNvSpPr>
            <p:nvPr/>
          </p:nvSpPr>
          <p:spPr bwMode="auto">
            <a:xfrm>
              <a:off x="4896" y="2928"/>
              <a:ext cx="672" cy="240"/>
            </a:xfrm>
            <a:prstGeom prst="rect">
              <a:avLst/>
            </a:prstGeom>
            <a:solidFill>
              <a:srgbClr val="CCFF99"/>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r>
                <a:rPr lang="en-US" sz="1800" b="0">
                  <a:latin typeface="+mn-lt"/>
                </a:rPr>
                <a:t>Mem[124]</a:t>
              </a:r>
            </a:p>
          </p:txBody>
        </p:sp>
        <p:sp>
          <p:nvSpPr>
            <p:cNvPr id="86" name="Rectangle 125"/>
            <p:cNvSpPr>
              <a:spLocks noChangeArrowheads="1"/>
            </p:cNvSpPr>
            <p:nvPr/>
          </p:nvSpPr>
          <p:spPr bwMode="auto">
            <a:xfrm>
              <a:off x="4896" y="316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87" name="Rectangle 126"/>
            <p:cNvSpPr>
              <a:spLocks noChangeArrowheads="1"/>
            </p:cNvSpPr>
            <p:nvPr/>
          </p:nvSpPr>
          <p:spPr bwMode="auto">
            <a:xfrm>
              <a:off x="4896" y="340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88" name="Rectangle 127"/>
            <p:cNvSpPr>
              <a:spLocks noChangeArrowheads="1"/>
            </p:cNvSpPr>
            <p:nvPr/>
          </p:nvSpPr>
          <p:spPr bwMode="auto">
            <a:xfrm>
              <a:off x="4896" y="3648"/>
              <a:ext cx="672" cy="240"/>
            </a:xfrm>
            <a:prstGeom prst="rect">
              <a:avLst/>
            </a:prstGeom>
            <a:solidFill>
              <a:schemeClr val="bg1"/>
            </a:solidFill>
            <a:ln w="9525">
              <a:solidFill>
                <a:schemeClr val="tx1"/>
              </a:solidFill>
              <a:miter lim="800000"/>
              <a:headEnd/>
              <a:tailEnd/>
            </a:ln>
            <a:effectLst>
              <a:outerShdw dist="117088" dir="2436078" algn="ctr" rotWithShape="0">
                <a:schemeClr val="tx1">
                  <a:alpha val="50000"/>
                </a:schemeClr>
              </a:outerShdw>
            </a:effectLst>
          </p:spPr>
          <p:txBody>
            <a:bodyPr wrap="none" anchor="ctr"/>
            <a:lstStyle/>
            <a:p>
              <a:pPr eaLnBrk="0" hangingPunct="0"/>
              <a:endParaRPr lang="en-US" sz="1800" b="0">
                <a:latin typeface="+mn-lt"/>
              </a:endParaRPr>
            </a:p>
          </p:txBody>
        </p:sp>
        <p:sp>
          <p:nvSpPr>
            <p:cNvPr id="89" name="Text Box 128"/>
            <p:cNvSpPr txBox="1">
              <a:spLocks noChangeArrowheads="1"/>
            </p:cNvSpPr>
            <p:nvPr/>
          </p:nvSpPr>
          <p:spPr bwMode="auto">
            <a:xfrm>
              <a:off x="4732" y="2745"/>
              <a:ext cx="199"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latin typeface="+mn-lt"/>
                </a:rPr>
                <a:t>V</a:t>
              </a:r>
            </a:p>
          </p:txBody>
        </p:sp>
      </p:grpSp>
      <p:sp>
        <p:nvSpPr>
          <p:cNvPr id="90" name="Rectangle 134"/>
          <p:cNvSpPr>
            <a:spLocks noChangeArrowheads="1"/>
          </p:cNvSpPr>
          <p:nvPr/>
        </p:nvSpPr>
        <p:spPr bwMode="auto">
          <a:xfrm>
            <a:off x="185737" y="2235224"/>
            <a:ext cx="2328863" cy="1447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lgn="l">
              <a:spcBef>
                <a:spcPct val="20000"/>
              </a:spcBef>
            </a:pPr>
            <a:r>
              <a:rPr lang="en-US" b="0" dirty="0">
                <a:latin typeface="+mn-lt"/>
              </a:rPr>
              <a:t>Need to initiate 4 separate writes back to lower level memory</a:t>
            </a:r>
          </a:p>
        </p:txBody>
      </p:sp>
      <p:sp>
        <p:nvSpPr>
          <p:cNvPr id="91" name="Rectangle 135"/>
          <p:cNvSpPr>
            <a:spLocks noChangeArrowheads="1"/>
          </p:cNvSpPr>
          <p:nvPr/>
        </p:nvSpPr>
        <p:spPr bwMode="auto">
          <a:xfrm>
            <a:off x="185737" y="4293096"/>
            <a:ext cx="2328863" cy="1447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algn="l">
              <a:spcBef>
                <a:spcPct val="20000"/>
              </a:spcBef>
            </a:pPr>
            <a:r>
              <a:rPr lang="en-US" b="0" dirty="0">
                <a:latin typeface="+mn-lt"/>
              </a:rPr>
              <a:t>One single write back to lower level memory</a:t>
            </a:r>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33</a:t>
            </a:fld>
            <a:endParaRPr lang="zh-TW" altLang="zh-TW"/>
          </a:p>
        </p:txBody>
      </p:sp>
      <p:sp>
        <p:nvSpPr>
          <p:cNvPr id="4" name="文字方塊 3"/>
          <p:cNvSpPr txBox="1"/>
          <p:nvPr/>
        </p:nvSpPr>
        <p:spPr>
          <a:xfrm>
            <a:off x="1409435" y="5661248"/>
            <a:ext cx="1074333" cy="461665"/>
          </a:xfrm>
          <a:prstGeom prst="rect">
            <a:avLst/>
          </a:prstGeom>
          <a:noFill/>
        </p:spPr>
        <p:txBody>
          <a:bodyPr wrap="none" rtlCol="0">
            <a:spAutoFit/>
          </a:bodyPr>
          <a:lstStyle/>
          <a:p>
            <a:r>
              <a:rPr lang="en-US" altLang="zh-TW" dirty="0" smtClean="0">
                <a:latin typeface="+mn-lt"/>
              </a:rPr>
              <a:t>Fig. 2.7</a:t>
            </a:r>
            <a:endParaRPr lang="zh-TW" altLang="en-US" dirty="0" smtClean="0">
              <a:latin typeface="+mn-lt"/>
            </a:endParaRPr>
          </a:p>
        </p:txBody>
      </p:sp>
    </p:spTree>
    <p:extLst>
      <p:ext uri="{BB962C8B-B14F-4D97-AF65-F5344CB8AC3E}">
        <p14:creationId xmlns:p14="http://schemas.microsoft.com/office/powerpoint/2010/main" val="988849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1"/>
                                        </p:tgtEl>
                                        <p:attrNameLst>
                                          <p:attrName>style.visibility</p:attrName>
                                        </p:attrNameLst>
                                      </p:cBhvr>
                                      <p:to>
                                        <p:strVal val="visible"/>
                                      </p:to>
                                    </p:set>
                                    <p:animEffect transition="in" filter="blinds(horizontal)">
                                      <p:cBhvr>
                                        <p:cTn id="7" dur="500"/>
                                        <p:tgtEl>
                                          <p:spTgt spid="91"/>
                                        </p:tgtEl>
                                      </p:cBhvr>
                                    </p:animEffect>
                                  </p:childTnLst>
                                </p:cTn>
                              </p:par>
                              <p:par>
                                <p:cTn id="8" presetID="3" presetClass="entr" presetSubtype="10" fill="hold" nodeType="withEffect">
                                  <p:stCondLst>
                                    <p:cond delay="0"/>
                                  </p:stCondLst>
                                  <p:childTnLst>
                                    <p:set>
                                      <p:cBhvr>
                                        <p:cTn id="9" dur="1" fill="hold">
                                          <p:stCondLst>
                                            <p:cond delay="0"/>
                                          </p:stCondLst>
                                        </p:cTn>
                                        <p:tgtEl>
                                          <p:spTgt spid="48"/>
                                        </p:tgtEl>
                                        <p:attrNameLst>
                                          <p:attrName>style.visibility</p:attrName>
                                        </p:attrNameLst>
                                      </p:cBhvr>
                                      <p:to>
                                        <p:strVal val="visible"/>
                                      </p:to>
                                    </p:set>
                                    <p:animEffect transition="in" filter="blinds(horizontal)">
                                      <p:cBhvr>
                                        <p:cTn id="10"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8. Compiler Optimizations</a:t>
            </a:r>
            <a:endParaRPr lang="zh-TW" altLang="en-US" dirty="0"/>
          </a:p>
        </p:txBody>
      </p:sp>
      <p:sp>
        <p:nvSpPr>
          <p:cNvPr id="3" name="內容版面配置區 2"/>
          <p:cNvSpPr>
            <a:spLocks noGrp="1"/>
          </p:cNvSpPr>
          <p:nvPr>
            <p:ph idx="1"/>
          </p:nvPr>
        </p:nvSpPr>
        <p:spPr/>
        <p:txBody>
          <a:bodyPr/>
          <a:lstStyle/>
          <a:p>
            <a:pPr marL="0" indent="0">
              <a:buNone/>
            </a:pPr>
            <a:r>
              <a:rPr lang="en-US" altLang="zh-TW" dirty="0" smtClean="0"/>
              <a:t>For reducing miss rate</a:t>
            </a:r>
          </a:p>
          <a:p>
            <a:r>
              <a:rPr lang="en-US" altLang="zh-TW" dirty="0" smtClean="0"/>
              <a:t>Instructions</a:t>
            </a:r>
          </a:p>
          <a:p>
            <a:pPr lvl="1"/>
            <a:r>
              <a:rPr lang="en-US" altLang="zh-TW" dirty="0" smtClean="0"/>
              <a:t>Reorder procedures in memory to reduce conflict misses</a:t>
            </a:r>
          </a:p>
          <a:p>
            <a:pPr lvl="1"/>
            <a:r>
              <a:rPr lang="en-US" altLang="zh-TW" dirty="0" smtClean="0"/>
              <a:t>Use profiling to look at conflicts</a:t>
            </a:r>
          </a:p>
          <a:p>
            <a:r>
              <a:rPr lang="en-US" altLang="zh-TW" dirty="0" smtClean="0"/>
              <a:t>Data</a:t>
            </a:r>
          </a:p>
          <a:p>
            <a:pPr lvl="1"/>
            <a:r>
              <a:rPr lang="en-US" altLang="zh-TW" dirty="0" smtClean="0">
                <a:solidFill>
                  <a:srgbClr val="FF0000"/>
                </a:solidFill>
              </a:rPr>
              <a:t>Loop Interchange</a:t>
            </a:r>
            <a:r>
              <a:rPr lang="en-US" altLang="zh-TW" dirty="0" smtClean="0"/>
              <a:t>: change nesting of loops to access data in order stored in memory</a:t>
            </a:r>
          </a:p>
          <a:p>
            <a:pPr lvl="1"/>
            <a:r>
              <a:rPr lang="en-US" altLang="zh-TW" dirty="0" smtClean="0">
                <a:solidFill>
                  <a:srgbClr val="FF0000"/>
                </a:solidFill>
              </a:rPr>
              <a:t>Loop Fusion</a:t>
            </a:r>
            <a:r>
              <a:rPr lang="en-US" altLang="zh-TW" dirty="0" smtClean="0"/>
              <a:t>: combine two independent loops that have same looping and access some common variables</a:t>
            </a:r>
          </a:p>
          <a:p>
            <a:pPr lvl="1"/>
            <a:r>
              <a:rPr lang="en-US" altLang="zh-TW" dirty="0" smtClean="0">
                <a:solidFill>
                  <a:srgbClr val="FF0000"/>
                </a:solidFill>
              </a:rPr>
              <a:t>Blocking</a:t>
            </a:r>
            <a:r>
              <a:rPr lang="en-US" altLang="zh-TW" dirty="0" smtClean="0"/>
              <a:t>: </a:t>
            </a:r>
            <a:r>
              <a:rPr lang="en-US" altLang="zh-TW" dirty="0"/>
              <a:t>partition large array into smaller blocks, thus fitting the accessed array elements into cache size </a:t>
            </a:r>
            <a:r>
              <a:rPr lang="en-US" altLang="zh-TW" dirty="0" smtClean="0"/>
              <a:t>to improve temporal locality</a:t>
            </a:r>
          </a:p>
          <a:p>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34</a:t>
            </a:fld>
            <a:endParaRPr lang="zh-TW" altLang="zh-TW"/>
          </a:p>
        </p:txBody>
      </p:sp>
    </p:spTree>
    <p:extLst>
      <p:ext uri="{BB962C8B-B14F-4D97-AF65-F5344CB8AC3E}">
        <p14:creationId xmlns:p14="http://schemas.microsoft.com/office/powerpoint/2010/main" val="345877157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64"/>
          <p:cNvSpPr>
            <a:spLocks noGrp="1"/>
          </p:cNvSpPr>
          <p:nvPr>
            <p:ph type="title"/>
          </p:nvPr>
        </p:nvSpPr>
        <p:spPr/>
        <p:txBody>
          <a:bodyPr/>
          <a:lstStyle/>
          <a:p>
            <a:r>
              <a:rPr lang="en-US" altLang="zh-TW" dirty="0" smtClean="0"/>
              <a:t>Loop Interchange</a:t>
            </a:r>
            <a:endParaRPr lang="zh-TW" altLang="en-US" dirty="0"/>
          </a:p>
        </p:txBody>
      </p:sp>
      <p:grpSp>
        <p:nvGrpSpPr>
          <p:cNvPr id="5" name="Group 72"/>
          <p:cNvGrpSpPr>
            <a:grpSpLocks/>
          </p:cNvGrpSpPr>
          <p:nvPr/>
        </p:nvGrpSpPr>
        <p:grpSpPr bwMode="auto">
          <a:xfrm>
            <a:off x="6081713" y="3501009"/>
            <a:ext cx="2819400" cy="2559050"/>
            <a:chOff x="3072" y="2423"/>
            <a:chExt cx="1776" cy="1612"/>
          </a:xfrm>
        </p:grpSpPr>
        <p:sp>
          <p:nvSpPr>
            <p:cNvPr id="6" name="Rectangle 40"/>
            <p:cNvSpPr>
              <a:spLocks noChangeArrowheads="1"/>
            </p:cNvSpPr>
            <p:nvPr/>
          </p:nvSpPr>
          <p:spPr bwMode="auto">
            <a:xfrm>
              <a:off x="3408" y="2688"/>
              <a:ext cx="1440" cy="1347"/>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Rectangle 41"/>
            <p:cNvSpPr>
              <a:spLocks noChangeArrowheads="1"/>
            </p:cNvSpPr>
            <p:nvPr/>
          </p:nvSpPr>
          <p:spPr bwMode="auto">
            <a:xfrm>
              <a:off x="3408" y="2688"/>
              <a:ext cx="1440" cy="144"/>
            </a:xfrm>
            <a:prstGeom prst="rect">
              <a:avLst/>
            </a:prstGeom>
            <a:solidFill>
              <a:schemeClr val="accent3">
                <a:lumMod val="85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Text Box 42"/>
            <p:cNvSpPr txBox="1">
              <a:spLocks noChangeArrowheads="1"/>
            </p:cNvSpPr>
            <p:nvPr/>
          </p:nvSpPr>
          <p:spPr bwMode="auto">
            <a:xfrm>
              <a:off x="3504" y="2423"/>
              <a:ext cx="297"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dirty="0">
                  <a:latin typeface="+mn-lt"/>
                </a:rPr>
                <a:t>j=0</a:t>
              </a:r>
            </a:p>
          </p:txBody>
        </p:sp>
        <p:sp>
          <p:nvSpPr>
            <p:cNvPr id="9" name="Text Box 43"/>
            <p:cNvSpPr txBox="1">
              <a:spLocks noChangeArrowheads="1"/>
            </p:cNvSpPr>
            <p:nvPr/>
          </p:nvSpPr>
          <p:spPr bwMode="auto">
            <a:xfrm>
              <a:off x="3072" y="2640"/>
              <a:ext cx="296" cy="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latin typeface="+mn-lt"/>
                </a:rPr>
                <a:t>i=0</a:t>
              </a:r>
            </a:p>
          </p:txBody>
        </p:sp>
        <p:sp>
          <p:nvSpPr>
            <p:cNvPr id="10" name="Line 44"/>
            <p:cNvSpPr>
              <a:spLocks noChangeShapeType="1"/>
            </p:cNvSpPr>
            <p:nvPr/>
          </p:nvSpPr>
          <p:spPr bwMode="auto">
            <a:xfrm>
              <a:off x="3840" y="2544"/>
              <a:ext cx="912"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Line 49"/>
            <p:cNvSpPr>
              <a:spLocks noChangeShapeType="1"/>
            </p:cNvSpPr>
            <p:nvPr/>
          </p:nvSpPr>
          <p:spPr bwMode="auto">
            <a:xfrm>
              <a:off x="3312" y="2928"/>
              <a:ext cx="0" cy="100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 name="Rectangle 80"/>
          <p:cNvSpPr>
            <a:spLocks noChangeArrowheads="1"/>
          </p:cNvSpPr>
          <p:nvPr/>
        </p:nvSpPr>
        <p:spPr bwMode="auto">
          <a:xfrm>
            <a:off x="6615113" y="4607495"/>
            <a:ext cx="2286000" cy="228600"/>
          </a:xfrm>
          <a:prstGeom prst="rect">
            <a:avLst/>
          </a:prstGeom>
          <a:solidFill>
            <a:schemeClr val="accent3">
              <a:lumMod val="85000"/>
            </a:schemeClr>
          </a:solidFill>
          <a:ln w="9525">
            <a:solidFill>
              <a:schemeClr val="tx1"/>
            </a:solidFill>
            <a:miter lim="800000"/>
            <a:headEnd/>
            <a:tailEnd/>
          </a:ln>
          <a:effectLst/>
          <a:extLst/>
        </p:spPr>
        <p:txBody>
          <a:bodyPr wrap="none" anchor="ctr"/>
          <a:lstStyle/>
          <a:p>
            <a:endParaRPr lang="en-US"/>
          </a:p>
        </p:txBody>
      </p:sp>
      <p:sp>
        <p:nvSpPr>
          <p:cNvPr id="13" name="Rectangle 77"/>
          <p:cNvSpPr>
            <a:spLocks noChangeArrowheads="1"/>
          </p:cNvSpPr>
          <p:nvPr/>
        </p:nvSpPr>
        <p:spPr bwMode="auto">
          <a:xfrm>
            <a:off x="6615113" y="4378895"/>
            <a:ext cx="2286000" cy="228600"/>
          </a:xfrm>
          <a:prstGeom prst="rect">
            <a:avLst/>
          </a:prstGeom>
          <a:solidFill>
            <a:schemeClr val="accent3">
              <a:lumMod val="85000"/>
            </a:schemeClr>
          </a:solidFill>
          <a:ln w="9525">
            <a:solidFill>
              <a:schemeClr val="tx1"/>
            </a:solidFill>
            <a:miter lim="800000"/>
            <a:headEnd/>
            <a:tailEnd/>
          </a:ln>
          <a:effectLst/>
          <a:extLst/>
        </p:spPr>
        <p:txBody>
          <a:bodyPr wrap="none" anchor="ctr"/>
          <a:lstStyle/>
          <a:p>
            <a:endParaRPr lang="en-US"/>
          </a:p>
        </p:txBody>
      </p:sp>
      <p:sp>
        <p:nvSpPr>
          <p:cNvPr id="14" name="Rectangle 6"/>
          <p:cNvSpPr>
            <a:spLocks noChangeArrowheads="1"/>
          </p:cNvSpPr>
          <p:nvPr/>
        </p:nvSpPr>
        <p:spPr bwMode="auto">
          <a:xfrm>
            <a:off x="4371975" y="1274440"/>
            <a:ext cx="2286000" cy="251460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 name="Rectangle 17"/>
          <p:cNvSpPr>
            <a:spLocks noChangeArrowheads="1"/>
          </p:cNvSpPr>
          <p:nvPr/>
        </p:nvSpPr>
        <p:spPr bwMode="auto">
          <a:xfrm>
            <a:off x="4371975" y="1274440"/>
            <a:ext cx="2286000" cy="228600"/>
          </a:xfrm>
          <a:prstGeom prst="rect">
            <a:avLst/>
          </a:prstGeom>
          <a:solidFill>
            <a:schemeClr val="accent3">
              <a:lumMod val="85000"/>
            </a:schemeClr>
          </a:solidFill>
          <a:ln w="9525">
            <a:solidFill>
              <a:schemeClr val="tx1"/>
            </a:solidFill>
            <a:miter lim="800000"/>
            <a:headEnd/>
            <a:tailEnd/>
          </a:ln>
          <a:effectLst/>
          <a:extLst/>
        </p:spPr>
        <p:txBody>
          <a:bodyPr wrap="none" anchor="ctr"/>
          <a:lstStyle/>
          <a:p>
            <a:endParaRPr lang="en-US"/>
          </a:p>
        </p:txBody>
      </p:sp>
      <p:sp>
        <p:nvSpPr>
          <p:cNvPr id="16" name="Text Box 4"/>
          <p:cNvSpPr txBox="1">
            <a:spLocks noChangeArrowheads="1"/>
          </p:cNvSpPr>
          <p:nvPr/>
        </p:nvSpPr>
        <p:spPr bwMode="auto">
          <a:xfrm>
            <a:off x="536575" y="1533525"/>
            <a:ext cx="3460750" cy="1190625"/>
          </a:xfrm>
          <a:prstGeom prst="rect">
            <a:avLst/>
          </a:prstGeom>
          <a:solidFill>
            <a:srgbClr val="00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sz="1800" b="1" dirty="0">
                <a:latin typeface="Courier New" pitchFamily="49" charset="0"/>
              </a:rPr>
              <a:t>/* Before */</a:t>
            </a:r>
          </a:p>
          <a:p>
            <a:pPr algn="l" eaLnBrk="0" hangingPunct="0"/>
            <a:r>
              <a:rPr lang="en-US" sz="1800" b="1" dirty="0">
                <a:latin typeface="Courier New" pitchFamily="49" charset="0"/>
              </a:rPr>
              <a:t>for (j=0; j&lt;100; j++)</a:t>
            </a:r>
          </a:p>
          <a:p>
            <a:pPr algn="l" eaLnBrk="0" hangingPunct="0"/>
            <a:r>
              <a:rPr lang="en-US" sz="1800" b="1" dirty="0">
                <a:latin typeface="Courier New" pitchFamily="49" charset="0"/>
              </a:rPr>
              <a:t> for (i=0; i&lt;5000; i++) </a:t>
            </a:r>
          </a:p>
          <a:p>
            <a:pPr algn="l" eaLnBrk="0" hangingPunct="0"/>
            <a:r>
              <a:rPr lang="en-US" sz="1800" b="1" dirty="0">
                <a:latin typeface="Courier New" pitchFamily="49" charset="0"/>
              </a:rPr>
              <a:t>   x[i][j] = 2*x[i][j] </a:t>
            </a:r>
          </a:p>
        </p:txBody>
      </p:sp>
      <p:sp>
        <p:nvSpPr>
          <p:cNvPr id="17" name="Text Box 5"/>
          <p:cNvSpPr txBox="1">
            <a:spLocks noChangeArrowheads="1"/>
          </p:cNvSpPr>
          <p:nvPr/>
        </p:nvSpPr>
        <p:spPr bwMode="auto">
          <a:xfrm>
            <a:off x="549275" y="2996952"/>
            <a:ext cx="3381375" cy="1190625"/>
          </a:xfrm>
          <a:prstGeom prst="rect">
            <a:avLst/>
          </a:prstGeom>
          <a:solidFill>
            <a:srgbClr val="00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en-US" sz="1800" b="1" dirty="0">
                <a:latin typeface="Courier New" pitchFamily="49" charset="0"/>
              </a:rPr>
              <a:t>/* After */</a:t>
            </a:r>
          </a:p>
          <a:p>
            <a:pPr algn="l" eaLnBrk="0" hangingPunct="0"/>
            <a:r>
              <a:rPr lang="en-US" sz="1800" b="1" dirty="0">
                <a:latin typeface="Courier New" pitchFamily="49" charset="0"/>
              </a:rPr>
              <a:t>for (</a:t>
            </a:r>
            <a:r>
              <a:rPr lang="en-US" sz="1800" b="1" dirty="0" err="1">
                <a:latin typeface="Courier New" pitchFamily="49" charset="0"/>
              </a:rPr>
              <a:t>i</a:t>
            </a:r>
            <a:r>
              <a:rPr lang="en-US" sz="1800" b="1" dirty="0">
                <a:latin typeface="Courier New" pitchFamily="49" charset="0"/>
              </a:rPr>
              <a:t>=0; </a:t>
            </a:r>
            <a:r>
              <a:rPr lang="en-US" sz="1800" b="1" dirty="0" err="1">
                <a:latin typeface="Courier New" pitchFamily="49" charset="0"/>
              </a:rPr>
              <a:t>i</a:t>
            </a:r>
            <a:r>
              <a:rPr lang="en-US" sz="1800" b="1" dirty="0">
                <a:latin typeface="Courier New" pitchFamily="49" charset="0"/>
              </a:rPr>
              <a:t>&lt;5000; </a:t>
            </a:r>
            <a:r>
              <a:rPr lang="en-US" sz="1800" b="1" dirty="0" err="1">
                <a:latin typeface="Courier New" pitchFamily="49" charset="0"/>
              </a:rPr>
              <a:t>i</a:t>
            </a:r>
            <a:r>
              <a:rPr lang="en-US" sz="1800" b="1" dirty="0">
                <a:latin typeface="Courier New" pitchFamily="49" charset="0"/>
              </a:rPr>
              <a:t>++) </a:t>
            </a:r>
          </a:p>
          <a:p>
            <a:pPr algn="l" eaLnBrk="0" hangingPunct="0"/>
            <a:r>
              <a:rPr lang="en-US" sz="1800" b="1" dirty="0">
                <a:latin typeface="Courier New" pitchFamily="49" charset="0"/>
              </a:rPr>
              <a:t> for (j=0; j&lt;100; j++)</a:t>
            </a:r>
          </a:p>
          <a:p>
            <a:pPr algn="l" eaLnBrk="0" hangingPunct="0"/>
            <a:r>
              <a:rPr lang="en-US" sz="1800" b="1" dirty="0">
                <a:latin typeface="Courier New" pitchFamily="49" charset="0"/>
              </a:rPr>
              <a:t>   x[</a:t>
            </a:r>
            <a:r>
              <a:rPr lang="en-US" sz="1800" b="1" dirty="0" err="1">
                <a:latin typeface="Courier New" pitchFamily="49" charset="0"/>
              </a:rPr>
              <a:t>i</a:t>
            </a:r>
            <a:r>
              <a:rPr lang="en-US" sz="1800" b="1" dirty="0">
                <a:latin typeface="Courier New" pitchFamily="49" charset="0"/>
              </a:rPr>
              <a:t>][j] = 2*x[</a:t>
            </a:r>
            <a:r>
              <a:rPr lang="en-US" sz="1800" b="1" dirty="0" err="1">
                <a:latin typeface="Courier New" pitchFamily="49" charset="0"/>
              </a:rPr>
              <a:t>i</a:t>
            </a:r>
            <a:r>
              <a:rPr lang="en-US" sz="1800" b="1" dirty="0">
                <a:latin typeface="Courier New" pitchFamily="49" charset="0"/>
              </a:rPr>
              <a:t>][j] </a:t>
            </a:r>
          </a:p>
        </p:txBody>
      </p:sp>
      <p:sp>
        <p:nvSpPr>
          <p:cNvPr id="18" name="Text Box 8"/>
          <p:cNvSpPr txBox="1">
            <a:spLocks noChangeArrowheads="1"/>
          </p:cNvSpPr>
          <p:nvPr/>
        </p:nvSpPr>
        <p:spPr bwMode="auto">
          <a:xfrm>
            <a:off x="4295775" y="968053"/>
            <a:ext cx="4953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t>j=0</a:t>
            </a:r>
          </a:p>
        </p:txBody>
      </p:sp>
      <p:sp>
        <p:nvSpPr>
          <p:cNvPr id="19" name="Text Box 9"/>
          <p:cNvSpPr txBox="1">
            <a:spLocks noChangeArrowheads="1"/>
          </p:cNvSpPr>
          <p:nvPr/>
        </p:nvSpPr>
        <p:spPr bwMode="auto">
          <a:xfrm>
            <a:off x="3838575" y="1198240"/>
            <a:ext cx="4953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0"/>
              <a:t>i=0</a:t>
            </a:r>
          </a:p>
        </p:txBody>
      </p:sp>
      <p:sp>
        <p:nvSpPr>
          <p:cNvPr id="20" name="Line 10"/>
          <p:cNvSpPr>
            <a:spLocks noChangeShapeType="1"/>
          </p:cNvSpPr>
          <p:nvPr/>
        </p:nvSpPr>
        <p:spPr bwMode="auto">
          <a:xfrm>
            <a:off x="4829175" y="1160140"/>
            <a:ext cx="1447800" cy="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Rectangle 30"/>
          <p:cNvSpPr>
            <a:spLocks noChangeArrowheads="1"/>
          </p:cNvSpPr>
          <p:nvPr/>
        </p:nvSpPr>
        <p:spPr bwMode="auto">
          <a:xfrm>
            <a:off x="4371975" y="1503040"/>
            <a:ext cx="2286000" cy="228600"/>
          </a:xfrm>
          <a:prstGeom prst="rect">
            <a:avLst/>
          </a:prstGeom>
          <a:solidFill>
            <a:schemeClr val="accent3">
              <a:lumMod val="85000"/>
            </a:schemeClr>
          </a:solidFill>
          <a:ln w="9525">
            <a:solidFill>
              <a:schemeClr val="tx1"/>
            </a:solidFill>
            <a:miter lim="800000"/>
            <a:headEnd/>
            <a:tailEnd/>
          </a:ln>
          <a:effectLst/>
          <a:extLst/>
        </p:spPr>
        <p:txBody>
          <a:bodyPr wrap="none" anchor="ctr"/>
          <a:lstStyle/>
          <a:p>
            <a:endParaRPr lang="en-US"/>
          </a:p>
        </p:txBody>
      </p:sp>
      <p:sp>
        <p:nvSpPr>
          <p:cNvPr id="22" name="Rectangle 31"/>
          <p:cNvSpPr>
            <a:spLocks noChangeArrowheads="1"/>
          </p:cNvSpPr>
          <p:nvPr/>
        </p:nvSpPr>
        <p:spPr bwMode="auto">
          <a:xfrm>
            <a:off x="4371975" y="1731640"/>
            <a:ext cx="2286000" cy="228600"/>
          </a:xfrm>
          <a:prstGeom prst="rect">
            <a:avLst/>
          </a:prstGeom>
          <a:solidFill>
            <a:schemeClr val="accent3">
              <a:lumMod val="85000"/>
            </a:schemeClr>
          </a:solidFill>
          <a:ln w="9525">
            <a:solidFill>
              <a:schemeClr val="tx1"/>
            </a:solidFill>
            <a:miter lim="800000"/>
            <a:headEnd/>
            <a:tailEnd/>
          </a:ln>
          <a:effectLst/>
          <a:extLst/>
        </p:spPr>
        <p:txBody>
          <a:bodyPr wrap="none" anchor="ctr"/>
          <a:lstStyle/>
          <a:p>
            <a:endParaRPr lang="en-US"/>
          </a:p>
        </p:txBody>
      </p:sp>
      <p:sp>
        <p:nvSpPr>
          <p:cNvPr id="23" name="Rectangle 32"/>
          <p:cNvSpPr>
            <a:spLocks noChangeArrowheads="1"/>
          </p:cNvSpPr>
          <p:nvPr/>
        </p:nvSpPr>
        <p:spPr bwMode="auto">
          <a:xfrm>
            <a:off x="4371975" y="1960240"/>
            <a:ext cx="2286000" cy="228600"/>
          </a:xfrm>
          <a:prstGeom prst="rect">
            <a:avLst/>
          </a:prstGeom>
          <a:solidFill>
            <a:schemeClr val="accent3">
              <a:lumMod val="85000"/>
            </a:schemeClr>
          </a:solidFill>
          <a:ln w="9525">
            <a:solidFill>
              <a:schemeClr val="tx1"/>
            </a:solidFill>
            <a:miter lim="800000"/>
            <a:headEnd/>
            <a:tailEnd/>
          </a:ln>
          <a:effectLst/>
          <a:extLst/>
        </p:spPr>
        <p:txBody>
          <a:bodyPr wrap="none" anchor="ctr"/>
          <a:lstStyle/>
          <a:p>
            <a:endParaRPr lang="en-US"/>
          </a:p>
        </p:txBody>
      </p:sp>
      <p:sp>
        <p:nvSpPr>
          <p:cNvPr id="24" name="Rectangle 33"/>
          <p:cNvSpPr>
            <a:spLocks noChangeArrowheads="1"/>
          </p:cNvSpPr>
          <p:nvPr/>
        </p:nvSpPr>
        <p:spPr bwMode="auto">
          <a:xfrm>
            <a:off x="4371975" y="3560440"/>
            <a:ext cx="2286000" cy="228600"/>
          </a:xfrm>
          <a:prstGeom prst="rect">
            <a:avLst/>
          </a:prstGeom>
          <a:solidFill>
            <a:schemeClr val="accent3">
              <a:lumMod val="85000"/>
            </a:schemeClr>
          </a:solidFill>
          <a:ln w="9525">
            <a:solidFill>
              <a:schemeClr val="tx1"/>
            </a:solidFill>
            <a:miter lim="800000"/>
            <a:headEnd/>
            <a:tailEnd/>
          </a:ln>
          <a:effectLst/>
          <a:extLst/>
        </p:spPr>
        <p:txBody>
          <a:bodyPr wrap="none" anchor="ctr"/>
          <a:lstStyle/>
          <a:p>
            <a:endParaRPr lang="en-US"/>
          </a:p>
        </p:txBody>
      </p:sp>
      <p:sp>
        <p:nvSpPr>
          <p:cNvPr id="25" name="Line 11"/>
          <p:cNvSpPr>
            <a:spLocks noChangeShapeType="1"/>
          </p:cNvSpPr>
          <p:nvPr/>
        </p:nvSpPr>
        <p:spPr bwMode="auto">
          <a:xfrm>
            <a:off x="4219575" y="1655440"/>
            <a:ext cx="0" cy="1600200"/>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6" name="Group 34"/>
          <p:cNvGrpSpPr>
            <a:grpSpLocks/>
          </p:cNvGrpSpPr>
          <p:nvPr/>
        </p:nvGrpSpPr>
        <p:grpSpPr bwMode="auto">
          <a:xfrm rot="-5400000">
            <a:off x="4148138" y="2836540"/>
            <a:ext cx="914400" cy="76200"/>
            <a:chOff x="3984" y="1872"/>
            <a:chExt cx="576" cy="48"/>
          </a:xfrm>
        </p:grpSpPr>
        <p:sp>
          <p:nvSpPr>
            <p:cNvPr id="27" name="Rectangle 35"/>
            <p:cNvSpPr>
              <a:spLocks noChangeArrowheads="1"/>
            </p:cNvSpPr>
            <p:nvPr/>
          </p:nvSpPr>
          <p:spPr bwMode="auto">
            <a:xfrm>
              <a:off x="4080" y="1872"/>
              <a:ext cx="48" cy="48"/>
            </a:xfrm>
            <a:prstGeom prst="rect">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 name="Rectangle 36"/>
            <p:cNvSpPr>
              <a:spLocks noChangeArrowheads="1"/>
            </p:cNvSpPr>
            <p:nvPr/>
          </p:nvSpPr>
          <p:spPr bwMode="auto">
            <a:xfrm>
              <a:off x="4176" y="1872"/>
              <a:ext cx="48" cy="48"/>
            </a:xfrm>
            <a:prstGeom prst="rect">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Rectangle 37"/>
            <p:cNvSpPr>
              <a:spLocks noChangeArrowheads="1"/>
            </p:cNvSpPr>
            <p:nvPr/>
          </p:nvSpPr>
          <p:spPr bwMode="auto">
            <a:xfrm>
              <a:off x="4320" y="1872"/>
              <a:ext cx="48" cy="48"/>
            </a:xfrm>
            <a:prstGeom prst="rect">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Rectangle 38"/>
            <p:cNvSpPr>
              <a:spLocks noChangeArrowheads="1"/>
            </p:cNvSpPr>
            <p:nvPr/>
          </p:nvSpPr>
          <p:spPr bwMode="auto">
            <a:xfrm>
              <a:off x="4512" y="1872"/>
              <a:ext cx="48" cy="48"/>
            </a:xfrm>
            <a:prstGeom prst="rect">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Rectangle 39"/>
            <p:cNvSpPr>
              <a:spLocks noChangeArrowheads="1"/>
            </p:cNvSpPr>
            <p:nvPr/>
          </p:nvSpPr>
          <p:spPr bwMode="auto">
            <a:xfrm>
              <a:off x="3984" y="1872"/>
              <a:ext cx="48" cy="48"/>
            </a:xfrm>
            <a:prstGeom prst="rect">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2" name="Line 13"/>
          <p:cNvSpPr>
            <a:spLocks noChangeShapeType="1"/>
          </p:cNvSpPr>
          <p:nvPr/>
        </p:nvSpPr>
        <p:spPr bwMode="auto">
          <a:xfrm flipV="1">
            <a:off x="4600575" y="1350640"/>
            <a:ext cx="228600" cy="21336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 name="Line 18"/>
          <p:cNvSpPr>
            <a:spLocks noChangeShapeType="1"/>
          </p:cNvSpPr>
          <p:nvPr/>
        </p:nvSpPr>
        <p:spPr bwMode="auto">
          <a:xfrm>
            <a:off x="4829175" y="1350640"/>
            <a:ext cx="0" cy="228600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 name="Line 19"/>
          <p:cNvSpPr>
            <a:spLocks noChangeShapeType="1"/>
          </p:cNvSpPr>
          <p:nvPr/>
        </p:nvSpPr>
        <p:spPr bwMode="auto">
          <a:xfrm flipV="1">
            <a:off x="4829175" y="1350640"/>
            <a:ext cx="228600" cy="21336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 name="Line 20"/>
          <p:cNvSpPr>
            <a:spLocks noChangeShapeType="1"/>
          </p:cNvSpPr>
          <p:nvPr/>
        </p:nvSpPr>
        <p:spPr bwMode="auto">
          <a:xfrm>
            <a:off x="5057775" y="1350640"/>
            <a:ext cx="0" cy="228600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 name="Line 21"/>
          <p:cNvSpPr>
            <a:spLocks noChangeShapeType="1"/>
          </p:cNvSpPr>
          <p:nvPr/>
        </p:nvSpPr>
        <p:spPr bwMode="auto">
          <a:xfrm flipV="1">
            <a:off x="5057775" y="1350640"/>
            <a:ext cx="228600" cy="21336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 name="Line 22"/>
          <p:cNvSpPr>
            <a:spLocks noChangeShapeType="1"/>
          </p:cNvSpPr>
          <p:nvPr/>
        </p:nvSpPr>
        <p:spPr bwMode="auto">
          <a:xfrm>
            <a:off x="5286375" y="1350640"/>
            <a:ext cx="0" cy="228600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 name="Line 23"/>
          <p:cNvSpPr>
            <a:spLocks noChangeShapeType="1"/>
          </p:cNvSpPr>
          <p:nvPr/>
        </p:nvSpPr>
        <p:spPr bwMode="auto">
          <a:xfrm flipV="1">
            <a:off x="5286375" y="1350640"/>
            <a:ext cx="228600" cy="21336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39" name="Group 29"/>
          <p:cNvGrpSpPr>
            <a:grpSpLocks/>
          </p:cNvGrpSpPr>
          <p:nvPr/>
        </p:nvGrpSpPr>
        <p:grpSpPr bwMode="auto">
          <a:xfrm>
            <a:off x="5591175" y="2722240"/>
            <a:ext cx="914400" cy="76200"/>
            <a:chOff x="3984" y="1872"/>
            <a:chExt cx="576" cy="48"/>
          </a:xfrm>
        </p:grpSpPr>
        <p:sp>
          <p:nvSpPr>
            <p:cNvPr id="40" name="Rectangle 24"/>
            <p:cNvSpPr>
              <a:spLocks noChangeArrowheads="1"/>
            </p:cNvSpPr>
            <p:nvPr/>
          </p:nvSpPr>
          <p:spPr bwMode="auto">
            <a:xfrm>
              <a:off x="4080" y="1872"/>
              <a:ext cx="48" cy="48"/>
            </a:xfrm>
            <a:prstGeom prst="rect">
              <a:avLst/>
            </a:prstGeom>
            <a:solidFill>
              <a:srgbClr val="FF9900"/>
            </a:solidFill>
            <a:ln w="9525">
              <a:solidFill>
                <a:srgbClr val="FF66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 name="Rectangle 25"/>
            <p:cNvSpPr>
              <a:spLocks noChangeArrowheads="1"/>
            </p:cNvSpPr>
            <p:nvPr/>
          </p:nvSpPr>
          <p:spPr bwMode="auto">
            <a:xfrm>
              <a:off x="4176" y="1872"/>
              <a:ext cx="48" cy="48"/>
            </a:xfrm>
            <a:prstGeom prst="rect">
              <a:avLst/>
            </a:prstGeom>
            <a:solidFill>
              <a:srgbClr val="FF9900"/>
            </a:solidFill>
            <a:ln w="9525">
              <a:solidFill>
                <a:srgbClr val="FF66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Rectangle 26"/>
            <p:cNvSpPr>
              <a:spLocks noChangeArrowheads="1"/>
            </p:cNvSpPr>
            <p:nvPr/>
          </p:nvSpPr>
          <p:spPr bwMode="auto">
            <a:xfrm>
              <a:off x="4320" y="1872"/>
              <a:ext cx="48" cy="48"/>
            </a:xfrm>
            <a:prstGeom prst="rect">
              <a:avLst/>
            </a:prstGeom>
            <a:solidFill>
              <a:srgbClr val="FF9900"/>
            </a:solidFill>
            <a:ln w="9525">
              <a:solidFill>
                <a:srgbClr val="FF66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Rectangle 27"/>
            <p:cNvSpPr>
              <a:spLocks noChangeArrowheads="1"/>
            </p:cNvSpPr>
            <p:nvPr/>
          </p:nvSpPr>
          <p:spPr bwMode="auto">
            <a:xfrm>
              <a:off x="4512" y="1872"/>
              <a:ext cx="48" cy="48"/>
            </a:xfrm>
            <a:prstGeom prst="rect">
              <a:avLst/>
            </a:prstGeom>
            <a:solidFill>
              <a:srgbClr val="FF9900"/>
            </a:solidFill>
            <a:ln w="9525">
              <a:solidFill>
                <a:srgbClr val="FF66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Rectangle 28"/>
            <p:cNvSpPr>
              <a:spLocks noChangeArrowheads="1"/>
            </p:cNvSpPr>
            <p:nvPr/>
          </p:nvSpPr>
          <p:spPr bwMode="auto">
            <a:xfrm>
              <a:off x="3984" y="1872"/>
              <a:ext cx="48" cy="48"/>
            </a:xfrm>
            <a:prstGeom prst="rect">
              <a:avLst/>
            </a:prstGeom>
            <a:solidFill>
              <a:srgbClr val="FF9900"/>
            </a:solidFill>
            <a:ln w="9525">
              <a:solidFill>
                <a:srgbClr val="FF66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5" name="Line 12"/>
          <p:cNvSpPr>
            <a:spLocks noChangeShapeType="1"/>
          </p:cNvSpPr>
          <p:nvPr/>
        </p:nvSpPr>
        <p:spPr bwMode="auto">
          <a:xfrm>
            <a:off x="4600575" y="1350640"/>
            <a:ext cx="0" cy="228600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Rectangle 73"/>
          <p:cNvSpPr>
            <a:spLocks noChangeArrowheads="1"/>
          </p:cNvSpPr>
          <p:nvPr/>
        </p:nvSpPr>
        <p:spPr bwMode="auto">
          <a:xfrm>
            <a:off x="6615113" y="4150295"/>
            <a:ext cx="2286000" cy="228600"/>
          </a:xfrm>
          <a:prstGeom prst="rect">
            <a:avLst/>
          </a:prstGeom>
          <a:solidFill>
            <a:schemeClr val="accent3">
              <a:lumMod val="85000"/>
            </a:schemeClr>
          </a:solidFill>
          <a:ln w="9525">
            <a:solidFill>
              <a:schemeClr val="tx1"/>
            </a:solidFill>
            <a:miter lim="800000"/>
            <a:headEnd/>
            <a:tailEnd/>
          </a:ln>
          <a:effectLst/>
          <a:extLst/>
        </p:spPr>
        <p:txBody>
          <a:bodyPr wrap="none" anchor="ctr"/>
          <a:lstStyle/>
          <a:p>
            <a:endParaRPr lang="en-US"/>
          </a:p>
        </p:txBody>
      </p:sp>
      <p:sp>
        <p:nvSpPr>
          <p:cNvPr id="47" name="Line 70"/>
          <p:cNvSpPr>
            <a:spLocks noChangeShapeType="1"/>
          </p:cNvSpPr>
          <p:nvPr/>
        </p:nvSpPr>
        <p:spPr bwMode="auto">
          <a:xfrm rot="-5400000">
            <a:off x="7796213" y="3045395"/>
            <a:ext cx="0" cy="205740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 name="Line 71"/>
          <p:cNvSpPr>
            <a:spLocks noChangeShapeType="1"/>
          </p:cNvSpPr>
          <p:nvPr/>
        </p:nvSpPr>
        <p:spPr bwMode="auto">
          <a:xfrm flipV="1">
            <a:off x="6767513" y="4074095"/>
            <a:ext cx="1905000" cy="2286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 name="Line 75"/>
          <p:cNvSpPr>
            <a:spLocks noChangeShapeType="1"/>
          </p:cNvSpPr>
          <p:nvPr/>
        </p:nvSpPr>
        <p:spPr bwMode="auto">
          <a:xfrm rot="-5400000">
            <a:off x="7796213" y="3273995"/>
            <a:ext cx="0" cy="205740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 name="Line 76"/>
          <p:cNvSpPr>
            <a:spLocks noChangeShapeType="1"/>
          </p:cNvSpPr>
          <p:nvPr/>
        </p:nvSpPr>
        <p:spPr bwMode="auto">
          <a:xfrm flipV="1">
            <a:off x="6767513" y="4302695"/>
            <a:ext cx="1905000" cy="2286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 name="Line 78"/>
          <p:cNvSpPr>
            <a:spLocks noChangeShapeType="1"/>
          </p:cNvSpPr>
          <p:nvPr/>
        </p:nvSpPr>
        <p:spPr bwMode="auto">
          <a:xfrm rot="-5400000">
            <a:off x="7796213" y="3502595"/>
            <a:ext cx="0" cy="205740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 name="Line 79"/>
          <p:cNvSpPr>
            <a:spLocks noChangeShapeType="1"/>
          </p:cNvSpPr>
          <p:nvPr/>
        </p:nvSpPr>
        <p:spPr bwMode="auto">
          <a:xfrm flipV="1">
            <a:off x="6767513" y="4531295"/>
            <a:ext cx="1905000" cy="2286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 name="Line 81"/>
          <p:cNvSpPr>
            <a:spLocks noChangeShapeType="1"/>
          </p:cNvSpPr>
          <p:nvPr/>
        </p:nvSpPr>
        <p:spPr bwMode="auto">
          <a:xfrm rot="-5400000">
            <a:off x="7796213" y="3731195"/>
            <a:ext cx="0" cy="205740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 name="Line 82"/>
          <p:cNvSpPr>
            <a:spLocks noChangeShapeType="1"/>
          </p:cNvSpPr>
          <p:nvPr/>
        </p:nvSpPr>
        <p:spPr bwMode="auto">
          <a:xfrm flipV="1">
            <a:off x="6767513" y="4759895"/>
            <a:ext cx="1905000" cy="2286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5" name="Group 83"/>
          <p:cNvGrpSpPr>
            <a:grpSpLocks/>
          </p:cNvGrpSpPr>
          <p:nvPr/>
        </p:nvGrpSpPr>
        <p:grpSpPr bwMode="auto">
          <a:xfrm rot="-5400000">
            <a:off x="7339013" y="5483795"/>
            <a:ext cx="914400" cy="76200"/>
            <a:chOff x="3984" y="1872"/>
            <a:chExt cx="576" cy="48"/>
          </a:xfrm>
        </p:grpSpPr>
        <p:sp>
          <p:nvSpPr>
            <p:cNvPr id="56" name="Rectangle 84"/>
            <p:cNvSpPr>
              <a:spLocks noChangeArrowheads="1"/>
            </p:cNvSpPr>
            <p:nvPr/>
          </p:nvSpPr>
          <p:spPr bwMode="auto">
            <a:xfrm>
              <a:off x="4080" y="1872"/>
              <a:ext cx="48" cy="48"/>
            </a:xfrm>
            <a:prstGeom prst="rect">
              <a:avLst/>
            </a:prstGeom>
            <a:solidFill>
              <a:srgbClr val="FF9900"/>
            </a:solidFill>
            <a:ln w="9525">
              <a:solidFill>
                <a:srgbClr val="FF66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Rectangle 85"/>
            <p:cNvSpPr>
              <a:spLocks noChangeArrowheads="1"/>
            </p:cNvSpPr>
            <p:nvPr/>
          </p:nvSpPr>
          <p:spPr bwMode="auto">
            <a:xfrm>
              <a:off x="4176" y="1872"/>
              <a:ext cx="48" cy="48"/>
            </a:xfrm>
            <a:prstGeom prst="rect">
              <a:avLst/>
            </a:prstGeom>
            <a:solidFill>
              <a:srgbClr val="FF9900"/>
            </a:solidFill>
            <a:ln w="9525">
              <a:solidFill>
                <a:srgbClr val="FF66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 name="Rectangle 86"/>
            <p:cNvSpPr>
              <a:spLocks noChangeArrowheads="1"/>
            </p:cNvSpPr>
            <p:nvPr/>
          </p:nvSpPr>
          <p:spPr bwMode="auto">
            <a:xfrm>
              <a:off x="4320" y="1872"/>
              <a:ext cx="48" cy="48"/>
            </a:xfrm>
            <a:prstGeom prst="rect">
              <a:avLst/>
            </a:prstGeom>
            <a:solidFill>
              <a:srgbClr val="FF9900"/>
            </a:solidFill>
            <a:ln w="9525">
              <a:solidFill>
                <a:srgbClr val="FF66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 name="Rectangle 87"/>
            <p:cNvSpPr>
              <a:spLocks noChangeArrowheads="1"/>
            </p:cNvSpPr>
            <p:nvPr/>
          </p:nvSpPr>
          <p:spPr bwMode="auto">
            <a:xfrm>
              <a:off x="4512" y="1872"/>
              <a:ext cx="48" cy="48"/>
            </a:xfrm>
            <a:prstGeom prst="rect">
              <a:avLst/>
            </a:prstGeom>
            <a:solidFill>
              <a:srgbClr val="FF9900"/>
            </a:solidFill>
            <a:ln w="9525">
              <a:solidFill>
                <a:srgbClr val="FF66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 name="Rectangle 88"/>
            <p:cNvSpPr>
              <a:spLocks noChangeArrowheads="1"/>
            </p:cNvSpPr>
            <p:nvPr/>
          </p:nvSpPr>
          <p:spPr bwMode="auto">
            <a:xfrm>
              <a:off x="3984" y="1872"/>
              <a:ext cx="48" cy="48"/>
            </a:xfrm>
            <a:prstGeom prst="rect">
              <a:avLst/>
            </a:prstGeom>
            <a:solidFill>
              <a:srgbClr val="FF9900"/>
            </a:solidFill>
            <a:ln w="9525">
              <a:solidFill>
                <a:srgbClr val="FF66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1" name="Text Box 89"/>
          <p:cNvSpPr txBox="1">
            <a:spLocks noChangeArrowheads="1"/>
          </p:cNvSpPr>
          <p:nvPr/>
        </p:nvSpPr>
        <p:spPr bwMode="auto">
          <a:xfrm>
            <a:off x="395536" y="4293096"/>
            <a:ext cx="5458482"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marL="84138" lvl="1"/>
            <a:r>
              <a:rPr lang="en-US" altLang="zh-TW" dirty="0">
                <a:latin typeface="+mn-lt"/>
              </a:rPr>
              <a:t>Reduce misses </a:t>
            </a:r>
            <a:r>
              <a:rPr lang="en-US" altLang="zh-TW" dirty="0" smtClean="0">
                <a:latin typeface="+mn-lt"/>
              </a:rPr>
              <a:t>by</a:t>
            </a:r>
            <a:r>
              <a:rPr lang="en-US" altLang="zh-TW" dirty="0" smtClean="0">
                <a:latin typeface="+mn-lt"/>
                <a:sym typeface="Wingdings" panose="05000000000000000000" pitchFamily="2" charset="2"/>
              </a:rPr>
              <a:t> maximizing </a:t>
            </a:r>
            <a:r>
              <a:rPr lang="en-US" altLang="zh-TW" dirty="0">
                <a:latin typeface="+mn-lt"/>
                <a:sym typeface="Wingdings" panose="05000000000000000000" pitchFamily="2" charset="2"/>
              </a:rPr>
              <a:t>use </a:t>
            </a:r>
            <a:r>
              <a:rPr lang="en-US" altLang="zh-TW" dirty="0" smtClean="0">
                <a:latin typeface="+mn-lt"/>
                <a:sym typeface="Wingdings" panose="05000000000000000000" pitchFamily="2" charset="2"/>
              </a:rPr>
              <a:t>of </a:t>
            </a:r>
            <a:r>
              <a:rPr lang="en-US" altLang="zh-TW" dirty="0">
                <a:latin typeface="+mn-lt"/>
                <a:sym typeface="Wingdings" panose="05000000000000000000" pitchFamily="2" charset="2"/>
              </a:rPr>
              <a:t>data </a:t>
            </a:r>
            <a:r>
              <a:rPr lang="en-US" altLang="zh-TW" dirty="0" smtClean="0">
                <a:latin typeface="+mn-lt"/>
                <a:sym typeface="Wingdings" panose="05000000000000000000" pitchFamily="2" charset="2"/>
              </a:rPr>
              <a:t/>
            </a:r>
            <a:br>
              <a:rPr lang="en-US" altLang="zh-TW" dirty="0" smtClean="0">
                <a:latin typeface="+mn-lt"/>
                <a:sym typeface="Wingdings" panose="05000000000000000000" pitchFamily="2" charset="2"/>
              </a:rPr>
            </a:br>
            <a:r>
              <a:rPr lang="en-US" altLang="zh-TW" dirty="0" smtClean="0">
                <a:latin typeface="+mn-lt"/>
                <a:sym typeface="Wingdings" panose="05000000000000000000" pitchFamily="2" charset="2"/>
              </a:rPr>
              <a:t>in </a:t>
            </a:r>
            <a:r>
              <a:rPr lang="en-US" altLang="zh-TW" dirty="0">
                <a:latin typeface="+mn-lt"/>
                <a:sym typeface="Wingdings" panose="05000000000000000000" pitchFamily="2" charset="2"/>
              </a:rPr>
              <a:t>a cache block before it is discarded</a:t>
            </a:r>
            <a:endParaRPr lang="en-US" altLang="zh-TW" dirty="0">
              <a:latin typeface="+mn-lt"/>
            </a:endParaRPr>
          </a:p>
        </p:txBody>
      </p:sp>
      <p:sp>
        <p:nvSpPr>
          <p:cNvPr id="62" name="Text Box 90"/>
          <p:cNvSpPr txBox="1">
            <a:spLocks noChangeArrowheads="1"/>
          </p:cNvSpPr>
          <p:nvPr/>
        </p:nvSpPr>
        <p:spPr bwMode="auto">
          <a:xfrm>
            <a:off x="1115616" y="1109663"/>
            <a:ext cx="2273186" cy="400110"/>
          </a:xfrm>
          <a:prstGeom prst="rect">
            <a:avLst/>
          </a:prstGeom>
          <a:solidFill>
            <a:srgbClr val="FF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b="0" dirty="0">
                <a:latin typeface="+mn-lt"/>
              </a:rPr>
              <a:t>Row-major ordering</a:t>
            </a:r>
          </a:p>
        </p:txBody>
      </p:sp>
      <p:sp>
        <p:nvSpPr>
          <p:cNvPr id="63" name="Text Box 91"/>
          <p:cNvSpPr txBox="1">
            <a:spLocks noChangeArrowheads="1"/>
          </p:cNvSpPr>
          <p:nvPr/>
        </p:nvSpPr>
        <p:spPr bwMode="auto">
          <a:xfrm>
            <a:off x="406399" y="5229200"/>
            <a:ext cx="5489576" cy="830997"/>
          </a:xfrm>
          <a:prstGeom prst="rect">
            <a:avLst/>
          </a:prstGeom>
          <a:solidFill>
            <a:srgbClr val="99CCFF"/>
          </a:solidFill>
          <a:ln>
            <a:noFill/>
          </a:ln>
          <a:effectLst/>
          <a:extLst/>
        </p:spPr>
        <p:txBody>
          <a:bodyPr wrap="square">
            <a:spAutoFit/>
          </a:bodyPr>
          <a:lstStyle/>
          <a:p>
            <a:r>
              <a:rPr lang="en-US" dirty="0">
                <a:latin typeface="+mn-lt"/>
              </a:rPr>
              <a:t>Is this always safe transformation?</a:t>
            </a:r>
          </a:p>
          <a:p>
            <a:r>
              <a:rPr lang="en-US" dirty="0">
                <a:latin typeface="+mn-lt"/>
              </a:rPr>
              <a:t>Does this always lead to higher efficiency?</a:t>
            </a:r>
          </a:p>
        </p:txBody>
      </p:sp>
      <p:sp>
        <p:nvSpPr>
          <p:cNvPr id="64" name="Text Box 92"/>
          <p:cNvSpPr txBox="1">
            <a:spLocks noChangeArrowheads="1"/>
          </p:cNvSpPr>
          <p:nvPr/>
        </p:nvSpPr>
        <p:spPr bwMode="auto">
          <a:xfrm>
            <a:off x="4058443" y="1949931"/>
            <a:ext cx="4894263" cy="830997"/>
          </a:xfrm>
          <a:prstGeom prst="rect">
            <a:avLst/>
          </a:prstGeom>
          <a:solidFill>
            <a:srgbClr val="99CCFF"/>
          </a:solidFill>
          <a:ln>
            <a:noFill/>
          </a:ln>
          <a:effectLst/>
          <a:extLst/>
        </p:spPr>
        <p:txBody>
          <a:bodyPr wrap="square">
            <a:spAutoFit/>
          </a:bodyPr>
          <a:lstStyle/>
          <a:p>
            <a:r>
              <a:rPr lang="en-US" dirty="0">
                <a:latin typeface="+mn-lt"/>
              </a:rPr>
              <a:t>What is the worst that could happen?</a:t>
            </a:r>
          </a:p>
          <a:p>
            <a:r>
              <a:rPr lang="en-US" dirty="0">
                <a:latin typeface="+mn-lt"/>
              </a:rPr>
              <a:t>Hint: DM cache</a:t>
            </a:r>
          </a:p>
        </p:txBody>
      </p:sp>
      <p:sp>
        <p:nvSpPr>
          <p:cNvPr id="2" name="投影片編號版面配置區 1"/>
          <p:cNvSpPr>
            <a:spLocks noGrp="1"/>
          </p:cNvSpPr>
          <p:nvPr>
            <p:ph type="sldNum" sz="quarter" idx="11"/>
          </p:nvPr>
        </p:nvSpPr>
        <p:spPr/>
        <p:txBody>
          <a:bodyPr/>
          <a:lstStyle/>
          <a:p>
            <a:fld id="{085E38AC-DA67-415E-BA61-C1BB89328BA4}" type="slidenum">
              <a:rPr lang="zh-TW" altLang="en-US" smtClean="0"/>
              <a:pPr/>
              <a:t>35</a:t>
            </a:fld>
            <a:endParaRPr lang="zh-TW" altLang="zh-TW"/>
          </a:p>
        </p:txBody>
      </p:sp>
    </p:spTree>
    <p:extLst>
      <p:ext uri="{BB962C8B-B14F-4D97-AF65-F5344CB8AC3E}">
        <p14:creationId xmlns:p14="http://schemas.microsoft.com/office/powerpoint/2010/main" val="3778335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wipe(up)">
                                      <p:cBhvr>
                                        <p:cTn id="7" dur="500"/>
                                        <p:tgtEl>
                                          <p:spTgt spid="45"/>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wipe(up)">
                                      <p:cBhvr>
                                        <p:cTn id="10" dur="500"/>
                                        <p:tgtEl>
                                          <p:spTgt spid="21"/>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wipe(up)">
                                      <p:cBhvr>
                                        <p:cTn id="13" dur="500"/>
                                        <p:tgtEl>
                                          <p:spTgt spid="22"/>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wipe(up)">
                                      <p:cBhvr>
                                        <p:cTn id="16" dur="500"/>
                                        <p:tgtEl>
                                          <p:spTgt spid="23"/>
                                        </p:tgtEl>
                                      </p:cBhvr>
                                    </p:animEffect>
                                  </p:childTnLst>
                                </p:cTn>
                              </p:par>
                              <p:par>
                                <p:cTn id="17" presetID="22" presetClass="entr" presetSubtype="1"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wipe(up)">
                                      <p:cBhvr>
                                        <p:cTn id="19" dur="500"/>
                                        <p:tgtEl>
                                          <p:spTgt spid="26"/>
                                        </p:tgtEl>
                                      </p:cBhvr>
                                    </p:animEffect>
                                  </p:childTnLst>
                                </p:cTn>
                              </p:par>
                            </p:childTnLst>
                          </p:cTn>
                        </p:par>
                        <p:par>
                          <p:cTn id="20" fill="hold">
                            <p:stCondLst>
                              <p:cond delay="500"/>
                            </p:stCondLst>
                            <p:childTnLst>
                              <p:par>
                                <p:cTn id="21" presetID="22" presetClass="entr" presetSubtype="8" fill="hold" nodeType="after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wipe(left)">
                                      <p:cBhvr>
                                        <p:cTn id="23" dur="500"/>
                                        <p:tgtEl>
                                          <p:spTgt spid="26"/>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24"/>
                                        </p:tgtEl>
                                        <p:attrNameLst>
                                          <p:attrName>style.visibility</p:attrName>
                                        </p:attrNameLst>
                                      </p:cBhvr>
                                      <p:to>
                                        <p:strVal val="visible"/>
                                      </p:to>
                                    </p:set>
                                    <p:animEffect transition="in" filter="wipe(up)">
                                      <p:cBhvr>
                                        <p:cTn id="26" dur="500"/>
                                        <p:tgtEl>
                                          <p:spTgt spid="24"/>
                                        </p:tgtEl>
                                      </p:cBhvr>
                                    </p:animEffect>
                                  </p:childTnLst>
                                </p:cTn>
                              </p:par>
                            </p:childTnLst>
                          </p:cTn>
                        </p:par>
                        <p:par>
                          <p:cTn id="27" fill="hold">
                            <p:stCondLst>
                              <p:cond delay="1000"/>
                            </p:stCondLst>
                            <p:childTnLst>
                              <p:par>
                                <p:cTn id="28" presetID="22" presetClass="entr" presetSubtype="4" fill="hold" grpId="0" nodeType="after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wipe(down)">
                                      <p:cBhvr>
                                        <p:cTn id="30" dur="500"/>
                                        <p:tgtEl>
                                          <p:spTgt spid="32"/>
                                        </p:tgtEl>
                                      </p:cBhvr>
                                    </p:animEffect>
                                  </p:childTnLst>
                                </p:cTn>
                              </p:par>
                            </p:childTnLst>
                          </p:cTn>
                        </p:par>
                        <p:par>
                          <p:cTn id="31" fill="hold">
                            <p:stCondLst>
                              <p:cond delay="1500"/>
                            </p:stCondLst>
                            <p:childTnLst>
                              <p:par>
                                <p:cTn id="32" presetID="22" presetClass="entr" presetSubtype="1" fill="hold" grpId="0" nodeType="afterEffect">
                                  <p:stCondLst>
                                    <p:cond delay="0"/>
                                  </p:stCondLst>
                                  <p:childTnLst>
                                    <p:set>
                                      <p:cBhvr>
                                        <p:cTn id="33" dur="1" fill="hold">
                                          <p:stCondLst>
                                            <p:cond delay="0"/>
                                          </p:stCondLst>
                                        </p:cTn>
                                        <p:tgtEl>
                                          <p:spTgt spid="33"/>
                                        </p:tgtEl>
                                        <p:attrNameLst>
                                          <p:attrName>style.visibility</p:attrName>
                                        </p:attrNameLst>
                                      </p:cBhvr>
                                      <p:to>
                                        <p:strVal val="visible"/>
                                      </p:to>
                                    </p:set>
                                    <p:animEffect transition="in" filter="wipe(up)">
                                      <p:cBhvr>
                                        <p:cTn id="34" dur="500"/>
                                        <p:tgtEl>
                                          <p:spTgt spid="33"/>
                                        </p:tgtEl>
                                      </p:cBhvr>
                                    </p:animEffect>
                                  </p:childTnLst>
                                </p:cTn>
                              </p:par>
                            </p:childTnLst>
                          </p:cTn>
                        </p:par>
                        <p:par>
                          <p:cTn id="35" fill="hold">
                            <p:stCondLst>
                              <p:cond delay="2000"/>
                            </p:stCondLst>
                            <p:childTnLst>
                              <p:par>
                                <p:cTn id="36" presetID="22" presetClass="entr" presetSubtype="4" fill="hold" grpId="0" nodeType="afterEffect">
                                  <p:stCondLst>
                                    <p:cond delay="0"/>
                                  </p:stCondLst>
                                  <p:childTnLst>
                                    <p:set>
                                      <p:cBhvr>
                                        <p:cTn id="37" dur="1" fill="hold">
                                          <p:stCondLst>
                                            <p:cond delay="0"/>
                                          </p:stCondLst>
                                        </p:cTn>
                                        <p:tgtEl>
                                          <p:spTgt spid="34"/>
                                        </p:tgtEl>
                                        <p:attrNameLst>
                                          <p:attrName>style.visibility</p:attrName>
                                        </p:attrNameLst>
                                      </p:cBhvr>
                                      <p:to>
                                        <p:strVal val="visible"/>
                                      </p:to>
                                    </p:set>
                                    <p:animEffect transition="in" filter="wipe(down)">
                                      <p:cBhvr>
                                        <p:cTn id="38" dur="500"/>
                                        <p:tgtEl>
                                          <p:spTgt spid="34"/>
                                        </p:tgtEl>
                                      </p:cBhvr>
                                    </p:animEffect>
                                  </p:childTnLst>
                                </p:cTn>
                              </p:par>
                            </p:childTnLst>
                          </p:cTn>
                        </p:par>
                        <p:par>
                          <p:cTn id="39" fill="hold">
                            <p:stCondLst>
                              <p:cond delay="2500"/>
                            </p:stCondLst>
                            <p:childTnLst>
                              <p:par>
                                <p:cTn id="40" presetID="22" presetClass="entr" presetSubtype="1" fill="hold" grpId="0" nodeType="after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wipe(up)">
                                      <p:cBhvr>
                                        <p:cTn id="42" dur="500"/>
                                        <p:tgtEl>
                                          <p:spTgt spid="35"/>
                                        </p:tgtEl>
                                      </p:cBhvr>
                                    </p:animEffect>
                                  </p:childTnLst>
                                </p:cTn>
                              </p:par>
                            </p:childTnLst>
                          </p:cTn>
                        </p:par>
                        <p:par>
                          <p:cTn id="43" fill="hold">
                            <p:stCondLst>
                              <p:cond delay="3000"/>
                            </p:stCondLst>
                            <p:childTnLst>
                              <p:par>
                                <p:cTn id="44" presetID="22" presetClass="entr" presetSubtype="4" fill="hold" grpId="0" nodeType="afterEffect">
                                  <p:stCondLst>
                                    <p:cond delay="0"/>
                                  </p:stCondLst>
                                  <p:childTnLst>
                                    <p:set>
                                      <p:cBhvr>
                                        <p:cTn id="45" dur="1" fill="hold">
                                          <p:stCondLst>
                                            <p:cond delay="0"/>
                                          </p:stCondLst>
                                        </p:cTn>
                                        <p:tgtEl>
                                          <p:spTgt spid="36"/>
                                        </p:tgtEl>
                                        <p:attrNameLst>
                                          <p:attrName>style.visibility</p:attrName>
                                        </p:attrNameLst>
                                      </p:cBhvr>
                                      <p:to>
                                        <p:strVal val="visible"/>
                                      </p:to>
                                    </p:set>
                                    <p:animEffect transition="in" filter="wipe(down)">
                                      <p:cBhvr>
                                        <p:cTn id="46" dur="500"/>
                                        <p:tgtEl>
                                          <p:spTgt spid="36"/>
                                        </p:tgtEl>
                                      </p:cBhvr>
                                    </p:animEffect>
                                  </p:childTnLst>
                                </p:cTn>
                              </p:par>
                            </p:childTnLst>
                          </p:cTn>
                        </p:par>
                        <p:par>
                          <p:cTn id="47" fill="hold">
                            <p:stCondLst>
                              <p:cond delay="3500"/>
                            </p:stCondLst>
                            <p:childTnLst>
                              <p:par>
                                <p:cTn id="48" presetID="22" presetClass="entr" presetSubtype="1" fill="hold" grpId="0" nodeType="afterEffect">
                                  <p:stCondLst>
                                    <p:cond delay="0"/>
                                  </p:stCondLst>
                                  <p:childTnLst>
                                    <p:set>
                                      <p:cBhvr>
                                        <p:cTn id="49" dur="1" fill="hold">
                                          <p:stCondLst>
                                            <p:cond delay="0"/>
                                          </p:stCondLst>
                                        </p:cTn>
                                        <p:tgtEl>
                                          <p:spTgt spid="37"/>
                                        </p:tgtEl>
                                        <p:attrNameLst>
                                          <p:attrName>style.visibility</p:attrName>
                                        </p:attrNameLst>
                                      </p:cBhvr>
                                      <p:to>
                                        <p:strVal val="visible"/>
                                      </p:to>
                                    </p:set>
                                    <p:animEffect transition="in" filter="wipe(up)">
                                      <p:cBhvr>
                                        <p:cTn id="50" dur="500"/>
                                        <p:tgtEl>
                                          <p:spTgt spid="37"/>
                                        </p:tgtEl>
                                      </p:cBhvr>
                                    </p:animEffect>
                                  </p:childTnLst>
                                </p:cTn>
                              </p:par>
                            </p:childTnLst>
                          </p:cTn>
                        </p:par>
                        <p:par>
                          <p:cTn id="51" fill="hold">
                            <p:stCondLst>
                              <p:cond delay="4000"/>
                            </p:stCondLst>
                            <p:childTnLst>
                              <p:par>
                                <p:cTn id="52" presetID="22" presetClass="entr" presetSubtype="4" fill="hold" grpId="0" nodeType="afterEffect">
                                  <p:stCondLst>
                                    <p:cond delay="0"/>
                                  </p:stCondLst>
                                  <p:childTnLst>
                                    <p:set>
                                      <p:cBhvr>
                                        <p:cTn id="53" dur="1" fill="hold">
                                          <p:stCondLst>
                                            <p:cond delay="0"/>
                                          </p:stCondLst>
                                        </p:cTn>
                                        <p:tgtEl>
                                          <p:spTgt spid="38"/>
                                        </p:tgtEl>
                                        <p:attrNameLst>
                                          <p:attrName>style.visibility</p:attrName>
                                        </p:attrNameLst>
                                      </p:cBhvr>
                                      <p:to>
                                        <p:strVal val="visible"/>
                                      </p:to>
                                    </p:set>
                                    <p:animEffect transition="in" filter="wipe(down)">
                                      <p:cBhvr>
                                        <p:cTn id="54" dur="500"/>
                                        <p:tgtEl>
                                          <p:spTgt spid="38"/>
                                        </p:tgtEl>
                                      </p:cBhvr>
                                    </p:animEffect>
                                  </p:childTnLst>
                                </p:cTn>
                              </p:par>
                            </p:childTnLst>
                          </p:cTn>
                        </p:par>
                        <p:par>
                          <p:cTn id="55" fill="hold">
                            <p:stCondLst>
                              <p:cond delay="4500"/>
                            </p:stCondLst>
                            <p:childTnLst>
                              <p:par>
                                <p:cTn id="56" presetID="22" presetClass="entr" presetSubtype="8" fill="hold" nodeType="afterEffect">
                                  <p:stCondLst>
                                    <p:cond delay="0"/>
                                  </p:stCondLst>
                                  <p:childTnLst>
                                    <p:set>
                                      <p:cBhvr>
                                        <p:cTn id="57" dur="1" fill="hold">
                                          <p:stCondLst>
                                            <p:cond delay="0"/>
                                          </p:stCondLst>
                                        </p:cTn>
                                        <p:tgtEl>
                                          <p:spTgt spid="39"/>
                                        </p:tgtEl>
                                        <p:attrNameLst>
                                          <p:attrName>style.visibility</p:attrName>
                                        </p:attrNameLst>
                                      </p:cBhvr>
                                      <p:to>
                                        <p:strVal val="visible"/>
                                      </p:to>
                                    </p:set>
                                    <p:animEffect transition="in" filter="wipe(left)">
                                      <p:cBhvr>
                                        <p:cTn id="58" dur="500"/>
                                        <p:tgtEl>
                                          <p:spTgt spid="39"/>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5"/>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grpId="0" nodeType="clickEffect">
                                  <p:stCondLst>
                                    <p:cond delay="0"/>
                                  </p:stCondLst>
                                  <p:childTnLst>
                                    <p:set>
                                      <p:cBhvr>
                                        <p:cTn id="72" dur="1" fill="hold">
                                          <p:stCondLst>
                                            <p:cond delay="0"/>
                                          </p:stCondLst>
                                        </p:cTn>
                                        <p:tgtEl>
                                          <p:spTgt spid="47"/>
                                        </p:tgtEl>
                                        <p:attrNameLst>
                                          <p:attrName>style.visibility</p:attrName>
                                        </p:attrNameLst>
                                      </p:cBhvr>
                                      <p:to>
                                        <p:strVal val="visible"/>
                                      </p:to>
                                    </p:set>
                                    <p:animEffect transition="in" filter="wipe(left)">
                                      <p:cBhvr>
                                        <p:cTn id="73" dur="500"/>
                                        <p:tgtEl>
                                          <p:spTgt spid="47"/>
                                        </p:tgtEl>
                                      </p:cBhvr>
                                    </p:animEffect>
                                  </p:childTnLst>
                                </p:cTn>
                              </p:par>
                            </p:childTnLst>
                          </p:cTn>
                        </p:par>
                        <p:par>
                          <p:cTn id="74" fill="hold">
                            <p:stCondLst>
                              <p:cond delay="500"/>
                            </p:stCondLst>
                            <p:childTnLst>
                              <p:par>
                                <p:cTn id="75" presetID="22" presetClass="entr" presetSubtype="2" fill="hold" grpId="0" nodeType="afterEffect">
                                  <p:stCondLst>
                                    <p:cond delay="0"/>
                                  </p:stCondLst>
                                  <p:childTnLst>
                                    <p:set>
                                      <p:cBhvr>
                                        <p:cTn id="76" dur="1" fill="hold">
                                          <p:stCondLst>
                                            <p:cond delay="0"/>
                                          </p:stCondLst>
                                        </p:cTn>
                                        <p:tgtEl>
                                          <p:spTgt spid="48"/>
                                        </p:tgtEl>
                                        <p:attrNameLst>
                                          <p:attrName>style.visibility</p:attrName>
                                        </p:attrNameLst>
                                      </p:cBhvr>
                                      <p:to>
                                        <p:strVal val="visible"/>
                                      </p:to>
                                    </p:set>
                                    <p:animEffect transition="in" filter="wipe(right)">
                                      <p:cBhvr>
                                        <p:cTn id="77" dur="500"/>
                                        <p:tgtEl>
                                          <p:spTgt spid="48"/>
                                        </p:tgtEl>
                                      </p:cBhvr>
                                    </p:animEffect>
                                  </p:childTnLst>
                                </p:cTn>
                              </p:par>
                            </p:childTnLst>
                          </p:cTn>
                        </p:par>
                        <p:par>
                          <p:cTn id="78" fill="hold">
                            <p:stCondLst>
                              <p:cond delay="1000"/>
                            </p:stCondLst>
                            <p:childTnLst>
                              <p:par>
                                <p:cTn id="79" presetID="1" presetClass="entr" presetSubtype="0" fill="hold" grpId="0" nodeType="afterEffect">
                                  <p:stCondLst>
                                    <p:cond delay="0"/>
                                  </p:stCondLst>
                                  <p:childTnLst>
                                    <p:set>
                                      <p:cBhvr>
                                        <p:cTn id="80" dur="1" fill="hold">
                                          <p:stCondLst>
                                            <p:cond delay="0"/>
                                          </p:stCondLst>
                                        </p:cTn>
                                        <p:tgtEl>
                                          <p:spTgt spid="46"/>
                                        </p:tgtEl>
                                        <p:attrNameLst>
                                          <p:attrName>style.visibility</p:attrName>
                                        </p:attrNameLst>
                                      </p:cBhvr>
                                      <p:to>
                                        <p:strVal val="visible"/>
                                      </p:to>
                                    </p:set>
                                  </p:childTnLst>
                                </p:cTn>
                              </p:par>
                            </p:childTnLst>
                          </p:cTn>
                        </p:par>
                        <p:par>
                          <p:cTn id="81" fill="hold">
                            <p:stCondLst>
                              <p:cond delay="1000"/>
                            </p:stCondLst>
                            <p:childTnLst>
                              <p:par>
                                <p:cTn id="82" presetID="22" presetClass="entr" presetSubtype="8" fill="hold" grpId="0" nodeType="afterEffect">
                                  <p:stCondLst>
                                    <p:cond delay="0"/>
                                  </p:stCondLst>
                                  <p:childTnLst>
                                    <p:set>
                                      <p:cBhvr>
                                        <p:cTn id="83" dur="1" fill="hold">
                                          <p:stCondLst>
                                            <p:cond delay="0"/>
                                          </p:stCondLst>
                                        </p:cTn>
                                        <p:tgtEl>
                                          <p:spTgt spid="49"/>
                                        </p:tgtEl>
                                        <p:attrNameLst>
                                          <p:attrName>style.visibility</p:attrName>
                                        </p:attrNameLst>
                                      </p:cBhvr>
                                      <p:to>
                                        <p:strVal val="visible"/>
                                      </p:to>
                                    </p:set>
                                    <p:animEffect transition="in" filter="wipe(left)">
                                      <p:cBhvr>
                                        <p:cTn id="84" dur="500"/>
                                        <p:tgtEl>
                                          <p:spTgt spid="49"/>
                                        </p:tgtEl>
                                      </p:cBhvr>
                                    </p:animEffect>
                                  </p:childTnLst>
                                </p:cTn>
                              </p:par>
                            </p:childTnLst>
                          </p:cTn>
                        </p:par>
                        <p:par>
                          <p:cTn id="85" fill="hold">
                            <p:stCondLst>
                              <p:cond delay="1500"/>
                            </p:stCondLst>
                            <p:childTnLst>
                              <p:par>
                                <p:cTn id="86" presetID="22" presetClass="entr" presetSubtype="2" fill="hold" grpId="0" nodeType="afterEffect">
                                  <p:stCondLst>
                                    <p:cond delay="0"/>
                                  </p:stCondLst>
                                  <p:childTnLst>
                                    <p:set>
                                      <p:cBhvr>
                                        <p:cTn id="87" dur="1" fill="hold">
                                          <p:stCondLst>
                                            <p:cond delay="0"/>
                                          </p:stCondLst>
                                        </p:cTn>
                                        <p:tgtEl>
                                          <p:spTgt spid="50"/>
                                        </p:tgtEl>
                                        <p:attrNameLst>
                                          <p:attrName>style.visibility</p:attrName>
                                        </p:attrNameLst>
                                      </p:cBhvr>
                                      <p:to>
                                        <p:strVal val="visible"/>
                                      </p:to>
                                    </p:set>
                                    <p:animEffect transition="in" filter="wipe(right)">
                                      <p:cBhvr>
                                        <p:cTn id="88" dur="500"/>
                                        <p:tgtEl>
                                          <p:spTgt spid="50"/>
                                        </p:tgtEl>
                                      </p:cBhvr>
                                    </p:animEffect>
                                  </p:childTnLst>
                                </p:cTn>
                              </p:par>
                            </p:childTnLst>
                          </p:cTn>
                        </p:par>
                        <p:par>
                          <p:cTn id="89" fill="hold">
                            <p:stCondLst>
                              <p:cond delay="2000"/>
                            </p:stCondLst>
                            <p:childTnLst>
                              <p:par>
                                <p:cTn id="90" presetID="1" presetClass="entr" presetSubtype="0" fill="hold" grpId="0" nodeType="afterEffect">
                                  <p:stCondLst>
                                    <p:cond delay="0"/>
                                  </p:stCondLst>
                                  <p:childTnLst>
                                    <p:set>
                                      <p:cBhvr>
                                        <p:cTn id="91" dur="1" fill="hold">
                                          <p:stCondLst>
                                            <p:cond delay="0"/>
                                          </p:stCondLst>
                                        </p:cTn>
                                        <p:tgtEl>
                                          <p:spTgt spid="13"/>
                                        </p:tgtEl>
                                        <p:attrNameLst>
                                          <p:attrName>style.visibility</p:attrName>
                                        </p:attrNameLst>
                                      </p:cBhvr>
                                      <p:to>
                                        <p:strVal val="visible"/>
                                      </p:to>
                                    </p:set>
                                  </p:childTnLst>
                                </p:cTn>
                              </p:par>
                            </p:childTnLst>
                          </p:cTn>
                        </p:par>
                        <p:par>
                          <p:cTn id="92" fill="hold">
                            <p:stCondLst>
                              <p:cond delay="2000"/>
                            </p:stCondLst>
                            <p:childTnLst>
                              <p:par>
                                <p:cTn id="93" presetID="22" presetClass="entr" presetSubtype="8" fill="hold" grpId="0" nodeType="afterEffect">
                                  <p:stCondLst>
                                    <p:cond delay="0"/>
                                  </p:stCondLst>
                                  <p:childTnLst>
                                    <p:set>
                                      <p:cBhvr>
                                        <p:cTn id="94" dur="1" fill="hold">
                                          <p:stCondLst>
                                            <p:cond delay="0"/>
                                          </p:stCondLst>
                                        </p:cTn>
                                        <p:tgtEl>
                                          <p:spTgt spid="51"/>
                                        </p:tgtEl>
                                        <p:attrNameLst>
                                          <p:attrName>style.visibility</p:attrName>
                                        </p:attrNameLst>
                                      </p:cBhvr>
                                      <p:to>
                                        <p:strVal val="visible"/>
                                      </p:to>
                                    </p:set>
                                    <p:animEffect transition="in" filter="wipe(left)">
                                      <p:cBhvr>
                                        <p:cTn id="95" dur="500"/>
                                        <p:tgtEl>
                                          <p:spTgt spid="51"/>
                                        </p:tgtEl>
                                      </p:cBhvr>
                                    </p:animEffect>
                                  </p:childTnLst>
                                </p:cTn>
                              </p:par>
                            </p:childTnLst>
                          </p:cTn>
                        </p:par>
                        <p:par>
                          <p:cTn id="96" fill="hold">
                            <p:stCondLst>
                              <p:cond delay="2500"/>
                            </p:stCondLst>
                            <p:childTnLst>
                              <p:par>
                                <p:cTn id="97" presetID="22" presetClass="entr" presetSubtype="2" fill="hold" grpId="0" nodeType="afterEffect">
                                  <p:stCondLst>
                                    <p:cond delay="0"/>
                                  </p:stCondLst>
                                  <p:childTnLst>
                                    <p:set>
                                      <p:cBhvr>
                                        <p:cTn id="98" dur="1" fill="hold">
                                          <p:stCondLst>
                                            <p:cond delay="0"/>
                                          </p:stCondLst>
                                        </p:cTn>
                                        <p:tgtEl>
                                          <p:spTgt spid="52"/>
                                        </p:tgtEl>
                                        <p:attrNameLst>
                                          <p:attrName>style.visibility</p:attrName>
                                        </p:attrNameLst>
                                      </p:cBhvr>
                                      <p:to>
                                        <p:strVal val="visible"/>
                                      </p:to>
                                    </p:set>
                                    <p:animEffect transition="in" filter="wipe(right)">
                                      <p:cBhvr>
                                        <p:cTn id="99" dur="500"/>
                                        <p:tgtEl>
                                          <p:spTgt spid="52"/>
                                        </p:tgtEl>
                                      </p:cBhvr>
                                    </p:animEffect>
                                  </p:childTnLst>
                                </p:cTn>
                              </p:par>
                            </p:childTnLst>
                          </p:cTn>
                        </p:par>
                        <p:par>
                          <p:cTn id="100" fill="hold">
                            <p:stCondLst>
                              <p:cond delay="3000"/>
                            </p:stCondLst>
                            <p:childTnLst>
                              <p:par>
                                <p:cTn id="101" presetID="1" presetClass="entr" presetSubtype="0" fill="hold" grpId="0" nodeType="afterEffect">
                                  <p:stCondLst>
                                    <p:cond delay="0"/>
                                  </p:stCondLst>
                                  <p:childTnLst>
                                    <p:set>
                                      <p:cBhvr>
                                        <p:cTn id="102" dur="1" fill="hold">
                                          <p:stCondLst>
                                            <p:cond delay="0"/>
                                          </p:stCondLst>
                                        </p:cTn>
                                        <p:tgtEl>
                                          <p:spTgt spid="12"/>
                                        </p:tgtEl>
                                        <p:attrNameLst>
                                          <p:attrName>style.visibility</p:attrName>
                                        </p:attrNameLst>
                                      </p:cBhvr>
                                      <p:to>
                                        <p:strVal val="visible"/>
                                      </p:to>
                                    </p:set>
                                  </p:childTnLst>
                                </p:cTn>
                              </p:par>
                            </p:childTnLst>
                          </p:cTn>
                        </p:par>
                        <p:par>
                          <p:cTn id="103" fill="hold">
                            <p:stCondLst>
                              <p:cond delay="3000"/>
                            </p:stCondLst>
                            <p:childTnLst>
                              <p:par>
                                <p:cTn id="104" presetID="22" presetClass="entr" presetSubtype="8" fill="hold" grpId="0" nodeType="afterEffect">
                                  <p:stCondLst>
                                    <p:cond delay="0"/>
                                  </p:stCondLst>
                                  <p:childTnLst>
                                    <p:set>
                                      <p:cBhvr>
                                        <p:cTn id="105" dur="1" fill="hold">
                                          <p:stCondLst>
                                            <p:cond delay="0"/>
                                          </p:stCondLst>
                                        </p:cTn>
                                        <p:tgtEl>
                                          <p:spTgt spid="53"/>
                                        </p:tgtEl>
                                        <p:attrNameLst>
                                          <p:attrName>style.visibility</p:attrName>
                                        </p:attrNameLst>
                                      </p:cBhvr>
                                      <p:to>
                                        <p:strVal val="visible"/>
                                      </p:to>
                                    </p:set>
                                    <p:animEffect transition="in" filter="wipe(left)">
                                      <p:cBhvr>
                                        <p:cTn id="106" dur="500"/>
                                        <p:tgtEl>
                                          <p:spTgt spid="53"/>
                                        </p:tgtEl>
                                      </p:cBhvr>
                                    </p:animEffect>
                                  </p:childTnLst>
                                </p:cTn>
                              </p:par>
                            </p:childTnLst>
                          </p:cTn>
                        </p:par>
                        <p:par>
                          <p:cTn id="107" fill="hold">
                            <p:stCondLst>
                              <p:cond delay="3500"/>
                            </p:stCondLst>
                            <p:childTnLst>
                              <p:par>
                                <p:cTn id="108" presetID="22" presetClass="entr" presetSubtype="2" fill="hold" grpId="0" nodeType="afterEffect">
                                  <p:stCondLst>
                                    <p:cond delay="0"/>
                                  </p:stCondLst>
                                  <p:childTnLst>
                                    <p:set>
                                      <p:cBhvr>
                                        <p:cTn id="109" dur="1" fill="hold">
                                          <p:stCondLst>
                                            <p:cond delay="0"/>
                                          </p:stCondLst>
                                        </p:cTn>
                                        <p:tgtEl>
                                          <p:spTgt spid="54"/>
                                        </p:tgtEl>
                                        <p:attrNameLst>
                                          <p:attrName>style.visibility</p:attrName>
                                        </p:attrNameLst>
                                      </p:cBhvr>
                                      <p:to>
                                        <p:strVal val="visible"/>
                                      </p:to>
                                    </p:set>
                                    <p:animEffect transition="in" filter="wipe(right)">
                                      <p:cBhvr>
                                        <p:cTn id="110" dur="500"/>
                                        <p:tgtEl>
                                          <p:spTgt spid="54"/>
                                        </p:tgtEl>
                                      </p:cBhvr>
                                    </p:animEffect>
                                  </p:childTnLst>
                                </p:cTn>
                              </p:par>
                            </p:childTnLst>
                          </p:cTn>
                        </p:par>
                        <p:par>
                          <p:cTn id="111" fill="hold">
                            <p:stCondLst>
                              <p:cond delay="4000"/>
                            </p:stCondLst>
                            <p:childTnLst>
                              <p:par>
                                <p:cTn id="112" presetID="22" presetClass="entr" presetSubtype="1" fill="hold" nodeType="afterEffect">
                                  <p:stCondLst>
                                    <p:cond delay="0"/>
                                  </p:stCondLst>
                                  <p:childTnLst>
                                    <p:set>
                                      <p:cBhvr>
                                        <p:cTn id="113" dur="1" fill="hold">
                                          <p:stCondLst>
                                            <p:cond delay="0"/>
                                          </p:stCondLst>
                                        </p:cTn>
                                        <p:tgtEl>
                                          <p:spTgt spid="55"/>
                                        </p:tgtEl>
                                        <p:attrNameLst>
                                          <p:attrName>style.visibility</p:attrName>
                                        </p:attrNameLst>
                                      </p:cBhvr>
                                      <p:to>
                                        <p:strVal val="visible"/>
                                      </p:to>
                                    </p:set>
                                    <p:animEffect transition="in" filter="wipe(up)">
                                      <p:cBhvr>
                                        <p:cTn id="114" dur="500"/>
                                        <p:tgtEl>
                                          <p:spTgt spid="55"/>
                                        </p:tgtEl>
                                      </p:cBhvr>
                                    </p:animEffec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61"/>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7" grpId="0" animBg="1"/>
      <p:bldP spid="21" grpId="0" animBg="1"/>
      <p:bldP spid="22" grpId="0" animBg="1"/>
      <p:bldP spid="23" grpId="0" animBg="1"/>
      <p:bldP spid="24" grpId="0" animBg="1"/>
      <p:bldP spid="32" grpId="0" animBg="1"/>
      <p:bldP spid="33" grpId="0" animBg="1"/>
      <p:bldP spid="34" grpId="0" animBg="1"/>
      <p:bldP spid="35" grpId="0" animBg="1"/>
      <p:bldP spid="36" grpId="0" animBg="1"/>
      <p:bldP spid="37" grpId="0" animBg="1"/>
      <p:bldP spid="38"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61" grpId="0"/>
      <p:bldP spid="63" grpId="0" animBg="1"/>
      <p:bldP spid="6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2308" name="Rectangle 4"/>
          <p:cNvSpPr>
            <a:spLocks noGrp="1" noChangeArrowheads="1"/>
          </p:cNvSpPr>
          <p:nvPr>
            <p:ph type="title"/>
          </p:nvPr>
        </p:nvSpPr>
        <p:spPr/>
        <p:txBody>
          <a:bodyPr/>
          <a:lstStyle/>
          <a:p>
            <a:r>
              <a:rPr lang="en-US" altLang="zh-TW" dirty="0" smtClean="0"/>
              <a:t>Loop Fusion</a:t>
            </a:r>
            <a:endParaRPr lang="en-US" altLang="zh-TW" dirty="0"/>
          </a:p>
        </p:txBody>
      </p:sp>
      <p:sp>
        <p:nvSpPr>
          <p:cNvPr id="1122309" name="Rectangle 5"/>
          <p:cNvSpPr>
            <a:spLocks noGrp="1" noChangeArrowheads="1"/>
          </p:cNvSpPr>
          <p:nvPr>
            <p:ph type="body" idx="1"/>
          </p:nvPr>
        </p:nvSpPr>
        <p:spPr/>
        <p:txBody>
          <a:bodyPr/>
          <a:lstStyle/>
          <a:p>
            <a:r>
              <a:rPr lang="en-US" altLang="zh-TW" dirty="0" smtClean="0">
                <a:cs typeface="Courier New" panose="02070309020205020404" pitchFamily="49" charset="0"/>
              </a:rPr>
              <a:t>Separate loops that access some common data</a:t>
            </a:r>
          </a:p>
          <a:p>
            <a:pPr marL="0" indent="0">
              <a:buNone/>
            </a:pPr>
            <a:r>
              <a:rPr lang="en-US" altLang="zh-TW" sz="2400" b="1" dirty="0" smtClean="0">
                <a:latin typeface="Courier New" panose="02070309020205020404" pitchFamily="49" charset="0"/>
                <a:cs typeface="Courier New" panose="02070309020205020404" pitchFamily="49" charset="0"/>
              </a:rPr>
              <a:t>	</a:t>
            </a:r>
            <a:r>
              <a:rPr lang="zh-TW" altLang="en-US" sz="2400" b="1" dirty="0" smtClean="0">
                <a:latin typeface="Courier New" panose="02070309020205020404" pitchFamily="49" charset="0"/>
                <a:cs typeface="Courier New" panose="02070309020205020404" pitchFamily="49" charset="0"/>
              </a:rPr>
              <a:t>/* </a:t>
            </a:r>
            <a:r>
              <a:rPr lang="en-US" altLang="zh-TW" sz="2400" b="1" dirty="0" smtClean="0">
                <a:latin typeface="Courier New" panose="02070309020205020404" pitchFamily="49" charset="0"/>
                <a:cs typeface="Courier New" panose="02070309020205020404" pitchFamily="49" charset="0"/>
              </a:rPr>
              <a:t>Before */</a:t>
            </a:r>
          </a:p>
          <a:p>
            <a:pPr marL="0" indent="0">
              <a:buNone/>
            </a:pPr>
            <a:r>
              <a:rPr lang="en-US" altLang="zh-TW" sz="2400" b="1" dirty="0" smtClean="0">
                <a:latin typeface="Courier New" panose="02070309020205020404" pitchFamily="49" charset="0"/>
                <a:cs typeface="Courier New" panose="02070309020205020404" pitchFamily="49" charset="0"/>
              </a:rPr>
              <a:t>	for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0;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&lt; N;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a:t>
            </a:r>
          </a:p>
          <a:p>
            <a:pPr marL="0" indent="0">
              <a:buNone/>
            </a:pPr>
            <a:r>
              <a:rPr lang="en-US" altLang="zh-TW" sz="2400" b="1" dirty="0" smtClean="0">
                <a:latin typeface="Courier New" panose="02070309020205020404" pitchFamily="49" charset="0"/>
                <a:cs typeface="Courier New" panose="02070309020205020404" pitchFamily="49" charset="0"/>
              </a:rPr>
              <a:t>		a[</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1/b[</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c[</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a:t>
            </a:r>
          </a:p>
          <a:p>
            <a:pPr marL="0" indent="0">
              <a:buNone/>
            </a:pPr>
            <a:r>
              <a:rPr lang="en-US" altLang="zh-TW" sz="2400" b="1" dirty="0" smtClean="0">
                <a:latin typeface="Courier New" panose="02070309020205020404" pitchFamily="49" charset="0"/>
                <a:cs typeface="Courier New" panose="02070309020205020404" pitchFamily="49" charset="0"/>
              </a:rPr>
              <a:t>	for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0;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&lt; N;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i+1)	</a:t>
            </a:r>
          </a:p>
          <a:p>
            <a:pPr marL="0" indent="0">
              <a:buNone/>
            </a:pPr>
            <a:r>
              <a:rPr lang="en-US" altLang="zh-TW" sz="2400" b="1" dirty="0" smtClean="0">
                <a:latin typeface="Courier New" panose="02070309020205020404" pitchFamily="49" charset="0"/>
                <a:cs typeface="Courier New" panose="02070309020205020404" pitchFamily="49" charset="0"/>
              </a:rPr>
              <a:t>		d[</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a[</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c[</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a:t>
            </a:r>
          </a:p>
          <a:p>
            <a:pPr marL="0" indent="0">
              <a:buNone/>
            </a:pPr>
            <a:r>
              <a:rPr lang="en-US" altLang="zh-TW" sz="2400" b="1" dirty="0" smtClean="0">
                <a:latin typeface="Courier New" panose="02070309020205020404" pitchFamily="49" charset="0"/>
                <a:cs typeface="Courier New" panose="02070309020205020404" pitchFamily="49" charset="0"/>
              </a:rPr>
              <a:t>	/* After */</a:t>
            </a:r>
          </a:p>
          <a:p>
            <a:pPr marL="0" indent="0">
              <a:buNone/>
            </a:pPr>
            <a:r>
              <a:rPr lang="en-US" altLang="zh-TW" sz="2400" b="1" dirty="0" smtClean="0">
                <a:latin typeface="Courier New" panose="02070309020205020404" pitchFamily="49" charset="0"/>
                <a:cs typeface="Courier New" panose="02070309020205020404" pitchFamily="49" charset="0"/>
              </a:rPr>
              <a:t>	for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0;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&lt; N;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a:t>
            </a:r>
            <a:r>
              <a:rPr lang="en-US" altLang="zh-TW" sz="2400" b="1" dirty="0">
                <a:latin typeface="Courier New" panose="02070309020205020404" pitchFamily="49" charset="0"/>
                <a:cs typeface="Courier New" panose="02070309020205020404" pitchFamily="49" charset="0"/>
              </a:rPr>
              <a:t> </a:t>
            </a:r>
            <a:r>
              <a:rPr lang="en-US" altLang="zh-TW" sz="2400" b="1" dirty="0" smtClean="0">
                <a:latin typeface="Courier New" panose="02070309020205020404" pitchFamily="49" charset="0"/>
                <a:cs typeface="Courier New" panose="02070309020205020404" pitchFamily="49" charset="0"/>
              </a:rPr>
              <a:t>{</a:t>
            </a:r>
          </a:p>
          <a:p>
            <a:pPr marL="0" indent="0">
              <a:buNone/>
            </a:pPr>
            <a:r>
              <a:rPr lang="en-US" altLang="zh-TW" sz="2400" b="1" dirty="0" smtClean="0">
                <a:latin typeface="Courier New" panose="02070309020205020404" pitchFamily="49" charset="0"/>
                <a:cs typeface="Courier New" panose="02070309020205020404" pitchFamily="49" charset="0"/>
              </a:rPr>
              <a:t>		a[</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1/b[</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c[</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a:t>
            </a:r>
          </a:p>
          <a:p>
            <a:pPr marL="0" indent="0">
              <a:buNone/>
            </a:pPr>
            <a:r>
              <a:rPr lang="en-US" altLang="zh-TW" sz="2400" b="1" dirty="0" smtClean="0">
                <a:latin typeface="Courier New" panose="02070309020205020404" pitchFamily="49" charset="0"/>
                <a:cs typeface="Courier New" panose="02070309020205020404" pitchFamily="49" charset="0"/>
              </a:rPr>
              <a:t>		d[</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a[</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 + c[</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a:t>
            </a:r>
            <a:endParaRPr lang="en-US" altLang="zh-TW" dirty="0" smtClean="0"/>
          </a:p>
          <a:p>
            <a:r>
              <a:rPr lang="en-US" altLang="zh-TW" dirty="0" smtClean="0"/>
              <a:t>2 misses per access to a and c vs. one miss per access; improve spatial locality</a:t>
            </a:r>
            <a:endParaRPr lang="en-US" altLang="zh-TW"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36</a:t>
            </a:fld>
            <a:endParaRPr lang="zh-TW" altLang="zh-TW"/>
          </a:p>
        </p:txBody>
      </p:sp>
      <p:cxnSp>
        <p:nvCxnSpPr>
          <p:cNvPr id="4" name="直線接點 3"/>
          <p:cNvCxnSpPr/>
          <p:nvPr/>
        </p:nvCxnSpPr>
        <p:spPr bwMode="auto">
          <a:xfrm>
            <a:off x="323528" y="3573016"/>
            <a:ext cx="8496944"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204307331"/>
      </p:ext>
    </p:extLst>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Loop Blocking</a:t>
            </a:r>
            <a:endParaRPr lang="zh-TW" altLang="en-US" dirty="0"/>
          </a:p>
        </p:txBody>
      </p:sp>
      <p:sp>
        <p:nvSpPr>
          <p:cNvPr id="4" name="Text Box 4"/>
          <p:cNvSpPr txBox="1">
            <a:spLocks noChangeArrowheads="1"/>
          </p:cNvSpPr>
          <p:nvPr/>
        </p:nvSpPr>
        <p:spPr bwMode="auto">
          <a:xfrm>
            <a:off x="701675" y="1124744"/>
            <a:ext cx="3870325" cy="2289175"/>
          </a:xfrm>
          <a:prstGeom prst="rect">
            <a:avLst/>
          </a:prstGeom>
          <a:solidFill>
            <a:srgbClr val="00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b="1" dirty="0">
                <a:latin typeface="Courier New" pitchFamily="49" charset="0"/>
              </a:rPr>
              <a:t>/* Before */</a:t>
            </a:r>
          </a:p>
          <a:p>
            <a:pPr algn="l" eaLnBrk="0" hangingPunct="0"/>
            <a:r>
              <a:rPr lang="en-US" sz="1800" b="1" dirty="0">
                <a:latin typeface="Courier New" pitchFamily="49" charset="0"/>
              </a:rPr>
              <a:t>for (i=0; i&lt;N; i++)</a:t>
            </a:r>
          </a:p>
          <a:p>
            <a:pPr algn="l" eaLnBrk="0" hangingPunct="0"/>
            <a:r>
              <a:rPr lang="en-US" sz="1800" b="1" dirty="0">
                <a:latin typeface="Courier New" pitchFamily="49" charset="0"/>
              </a:rPr>
              <a:t> for (j=0; j&lt;N; j++) {</a:t>
            </a:r>
          </a:p>
          <a:p>
            <a:pPr algn="l" eaLnBrk="0" hangingPunct="0"/>
            <a:r>
              <a:rPr lang="en-US" sz="1800" b="1" dirty="0">
                <a:latin typeface="Courier New" pitchFamily="49" charset="0"/>
              </a:rPr>
              <a:t>   r=0; </a:t>
            </a:r>
          </a:p>
          <a:p>
            <a:pPr algn="l" eaLnBrk="0" hangingPunct="0"/>
            <a:r>
              <a:rPr lang="en-US" sz="1800" b="1" dirty="0">
                <a:latin typeface="Courier New" pitchFamily="49" charset="0"/>
              </a:rPr>
              <a:t>   for (k=0; k&lt;N; k++) </a:t>
            </a:r>
          </a:p>
          <a:p>
            <a:pPr algn="l" eaLnBrk="0" hangingPunct="0"/>
            <a:r>
              <a:rPr lang="en-US" sz="1800" b="1" dirty="0">
                <a:latin typeface="Courier New" pitchFamily="49" charset="0"/>
              </a:rPr>
              <a:t>      r += y[i][k]*z[k][j];</a:t>
            </a:r>
          </a:p>
          <a:p>
            <a:pPr algn="l" eaLnBrk="0" hangingPunct="0"/>
            <a:r>
              <a:rPr lang="en-US" sz="1800" b="1" dirty="0">
                <a:latin typeface="Courier New" pitchFamily="49" charset="0"/>
              </a:rPr>
              <a:t>   x[i][j] = r;</a:t>
            </a:r>
          </a:p>
          <a:p>
            <a:pPr algn="l" eaLnBrk="0" hangingPunct="0"/>
            <a:r>
              <a:rPr lang="en-US" sz="1800" b="1" dirty="0">
                <a:latin typeface="Courier New" pitchFamily="49" charset="0"/>
              </a:rPr>
              <a:t> } </a:t>
            </a:r>
          </a:p>
        </p:txBody>
      </p:sp>
      <p:sp>
        <p:nvSpPr>
          <p:cNvPr id="5" name="Rectangle 8"/>
          <p:cNvSpPr>
            <a:spLocks noChangeArrowheads="1"/>
          </p:cNvSpPr>
          <p:nvPr/>
        </p:nvSpPr>
        <p:spPr bwMode="auto">
          <a:xfrm>
            <a:off x="615950" y="3962400"/>
            <a:ext cx="2286000" cy="2058888"/>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Rectangle 9"/>
          <p:cNvSpPr>
            <a:spLocks noChangeArrowheads="1"/>
          </p:cNvSpPr>
          <p:nvPr/>
        </p:nvSpPr>
        <p:spPr bwMode="auto">
          <a:xfrm>
            <a:off x="3587750" y="3962400"/>
            <a:ext cx="2286000" cy="2058888"/>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Text Box 12"/>
          <p:cNvSpPr txBox="1">
            <a:spLocks noChangeArrowheads="1"/>
          </p:cNvSpPr>
          <p:nvPr/>
        </p:nvSpPr>
        <p:spPr bwMode="auto">
          <a:xfrm>
            <a:off x="304800" y="4191000"/>
            <a:ext cx="2476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a:t>i</a:t>
            </a:r>
          </a:p>
        </p:txBody>
      </p:sp>
      <p:sp>
        <p:nvSpPr>
          <p:cNvPr id="8" name="Text Box 13"/>
          <p:cNvSpPr txBox="1">
            <a:spLocks noChangeArrowheads="1"/>
          </p:cNvSpPr>
          <p:nvPr/>
        </p:nvSpPr>
        <p:spPr bwMode="auto">
          <a:xfrm>
            <a:off x="749300" y="35814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a:t>k</a:t>
            </a:r>
          </a:p>
        </p:txBody>
      </p:sp>
      <p:sp>
        <p:nvSpPr>
          <p:cNvPr id="9" name="Text Box 14"/>
          <p:cNvSpPr txBox="1">
            <a:spLocks noChangeArrowheads="1"/>
          </p:cNvSpPr>
          <p:nvPr/>
        </p:nvSpPr>
        <p:spPr bwMode="auto">
          <a:xfrm>
            <a:off x="3289300" y="41910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a:t>k</a:t>
            </a:r>
          </a:p>
        </p:txBody>
      </p:sp>
      <p:sp>
        <p:nvSpPr>
          <p:cNvPr id="10" name="Text Box 15"/>
          <p:cNvSpPr txBox="1">
            <a:spLocks noChangeArrowheads="1"/>
          </p:cNvSpPr>
          <p:nvPr/>
        </p:nvSpPr>
        <p:spPr bwMode="auto">
          <a:xfrm>
            <a:off x="3733800" y="3581400"/>
            <a:ext cx="250390"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a:t>j</a:t>
            </a:r>
          </a:p>
        </p:txBody>
      </p:sp>
      <p:sp>
        <p:nvSpPr>
          <p:cNvPr id="11" name="Text Box 17"/>
          <p:cNvSpPr txBox="1">
            <a:spLocks noChangeArrowheads="1"/>
          </p:cNvSpPr>
          <p:nvPr/>
        </p:nvSpPr>
        <p:spPr bwMode="auto">
          <a:xfrm>
            <a:off x="1219200" y="3429000"/>
            <a:ext cx="790601"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dirty="0">
                <a:latin typeface="+mn-lt"/>
              </a:rPr>
              <a:t>y[i][k]</a:t>
            </a:r>
          </a:p>
        </p:txBody>
      </p:sp>
      <p:sp>
        <p:nvSpPr>
          <p:cNvPr id="12" name="Text Box 18"/>
          <p:cNvSpPr txBox="1">
            <a:spLocks noChangeArrowheads="1"/>
          </p:cNvSpPr>
          <p:nvPr/>
        </p:nvSpPr>
        <p:spPr bwMode="auto">
          <a:xfrm>
            <a:off x="4273612" y="3429000"/>
            <a:ext cx="777777"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a:latin typeface="+mn-lt"/>
              </a:rPr>
              <a:t>z[k][j]</a:t>
            </a:r>
          </a:p>
        </p:txBody>
      </p:sp>
      <p:sp>
        <p:nvSpPr>
          <p:cNvPr id="13" name="Line 20"/>
          <p:cNvSpPr>
            <a:spLocks noChangeShapeType="1"/>
          </p:cNvSpPr>
          <p:nvPr/>
        </p:nvSpPr>
        <p:spPr bwMode="auto">
          <a:xfrm rot="-5400000">
            <a:off x="1797050" y="3086100"/>
            <a:ext cx="0" cy="205740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Line 21"/>
          <p:cNvSpPr>
            <a:spLocks noChangeShapeType="1"/>
          </p:cNvSpPr>
          <p:nvPr/>
        </p:nvSpPr>
        <p:spPr bwMode="auto">
          <a:xfrm rot="5400000" flipV="1">
            <a:off x="2863850" y="4991100"/>
            <a:ext cx="1752600" cy="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Rectangle 26"/>
          <p:cNvSpPr>
            <a:spLocks noChangeArrowheads="1"/>
          </p:cNvSpPr>
          <p:nvPr/>
        </p:nvSpPr>
        <p:spPr bwMode="auto">
          <a:xfrm>
            <a:off x="6534150" y="3962400"/>
            <a:ext cx="2286000" cy="2058888"/>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Text Box 27"/>
          <p:cNvSpPr txBox="1">
            <a:spLocks noChangeArrowheads="1"/>
          </p:cNvSpPr>
          <p:nvPr/>
        </p:nvSpPr>
        <p:spPr bwMode="auto">
          <a:xfrm>
            <a:off x="6323013" y="4191000"/>
            <a:ext cx="2476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a:t>i</a:t>
            </a:r>
          </a:p>
        </p:txBody>
      </p:sp>
      <p:sp>
        <p:nvSpPr>
          <p:cNvPr id="17" name="Text Box 29"/>
          <p:cNvSpPr txBox="1">
            <a:spLocks noChangeArrowheads="1"/>
          </p:cNvSpPr>
          <p:nvPr/>
        </p:nvSpPr>
        <p:spPr bwMode="auto">
          <a:xfrm>
            <a:off x="7315200" y="3367088"/>
            <a:ext cx="752129"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a:latin typeface="+mn-lt"/>
              </a:rPr>
              <a:t>X[i][j]</a:t>
            </a:r>
          </a:p>
        </p:txBody>
      </p:sp>
      <p:sp>
        <p:nvSpPr>
          <p:cNvPr id="18" name="Rectangle 30"/>
          <p:cNvSpPr>
            <a:spLocks noChangeArrowheads="1"/>
          </p:cNvSpPr>
          <p:nvPr/>
        </p:nvSpPr>
        <p:spPr bwMode="auto">
          <a:xfrm>
            <a:off x="6777038" y="3962400"/>
            <a:ext cx="1524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Text Box 83"/>
          <p:cNvSpPr txBox="1">
            <a:spLocks noChangeArrowheads="1"/>
          </p:cNvSpPr>
          <p:nvPr/>
        </p:nvSpPr>
        <p:spPr bwMode="auto">
          <a:xfrm>
            <a:off x="4741917" y="1340768"/>
            <a:ext cx="3934539" cy="1569660"/>
          </a:xfrm>
          <a:prstGeom prst="rect">
            <a:avLst/>
          </a:prstGeom>
          <a:solidFill>
            <a:srgbClr val="FF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dirty="0" smtClean="0">
                <a:solidFill>
                  <a:srgbClr val="FF3300"/>
                </a:solidFill>
                <a:latin typeface="+mn-lt"/>
              </a:rPr>
              <a:t>Some arrays accessed by rows</a:t>
            </a:r>
            <a:br>
              <a:rPr lang="en-US" dirty="0" smtClean="0">
                <a:solidFill>
                  <a:srgbClr val="FF3300"/>
                </a:solidFill>
                <a:latin typeface="+mn-lt"/>
              </a:rPr>
            </a:br>
            <a:r>
              <a:rPr lang="en-US" dirty="0" smtClean="0">
                <a:solidFill>
                  <a:srgbClr val="FF3300"/>
                </a:solidFill>
                <a:latin typeface="+mn-lt"/>
              </a:rPr>
              <a:t>and others by column</a:t>
            </a:r>
          </a:p>
          <a:p>
            <a:pPr algn="l" eaLnBrk="0" hangingPunct="0"/>
            <a:r>
              <a:rPr lang="en-US" dirty="0" smtClean="0">
                <a:solidFill>
                  <a:srgbClr val="FF3300"/>
                </a:solidFill>
                <a:latin typeface="+mn-lt"/>
              </a:rPr>
              <a:t>Cannot store row-by-row or</a:t>
            </a:r>
            <a:br>
              <a:rPr lang="en-US" dirty="0" smtClean="0">
                <a:solidFill>
                  <a:srgbClr val="FF3300"/>
                </a:solidFill>
                <a:latin typeface="+mn-lt"/>
              </a:rPr>
            </a:br>
            <a:r>
              <a:rPr lang="en-US" dirty="0" smtClean="0">
                <a:solidFill>
                  <a:srgbClr val="FF3300"/>
                </a:solidFill>
                <a:latin typeface="+mn-lt"/>
              </a:rPr>
              <a:t>column-by-column</a:t>
            </a:r>
            <a:endParaRPr lang="en-US" dirty="0">
              <a:solidFill>
                <a:srgbClr val="FF3300"/>
              </a:solidFill>
              <a:latin typeface="+mn-lt"/>
            </a:endParaRPr>
          </a:p>
        </p:txBody>
      </p:sp>
      <p:sp>
        <p:nvSpPr>
          <p:cNvPr id="20" name="Line 22"/>
          <p:cNvSpPr>
            <a:spLocks noChangeShapeType="1"/>
          </p:cNvSpPr>
          <p:nvPr/>
        </p:nvSpPr>
        <p:spPr bwMode="auto">
          <a:xfrm rot="5400000" flipV="1">
            <a:off x="3092450" y="4991100"/>
            <a:ext cx="1752600" cy="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25"/>
          <p:cNvSpPr>
            <a:spLocks noChangeShapeType="1"/>
          </p:cNvSpPr>
          <p:nvPr/>
        </p:nvSpPr>
        <p:spPr bwMode="auto">
          <a:xfrm flipV="1">
            <a:off x="3740150" y="4191000"/>
            <a:ext cx="228600" cy="16002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Rectangle 90"/>
          <p:cNvSpPr>
            <a:spLocks noChangeArrowheads="1"/>
          </p:cNvSpPr>
          <p:nvPr/>
        </p:nvSpPr>
        <p:spPr bwMode="auto">
          <a:xfrm>
            <a:off x="6929438" y="3962400"/>
            <a:ext cx="1524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Line 92"/>
          <p:cNvSpPr>
            <a:spLocks noChangeShapeType="1"/>
          </p:cNvSpPr>
          <p:nvPr/>
        </p:nvSpPr>
        <p:spPr bwMode="auto">
          <a:xfrm rot="5400000" flipV="1">
            <a:off x="3314700" y="4991100"/>
            <a:ext cx="1752600" cy="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93"/>
          <p:cNvSpPr>
            <a:spLocks noChangeShapeType="1"/>
          </p:cNvSpPr>
          <p:nvPr/>
        </p:nvSpPr>
        <p:spPr bwMode="auto">
          <a:xfrm flipV="1">
            <a:off x="3962400" y="4191000"/>
            <a:ext cx="228600" cy="16002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Rectangle 94"/>
          <p:cNvSpPr>
            <a:spLocks noChangeArrowheads="1"/>
          </p:cNvSpPr>
          <p:nvPr/>
        </p:nvSpPr>
        <p:spPr bwMode="auto">
          <a:xfrm>
            <a:off x="7081838" y="3962400"/>
            <a:ext cx="1524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Line 95"/>
          <p:cNvSpPr>
            <a:spLocks noChangeShapeType="1"/>
          </p:cNvSpPr>
          <p:nvPr/>
        </p:nvSpPr>
        <p:spPr bwMode="auto">
          <a:xfrm rot="5400000" flipV="1">
            <a:off x="3543300" y="4991100"/>
            <a:ext cx="1752600" cy="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Line 96"/>
          <p:cNvSpPr>
            <a:spLocks noChangeShapeType="1"/>
          </p:cNvSpPr>
          <p:nvPr/>
        </p:nvSpPr>
        <p:spPr bwMode="auto">
          <a:xfrm flipV="1">
            <a:off x="4191000" y="4191000"/>
            <a:ext cx="228600" cy="16002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Rectangle 97"/>
          <p:cNvSpPr>
            <a:spLocks noChangeArrowheads="1"/>
          </p:cNvSpPr>
          <p:nvPr/>
        </p:nvSpPr>
        <p:spPr bwMode="auto">
          <a:xfrm>
            <a:off x="7234238" y="3962400"/>
            <a:ext cx="1524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Line 98"/>
          <p:cNvSpPr>
            <a:spLocks noChangeShapeType="1"/>
          </p:cNvSpPr>
          <p:nvPr/>
        </p:nvSpPr>
        <p:spPr bwMode="auto">
          <a:xfrm rot="5400000" flipV="1">
            <a:off x="3771900" y="4991100"/>
            <a:ext cx="1752600" cy="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99"/>
          <p:cNvSpPr>
            <a:spLocks noChangeShapeType="1"/>
          </p:cNvSpPr>
          <p:nvPr/>
        </p:nvSpPr>
        <p:spPr bwMode="auto">
          <a:xfrm flipV="1">
            <a:off x="4419600" y="4191000"/>
            <a:ext cx="228600" cy="16002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 name="Rectangle 100"/>
          <p:cNvSpPr>
            <a:spLocks noChangeArrowheads="1"/>
          </p:cNvSpPr>
          <p:nvPr/>
        </p:nvSpPr>
        <p:spPr bwMode="auto">
          <a:xfrm>
            <a:off x="7386638" y="3962400"/>
            <a:ext cx="1524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Line 101"/>
          <p:cNvSpPr>
            <a:spLocks noChangeShapeType="1"/>
          </p:cNvSpPr>
          <p:nvPr/>
        </p:nvSpPr>
        <p:spPr bwMode="auto">
          <a:xfrm rot="5400000" flipV="1">
            <a:off x="4000500" y="4991100"/>
            <a:ext cx="1752600" cy="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 name="Line 102"/>
          <p:cNvSpPr>
            <a:spLocks noChangeShapeType="1"/>
          </p:cNvSpPr>
          <p:nvPr/>
        </p:nvSpPr>
        <p:spPr bwMode="auto">
          <a:xfrm flipV="1">
            <a:off x="4648200" y="4191000"/>
            <a:ext cx="228600" cy="16002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 name="Rectangle 103"/>
          <p:cNvSpPr>
            <a:spLocks noChangeArrowheads="1"/>
          </p:cNvSpPr>
          <p:nvPr/>
        </p:nvSpPr>
        <p:spPr bwMode="auto">
          <a:xfrm>
            <a:off x="7539038" y="3962400"/>
            <a:ext cx="1524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Line 104"/>
          <p:cNvSpPr>
            <a:spLocks noChangeShapeType="1"/>
          </p:cNvSpPr>
          <p:nvPr/>
        </p:nvSpPr>
        <p:spPr bwMode="auto">
          <a:xfrm rot="5400000" flipV="1">
            <a:off x="4229100" y="4991100"/>
            <a:ext cx="1752600" cy="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 name="Line 105"/>
          <p:cNvSpPr>
            <a:spLocks noChangeShapeType="1"/>
          </p:cNvSpPr>
          <p:nvPr/>
        </p:nvSpPr>
        <p:spPr bwMode="auto">
          <a:xfrm flipV="1">
            <a:off x="4876800" y="4191000"/>
            <a:ext cx="228600" cy="16002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 name="Rectangle 106"/>
          <p:cNvSpPr>
            <a:spLocks noChangeArrowheads="1"/>
          </p:cNvSpPr>
          <p:nvPr/>
        </p:nvSpPr>
        <p:spPr bwMode="auto">
          <a:xfrm>
            <a:off x="7691438" y="3962400"/>
            <a:ext cx="1524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Rectangle 107"/>
          <p:cNvSpPr>
            <a:spLocks noChangeArrowheads="1"/>
          </p:cNvSpPr>
          <p:nvPr/>
        </p:nvSpPr>
        <p:spPr bwMode="auto">
          <a:xfrm>
            <a:off x="7843838" y="3962400"/>
            <a:ext cx="1524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 name="Line 108"/>
          <p:cNvSpPr>
            <a:spLocks noChangeShapeType="1"/>
          </p:cNvSpPr>
          <p:nvPr/>
        </p:nvSpPr>
        <p:spPr bwMode="auto">
          <a:xfrm rot="5400000" flipV="1">
            <a:off x="4457700" y="4991100"/>
            <a:ext cx="1752600" cy="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 name="Line 109"/>
          <p:cNvSpPr>
            <a:spLocks noChangeShapeType="1"/>
          </p:cNvSpPr>
          <p:nvPr/>
        </p:nvSpPr>
        <p:spPr bwMode="auto">
          <a:xfrm flipV="1">
            <a:off x="5105400" y="4191000"/>
            <a:ext cx="228600" cy="16002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 name="Rectangle 110"/>
          <p:cNvSpPr>
            <a:spLocks noChangeArrowheads="1"/>
          </p:cNvSpPr>
          <p:nvPr/>
        </p:nvSpPr>
        <p:spPr bwMode="auto">
          <a:xfrm>
            <a:off x="7996238" y="3962400"/>
            <a:ext cx="1524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Line 111"/>
          <p:cNvSpPr>
            <a:spLocks noChangeShapeType="1"/>
          </p:cNvSpPr>
          <p:nvPr/>
        </p:nvSpPr>
        <p:spPr bwMode="auto">
          <a:xfrm rot="5400000" flipV="1">
            <a:off x="4686300" y="4991100"/>
            <a:ext cx="1752600" cy="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 name="Line 112"/>
          <p:cNvSpPr>
            <a:spLocks noChangeShapeType="1"/>
          </p:cNvSpPr>
          <p:nvPr/>
        </p:nvSpPr>
        <p:spPr bwMode="auto">
          <a:xfrm flipV="1">
            <a:off x="5334000" y="4191000"/>
            <a:ext cx="228600" cy="16002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 name="Rectangle 113"/>
          <p:cNvSpPr>
            <a:spLocks noChangeArrowheads="1"/>
          </p:cNvSpPr>
          <p:nvPr/>
        </p:nvSpPr>
        <p:spPr bwMode="auto">
          <a:xfrm>
            <a:off x="8148638" y="3962400"/>
            <a:ext cx="1524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Line 114"/>
          <p:cNvSpPr>
            <a:spLocks noChangeShapeType="1"/>
          </p:cNvSpPr>
          <p:nvPr/>
        </p:nvSpPr>
        <p:spPr bwMode="auto">
          <a:xfrm rot="5400000" flipV="1">
            <a:off x="4914900" y="4991100"/>
            <a:ext cx="1752600" cy="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Line 115"/>
          <p:cNvSpPr>
            <a:spLocks noChangeShapeType="1"/>
          </p:cNvSpPr>
          <p:nvPr/>
        </p:nvSpPr>
        <p:spPr bwMode="auto">
          <a:xfrm flipV="1">
            <a:off x="5562600" y="4191000"/>
            <a:ext cx="228600" cy="1600200"/>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 name="Rectangle 118"/>
          <p:cNvSpPr>
            <a:spLocks noChangeArrowheads="1"/>
          </p:cNvSpPr>
          <p:nvPr/>
        </p:nvSpPr>
        <p:spPr bwMode="auto">
          <a:xfrm>
            <a:off x="8301038" y="3962400"/>
            <a:ext cx="1524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 name="投影片編號版面配置區 47"/>
          <p:cNvSpPr>
            <a:spLocks noGrp="1"/>
          </p:cNvSpPr>
          <p:nvPr>
            <p:ph type="sldNum" sz="quarter" idx="11"/>
          </p:nvPr>
        </p:nvSpPr>
        <p:spPr/>
        <p:txBody>
          <a:bodyPr/>
          <a:lstStyle/>
          <a:p>
            <a:fld id="{085E38AC-DA67-415E-BA61-C1BB89328BA4}" type="slidenum">
              <a:rPr lang="zh-TW" altLang="en-US" smtClean="0"/>
              <a:pPr/>
              <a:t>37</a:t>
            </a:fld>
            <a:endParaRPr lang="zh-TW" altLang="zh-TW"/>
          </a:p>
        </p:txBody>
      </p:sp>
    </p:spTree>
    <p:extLst>
      <p:ext uri="{BB962C8B-B14F-4D97-AF65-F5344CB8AC3E}">
        <p14:creationId xmlns:p14="http://schemas.microsoft.com/office/powerpoint/2010/main" val="4245136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500"/>
                                        <p:tgtEl>
                                          <p:spTgt spid="14"/>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left)">
                                      <p:cBhvr>
                                        <p:cTn id="10" dur="3000"/>
                                        <p:tgtEl>
                                          <p:spTgt spid="13"/>
                                        </p:tgtEl>
                                      </p:cBhvr>
                                    </p:animEffect>
                                  </p:childTnLst>
                                </p:cTn>
                              </p:par>
                            </p:childTnLst>
                          </p:cTn>
                        </p:par>
                        <p:par>
                          <p:cTn id="11" fill="hold">
                            <p:stCondLst>
                              <p:cond delay="3000"/>
                            </p:stCondLst>
                            <p:childTnLst>
                              <p:par>
                                <p:cTn id="12" presetID="1" presetClass="entr" presetSubtype="0" fill="hold" grpId="0" nodeType="afterEffect">
                                  <p:stCondLst>
                                    <p:cond delay="0"/>
                                  </p:stCondLst>
                                  <p:childTnLst>
                                    <p:set>
                                      <p:cBhvr>
                                        <p:cTn id="13" dur="1" fill="hold">
                                          <p:stCondLst>
                                            <p:cond delay="0"/>
                                          </p:stCondLst>
                                        </p:cTn>
                                        <p:tgtEl>
                                          <p:spTgt spid="18"/>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wipe(down)">
                                      <p:cBhvr>
                                        <p:cTn id="18" dur="500"/>
                                        <p:tgtEl>
                                          <p:spTgt spid="21"/>
                                        </p:tgtEl>
                                      </p:cBhvr>
                                    </p:animEffect>
                                  </p:childTnLst>
                                </p:cTn>
                              </p:par>
                            </p:childTnLst>
                          </p:cTn>
                        </p:par>
                        <p:par>
                          <p:cTn id="19" fill="hold">
                            <p:stCondLst>
                              <p:cond delay="500"/>
                            </p:stCondLst>
                            <p:childTnLst>
                              <p:par>
                                <p:cTn id="20" presetID="22" presetClass="entr" presetSubtype="1" fill="hold" grpId="0" nodeType="after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up)">
                                      <p:cBhvr>
                                        <p:cTn id="22" dur="500"/>
                                        <p:tgtEl>
                                          <p:spTgt spid="20"/>
                                        </p:tgtEl>
                                      </p:cBhvr>
                                    </p:animEffect>
                                  </p:childTnLst>
                                </p:cTn>
                              </p:par>
                            </p:childTnLst>
                          </p:cTn>
                        </p:par>
                        <p:par>
                          <p:cTn id="23" fill="hold">
                            <p:stCondLst>
                              <p:cond delay="1000"/>
                            </p:stCondLst>
                            <p:childTnLst>
                              <p:par>
                                <p:cTn id="24" presetID="1" presetClass="entr" presetSubtype="0" fill="hold" grpId="0" nodeType="afterEffect">
                                  <p:stCondLst>
                                    <p:cond delay="0"/>
                                  </p:stCondLst>
                                  <p:childTnLst>
                                    <p:set>
                                      <p:cBhvr>
                                        <p:cTn id="25" dur="1" fill="hold">
                                          <p:stCondLst>
                                            <p:cond delay="0"/>
                                          </p:stCondLst>
                                        </p:cTn>
                                        <p:tgtEl>
                                          <p:spTgt spid="22"/>
                                        </p:tgtEl>
                                        <p:attrNameLst>
                                          <p:attrName>style.visibility</p:attrName>
                                        </p:attrNameLst>
                                      </p:cBhvr>
                                      <p:to>
                                        <p:strVal val="visible"/>
                                      </p:to>
                                    </p:set>
                                  </p:childTnLst>
                                </p:cTn>
                              </p:par>
                            </p:childTnLst>
                          </p:cTn>
                        </p:par>
                        <p:par>
                          <p:cTn id="26" fill="hold">
                            <p:stCondLst>
                              <p:cond delay="1000"/>
                            </p:stCondLst>
                            <p:childTnLst>
                              <p:par>
                                <p:cTn id="27" presetID="22" presetClass="entr" presetSubtype="4" fill="hold" grpId="0" nodeType="after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wipe(down)">
                                      <p:cBhvr>
                                        <p:cTn id="29" dur="500"/>
                                        <p:tgtEl>
                                          <p:spTgt spid="24"/>
                                        </p:tgtEl>
                                      </p:cBhvr>
                                    </p:animEffect>
                                  </p:childTnLst>
                                </p:cTn>
                              </p:par>
                            </p:childTnLst>
                          </p:cTn>
                        </p:par>
                        <p:par>
                          <p:cTn id="30" fill="hold">
                            <p:stCondLst>
                              <p:cond delay="1500"/>
                            </p:stCondLst>
                            <p:childTnLst>
                              <p:par>
                                <p:cTn id="31" presetID="22" presetClass="entr" presetSubtype="1" fill="hold" grpId="0" nodeType="after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wipe(up)">
                                      <p:cBhvr>
                                        <p:cTn id="33" dur="500"/>
                                        <p:tgtEl>
                                          <p:spTgt spid="23"/>
                                        </p:tgtEl>
                                      </p:cBhvr>
                                    </p:animEffect>
                                  </p:childTnLst>
                                </p:cTn>
                              </p:par>
                            </p:childTnLst>
                          </p:cTn>
                        </p:par>
                        <p:par>
                          <p:cTn id="34" fill="hold">
                            <p:stCondLst>
                              <p:cond delay="2000"/>
                            </p:stCondLst>
                            <p:childTnLst>
                              <p:par>
                                <p:cTn id="35" presetID="1" presetClass="entr" presetSubtype="0" fill="hold" grpId="0" nodeType="after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par>
                          <p:cTn id="37" fill="hold">
                            <p:stCondLst>
                              <p:cond delay="2000"/>
                            </p:stCondLst>
                            <p:childTnLst>
                              <p:par>
                                <p:cTn id="38" presetID="22" presetClass="entr" presetSubtype="4" fill="hold" grpId="0" nodeType="after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wipe(down)">
                                      <p:cBhvr>
                                        <p:cTn id="40" dur="500"/>
                                        <p:tgtEl>
                                          <p:spTgt spid="27"/>
                                        </p:tgtEl>
                                      </p:cBhvr>
                                    </p:animEffect>
                                  </p:childTnLst>
                                </p:cTn>
                              </p:par>
                            </p:childTnLst>
                          </p:cTn>
                        </p:par>
                        <p:par>
                          <p:cTn id="41" fill="hold">
                            <p:stCondLst>
                              <p:cond delay="2500"/>
                            </p:stCondLst>
                            <p:childTnLst>
                              <p:par>
                                <p:cTn id="42" presetID="22" presetClass="entr" presetSubtype="1" fill="hold" grpId="0" nodeType="afterEffect">
                                  <p:stCondLst>
                                    <p:cond delay="0"/>
                                  </p:stCondLst>
                                  <p:childTnLst>
                                    <p:set>
                                      <p:cBhvr>
                                        <p:cTn id="43" dur="1" fill="hold">
                                          <p:stCondLst>
                                            <p:cond delay="0"/>
                                          </p:stCondLst>
                                        </p:cTn>
                                        <p:tgtEl>
                                          <p:spTgt spid="26"/>
                                        </p:tgtEl>
                                        <p:attrNameLst>
                                          <p:attrName>style.visibility</p:attrName>
                                        </p:attrNameLst>
                                      </p:cBhvr>
                                      <p:to>
                                        <p:strVal val="visible"/>
                                      </p:to>
                                    </p:set>
                                    <p:animEffect transition="in" filter="wipe(up)">
                                      <p:cBhvr>
                                        <p:cTn id="44" dur="500"/>
                                        <p:tgtEl>
                                          <p:spTgt spid="26"/>
                                        </p:tgtEl>
                                      </p:cBhvr>
                                    </p:animEffect>
                                  </p:childTnLst>
                                </p:cTn>
                              </p:par>
                            </p:childTnLst>
                          </p:cTn>
                        </p:par>
                        <p:par>
                          <p:cTn id="45" fill="hold">
                            <p:stCondLst>
                              <p:cond delay="3000"/>
                            </p:stCondLst>
                            <p:childTnLst>
                              <p:par>
                                <p:cTn id="46" presetID="1" presetClass="entr" presetSubtype="0" fill="hold" grpId="0" nodeType="afterEffect">
                                  <p:stCondLst>
                                    <p:cond delay="0"/>
                                  </p:stCondLst>
                                  <p:childTnLst>
                                    <p:set>
                                      <p:cBhvr>
                                        <p:cTn id="47" dur="1" fill="hold">
                                          <p:stCondLst>
                                            <p:cond delay="0"/>
                                          </p:stCondLst>
                                        </p:cTn>
                                        <p:tgtEl>
                                          <p:spTgt spid="28"/>
                                        </p:tgtEl>
                                        <p:attrNameLst>
                                          <p:attrName>style.visibility</p:attrName>
                                        </p:attrNameLst>
                                      </p:cBhvr>
                                      <p:to>
                                        <p:strVal val="visible"/>
                                      </p:to>
                                    </p:set>
                                  </p:childTnLst>
                                </p:cTn>
                              </p:par>
                            </p:childTnLst>
                          </p:cTn>
                        </p:par>
                        <p:par>
                          <p:cTn id="48" fill="hold">
                            <p:stCondLst>
                              <p:cond delay="3000"/>
                            </p:stCondLst>
                            <p:childTnLst>
                              <p:par>
                                <p:cTn id="49" presetID="22" presetClass="entr" presetSubtype="4" fill="hold" grpId="0" nodeType="afterEffect">
                                  <p:stCondLst>
                                    <p:cond delay="0"/>
                                  </p:stCondLst>
                                  <p:childTnLst>
                                    <p:set>
                                      <p:cBhvr>
                                        <p:cTn id="50" dur="1" fill="hold">
                                          <p:stCondLst>
                                            <p:cond delay="0"/>
                                          </p:stCondLst>
                                        </p:cTn>
                                        <p:tgtEl>
                                          <p:spTgt spid="30"/>
                                        </p:tgtEl>
                                        <p:attrNameLst>
                                          <p:attrName>style.visibility</p:attrName>
                                        </p:attrNameLst>
                                      </p:cBhvr>
                                      <p:to>
                                        <p:strVal val="visible"/>
                                      </p:to>
                                    </p:set>
                                    <p:animEffect transition="in" filter="wipe(down)">
                                      <p:cBhvr>
                                        <p:cTn id="51" dur="500"/>
                                        <p:tgtEl>
                                          <p:spTgt spid="30"/>
                                        </p:tgtEl>
                                      </p:cBhvr>
                                    </p:animEffect>
                                  </p:childTnLst>
                                </p:cTn>
                              </p:par>
                            </p:childTnLst>
                          </p:cTn>
                        </p:par>
                        <p:par>
                          <p:cTn id="52" fill="hold">
                            <p:stCondLst>
                              <p:cond delay="3500"/>
                            </p:stCondLst>
                            <p:childTnLst>
                              <p:par>
                                <p:cTn id="53" presetID="22" presetClass="entr" presetSubtype="1" fill="hold" grpId="0" nodeType="afterEffect">
                                  <p:stCondLst>
                                    <p:cond delay="0"/>
                                  </p:stCondLst>
                                  <p:childTnLst>
                                    <p:set>
                                      <p:cBhvr>
                                        <p:cTn id="54" dur="1" fill="hold">
                                          <p:stCondLst>
                                            <p:cond delay="0"/>
                                          </p:stCondLst>
                                        </p:cTn>
                                        <p:tgtEl>
                                          <p:spTgt spid="29"/>
                                        </p:tgtEl>
                                        <p:attrNameLst>
                                          <p:attrName>style.visibility</p:attrName>
                                        </p:attrNameLst>
                                      </p:cBhvr>
                                      <p:to>
                                        <p:strVal val="visible"/>
                                      </p:to>
                                    </p:set>
                                    <p:animEffect transition="in" filter="wipe(up)">
                                      <p:cBhvr>
                                        <p:cTn id="55" dur="500"/>
                                        <p:tgtEl>
                                          <p:spTgt spid="29"/>
                                        </p:tgtEl>
                                      </p:cBhvr>
                                    </p:animEffect>
                                  </p:childTnLst>
                                </p:cTn>
                              </p:par>
                            </p:childTnLst>
                          </p:cTn>
                        </p:par>
                        <p:par>
                          <p:cTn id="56" fill="hold">
                            <p:stCondLst>
                              <p:cond delay="4000"/>
                            </p:stCondLst>
                            <p:childTnLst>
                              <p:par>
                                <p:cTn id="57" presetID="1" presetClass="entr" presetSubtype="0" fill="hold" grpId="0" nodeType="after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childTnLst>
                          </p:cTn>
                        </p:par>
                        <p:par>
                          <p:cTn id="59" fill="hold">
                            <p:stCondLst>
                              <p:cond delay="4000"/>
                            </p:stCondLst>
                            <p:childTnLst>
                              <p:par>
                                <p:cTn id="60" presetID="22" presetClass="entr" presetSubtype="4" fill="hold" grpId="0" nodeType="afterEffect">
                                  <p:stCondLst>
                                    <p:cond delay="0"/>
                                  </p:stCondLst>
                                  <p:childTnLst>
                                    <p:set>
                                      <p:cBhvr>
                                        <p:cTn id="61" dur="1" fill="hold">
                                          <p:stCondLst>
                                            <p:cond delay="0"/>
                                          </p:stCondLst>
                                        </p:cTn>
                                        <p:tgtEl>
                                          <p:spTgt spid="33"/>
                                        </p:tgtEl>
                                        <p:attrNameLst>
                                          <p:attrName>style.visibility</p:attrName>
                                        </p:attrNameLst>
                                      </p:cBhvr>
                                      <p:to>
                                        <p:strVal val="visible"/>
                                      </p:to>
                                    </p:set>
                                    <p:animEffect transition="in" filter="wipe(down)">
                                      <p:cBhvr>
                                        <p:cTn id="62" dur="500"/>
                                        <p:tgtEl>
                                          <p:spTgt spid="33"/>
                                        </p:tgtEl>
                                      </p:cBhvr>
                                    </p:animEffect>
                                  </p:childTnLst>
                                </p:cTn>
                              </p:par>
                            </p:childTnLst>
                          </p:cTn>
                        </p:par>
                        <p:par>
                          <p:cTn id="63" fill="hold">
                            <p:stCondLst>
                              <p:cond delay="4500"/>
                            </p:stCondLst>
                            <p:childTnLst>
                              <p:par>
                                <p:cTn id="64" presetID="22" presetClass="entr" presetSubtype="1" fill="hold" grpId="0" nodeType="afterEffect">
                                  <p:stCondLst>
                                    <p:cond delay="0"/>
                                  </p:stCondLst>
                                  <p:childTnLst>
                                    <p:set>
                                      <p:cBhvr>
                                        <p:cTn id="65" dur="1" fill="hold">
                                          <p:stCondLst>
                                            <p:cond delay="0"/>
                                          </p:stCondLst>
                                        </p:cTn>
                                        <p:tgtEl>
                                          <p:spTgt spid="32"/>
                                        </p:tgtEl>
                                        <p:attrNameLst>
                                          <p:attrName>style.visibility</p:attrName>
                                        </p:attrNameLst>
                                      </p:cBhvr>
                                      <p:to>
                                        <p:strVal val="visible"/>
                                      </p:to>
                                    </p:set>
                                    <p:animEffect transition="in" filter="wipe(up)">
                                      <p:cBhvr>
                                        <p:cTn id="66" dur="500"/>
                                        <p:tgtEl>
                                          <p:spTgt spid="32"/>
                                        </p:tgtEl>
                                      </p:cBhvr>
                                    </p:animEffect>
                                  </p:childTnLst>
                                </p:cTn>
                              </p:par>
                            </p:childTnLst>
                          </p:cTn>
                        </p:par>
                        <p:par>
                          <p:cTn id="67" fill="hold">
                            <p:stCondLst>
                              <p:cond delay="5000"/>
                            </p:stCondLst>
                            <p:childTnLst>
                              <p:par>
                                <p:cTn id="68" presetID="1" presetClass="entr" presetSubtype="0" fill="hold" grpId="0" nodeType="afterEffect">
                                  <p:stCondLst>
                                    <p:cond delay="0"/>
                                  </p:stCondLst>
                                  <p:childTnLst>
                                    <p:set>
                                      <p:cBhvr>
                                        <p:cTn id="69" dur="1" fill="hold">
                                          <p:stCondLst>
                                            <p:cond delay="0"/>
                                          </p:stCondLst>
                                        </p:cTn>
                                        <p:tgtEl>
                                          <p:spTgt spid="34"/>
                                        </p:tgtEl>
                                        <p:attrNameLst>
                                          <p:attrName>style.visibility</p:attrName>
                                        </p:attrNameLst>
                                      </p:cBhvr>
                                      <p:to>
                                        <p:strVal val="visible"/>
                                      </p:to>
                                    </p:set>
                                  </p:childTnLst>
                                </p:cTn>
                              </p:par>
                            </p:childTnLst>
                          </p:cTn>
                        </p:par>
                        <p:par>
                          <p:cTn id="70" fill="hold">
                            <p:stCondLst>
                              <p:cond delay="5000"/>
                            </p:stCondLst>
                            <p:childTnLst>
                              <p:par>
                                <p:cTn id="71" presetID="22" presetClass="entr" presetSubtype="4" fill="hold" grpId="0" nodeType="afterEffect">
                                  <p:stCondLst>
                                    <p:cond delay="0"/>
                                  </p:stCondLst>
                                  <p:childTnLst>
                                    <p:set>
                                      <p:cBhvr>
                                        <p:cTn id="72" dur="1" fill="hold">
                                          <p:stCondLst>
                                            <p:cond delay="0"/>
                                          </p:stCondLst>
                                        </p:cTn>
                                        <p:tgtEl>
                                          <p:spTgt spid="36"/>
                                        </p:tgtEl>
                                        <p:attrNameLst>
                                          <p:attrName>style.visibility</p:attrName>
                                        </p:attrNameLst>
                                      </p:cBhvr>
                                      <p:to>
                                        <p:strVal val="visible"/>
                                      </p:to>
                                    </p:set>
                                    <p:animEffect transition="in" filter="wipe(down)">
                                      <p:cBhvr>
                                        <p:cTn id="73" dur="500"/>
                                        <p:tgtEl>
                                          <p:spTgt spid="36"/>
                                        </p:tgtEl>
                                      </p:cBhvr>
                                    </p:animEffect>
                                  </p:childTnLst>
                                </p:cTn>
                              </p:par>
                            </p:childTnLst>
                          </p:cTn>
                        </p:par>
                        <p:par>
                          <p:cTn id="74" fill="hold">
                            <p:stCondLst>
                              <p:cond delay="5500"/>
                            </p:stCondLst>
                            <p:childTnLst>
                              <p:par>
                                <p:cTn id="75" presetID="22" presetClass="entr" presetSubtype="1" fill="hold" grpId="0" nodeType="afterEffect">
                                  <p:stCondLst>
                                    <p:cond delay="0"/>
                                  </p:stCondLst>
                                  <p:childTnLst>
                                    <p:set>
                                      <p:cBhvr>
                                        <p:cTn id="76" dur="1" fill="hold">
                                          <p:stCondLst>
                                            <p:cond delay="0"/>
                                          </p:stCondLst>
                                        </p:cTn>
                                        <p:tgtEl>
                                          <p:spTgt spid="35"/>
                                        </p:tgtEl>
                                        <p:attrNameLst>
                                          <p:attrName>style.visibility</p:attrName>
                                        </p:attrNameLst>
                                      </p:cBhvr>
                                      <p:to>
                                        <p:strVal val="visible"/>
                                      </p:to>
                                    </p:set>
                                    <p:animEffect transition="in" filter="wipe(up)">
                                      <p:cBhvr>
                                        <p:cTn id="77" dur="500"/>
                                        <p:tgtEl>
                                          <p:spTgt spid="35"/>
                                        </p:tgtEl>
                                      </p:cBhvr>
                                    </p:animEffect>
                                  </p:childTnLst>
                                </p:cTn>
                              </p:par>
                            </p:childTnLst>
                          </p:cTn>
                        </p:par>
                        <p:par>
                          <p:cTn id="78" fill="hold">
                            <p:stCondLst>
                              <p:cond delay="6000"/>
                            </p:stCondLst>
                            <p:childTnLst>
                              <p:par>
                                <p:cTn id="79" presetID="1" presetClass="entr" presetSubtype="0" fill="hold" grpId="0" nodeType="afterEffect">
                                  <p:stCondLst>
                                    <p:cond delay="0"/>
                                  </p:stCondLst>
                                  <p:childTnLst>
                                    <p:set>
                                      <p:cBhvr>
                                        <p:cTn id="80" dur="1" fill="hold">
                                          <p:stCondLst>
                                            <p:cond delay="0"/>
                                          </p:stCondLst>
                                        </p:cTn>
                                        <p:tgtEl>
                                          <p:spTgt spid="37"/>
                                        </p:tgtEl>
                                        <p:attrNameLst>
                                          <p:attrName>style.visibility</p:attrName>
                                        </p:attrNameLst>
                                      </p:cBhvr>
                                      <p:to>
                                        <p:strVal val="visible"/>
                                      </p:to>
                                    </p:set>
                                  </p:childTnLst>
                                </p:cTn>
                              </p:par>
                            </p:childTnLst>
                          </p:cTn>
                        </p:par>
                        <p:par>
                          <p:cTn id="81" fill="hold">
                            <p:stCondLst>
                              <p:cond delay="6000"/>
                            </p:stCondLst>
                            <p:childTnLst>
                              <p:par>
                                <p:cTn id="82" presetID="1" presetClass="entr" presetSubtype="0" fill="hold" grpId="0" nodeType="afterEffect">
                                  <p:stCondLst>
                                    <p:cond delay="0"/>
                                  </p:stCondLst>
                                  <p:childTnLst>
                                    <p:set>
                                      <p:cBhvr>
                                        <p:cTn id="83" dur="1" fill="hold">
                                          <p:stCondLst>
                                            <p:cond delay="0"/>
                                          </p:stCondLst>
                                        </p:cTn>
                                        <p:tgtEl>
                                          <p:spTgt spid="38"/>
                                        </p:tgtEl>
                                        <p:attrNameLst>
                                          <p:attrName>style.visibility</p:attrName>
                                        </p:attrNameLst>
                                      </p:cBhvr>
                                      <p:to>
                                        <p:strVal val="visible"/>
                                      </p:to>
                                    </p:set>
                                  </p:childTnLst>
                                </p:cTn>
                              </p:par>
                            </p:childTnLst>
                          </p:cTn>
                        </p:par>
                        <p:par>
                          <p:cTn id="84" fill="hold">
                            <p:stCondLst>
                              <p:cond delay="6000"/>
                            </p:stCondLst>
                            <p:childTnLst>
                              <p:par>
                                <p:cTn id="85" presetID="22" presetClass="entr" presetSubtype="4" fill="hold" grpId="0" nodeType="afterEffect">
                                  <p:stCondLst>
                                    <p:cond delay="0"/>
                                  </p:stCondLst>
                                  <p:childTnLst>
                                    <p:set>
                                      <p:cBhvr>
                                        <p:cTn id="86" dur="1" fill="hold">
                                          <p:stCondLst>
                                            <p:cond delay="0"/>
                                          </p:stCondLst>
                                        </p:cTn>
                                        <p:tgtEl>
                                          <p:spTgt spid="40"/>
                                        </p:tgtEl>
                                        <p:attrNameLst>
                                          <p:attrName>style.visibility</p:attrName>
                                        </p:attrNameLst>
                                      </p:cBhvr>
                                      <p:to>
                                        <p:strVal val="visible"/>
                                      </p:to>
                                    </p:set>
                                    <p:animEffect transition="in" filter="wipe(down)">
                                      <p:cBhvr>
                                        <p:cTn id="87" dur="500"/>
                                        <p:tgtEl>
                                          <p:spTgt spid="40"/>
                                        </p:tgtEl>
                                      </p:cBhvr>
                                    </p:animEffect>
                                  </p:childTnLst>
                                </p:cTn>
                              </p:par>
                            </p:childTnLst>
                          </p:cTn>
                        </p:par>
                        <p:par>
                          <p:cTn id="88" fill="hold">
                            <p:stCondLst>
                              <p:cond delay="6500"/>
                            </p:stCondLst>
                            <p:childTnLst>
                              <p:par>
                                <p:cTn id="89" presetID="22" presetClass="entr" presetSubtype="1" fill="hold" grpId="0" nodeType="afterEffect">
                                  <p:stCondLst>
                                    <p:cond delay="0"/>
                                  </p:stCondLst>
                                  <p:childTnLst>
                                    <p:set>
                                      <p:cBhvr>
                                        <p:cTn id="90" dur="1" fill="hold">
                                          <p:stCondLst>
                                            <p:cond delay="0"/>
                                          </p:stCondLst>
                                        </p:cTn>
                                        <p:tgtEl>
                                          <p:spTgt spid="39"/>
                                        </p:tgtEl>
                                        <p:attrNameLst>
                                          <p:attrName>style.visibility</p:attrName>
                                        </p:attrNameLst>
                                      </p:cBhvr>
                                      <p:to>
                                        <p:strVal val="visible"/>
                                      </p:to>
                                    </p:set>
                                    <p:animEffect transition="in" filter="wipe(up)">
                                      <p:cBhvr>
                                        <p:cTn id="91" dur="500"/>
                                        <p:tgtEl>
                                          <p:spTgt spid="39"/>
                                        </p:tgtEl>
                                      </p:cBhvr>
                                    </p:animEffect>
                                  </p:childTnLst>
                                </p:cTn>
                              </p:par>
                            </p:childTnLst>
                          </p:cTn>
                        </p:par>
                        <p:par>
                          <p:cTn id="92" fill="hold">
                            <p:stCondLst>
                              <p:cond delay="7000"/>
                            </p:stCondLst>
                            <p:childTnLst>
                              <p:par>
                                <p:cTn id="93" presetID="1" presetClass="entr" presetSubtype="0" fill="hold" grpId="0" nodeType="afterEffect">
                                  <p:stCondLst>
                                    <p:cond delay="0"/>
                                  </p:stCondLst>
                                  <p:childTnLst>
                                    <p:set>
                                      <p:cBhvr>
                                        <p:cTn id="94" dur="1" fill="hold">
                                          <p:stCondLst>
                                            <p:cond delay="0"/>
                                          </p:stCondLst>
                                        </p:cTn>
                                        <p:tgtEl>
                                          <p:spTgt spid="41"/>
                                        </p:tgtEl>
                                        <p:attrNameLst>
                                          <p:attrName>style.visibility</p:attrName>
                                        </p:attrNameLst>
                                      </p:cBhvr>
                                      <p:to>
                                        <p:strVal val="visible"/>
                                      </p:to>
                                    </p:set>
                                  </p:childTnLst>
                                </p:cTn>
                              </p:par>
                            </p:childTnLst>
                          </p:cTn>
                        </p:par>
                        <p:par>
                          <p:cTn id="95" fill="hold">
                            <p:stCondLst>
                              <p:cond delay="7000"/>
                            </p:stCondLst>
                            <p:childTnLst>
                              <p:par>
                                <p:cTn id="96" presetID="22" presetClass="entr" presetSubtype="4" fill="hold" grpId="0" nodeType="afterEffect">
                                  <p:stCondLst>
                                    <p:cond delay="0"/>
                                  </p:stCondLst>
                                  <p:childTnLst>
                                    <p:set>
                                      <p:cBhvr>
                                        <p:cTn id="97" dur="1" fill="hold">
                                          <p:stCondLst>
                                            <p:cond delay="0"/>
                                          </p:stCondLst>
                                        </p:cTn>
                                        <p:tgtEl>
                                          <p:spTgt spid="43"/>
                                        </p:tgtEl>
                                        <p:attrNameLst>
                                          <p:attrName>style.visibility</p:attrName>
                                        </p:attrNameLst>
                                      </p:cBhvr>
                                      <p:to>
                                        <p:strVal val="visible"/>
                                      </p:to>
                                    </p:set>
                                    <p:animEffect transition="in" filter="wipe(down)">
                                      <p:cBhvr>
                                        <p:cTn id="98" dur="500"/>
                                        <p:tgtEl>
                                          <p:spTgt spid="43"/>
                                        </p:tgtEl>
                                      </p:cBhvr>
                                    </p:animEffect>
                                  </p:childTnLst>
                                </p:cTn>
                              </p:par>
                            </p:childTnLst>
                          </p:cTn>
                        </p:par>
                        <p:par>
                          <p:cTn id="99" fill="hold">
                            <p:stCondLst>
                              <p:cond delay="7500"/>
                            </p:stCondLst>
                            <p:childTnLst>
                              <p:par>
                                <p:cTn id="100" presetID="22" presetClass="entr" presetSubtype="1" fill="hold" grpId="0" nodeType="afterEffect">
                                  <p:stCondLst>
                                    <p:cond delay="0"/>
                                  </p:stCondLst>
                                  <p:childTnLst>
                                    <p:set>
                                      <p:cBhvr>
                                        <p:cTn id="101" dur="1" fill="hold">
                                          <p:stCondLst>
                                            <p:cond delay="0"/>
                                          </p:stCondLst>
                                        </p:cTn>
                                        <p:tgtEl>
                                          <p:spTgt spid="42"/>
                                        </p:tgtEl>
                                        <p:attrNameLst>
                                          <p:attrName>style.visibility</p:attrName>
                                        </p:attrNameLst>
                                      </p:cBhvr>
                                      <p:to>
                                        <p:strVal val="visible"/>
                                      </p:to>
                                    </p:set>
                                    <p:animEffect transition="in" filter="wipe(up)">
                                      <p:cBhvr>
                                        <p:cTn id="102" dur="500"/>
                                        <p:tgtEl>
                                          <p:spTgt spid="42"/>
                                        </p:tgtEl>
                                      </p:cBhvr>
                                    </p:animEffect>
                                  </p:childTnLst>
                                </p:cTn>
                              </p:par>
                            </p:childTnLst>
                          </p:cTn>
                        </p:par>
                        <p:par>
                          <p:cTn id="103" fill="hold">
                            <p:stCondLst>
                              <p:cond delay="8000"/>
                            </p:stCondLst>
                            <p:childTnLst>
                              <p:par>
                                <p:cTn id="104" presetID="1" presetClass="entr" presetSubtype="0" fill="hold" grpId="0" nodeType="afterEffect">
                                  <p:stCondLst>
                                    <p:cond delay="0"/>
                                  </p:stCondLst>
                                  <p:childTnLst>
                                    <p:set>
                                      <p:cBhvr>
                                        <p:cTn id="105" dur="1" fill="hold">
                                          <p:stCondLst>
                                            <p:cond delay="0"/>
                                          </p:stCondLst>
                                        </p:cTn>
                                        <p:tgtEl>
                                          <p:spTgt spid="44"/>
                                        </p:tgtEl>
                                        <p:attrNameLst>
                                          <p:attrName>style.visibility</p:attrName>
                                        </p:attrNameLst>
                                      </p:cBhvr>
                                      <p:to>
                                        <p:strVal val="visible"/>
                                      </p:to>
                                    </p:set>
                                  </p:childTnLst>
                                </p:cTn>
                              </p:par>
                            </p:childTnLst>
                          </p:cTn>
                        </p:par>
                        <p:par>
                          <p:cTn id="106" fill="hold">
                            <p:stCondLst>
                              <p:cond delay="8000"/>
                            </p:stCondLst>
                            <p:childTnLst>
                              <p:par>
                                <p:cTn id="107" presetID="22" presetClass="entr" presetSubtype="4" fill="hold" grpId="0" nodeType="afterEffect">
                                  <p:stCondLst>
                                    <p:cond delay="0"/>
                                  </p:stCondLst>
                                  <p:childTnLst>
                                    <p:set>
                                      <p:cBhvr>
                                        <p:cTn id="108" dur="1" fill="hold">
                                          <p:stCondLst>
                                            <p:cond delay="0"/>
                                          </p:stCondLst>
                                        </p:cTn>
                                        <p:tgtEl>
                                          <p:spTgt spid="46"/>
                                        </p:tgtEl>
                                        <p:attrNameLst>
                                          <p:attrName>style.visibility</p:attrName>
                                        </p:attrNameLst>
                                      </p:cBhvr>
                                      <p:to>
                                        <p:strVal val="visible"/>
                                      </p:to>
                                    </p:set>
                                    <p:animEffect transition="in" filter="wipe(down)">
                                      <p:cBhvr>
                                        <p:cTn id="109" dur="500"/>
                                        <p:tgtEl>
                                          <p:spTgt spid="46"/>
                                        </p:tgtEl>
                                      </p:cBhvr>
                                    </p:animEffect>
                                  </p:childTnLst>
                                </p:cTn>
                              </p:par>
                            </p:childTnLst>
                          </p:cTn>
                        </p:par>
                        <p:par>
                          <p:cTn id="110" fill="hold">
                            <p:stCondLst>
                              <p:cond delay="8500"/>
                            </p:stCondLst>
                            <p:childTnLst>
                              <p:par>
                                <p:cTn id="111" presetID="22" presetClass="entr" presetSubtype="1" fill="hold" grpId="0" nodeType="afterEffect">
                                  <p:stCondLst>
                                    <p:cond delay="0"/>
                                  </p:stCondLst>
                                  <p:childTnLst>
                                    <p:set>
                                      <p:cBhvr>
                                        <p:cTn id="112" dur="1" fill="hold">
                                          <p:stCondLst>
                                            <p:cond delay="0"/>
                                          </p:stCondLst>
                                        </p:cTn>
                                        <p:tgtEl>
                                          <p:spTgt spid="45"/>
                                        </p:tgtEl>
                                        <p:attrNameLst>
                                          <p:attrName>style.visibility</p:attrName>
                                        </p:attrNameLst>
                                      </p:cBhvr>
                                      <p:to>
                                        <p:strVal val="visible"/>
                                      </p:to>
                                    </p:set>
                                    <p:animEffect transition="in" filter="wipe(up)">
                                      <p:cBhvr>
                                        <p:cTn id="113" dur="500"/>
                                        <p:tgtEl>
                                          <p:spTgt spid="45"/>
                                        </p:tgtEl>
                                      </p:cBhvr>
                                    </p:animEffect>
                                  </p:childTnLst>
                                </p:cTn>
                              </p:par>
                            </p:childTnLst>
                          </p:cTn>
                        </p:par>
                        <p:par>
                          <p:cTn id="114" fill="hold">
                            <p:stCondLst>
                              <p:cond delay="9000"/>
                            </p:stCondLst>
                            <p:childTnLst>
                              <p:par>
                                <p:cTn id="115" presetID="1" presetClass="entr" presetSubtype="0" fill="hold" grpId="0" nodeType="afterEffect">
                                  <p:stCondLst>
                                    <p:cond delay="0"/>
                                  </p:stCondLst>
                                  <p:childTnLst>
                                    <p:set>
                                      <p:cBhvr>
                                        <p:cTn id="116"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8"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r>
              <a:rPr lang="en-US" altLang="zh-TW" dirty="0" smtClean="0"/>
              <a:t>Loop Blocking</a:t>
            </a:r>
            <a:endParaRPr lang="zh-TW" altLang="en-US" dirty="0"/>
          </a:p>
        </p:txBody>
      </p:sp>
      <p:sp>
        <p:nvSpPr>
          <p:cNvPr id="5" name="內容版面配置區 4"/>
          <p:cNvSpPr>
            <a:spLocks noGrp="1"/>
          </p:cNvSpPr>
          <p:nvPr>
            <p:ph idx="1"/>
          </p:nvPr>
        </p:nvSpPr>
        <p:spPr/>
        <p:txBody>
          <a:bodyPr/>
          <a:lstStyle/>
          <a:p>
            <a:r>
              <a:rPr lang="en-US" altLang="zh-TW" dirty="0" smtClean="0"/>
              <a:t>Partition loop’s iteration space into many smaller chunks </a:t>
            </a:r>
            <a:r>
              <a:rPr lang="en-US" altLang="zh-TW" dirty="0" smtClean="0">
                <a:sym typeface="Wingdings" panose="05000000000000000000" pitchFamily="2" charset="2"/>
              </a:rPr>
              <a:t> improving temporal locality</a:t>
            </a:r>
            <a:endParaRPr lang="en-US" altLang="zh-TW" dirty="0" smtClean="0"/>
          </a:p>
          <a:p>
            <a:r>
              <a:rPr lang="en-US" altLang="zh-TW" dirty="0" smtClean="0"/>
              <a:t>Maximize accesses to the data loaded into the cache before the data are replaced</a:t>
            </a:r>
            <a:endParaRPr lang="en-US" altLang="zh-TW" dirty="0"/>
          </a:p>
        </p:txBody>
      </p:sp>
      <p:sp>
        <p:nvSpPr>
          <p:cNvPr id="9" name="Rectangle 4"/>
          <p:cNvSpPr>
            <a:spLocks noChangeArrowheads="1"/>
          </p:cNvSpPr>
          <p:nvPr/>
        </p:nvSpPr>
        <p:spPr bwMode="auto">
          <a:xfrm>
            <a:off x="615950" y="3523456"/>
            <a:ext cx="2286000" cy="220980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Rectangle 5"/>
          <p:cNvSpPr>
            <a:spLocks noChangeArrowheads="1"/>
          </p:cNvSpPr>
          <p:nvPr/>
        </p:nvSpPr>
        <p:spPr bwMode="auto">
          <a:xfrm>
            <a:off x="3587750" y="3523456"/>
            <a:ext cx="2286000" cy="220980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Text Box 6"/>
          <p:cNvSpPr txBox="1">
            <a:spLocks noChangeArrowheads="1"/>
          </p:cNvSpPr>
          <p:nvPr/>
        </p:nvSpPr>
        <p:spPr bwMode="auto">
          <a:xfrm>
            <a:off x="304800" y="3752056"/>
            <a:ext cx="2476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a:t>i</a:t>
            </a:r>
          </a:p>
        </p:txBody>
      </p:sp>
      <p:sp>
        <p:nvSpPr>
          <p:cNvPr id="12" name="Text Box 7"/>
          <p:cNvSpPr txBox="1">
            <a:spLocks noChangeArrowheads="1"/>
          </p:cNvSpPr>
          <p:nvPr/>
        </p:nvSpPr>
        <p:spPr bwMode="auto">
          <a:xfrm>
            <a:off x="749300" y="3142456"/>
            <a:ext cx="312906"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a:latin typeface="+mn-lt"/>
              </a:rPr>
              <a:t>k</a:t>
            </a:r>
          </a:p>
        </p:txBody>
      </p:sp>
      <p:sp>
        <p:nvSpPr>
          <p:cNvPr id="13" name="Text Box 8"/>
          <p:cNvSpPr txBox="1">
            <a:spLocks noChangeArrowheads="1"/>
          </p:cNvSpPr>
          <p:nvPr/>
        </p:nvSpPr>
        <p:spPr bwMode="auto">
          <a:xfrm>
            <a:off x="3289300" y="3752056"/>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a:t>k</a:t>
            </a:r>
          </a:p>
        </p:txBody>
      </p:sp>
      <p:sp>
        <p:nvSpPr>
          <p:cNvPr id="14" name="Text Box 9"/>
          <p:cNvSpPr txBox="1">
            <a:spLocks noChangeArrowheads="1"/>
          </p:cNvSpPr>
          <p:nvPr/>
        </p:nvSpPr>
        <p:spPr bwMode="auto">
          <a:xfrm>
            <a:off x="3733800" y="3142456"/>
            <a:ext cx="245580"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a:latin typeface="+mn-lt"/>
              </a:rPr>
              <a:t>j</a:t>
            </a:r>
          </a:p>
        </p:txBody>
      </p:sp>
      <p:sp>
        <p:nvSpPr>
          <p:cNvPr id="15" name="Text Box 10"/>
          <p:cNvSpPr txBox="1">
            <a:spLocks noChangeArrowheads="1"/>
          </p:cNvSpPr>
          <p:nvPr/>
        </p:nvSpPr>
        <p:spPr bwMode="auto">
          <a:xfrm>
            <a:off x="1219200" y="2990056"/>
            <a:ext cx="790601"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a:latin typeface="+mn-lt"/>
              </a:rPr>
              <a:t>y[i][k]</a:t>
            </a:r>
          </a:p>
        </p:txBody>
      </p:sp>
      <p:sp>
        <p:nvSpPr>
          <p:cNvPr id="16" name="Text Box 11"/>
          <p:cNvSpPr txBox="1">
            <a:spLocks noChangeArrowheads="1"/>
          </p:cNvSpPr>
          <p:nvPr/>
        </p:nvSpPr>
        <p:spPr bwMode="auto">
          <a:xfrm>
            <a:off x="4305300" y="2990056"/>
            <a:ext cx="777777"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a:latin typeface="+mn-lt"/>
              </a:rPr>
              <a:t>z[k][j]</a:t>
            </a:r>
          </a:p>
        </p:txBody>
      </p:sp>
      <p:sp>
        <p:nvSpPr>
          <p:cNvPr id="17" name="Line 12"/>
          <p:cNvSpPr>
            <a:spLocks noChangeShapeType="1"/>
          </p:cNvSpPr>
          <p:nvPr/>
        </p:nvSpPr>
        <p:spPr bwMode="auto">
          <a:xfrm rot="-5400000">
            <a:off x="1069975" y="3374231"/>
            <a:ext cx="0" cy="603250"/>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 name="Rectangle 16"/>
          <p:cNvSpPr>
            <a:spLocks noChangeArrowheads="1"/>
          </p:cNvSpPr>
          <p:nvPr/>
        </p:nvSpPr>
        <p:spPr bwMode="auto">
          <a:xfrm>
            <a:off x="6477000" y="3523456"/>
            <a:ext cx="2286000" cy="220980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Text Box 17"/>
          <p:cNvSpPr txBox="1">
            <a:spLocks noChangeArrowheads="1"/>
          </p:cNvSpPr>
          <p:nvPr/>
        </p:nvSpPr>
        <p:spPr bwMode="auto">
          <a:xfrm>
            <a:off x="6165850" y="3752056"/>
            <a:ext cx="2476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1800"/>
              <a:t>i</a:t>
            </a:r>
          </a:p>
        </p:txBody>
      </p:sp>
      <p:sp>
        <p:nvSpPr>
          <p:cNvPr id="20" name="Text Box 18"/>
          <p:cNvSpPr txBox="1">
            <a:spLocks noChangeArrowheads="1"/>
          </p:cNvSpPr>
          <p:nvPr/>
        </p:nvSpPr>
        <p:spPr bwMode="auto">
          <a:xfrm>
            <a:off x="6610350" y="3142456"/>
            <a:ext cx="245580"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a:latin typeface="+mn-lt"/>
              </a:rPr>
              <a:t>j</a:t>
            </a:r>
          </a:p>
        </p:txBody>
      </p:sp>
      <p:sp>
        <p:nvSpPr>
          <p:cNvPr id="21" name="Text Box 19"/>
          <p:cNvSpPr txBox="1">
            <a:spLocks noChangeArrowheads="1"/>
          </p:cNvSpPr>
          <p:nvPr/>
        </p:nvSpPr>
        <p:spPr bwMode="auto">
          <a:xfrm>
            <a:off x="7086600" y="2990056"/>
            <a:ext cx="752129"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sz="2000">
                <a:latin typeface="+mn-lt"/>
              </a:rPr>
              <a:t>X[i][j]</a:t>
            </a:r>
          </a:p>
        </p:txBody>
      </p:sp>
      <p:sp>
        <p:nvSpPr>
          <p:cNvPr id="22" name="Rectangle 20"/>
          <p:cNvSpPr>
            <a:spLocks noChangeArrowheads="1"/>
          </p:cNvSpPr>
          <p:nvPr/>
        </p:nvSpPr>
        <p:spPr bwMode="auto">
          <a:xfrm>
            <a:off x="6477000" y="3523456"/>
            <a:ext cx="228600" cy="228600"/>
          </a:xfrm>
          <a:prstGeom prst="rect">
            <a:avLst/>
          </a:prstGeom>
          <a:solidFill>
            <a:srgbClr val="FF9966"/>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3" name="Group 76"/>
          <p:cNvGrpSpPr>
            <a:grpSpLocks/>
          </p:cNvGrpSpPr>
          <p:nvPr/>
        </p:nvGrpSpPr>
        <p:grpSpPr bwMode="auto">
          <a:xfrm>
            <a:off x="3733800" y="3523456"/>
            <a:ext cx="228600" cy="685800"/>
            <a:chOff x="2352" y="2928"/>
            <a:chExt cx="144" cy="432"/>
          </a:xfrm>
        </p:grpSpPr>
        <p:sp>
          <p:nvSpPr>
            <p:cNvPr id="24" name="Line 13"/>
            <p:cNvSpPr>
              <a:spLocks noChangeShapeType="1"/>
            </p:cNvSpPr>
            <p:nvPr/>
          </p:nvSpPr>
          <p:spPr bwMode="auto">
            <a:xfrm rot="-5400000" flipH="1" flipV="1">
              <a:off x="2138" y="3142"/>
              <a:ext cx="432" cy="4"/>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Line 15"/>
            <p:cNvSpPr>
              <a:spLocks noChangeShapeType="1"/>
            </p:cNvSpPr>
            <p:nvPr/>
          </p:nvSpPr>
          <p:spPr bwMode="auto">
            <a:xfrm flipV="1">
              <a:off x="2352" y="2928"/>
              <a:ext cx="144" cy="336"/>
            </a:xfrm>
            <a:prstGeom prst="line">
              <a:avLst/>
            </a:prstGeom>
            <a:noFill/>
            <a:ln w="76200">
              <a:solidFill>
                <a:srgbClr val="FF99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38"/>
            <p:cNvSpPr>
              <a:spLocks noChangeShapeType="1"/>
            </p:cNvSpPr>
            <p:nvPr/>
          </p:nvSpPr>
          <p:spPr bwMode="auto">
            <a:xfrm rot="-5400000" flipH="1" flipV="1">
              <a:off x="2278" y="3142"/>
              <a:ext cx="432" cy="4"/>
            </a:xfrm>
            <a:prstGeom prst="line">
              <a:avLst/>
            </a:prstGeom>
            <a:noFill/>
            <a:ln w="101600">
              <a:solidFill>
                <a:srgbClr val="FF66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7" name="Group 79"/>
          <p:cNvGrpSpPr>
            <a:grpSpLocks/>
          </p:cNvGrpSpPr>
          <p:nvPr/>
        </p:nvGrpSpPr>
        <p:grpSpPr bwMode="auto">
          <a:xfrm>
            <a:off x="4267200" y="3523456"/>
            <a:ext cx="228600" cy="685800"/>
            <a:chOff x="2688" y="2928"/>
            <a:chExt cx="144" cy="432"/>
          </a:xfrm>
        </p:grpSpPr>
        <p:sp>
          <p:nvSpPr>
            <p:cNvPr id="28" name="Line 59"/>
            <p:cNvSpPr>
              <a:spLocks noChangeShapeType="1"/>
            </p:cNvSpPr>
            <p:nvPr/>
          </p:nvSpPr>
          <p:spPr bwMode="auto">
            <a:xfrm rot="-5400000" flipH="1" flipV="1">
              <a:off x="2474" y="3142"/>
              <a:ext cx="432" cy="4"/>
            </a:xfrm>
            <a:prstGeom prst="line">
              <a:avLst/>
            </a:prstGeom>
            <a:noFill/>
            <a:ln w="101600">
              <a:solidFill>
                <a:srgbClr val="99CCFF">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 name="Line 60"/>
            <p:cNvSpPr>
              <a:spLocks noChangeShapeType="1"/>
            </p:cNvSpPr>
            <p:nvPr/>
          </p:nvSpPr>
          <p:spPr bwMode="auto">
            <a:xfrm flipV="1">
              <a:off x="2688" y="2928"/>
              <a:ext cx="144" cy="336"/>
            </a:xfrm>
            <a:prstGeom prst="line">
              <a:avLst/>
            </a:prstGeom>
            <a:noFill/>
            <a:ln w="76200">
              <a:solidFill>
                <a:srgbClr val="0099CC"/>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61"/>
            <p:cNvSpPr>
              <a:spLocks noChangeShapeType="1"/>
            </p:cNvSpPr>
            <p:nvPr/>
          </p:nvSpPr>
          <p:spPr bwMode="auto">
            <a:xfrm rot="-5400000" flipH="1" flipV="1">
              <a:off x="2614" y="3142"/>
              <a:ext cx="432" cy="4"/>
            </a:xfrm>
            <a:prstGeom prst="line">
              <a:avLst/>
            </a:prstGeom>
            <a:noFill/>
            <a:ln w="101600">
              <a:solidFill>
                <a:srgbClr val="99CCFF">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 name="Line 64"/>
          <p:cNvSpPr>
            <a:spLocks noChangeShapeType="1"/>
          </p:cNvSpPr>
          <p:nvPr/>
        </p:nvSpPr>
        <p:spPr bwMode="auto">
          <a:xfrm rot="-5400000">
            <a:off x="1063625" y="3374231"/>
            <a:ext cx="0" cy="603250"/>
          </a:xfrm>
          <a:prstGeom prst="line">
            <a:avLst/>
          </a:prstGeom>
          <a:noFill/>
          <a:ln w="101600">
            <a:solidFill>
              <a:srgbClr val="0099CC">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 name="Rectangle 65"/>
          <p:cNvSpPr>
            <a:spLocks noChangeArrowheads="1"/>
          </p:cNvSpPr>
          <p:nvPr/>
        </p:nvSpPr>
        <p:spPr bwMode="auto">
          <a:xfrm>
            <a:off x="6705600" y="3523456"/>
            <a:ext cx="228600" cy="228600"/>
          </a:xfrm>
          <a:prstGeom prst="rect">
            <a:avLst/>
          </a:prstGeom>
          <a:solidFill>
            <a:srgbClr val="99CCFF"/>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3" name="Group 77"/>
          <p:cNvGrpSpPr>
            <a:grpSpLocks/>
          </p:cNvGrpSpPr>
          <p:nvPr/>
        </p:nvGrpSpPr>
        <p:grpSpPr bwMode="auto">
          <a:xfrm>
            <a:off x="3733800" y="4209256"/>
            <a:ext cx="228600" cy="685800"/>
            <a:chOff x="2352" y="3360"/>
            <a:chExt cx="144" cy="432"/>
          </a:xfrm>
        </p:grpSpPr>
        <p:sp>
          <p:nvSpPr>
            <p:cNvPr id="34" name="Line 66"/>
            <p:cNvSpPr>
              <a:spLocks noChangeShapeType="1"/>
            </p:cNvSpPr>
            <p:nvPr/>
          </p:nvSpPr>
          <p:spPr bwMode="auto">
            <a:xfrm rot="-5400000" flipH="1" flipV="1">
              <a:off x="2138" y="3574"/>
              <a:ext cx="432" cy="4"/>
            </a:xfrm>
            <a:prstGeom prst="line">
              <a:avLst/>
            </a:prstGeom>
            <a:noFill/>
            <a:ln w="101600">
              <a:solidFill>
                <a:srgbClr val="66FF99">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 name="Line 67"/>
            <p:cNvSpPr>
              <a:spLocks noChangeShapeType="1"/>
            </p:cNvSpPr>
            <p:nvPr/>
          </p:nvSpPr>
          <p:spPr bwMode="auto">
            <a:xfrm flipV="1">
              <a:off x="2352" y="3360"/>
              <a:ext cx="144" cy="336"/>
            </a:xfrm>
            <a:prstGeom prst="line">
              <a:avLst/>
            </a:prstGeom>
            <a:noFill/>
            <a:ln w="76200">
              <a:solidFill>
                <a:srgbClr val="00CC66"/>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 name="Line 68"/>
            <p:cNvSpPr>
              <a:spLocks noChangeShapeType="1"/>
            </p:cNvSpPr>
            <p:nvPr/>
          </p:nvSpPr>
          <p:spPr bwMode="auto">
            <a:xfrm rot="-5400000" flipH="1" flipV="1">
              <a:off x="2278" y="3574"/>
              <a:ext cx="432" cy="4"/>
            </a:xfrm>
            <a:prstGeom prst="line">
              <a:avLst/>
            </a:prstGeom>
            <a:noFill/>
            <a:ln w="101600">
              <a:solidFill>
                <a:srgbClr val="66FF99">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7" name="Rectangle 69"/>
          <p:cNvSpPr>
            <a:spLocks noChangeArrowheads="1"/>
          </p:cNvSpPr>
          <p:nvPr/>
        </p:nvSpPr>
        <p:spPr bwMode="auto">
          <a:xfrm>
            <a:off x="6477000" y="3752056"/>
            <a:ext cx="228600" cy="228600"/>
          </a:xfrm>
          <a:prstGeom prst="rect">
            <a:avLst/>
          </a:prstGeom>
          <a:solidFill>
            <a:srgbClr val="66FF99"/>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Line 70"/>
          <p:cNvSpPr>
            <a:spLocks noChangeShapeType="1"/>
          </p:cNvSpPr>
          <p:nvPr/>
        </p:nvSpPr>
        <p:spPr bwMode="auto">
          <a:xfrm rot="-5400000">
            <a:off x="1063625" y="3602831"/>
            <a:ext cx="0" cy="603250"/>
          </a:xfrm>
          <a:prstGeom prst="line">
            <a:avLst/>
          </a:prstGeom>
          <a:noFill/>
          <a:ln w="101600">
            <a:solidFill>
              <a:srgbClr val="66FF99">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39" name="Group 78"/>
          <p:cNvGrpSpPr>
            <a:grpSpLocks/>
          </p:cNvGrpSpPr>
          <p:nvPr/>
        </p:nvGrpSpPr>
        <p:grpSpPr bwMode="auto">
          <a:xfrm>
            <a:off x="4267200" y="4137819"/>
            <a:ext cx="228600" cy="685800"/>
            <a:chOff x="2688" y="3360"/>
            <a:chExt cx="144" cy="432"/>
          </a:xfrm>
        </p:grpSpPr>
        <p:sp>
          <p:nvSpPr>
            <p:cNvPr id="40" name="Line 71"/>
            <p:cNvSpPr>
              <a:spLocks noChangeShapeType="1"/>
            </p:cNvSpPr>
            <p:nvPr/>
          </p:nvSpPr>
          <p:spPr bwMode="auto">
            <a:xfrm rot="-5400000" flipH="1" flipV="1">
              <a:off x="2474" y="3574"/>
              <a:ext cx="432" cy="4"/>
            </a:xfrm>
            <a:prstGeom prst="line">
              <a:avLst/>
            </a:prstGeom>
            <a:noFill/>
            <a:ln w="101600">
              <a:solidFill>
                <a:srgbClr val="FFFF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 name="Line 72"/>
            <p:cNvSpPr>
              <a:spLocks noChangeShapeType="1"/>
            </p:cNvSpPr>
            <p:nvPr/>
          </p:nvSpPr>
          <p:spPr bwMode="auto">
            <a:xfrm flipV="1">
              <a:off x="2688" y="3360"/>
              <a:ext cx="144" cy="336"/>
            </a:xfrm>
            <a:prstGeom prst="line">
              <a:avLst/>
            </a:prstGeom>
            <a:noFill/>
            <a:ln w="76200">
              <a:solidFill>
                <a:srgbClr val="FF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 name="Line 73"/>
            <p:cNvSpPr>
              <a:spLocks noChangeShapeType="1"/>
            </p:cNvSpPr>
            <p:nvPr/>
          </p:nvSpPr>
          <p:spPr bwMode="auto">
            <a:xfrm rot="-5400000" flipH="1" flipV="1">
              <a:off x="2614" y="3574"/>
              <a:ext cx="432" cy="4"/>
            </a:xfrm>
            <a:prstGeom prst="line">
              <a:avLst/>
            </a:prstGeom>
            <a:noFill/>
            <a:ln w="101600">
              <a:solidFill>
                <a:srgbClr val="FFFF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3" name="Line 74"/>
          <p:cNvSpPr>
            <a:spLocks noChangeShapeType="1"/>
          </p:cNvSpPr>
          <p:nvPr/>
        </p:nvSpPr>
        <p:spPr bwMode="auto">
          <a:xfrm rot="-5400000">
            <a:off x="1063625" y="3617119"/>
            <a:ext cx="0" cy="603250"/>
          </a:xfrm>
          <a:prstGeom prst="line">
            <a:avLst/>
          </a:prstGeom>
          <a:noFill/>
          <a:ln w="101600">
            <a:solidFill>
              <a:srgbClr val="FFCC00">
                <a:alpha val="56000"/>
              </a:srgbClr>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 name="Rectangle 75"/>
          <p:cNvSpPr>
            <a:spLocks noChangeArrowheads="1"/>
          </p:cNvSpPr>
          <p:nvPr/>
        </p:nvSpPr>
        <p:spPr bwMode="auto">
          <a:xfrm>
            <a:off x="6705600" y="3752056"/>
            <a:ext cx="228600" cy="228600"/>
          </a:xfrm>
          <a:prstGeom prst="rect">
            <a:avLst/>
          </a:prstGeom>
          <a:solidFill>
            <a:srgbClr val="FFFF99"/>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38</a:t>
            </a:fld>
            <a:endParaRPr lang="zh-TW" altLang="zh-TW"/>
          </a:p>
        </p:txBody>
      </p:sp>
    </p:spTree>
    <p:extLst>
      <p:ext uri="{BB962C8B-B14F-4D97-AF65-F5344CB8AC3E}">
        <p14:creationId xmlns:p14="http://schemas.microsoft.com/office/powerpoint/2010/main" val="385347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500"/>
                                        <p:tgtEl>
                                          <p:spTgt spid="17"/>
                                        </p:tgtEl>
                                      </p:cBhvr>
                                    </p:animEffect>
                                  </p:childTnLst>
                                </p:cTn>
                              </p:par>
                              <p:par>
                                <p:cTn id="8" presetID="22" presetClass="entr" presetSubtype="1" fill="hold"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wipe(up)">
                                      <p:cBhvr>
                                        <p:cTn id="10" dur="500"/>
                                        <p:tgtEl>
                                          <p:spTgt spid="23"/>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wipe(left)">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wipe(left)">
                                      <p:cBhvr>
                                        <p:cTn id="18" dur="500"/>
                                        <p:tgtEl>
                                          <p:spTgt spid="31"/>
                                        </p:tgtEl>
                                      </p:cBhvr>
                                    </p:animEffect>
                                  </p:childTnLst>
                                </p:cTn>
                              </p:par>
                              <p:par>
                                <p:cTn id="19" presetID="22" presetClass="entr" presetSubtype="1"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wipe(up)">
                                      <p:cBhvr>
                                        <p:cTn id="21" dur="500"/>
                                        <p:tgtEl>
                                          <p:spTgt spid="27"/>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2"/>
                                        </p:tgtEl>
                                        <p:attrNameLst>
                                          <p:attrName>style.visibility</p:attrName>
                                        </p:attrNameLst>
                                      </p:cBhvr>
                                      <p:to>
                                        <p:strVal val="visible"/>
                                      </p:to>
                                    </p:set>
                                    <p:animEffect transition="in" filter="wipe(left)">
                                      <p:cBhvr>
                                        <p:cTn id="24" dur="500"/>
                                        <p:tgtEl>
                                          <p:spTgt spid="32"/>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animEffect transition="in" filter="wipe(left)">
                                      <p:cBhvr>
                                        <p:cTn id="29" dur="500"/>
                                        <p:tgtEl>
                                          <p:spTgt spid="38"/>
                                        </p:tgtEl>
                                      </p:cBhvr>
                                    </p:animEffect>
                                  </p:childTnLst>
                                </p:cTn>
                              </p:par>
                              <p:par>
                                <p:cTn id="30" presetID="22" presetClass="entr" presetSubtype="1" fill="hold" nodeType="withEffect">
                                  <p:stCondLst>
                                    <p:cond delay="0"/>
                                  </p:stCondLst>
                                  <p:childTnLst>
                                    <p:set>
                                      <p:cBhvr>
                                        <p:cTn id="31" dur="1" fill="hold">
                                          <p:stCondLst>
                                            <p:cond delay="0"/>
                                          </p:stCondLst>
                                        </p:cTn>
                                        <p:tgtEl>
                                          <p:spTgt spid="33"/>
                                        </p:tgtEl>
                                        <p:attrNameLst>
                                          <p:attrName>style.visibility</p:attrName>
                                        </p:attrNameLst>
                                      </p:cBhvr>
                                      <p:to>
                                        <p:strVal val="visible"/>
                                      </p:to>
                                    </p:set>
                                    <p:animEffect transition="in" filter="wipe(up)">
                                      <p:cBhvr>
                                        <p:cTn id="32" dur="500"/>
                                        <p:tgtEl>
                                          <p:spTgt spid="33"/>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wipe(left)">
                                      <p:cBhvr>
                                        <p:cTn id="35" dur="500"/>
                                        <p:tgtEl>
                                          <p:spTgt spid="37"/>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43"/>
                                        </p:tgtEl>
                                        <p:attrNameLst>
                                          <p:attrName>style.visibility</p:attrName>
                                        </p:attrNameLst>
                                      </p:cBhvr>
                                      <p:to>
                                        <p:strVal val="visible"/>
                                      </p:to>
                                    </p:set>
                                    <p:animEffect transition="in" filter="wipe(left)">
                                      <p:cBhvr>
                                        <p:cTn id="40" dur="500"/>
                                        <p:tgtEl>
                                          <p:spTgt spid="43"/>
                                        </p:tgtEl>
                                      </p:cBhvr>
                                    </p:animEffect>
                                  </p:childTnLst>
                                </p:cTn>
                              </p:par>
                              <p:par>
                                <p:cTn id="41" presetID="22" presetClass="entr" presetSubtype="1" fill="hold" nodeType="with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wipe(up)">
                                      <p:cBhvr>
                                        <p:cTn id="43" dur="500"/>
                                        <p:tgtEl>
                                          <p:spTgt spid="39"/>
                                        </p:tgtEl>
                                      </p:cBhvr>
                                    </p:animEffect>
                                  </p:childTnLst>
                                </p:cTn>
                              </p:par>
                              <p:par>
                                <p:cTn id="44" presetID="22" presetClass="entr" presetSubtype="8" fill="hold" grpId="0" nodeType="withEffect">
                                  <p:stCondLst>
                                    <p:cond delay="0"/>
                                  </p:stCondLst>
                                  <p:childTnLst>
                                    <p:set>
                                      <p:cBhvr>
                                        <p:cTn id="45" dur="1" fill="hold">
                                          <p:stCondLst>
                                            <p:cond delay="0"/>
                                          </p:stCondLst>
                                        </p:cTn>
                                        <p:tgtEl>
                                          <p:spTgt spid="44"/>
                                        </p:tgtEl>
                                        <p:attrNameLst>
                                          <p:attrName>style.visibility</p:attrName>
                                        </p:attrNameLst>
                                      </p:cBhvr>
                                      <p:to>
                                        <p:strVal val="visible"/>
                                      </p:to>
                                    </p:set>
                                    <p:animEffect transition="in" filter="wipe(left)">
                                      <p:cBhvr>
                                        <p:cTn id="46"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2" grpId="0" animBg="1"/>
      <p:bldP spid="31" grpId="0" animBg="1"/>
      <p:bldP spid="32" grpId="0" animBg="1"/>
      <p:bldP spid="37" grpId="0" animBg="1"/>
      <p:bldP spid="38" grpId="0" animBg="1"/>
      <p:bldP spid="43" grpId="0" animBg="1"/>
      <p:bldP spid="4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Motivation for Memory Hierarchy</a:t>
            </a:r>
            <a:endParaRPr lang="zh-TW" altLang="en-US" dirty="0"/>
          </a:p>
        </p:txBody>
      </p:sp>
      <p:sp>
        <p:nvSpPr>
          <p:cNvPr id="3" name="內容版面配置區 2"/>
          <p:cNvSpPr>
            <a:spLocks noGrp="1"/>
          </p:cNvSpPr>
          <p:nvPr>
            <p:ph idx="1"/>
          </p:nvPr>
        </p:nvSpPr>
        <p:spPr/>
        <p:txBody>
          <a:bodyPr/>
          <a:lstStyle/>
          <a:p>
            <a:pPr>
              <a:spcBef>
                <a:spcPts val="0"/>
              </a:spcBef>
            </a:pPr>
            <a:r>
              <a:rPr lang="en-US" altLang="zh-TW" dirty="0" smtClean="0"/>
              <a:t>Programmers want unlimited amounts of memory with low latency</a:t>
            </a:r>
          </a:p>
          <a:p>
            <a:pPr lvl="1">
              <a:spcBef>
                <a:spcPts val="0"/>
              </a:spcBef>
            </a:pPr>
            <a:r>
              <a:rPr lang="en-US" altLang="zh-TW" dirty="0" smtClean="0"/>
              <a:t>But fast memory more expensive than slower memory</a:t>
            </a:r>
          </a:p>
          <a:p>
            <a:pPr>
              <a:spcBef>
                <a:spcPts val="0"/>
              </a:spcBef>
            </a:pPr>
            <a:r>
              <a:rPr lang="en-US" altLang="zh-TW" dirty="0" smtClean="0"/>
              <a:t>Solution: small </a:t>
            </a:r>
            <a:r>
              <a:rPr lang="en-US" altLang="zh-TW" dirty="0"/>
              <a:t>fast memory + big slow memory</a:t>
            </a:r>
            <a:br>
              <a:rPr lang="en-US" altLang="zh-TW" dirty="0"/>
            </a:br>
            <a:r>
              <a:rPr lang="en-US" altLang="zh-TW" dirty="0"/>
              <a:t>= Looks like a big fast memory</a:t>
            </a:r>
          </a:p>
          <a:p>
            <a:pPr>
              <a:spcBef>
                <a:spcPts val="0"/>
              </a:spcBef>
            </a:pPr>
            <a:endParaRPr lang="en-US" altLang="zh-TW" dirty="0" smtClean="0"/>
          </a:p>
        </p:txBody>
      </p:sp>
      <p:graphicFrame>
        <p:nvGraphicFramePr>
          <p:cNvPr id="6" name="Object 1028"/>
          <p:cNvGraphicFramePr>
            <a:graphicFrameLocks noChangeAspect="1"/>
          </p:cNvGraphicFramePr>
          <p:nvPr>
            <p:extLst/>
          </p:nvPr>
        </p:nvGraphicFramePr>
        <p:xfrm>
          <a:off x="3719513" y="4728912"/>
          <a:ext cx="582612" cy="1252537"/>
        </p:xfrm>
        <a:graphic>
          <a:graphicData uri="http://schemas.openxmlformats.org/presentationml/2006/ole">
            <mc:AlternateContent xmlns:mc="http://schemas.openxmlformats.org/markup-compatibility/2006">
              <mc:Choice xmlns:v="urn:schemas-microsoft-com:vml" Requires="v">
                <p:oleObj spid="_x0000_s8276" name="Clip" r:id="rId4" imgW="1857600" imgH="3995640" progId="MS_ClipArt_Gallery.2">
                  <p:embed/>
                </p:oleObj>
              </mc:Choice>
              <mc:Fallback>
                <p:oleObj name="Clip" r:id="rId4" imgW="1857600" imgH="3995640" progId="MS_ClipArt_Gallery.2">
                  <p:embed/>
                  <p:pic>
                    <p:nvPicPr>
                      <p:cNvPr id="6" name="Object 10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9513" y="4728912"/>
                        <a:ext cx="582612" cy="1252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Rectangle 1029"/>
          <p:cNvSpPr>
            <a:spLocks noChangeArrowheads="1"/>
          </p:cNvSpPr>
          <p:nvPr/>
        </p:nvSpPr>
        <p:spPr bwMode="auto">
          <a:xfrm>
            <a:off x="5243513" y="4576512"/>
            <a:ext cx="685800" cy="685800"/>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mn-lt"/>
              </a:rPr>
              <a:t>M</a:t>
            </a:r>
            <a:r>
              <a:rPr lang="en-US" altLang="zh-TW" sz="2000" b="0" baseline="-25000">
                <a:latin typeface="+mn-lt"/>
              </a:rPr>
              <a:t>C</a:t>
            </a:r>
            <a:endParaRPr lang="en-US" altLang="zh-TW" sz="2000" b="0">
              <a:latin typeface="+mn-lt"/>
            </a:endParaRPr>
          </a:p>
        </p:txBody>
      </p:sp>
      <p:sp>
        <p:nvSpPr>
          <p:cNvPr id="8" name="Text Box 1030"/>
          <p:cNvSpPr txBox="1">
            <a:spLocks noChangeArrowheads="1"/>
          </p:cNvSpPr>
          <p:nvPr/>
        </p:nvSpPr>
        <p:spPr bwMode="auto">
          <a:xfrm>
            <a:off x="4740399" y="5213099"/>
            <a:ext cx="1775817" cy="40011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0"/>
              </a:spcBef>
            </a:pPr>
            <a:r>
              <a:rPr lang="en-US" altLang="zh-TW" sz="2000" b="0" dirty="0" smtClean="0">
                <a:latin typeface="+mn-lt"/>
              </a:rPr>
              <a:t>Small &amp;</a:t>
            </a:r>
            <a:r>
              <a:rPr lang="en-US" altLang="zh-TW" sz="2000" dirty="0" smtClean="0">
                <a:latin typeface="+mn-lt"/>
              </a:rPr>
              <a:t> </a:t>
            </a:r>
            <a:r>
              <a:rPr lang="en-US" altLang="zh-TW" sz="2000" b="0" dirty="0" smtClean="0">
                <a:latin typeface="+mn-lt"/>
              </a:rPr>
              <a:t>Fast</a:t>
            </a:r>
            <a:endParaRPr lang="en-US" altLang="zh-TW" sz="2000" b="0" dirty="0">
              <a:latin typeface="+mn-lt"/>
            </a:endParaRPr>
          </a:p>
        </p:txBody>
      </p:sp>
      <p:sp>
        <p:nvSpPr>
          <p:cNvPr id="9" name="Line 1031"/>
          <p:cNvSpPr>
            <a:spLocks noChangeShapeType="1"/>
          </p:cNvSpPr>
          <p:nvPr/>
        </p:nvSpPr>
        <p:spPr bwMode="auto">
          <a:xfrm>
            <a:off x="4786313" y="3357312"/>
            <a:ext cx="0" cy="2880000"/>
          </a:xfrm>
          <a:prstGeom prst="line">
            <a:avLst/>
          </a:prstGeom>
          <a:noFill/>
          <a:ln w="38100">
            <a:solidFill>
              <a:schemeClr val="bg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0" name="Line 1032"/>
          <p:cNvSpPr>
            <a:spLocks noChangeShapeType="1"/>
          </p:cNvSpPr>
          <p:nvPr/>
        </p:nvSpPr>
        <p:spPr bwMode="auto">
          <a:xfrm>
            <a:off x="4481513" y="4957512"/>
            <a:ext cx="762000" cy="0"/>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1" name="Line 1033"/>
          <p:cNvSpPr>
            <a:spLocks noChangeShapeType="1"/>
          </p:cNvSpPr>
          <p:nvPr/>
        </p:nvSpPr>
        <p:spPr bwMode="auto">
          <a:xfrm>
            <a:off x="5929313" y="4957512"/>
            <a:ext cx="762000" cy="0"/>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latin typeface="+mn-lt"/>
            </a:endParaRPr>
          </a:p>
        </p:txBody>
      </p:sp>
      <p:sp>
        <p:nvSpPr>
          <p:cNvPr id="12" name="Rectangle 1034"/>
          <p:cNvSpPr>
            <a:spLocks noChangeArrowheads="1"/>
          </p:cNvSpPr>
          <p:nvPr/>
        </p:nvSpPr>
        <p:spPr bwMode="auto">
          <a:xfrm>
            <a:off x="6691313" y="4077072"/>
            <a:ext cx="1752600" cy="1752600"/>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mn-lt"/>
              </a:rPr>
              <a:t>M</a:t>
            </a:r>
            <a:r>
              <a:rPr lang="en-US" altLang="zh-TW" sz="2000" b="0" baseline="-25000">
                <a:latin typeface="+mn-lt"/>
              </a:rPr>
              <a:t>M</a:t>
            </a:r>
            <a:endParaRPr lang="en-US" altLang="zh-TW" sz="2000" b="0">
              <a:latin typeface="+mn-lt"/>
            </a:endParaRPr>
          </a:p>
        </p:txBody>
      </p:sp>
      <p:sp>
        <p:nvSpPr>
          <p:cNvPr id="13" name="Text Box 1035"/>
          <p:cNvSpPr txBox="1">
            <a:spLocks noChangeArrowheads="1"/>
          </p:cNvSpPr>
          <p:nvPr/>
        </p:nvSpPr>
        <p:spPr bwMode="auto">
          <a:xfrm>
            <a:off x="6876256" y="5780459"/>
            <a:ext cx="1296144" cy="40011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0"/>
              </a:spcBef>
            </a:pPr>
            <a:r>
              <a:rPr lang="en-US" altLang="zh-TW" sz="2000" b="0" dirty="0" smtClean="0">
                <a:latin typeface="+mn-lt"/>
              </a:rPr>
              <a:t>Big &amp; Slow</a:t>
            </a:r>
            <a:endParaRPr lang="en-US" altLang="zh-TW" sz="2000" b="0" dirty="0">
              <a:latin typeface="+mn-lt"/>
            </a:endParaRPr>
          </a:p>
        </p:txBody>
      </p:sp>
      <p:sp>
        <p:nvSpPr>
          <p:cNvPr id="14" name="AutoShape 1036"/>
          <p:cNvSpPr>
            <a:spLocks noChangeArrowheads="1"/>
          </p:cNvSpPr>
          <p:nvPr/>
        </p:nvSpPr>
        <p:spPr bwMode="auto">
          <a:xfrm flipH="1">
            <a:off x="971600" y="3268734"/>
            <a:ext cx="2362200" cy="1828800"/>
          </a:xfrm>
          <a:prstGeom prst="cloudCallout">
            <a:avLst>
              <a:gd name="adj1" fmla="val -67262"/>
              <a:gd name="adj2" fmla="val 32010"/>
            </a:avLst>
          </a:prstGeom>
          <a:solidFill>
            <a:srgbClr val="CCECFF"/>
          </a:solidFill>
          <a:ln w="381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endParaRPr lang="zh-TW" altLang="en-US" sz="1600" b="0">
              <a:latin typeface="+mn-lt"/>
            </a:endParaRPr>
          </a:p>
        </p:txBody>
      </p:sp>
      <p:sp>
        <p:nvSpPr>
          <p:cNvPr id="15" name="Rectangle 1037"/>
          <p:cNvSpPr>
            <a:spLocks noChangeArrowheads="1"/>
          </p:cNvSpPr>
          <p:nvPr/>
        </p:nvSpPr>
        <p:spPr bwMode="auto">
          <a:xfrm>
            <a:off x="1657400" y="3649734"/>
            <a:ext cx="1143000" cy="1066800"/>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mn-lt"/>
              </a:rPr>
              <a:t>Big</a:t>
            </a:r>
          </a:p>
          <a:p>
            <a:pPr algn="ctr">
              <a:spcBef>
                <a:spcPct val="0"/>
              </a:spcBef>
            </a:pPr>
            <a:r>
              <a:rPr lang="en-US" altLang="zh-TW" sz="2000" b="0">
                <a:latin typeface="+mn-lt"/>
              </a:rPr>
              <a:t>Fast</a:t>
            </a:r>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3</a:t>
            </a:fld>
            <a:endParaRPr lang="zh-TW" altLang="zh-TW"/>
          </a:p>
        </p:txBody>
      </p:sp>
    </p:spTree>
    <p:extLst>
      <p:ext uri="{BB962C8B-B14F-4D97-AF65-F5344CB8AC3E}">
        <p14:creationId xmlns:p14="http://schemas.microsoft.com/office/powerpoint/2010/main" val="229707802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04" name="Rectangle 4"/>
          <p:cNvSpPr>
            <a:spLocks noGrp="1" noChangeArrowheads="1"/>
          </p:cNvSpPr>
          <p:nvPr>
            <p:ph type="title"/>
          </p:nvPr>
        </p:nvSpPr>
        <p:spPr/>
        <p:txBody>
          <a:bodyPr/>
          <a:lstStyle/>
          <a:p>
            <a:r>
              <a:rPr lang="en-US" altLang="zh-TW" dirty="0" smtClean="0"/>
              <a:t>Loop Blocking </a:t>
            </a:r>
            <a:endParaRPr lang="en-US" altLang="zh-TW" dirty="0"/>
          </a:p>
        </p:txBody>
      </p:sp>
      <p:sp>
        <p:nvSpPr>
          <p:cNvPr id="1126405" name="Rectangle 5"/>
          <p:cNvSpPr>
            <a:spLocks noGrp="1" noChangeArrowheads="1"/>
          </p:cNvSpPr>
          <p:nvPr>
            <p:ph type="body" idx="1"/>
          </p:nvPr>
        </p:nvSpPr>
        <p:spPr/>
        <p:txBody>
          <a:bodyPr/>
          <a:lstStyle/>
          <a:p>
            <a:pPr marL="0" indent="0">
              <a:buNone/>
            </a:pPr>
            <a:r>
              <a:rPr lang="zh-TW" altLang="en-US" sz="2400" b="1" dirty="0" smtClean="0">
                <a:latin typeface="Courier New" panose="02070309020205020404" pitchFamily="49" charset="0"/>
                <a:cs typeface="Courier New" panose="02070309020205020404" pitchFamily="49" charset="0"/>
              </a:rPr>
              <a:t>/* </a:t>
            </a:r>
            <a:r>
              <a:rPr lang="en-US" altLang="zh-TW" sz="2400" b="1" dirty="0" smtClean="0">
                <a:latin typeface="Courier New" panose="02070309020205020404" pitchFamily="49" charset="0"/>
                <a:cs typeface="Courier New" panose="02070309020205020404" pitchFamily="49" charset="0"/>
              </a:rPr>
              <a:t>After */</a:t>
            </a:r>
          </a:p>
          <a:p>
            <a:pPr marL="0" indent="0">
              <a:buNone/>
            </a:pPr>
            <a:r>
              <a:rPr lang="en-US" altLang="zh-TW" sz="2400" b="1" dirty="0" smtClean="0">
                <a:latin typeface="Courier New" panose="02070309020205020404" pitchFamily="49" charset="0"/>
                <a:cs typeface="Courier New" panose="02070309020205020404" pitchFamily="49" charset="0"/>
              </a:rPr>
              <a:t>for (</a:t>
            </a:r>
            <a:r>
              <a:rPr lang="en-US" altLang="zh-TW" sz="2400" b="1" dirty="0" err="1" smtClean="0">
                <a:latin typeface="Courier New" panose="02070309020205020404" pitchFamily="49" charset="0"/>
                <a:cs typeface="Courier New" panose="02070309020205020404" pitchFamily="49" charset="0"/>
              </a:rPr>
              <a:t>jj</a:t>
            </a:r>
            <a:r>
              <a:rPr lang="en-US" altLang="zh-TW" sz="2400" b="1" dirty="0" smtClean="0">
                <a:latin typeface="Courier New" panose="02070309020205020404" pitchFamily="49" charset="0"/>
                <a:cs typeface="Courier New" panose="02070309020205020404" pitchFamily="49" charset="0"/>
              </a:rPr>
              <a:t>=0; </a:t>
            </a:r>
            <a:r>
              <a:rPr lang="en-US" altLang="zh-TW" sz="2400" b="1" dirty="0" err="1" smtClean="0">
                <a:latin typeface="Courier New" panose="02070309020205020404" pitchFamily="49" charset="0"/>
                <a:cs typeface="Courier New" panose="02070309020205020404" pitchFamily="49" charset="0"/>
              </a:rPr>
              <a:t>jj</a:t>
            </a:r>
            <a:r>
              <a:rPr lang="en-US" altLang="zh-TW" sz="2400" b="1" dirty="0" smtClean="0">
                <a:latin typeface="Courier New" panose="02070309020205020404" pitchFamily="49" charset="0"/>
                <a:cs typeface="Courier New" panose="02070309020205020404" pitchFamily="49" charset="0"/>
              </a:rPr>
              <a:t>&lt;N; </a:t>
            </a:r>
            <a:r>
              <a:rPr lang="en-US" altLang="zh-TW" sz="2400" b="1" dirty="0" err="1" smtClean="0">
                <a:latin typeface="Courier New" panose="02070309020205020404" pitchFamily="49" charset="0"/>
                <a:cs typeface="Courier New" panose="02070309020205020404" pitchFamily="49" charset="0"/>
              </a:rPr>
              <a:t>jj</a:t>
            </a:r>
            <a:r>
              <a:rPr lang="en-US" altLang="zh-TW" sz="2400" b="1" dirty="0" smtClean="0">
                <a:latin typeface="Courier New" panose="02070309020205020404" pitchFamily="49" charset="0"/>
                <a:cs typeface="Courier New" panose="02070309020205020404" pitchFamily="49" charset="0"/>
              </a:rPr>
              <a:t>=</a:t>
            </a:r>
            <a:r>
              <a:rPr lang="en-US" altLang="zh-TW" sz="2400" b="1" dirty="0" err="1" smtClean="0">
                <a:latin typeface="Courier New" panose="02070309020205020404" pitchFamily="49" charset="0"/>
                <a:cs typeface="Courier New" panose="02070309020205020404" pitchFamily="49" charset="0"/>
              </a:rPr>
              <a:t>jj+B</a:t>
            </a:r>
            <a:r>
              <a:rPr lang="en-US" altLang="zh-TW" sz="2400" b="1" dirty="0" smtClean="0">
                <a:latin typeface="Courier New" panose="02070309020205020404" pitchFamily="49" charset="0"/>
                <a:cs typeface="Courier New" panose="02070309020205020404" pitchFamily="49" charset="0"/>
              </a:rPr>
              <a:t>)</a:t>
            </a:r>
          </a:p>
          <a:p>
            <a:pPr marL="0" indent="0">
              <a:buNone/>
            </a:pPr>
            <a:r>
              <a:rPr lang="en-US" altLang="zh-TW" sz="2400" b="1" dirty="0" smtClean="0">
                <a:latin typeface="Courier New" panose="02070309020205020404" pitchFamily="49" charset="0"/>
                <a:cs typeface="Courier New" panose="02070309020205020404" pitchFamily="49" charset="0"/>
              </a:rPr>
              <a:t> for (</a:t>
            </a:r>
            <a:r>
              <a:rPr lang="en-US" altLang="zh-TW" sz="2400" b="1" dirty="0" err="1" smtClean="0">
                <a:latin typeface="Courier New" panose="02070309020205020404" pitchFamily="49" charset="0"/>
                <a:cs typeface="Courier New" panose="02070309020205020404" pitchFamily="49" charset="0"/>
              </a:rPr>
              <a:t>kk</a:t>
            </a:r>
            <a:r>
              <a:rPr lang="en-US" altLang="zh-TW" sz="2400" b="1" dirty="0" smtClean="0">
                <a:latin typeface="Courier New" panose="02070309020205020404" pitchFamily="49" charset="0"/>
                <a:cs typeface="Courier New" panose="02070309020205020404" pitchFamily="49" charset="0"/>
              </a:rPr>
              <a:t>=0; </a:t>
            </a:r>
            <a:r>
              <a:rPr lang="en-US" altLang="zh-TW" sz="2400" b="1" dirty="0" err="1" smtClean="0">
                <a:latin typeface="Courier New" panose="02070309020205020404" pitchFamily="49" charset="0"/>
                <a:cs typeface="Courier New" panose="02070309020205020404" pitchFamily="49" charset="0"/>
              </a:rPr>
              <a:t>kk</a:t>
            </a:r>
            <a:r>
              <a:rPr lang="en-US" altLang="zh-TW" sz="2400" b="1" dirty="0" smtClean="0">
                <a:latin typeface="Courier New" panose="02070309020205020404" pitchFamily="49" charset="0"/>
                <a:cs typeface="Courier New" panose="02070309020205020404" pitchFamily="49" charset="0"/>
              </a:rPr>
              <a:t>&lt;N; </a:t>
            </a:r>
            <a:r>
              <a:rPr lang="en-US" altLang="zh-TW" sz="2400" b="1" dirty="0" err="1" smtClean="0">
                <a:latin typeface="Courier New" panose="02070309020205020404" pitchFamily="49" charset="0"/>
                <a:cs typeface="Courier New" panose="02070309020205020404" pitchFamily="49" charset="0"/>
              </a:rPr>
              <a:t>kk</a:t>
            </a:r>
            <a:r>
              <a:rPr lang="en-US" altLang="zh-TW" sz="2400" b="1" dirty="0" smtClean="0">
                <a:latin typeface="Courier New" panose="02070309020205020404" pitchFamily="49" charset="0"/>
                <a:cs typeface="Courier New" panose="02070309020205020404" pitchFamily="49" charset="0"/>
              </a:rPr>
              <a:t>=</a:t>
            </a:r>
            <a:r>
              <a:rPr lang="en-US" altLang="zh-TW" sz="2400" b="1" dirty="0" err="1" smtClean="0">
                <a:latin typeface="Courier New" panose="02070309020205020404" pitchFamily="49" charset="0"/>
                <a:cs typeface="Courier New" panose="02070309020205020404" pitchFamily="49" charset="0"/>
              </a:rPr>
              <a:t>kk+B</a:t>
            </a:r>
            <a:r>
              <a:rPr lang="en-US" altLang="zh-TW" sz="2400" b="1" dirty="0" smtClean="0">
                <a:latin typeface="Courier New" panose="02070309020205020404" pitchFamily="49" charset="0"/>
                <a:cs typeface="Courier New" panose="02070309020205020404" pitchFamily="49" charset="0"/>
              </a:rPr>
              <a:t>)</a:t>
            </a:r>
          </a:p>
          <a:p>
            <a:pPr marL="0" indent="0">
              <a:buNone/>
            </a:pPr>
            <a:r>
              <a:rPr lang="en-US" altLang="zh-TW" sz="2400" b="1" dirty="0" smtClean="0">
                <a:latin typeface="Courier New" panose="02070309020205020404" pitchFamily="49" charset="0"/>
                <a:cs typeface="Courier New" panose="02070309020205020404" pitchFamily="49" charset="0"/>
              </a:rPr>
              <a:t>  for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=0;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&lt;N; </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a:t>
            </a:r>
          </a:p>
          <a:p>
            <a:pPr marL="0" indent="0">
              <a:buNone/>
            </a:pPr>
            <a:r>
              <a:rPr lang="en-US" altLang="zh-TW" sz="2400" b="1" dirty="0" smtClean="0">
                <a:latin typeface="Courier New" panose="02070309020205020404" pitchFamily="49" charset="0"/>
                <a:cs typeface="Courier New" panose="02070309020205020404" pitchFamily="49" charset="0"/>
              </a:rPr>
              <a:t>    for (j=</a:t>
            </a:r>
            <a:r>
              <a:rPr lang="en-US" altLang="zh-TW" sz="2400" b="1" dirty="0" err="1" smtClean="0">
                <a:latin typeface="Courier New" panose="02070309020205020404" pitchFamily="49" charset="0"/>
                <a:cs typeface="Courier New" panose="02070309020205020404" pitchFamily="49" charset="0"/>
              </a:rPr>
              <a:t>jj</a:t>
            </a:r>
            <a:r>
              <a:rPr lang="en-US" altLang="zh-TW" sz="2400" b="1" dirty="0" smtClean="0">
                <a:latin typeface="Courier New" panose="02070309020205020404" pitchFamily="49" charset="0"/>
                <a:cs typeface="Courier New" panose="02070309020205020404" pitchFamily="49" charset="0"/>
              </a:rPr>
              <a:t>, r=0; j&lt;min(jj+B-1,N); </a:t>
            </a:r>
            <a:r>
              <a:rPr lang="en-US" altLang="zh-TW" sz="2400" b="1" dirty="0" err="1" smtClean="0">
                <a:latin typeface="Courier New" panose="02070309020205020404" pitchFamily="49" charset="0"/>
                <a:cs typeface="Courier New" panose="02070309020205020404" pitchFamily="49" charset="0"/>
              </a:rPr>
              <a:t>j++</a:t>
            </a:r>
            <a:r>
              <a:rPr lang="en-US" altLang="zh-TW" sz="2400" b="1" dirty="0" smtClean="0">
                <a:latin typeface="Courier New" panose="02070309020205020404" pitchFamily="49" charset="0"/>
                <a:cs typeface="Courier New" panose="02070309020205020404" pitchFamily="49" charset="0"/>
              </a:rPr>
              <a:t>) {</a:t>
            </a:r>
          </a:p>
          <a:p>
            <a:pPr marL="0" indent="0">
              <a:buNone/>
            </a:pPr>
            <a:r>
              <a:rPr lang="en-US" altLang="zh-TW" sz="2400" b="1" dirty="0" smtClean="0">
                <a:latin typeface="Courier New" panose="02070309020205020404" pitchFamily="49" charset="0"/>
                <a:cs typeface="Courier New" panose="02070309020205020404" pitchFamily="49" charset="0"/>
              </a:rPr>
              <a:t>	</a:t>
            </a:r>
            <a:r>
              <a:rPr lang="en-US" altLang="zh-TW" sz="2400" b="1" dirty="0">
                <a:latin typeface="Courier New" panose="02070309020205020404" pitchFamily="49" charset="0"/>
                <a:cs typeface="Courier New" panose="02070309020205020404" pitchFamily="49" charset="0"/>
              </a:rPr>
              <a:t> </a:t>
            </a:r>
            <a:r>
              <a:rPr lang="en-US" altLang="zh-TW" sz="2400" b="1" dirty="0" smtClean="0">
                <a:latin typeface="Courier New" panose="02070309020205020404" pitchFamily="49" charset="0"/>
                <a:cs typeface="Courier New" panose="02070309020205020404" pitchFamily="49" charset="0"/>
              </a:rPr>
              <a:t> for (k=</a:t>
            </a:r>
            <a:r>
              <a:rPr lang="en-US" altLang="zh-TW" sz="2400" b="1" dirty="0" err="1" smtClean="0">
                <a:latin typeface="Courier New" panose="02070309020205020404" pitchFamily="49" charset="0"/>
                <a:cs typeface="Courier New" panose="02070309020205020404" pitchFamily="49" charset="0"/>
              </a:rPr>
              <a:t>kk</a:t>
            </a:r>
            <a:r>
              <a:rPr lang="en-US" altLang="zh-TW" sz="2400" b="1" dirty="0" smtClean="0">
                <a:latin typeface="Courier New" panose="02070309020205020404" pitchFamily="49" charset="0"/>
                <a:cs typeface="Courier New" panose="02070309020205020404" pitchFamily="49" charset="0"/>
              </a:rPr>
              <a:t>; k&lt;min(kk+B-1,N); k++)</a:t>
            </a:r>
          </a:p>
          <a:p>
            <a:pPr marL="0" indent="0">
              <a:buNone/>
            </a:pPr>
            <a:r>
              <a:rPr lang="en-US" altLang="zh-TW" sz="2400" b="1" dirty="0" smtClean="0">
                <a:latin typeface="Courier New" panose="02070309020205020404" pitchFamily="49" charset="0"/>
                <a:cs typeface="Courier New" panose="02070309020205020404" pitchFamily="49" charset="0"/>
              </a:rPr>
              <a:t>			r = r + y[</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][k]*z[k][j];</a:t>
            </a:r>
          </a:p>
          <a:p>
            <a:pPr marL="0" indent="0">
              <a:buNone/>
            </a:pPr>
            <a:r>
              <a:rPr lang="en-US" altLang="zh-TW" sz="2400" b="1" dirty="0" smtClean="0">
                <a:latin typeface="Courier New" panose="02070309020205020404" pitchFamily="49" charset="0"/>
                <a:cs typeface="Courier New" panose="02070309020205020404" pitchFamily="49" charset="0"/>
              </a:rPr>
              <a:t>	</a:t>
            </a:r>
            <a:r>
              <a:rPr lang="en-US" altLang="zh-TW" sz="2400" b="1" dirty="0">
                <a:latin typeface="Courier New" panose="02070309020205020404" pitchFamily="49" charset="0"/>
                <a:cs typeface="Courier New" panose="02070309020205020404" pitchFamily="49" charset="0"/>
              </a:rPr>
              <a:t> </a:t>
            </a:r>
            <a:r>
              <a:rPr lang="en-US" altLang="zh-TW" sz="2400" b="1" dirty="0" smtClean="0">
                <a:latin typeface="Courier New" panose="02070309020205020404" pitchFamily="49" charset="0"/>
                <a:cs typeface="Courier New" panose="02070309020205020404" pitchFamily="49" charset="0"/>
              </a:rPr>
              <a:t> x[</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][j] = x[</a:t>
            </a:r>
            <a:r>
              <a:rPr lang="en-US" altLang="zh-TW" sz="2400" b="1" dirty="0" err="1" smtClean="0">
                <a:latin typeface="Courier New" panose="02070309020205020404" pitchFamily="49" charset="0"/>
                <a:cs typeface="Courier New" panose="02070309020205020404" pitchFamily="49" charset="0"/>
              </a:rPr>
              <a:t>i</a:t>
            </a:r>
            <a:r>
              <a:rPr lang="en-US" altLang="zh-TW" sz="2400" b="1" dirty="0" smtClean="0">
                <a:latin typeface="Courier New" panose="02070309020205020404" pitchFamily="49" charset="0"/>
                <a:cs typeface="Courier New" panose="02070309020205020404" pitchFamily="49" charset="0"/>
              </a:rPr>
              <a:t>][j] + r;	</a:t>
            </a:r>
          </a:p>
          <a:p>
            <a:pPr marL="0" indent="0">
              <a:buNone/>
            </a:pPr>
            <a:r>
              <a:rPr lang="en-US" altLang="zh-TW" sz="2400" b="1" dirty="0" smtClean="0">
                <a:latin typeface="Courier New" panose="02070309020205020404" pitchFamily="49" charset="0"/>
                <a:cs typeface="Courier New" panose="02070309020205020404" pitchFamily="49" charset="0"/>
              </a:rPr>
              <a:t>    }</a:t>
            </a:r>
            <a:r>
              <a:rPr lang="en-US" altLang="zh-TW" dirty="0" smtClean="0"/>
              <a:t>;</a:t>
            </a:r>
          </a:p>
          <a:p>
            <a:r>
              <a:rPr lang="en-US" altLang="zh-TW" dirty="0" smtClean="0"/>
              <a:t>B is called </a:t>
            </a:r>
            <a:r>
              <a:rPr lang="en-US" altLang="zh-TW" i="1" dirty="0" smtClean="0"/>
              <a:t>Blocking Factor</a:t>
            </a:r>
          </a:p>
          <a:p>
            <a:r>
              <a:rPr lang="en-US" altLang="zh-TW" dirty="0" smtClean="0"/>
              <a:t>Capacity misses from 2N</a:t>
            </a:r>
            <a:r>
              <a:rPr lang="en-US" altLang="zh-TW" baseline="30000" dirty="0" smtClean="0"/>
              <a:t>3</a:t>
            </a:r>
            <a:r>
              <a:rPr lang="en-US" altLang="zh-TW" dirty="0" smtClean="0"/>
              <a:t> + N</a:t>
            </a:r>
            <a:r>
              <a:rPr lang="en-US" altLang="zh-TW" baseline="30000" dirty="0" smtClean="0"/>
              <a:t>2</a:t>
            </a:r>
            <a:r>
              <a:rPr lang="en-US" altLang="zh-TW" dirty="0" smtClean="0"/>
              <a:t> to 2N</a:t>
            </a:r>
            <a:r>
              <a:rPr lang="en-US" altLang="zh-TW" baseline="30000" dirty="0" smtClean="0"/>
              <a:t>3</a:t>
            </a:r>
            <a:r>
              <a:rPr lang="en-US" altLang="zh-TW" dirty="0" smtClean="0"/>
              <a:t>/B +N</a:t>
            </a:r>
            <a:r>
              <a:rPr lang="en-US" altLang="zh-TW" baseline="30000" dirty="0" smtClean="0"/>
              <a:t>2</a:t>
            </a:r>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39</a:t>
            </a:fld>
            <a:endParaRPr lang="zh-TW" altLang="zh-TW"/>
          </a:p>
        </p:txBody>
      </p:sp>
    </p:spTree>
    <p:extLst>
      <p:ext uri="{BB962C8B-B14F-4D97-AF65-F5344CB8AC3E}">
        <p14:creationId xmlns:p14="http://schemas.microsoft.com/office/powerpoint/2010/main" val="3362751841"/>
      </p:ext>
    </p:extLst>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9. Prefetching - Overview</a:t>
            </a:r>
            <a:endParaRPr lang="zh-TW" altLang="en-US" dirty="0"/>
          </a:p>
        </p:txBody>
      </p:sp>
      <p:sp>
        <p:nvSpPr>
          <p:cNvPr id="3" name="內容版面配置區 2"/>
          <p:cNvSpPr>
            <a:spLocks noGrp="1"/>
          </p:cNvSpPr>
          <p:nvPr>
            <p:ph idx="1"/>
          </p:nvPr>
        </p:nvSpPr>
        <p:spPr/>
        <p:txBody>
          <a:bodyPr/>
          <a:lstStyle/>
          <a:p>
            <a:r>
              <a:rPr lang="en-US" altLang="zh-TW" dirty="0" smtClean="0"/>
              <a:t>Predict what data will be needed in future </a:t>
            </a:r>
          </a:p>
          <a:p>
            <a:r>
              <a:rPr lang="en-US" altLang="zh-TW" dirty="0" smtClean="0"/>
              <a:t>Pollution vs. latency reduction</a:t>
            </a:r>
          </a:p>
          <a:p>
            <a:pPr lvl="1"/>
            <a:r>
              <a:rPr lang="en-US" altLang="zh-TW" dirty="0" smtClean="0"/>
              <a:t>If correctly predict, can reduce miss penalty. If </a:t>
            </a:r>
            <a:r>
              <a:rPr lang="en-US" altLang="zh-TW" dirty="0" err="1" smtClean="0"/>
              <a:t>mispredict</a:t>
            </a:r>
            <a:r>
              <a:rPr lang="en-US" altLang="zh-TW" dirty="0" smtClean="0"/>
              <a:t>, will bring in unwanted data and pollute the cache </a:t>
            </a:r>
          </a:p>
          <a:p>
            <a:r>
              <a:rPr lang="en-US" altLang="zh-TW" dirty="0" smtClean="0"/>
              <a:t>To determine the effectiveness</a:t>
            </a:r>
          </a:p>
          <a:p>
            <a:pPr lvl="1"/>
            <a:r>
              <a:rPr lang="en-US" altLang="zh-TW" dirty="0" smtClean="0"/>
              <a:t>When to initiate prefetching? (Timeliness)</a:t>
            </a:r>
          </a:p>
          <a:p>
            <a:pPr lvl="1"/>
            <a:r>
              <a:rPr lang="en-US" altLang="zh-TW" dirty="0" smtClean="0"/>
              <a:t>Which blocks to </a:t>
            </a:r>
            <a:r>
              <a:rPr lang="en-US" altLang="zh-TW" dirty="0" err="1" smtClean="0"/>
              <a:t>prefetch</a:t>
            </a:r>
            <a:r>
              <a:rPr lang="en-US" altLang="zh-TW" dirty="0" smtClean="0"/>
              <a:t>?</a:t>
            </a:r>
          </a:p>
          <a:p>
            <a:pPr lvl="1"/>
            <a:r>
              <a:rPr lang="en-US" altLang="zh-TW" dirty="0" smtClean="0"/>
              <a:t>How big a block to </a:t>
            </a:r>
            <a:r>
              <a:rPr lang="en-US" altLang="zh-TW" dirty="0" err="1" smtClean="0"/>
              <a:t>prefetch</a:t>
            </a:r>
            <a:r>
              <a:rPr lang="en-US" altLang="zh-TW" dirty="0" smtClean="0"/>
              <a:t>? (note that cache mechanism already performs prefetching) </a:t>
            </a:r>
          </a:p>
          <a:p>
            <a:pPr lvl="1"/>
            <a:r>
              <a:rPr lang="en-US" altLang="zh-TW" dirty="0" smtClean="0"/>
              <a:t>What to replace?</a:t>
            </a:r>
          </a:p>
          <a:p>
            <a:r>
              <a:rPr lang="en-US" altLang="zh-TW" dirty="0" smtClean="0"/>
              <a:t>Software (data) prefetching vs. hardware prefetching</a:t>
            </a:r>
          </a:p>
          <a:p>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40</a:t>
            </a:fld>
            <a:endParaRPr lang="zh-TW" altLang="zh-TW"/>
          </a:p>
        </p:txBody>
      </p:sp>
    </p:spTree>
    <p:extLst>
      <p:ext uri="{BB962C8B-B14F-4D97-AF65-F5344CB8AC3E}">
        <p14:creationId xmlns:p14="http://schemas.microsoft.com/office/powerpoint/2010/main" val="3827792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Hardware Instruction Prefetching</a:t>
            </a:r>
            <a:endParaRPr lang="zh-TW" altLang="en-US" dirty="0"/>
          </a:p>
        </p:txBody>
      </p:sp>
      <p:sp>
        <p:nvSpPr>
          <p:cNvPr id="3" name="內容版面配置區 2"/>
          <p:cNvSpPr>
            <a:spLocks noGrp="1"/>
          </p:cNvSpPr>
          <p:nvPr>
            <p:ph idx="1"/>
          </p:nvPr>
        </p:nvSpPr>
        <p:spPr/>
        <p:txBody>
          <a:bodyPr/>
          <a:lstStyle/>
          <a:p>
            <a:r>
              <a:rPr lang="en-US" altLang="zh-TW" dirty="0" smtClean="0"/>
              <a:t>Sequential instruction prefetching</a:t>
            </a:r>
          </a:p>
          <a:p>
            <a:pPr lvl="1"/>
            <a:r>
              <a:rPr lang="en-US" altLang="zh-TW" dirty="0" smtClean="0"/>
              <a:t>Fetches </a:t>
            </a:r>
            <a:r>
              <a:rPr lang="en-US" altLang="zh-TW" dirty="0"/>
              <a:t>2 blocks on a miss and places the extra block in </a:t>
            </a:r>
            <a:r>
              <a:rPr lang="en-US" altLang="zh-TW" i="1" dirty="0" smtClean="0"/>
              <a:t>stream buffer</a:t>
            </a:r>
            <a:r>
              <a:rPr lang="en-US" altLang="ko-KR" dirty="0" smtClean="0"/>
              <a:t> (One </a:t>
            </a:r>
            <a:r>
              <a:rPr lang="en-US" altLang="ko-KR" dirty="0"/>
              <a:t>Block </a:t>
            </a:r>
            <a:r>
              <a:rPr lang="en-US" altLang="ko-KR" dirty="0" err="1" smtClean="0"/>
              <a:t>Lookahead</a:t>
            </a:r>
            <a:r>
              <a:rPr lang="en-US" altLang="ko-KR" dirty="0" smtClean="0"/>
              <a:t>,  OBL)</a:t>
            </a:r>
            <a:endParaRPr lang="en-US" altLang="zh-TW" i="1" dirty="0"/>
          </a:p>
          <a:p>
            <a:pPr lvl="1"/>
            <a:r>
              <a:rPr lang="en-US" altLang="zh-TW" dirty="0"/>
              <a:t>On miss, check stream buffer: if present, </a:t>
            </a:r>
            <a:r>
              <a:rPr lang="en-US" altLang="ko-KR" dirty="0"/>
              <a:t>move stream buffer block into cache and </a:t>
            </a:r>
            <a:r>
              <a:rPr lang="en-US" altLang="ko-KR" dirty="0" err="1"/>
              <a:t>prefetch</a:t>
            </a:r>
            <a:r>
              <a:rPr lang="en-US" altLang="ko-KR" dirty="0"/>
              <a:t> next block (i+2)</a:t>
            </a:r>
            <a:endParaRPr lang="en-US" altLang="zh-TW" dirty="0"/>
          </a:p>
          <a:p>
            <a:endParaRPr lang="zh-TW" altLang="en-US" dirty="0"/>
          </a:p>
        </p:txBody>
      </p:sp>
      <p:sp>
        <p:nvSpPr>
          <p:cNvPr id="5" name="Rectangle 4"/>
          <p:cNvSpPr>
            <a:spLocks noChangeArrowheads="1"/>
          </p:cNvSpPr>
          <p:nvPr/>
        </p:nvSpPr>
        <p:spPr bwMode="auto">
          <a:xfrm>
            <a:off x="1524000" y="4267200"/>
            <a:ext cx="1016000" cy="1600200"/>
          </a:xfrm>
          <a:prstGeom prst="rect">
            <a:avLst/>
          </a:prstGeom>
          <a:solidFill>
            <a:schemeClr val="bg1"/>
          </a:solidFill>
          <a:ln w="25400">
            <a:solidFill>
              <a:schemeClr val="tx2"/>
            </a:solidFill>
            <a:miter lim="800000"/>
            <a:headEnd/>
            <a:tailEnd/>
          </a:ln>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lgn="ctr"/>
            <a:endParaRPr lang="zh-TW" altLang="en-US" sz="2000" b="0">
              <a:latin typeface="+mn-lt"/>
              <a:ea typeface="新細明體" panose="02020500000000000000" pitchFamily="18" charset="-120"/>
              <a:cs typeface="Arial" panose="020B0604020202020204" pitchFamily="34" charset="0"/>
            </a:endParaRPr>
          </a:p>
        </p:txBody>
      </p:sp>
      <p:sp>
        <p:nvSpPr>
          <p:cNvPr id="6" name="Line 5"/>
          <p:cNvSpPr>
            <a:spLocks noChangeShapeType="1"/>
          </p:cNvSpPr>
          <p:nvPr/>
        </p:nvSpPr>
        <p:spPr bwMode="auto">
          <a:xfrm flipH="1" flipV="1">
            <a:off x="2514600" y="5105400"/>
            <a:ext cx="685800" cy="0"/>
          </a:xfrm>
          <a:prstGeom prst="line">
            <a:avLst/>
          </a:prstGeom>
          <a:noFill/>
          <a:ln w="57150">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zh-TW" altLang="en-US">
              <a:latin typeface="+mn-lt"/>
            </a:endParaRPr>
          </a:p>
        </p:txBody>
      </p:sp>
      <p:sp>
        <p:nvSpPr>
          <p:cNvPr id="7" name="Rectangle 6"/>
          <p:cNvSpPr>
            <a:spLocks noChangeArrowheads="1"/>
          </p:cNvSpPr>
          <p:nvPr/>
        </p:nvSpPr>
        <p:spPr bwMode="auto">
          <a:xfrm>
            <a:off x="3200400" y="4648200"/>
            <a:ext cx="1600200" cy="914400"/>
          </a:xfrm>
          <a:prstGeom prst="rect">
            <a:avLst/>
          </a:prstGeom>
          <a:solidFill>
            <a:schemeClr val="bg1"/>
          </a:solidFill>
          <a:ln w="25400">
            <a:solidFill>
              <a:schemeClr val="tx2"/>
            </a:solidFill>
            <a:miter lim="800000"/>
            <a:headEnd/>
            <a:tailEnd/>
          </a:ln>
        </p:spPr>
        <p:txBody>
          <a:bodyPr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lgn="ctr"/>
            <a:r>
              <a:rPr lang="en-US" altLang="zh-TW" sz="2000" b="0" dirty="0">
                <a:latin typeface="+mn-lt"/>
                <a:ea typeface="新細明體" panose="02020500000000000000" pitchFamily="18" charset="-120"/>
                <a:cs typeface="Arial" panose="020B0604020202020204" pitchFamily="34" charset="0"/>
              </a:rPr>
              <a:t>L1 Instruction</a:t>
            </a:r>
          </a:p>
        </p:txBody>
      </p:sp>
      <p:sp>
        <p:nvSpPr>
          <p:cNvPr id="8" name="Rectangle 7"/>
          <p:cNvSpPr>
            <a:spLocks noChangeArrowheads="1"/>
          </p:cNvSpPr>
          <p:nvPr/>
        </p:nvSpPr>
        <p:spPr bwMode="auto">
          <a:xfrm>
            <a:off x="6172200" y="4267200"/>
            <a:ext cx="1524000" cy="1600200"/>
          </a:xfrm>
          <a:prstGeom prst="rect">
            <a:avLst/>
          </a:prstGeom>
          <a:solidFill>
            <a:schemeClr val="bg1"/>
          </a:solidFill>
          <a:ln w="25400">
            <a:solidFill>
              <a:schemeClr val="tx2"/>
            </a:solidFill>
            <a:miter lim="800000"/>
            <a:headEnd/>
            <a:tailEnd/>
          </a:ln>
        </p:spPr>
        <p:txBody>
          <a:bodyPr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lgn="ctr"/>
            <a:r>
              <a:rPr lang="en-US" altLang="zh-TW" sz="2000" b="0">
                <a:latin typeface="+mn-lt"/>
                <a:ea typeface="新細明體" panose="02020500000000000000" pitchFamily="18" charset="-120"/>
                <a:cs typeface="Arial" panose="020B0604020202020204" pitchFamily="34" charset="0"/>
              </a:rPr>
              <a:t>Unified L2 Cache</a:t>
            </a:r>
          </a:p>
        </p:txBody>
      </p:sp>
      <p:sp>
        <p:nvSpPr>
          <p:cNvPr id="10" name="Rectangle 9"/>
          <p:cNvSpPr>
            <a:spLocks noChangeArrowheads="1"/>
          </p:cNvSpPr>
          <p:nvPr/>
        </p:nvSpPr>
        <p:spPr bwMode="auto">
          <a:xfrm>
            <a:off x="1676400" y="5181600"/>
            <a:ext cx="685800" cy="609600"/>
          </a:xfrm>
          <a:prstGeom prst="rect">
            <a:avLst/>
          </a:prstGeom>
          <a:solidFill>
            <a:schemeClr val="bg1"/>
          </a:solidFill>
          <a:ln w="25400">
            <a:solidFill>
              <a:schemeClr val="tx1"/>
            </a:solidFill>
            <a:miter lim="800000"/>
            <a:headEnd/>
            <a:tailEnd/>
          </a:ln>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lgn="ctr"/>
            <a:r>
              <a:rPr lang="en-US" altLang="zh-TW" sz="2000" b="0">
                <a:latin typeface="+mn-lt"/>
                <a:ea typeface="新細明體" panose="02020500000000000000" pitchFamily="18" charset="-120"/>
                <a:cs typeface="Arial" panose="020B0604020202020204" pitchFamily="34" charset="0"/>
              </a:rPr>
              <a:t>RF</a:t>
            </a:r>
          </a:p>
        </p:txBody>
      </p:sp>
      <p:sp>
        <p:nvSpPr>
          <p:cNvPr id="11" name="Line 10"/>
          <p:cNvSpPr>
            <a:spLocks noChangeShapeType="1"/>
          </p:cNvSpPr>
          <p:nvPr/>
        </p:nvSpPr>
        <p:spPr bwMode="auto">
          <a:xfrm flipV="1">
            <a:off x="1828800" y="4953000"/>
            <a:ext cx="0" cy="22860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zh-TW" altLang="en-US">
              <a:latin typeface="+mn-lt"/>
            </a:endParaRPr>
          </a:p>
        </p:txBody>
      </p:sp>
      <p:sp>
        <p:nvSpPr>
          <p:cNvPr id="12" name="Line 11"/>
          <p:cNvSpPr>
            <a:spLocks noChangeShapeType="1"/>
          </p:cNvSpPr>
          <p:nvPr/>
        </p:nvSpPr>
        <p:spPr bwMode="auto">
          <a:xfrm flipV="1">
            <a:off x="1981200" y="4953000"/>
            <a:ext cx="0" cy="22860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zh-TW" altLang="en-US">
              <a:latin typeface="+mn-lt"/>
            </a:endParaRPr>
          </a:p>
        </p:txBody>
      </p:sp>
      <p:sp>
        <p:nvSpPr>
          <p:cNvPr id="13" name="Line 12"/>
          <p:cNvSpPr>
            <a:spLocks noChangeShapeType="1"/>
          </p:cNvSpPr>
          <p:nvPr/>
        </p:nvSpPr>
        <p:spPr bwMode="auto">
          <a:xfrm>
            <a:off x="2133600" y="4953000"/>
            <a:ext cx="0" cy="228600"/>
          </a:xfrm>
          <a:prstGeom prst="line">
            <a:avLst/>
          </a:prstGeom>
          <a:noFill/>
          <a:ln w="25400">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zh-TW" altLang="en-US">
              <a:latin typeface="+mn-lt"/>
            </a:endParaRPr>
          </a:p>
        </p:txBody>
      </p:sp>
      <p:sp>
        <p:nvSpPr>
          <p:cNvPr id="14" name="Text Box 13"/>
          <p:cNvSpPr txBox="1">
            <a:spLocks noChangeArrowheads="1"/>
          </p:cNvSpPr>
          <p:nvPr/>
        </p:nvSpPr>
        <p:spPr bwMode="auto">
          <a:xfrm>
            <a:off x="1524000" y="4343400"/>
            <a:ext cx="9906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rgbClr val="000000"/>
                </a:solidFill>
                <a:miter lim="800000"/>
                <a:headEnd/>
                <a:tailEnd/>
              </a14:hiddenLine>
            </a:ext>
          </a:extLst>
        </p:spPr>
        <p:txBody>
          <a:bodyPr>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lgn="ctr">
              <a:spcBef>
                <a:spcPct val="50000"/>
              </a:spcBef>
            </a:pPr>
            <a:r>
              <a:rPr lang="en-US" altLang="zh-TW" sz="2400" b="0">
                <a:latin typeface="+mn-lt"/>
                <a:ea typeface="新細明體" panose="02020500000000000000" pitchFamily="18" charset="-120"/>
                <a:cs typeface="Arial" panose="020B0604020202020204" pitchFamily="34" charset="0"/>
              </a:rPr>
              <a:t>CPU</a:t>
            </a:r>
          </a:p>
        </p:txBody>
      </p:sp>
      <p:sp>
        <p:nvSpPr>
          <p:cNvPr id="15" name="AutoShape 14"/>
          <p:cNvSpPr>
            <a:spLocks noChangeArrowheads="1"/>
          </p:cNvSpPr>
          <p:nvPr/>
        </p:nvSpPr>
        <p:spPr bwMode="auto">
          <a:xfrm rot="16200000">
            <a:off x="4457700" y="4076700"/>
            <a:ext cx="990600" cy="609600"/>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17694720 60000 65536"/>
              <a:gd name="T13" fmla="*/ 11796480 60000 65536"/>
              <a:gd name="T14" fmla="*/ 11796480 60000 65536"/>
              <a:gd name="T15" fmla="*/ 5898240 60000 65536"/>
              <a:gd name="T16" fmla="*/ 0 60000 65536"/>
              <a:gd name="T17" fmla="*/ 0 60000 65536"/>
              <a:gd name="T18" fmla="*/ 0 w 21600"/>
              <a:gd name="T19" fmla="*/ 17899 h 21600"/>
              <a:gd name="T20" fmla="*/ 1687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143"/>
                </a:lnTo>
                <a:lnTo>
                  <a:pt x="13983" y="7143"/>
                </a:lnTo>
                <a:lnTo>
                  <a:pt x="13983" y="17899"/>
                </a:lnTo>
                <a:lnTo>
                  <a:pt x="0" y="17899"/>
                </a:lnTo>
                <a:lnTo>
                  <a:pt x="0" y="21600"/>
                </a:lnTo>
                <a:lnTo>
                  <a:pt x="16874" y="21600"/>
                </a:lnTo>
                <a:lnTo>
                  <a:pt x="16874" y="7143"/>
                </a:lnTo>
                <a:lnTo>
                  <a:pt x="21600" y="7143"/>
                </a:lnTo>
                <a:lnTo>
                  <a:pt x="15429" y="0"/>
                </a:lnTo>
                <a:close/>
              </a:path>
            </a:pathLst>
          </a:custGeom>
          <a:solidFill>
            <a:schemeClr val="accent1"/>
          </a:solidFill>
          <a:ln w="12700">
            <a:solidFill>
              <a:schemeClr val="accent1"/>
            </a:solidFill>
            <a:miter lim="800000"/>
            <a:headEnd type="none" w="sm" len="sm"/>
            <a:tailEnd type="none" w="sm" len="sm"/>
          </a:ln>
        </p:spPr>
        <p:txBody>
          <a:bodyPr wrap="none" anchor="ctr"/>
          <a:lstStyle/>
          <a:p>
            <a:endParaRPr lang="zh-TW" altLang="en-US">
              <a:latin typeface="+mn-lt"/>
            </a:endParaRPr>
          </a:p>
        </p:txBody>
      </p:sp>
      <p:sp>
        <p:nvSpPr>
          <p:cNvPr id="16" name="Rectangle 15"/>
          <p:cNvSpPr>
            <a:spLocks noChangeArrowheads="1"/>
          </p:cNvSpPr>
          <p:nvPr/>
        </p:nvSpPr>
        <p:spPr bwMode="auto">
          <a:xfrm>
            <a:off x="3733800" y="3657600"/>
            <a:ext cx="914400" cy="914400"/>
          </a:xfrm>
          <a:prstGeom prst="rect">
            <a:avLst/>
          </a:prstGeom>
          <a:solidFill>
            <a:schemeClr val="bg1"/>
          </a:solidFill>
          <a:ln w="25400">
            <a:solidFill>
              <a:schemeClr val="tx2"/>
            </a:solidFill>
            <a:miter lim="800000"/>
            <a:headEnd/>
            <a:tailEnd/>
          </a:ln>
        </p:spPr>
        <p:txBody>
          <a:bodyPr lIns="0" tIns="0" rIns="0" bIns="0"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lgn="ctr"/>
            <a:r>
              <a:rPr lang="en-US" altLang="zh-TW" sz="2000" b="0" dirty="0">
                <a:latin typeface="+mn-lt"/>
                <a:ea typeface="新細明體" panose="02020500000000000000" pitchFamily="18" charset="-120"/>
                <a:cs typeface="Arial" panose="020B0604020202020204" pitchFamily="34" charset="0"/>
              </a:rPr>
              <a:t>Stream</a:t>
            </a:r>
          </a:p>
          <a:p>
            <a:pPr algn="ctr"/>
            <a:r>
              <a:rPr lang="en-US" altLang="zh-TW" sz="2000" b="0" dirty="0">
                <a:latin typeface="+mn-lt"/>
                <a:ea typeface="新細明體" panose="02020500000000000000" pitchFamily="18" charset="-120"/>
                <a:cs typeface="Arial" panose="020B0604020202020204" pitchFamily="34" charset="0"/>
              </a:rPr>
              <a:t>Buffer</a:t>
            </a:r>
          </a:p>
        </p:txBody>
      </p:sp>
      <p:sp>
        <p:nvSpPr>
          <p:cNvPr id="17" name="Text Box 16"/>
          <p:cNvSpPr txBox="1">
            <a:spLocks noChangeArrowheads="1"/>
          </p:cNvSpPr>
          <p:nvPr/>
        </p:nvSpPr>
        <p:spPr bwMode="auto">
          <a:xfrm>
            <a:off x="4977509" y="3429000"/>
            <a:ext cx="1924245"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lgn="ctr"/>
            <a:r>
              <a:rPr lang="en-US" altLang="zh-TW" sz="2000" b="0">
                <a:solidFill>
                  <a:srgbClr val="0070C0"/>
                </a:solidFill>
                <a:latin typeface="+mn-lt"/>
                <a:ea typeface="新細明體" panose="02020500000000000000" pitchFamily="18" charset="-120"/>
                <a:cs typeface="Arial" panose="020B0604020202020204" pitchFamily="34" charset="0"/>
              </a:rPr>
              <a:t>Prefetched</a:t>
            </a:r>
          </a:p>
          <a:p>
            <a:pPr algn="ctr"/>
            <a:r>
              <a:rPr lang="en-US" altLang="zh-TW" sz="2000" b="0">
                <a:solidFill>
                  <a:srgbClr val="0070C0"/>
                </a:solidFill>
                <a:latin typeface="+mn-lt"/>
                <a:ea typeface="新細明體" panose="02020500000000000000" pitchFamily="18" charset="-120"/>
                <a:cs typeface="Arial" panose="020B0604020202020204" pitchFamily="34" charset="0"/>
              </a:rPr>
              <a:t>instruction block</a:t>
            </a:r>
          </a:p>
        </p:txBody>
      </p:sp>
      <p:sp>
        <p:nvSpPr>
          <p:cNvPr id="18" name="AutoShape 17"/>
          <p:cNvSpPr>
            <a:spLocks noChangeArrowheads="1"/>
          </p:cNvSpPr>
          <p:nvPr/>
        </p:nvSpPr>
        <p:spPr bwMode="auto">
          <a:xfrm rot="10800000">
            <a:off x="3200400" y="4038600"/>
            <a:ext cx="533400" cy="609600"/>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17694720 60000 65536"/>
              <a:gd name="T13" fmla="*/ 11796480 60000 65536"/>
              <a:gd name="T14" fmla="*/ 11796480 60000 65536"/>
              <a:gd name="T15" fmla="*/ 5898240 60000 65536"/>
              <a:gd name="T16" fmla="*/ 0 60000 65536"/>
              <a:gd name="T17" fmla="*/ 0 60000 65536"/>
              <a:gd name="T18" fmla="*/ 0 w 21600"/>
              <a:gd name="T19" fmla="*/ 17899 h 21600"/>
              <a:gd name="T20" fmla="*/ 1687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143"/>
                </a:lnTo>
                <a:lnTo>
                  <a:pt x="13983" y="7143"/>
                </a:lnTo>
                <a:lnTo>
                  <a:pt x="13983" y="17899"/>
                </a:lnTo>
                <a:lnTo>
                  <a:pt x="0" y="17899"/>
                </a:lnTo>
                <a:lnTo>
                  <a:pt x="0" y="21600"/>
                </a:lnTo>
                <a:lnTo>
                  <a:pt x="16874" y="21600"/>
                </a:lnTo>
                <a:lnTo>
                  <a:pt x="16874" y="7143"/>
                </a:lnTo>
                <a:lnTo>
                  <a:pt x="21600" y="7143"/>
                </a:lnTo>
                <a:lnTo>
                  <a:pt x="15429" y="0"/>
                </a:lnTo>
                <a:close/>
              </a:path>
            </a:pathLst>
          </a:custGeom>
          <a:solidFill>
            <a:schemeClr val="accent1"/>
          </a:solidFill>
          <a:ln w="12700">
            <a:solidFill>
              <a:schemeClr val="accent1"/>
            </a:solidFill>
            <a:miter lim="800000"/>
            <a:headEnd type="none" w="sm" len="sm"/>
            <a:tailEnd type="none" w="sm" len="sm"/>
          </a:ln>
        </p:spPr>
        <p:txBody>
          <a:bodyPr wrap="none" anchor="ctr"/>
          <a:lstStyle/>
          <a:p>
            <a:endParaRPr lang="zh-TW" altLang="en-US">
              <a:latin typeface="+mn-lt"/>
            </a:endParaRPr>
          </a:p>
        </p:txBody>
      </p:sp>
      <p:sp>
        <p:nvSpPr>
          <p:cNvPr id="19" name="Text Box 18"/>
          <p:cNvSpPr txBox="1">
            <a:spLocks noChangeArrowheads="1"/>
          </p:cNvSpPr>
          <p:nvPr/>
        </p:nvSpPr>
        <p:spPr bwMode="auto">
          <a:xfrm>
            <a:off x="2539955" y="3657600"/>
            <a:ext cx="797014"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lgn="ctr"/>
            <a:r>
              <a:rPr lang="en-US" altLang="zh-TW" sz="2000" b="0" dirty="0" err="1">
                <a:solidFill>
                  <a:srgbClr val="0070C0"/>
                </a:solidFill>
                <a:latin typeface="+mn-lt"/>
                <a:ea typeface="新細明體" panose="02020500000000000000" pitchFamily="18" charset="-120"/>
                <a:cs typeface="Arial" panose="020B0604020202020204" pitchFamily="34" charset="0"/>
              </a:rPr>
              <a:t>Req</a:t>
            </a:r>
            <a:endParaRPr lang="en-US" altLang="zh-TW" sz="2000" b="0" dirty="0">
              <a:solidFill>
                <a:srgbClr val="0070C0"/>
              </a:solidFill>
              <a:latin typeface="+mn-lt"/>
              <a:ea typeface="新細明體" panose="02020500000000000000" pitchFamily="18" charset="-120"/>
              <a:cs typeface="Arial" panose="020B0604020202020204" pitchFamily="34" charset="0"/>
            </a:endParaRPr>
          </a:p>
          <a:p>
            <a:pPr algn="ctr"/>
            <a:r>
              <a:rPr lang="en-US" altLang="zh-TW" sz="2000" b="0" dirty="0">
                <a:solidFill>
                  <a:srgbClr val="0070C0"/>
                </a:solidFill>
                <a:latin typeface="+mn-lt"/>
                <a:ea typeface="新細明體" panose="02020500000000000000" pitchFamily="18" charset="-120"/>
                <a:cs typeface="Arial" panose="020B0604020202020204" pitchFamily="34" charset="0"/>
              </a:rPr>
              <a:t> block</a:t>
            </a:r>
          </a:p>
        </p:txBody>
      </p:sp>
      <p:sp>
        <p:nvSpPr>
          <p:cNvPr id="20" name="Text Box 19"/>
          <p:cNvSpPr txBox="1">
            <a:spLocks noChangeArrowheads="1"/>
          </p:cNvSpPr>
          <p:nvPr/>
        </p:nvSpPr>
        <p:spPr bwMode="auto">
          <a:xfrm>
            <a:off x="4787855" y="5105400"/>
            <a:ext cx="797014"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sm" len="sm"/>
              </a14:hiddenLine>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lgn="ctr"/>
            <a:r>
              <a:rPr lang="en-US" altLang="zh-TW" sz="2000" b="0">
                <a:solidFill>
                  <a:srgbClr val="0070C0"/>
                </a:solidFill>
                <a:latin typeface="+mn-lt"/>
                <a:ea typeface="新細明體" panose="02020500000000000000" pitchFamily="18" charset="-120"/>
                <a:cs typeface="Arial" panose="020B0604020202020204" pitchFamily="34" charset="0"/>
              </a:rPr>
              <a:t>Req</a:t>
            </a:r>
          </a:p>
          <a:p>
            <a:pPr algn="ctr"/>
            <a:r>
              <a:rPr lang="en-US" altLang="zh-TW" sz="2000" b="0">
                <a:solidFill>
                  <a:srgbClr val="0070C0"/>
                </a:solidFill>
                <a:latin typeface="+mn-lt"/>
                <a:ea typeface="新細明體" panose="02020500000000000000" pitchFamily="18" charset="-120"/>
                <a:cs typeface="Arial" panose="020B0604020202020204" pitchFamily="34" charset="0"/>
              </a:rPr>
              <a:t> block</a:t>
            </a:r>
          </a:p>
        </p:txBody>
      </p:sp>
      <p:sp>
        <p:nvSpPr>
          <p:cNvPr id="9" name="Freeform 8"/>
          <p:cNvSpPr>
            <a:spLocks/>
          </p:cNvSpPr>
          <p:nvPr/>
        </p:nvSpPr>
        <p:spPr bwMode="auto">
          <a:xfrm>
            <a:off x="4800600" y="4876800"/>
            <a:ext cx="1371600" cy="304800"/>
          </a:xfrm>
          <a:custGeom>
            <a:avLst/>
            <a:gdLst>
              <a:gd name="T0" fmla="*/ 0 w 576"/>
              <a:gd name="T1" fmla="*/ 0 h 384"/>
              <a:gd name="T2" fmla="*/ 2147483646 w 576"/>
              <a:gd name="T3" fmla="*/ 0 h 384"/>
              <a:gd name="T4" fmla="*/ 2147483646 w 576"/>
              <a:gd name="T5" fmla="*/ 2147483646 h 384"/>
              <a:gd name="T6" fmla="*/ 2147483646 w 576"/>
              <a:gd name="T7" fmla="*/ 2147483646 h 384"/>
              <a:gd name="T8" fmla="*/ 0 60000 65536"/>
              <a:gd name="T9" fmla="*/ 0 60000 65536"/>
              <a:gd name="T10" fmla="*/ 0 60000 65536"/>
              <a:gd name="T11" fmla="*/ 0 60000 65536"/>
              <a:gd name="T12" fmla="*/ 0 w 576"/>
              <a:gd name="T13" fmla="*/ 0 h 384"/>
              <a:gd name="T14" fmla="*/ 576 w 576"/>
              <a:gd name="T15" fmla="*/ 384 h 384"/>
            </a:gdLst>
            <a:ahLst/>
            <a:cxnLst>
              <a:cxn ang="T8">
                <a:pos x="T0" y="T1"/>
              </a:cxn>
              <a:cxn ang="T9">
                <a:pos x="T2" y="T3"/>
              </a:cxn>
              <a:cxn ang="T10">
                <a:pos x="T4" y="T5"/>
              </a:cxn>
              <a:cxn ang="T11">
                <a:pos x="T6" y="T7"/>
              </a:cxn>
            </a:cxnLst>
            <a:rect l="T12" t="T13" r="T14" b="T15"/>
            <a:pathLst>
              <a:path w="576" h="384">
                <a:moveTo>
                  <a:pt x="0" y="0"/>
                </a:moveTo>
                <a:lnTo>
                  <a:pt x="288" y="0"/>
                </a:lnTo>
                <a:lnTo>
                  <a:pt x="288" y="384"/>
                </a:lnTo>
                <a:lnTo>
                  <a:pt x="576" y="384"/>
                </a:lnTo>
              </a:path>
            </a:pathLst>
          </a:custGeom>
          <a:noFill/>
          <a:ln w="50800">
            <a:solidFill>
              <a:schemeClr val="tx1"/>
            </a:solidFill>
            <a:round/>
            <a:headEnd type="triangle" w="med" len="med"/>
            <a:tailEnd type="triangle" w="med" len="med"/>
          </a:ln>
          <a:extLst>
            <a:ext uri="{909E8E84-426E-40dd-AFC4-6F175D3DCCD1}">
              <a14:hiddenFill xmlns="" xmlns:a14="http://schemas.microsoft.com/office/drawing/2010/main">
                <a:solidFill>
                  <a:srgbClr val="FFFFFF"/>
                </a:solidFill>
              </a14:hiddenFill>
            </a:ext>
          </a:extLst>
        </p:spPr>
        <p:txBody>
          <a:bodyPr wrap="none" anchor="ctr"/>
          <a:lstStyle/>
          <a:p>
            <a:endParaRPr lang="zh-TW" altLang="en-US">
              <a:latin typeface="+mn-lt"/>
            </a:endParaRPr>
          </a:p>
        </p:txBody>
      </p:sp>
      <p:sp>
        <p:nvSpPr>
          <p:cNvPr id="21" name="投影片編號版面配置區 20"/>
          <p:cNvSpPr>
            <a:spLocks noGrp="1"/>
          </p:cNvSpPr>
          <p:nvPr>
            <p:ph type="sldNum" sz="quarter" idx="11"/>
          </p:nvPr>
        </p:nvSpPr>
        <p:spPr/>
        <p:txBody>
          <a:bodyPr/>
          <a:lstStyle/>
          <a:p>
            <a:fld id="{7AAE24B3-22E3-4AA7-8B55-0A68B3597D77}" type="slidenum">
              <a:rPr lang="zh-TW" altLang="en-US" smtClean="0"/>
              <a:pPr/>
              <a:t>41</a:t>
            </a:fld>
            <a:endParaRPr lang="zh-TW" altLang="zh-TW"/>
          </a:p>
        </p:txBody>
      </p:sp>
    </p:spTree>
    <p:extLst>
      <p:ext uri="{BB962C8B-B14F-4D97-AF65-F5344CB8AC3E}">
        <p14:creationId xmlns:p14="http://schemas.microsoft.com/office/powerpoint/2010/main" val="333213106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Hardware Data Prefetch</a:t>
            </a:r>
            <a:endParaRPr lang="zh-TW" altLang="en-US" dirty="0"/>
          </a:p>
        </p:txBody>
      </p:sp>
      <p:sp>
        <p:nvSpPr>
          <p:cNvPr id="3" name="內容版面配置區 2"/>
          <p:cNvSpPr>
            <a:spLocks noGrp="1"/>
          </p:cNvSpPr>
          <p:nvPr>
            <p:ph idx="1"/>
          </p:nvPr>
        </p:nvSpPr>
        <p:spPr/>
        <p:txBody>
          <a:bodyPr/>
          <a:lstStyle/>
          <a:p>
            <a:r>
              <a:rPr lang="en-US" altLang="ko-KR" dirty="0" smtClean="0"/>
              <a:t>Sequential prefetching also effective for data</a:t>
            </a:r>
          </a:p>
          <a:p>
            <a:pPr lvl="1"/>
            <a:r>
              <a:rPr lang="en-US" altLang="ko-KR" dirty="0" smtClean="0"/>
              <a:t>Can extend to N block </a:t>
            </a:r>
            <a:r>
              <a:rPr lang="en-US" altLang="ko-KR" dirty="0" err="1" smtClean="0"/>
              <a:t>lookahead</a:t>
            </a:r>
            <a:endParaRPr lang="en-US" altLang="ko-KR" dirty="0" smtClean="0"/>
          </a:p>
          <a:p>
            <a:r>
              <a:rPr lang="en-US" altLang="ko-KR" dirty="0" err="1" smtClean="0"/>
              <a:t>Strided</a:t>
            </a:r>
            <a:r>
              <a:rPr lang="en-US" altLang="ko-KR" dirty="0" smtClean="0"/>
              <a:t> </a:t>
            </a:r>
            <a:r>
              <a:rPr lang="en-US" altLang="ko-KR" dirty="0" err="1" smtClean="0"/>
              <a:t>prefetch</a:t>
            </a:r>
            <a:endParaRPr lang="en-US" altLang="ko-KR" dirty="0" smtClean="0"/>
          </a:p>
          <a:p>
            <a:pPr lvl="1"/>
            <a:r>
              <a:rPr lang="en-US" altLang="ko-KR" dirty="0" smtClean="0"/>
              <a:t>If observe sequence of accesses to block b, </a:t>
            </a:r>
            <a:r>
              <a:rPr lang="en-US" altLang="ko-KR" dirty="0" err="1" smtClean="0"/>
              <a:t>b+N</a:t>
            </a:r>
            <a:r>
              <a:rPr lang="en-US" altLang="ko-KR" dirty="0" smtClean="0"/>
              <a:t>, b+2N, then </a:t>
            </a:r>
            <a:r>
              <a:rPr lang="en-US" altLang="ko-KR" dirty="0" err="1" smtClean="0"/>
              <a:t>prefetch</a:t>
            </a:r>
            <a:r>
              <a:rPr lang="en-US" altLang="ko-KR" dirty="0" smtClean="0"/>
              <a:t> b+3N etc.</a:t>
            </a:r>
          </a:p>
          <a:p>
            <a:r>
              <a:rPr lang="en-US" altLang="ko-KR" dirty="0" smtClean="0"/>
              <a:t>Example: </a:t>
            </a:r>
          </a:p>
          <a:p>
            <a:pPr lvl="1"/>
            <a:r>
              <a:rPr lang="en-US" altLang="ko-KR" dirty="0" smtClean="0"/>
              <a:t>IBM Power 5 supports eight independent streams of </a:t>
            </a:r>
            <a:r>
              <a:rPr lang="en-US" altLang="ko-KR" dirty="0" err="1" smtClean="0"/>
              <a:t>strided</a:t>
            </a:r>
            <a:r>
              <a:rPr lang="en-US" altLang="ko-KR" dirty="0" smtClean="0"/>
              <a:t> </a:t>
            </a:r>
            <a:r>
              <a:rPr lang="en-US" altLang="ko-KR" dirty="0" err="1" smtClean="0"/>
              <a:t>prefetch</a:t>
            </a:r>
            <a:r>
              <a:rPr lang="en-US" altLang="ko-KR" dirty="0" smtClean="0"/>
              <a:t> per processor, prefetching 12 blocks ahead of current access</a:t>
            </a:r>
          </a:p>
          <a:p>
            <a:pPr lvl="1"/>
            <a:r>
              <a:rPr lang="en-US" altLang="ko-KR" dirty="0" smtClean="0"/>
              <a:t>Intel Core i7 supports one block </a:t>
            </a:r>
            <a:r>
              <a:rPr lang="en-US" altLang="ko-KR" dirty="0" err="1" smtClean="0"/>
              <a:t>lookahead</a:t>
            </a:r>
            <a:r>
              <a:rPr lang="en-US" altLang="ko-KR" dirty="0" smtClean="0"/>
              <a:t> only</a:t>
            </a:r>
          </a:p>
          <a:p>
            <a:r>
              <a:rPr lang="en-US" altLang="zh-TW" dirty="0"/>
              <a:t>Prefetching </a:t>
            </a:r>
            <a:r>
              <a:rPr lang="en-US" altLang="zh-TW" dirty="0" smtClean="0"/>
              <a:t>benefits if having </a:t>
            </a:r>
            <a:r>
              <a:rPr lang="en-US" altLang="zh-TW" dirty="0"/>
              <a:t>extra memory bandwidth that can be used without penalty</a:t>
            </a:r>
            <a:endParaRPr lang="zh-TW" altLang="en-US" dirty="0"/>
          </a:p>
          <a:p>
            <a:pPr lvl="1"/>
            <a:endParaRPr lang="en-US" altLang="ko-KR"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42</a:t>
            </a:fld>
            <a:endParaRPr lang="zh-TW" altLang="zh-TW"/>
          </a:p>
        </p:txBody>
      </p:sp>
    </p:spTree>
    <p:extLst>
      <p:ext uri="{BB962C8B-B14F-4D97-AF65-F5344CB8AC3E}">
        <p14:creationId xmlns:p14="http://schemas.microsoft.com/office/powerpoint/2010/main" val="126024629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r>
              <a:rPr lang="en-US" altLang="zh-TW" dirty="0" smtClean="0"/>
              <a:t>10. Compiler Prefetching</a:t>
            </a:r>
            <a:endParaRPr lang="zh-TW" altLang="en-US" dirty="0"/>
          </a:p>
        </p:txBody>
      </p:sp>
      <p:sp>
        <p:nvSpPr>
          <p:cNvPr id="3" name="內容版面配置區 2"/>
          <p:cNvSpPr>
            <a:spLocks noGrp="1"/>
          </p:cNvSpPr>
          <p:nvPr>
            <p:ph idx="1"/>
          </p:nvPr>
        </p:nvSpPr>
        <p:spPr/>
        <p:txBody>
          <a:bodyPr/>
          <a:lstStyle/>
          <a:p>
            <a:r>
              <a:rPr lang="en-US" altLang="zh-TW" dirty="0" smtClean="0"/>
              <a:t>Compiler inserts data prefetching instructions before data is needed</a:t>
            </a:r>
          </a:p>
          <a:p>
            <a:pPr lvl="1"/>
            <a:r>
              <a:rPr lang="en-US" altLang="zh-TW" i="1" dirty="0" smtClean="0"/>
              <a:t>Register </a:t>
            </a:r>
            <a:r>
              <a:rPr lang="en-US" altLang="zh-TW" i="1" dirty="0" err="1"/>
              <a:t>prefetch</a:t>
            </a:r>
            <a:r>
              <a:rPr lang="en-US" altLang="zh-TW" dirty="0"/>
              <a:t>: load data into </a:t>
            </a:r>
            <a:r>
              <a:rPr lang="en-US" altLang="zh-TW" dirty="0" smtClean="0"/>
              <a:t>registers </a:t>
            </a:r>
            <a:r>
              <a:rPr lang="en-US" altLang="zh-TW" dirty="0"/>
              <a:t>(HP PA-RISC</a:t>
            </a:r>
            <a:r>
              <a:rPr lang="en-US" altLang="zh-TW" dirty="0" smtClean="0"/>
              <a:t>)</a:t>
            </a:r>
            <a:endParaRPr lang="en-US" altLang="zh-TW" dirty="0"/>
          </a:p>
          <a:p>
            <a:pPr lvl="1"/>
            <a:r>
              <a:rPr lang="en-US" altLang="zh-TW" i="1" dirty="0"/>
              <a:t>Cache </a:t>
            </a:r>
            <a:r>
              <a:rPr lang="en-US" altLang="zh-TW" i="1" dirty="0" err="1"/>
              <a:t>prefetch</a:t>
            </a:r>
            <a:r>
              <a:rPr lang="en-US" altLang="zh-TW" dirty="0"/>
              <a:t>: load data into </a:t>
            </a:r>
            <a:r>
              <a:rPr lang="en-US" altLang="zh-TW" dirty="0" smtClean="0"/>
              <a:t>cache (</a:t>
            </a:r>
            <a:r>
              <a:rPr lang="en-US" altLang="zh-TW" dirty="0"/>
              <a:t>MIPS IV, PowerPC, SPARC v. 9)</a:t>
            </a:r>
          </a:p>
          <a:p>
            <a:r>
              <a:rPr lang="en-US" altLang="zh-TW" dirty="0" smtClean="0"/>
              <a:t>Prefetching instructions may cause faults, e.g. virtual address faults or protection violations</a:t>
            </a:r>
          </a:p>
          <a:p>
            <a:pPr lvl="1"/>
            <a:r>
              <a:rPr lang="en-US" altLang="zh-TW" dirty="0" smtClean="0"/>
              <a:t>Ideal prefetching: semantically invisible (does not change contents of registers and memory, and cannot cause virtual memory faults)</a:t>
            </a:r>
          </a:p>
          <a:p>
            <a:pPr lvl="1"/>
            <a:r>
              <a:rPr lang="en-US" altLang="zh-TW" dirty="0" smtClean="0"/>
              <a:t>Most processors offer </a:t>
            </a:r>
            <a:r>
              <a:rPr lang="en-US" altLang="zh-TW" i="1" dirty="0" smtClean="0"/>
              <a:t>non-faulting</a:t>
            </a:r>
            <a:r>
              <a:rPr lang="en-US" altLang="zh-TW" dirty="0" smtClean="0"/>
              <a:t> cache </a:t>
            </a:r>
            <a:r>
              <a:rPr lang="en-US" altLang="zh-TW" dirty="0" err="1" smtClean="0"/>
              <a:t>prefetches</a:t>
            </a:r>
            <a:r>
              <a:rPr lang="en-US" altLang="zh-TW" dirty="0" smtClean="0"/>
              <a:t> (</a:t>
            </a:r>
            <a:r>
              <a:rPr lang="en-US" altLang="zh-TW" dirty="0" err="1" smtClean="0"/>
              <a:t>prefetch</a:t>
            </a:r>
            <a:r>
              <a:rPr lang="en-US" altLang="zh-TW" dirty="0" smtClean="0"/>
              <a:t> instr. turned </a:t>
            </a:r>
            <a:r>
              <a:rPr lang="en-US" altLang="zh-TW" dirty="0"/>
              <a:t>into no-ops if would </a:t>
            </a:r>
            <a:r>
              <a:rPr lang="en-US" altLang="zh-TW" dirty="0" smtClean="0"/>
              <a:t>cause faults)</a:t>
            </a:r>
            <a:endParaRPr lang="zh-TW" altLang="en-US"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43</a:t>
            </a:fld>
            <a:endParaRPr lang="zh-TW" altLang="zh-TW"/>
          </a:p>
        </p:txBody>
      </p:sp>
    </p:spTree>
    <p:extLst>
      <p:ext uri="{BB962C8B-B14F-4D97-AF65-F5344CB8AC3E}">
        <p14:creationId xmlns:p14="http://schemas.microsoft.com/office/powerpoint/2010/main" val="3579193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r>
              <a:rPr lang="en-US" altLang="zh-TW" dirty="0" smtClean="0"/>
              <a:t>Supporting Software Prefetching</a:t>
            </a:r>
            <a:endParaRPr lang="zh-TW" altLang="en-US" dirty="0"/>
          </a:p>
        </p:txBody>
      </p:sp>
      <p:sp>
        <p:nvSpPr>
          <p:cNvPr id="3" name="內容版面配置區 2"/>
          <p:cNvSpPr>
            <a:spLocks noGrp="1"/>
          </p:cNvSpPr>
          <p:nvPr>
            <p:ph idx="1"/>
          </p:nvPr>
        </p:nvSpPr>
        <p:spPr/>
        <p:txBody>
          <a:bodyPr/>
          <a:lstStyle/>
          <a:p>
            <a:r>
              <a:rPr lang="en-US" altLang="zh-TW" dirty="0" smtClean="0"/>
              <a:t>Require </a:t>
            </a:r>
            <a:r>
              <a:rPr lang="en-US" altLang="zh-TW" dirty="0" err="1" smtClean="0"/>
              <a:t>nonblocking</a:t>
            </a:r>
            <a:r>
              <a:rPr lang="en-US" altLang="zh-TW" dirty="0" smtClean="0"/>
              <a:t> data cache to allow processor proceeds while prefetching data</a:t>
            </a:r>
          </a:p>
          <a:p>
            <a:r>
              <a:rPr lang="en-US" altLang="zh-TW" dirty="0" smtClean="0"/>
              <a:t>May cause processor to stall if latency of prefetching is long </a:t>
            </a:r>
            <a:r>
              <a:rPr lang="en-US" altLang="zh-TW" dirty="0" smtClean="0">
                <a:sym typeface="Wingdings" panose="05000000000000000000" pitchFamily="2" charset="2"/>
              </a:rPr>
              <a:t> c</a:t>
            </a:r>
            <a:r>
              <a:rPr lang="en-US" altLang="zh-TW" dirty="0" smtClean="0"/>
              <a:t>an </a:t>
            </a:r>
            <a:r>
              <a:rPr lang="en-US" altLang="zh-TW" dirty="0" smtClean="0"/>
              <a:t>use loop unrolling to aggregate larger chunk of computations </a:t>
            </a:r>
            <a:r>
              <a:rPr lang="en-US" altLang="zh-TW" dirty="0" smtClean="0"/>
              <a:t>(</a:t>
            </a:r>
            <a:r>
              <a:rPr lang="en-US" altLang="zh-TW" dirty="0" smtClean="0"/>
              <a:t>see next slide)</a:t>
            </a:r>
          </a:p>
          <a:p>
            <a:endParaRPr lang="en-US" altLang="zh-TW" dirty="0" smtClean="0"/>
          </a:p>
          <a:p>
            <a:r>
              <a:rPr lang="en-US" altLang="zh-TW" dirty="0" smtClean="0"/>
              <a:t>Issuing </a:t>
            </a:r>
            <a:r>
              <a:rPr lang="en-US" altLang="zh-TW" dirty="0" err="1"/>
              <a:t>p</a:t>
            </a:r>
            <a:r>
              <a:rPr lang="en-US" altLang="zh-TW" dirty="0" err="1" smtClean="0"/>
              <a:t>refetch</a:t>
            </a:r>
            <a:r>
              <a:rPr lang="en-US" altLang="zh-TW" dirty="0" smtClean="0"/>
              <a:t> instructions incurs overhead</a:t>
            </a:r>
          </a:p>
          <a:p>
            <a:pPr lvl="1"/>
            <a:r>
              <a:rPr lang="en-US" altLang="zh-TW" dirty="0" smtClean="0"/>
              <a:t>Is </a:t>
            </a:r>
            <a:r>
              <a:rPr lang="en-US" altLang="zh-TW" dirty="0" smtClean="0">
                <a:solidFill>
                  <a:srgbClr val="FF0000"/>
                </a:solidFill>
              </a:rPr>
              <a:t>cost </a:t>
            </a:r>
            <a:r>
              <a:rPr lang="en-US" altLang="zh-TW" dirty="0" smtClean="0"/>
              <a:t>of </a:t>
            </a:r>
            <a:r>
              <a:rPr lang="en-US" altLang="zh-TW" dirty="0" err="1" smtClean="0"/>
              <a:t>prefetch</a:t>
            </a:r>
            <a:r>
              <a:rPr lang="en-US" altLang="zh-TW" dirty="0" smtClean="0"/>
              <a:t> issues &lt; savings in reduced misses?</a:t>
            </a:r>
          </a:p>
          <a:p>
            <a:pPr lvl="1"/>
            <a:r>
              <a:rPr lang="en-US" altLang="zh-TW" dirty="0" smtClean="0"/>
              <a:t>Should focus on references that are likely to be cache misses to </a:t>
            </a:r>
            <a:r>
              <a:rPr lang="en-US" altLang="zh-TW" dirty="0" err="1" smtClean="0"/>
              <a:t>prefetch</a:t>
            </a:r>
            <a:endParaRPr lang="en-US" altLang="zh-TW" dirty="0" smtClean="0"/>
          </a:p>
          <a:p>
            <a:endParaRPr lang="zh-TW" altLang="en-US" dirty="0"/>
          </a:p>
        </p:txBody>
      </p:sp>
      <p:sp>
        <p:nvSpPr>
          <p:cNvPr id="2" name="投影片編號版面配置區 1"/>
          <p:cNvSpPr>
            <a:spLocks noGrp="1"/>
          </p:cNvSpPr>
          <p:nvPr>
            <p:ph type="sldNum" sz="quarter" idx="11"/>
          </p:nvPr>
        </p:nvSpPr>
        <p:spPr/>
        <p:txBody>
          <a:bodyPr/>
          <a:lstStyle/>
          <a:p>
            <a:fld id="{7AAE24B3-22E3-4AA7-8B55-0A68B3597D77}" type="slidenum">
              <a:rPr lang="zh-TW" altLang="en-US" smtClean="0"/>
              <a:pPr/>
              <a:t>44</a:t>
            </a:fld>
            <a:endParaRPr lang="zh-TW" altLang="zh-TW"/>
          </a:p>
        </p:txBody>
      </p:sp>
    </p:spTree>
    <p:extLst>
      <p:ext uri="{BB962C8B-B14F-4D97-AF65-F5344CB8AC3E}">
        <p14:creationId xmlns:p14="http://schemas.microsoft.com/office/powerpoint/2010/main" val="99700427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en-US" altLang="zh-TW" dirty="0" smtClean="0"/>
              <a:t>Unrolling for Software Prefetching</a:t>
            </a:r>
            <a:endParaRPr lang="zh-TW" altLang="en-US" dirty="0"/>
          </a:p>
        </p:txBody>
      </p:sp>
      <p:sp>
        <p:nvSpPr>
          <p:cNvPr id="6" name="Rectangle 4"/>
          <p:cNvSpPr txBox="1">
            <a:spLocks noChangeArrowheads="1"/>
          </p:cNvSpPr>
          <p:nvPr/>
        </p:nvSpPr>
        <p:spPr>
          <a:xfrm>
            <a:off x="228600" y="1301080"/>
            <a:ext cx="3886200" cy="1911896"/>
          </a:xfrm>
          <a:prstGeom prst="rect">
            <a:avLst/>
          </a:prstGeom>
          <a:solidFill>
            <a:srgbClr val="66FFFF"/>
          </a:solidFill>
        </p:spPr>
        <p:txBody>
          <a:bodyPr/>
          <a:lstStyle>
            <a:lvl1pPr marL="342900" indent="-342900" algn="l" rtl="0" eaLnBrk="0" fontAlgn="base" hangingPunct="0">
              <a:spcBef>
                <a:spcPct val="20000"/>
              </a:spcBef>
              <a:spcAft>
                <a:spcPct val="0"/>
              </a:spcAft>
              <a:buClr>
                <a:srgbClr val="0000FF"/>
              </a:buClr>
              <a:buChar char="•"/>
              <a:defRPr kumimoji="1" sz="28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0000FF"/>
              </a:buClr>
              <a:buFont typeface="Symbol" panose="05050102010706020507" pitchFamily="18" charset="2"/>
              <a:buChar char="-"/>
              <a:defRPr kumimoji="1" sz="24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0000FF"/>
              </a:buClr>
              <a:buChar char="•"/>
              <a:defRPr kumimoji="1" sz="2200" kern="1200">
                <a:solidFill>
                  <a:schemeClr val="tx1"/>
                </a:solidFill>
                <a:latin typeface="+mn-lt"/>
                <a:ea typeface="+mn-ea"/>
                <a:cs typeface="+mn-cs"/>
              </a:defRPr>
            </a:lvl3pPr>
            <a:lvl4pPr marL="1562100" indent="-228600" algn="l" rtl="0" eaLnBrk="0" fontAlgn="base" hangingPunct="0">
              <a:spcBef>
                <a:spcPct val="20000"/>
              </a:spcBef>
              <a:spcAft>
                <a:spcPct val="0"/>
              </a:spcAft>
              <a:buClr>
                <a:srgbClr val="0000FF"/>
              </a:buClr>
              <a:buFont typeface="Wingdings" panose="05000000000000000000" pitchFamily="2" charset="2"/>
              <a:buChar char="­"/>
              <a:defRPr kumimoji="1" sz="2000" kern="1200">
                <a:solidFill>
                  <a:schemeClr val="tx1"/>
                </a:solidFill>
                <a:latin typeface="+mn-lt"/>
                <a:ea typeface="+mn-ea"/>
                <a:cs typeface="+mn-cs"/>
              </a:defRPr>
            </a:lvl4pPr>
            <a:lvl5pPr marL="1981200" indent="-228600" algn="l" rtl="0" eaLnBrk="0" fontAlgn="base" hangingPunct="0">
              <a:spcBef>
                <a:spcPct val="20000"/>
              </a:spcBef>
              <a:spcAft>
                <a:spcPct val="0"/>
              </a:spcAft>
              <a:buClr>
                <a:srgbClr val="0000FF"/>
              </a:buClr>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Tx/>
              <a:buNone/>
            </a:pPr>
            <a:r>
              <a:rPr lang="en-US" sz="2000" b="1" dirty="0" smtClean="0">
                <a:latin typeface="Courier New" pitchFamily="49" charset="0"/>
              </a:rPr>
              <a:t>for (</a:t>
            </a:r>
            <a:r>
              <a:rPr lang="en-US" sz="2000" b="1" dirty="0" err="1" smtClean="0">
                <a:latin typeface="Courier New" pitchFamily="49" charset="0"/>
              </a:rPr>
              <a:t>i</a:t>
            </a:r>
            <a:r>
              <a:rPr lang="en-US" sz="2000" b="1" dirty="0" smtClean="0">
                <a:latin typeface="Courier New" pitchFamily="49" charset="0"/>
              </a:rPr>
              <a:t>=0; </a:t>
            </a:r>
            <a:r>
              <a:rPr lang="en-US" sz="2000" b="1" dirty="0" err="1" smtClean="0">
                <a:latin typeface="Courier New" pitchFamily="49" charset="0"/>
              </a:rPr>
              <a:t>i</a:t>
            </a:r>
            <a:r>
              <a:rPr lang="en-US" sz="2000" b="1" dirty="0" smtClean="0">
                <a:latin typeface="Courier New" pitchFamily="49" charset="0"/>
              </a:rPr>
              <a:t>&lt;N; </a:t>
            </a:r>
            <a:r>
              <a:rPr lang="en-US" sz="2000" b="1" dirty="0" err="1" smtClean="0">
                <a:latin typeface="Courier New" pitchFamily="49" charset="0"/>
              </a:rPr>
              <a:t>i</a:t>
            </a:r>
            <a:r>
              <a:rPr lang="en-US" sz="2000" b="1" dirty="0" smtClean="0">
                <a:latin typeface="Courier New" pitchFamily="49" charset="0"/>
              </a:rPr>
              <a:t>++) {</a:t>
            </a:r>
          </a:p>
          <a:p>
            <a:pPr>
              <a:lnSpc>
                <a:spcPct val="80000"/>
              </a:lnSpc>
              <a:buFontTx/>
              <a:buNone/>
            </a:pPr>
            <a:r>
              <a:rPr lang="en-US" sz="2000" b="1" dirty="0" smtClean="0">
                <a:latin typeface="Courier New" pitchFamily="49" charset="0"/>
              </a:rPr>
              <a:t>  </a:t>
            </a:r>
            <a:r>
              <a:rPr lang="en-US" sz="2000" b="1" dirty="0" err="1" smtClean="0">
                <a:latin typeface="Courier New" pitchFamily="49" charset="0"/>
              </a:rPr>
              <a:t>prefetch</a:t>
            </a:r>
            <a:r>
              <a:rPr lang="en-US" sz="2000" b="1" dirty="0" smtClean="0">
                <a:latin typeface="Courier New" pitchFamily="49" charset="0"/>
              </a:rPr>
              <a:t>(&amp;a[i+1]);</a:t>
            </a:r>
          </a:p>
          <a:p>
            <a:pPr>
              <a:lnSpc>
                <a:spcPct val="80000"/>
              </a:lnSpc>
              <a:buFontTx/>
              <a:buNone/>
            </a:pPr>
            <a:r>
              <a:rPr lang="en-US" sz="2000" b="1" dirty="0" smtClean="0">
                <a:latin typeface="Courier New" pitchFamily="49" charset="0"/>
              </a:rPr>
              <a:t>  </a:t>
            </a:r>
            <a:r>
              <a:rPr lang="en-US" sz="2000" b="1" dirty="0" err="1" smtClean="0">
                <a:latin typeface="Courier New" pitchFamily="49" charset="0"/>
              </a:rPr>
              <a:t>prefetch</a:t>
            </a:r>
            <a:r>
              <a:rPr lang="en-US" sz="2000" b="1" dirty="0" smtClean="0">
                <a:latin typeface="Courier New" pitchFamily="49" charset="0"/>
              </a:rPr>
              <a:t>(&amp;b[i+1]);</a:t>
            </a:r>
          </a:p>
          <a:p>
            <a:pPr>
              <a:lnSpc>
                <a:spcPct val="80000"/>
              </a:lnSpc>
              <a:buFontTx/>
              <a:buNone/>
            </a:pPr>
            <a:r>
              <a:rPr lang="en-US" sz="2000" b="1" dirty="0" smtClean="0">
                <a:latin typeface="Courier New" pitchFamily="49" charset="0"/>
              </a:rPr>
              <a:t> </a:t>
            </a:r>
          </a:p>
          <a:p>
            <a:pPr>
              <a:lnSpc>
                <a:spcPct val="80000"/>
              </a:lnSpc>
              <a:buFontTx/>
              <a:buNone/>
            </a:pPr>
            <a:r>
              <a:rPr lang="en-US" sz="2000" b="1" dirty="0" smtClean="0">
                <a:latin typeface="Courier New" pitchFamily="49" charset="0"/>
              </a:rPr>
              <a:t>  sop = sop + a[</a:t>
            </a:r>
            <a:r>
              <a:rPr lang="en-US" sz="2000" b="1" dirty="0" err="1" smtClean="0">
                <a:latin typeface="Courier New" pitchFamily="49" charset="0"/>
              </a:rPr>
              <a:t>i</a:t>
            </a:r>
            <a:r>
              <a:rPr lang="en-US" sz="2000" b="1" dirty="0" smtClean="0">
                <a:latin typeface="Courier New" pitchFamily="49" charset="0"/>
              </a:rPr>
              <a:t>]*b[</a:t>
            </a:r>
            <a:r>
              <a:rPr lang="en-US" sz="2000" b="1" dirty="0" err="1" smtClean="0">
                <a:latin typeface="Courier New" pitchFamily="49" charset="0"/>
              </a:rPr>
              <a:t>i</a:t>
            </a:r>
            <a:r>
              <a:rPr lang="en-US" sz="2000" b="1" dirty="0" smtClean="0">
                <a:latin typeface="Courier New" pitchFamily="49" charset="0"/>
              </a:rPr>
              <a:t>];</a:t>
            </a:r>
          </a:p>
          <a:p>
            <a:pPr>
              <a:lnSpc>
                <a:spcPct val="80000"/>
              </a:lnSpc>
              <a:buFontTx/>
              <a:buNone/>
            </a:pPr>
            <a:r>
              <a:rPr lang="en-US" sz="2000" b="1" dirty="0" smtClean="0">
                <a:latin typeface="Courier New" pitchFamily="49" charset="0"/>
              </a:rPr>
              <a:t>}</a:t>
            </a:r>
            <a:endParaRPr lang="en-US" sz="2000" b="1" dirty="0">
              <a:latin typeface="Courier New" pitchFamily="49" charset="0"/>
            </a:endParaRPr>
          </a:p>
        </p:txBody>
      </p:sp>
      <p:sp>
        <p:nvSpPr>
          <p:cNvPr id="7" name="Rectangle 5"/>
          <p:cNvSpPr txBox="1">
            <a:spLocks noChangeArrowheads="1"/>
          </p:cNvSpPr>
          <p:nvPr/>
        </p:nvSpPr>
        <p:spPr>
          <a:xfrm>
            <a:off x="4343400" y="1224880"/>
            <a:ext cx="4495800" cy="4724400"/>
          </a:xfrm>
          <a:prstGeom prst="rect">
            <a:avLst/>
          </a:prstGeom>
          <a:solidFill>
            <a:srgbClr val="66FFFF"/>
          </a:solidFill>
        </p:spPr>
        <p:txBody>
          <a:bodyPr/>
          <a:lstStyle>
            <a:lvl1pPr marL="342900" indent="-342900" algn="l" rtl="0" eaLnBrk="0" fontAlgn="base" hangingPunct="0">
              <a:spcBef>
                <a:spcPct val="20000"/>
              </a:spcBef>
              <a:spcAft>
                <a:spcPct val="0"/>
              </a:spcAft>
              <a:buClr>
                <a:srgbClr val="0000FF"/>
              </a:buClr>
              <a:buChar char="•"/>
              <a:defRPr kumimoji="1" sz="28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0000FF"/>
              </a:buClr>
              <a:buFont typeface="Symbol" panose="05050102010706020507" pitchFamily="18" charset="2"/>
              <a:buChar char="-"/>
              <a:defRPr kumimoji="1" sz="24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0000FF"/>
              </a:buClr>
              <a:buChar char="•"/>
              <a:defRPr kumimoji="1" sz="2200" kern="1200">
                <a:solidFill>
                  <a:schemeClr val="tx1"/>
                </a:solidFill>
                <a:latin typeface="+mn-lt"/>
                <a:ea typeface="+mn-ea"/>
                <a:cs typeface="+mn-cs"/>
              </a:defRPr>
            </a:lvl3pPr>
            <a:lvl4pPr marL="1562100" indent="-228600" algn="l" rtl="0" eaLnBrk="0" fontAlgn="base" hangingPunct="0">
              <a:spcBef>
                <a:spcPct val="20000"/>
              </a:spcBef>
              <a:spcAft>
                <a:spcPct val="0"/>
              </a:spcAft>
              <a:buClr>
                <a:srgbClr val="0000FF"/>
              </a:buClr>
              <a:buFont typeface="Wingdings" panose="05000000000000000000" pitchFamily="2" charset="2"/>
              <a:buChar char="­"/>
              <a:defRPr kumimoji="1" sz="2000" kern="1200">
                <a:solidFill>
                  <a:schemeClr val="tx1"/>
                </a:solidFill>
                <a:latin typeface="+mn-lt"/>
                <a:ea typeface="+mn-ea"/>
                <a:cs typeface="+mn-cs"/>
              </a:defRPr>
            </a:lvl4pPr>
            <a:lvl5pPr marL="1981200" indent="-228600" algn="l" rtl="0" eaLnBrk="0" fontAlgn="base" hangingPunct="0">
              <a:spcBef>
                <a:spcPct val="20000"/>
              </a:spcBef>
              <a:spcAft>
                <a:spcPct val="0"/>
              </a:spcAft>
              <a:buClr>
                <a:srgbClr val="0000FF"/>
              </a:buClr>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Tx/>
              <a:buNone/>
            </a:pPr>
            <a:r>
              <a:rPr lang="en-US" sz="2000" b="1" dirty="0" smtClean="0">
                <a:latin typeface="Courier New" pitchFamily="49" charset="0"/>
              </a:rPr>
              <a:t>/* unroll loop 4 times */</a:t>
            </a:r>
            <a:br>
              <a:rPr lang="en-US" sz="2000" b="1" dirty="0" smtClean="0">
                <a:latin typeface="Courier New" pitchFamily="49" charset="0"/>
              </a:rPr>
            </a:br>
            <a:endParaRPr lang="en-US" sz="2000" b="1" dirty="0" smtClean="0">
              <a:latin typeface="Courier New" pitchFamily="49" charset="0"/>
            </a:endParaRPr>
          </a:p>
          <a:p>
            <a:pPr>
              <a:lnSpc>
                <a:spcPct val="80000"/>
              </a:lnSpc>
              <a:buFontTx/>
              <a:buNone/>
            </a:pPr>
            <a:r>
              <a:rPr lang="en-US" sz="2000" b="1" dirty="0" smtClean="0">
                <a:latin typeface="Courier New" pitchFamily="49" charset="0"/>
              </a:rPr>
              <a:t>for (</a:t>
            </a:r>
            <a:r>
              <a:rPr lang="en-US" sz="2000" b="1" dirty="0" err="1" smtClean="0">
                <a:latin typeface="Courier New" pitchFamily="49" charset="0"/>
              </a:rPr>
              <a:t>i</a:t>
            </a:r>
            <a:r>
              <a:rPr lang="en-US" sz="2000" b="1" dirty="0" smtClean="0">
                <a:latin typeface="Courier New" pitchFamily="49" charset="0"/>
              </a:rPr>
              <a:t>=0; </a:t>
            </a:r>
            <a:r>
              <a:rPr lang="en-US" sz="2000" b="1" dirty="0" err="1" smtClean="0">
                <a:latin typeface="Courier New" pitchFamily="49" charset="0"/>
              </a:rPr>
              <a:t>i</a:t>
            </a:r>
            <a:r>
              <a:rPr lang="en-US" sz="2000" b="1" dirty="0" smtClean="0">
                <a:latin typeface="Courier New" pitchFamily="49" charset="0"/>
              </a:rPr>
              <a:t>&lt;N-4; </a:t>
            </a:r>
            <a:r>
              <a:rPr lang="en-US" sz="2000" b="1" dirty="0" err="1" smtClean="0">
                <a:latin typeface="Courier New" pitchFamily="49" charset="0"/>
              </a:rPr>
              <a:t>i</a:t>
            </a:r>
            <a:r>
              <a:rPr lang="en-US" sz="2000" b="1" dirty="0" smtClean="0">
                <a:latin typeface="Courier New" pitchFamily="49" charset="0"/>
              </a:rPr>
              <a:t>+=4) {</a:t>
            </a:r>
          </a:p>
          <a:p>
            <a:pPr>
              <a:lnSpc>
                <a:spcPct val="80000"/>
              </a:lnSpc>
              <a:buFontTx/>
              <a:buNone/>
            </a:pPr>
            <a:r>
              <a:rPr lang="en-US" sz="2000" b="1" dirty="0" smtClean="0">
                <a:latin typeface="Courier New" pitchFamily="49" charset="0"/>
              </a:rPr>
              <a:t>  </a:t>
            </a:r>
            <a:r>
              <a:rPr lang="en-US" sz="2000" b="1" dirty="0" err="1" smtClean="0">
                <a:latin typeface="Courier New" pitchFamily="49" charset="0"/>
              </a:rPr>
              <a:t>prefetch</a:t>
            </a:r>
            <a:r>
              <a:rPr lang="en-US" sz="2000" b="1" dirty="0" smtClean="0">
                <a:latin typeface="Courier New" pitchFamily="49" charset="0"/>
              </a:rPr>
              <a:t>(&amp;a[i+4</a:t>
            </a:r>
            <a:r>
              <a:rPr lang="en-US" sz="2000" b="1" dirty="0" smtClean="0">
                <a:latin typeface="Courier New" pitchFamily="49" charset="0"/>
              </a:rPr>
              <a:t>],4);</a:t>
            </a:r>
            <a:endParaRPr lang="en-US" sz="2000" b="1" dirty="0" smtClean="0">
              <a:latin typeface="Courier New" pitchFamily="49" charset="0"/>
            </a:endParaRPr>
          </a:p>
          <a:p>
            <a:pPr>
              <a:lnSpc>
                <a:spcPct val="80000"/>
              </a:lnSpc>
              <a:buFontTx/>
              <a:buNone/>
            </a:pPr>
            <a:r>
              <a:rPr lang="en-US" sz="2000" b="1" dirty="0" smtClean="0">
                <a:latin typeface="Courier New" pitchFamily="49" charset="0"/>
              </a:rPr>
              <a:t>  </a:t>
            </a:r>
            <a:r>
              <a:rPr lang="en-US" sz="2000" b="1" dirty="0" err="1" smtClean="0">
                <a:latin typeface="Courier New" pitchFamily="49" charset="0"/>
              </a:rPr>
              <a:t>prefetch</a:t>
            </a:r>
            <a:r>
              <a:rPr lang="en-US" sz="2000" b="1" dirty="0" smtClean="0">
                <a:latin typeface="Courier New" pitchFamily="49" charset="0"/>
              </a:rPr>
              <a:t>(&amp;b[i+4</a:t>
            </a:r>
            <a:r>
              <a:rPr lang="en-US" sz="2000" b="1" dirty="0" smtClean="0">
                <a:latin typeface="Courier New" pitchFamily="49" charset="0"/>
              </a:rPr>
              <a:t>],4);</a:t>
            </a:r>
            <a:endParaRPr lang="en-US" sz="2000" b="1" dirty="0" smtClean="0">
              <a:latin typeface="Courier New" pitchFamily="49" charset="0"/>
            </a:endParaRPr>
          </a:p>
          <a:p>
            <a:pPr>
              <a:lnSpc>
                <a:spcPct val="80000"/>
              </a:lnSpc>
              <a:buFontTx/>
              <a:buNone/>
            </a:pPr>
            <a:r>
              <a:rPr lang="en-US" sz="2000" b="1" dirty="0" smtClean="0">
                <a:latin typeface="Courier New" pitchFamily="49" charset="0"/>
              </a:rPr>
              <a:t>  </a:t>
            </a:r>
          </a:p>
          <a:p>
            <a:pPr>
              <a:lnSpc>
                <a:spcPct val="80000"/>
              </a:lnSpc>
              <a:buFontTx/>
              <a:buNone/>
            </a:pPr>
            <a:r>
              <a:rPr lang="en-US" sz="2000" b="1" dirty="0" smtClean="0">
                <a:latin typeface="Courier New" pitchFamily="49" charset="0"/>
              </a:rPr>
              <a:t>  sop = sop + a[</a:t>
            </a:r>
            <a:r>
              <a:rPr lang="en-US" sz="2000" b="1" dirty="0" err="1" smtClean="0">
                <a:latin typeface="Courier New" pitchFamily="49" charset="0"/>
              </a:rPr>
              <a:t>i</a:t>
            </a:r>
            <a:r>
              <a:rPr lang="en-US" sz="2000" b="1" dirty="0" smtClean="0">
                <a:latin typeface="Courier New" pitchFamily="49" charset="0"/>
              </a:rPr>
              <a:t>]*b[</a:t>
            </a:r>
            <a:r>
              <a:rPr lang="en-US" sz="2000" b="1" dirty="0" err="1" smtClean="0">
                <a:latin typeface="Courier New" pitchFamily="49" charset="0"/>
              </a:rPr>
              <a:t>i</a:t>
            </a:r>
            <a:r>
              <a:rPr lang="en-US" sz="2000" b="1" dirty="0" smtClean="0">
                <a:latin typeface="Courier New" pitchFamily="49" charset="0"/>
              </a:rPr>
              <a:t>];</a:t>
            </a:r>
          </a:p>
          <a:p>
            <a:pPr>
              <a:lnSpc>
                <a:spcPct val="80000"/>
              </a:lnSpc>
              <a:buFontTx/>
              <a:buNone/>
            </a:pPr>
            <a:r>
              <a:rPr lang="en-US" sz="2000" b="1" dirty="0" smtClean="0">
                <a:latin typeface="Courier New" pitchFamily="49" charset="0"/>
              </a:rPr>
              <a:t>  sop = sop + a[i+1]*b[i+1];</a:t>
            </a:r>
          </a:p>
          <a:p>
            <a:pPr>
              <a:lnSpc>
                <a:spcPct val="80000"/>
              </a:lnSpc>
              <a:buFontTx/>
              <a:buNone/>
            </a:pPr>
            <a:r>
              <a:rPr lang="en-US" sz="2000" b="1" dirty="0" smtClean="0">
                <a:latin typeface="Courier New" pitchFamily="49" charset="0"/>
              </a:rPr>
              <a:t>  sop = sop + a[i+2]*b[i+2];</a:t>
            </a:r>
          </a:p>
          <a:p>
            <a:pPr>
              <a:lnSpc>
                <a:spcPct val="80000"/>
              </a:lnSpc>
              <a:buFontTx/>
              <a:buNone/>
            </a:pPr>
            <a:r>
              <a:rPr lang="en-US" sz="2000" b="1" dirty="0" smtClean="0">
                <a:latin typeface="Courier New" pitchFamily="49" charset="0"/>
              </a:rPr>
              <a:t>  sop = sop + a[i+3]*b[i+3];</a:t>
            </a:r>
          </a:p>
          <a:p>
            <a:pPr>
              <a:lnSpc>
                <a:spcPct val="80000"/>
              </a:lnSpc>
              <a:buFontTx/>
              <a:buNone/>
            </a:pPr>
            <a:r>
              <a:rPr lang="en-US" sz="2000" b="1" dirty="0" smtClean="0">
                <a:latin typeface="Courier New" pitchFamily="49" charset="0"/>
              </a:rPr>
              <a:t>}</a:t>
            </a:r>
          </a:p>
          <a:p>
            <a:pPr>
              <a:lnSpc>
                <a:spcPct val="80000"/>
              </a:lnSpc>
              <a:buFontTx/>
              <a:buNone/>
            </a:pPr>
            <a:r>
              <a:rPr lang="en-US" sz="2000" b="1" dirty="0" smtClean="0">
                <a:latin typeface="Courier New" pitchFamily="49" charset="0"/>
              </a:rPr>
              <a:t>  sop = sop + a[N-4]*b[N-4];</a:t>
            </a:r>
          </a:p>
          <a:p>
            <a:pPr>
              <a:lnSpc>
                <a:spcPct val="80000"/>
              </a:lnSpc>
              <a:buFontTx/>
              <a:buNone/>
            </a:pPr>
            <a:r>
              <a:rPr lang="en-US" sz="2000" b="1" dirty="0" smtClean="0">
                <a:latin typeface="Courier New" pitchFamily="49" charset="0"/>
              </a:rPr>
              <a:t>  sop = sop + a[N-3]*b[N-3];</a:t>
            </a:r>
          </a:p>
          <a:p>
            <a:pPr>
              <a:lnSpc>
                <a:spcPct val="80000"/>
              </a:lnSpc>
              <a:buFontTx/>
              <a:buNone/>
            </a:pPr>
            <a:r>
              <a:rPr lang="en-US" sz="2000" b="1" dirty="0" smtClean="0">
                <a:latin typeface="Courier New" pitchFamily="49" charset="0"/>
              </a:rPr>
              <a:t>  sop = sop + a[N-2]*b[N-2];</a:t>
            </a:r>
          </a:p>
          <a:p>
            <a:pPr>
              <a:lnSpc>
                <a:spcPct val="80000"/>
              </a:lnSpc>
              <a:buFontTx/>
              <a:buNone/>
            </a:pPr>
            <a:r>
              <a:rPr lang="en-US" sz="2000" b="1" dirty="0" smtClean="0">
                <a:latin typeface="Courier New" pitchFamily="49" charset="0"/>
              </a:rPr>
              <a:t>  sop = sop + a[N-1]*b[N-1];</a:t>
            </a:r>
            <a:endParaRPr lang="en-US" sz="2000" b="1" dirty="0">
              <a:latin typeface="Courier New" pitchFamily="49" charset="0"/>
            </a:endParaRPr>
          </a:p>
        </p:txBody>
      </p:sp>
      <p:sp>
        <p:nvSpPr>
          <p:cNvPr id="2" name="文字方塊 1"/>
          <p:cNvSpPr txBox="1"/>
          <p:nvPr/>
        </p:nvSpPr>
        <p:spPr>
          <a:xfrm>
            <a:off x="552129" y="4293096"/>
            <a:ext cx="3731839" cy="1569660"/>
          </a:xfrm>
          <a:prstGeom prst="rect">
            <a:avLst/>
          </a:prstGeom>
          <a:noFill/>
        </p:spPr>
        <p:txBody>
          <a:bodyPr wrap="square" rtlCol="0">
            <a:spAutoFit/>
          </a:bodyPr>
          <a:lstStyle/>
          <a:p>
            <a:r>
              <a:rPr lang="en-US" altLang="zh-TW" dirty="0" smtClean="0">
                <a:latin typeface="+mn-lt"/>
              </a:rPr>
              <a:t>For larger miss penalty, larger chunk of computation to overlap with prefetching latency</a:t>
            </a:r>
            <a:endParaRPr lang="zh-TW" altLang="en-US" dirty="0">
              <a:latin typeface="+mn-lt"/>
            </a:endParaRPr>
          </a:p>
        </p:txBody>
      </p:sp>
      <p:sp>
        <p:nvSpPr>
          <p:cNvPr id="11" name="弧形 10"/>
          <p:cNvSpPr/>
          <p:nvPr/>
        </p:nvSpPr>
        <p:spPr bwMode="auto">
          <a:xfrm rot="5400000">
            <a:off x="3364359" y="3667199"/>
            <a:ext cx="681410" cy="1002432"/>
          </a:xfrm>
          <a:prstGeom prst="arc">
            <a:avLst/>
          </a:prstGeom>
          <a:noFill/>
          <a:ln w="9525" cap="flat" cmpd="sng" algn="ctr">
            <a:solidFill>
              <a:srgbClr val="FF0000"/>
            </a:solidFill>
            <a:prstDash val="solid"/>
            <a:round/>
            <a:headEnd type="triangle" w="lg" len="lg"/>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smtClean="0">
              <a:ln>
                <a:noFill/>
              </a:ln>
              <a:solidFill>
                <a:schemeClr val="tx1"/>
              </a:solidFill>
              <a:effectLst/>
              <a:latin typeface="Tahoma" panose="020B0604030504040204" pitchFamily="34" charset="0"/>
              <a:ea typeface="標楷體" panose="03000509000000000000" pitchFamily="65" charset="-120"/>
            </a:endParaRPr>
          </a:p>
        </p:txBody>
      </p:sp>
      <p:sp>
        <p:nvSpPr>
          <p:cNvPr id="12" name="弧形 11"/>
          <p:cNvSpPr/>
          <p:nvPr/>
        </p:nvSpPr>
        <p:spPr bwMode="auto">
          <a:xfrm rot="16200000">
            <a:off x="860747" y="2315716"/>
            <a:ext cx="2304258" cy="1794520"/>
          </a:xfrm>
          <a:prstGeom prst="arc">
            <a:avLst>
              <a:gd name="adj1" fmla="val 12340384"/>
              <a:gd name="adj2" fmla="val 16213038"/>
            </a:avLst>
          </a:prstGeom>
          <a:noFill/>
          <a:ln w="9525" cap="flat" cmpd="sng" algn="ctr">
            <a:solidFill>
              <a:srgbClr val="FF0000"/>
            </a:solidFill>
            <a:prstDash val="solid"/>
            <a:round/>
            <a:headEnd type="triangle" w="lg" len="lg"/>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smtClean="0">
              <a:ln>
                <a:noFill/>
              </a:ln>
              <a:solidFill>
                <a:schemeClr val="tx1"/>
              </a:solidFill>
              <a:effectLst/>
              <a:latin typeface="Tahoma" panose="020B0604030504040204" pitchFamily="34" charset="0"/>
              <a:ea typeface="標楷體" panose="03000509000000000000" pitchFamily="65" charset="-120"/>
            </a:endParaRPr>
          </a:p>
        </p:txBody>
      </p:sp>
      <p:sp>
        <p:nvSpPr>
          <p:cNvPr id="3" name="投影片編號版面配置區 2"/>
          <p:cNvSpPr>
            <a:spLocks noGrp="1"/>
          </p:cNvSpPr>
          <p:nvPr>
            <p:ph type="sldNum" sz="quarter" idx="11"/>
          </p:nvPr>
        </p:nvSpPr>
        <p:spPr/>
        <p:txBody>
          <a:bodyPr/>
          <a:lstStyle/>
          <a:p>
            <a:fld id="{085E38AC-DA67-415E-BA61-C1BB89328BA4}" type="slidenum">
              <a:rPr lang="zh-TW" altLang="en-US" smtClean="0"/>
              <a:pPr/>
              <a:t>45</a:t>
            </a:fld>
            <a:endParaRPr lang="zh-TW" altLang="zh-TW"/>
          </a:p>
        </p:txBody>
      </p:sp>
    </p:spTree>
    <p:extLst>
      <p:ext uri="{BB962C8B-B14F-4D97-AF65-F5344CB8AC3E}">
        <p14:creationId xmlns:p14="http://schemas.microsoft.com/office/powerpoint/2010/main" val="149686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500"/>
                                        <p:tgtEl>
                                          <p:spTgt spid="12"/>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500"/>
                                        <p:tgtEl>
                                          <p:spTgt spid="11"/>
                                        </p:tgtEl>
                                      </p:cBhvr>
                                    </p:animEffect>
                                  </p:childTnLst>
                                </p:cTn>
                              </p:par>
                            </p:childTnLst>
                          </p:cTn>
                        </p:par>
                        <p:par>
                          <p:cTn id="16" fill="hold">
                            <p:stCondLst>
                              <p:cond delay="500"/>
                            </p:stCondLst>
                            <p:childTnLst>
                              <p:par>
                                <p:cTn id="17" presetID="1"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11" grpId="0" animBg="1"/>
      <p:bldP spid="12"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Summary</a:t>
            </a:r>
            <a:endParaRPr lang="zh-TW" altLang="en-US" dirty="0"/>
          </a:p>
        </p:txBody>
      </p:sp>
      <p:pic>
        <p:nvPicPr>
          <p:cNvPr id="5" name="Picture 2"/>
          <p:cNvPicPr>
            <a:picLocks noChangeAspect="1" noChangeArrowheads="1"/>
          </p:cNvPicPr>
          <p:nvPr/>
        </p:nvPicPr>
        <p:blipFill rotWithShape="1">
          <a:blip r:embed="rId2" cstate="print"/>
          <a:srcRect t="1313" b="17069"/>
          <a:stretch/>
        </p:blipFill>
        <p:spPr bwMode="auto">
          <a:xfrm>
            <a:off x="467544" y="1052736"/>
            <a:ext cx="8271700" cy="5633814"/>
          </a:xfrm>
          <a:prstGeom prst="rect">
            <a:avLst/>
          </a:prstGeom>
          <a:noFill/>
          <a:ln w="9525">
            <a:noFill/>
            <a:miter lim="800000"/>
            <a:headEnd/>
            <a:tailEnd/>
          </a:ln>
        </p:spPr>
      </p:pic>
      <p:sp>
        <p:nvSpPr>
          <p:cNvPr id="3" name="投影片編號版面配置區 2"/>
          <p:cNvSpPr>
            <a:spLocks noGrp="1"/>
          </p:cNvSpPr>
          <p:nvPr>
            <p:ph type="sldNum" sz="quarter" idx="11"/>
          </p:nvPr>
        </p:nvSpPr>
        <p:spPr/>
        <p:txBody>
          <a:bodyPr/>
          <a:lstStyle/>
          <a:p>
            <a:fld id="{085E38AC-DA67-415E-BA61-C1BB89328BA4}" type="slidenum">
              <a:rPr lang="zh-TW" altLang="en-US" smtClean="0"/>
              <a:pPr/>
              <a:t>46</a:t>
            </a:fld>
            <a:endParaRPr lang="zh-TW" altLang="zh-TW"/>
          </a:p>
        </p:txBody>
      </p:sp>
    </p:spTree>
    <p:extLst>
      <p:ext uri="{BB962C8B-B14F-4D97-AF65-F5344CB8AC3E}">
        <p14:creationId xmlns:p14="http://schemas.microsoft.com/office/powerpoint/2010/main" val="92692662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Recap</a:t>
            </a:r>
            <a:endParaRPr lang="zh-TW" altLang="en-US" dirty="0"/>
          </a:p>
        </p:txBody>
      </p:sp>
      <p:sp>
        <p:nvSpPr>
          <p:cNvPr id="3" name="內容版面配置區 2"/>
          <p:cNvSpPr>
            <a:spLocks noGrp="1"/>
          </p:cNvSpPr>
          <p:nvPr>
            <p:ph idx="1"/>
          </p:nvPr>
        </p:nvSpPr>
        <p:spPr/>
        <p:txBody>
          <a:bodyPr/>
          <a:lstStyle/>
          <a:p>
            <a:r>
              <a:rPr lang="en-US" altLang="zh-TW" dirty="0" smtClean="0"/>
              <a:t>Memory </a:t>
            </a:r>
            <a:r>
              <a:rPr lang="en-US" altLang="zh-TW" dirty="0"/>
              <a:t>hierarchy exploits program locality to reduce </a:t>
            </a:r>
            <a:r>
              <a:rPr lang="en-US" altLang="zh-TW" dirty="0" smtClean="0"/>
              <a:t>average memory access time</a:t>
            </a:r>
            <a:endParaRPr lang="en-US" altLang="zh-TW" dirty="0"/>
          </a:p>
          <a:p>
            <a:r>
              <a:rPr lang="en-US" altLang="zh-TW" dirty="0"/>
              <a:t>Types of </a:t>
            </a:r>
            <a:r>
              <a:rPr lang="en-US" altLang="zh-TW" dirty="0" smtClean="0"/>
              <a:t>caches</a:t>
            </a:r>
            <a:endParaRPr lang="en-US" altLang="zh-TW" dirty="0"/>
          </a:p>
          <a:p>
            <a:pPr lvl="1"/>
            <a:r>
              <a:rPr lang="en-US" altLang="zh-TW" dirty="0"/>
              <a:t>Direct </a:t>
            </a:r>
            <a:r>
              <a:rPr lang="en-US" altLang="zh-TW" dirty="0" smtClean="0"/>
              <a:t>mapped, set-associative, fully </a:t>
            </a:r>
            <a:r>
              <a:rPr lang="en-US" altLang="zh-TW" dirty="0"/>
              <a:t>associative</a:t>
            </a:r>
          </a:p>
          <a:p>
            <a:r>
              <a:rPr lang="en-US" altLang="zh-TW" dirty="0"/>
              <a:t>Cache policies</a:t>
            </a:r>
          </a:p>
          <a:p>
            <a:pPr lvl="1"/>
            <a:r>
              <a:rPr lang="en-US" altLang="zh-TW" dirty="0" smtClean="0"/>
              <a:t>Cache replacement: victim selection, insertion policy</a:t>
            </a:r>
          </a:p>
          <a:p>
            <a:pPr lvl="1"/>
            <a:r>
              <a:rPr lang="en-US" altLang="zh-TW" dirty="0" smtClean="0"/>
              <a:t>Write </a:t>
            </a:r>
            <a:r>
              <a:rPr lang="en-US" altLang="zh-TW" dirty="0"/>
              <a:t>through vs. Write back</a:t>
            </a:r>
          </a:p>
          <a:p>
            <a:pPr lvl="1"/>
            <a:r>
              <a:rPr lang="en-US" altLang="zh-TW" dirty="0"/>
              <a:t>Write allocate vs. No write </a:t>
            </a:r>
            <a:r>
              <a:rPr lang="en-US" altLang="zh-TW" dirty="0" smtClean="0"/>
              <a:t>allocate</a:t>
            </a:r>
          </a:p>
          <a:p>
            <a:r>
              <a:rPr lang="en-US" altLang="zh-TW" dirty="0"/>
              <a:t>Basic </a:t>
            </a:r>
            <a:r>
              <a:rPr lang="en-US" altLang="zh-TW" dirty="0" smtClean="0"/>
              <a:t>and advanced cache </a:t>
            </a:r>
            <a:r>
              <a:rPr lang="en-US" altLang="zh-TW" dirty="0"/>
              <a:t>optimization techniques</a:t>
            </a:r>
          </a:p>
          <a:p>
            <a:pPr lvl="1"/>
            <a:r>
              <a:rPr lang="en-US" altLang="zh-TW" dirty="0" smtClean="0"/>
              <a:t>Reducing hit time, increasing </a:t>
            </a:r>
            <a:r>
              <a:rPr lang="en-US" altLang="zh-TW" dirty="0"/>
              <a:t>cache </a:t>
            </a:r>
            <a:r>
              <a:rPr lang="en-US" altLang="zh-TW" dirty="0" smtClean="0"/>
              <a:t>bandwidth, reducing miss penalty, reducing miss rate, reducing miss </a:t>
            </a:r>
            <a:r>
              <a:rPr lang="en-US" altLang="zh-TW" dirty="0"/>
              <a:t>penalty or miss rate by </a:t>
            </a:r>
            <a:r>
              <a:rPr lang="en-US" altLang="zh-TW" dirty="0" smtClean="0"/>
              <a:t>parallelism</a:t>
            </a:r>
            <a:endParaRPr lang="zh-TW" altLang="en-US" dirty="0"/>
          </a:p>
        </p:txBody>
      </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47</a:t>
            </a:fld>
            <a:endParaRPr lang="zh-TW" altLang="zh-TW"/>
          </a:p>
        </p:txBody>
      </p:sp>
    </p:spTree>
    <p:extLst>
      <p:ext uri="{BB962C8B-B14F-4D97-AF65-F5344CB8AC3E}">
        <p14:creationId xmlns:p14="http://schemas.microsoft.com/office/powerpoint/2010/main" val="752456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Basic Idea of Memory Hierarchy</a:t>
            </a:r>
            <a:endParaRPr lang="zh-TW" altLang="en-US" dirty="0"/>
          </a:p>
        </p:txBody>
      </p:sp>
      <p:sp>
        <p:nvSpPr>
          <p:cNvPr id="3" name="內容版面配置區 2"/>
          <p:cNvSpPr>
            <a:spLocks noGrp="1"/>
          </p:cNvSpPr>
          <p:nvPr>
            <p:ph idx="1"/>
          </p:nvPr>
        </p:nvSpPr>
        <p:spPr/>
        <p:txBody>
          <a:bodyPr/>
          <a:lstStyle/>
          <a:p>
            <a:r>
              <a:rPr lang="en-US" altLang="zh-TW" u="sng" dirty="0" smtClean="0"/>
              <a:t>Entire addressable memory space </a:t>
            </a:r>
            <a:r>
              <a:rPr lang="en-US" altLang="zh-TW" dirty="0" smtClean="0"/>
              <a:t>available in largest, slowest memory</a:t>
            </a:r>
          </a:p>
          <a:p>
            <a:r>
              <a:rPr lang="en-US" altLang="zh-TW" dirty="0" smtClean="0"/>
              <a:t>Incrementally smaller and faster memories, each containing a subset of the memory below it, proceed in steps up toward the processor</a:t>
            </a:r>
          </a:p>
          <a:p>
            <a:endParaRPr lang="zh-TW" altLang="en-US" dirty="0"/>
          </a:p>
        </p:txBody>
      </p:sp>
      <p:sp>
        <p:nvSpPr>
          <p:cNvPr id="7" name="Text Box 10"/>
          <p:cNvSpPr txBox="1">
            <a:spLocks noChangeArrowheads="1"/>
          </p:cNvSpPr>
          <p:nvPr/>
        </p:nvSpPr>
        <p:spPr bwMode="auto">
          <a:xfrm>
            <a:off x="5664102" y="3972053"/>
            <a:ext cx="1788606" cy="2039815"/>
          </a:xfrm>
          <a:prstGeom prst="rect">
            <a:avLst/>
          </a:prstGeom>
          <a:solidFill>
            <a:srgbClr val="FF9933"/>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noAutofit/>
          </a:bodyPr>
          <a:lstStyle/>
          <a:p>
            <a:pPr eaLnBrk="0" hangingPunct="0"/>
            <a:r>
              <a:rPr lang="en-US" altLang="zh-TW" sz="2800" dirty="0">
                <a:solidFill>
                  <a:srgbClr val="FFFFFF"/>
                </a:solidFill>
                <a:latin typeface="+mn-lt"/>
              </a:rPr>
              <a:t>Main </a:t>
            </a:r>
          </a:p>
          <a:p>
            <a:pPr eaLnBrk="0" hangingPunct="0"/>
            <a:r>
              <a:rPr lang="en-US" altLang="zh-TW" sz="2800" dirty="0">
                <a:solidFill>
                  <a:srgbClr val="FFFFFF"/>
                </a:solidFill>
                <a:latin typeface="+mn-lt"/>
              </a:rPr>
              <a:t>   Memory</a:t>
            </a:r>
            <a:r>
              <a:rPr lang="en-US" altLang="zh-TW" sz="2800" dirty="0">
                <a:solidFill>
                  <a:schemeClr val="bg1"/>
                </a:solidFill>
                <a:latin typeface="+mn-lt"/>
              </a:rPr>
              <a:t>  </a:t>
            </a:r>
          </a:p>
          <a:p>
            <a:pPr eaLnBrk="0" hangingPunct="0"/>
            <a:endParaRPr lang="en-US" altLang="zh-TW" sz="1800" dirty="0">
              <a:solidFill>
                <a:schemeClr val="bg1"/>
              </a:solidFill>
              <a:latin typeface="+mn-lt"/>
            </a:endParaRPr>
          </a:p>
        </p:txBody>
      </p:sp>
      <p:sp>
        <p:nvSpPr>
          <p:cNvPr id="9" name="Text Box 12"/>
          <p:cNvSpPr txBox="1">
            <a:spLocks noChangeArrowheads="1"/>
          </p:cNvSpPr>
          <p:nvPr/>
        </p:nvSpPr>
        <p:spPr bwMode="auto">
          <a:xfrm>
            <a:off x="8031189" y="3861048"/>
            <a:ext cx="6575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zh-TW" sz="2000" dirty="0">
                <a:latin typeface="+mn-lt"/>
              </a:rPr>
              <a:t>DISK</a:t>
            </a:r>
          </a:p>
        </p:txBody>
      </p:sp>
      <p:sp>
        <p:nvSpPr>
          <p:cNvPr id="10" name="AutoShape 16"/>
          <p:cNvSpPr>
            <a:spLocks noChangeArrowheads="1"/>
          </p:cNvSpPr>
          <p:nvPr/>
        </p:nvSpPr>
        <p:spPr bwMode="auto">
          <a:xfrm>
            <a:off x="5397183" y="4913294"/>
            <a:ext cx="278130" cy="166878"/>
          </a:xfrm>
          <a:prstGeom prst="rightArrow">
            <a:avLst>
              <a:gd name="adj1" fmla="val 50000"/>
              <a:gd name="adj2" fmla="val 41667"/>
            </a:avLst>
          </a:prstGeom>
          <a:solidFill>
            <a:srgbClr val="CC0099"/>
          </a:solidFill>
          <a:ln w="12700">
            <a:solidFill>
              <a:srgbClr val="CC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50">
              <a:latin typeface="+mn-lt"/>
            </a:endParaRPr>
          </a:p>
        </p:txBody>
      </p:sp>
      <p:sp>
        <p:nvSpPr>
          <p:cNvPr id="11" name="AutoShape 17"/>
          <p:cNvSpPr>
            <a:spLocks noChangeArrowheads="1"/>
          </p:cNvSpPr>
          <p:nvPr/>
        </p:nvSpPr>
        <p:spPr bwMode="auto">
          <a:xfrm>
            <a:off x="7444770" y="4903246"/>
            <a:ext cx="278130" cy="166878"/>
          </a:xfrm>
          <a:prstGeom prst="rightArrow">
            <a:avLst>
              <a:gd name="adj1" fmla="val 50000"/>
              <a:gd name="adj2" fmla="val 41667"/>
            </a:avLst>
          </a:prstGeom>
          <a:solidFill>
            <a:srgbClr val="CC0099"/>
          </a:solidFill>
          <a:ln w="12700">
            <a:solidFill>
              <a:srgbClr val="CC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50">
              <a:latin typeface="+mn-lt"/>
            </a:endParaRPr>
          </a:p>
        </p:txBody>
      </p:sp>
      <p:sp>
        <p:nvSpPr>
          <p:cNvPr id="12" name="Text Box 19"/>
          <p:cNvSpPr txBox="1">
            <a:spLocks noChangeArrowheads="1"/>
          </p:cNvSpPr>
          <p:nvPr/>
        </p:nvSpPr>
        <p:spPr bwMode="auto">
          <a:xfrm>
            <a:off x="6084168" y="3573016"/>
            <a:ext cx="98135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zh-TW" dirty="0">
                <a:latin typeface="+mn-lt"/>
              </a:rPr>
              <a:t>DRAM</a:t>
            </a:r>
          </a:p>
        </p:txBody>
      </p:sp>
      <p:sp>
        <p:nvSpPr>
          <p:cNvPr id="13" name="Text Box 6"/>
          <p:cNvSpPr txBox="1">
            <a:spLocks noChangeArrowheads="1"/>
          </p:cNvSpPr>
          <p:nvPr/>
        </p:nvSpPr>
        <p:spPr bwMode="auto">
          <a:xfrm>
            <a:off x="179512" y="4500734"/>
            <a:ext cx="458914" cy="461232"/>
          </a:xfrm>
          <a:prstGeom prst="rect">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zh-TW" sz="1200">
                <a:solidFill>
                  <a:srgbClr val="FFFFFF"/>
                </a:solidFill>
                <a:latin typeface="+mn-lt"/>
              </a:rPr>
              <a:t>Reg </a:t>
            </a:r>
          </a:p>
          <a:p>
            <a:pPr eaLnBrk="0" hangingPunct="0"/>
            <a:r>
              <a:rPr lang="en-US" altLang="zh-TW" sz="1200">
                <a:solidFill>
                  <a:srgbClr val="FFFFFF"/>
                </a:solidFill>
                <a:latin typeface="+mn-lt"/>
              </a:rPr>
              <a:t>File</a:t>
            </a:r>
          </a:p>
        </p:txBody>
      </p:sp>
      <p:sp>
        <p:nvSpPr>
          <p:cNvPr id="14" name="Text Box 7"/>
          <p:cNvSpPr txBox="1">
            <a:spLocks noChangeArrowheads="1"/>
          </p:cNvSpPr>
          <p:nvPr/>
        </p:nvSpPr>
        <p:spPr bwMode="auto">
          <a:xfrm>
            <a:off x="891061" y="4500734"/>
            <a:ext cx="871008" cy="461665"/>
          </a:xfrm>
          <a:prstGeom prst="rect">
            <a:avLst/>
          </a:prstGeom>
          <a:solidFill>
            <a:srgbClr val="80008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zh-TW" sz="1200">
                <a:solidFill>
                  <a:srgbClr val="FFFFFF"/>
                </a:solidFill>
                <a:latin typeface="+mn-lt"/>
              </a:rPr>
              <a:t>L1</a:t>
            </a:r>
          </a:p>
          <a:p>
            <a:pPr eaLnBrk="0" hangingPunct="0"/>
            <a:r>
              <a:rPr lang="en-US" altLang="zh-TW" sz="1200">
                <a:solidFill>
                  <a:srgbClr val="FFFFFF"/>
                </a:solidFill>
                <a:latin typeface="+mn-lt"/>
              </a:rPr>
              <a:t>Data cache</a:t>
            </a:r>
          </a:p>
        </p:txBody>
      </p:sp>
      <p:sp>
        <p:nvSpPr>
          <p:cNvPr id="15" name="Text Box 8"/>
          <p:cNvSpPr txBox="1">
            <a:spLocks noChangeArrowheads="1"/>
          </p:cNvSpPr>
          <p:nvPr/>
        </p:nvSpPr>
        <p:spPr bwMode="auto">
          <a:xfrm>
            <a:off x="931622" y="5135798"/>
            <a:ext cx="803100" cy="461232"/>
          </a:xfrm>
          <a:prstGeom prst="rect">
            <a:avLst/>
          </a:prstGeom>
          <a:solidFill>
            <a:srgbClr val="80008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zh-TW" sz="1200">
                <a:solidFill>
                  <a:srgbClr val="FFFFFF"/>
                </a:solidFill>
                <a:latin typeface="+mn-lt"/>
              </a:rPr>
              <a:t>L1</a:t>
            </a:r>
          </a:p>
          <a:p>
            <a:pPr eaLnBrk="0" hangingPunct="0"/>
            <a:r>
              <a:rPr lang="en-US" altLang="zh-TW" sz="1200">
                <a:solidFill>
                  <a:srgbClr val="FFFFFF"/>
                </a:solidFill>
                <a:latin typeface="+mn-lt"/>
              </a:rPr>
              <a:t>Inst cache</a:t>
            </a:r>
          </a:p>
        </p:txBody>
      </p:sp>
      <p:sp>
        <p:nvSpPr>
          <p:cNvPr id="16" name="Text Box 9"/>
          <p:cNvSpPr txBox="1">
            <a:spLocks noChangeArrowheads="1"/>
          </p:cNvSpPr>
          <p:nvPr/>
        </p:nvSpPr>
        <p:spPr bwMode="auto">
          <a:xfrm>
            <a:off x="2018646" y="4614311"/>
            <a:ext cx="827436" cy="830913"/>
          </a:xfrm>
          <a:prstGeom prst="rect">
            <a:avLst/>
          </a:prstGeom>
          <a:solidFill>
            <a:srgbClr val="0066CC"/>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zh-TW" sz="1600" dirty="0">
                <a:solidFill>
                  <a:srgbClr val="FFFFFF"/>
                </a:solidFill>
                <a:latin typeface="+mn-lt"/>
              </a:rPr>
              <a:t>L2 </a:t>
            </a:r>
          </a:p>
          <a:p>
            <a:pPr eaLnBrk="0" hangingPunct="0"/>
            <a:r>
              <a:rPr lang="en-US" altLang="zh-TW" sz="1600" dirty="0">
                <a:solidFill>
                  <a:srgbClr val="FFFFFF"/>
                </a:solidFill>
                <a:latin typeface="+mn-lt"/>
              </a:rPr>
              <a:t> </a:t>
            </a:r>
            <a:r>
              <a:rPr lang="en-US" altLang="zh-TW" sz="1600" dirty="0" smtClean="0">
                <a:solidFill>
                  <a:srgbClr val="FFFFFF"/>
                </a:solidFill>
                <a:latin typeface="+mn-lt"/>
              </a:rPr>
              <a:t> Cache</a:t>
            </a:r>
            <a:r>
              <a:rPr lang="en-US" altLang="zh-TW" sz="1600" dirty="0" smtClean="0">
                <a:solidFill>
                  <a:schemeClr val="bg1"/>
                </a:solidFill>
                <a:latin typeface="+mn-lt"/>
              </a:rPr>
              <a:t> </a:t>
            </a:r>
            <a:endParaRPr lang="en-US" altLang="zh-TW" sz="1600" dirty="0">
              <a:solidFill>
                <a:schemeClr val="bg1"/>
              </a:solidFill>
              <a:latin typeface="+mn-lt"/>
            </a:endParaRPr>
          </a:p>
          <a:p>
            <a:pPr eaLnBrk="0" hangingPunct="0"/>
            <a:r>
              <a:rPr lang="en-US" altLang="zh-TW" sz="1600" dirty="0">
                <a:solidFill>
                  <a:schemeClr val="bg1"/>
                </a:solidFill>
                <a:latin typeface="+mn-lt"/>
              </a:rPr>
              <a:t> </a:t>
            </a:r>
          </a:p>
        </p:txBody>
      </p:sp>
      <p:sp>
        <p:nvSpPr>
          <p:cNvPr id="17" name="AutoShape 13"/>
          <p:cNvSpPr>
            <a:spLocks noChangeArrowheads="1"/>
          </p:cNvSpPr>
          <p:nvPr/>
        </p:nvSpPr>
        <p:spPr bwMode="auto">
          <a:xfrm>
            <a:off x="624520" y="4690790"/>
            <a:ext cx="278130" cy="166878"/>
          </a:xfrm>
          <a:prstGeom prst="rightArrow">
            <a:avLst>
              <a:gd name="adj1" fmla="val 50000"/>
              <a:gd name="adj2" fmla="val 41667"/>
            </a:avLst>
          </a:prstGeom>
          <a:solidFill>
            <a:srgbClr val="CC0099"/>
          </a:solidFill>
          <a:ln w="12700">
            <a:solidFill>
              <a:srgbClr val="CC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50">
              <a:latin typeface="+mn-lt"/>
            </a:endParaRPr>
          </a:p>
        </p:txBody>
      </p:sp>
      <p:sp>
        <p:nvSpPr>
          <p:cNvPr id="18" name="AutoShape 14"/>
          <p:cNvSpPr>
            <a:spLocks noChangeArrowheads="1"/>
          </p:cNvSpPr>
          <p:nvPr/>
        </p:nvSpPr>
        <p:spPr bwMode="auto">
          <a:xfrm>
            <a:off x="1737039" y="4690790"/>
            <a:ext cx="278130" cy="166878"/>
          </a:xfrm>
          <a:prstGeom prst="rightArrow">
            <a:avLst>
              <a:gd name="adj1" fmla="val 50000"/>
              <a:gd name="adj2" fmla="val 41667"/>
            </a:avLst>
          </a:prstGeom>
          <a:solidFill>
            <a:srgbClr val="CC0099"/>
          </a:solidFill>
          <a:ln w="12700">
            <a:solidFill>
              <a:srgbClr val="CC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50">
              <a:latin typeface="+mn-lt"/>
            </a:endParaRPr>
          </a:p>
        </p:txBody>
      </p:sp>
      <p:sp>
        <p:nvSpPr>
          <p:cNvPr id="19" name="AutoShape 15"/>
          <p:cNvSpPr>
            <a:spLocks noChangeArrowheads="1"/>
          </p:cNvSpPr>
          <p:nvPr/>
        </p:nvSpPr>
        <p:spPr bwMode="auto">
          <a:xfrm>
            <a:off x="1737039" y="5247050"/>
            <a:ext cx="278130" cy="166878"/>
          </a:xfrm>
          <a:prstGeom prst="rightArrow">
            <a:avLst>
              <a:gd name="adj1" fmla="val 50000"/>
              <a:gd name="adj2" fmla="val 41667"/>
            </a:avLst>
          </a:prstGeom>
          <a:solidFill>
            <a:srgbClr val="CC0099"/>
          </a:solidFill>
          <a:ln w="12700">
            <a:solidFill>
              <a:srgbClr val="CC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50">
              <a:latin typeface="+mn-lt"/>
            </a:endParaRPr>
          </a:p>
        </p:txBody>
      </p:sp>
      <p:sp>
        <p:nvSpPr>
          <p:cNvPr id="20" name="Text Box 18"/>
          <p:cNvSpPr txBox="1">
            <a:spLocks noChangeArrowheads="1"/>
          </p:cNvSpPr>
          <p:nvPr/>
        </p:nvSpPr>
        <p:spPr bwMode="auto">
          <a:xfrm>
            <a:off x="1736563" y="3933056"/>
            <a:ext cx="81144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zh-TW" sz="2000" dirty="0">
                <a:latin typeface="+mn-lt"/>
              </a:rPr>
              <a:t>SRAM</a:t>
            </a:r>
          </a:p>
        </p:txBody>
      </p:sp>
      <p:sp>
        <p:nvSpPr>
          <p:cNvPr id="21" name="AutoShape 20"/>
          <p:cNvSpPr>
            <a:spLocks/>
          </p:cNvSpPr>
          <p:nvPr/>
        </p:nvSpPr>
        <p:spPr bwMode="auto">
          <a:xfrm rot="16200000">
            <a:off x="2014006" y="2522541"/>
            <a:ext cx="142919" cy="3700653"/>
          </a:xfrm>
          <a:prstGeom prst="rightBrace">
            <a:avLst>
              <a:gd name="adj1" fmla="val 127778"/>
              <a:gd name="adj2" fmla="val 49954"/>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50">
              <a:latin typeface="+mn-lt"/>
            </a:endParaRPr>
          </a:p>
        </p:txBody>
      </p:sp>
      <p:sp>
        <p:nvSpPr>
          <p:cNvPr id="22" name="Text Box 9"/>
          <p:cNvSpPr txBox="1">
            <a:spLocks noChangeArrowheads="1"/>
          </p:cNvSpPr>
          <p:nvPr/>
        </p:nvSpPr>
        <p:spPr bwMode="auto">
          <a:xfrm>
            <a:off x="3065348" y="4424229"/>
            <a:ext cx="860391" cy="1426866"/>
          </a:xfrm>
          <a:prstGeom prst="rect">
            <a:avLst/>
          </a:prstGeom>
          <a:solidFill>
            <a:srgbClr val="00B050"/>
          </a:solidFill>
          <a:ln>
            <a:solidFill>
              <a:schemeClr val="tx1"/>
            </a:solidFill>
          </a:ln>
          <a:effectLst/>
        </p:spPr>
        <p:txBody>
          <a:bodyPr wrap="square" anchor="ctr">
            <a:noAutofit/>
          </a:bodyPr>
          <a:lstStyle/>
          <a:p>
            <a:pPr eaLnBrk="0" hangingPunct="0"/>
            <a:r>
              <a:rPr lang="en-US" altLang="zh-TW" sz="1800" dirty="0" smtClean="0">
                <a:solidFill>
                  <a:srgbClr val="FFFFFF"/>
                </a:solidFill>
                <a:latin typeface="+mn-lt"/>
              </a:rPr>
              <a:t>L3 </a:t>
            </a:r>
            <a:endParaRPr lang="en-US" altLang="zh-TW" sz="1800" dirty="0">
              <a:solidFill>
                <a:srgbClr val="FFFFFF"/>
              </a:solidFill>
              <a:latin typeface="+mn-lt"/>
            </a:endParaRPr>
          </a:p>
          <a:p>
            <a:pPr eaLnBrk="0" hangingPunct="0"/>
            <a:r>
              <a:rPr lang="en-US" altLang="zh-TW" sz="1800" dirty="0">
                <a:solidFill>
                  <a:srgbClr val="FFFFFF"/>
                </a:solidFill>
                <a:latin typeface="+mn-lt"/>
              </a:rPr>
              <a:t>  Cache</a:t>
            </a:r>
            <a:r>
              <a:rPr lang="en-US" altLang="zh-TW" sz="1800" dirty="0">
                <a:solidFill>
                  <a:schemeClr val="bg1"/>
                </a:solidFill>
                <a:latin typeface="+mn-lt"/>
              </a:rPr>
              <a:t> </a:t>
            </a:r>
          </a:p>
          <a:p>
            <a:pPr eaLnBrk="0" hangingPunct="0"/>
            <a:r>
              <a:rPr lang="en-US" altLang="zh-TW" sz="1800" dirty="0">
                <a:solidFill>
                  <a:schemeClr val="bg1"/>
                </a:solidFill>
                <a:latin typeface="+mn-lt"/>
              </a:rPr>
              <a:t> </a:t>
            </a:r>
          </a:p>
        </p:txBody>
      </p:sp>
      <p:sp>
        <p:nvSpPr>
          <p:cNvPr id="23" name="AutoShape 15"/>
          <p:cNvSpPr>
            <a:spLocks noChangeArrowheads="1"/>
          </p:cNvSpPr>
          <p:nvPr/>
        </p:nvSpPr>
        <p:spPr bwMode="auto">
          <a:xfrm>
            <a:off x="2833984" y="4917129"/>
            <a:ext cx="267791" cy="190388"/>
          </a:xfrm>
          <a:prstGeom prst="rightArrow">
            <a:avLst>
              <a:gd name="adj1" fmla="val 50000"/>
              <a:gd name="adj2" fmla="val 41667"/>
            </a:avLst>
          </a:prstGeom>
          <a:solidFill>
            <a:srgbClr val="CC0099"/>
          </a:solidFill>
          <a:ln w="12700">
            <a:solidFill>
              <a:srgbClr val="CC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50">
              <a:latin typeface="+mn-lt"/>
            </a:endParaRPr>
          </a:p>
        </p:txBody>
      </p:sp>
      <p:sp>
        <p:nvSpPr>
          <p:cNvPr id="24" name="Text Box 9"/>
          <p:cNvSpPr txBox="1">
            <a:spLocks noChangeArrowheads="1"/>
          </p:cNvSpPr>
          <p:nvPr/>
        </p:nvSpPr>
        <p:spPr bwMode="auto">
          <a:xfrm>
            <a:off x="4182392" y="4214887"/>
            <a:ext cx="1220457" cy="1696497"/>
          </a:xfrm>
          <a:prstGeom prst="rect">
            <a:avLst/>
          </a:prstGeom>
          <a:solidFill>
            <a:srgbClr val="C00000"/>
          </a:solidFill>
          <a:ln>
            <a:solidFill>
              <a:schemeClr val="tx1"/>
            </a:solidFill>
          </a:ln>
          <a:effectLst/>
        </p:spPr>
        <p:txBody>
          <a:bodyPr wrap="square" anchor="ctr">
            <a:noAutofit/>
          </a:bodyPr>
          <a:lstStyle/>
          <a:p>
            <a:pPr eaLnBrk="0" hangingPunct="0"/>
            <a:r>
              <a:rPr lang="en-US" altLang="zh-TW" dirty="0" smtClean="0">
                <a:solidFill>
                  <a:srgbClr val="FFFFFF"/>
                </a:solidFill>
                <a:latin typeface="+mn-lt"/>
              </a:rPr>
              <a:t>L4 </a:t>
            </a:r>
            <a:endParaRPr lang="en-US" altLang="zh-TW" dirty="0">
              <a:solidFill>
                <a:srgbClr val="FFFFFF"/>
              </a:solidFill>
              <a:latin typeface="+mn-lt"/>
            </a:endParaRPr>
          </a:p>
          <a:p>
            <a:pPr eaLnBrk="0" hangingPunct="0"/>
            <a:r>
              <a:rPr lang="en-US" altLang="zh-TW" dirty="0">
                <a:solidFill>
                  <a:srgbClr val="FFFFFF"/>
                </a:solidFill>
                <a:latin typeface="+mn-lt"/>
              </a:rPr>
              <a:t>  Cache</a:t>
            </a:r>
            <a:r>
              <a:rPr lang="en-US" altLang="zh-TW" dirty="0">
                <a:solidFill>
                  <a:schemeClr val="bg1"/>
                </a:solidFill>
                <a:latin typeface="+mn-lt"/>
              </a:rPr>
              <a:t> </a:t>
            </a:r>
          </a:p>
          <a:p>
            <a:pPr eaLnBrk="0" hangingPunct="0"/>
            <a:r>
              <a:rPr lang="en-US" altLang="zh-TW" sz="1600" dirty="0">
                <a:solidFill>
                  <a:schemeClr val="bg1"/>
                </a:solidFill>
                <a:latin typeface="+mn-lt"/>
              </a:rPr>
              <a:t> </a:t>
            </a:r>
          </a:p>
        </p:txBody>
      </p:sp>
      <p:sp>
        <p:nvSpPr>
          <p:cNvPr id="25" name="AutoShape 16"/>
          <p:cNvSpPr>
            <a:spLocks noChangeArrowheads="1"/>
          </p:cNvSpPr>
          <p:nvPr/>
        </p:nvSpPr>
        <p:spPr bwMode="auto">
          <a:xfrm>
            <a:off x="3921750" y="4904920"/>
            <a:ext cx="278130" cy="166878"/>
          </a:xfrm>
          <a:prstGeom prst="rightArrow">
            <a:avLst>
              <a:gd name="adj1" fmla="val 50000"/>
              <a:gd name="adj2" fmla="val 41667"/>
            </a:avLst>
          </a:prstGeom>
          <a:solidFill>
            <a:srgbClr val="CC0099"/>
          </a:solidFill>
          <a:ln w="12700">
            <a:solidFill>
              <a:srgbClr val="CC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50">
              <a:latin typeface="+mn-lt"/>
            </a:endParaRPr>
          </a:p>
        </p:txBody>
      </p:sp>
      <p:sp>
        <p:nvSpPr>
          <p:cNvPr id="26" name="Text Box 19"/>
          <p:cNvSpPr txBox="1">
            <a:spLocks noChangeArrowheads="1"/>
          </p:cNvSpPr>
          <p:nvPr/>
        </p:nvSpPr>
        <p:spPr bwMode="auto">
          <a:xfrm>
            <a:off x="4000315" y="3645024"/>
            <a:ext cx="171854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zh-TW" sz="1600" dirty="0" err="1" smtClean="0">
                <a:latin typeface="+mn-lt"/>
              </a:rPr>
              <a:t>eDRAM</a:t>
            </a:r>
            <a:r>
              <a:rPr lang="en-US" altLang="zh-TW" sz="1600" dirty="0" smtClean="0">
                <a:latin typeface="+mn-lt"/>
              </a:rPr>
              <a:t> or </a:t>
            </a:r>
          </a:p>
          <a:p>
            <a:pPr eaLnBrk="0" hangingPunct="0"/>
            <a:r>
              <a:rPr lang="en-US" altLang="zh-TW" sz="1600" dirty="0" smtClean="0">
                <a:latin typeface="+mn-lt"/>
              </a:rPr>
              <a:t>Emerging memory</a:t>
            </a:r>
            <a:endParaRPr lang="en-US" altLang="zh-TW" sz="1600" dirty="0">
              <a:latin typeface="+mn-lt"/>
            </a:endParaRPr>
          </a:p>
        </p:txBody>
      </p:sp>
      <p:sp>
        <p:nvSpPr>
          <p:cNvPr id="32" name="橢圓 31"/>
          <p:cNvSpPr/>
          <p:nvPr/>
        </p:nvSpPr>
        <p:spPr bwMode="auto">
          <a:xfrm>
            <a:off x="7740352" y="5309520"/>
            <a:ext cx="1313596" cy="312903"/>
          </a:xfrm>
          <a:prstGeom prst="ellipse">
            <a:avLst/>
          </a:prstGeom>
          <a:solidFill>
            <a:srgbClr val="FFFF0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lightRig rig="threePt" dir="t"/>
          </a:scene3d>
          <a:sp3d>
            <a:bevelT/>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dirty="0" smtClean="0">
              <a:ln>
                <a:noFill/>
              </a:ln>
              <a:solidFill>
                <a:schemeClr val="tx1"/>
              </a:solidFill>
              <a:effectLst/>
              <a:latin typeface="+mn-lt"/>
              <a:ea typeface="標楷體" panose="03000509000000000000" pitchFamily="65" charset="-120"/>
            </a:endParaRPr>
          </a:p>
        </p:txBody>
      </p:sp>
      <p:sp>
        <p:nvSpPr>
          <p:cNvPr id="29" name="橢圓 28"/>
          <p:cNvSpPr/>
          <p:nvPr/>
        </p:nvSpPr>
        <p:spPr bwMode="auto">
          <a:xfrm>
            <a:off x="7740352" y="5052001"/>
            <a:ext cx="1313596" cy="312903"/>
          </a:xfrm>
          <a:prstGeom prst="ellipse">
            <a:avLst/>
          </a:prstGeom>
          <a:solidFill>
            <a:srgbClr val="FFC000"/>
          </a:solidFill>
          <a:ln w="9525" cap="flat" cmpd="sng" algn="ctr">
            <a:noFill/>
            <a:prstDash val="solid"/>
            <a:round/>
            <a:headEnd type="none" w="med" len="med"/>
            <a:tailEnd type="none" w="med" len="med"/>
          </a:ln>
          <a:effectLst/>
          <a:scene3d>
            <a:camera prst="orthographicFront"/>
            <a:lightRig rig="threePt" dir="t"/>
          </a:scene3d>
          <a:sp3d>
            <a:bevelT/>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dirty="0" smtClean="0">
              <a:ln>
                <a:noFill/>
              </a:ln>
              <a:solidFill>
                <a:schemeClr val="tx1"/>
              </a:solidFill>
              <a:effectLst/>
              <a:latin typeface="+mn-lt"/>
              <a:ea typeface="標楷體" panose="03000509000000000000" pitchFamily="65" charset="-120"/>
            </a:endParaRPr>
          </a:p>
        </p:txBody>
      </p:sp>
      <p:sp>
        <p:nvSpPr>
          <p:cNvPr id="30" name="橢圓 29"/>
          <p:cNvSpPr/>
          <p:nvPr/>
        </p:nvSpPr>
        <p:spPr bwMode="auto">
          <a:xfrm>
            <a:off x="7740352" y="4797152"/>
            <a:ext cx="1313596" cy="312903"/>
          </a:xfrm>
          <a:prstGeom prst="ellipse">
            <a:avLst/>
          </a:prstGeom>
          <a:solidFill>
            <a:srgbClr val="FFFF0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lightRig rig="threePt" dir="t"/>
          </a:scene3d>
          <a:sp3d>
            <a:bevelT/>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dirty="0" smtClean="0">
              <a:ln>
                <a:noFill/>
              </a:ln>
              <a:solidFill>
                <a:schemeClr val="tx1"/>
              </a:solidFill>
              <a:effectLst/>
              <a:latin typeface="+mn-lt"/>
              <a:ea typeface="標楷體" panose="03000509000000000000" pitchFamily="65" charset="-120"/>
            </a:endParaRPr>
          </a:p>
        </p:txBody>
      </p:sp>
      <p:sp>
        <p:nvSpPr>
          <p:cNvPr id="28" name="橢圓 27"/>
          <p:cNvSpPr/>
          <p:nvPr/>
        </p:nvSpPr>
        <p:spPr bwMode="auto">
          <a:xfrm>
            <a:off x="7722900" y="4556257"/>
            <a:ext cx="1313596" cy="312903"/>
          </a:xfrm>
          <a:prstGeom prst="ellipse">
            <a:avLst/>
          </a:prstGeom>
          <a:solidFill>
            <a:srgbClr val="FFC000"/>
          </a:solidFill>
          <a:ln w="9525" cap="flat" cmpd="sng" algn="ctr">
            <a:noFill/>
            <a:prstDash val="solid"/>
            <a:round/>
            <a:headEnd type="none" w="med" len="med"/>
            <a:tailEnd type="none" w="med" len="med"/>
          </a:ln>
          <a:effectLst/>
          <a:scene3d>
            <a:camera prst="orthographicFront"/>
            <a:lightRig rig="threePt" dir="t"/>
          </a:scene3d>
          <a:sp3d>
            <a:bevelT/>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dirty="0" smtClean="0">
              <a:ln>
                <a:noFill/>
              </a:ln>
              <a:solidFill>
                <a:schemeClr val="tx1"/>
              </a:solidFill>
              <a:effectLst/>
              <a:latin typeface="+mn-lt"/>
              <a:ea typeface="標楷體" panose="03000509000000000000" pitchFamily="65" charset="-120"/>
            </a:endParaRPr>
          </a:p>
        </p:txBody>
      </p:sp>
      <p:sp>
        <p:nvSpPr>
          <p:cNvPr id="27" name="橢圓 26"/>
          <p:cNvSpPr/>
          <p:nvPr/>
        </p:nvSpPr>
        <p:spPr bwMode="auto">
          <a:xfrm>
            <a:off x="7722900" y="4301408"/>
            <a:ext cx="1313596" cy="312903"/>
          </a:xfrm>
          <a:prstGeom prst="ellipse">
            <a:avLst/>
          </a:prstGeom>
          <a:solidFill>
            <a:srgbClr val="FFFF0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lightRig rig="threePt" dir="t"/>
          </a:scene3d>
          <a:sp3d>
            <a:bevelT/>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dirty="0" smtClean="0">
              <a:ln>
                <a:noFill/>
              </a:ln>
              <a:solidFill>
                <a:schemeClr val="tx1"/>
              </a:solidFill>
              <a:effectLst/>
              <a:latin typeface="+mn-lt"/>
              <a:ea typeface="標楷體" panose="03000509000000000000" pitchFamily="65" charset="-120"/>
            </a:endParaRPr>
          </a:p>
        </p:txBody>
      </p:sp>
      <p:sp>
        <p:nvSpPr>
          <p:cNvPr id="6" name="投影片編號版面配置區 5"/>
          <p:cNvSpPr>
            <a:spLocks noGrp="1"/>
          </p:cNvSpPr>
          <p:nvPr>
            <p:ph type="sldNum" sz="quarter" idx="11"/>
          </p:nvPr>
        </p:nvSpPr>
        <p:spPr/>
        <p:txBody>
          <a:bodyPr/>
          <a:lstStyle/>
          <a:p>
            <a:fld id="{7AAE24B3-22E3-4AA7-8B55-0A68B3597D77}" type="slidenum">
              <a:rPr lang="zh-TW" altLang="en-US" smtClean="0"/>
              <a:pPr/>
              <a:t>4</a:t>
            </a:fld>
            <a:endParaRPr lang="zh-TW" altLang="zh-TW"/>
          </a:p>
        </p:txBody>
      </p:sp>
    </p:spTree>
    <p:extLst>
      <p:ext uri="{BB962C8B-B14F-4D97-AF65-F5344CB8AC3E}">
        <p14:creationId xmlns:p14="http://schemas.microsoft.com/office/powerpoint/2010/main" val="394506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Model of Memory Hierarchy</a:t>
            </a:r>
            <a:endParaRPr lang="zh-TW" altLang="en-US" dirty="0"/>
          </a:p>
        </p:txBody>
      </p:sp>
      <p:sp>
        <p:nvSpPr>
          <p:cNvPr id="4" name="Rectangle 3"/>
          <p:cNvSpPr>
            <a:spLocks noChangeArrowheads="1"/>
          </p:cNvSpPr>
          <p:nvPr/>
        </p:nvSpPr>
        <p:spPr bwMode="auto">
          <a:xfrm>
            <a:off x="1682552" y="1858491"/>
            <a:ext cx="1219200" cy="457200"/>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Arial" panose="020B0604020202020204" pitchFamily="34" charset="0"/>
              </a:rPr>
              <a:t>Registers</a:t>
            </a:r>
          </a:p>
        </p:txBody>
      </p:sp>
      <p:sp>
        <p:nvSpPr>
          <p:cNvPr id="5" name="Rectangle 4"/>
          <p:cNvSpPr>
            <a:spLocks noChangeArrowheads="1"/>
          </p:cNvSpPr>
          <p:nvPr/>
        </p:nvSpPr>
        <p:spPr bwMode="auto">
          <a:xfrm>
            <a:off x="1460302" y="2620491"/>
            <a:ext cx="1787525" cy="457200"/>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Arial" panose="020B0604020202020204" pitchFamily="34" charset="0"/>
              </a:rPr>
              <a:t>Level 1 Cache</a:t>
            </a:r>
          </a:p>
        </p:txBody>
      </p:sp>
      <p:sp>
        <p:nvSpPr>
          <p:cNvPr id="6" name="Line 5"/>
          <p:cNvSpPr>
            <a:spLocks noChangeShapeType="1"/>
          </p:cNvSpPr>
          <p:nvPr/>
        </p:nvSpPr>
        <p:spPr bwMode="auto">
          <a:xfrm>
            <a:off x="2292152" y="2315691"/>
            <a:ext cx="0" cy="304800"/>
          </a:xfrm>
          <a:prstGeom prst="line">
            <a:avLst/>
          </a:prstGeom>
          <a:noFill/>
          <a:ln w="38100">
            <a:solidFill>
              <a:schemeClr val="tx1"/>
            </a:solidFill>
            <a:round/>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7" name="Line 6"/>
          <p:cNvSpPr>
            <a:spLocks noChangeShapeType="1"/>
          </p:cNvSpPr>
          <p:nvPr/>
        </p:nvSpPr>
        <p:spPr bwMode="auto">
          <a:xfrm>
            <a:off x="2292152" y="3077691"/>
            <a:ext cx="0" cy="304800"/>
          </a:xfrm>
          <a:prstGeom prst="line">
            <a:avLst/>
          </a:prstGeom>
          <a:noFill/>
          <a:ln w="38100">
            <a:solidFill>
              <a:schemeClr val="tx1"/>
            </a:solidFill>
            <a:round/>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8" name="Text Box 7"/>
          <p:cNvSpPr txBox="1">
            <a:spLocks noChangeArrowheads="1"/>
          </p:cNvSpPr>
          <p:nvPr/>
        </p:nvSpPr>
        <p:spPr bwMode="auto">
          <a:xfrm>
            <a:off x="3614539" y="1447329"/>
            <a:ext cx="5181600" cy="3970318"/>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1030288" algn="l"/>
                <a:tab pos="2857500" algn="l"/>
              </a:tabLst>
              <a:defRPr sz="2400">
                <a:solidFill>
                  <a:schemeClr val="tx1"/>
                </a:solidFill>
                <a:latin typeface="Times New Roman" panose="02020603050405020304" pitchFamily="18" charset="0"/>
                <a:ea typeface="新細明體" panose="02020500000000000000" pitchFamily="18" charset="-120"/>
              </a:defRPr>
            </a:lvl1pPr>
            <a:lvl2pPr>
              <a:spcBef>
                <a:spcPct val="0"/>
              </a:spcBef>
              <a:tabLst>
                <a:tab pos="1030288" algn="l"/>
                <a:tab pos="2857500" algn="l"/>
              </a:tabLst>
              <a:defRPr sz="2400">
                <a:solidFill>
                  <a:schemeClr val="tx1"/>
                </a:solidFill>
                <a:latin typeface="Times New Roman" panose="02020603050405020304" pitchFamily="18" charset="0"/>
                <a:ea typeface="新細明體" panose="02020500000000000000" pitchFamily="18" charset="-120"/>
              </a:defRPr>
            </a:lvl2pPr>
            <a:lvl3pPr>
              <a:spcBef>
                <a:spcPct val="0"/>
              </a:spcBef>
              <a:tabLst>
                <a:tab pos="1030288" algn="l"/>
                <a:tab pos="2857500" algn="l"/>
              </a:tabLst>
              <a:defRPr sz="2400">
                <a:solidFill>
                  <a:schemeClr val="tx1"/>
                </a:solidFill>
                <a:latin typeface="Times New Roman" panose="02020603050405020304" pitchFamily="18" charset="0"/>
                <a:ea typeface="新細明體" panose="02020500000000000000" pitchFamily="18" charset="-120"/>
              </a:defRPr>
            </a:lvl3pPr>
            <a:lvl4pPr>
              <a:spcBef>
                <a:spcPct val="0"/>
              </a:spcBef>
              <a:tabLst>
                <a:tab pos="1030288" algn="l"/>
                <a:tab pos="2857500" algn="l"/>
              </a:tabLst>
              <a:defRPr sz="2400">
                <a:solidFill>
                  <a:schemeClr val="tx1"/>
                </a:solidFill>
                <a:latin typeface="Times New Roman" panose="02020603050405020304" pitchFamily="18" charset="0"/>
                <a:ea typeface="新細明體" panose="02020500000000000000" pitchFamily="18" charset="-120"/>
              </a:defRPr>
            </a:lvl4pPr>
            <a:lvl5pPr>
              <a:spcBef>
                <a:spcPct val="0"/>
              </a:spcBef>
              <a:tabLst>
                <a:tab pos="1030288" algn="l"/>
                <a:tab pos="2857500" algn="l"/>
              </a:tabLst>
              <a:defRPr sz="2400">
                <a:solidFill>
                  <a:schemeClr val="tx1"/>
                </a:solidFill>
                <a:latin typeface="Times New Roman" panose="02020603050405020304" pitchFamily="18" charset="0"/>
                <a:ea typeface="新細明體" panose="02020500000000000000" pitchFamily="18" charset="-120"/>
              </a:defRPr>
            </a:lvl5pPr>
            <a:lvl6pPr eaLnBrk="0" fontAlgn="base" hangingPunct="0">
              <a:spcBef>
                <a:spcPct val="0"/>
              </a:spcBef>
              <a:spcAft>
                <a:spcPct val="0"/>
              </a:spcAft>
              <a:tabLst>
                <a:tab pos="1030288" algn="l"/>
                <a:tab pos="2857500" algn="l"/>
              </a:tabLst>
              <a:defRPr sz="2400">
                <a:solidFill>
                  <a:schemeClr val="tx1"/>
                </a:solidFill>
                <a:latin typeface="Times New Roman" panose="02020603050405020304" pitchFamily="18" charset="0"/>
                <a:ea typeface="新細明體" panose="02020500000000000000" pitchFamily="18" charset="-120"/>
              </a:defRPr>
            </a:lvl6pPr>
            <a:lvl7pPr eaLnBrk="0" fontAlgn="base" hangingPunct="0">
              <a:spcBef>
                <a:spcPct val="0"/>
              </a:spcBef>
              <a:spcAft>
                <a:spcPct val="0"/>
              </a:spcAft>
              <a:tabLst>
                <a:tab pos="1030288" algn="l"/>
                <a:tab pos="2857500" algn="l"/>
              </a:tabLst>
              <a:defRPr sz="2400">
                <a:solidFill>
                  <a:schemeClr val="tx1"/>
                </a:solidFill>
                <a:latin typeface="Times New Roman" panose="02020603050405020304" pitchFamily="18" charset="0"/>
                <a:ea typeface="新細明體" panose="02020500000000000000" pitchFamily="18" charset="-120"/>
              </a:defRPr>
            </a:lvl7pPr>
            <a:lvl8pPr eaLnBrk="0" fontAlgn="base" hangingPunct="0">
              <a:spcBef>
                <a:spcPct val="0"/>
              </a:spcBef>
              <a:spcAft>
                <a:spcPct val="0"/>
              </a:spcAft>
              <a:tabLst>
                <a:tab pos="1030288" algn="l"/>
                <a:tab pos="2857500" algn="l"/>
              </a:tabLst>
              <a:defRPr sz="2400">
                <a:solidFill>
                  <a:schemeClr val="tx1"/>
                </a:solidFill>
                <a:latin typeface="Times New Roman" panose="02020603050405020304" pitchFamily="18" charset="0"/>
                <a:ea typeface="新細明體" panose="02020500000000000000" pitchFamily="18" charset="-120"/>
              </a:defRPr>
            </a:lvl8pPr>
            <a:lvl9pPr eaLnBrk="0" fontAlgn="base" hangingPunct="0">
              <a:spcBef>
                <a:spcPct val="0"/>
              </a:spcBef>
              <a:spcAft>
                <a:spcPct val="0"/>
              </a:spcAft>
              <a:tabLst>
                <a:tab pos="1030288" algn="l"/>
                <a:tab pos="2857500" algn="l"/>
              </a:tabLst>
              <a:defRPr sz="2400">
                <a:solidFill>
                  <a:schemeClr val="tx1"/>
                </a:solidFill>
                <a:latin typeface="Times New Roman" panose="02020603050405020304" pitchFamily="18" charset="0"/>
                <a:ea typeface="新細明體" panose="02020500000000000000" pitchFamily="18" charset="-120"/>
              </a:defRPr>
            </a:lvl9pPr>
          </a:lstStyle>
          <a:p>
            <a:pPr>
              <a:spcBef>
                <a:spcPct val="50000"/>
              </a:spcBef>
            </a:pPr>
            <a:r>
              <a:rPr lang="en-US" altLang="zh-TW" b="0" dirty="0">
                <a:latin typeface="+mn-lt"/>
              </a:rPr>
              <a:t>Cycle	Words/cycle	Management</a:t>
            </a:r>
          </a:p>
          <a:p>
            <a:pPr>
              <a:spcBef>
                <a:spcPct val="50000"/>
              </a:spcBef>
            </a:pPr>
            <a:r>
              <a:rPr lang="en-US" altLang="zh-TW" b="0" dirty="0">
                <a:latin typeface="+mn-lt"/>
              </a:rPr>
              <a:t>  1	   3-10	</a:t>
            </a:r>
            <a:r>
              <a:rPr lang="en-US" altLang="zh-TW" b="0" dirty="0" smtClean="0">
                <a:latin typeface="+mn-lt"/>
              </a:rPr>
              <a:t>?</a:t>
            </a:r>
            <a:endParaRPr lang="en-US" altLang="zh-TW" b="0" dirty="0">
              <a:latin typeface="+mn-lt"/>
            </a:endParaRPr>
          </a:p>
          <a:p>
            <a:pPr>
              <a:spcBef>
                <a:spcPct val="50000"/>
              </a:spcBef>
            </a:pPr>
            <a:r>
              <a:rPr lang="en-US" altLang="zh-TW" b="0" dirty="0">
                <a:latin typeface="+mn-lt"/>
              </a:rPr>
              <a:t>1-3	   1-2	</a:t>
            </a:r>
            <a:r>
              <a:rPr lang="en-US" altLang="zh-TW" b="0" dirty="0" smtClean="0">
                <a:latin typeface="+mn-lt"/>
              </a:rPr>
              <a:t>?</a:t>
            </a:r>
            <a:endParaRPr lang="en-US" altLang="zh-TW" b="0" dirty="0">
              <a:latin typeface="+mn-lt"/>
            </a:endParaRPr>
          </a:p>
          <a:p>
            <a:pPr>
              <a:spcBef>
                <a:spcPct val="150000"/>
              </a:spcBef>
            </a:pPr>
            <a:r>
              <a:rPr lang="en-US" altLang="zh-TW" b="0" dirty="0">
                <a:latin typeface="+mn-lt"/>
              </a:rPr>
              <a:t>5-10	   1	</a:t>
            </a:r>
            <a:r>
              <a:rPr lang="en-US" altLang="zh-TW" b="0" dirty="0" smtClean="0">
                <a:latin typeface="+mn-lt"/>
              </a:rPr>
              <a:t>?</a:t>
            </a:r>
            <a:endParaRPr lang="en-US" altLang="zh-TW" b="0" dirty="0">
              <a:latin typeface="+mn-lt"/>
            </a:endParaRPr>
          </a:p>
          <a:p>
            <a:pPr>
              <a:spcBef>
                <a:spcPct val="100000"/>
              </a:spcBef>
            </a:pPr>
            <a:r>
              <a:rPr lang="en-US" altLang="zh-TW" b="0" dirty="0">
                <a:latin typeface="+mn-lt"/>
              </a:rPr>
              <a:t>30-100	   0.5	</a:t>
            </a:r>
            <a:r>
              <a:rPr lang="en-US" altLang="zh-TW" b="0" dirty="0" smtClean="0">
                <a:latin typeface="+mn-lt"/>
              </a:rPr>
              <a:t>?</a:t>
            </a:r>
            <a:endParaRPr lang="en-US" altLang="zh-TW" b="0" dirty="0">
              <a:latin typeface="+mn-lt"/>
            </a:endParaRPr>
          </a:p>
          <a:p>
            <a:pPr>
              <a:spcBef>
                <a:spcPct val="100000"/>
              </a:spcBef>
            </a:pPr>
            <a:r>
              <a:rPr lang="en-US" altLang="zh-TW" b="0" dirty="0">
                <a:latin typeface="+mn-lt"/>
              </a:rPr>
              <a:t>10</a:t>
            </a:r>
            <a:r>
              <a:rPr lang="en-US" altLang="zh-TW" b="0" baseline="30000" dirty="0">
                <a:latin typeface="+mn-lt"/>
              </a:rPr>
              <a:t>6</a:t>
            </a:r>
            <a:r>
              <a:rPr lang="en-US" altLang="zh-TW" b="0" dirty="0">
                <a:latin typeface="+mn-lt"/>
              </a:rPr>
              <a:t>-10</a:t>
            </a:r>
            <a:r>
              <a:rPr lang="en-US" altLang="zh-TW" b="0" baseline="30000" dirty="0">
                <a:latin typeface="+mn-lt"/>
              </a:rPr>
              <a:t>7	    </a:t>
            </a:r>
            <a:r>
              <a:rPr lang="en-US" altLang="zh-TW" b="0" dirty="0">
                <a:latin typeface="+mn-lt"/>
              </a:rPr>
              <a:t>0.01	</a:t>
            </a:r>
            <a:r>
              <a:rPr lang="en-US" altLang="zh-TW" b="0" dirty="0" smtClean="0">
                <a:latin typeface="+mn-lt"/>
              </a:rPr>
              <a:t>? </a:t>
            </a:r>
            <a:r>
              <a:rPr lang="en-US" altLang="zh-TW" b="0" dirty="0">
                <a:latin typeface="+mn-lt"/>
              </a:rPr>
              <a:t>	</a:t>
            </a:r>
          </a:p>
        </p:txBody>
      </p:sp>
      <p:sp>
        <p:nvSpPr>
          <p:cNvPr id="9" name="Rectangle 8"/>
          <p:cNvSpPr>
            <a:spLocks noChangeArrowheads="1"/>
          </p:cNvSpPr>
          <p:nvPr/>
        </p:nvSpPr>
        <p:spPr bwMode="auto">
          <a:xfrm>
            <a:off x="1447602" y="3382491"/>
            <a:ext cx="1841500" cy="457200"/>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Arial" panose="020B0604020202020204" pitchFamily="34" charset="0"/>
              </a:rPr>
              <a:t>Level 2 Cache</a:t>
            </a:r>
          </a:p>
        </p:txBody>
      </p:sp>
      <p:sp>
        <p:nvSpPr>
          <p:cNvPr id="10" name="Line 9"/>
          <p:cNvSpPr>
            <a:spLocks noChangeShapeType="1"/>
          </p:cNvSpPr>
          <p:nvPr/>
        </p:nvSpPr>
        <p:spPr bwMode="auto">
          <a:xfrm flipH="1">
            <a:off x="539552" y="4005064"/>
            <a:ext cx="1371600" cy="0"/>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1" name="Text Box 10"/>
          <p:cNvSpPr txBox="1">
            <a:spLocks noChangeArrowheads="1"/>
          </p:cNvSpPr>
          <p:nvPr/>
        </p:nvSpPr>
        <p:spPr bwMode="auto">
          <a:xfrm>
            <a:off x="599877" y="2174404"/>
            <a:ext cx="722312" cy="7016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Arial" panose="020B0604020202020204" pitchFamily="34" charset="0"/>
              </a:rPr>
              <a:t>CPU</a:t>
            </a:r>
          </a:p>
          <a:p>
            <a:pPr>
              <a:spcBef>
                <a:spcPct val="0"/>
              </a:spcBef>
            </a:pPr>
            <a:r>
              <a:rPr lang="en-US" altLang="zh-TW" sz="2000" b="0">
                <a:latin typeface="Arial" panose="020B0604020202020204" pitchFamily="34" charset="0"/>
              </a:rPr>
              <a:t>Chip</a:t>
            </a:r>
          </a:p>
        </p:txBody>
      </p:sp>
      <p:sp>
        <p:nvSpPr>
          <p:cNvPr id="12" name="Rectangle 11"/>
          <p:cNvSpPr>
            <a:spLocks noChangeArrowheads="1"/>
          </p:cNvSpPr>
          <p:nvPr/>
        </p:nvSpPr>
        <p:spPr bwMode="auto">
          <a:xfrm>
            <a:off x="1530152" y="4144491"/>
            <a:ext cx="1524000" cy="457200"/>
          </a:xfrm>
          <a:prstGeom prst="rect">
            <a:avLst/>
          </a:prstGeom>
          <a:solidFill>
            <a:srgbClr val="FFFF99"/>
          </a:solidFill>
          <a:ln w="381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Arial" panose="020B0604020202020204" pitchFamily="34" charset="0"/>
              </a:rPr>
              <a:t>DRAM</a:t>
            </a:r>
          </a:p>
        </p:txBody>
      </p:sp>
      <p:sp>
        <p:nvSpPr>
          <p:cNvPr id="13" name="Line 12"/>
          <p:cNvSpPr>
            <a:spLocks noChangeShapeType="1"/>
          </p:cNvSpPr>
          <p:nvPr/>
        </p:nvSpPr>
        <p:spPr bwMode="auto">
          <a:xfrm>
            <a:off x="2292152" y="3839691"/>
            <a:ext cx="0" cy="304800"/>
          </a:xfrm>
          <a:prstGeom prst="line">
            <a:avLst/>
          </a:prstGeom>
          <a:noFill/>
          <a:ln w="38100">
            <a:solidFill>
              <a:schemeClr val="tx1"/>
            </a:solidFill>
            <a:round/>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4" name="Line 13"/>
          <p:cNvSpPr>
            <a:spLocks noChangeShapeType="1"/>
          </p:cNvSpPr>
          <p:nvPr/>
        </p:nvSpPr>
        <p:spPr bwMode="auto">
          <a:xfrm flipH="1">
            <a:off x="539552" y="4830291"/>
            <a:ext cx="1371600" cy="0"/>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 name="Text Box 14"/>
          <p:cNvSpPr txBox="1">
            <a:spLocks noChangeArrowheads="1"/>
          </p:cNvSpPr>
          <p:nvPr/>
        </p:nvSpPr>
        <p:spPr bwMode="auto">
          <a:xfrm>
            <a:off x="568623" y="4184253"/>
            <a:ext cx="835025" cy="3968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dirty="0">
                <a:latin typeface="Arial" panose="020B0604020202020204" pitchFamily="34" charset="0"/>
              </a:rPr>
              <a:t>Chips</a:t>
            </a:r>
          </a:p>
        </p:txBody>
      </p:sp>
      <p:sp>
        <p:nvSpPr>
          <p:cNvPr id="16" name="Text Box 15"/>
          <p:cNvSpPr txBox="1">
            <a:spLocks noChangeArrowheads="1"/>
          </p:cNvSpPr>
          <p:nvPr/>
        </p:nvSpPr>
        <p:spPr bwMode="auto">
          <a:xfrm>
            <a:off x="539552" y="4933479"/>
            <a:ext cx="1271587" cy="3968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Arial" panose="020B0604020202020204" pitchFamily="34" charset="0"/>
              </a:rPr>
              <a:t>Mechanic</a:t>
            </a:r>
          </a:p>
        </p:txBody>
      </p:sp>
      <p:sp>
        <p:nvSpPr>
          <p:cNvPr id="17" name="AutoShape 16"/>
          <p:cNvSpPr>
            <a:spLocks noChangeArrowheads="1"/>
          </p:cNvSpPr>
          <p:nvPr/>
        </p:nvSpPr>
        <p:spPr bwMode="auto">
          <a:xfrm>
            <a:off x="1834952" y="4906491"/>
            <a:ext cx="990600" cy="457200"/>
          </a:xfrm>
          <a:prstGeom prst="can">
            <a:avLst>
              <a:gd name="adj" fmla="val 25000"/>
            </a:avLst>
          </a:prstGeom>
          <a:solidFill>
            <a:srgbClr val="FFFF99"/>
          </a:solidFill>
          <a:ln w="381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pPr>
            <a:r>
              <a:rPr lang="en-US" altLang="zh-TW" sz="2000" b="0">
                <a:latin typeface="Arial" panose="020B0604020202020204" pitchFamily="34" charset="0"/>
              </a:rPr>
              <a:t>Disk</a:t>
            </a:r>
          </a:p>
        </p:txBody>
      </p:sp>
      <p:sp>
        <p:nvSpPr>
          <p:cNvPr id="18" name="Line 17"/>
          <p:cNvSpPr>
            <a:spLocks noChangeShapeType="1"/>
          </p:cNvSpPr>
          <p:nvPr/>
        </p:nvSpPr>
        <p:spPr bwMode="auto">
          <a:xfrm>
            <a:off x="2292152" y="4601691"/>
            <a:ext cx="0" cy="304800"/>
          </a:xfrm>
          <a:prstGeom prst="line">
            <a:avLst/>
          </a:prstGeom>
          <a:noFill/>
          <a:ln w="38100">
            <a:solidFill>
              <a:schemeClr val="tx1"/>
            </a:solidFill>
            <a:round/>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9" name="文字方塊 18"/>
          <p:cNvSpPr txBox="1"/>
          <p:nvPr/>
        </p:nvSpPr>
        <p:spPr>
          <a:xfrm>
            <a:off x="6444208" y="2001327"/>
            <a:ext cx="1410451" cy="3416320"/>
          </a:xfrm>
          <a:prstGeom prst="rect">
            <a:avLst/>
          </a:prstGeom>
          <a:solidFill>
            <a:schemeClr val="bg1"/>
          </a:solidFill>
        </p:spPr>
        <p:txBody>
          <a:bodyPr wrap="none" rtlCol="0">
            <a:spAutoFit/>
          </a:bodyPr>
          <a:lstStyle/>
          <a:p>
            <a:r>
              <a:rPr lang="en-US" altLang="zh-TW" dirty="0" smtClean="0">
                <a:solidFill>
                  <a:srgbClr val="0000FF"/>
                </a:solidFill>
                <a:latin typeface="+mn-lt"/>
              </a:rPr>
              <a:t>Compiler</a:t>
            </a:r>
          </a:p>
          <a:p>
            <a:endParaRPr lang="en-US" altLang="zh-TW" dirty="0">
              <a:solidFill>
                <a:srgbClr val="0000FF"/>
              </a:solidFill>
              <a:latin typeface="+mn-lt"/>
            </a:endParaRPr>
          </a:p>
          <a:p>
            <a:r>
              <a:rPr lang="en-US" altLang="zh-TW" dirty="0" smtClean="0">
                <a:solidFill>
                  <a:srgbClr val="0000FF"/>
                </a:solidFill>
                <a:latin typeface="+mn-lt"/>
              </a:rPr>
              <a:t>Hardware</a:t>
            </a:r>
          </a:p>
          <a:p>
            <a:endParaRPr lang="en-US" altLang="zh-TW" dirty="0">
              <a:solidFill>
                <a:srgbClr val="0000FF"/>
              </a:solidFill>
              <a:latin typeface="+mn-lt"/>
            </a:endParaRPr>
          </a:p>
          <a:p>
            <a:r>
              <a:rPr lang="en-US" altLang="zh-TW" dirty="0" smtClean="0">
                <a:solidFill>
                  <a:srgbClr val="0000FF"/>
                </a:solidFill>
                <a:latin typeface="+mn-lt"/>
              </a:rPr>
              <a:t>Hardware</a:t>
            </a:r>
          </a:p>
          <a:p>
            <a:endParaRPr lang="en-US" altLang="zh-TW" dirty="0">
              <a:solidFill>
                <a:srgbClr val="0000FF"/>
              </a:solidFill>
              <a:latin typeface="+mn-lt"/>
            </a:endParaRPr>
          </a:p>
          <a:p>
            <a:r>
              <a:rPr lang="en-US" altLang="zh-TW" dirty="0" smtClean="0">
                <a:solidFill>
                  <a:srgbClr val="0000FF"/>
                </a:solidFill>
                <a:latin typeface="+mn-lt"/>
              </a:rPr>
              <a:t>OS</a:t>
            </a:r>
          </a:p>
          <a:p>
            <a:endParaRPr lang="en-US" altLang="zh-TW" dirty="0">
              <a:solidFill>
                <a:srgbClr val="0000FF"/>
              </a:solidFill>
              <a:latin typeface="+mn-lt"/>
            </a:endParaRPr>
          </a:p>
          <a:p>
            <a:r>
              <a:rPr lang="en-US" altLang="zh-TW" dirty="0" smtClean="0">
                <a:solidFill>
                  <a:srgbClr val="0000FF"/>
                </a:solidFill>
                <a:latin typeface="+mn-lt"/>
              </a:rPr>
              <a:t>OS</a:t>
            </a:r>
            <a:endParaRPr lang="zh-TW" altLang="en-US" dirty="0">
              <a:solidFill>
                <a:srgbClr val="0000FF"/>
              </a:solidFill>
              <a:latin typeface="+mn-lt"/>
            </a:endParaRPr>
          </a:p>
        </p:txBody>
      </p:sp>
      <p:sp>
        <p:nvSpPr>
          <p:cNvPr id="20" name="投影片編號版面配置區 19"/>
          <p:cNvSpPr>
            <a:spLocks noGrp="1"/>
          </p:cNvSpPr>
          <p:nvPr>
            <p:ph type="sldNum" sz="quarter" idx="11"/>
          </p:nvPr>
        </p:nvSpPr>
        <p:spPr/>
        <p:txBody>
          <a:bodyPr/>
          <a:lstStyle/>
          <a:p>
            <a:fld id="{085E38AC-DA67-415E-BA61-C1BB89328BA4}" type="slidenum">
              <a:rPr lang="zh-TW" altLang="en-US" smtClean="0"/>
              <a:pPr/>
              <a:t>5</a:t>
            </a:fld>
            <a:endParaRPr lang="zh-TW" altLang="zh-TW"/>
          </a:p>
        </p:txBody>
      </p:sp>
    </p:spTree>
    <p:extLst>
      <p:ext uri="{BB962C8B-B14F-4D97-AF65-F5344CB8AC3E}">
        <p14:creationId xmlns:p14="http://schemas.microsoft.com/office/powerpoint/2010/main" val="30973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Model of Memory Hierarchy</a:t>
            </a:r>
            <a:endParaRPr lang="zh-TW" altLang="en-US" dirty="0"/>
          </a:p>
        </p:txBody>
      </p:sp>
      <p:pic>
        <p:nvPicPr>
          <p:cNvPr id="20" name="Picture 13" descr="f02-01-97801238387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1124744"/>
            <a:ext cx="7200800" cy="4940974"/>
          </a:xfrm>
          <a:prstGeom prst="rect">
            <a:avLst/>
          </a:prstGeom>
          <a:noFill/>
          <a:extLst>
            <a:ext uri="{909E8E84-426E-40DD-AFC4-6F175D3DCCD1}">
              <a14:hiddenFill xmlns:a14="http://schemas.microsoft.com/office/drawing/2010/main">
                <a:solidFill>
                  <a:srgbClr val="FFFFFF"/>
                </a:solidFill>
              </a14:hiddenFill>
            </a:ext>
          </a:extLst>
        </p:spPr>
      </p:pic>
      <p:sp>
        <p:nvSpPr>
          <p:cNvPr id="21" name="文字方塊 20"/>
          <p:cNvSpPr txBox="1"/>
          <p:nvPr/>
        </p:nvSpPr>
        <p:spPr>
          <a:xfrm>
            <a:off x="323528" y="5589240"/>
            <a:ext cx="1074333" cy="461665"/>
          </a:xfrm>
          <a:prstGeom prst="rect">
            <a:avLst/>
          </a:prstGeom>
          <a:noFill/>
        </p:spPr>
        <p:txBody>
          <a:bodyPr wrap="none" rtlCol="0">
            <a:spAutoFit/>
          </a:bodyPr>
          <a:lstStyle/>
          <a:p>
            <a:r>
              <a:rPr lang="en-US" altLang="zh-TW" dirty="0" smtClean="0">
                <a:latin typeface="+mn-lt"/>
              </a:rPr>
              <a:t>Fig. 2.1</a:t>
            </a:r>
            <a:endParaRPr lang="zh-TW" altLang="en-US" dirty="0" smtClean="0">
              <a:latin typeface="+mn-lt"/>
            </a:endParaRPr>
          </a:p>
        </p:txBody>
      </p:sp>
      <p:sp>
        <p:nvSpPr>
          <p:cNvPr id="4" name="投影片編號版面配置區 3"/>
          <p:cNvSpPr>
            <a:spLocks noGrp="1"/>
          </p:cNvSpPr>
          <p:nvPr>
            <p:ph type="sldNum" sz="quarter" idx="11"/>
          </p:nvPr>
        </p:nvSpPr>
        <p:spPr/>
        <p:txBody>
          <a:bodyPr/>
          <a:lstStyle/>
          <a:p>
            <a:fld id="{085E38AC-DA67-415E-BA61-C1BB89328BA4}" type="slidenum">
              <a:rPr lang="zh-TW" altLang="en-US" smtClean="0"/>
              <a:pPr/>
              <a:t>6</a:t>
            </a:fld>
            <a:endParaRPr lang="zh-TW" altLang="zh-TW"/>
          </a:p>
        </p:txBody>
      </p:sp>
      <p:sp>
        <p:nvSpPr>
          <p:cNvPr id="3" name="橢圓 2"/>
          <p:cNvSpPr/>
          <p:nvPr/>
        </p:nvSpPr>
        <p:spPr bwMode="auto">
          <a:xfrm>
            <a:off x="467544" y="2852936"/>
            <a:ext cx="7632848" cy="504056"/>
          </a:xfrm>
          <a:prstGeom prst="ellipse">
            <a:avLst/>
          </a:prstGeom>
          <a:noFill/>
          <a:ln w="28575" cap="flat" cmpd="sng" algn="ctr">
            <a:solidFill>
              <a:schemeClr val="accent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dirty="0" smtClean="0">
              <a:ln>
                <a:noFill/>
              </a:ln>
              <a:solidFill>
                <a:schemeClr val="tx1"/>
              </a:solidFill>
              <a:effectLst/>
              <a:latin typeface="+mn-lt"/>
              <a:ea typeface="標楷體" panose="03000509000000000000" pitchFamily="65" charset="-120"/>
            </a:endParaRPr>
          </a:p>
        </p:txBody>
      </p:sp>
      <p:sp>
        <p:nvSpPr>
          <p:cNvPr id="7" name="橢圓 6"/>
          <p:cNvSpPr/>
          <p:nvPr/>
        </p:nvSpPr>
        <p:spPr bwMode="auto">
          <a:xfrm>
            <a:off x="1331640" y="5412317"/>
            <a:ext cx="6624736" cy="504056"/>
          </a:xfrm>
          <a:prstGeom prst="ellipse">
            <a:avLst/>
          </a:prstGeom>
          <a:noFill/>
          <a:ln w="28575" cap="flat" cmpd="sng" algn="ctr">
            <a:solidFill>
              <a:schemeClr val="accent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dirty="0" smtClean="0">
              <a:ln>
                <a:noFill/>
              </a:ln>
              <a:solidFill>
                <a:schemeClr val="tx1"/>
              </a:solidFill>
              <a:effectLst/>
              <a:latin typeface="+mn-lt"/>
              <a:ea typeface="標楷體" panose="03000509000000000000" pitchFamily="65" charset="-120"/>
            </a:endParaRPr>
          </a:p>
        </p:txBody>
      </p:sp>
    </p:spTree>
    <p:extLst>
      <p:ext uri="{BB962C8B-B14F-4D97-AF65-F5344CB8AC3E}">
        <p14:creationId xmlns:p14="http://schemas.microsoft.com/office/powerpoint/2010/main" val="3590088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Cache Power Consumption</a:t>
            </a:r>
            <a:endParaRPr kumimoji="1" lang="zh-TW" altLang="en-US" dirty="0"/>
          </a:p>
        </p:txBody>
      </p:sp>
      <p:sp>
        <p:nvSpPr>
          <p:cNvPr id="3" name="內容版面配置區 2"/>
          <p:cNvSpPr>
            <a:spLocks noGrp="1"/>
          </p:cNvSpPr>
          <p:nvPr>
            <p:ph idx="1"/>
          </p:nvPr>
        </p:nvSpPr>
        <p:spPr/>
        <p:txBody>
          <a:bodyPr/>
          <a:lstStyle/>
          <a:p>
            <a:pPr>
              <a:lnSpc>
                <a:spcPct val="90000"/>
              </a:lnSpc>
            </a:pPr>
            <a:r>
              <a:rPr lang="en-US" altLang="zh-TW" dirty="0"/>
              <a:t>High-end </a:t>
            </a:r>
            <a:r>
              <a:rPr lang="en-US" altLang="zh-TW" dirty="0" err="1" smtClean="0">
                <a:latin typeface="Symbol" panose="05050102010706020507" pitchFamily="18" charset="2"/>
              </a:rPr>
              <a:t>m</a:t>
            </a:r>
            <a:r>
              <a:rPr lang="en-US" altLang="zh-TW" dirty="0" err="1" smtClean="0"/>
              <a:t>Ps</a:t>
            </a:r>
            <a:r>
              <a:rPr lang="en-US" altLang="zh-TW" dirty="0" smtClean="0"/>
              <a:t> </a:t>
            </a:r>
            <a:r>
              <a:rPr lang="en-US" altLang="zh-TW" dirty="0"/>
              <a:t>have &gt;10 MB on-chip cache</a:t>
            </a:r>
          </a:p>
          <a:p>
            <a:pPr lvl="1">
              <a:lnSpc>
                <a:spcPct val="90000"/>
              </a:lnSpc>
            </a:pPr>
            <a:r>
              <a:rPr lang="en-US" altLang="zh-TW" dirty="0"/>
              <a:t>Consumes large amount of area and power budget</a:t>
            </a:r>
          </a:p>
          <a:p>
            <a:endParaRPr kumimoji="1" lang="zh-TW" altLang="en-US" dirty="0"/>
          </a:p>
        </p:txBody>
      </p:sp>
      <p:grpSp>
        <p:nvGrpSpPr>
          <p:cNvPr id="18" name="群組 17"/>
          <p:cNvGrpSpPr/>
          <p:nvPr/>
        </p:nvGrpSpPr>
        <p:grpSpPr>
          <a:xfrm>
            <a:off x="1983730" y="2060848"/>
            <a:ext cx="6260678" cy="3960440"/>
            <a:chOff x="1285875" y="1441350"/>
            <a:chExt cx="6594475" cy="4579938"/>
          </a:xfrm>
        </p:grpSpPr>
        <p:pic>
          <p:nvPicPr>
            <p:cNvPr id="5" name="Picture 4" descr="f01-13-97801238387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5875" y="1441350"/>
              <a:ext cx="6594475" cy="457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矩形 1"/>
            <p:cNvSpPr>
              <a:spLocks noChangeArrowheads="1"/>
            </p:cNvSpPr>
            <p:nvPr/>
          </p:nvSpPr>
          <p:spPr bwMode="auto">
            <a:xfrm>
              <a:off x="1692275" y="2077938"/>
              <a:ext cx="1295400" cy="2376487"/>
            </a:xfrm>
            <a:prstGeom prst="rect">
              <a:avLst/>
            </a:prstGeom>
            <a:noFill/>
            <a:ln w="28575"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endParaRPr lang="zh-TW" altLang="en-US">
                <a:solidFill>
                  <a:srgbClr val="000000"/>
                </a:solidFill>
                <a:latin typeface="+mn-lt"/>
                <a:ea typeface="新細明體" panose="02020500000000000000" pitchFamily="18" charset="-120"/>
              </a:endParaRPr>
            </a:p>
          </p:txBody>
        </p:sp>
        <p:sp>
          <p:nvSpPr>
            <p:cNvPr id="7" name="矩形 6"/>
            <p:cNvSpPr>
              <a:spLocks noChangeArrowheads="1"/>
            </p:cNvSpPr>
            <p:nvPr/>
          </p:nvSpPr>
          <p:spPr bwMode="auto">
            <a:xfrm>
              <a:off x="2987675" y="2077938"/>
              <a:ext cx="1296988" cy="2376487"/>
            </a:xfrm>
            <a:prstGeom prst="rect">
              <a:avLst/>
            </a:prstGeom>
            <a:noFill/>
            <a:ln w="28575"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endParaRPr lang="zh-TW" altLang="en-US">
                <a:solidFill>
                  <a:srgbClr val="000000"/>
                </a:solidFill>
                <a:latin typeface="+mn-lt"/>
                <a:ea typeface="新細明體" panose="02020500000000000000" pitchFamily="18" charset="-120"/>
              </a:endParaRPr>
            </a:p>
          </p:txBody>
        </p:sp>
        <p:sp>
          <p:nvSpPr>
            <p:cNvPr id="8" name="矩形 7"/>
            <p:cNvSpPr>
              <a:spLocks noChangeArrowheads="1"/>
            </p:cNvSpPr>
            <p:nvPr/>
          </p:nvSpPr>
          <p:spPr bwMode="auto">
            <a:xfrm>
              <a:off x="4859338" y="2077938"/>
              <a:ext cx="1296987" cy="2376487"/>
            </a:xfrm>
            <a:prstGeom prst="rect">
              <a:avLst/>
            </a:prstGeom>
            <a:noFill/>
            <a:ln w="28575"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endParaRPr lang="zh-TW" altLang="en-US">
                <a:solidFill>
                  <a:srgbClr val="000000"/>
                </a:solidFill>
                <a:latin typeface="+mn-lt"/>
                <a:ea typeface="新細明體" panose="02020500000000000000" pitchFamily="18" charset="-120"/>
              </a:endParaRPr>
            </a:p>
          </p:txBody>
        </p:sp>
        <p:sp>
          <p:nvSpPr>
            <p:cNvPr id="9" name="矩形 8"/>
            <p:cNvSpPr>
              <a:spLocks noChangeArrowheads="1"/>
            </p:cNvSpPr>
            <p:nvPr/>
          </p:nvSpPr>
          <p:spPr bwMode="auto">
            <a:xfrm>
              <a:off x="6156325" y="2077938"/>
              <a:ext cx="1295400" cy="2376487"/>
            </a:xfrm>
            <a:prstGeom prst="rect">
              <a:avLst/>
            </a:prstGeom>
            <a:noFill/>
            <a:ln w="28575"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endParaRPr lang="zh-TW" altLang="en-US">
                <a:solidFill>
                  <a:srgbClr val="000000"/>
                </a:solidFill>
                <a:latin typeface="+mn-lt"/>
                <a:ea typeface="新細明體" panose="02020500000000000000" pitchFamily="18" charset="-120"/>
              </a:endParaRPr>
            </a:p>
          </p:txBody>
        </p:sp>
        <p:sp>
          <p:nvSpPr>
            <p:cNvPr id="10" name="矩形 9"/>
            <p:cNvSpPr/>
            <p:nvPr/>
          </p:nvSpPr>
          <p:spPr bwMode="auto">
            <a:xfrm>
              <a:off x="2700338" y="2870100"/>
              <a:ext cx="287337" cy="504825"/>
            </a:xfrm>
            <a:prstGeom prst="rect">
              <a:avLst/>
            </a:prstGeom>
            <a:noFill/>
            <a:ln w="28575" cap="flat" cmpd="sng" algn="ctr">
              <a:solidFill>
                <a:schemeClr val="accent1">
                  <a:lumMod val="75000"/>
                </a:schemeClr>
              </a:solidFill>
              <a:prstDash val="solid"/>
              <a:round/>
              <a:headEnd type="none" w="med" len="med"/>
              <a:tailEnd type="none" w="med" len="med"/>
            </a:ln>
            <a:effectLst/>
          </p:spPr>
          <p:txBody>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defRPr/>
              </a:pPr>
              <a:endParaRPr lang="zh-TW" altLang="en-US" smtClean="0">
                <a:latin typeface="+mn-lt"/>
                <a:ea typeface="新細明體" panose="02020500000000000000" pitchFamily="18" charset="-120"/>
              </a:endParaRPr>
            </a:p>
          </p:txBody>
        </p:sp>
        <p:sp>
          <p:nvSpPr>
            <p:cNvPr id="11" name="矩形 10"/>
            <p:cNvSpPr/>
            <p:nvPr/>
          </p:nvSpPr>
          <p:spPr bwMode="auto">
            <a:xfrm>
              <a:off x="1763713" y="3735288"/>
              <a:ext cx="287337" cy="431800"/>
            </a:xfrm>
            <a:prstGeom prst="rect">
              <a:avLst/>
            </a:prstGeom>
            <a:noFill/>
            <a:ln w="28575" cap="flat" cmpd="sng" algn="ctr">
              <a:solidFill>
                <a:schemeClr val="accent1">
                  <a:lumMod val="75000"/>
                </a:schemeClr>
              </a:solidFill>
              <a:prstDash val="solid"/>
              <a:round/>
              <a:headEnd type="none" w="med" len="med"/>
              <a:tailEnd type="none" w="med" len="med"/>
            </a:ln>
            <a:effectLst/>
          </p:spPr>
          <p:txBody>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defRPr/>
              </a:pPr>
              <a:endParaRPr lang="zh-TW" altLang="en-US" smtClean="0">
                <a:latin typeface="+mn-lt"/>
                <a:ea typeface="新細明體" panose="02020500000000000000" pitchFamily="18" charset="-120"/>
              </a:endParaRPr>
            </a:p>
          </p:txBody>
        </p:sp>
        <p:sp>
          <p:nvSpPr>
            <p:cNvPr id="12" name="文字方塊 3"/>
            <p:cNvSpPr txBox="1">
              <a:spLocks noChangeArrowheads="1"/>
            </p:cNvSpPr>
            <p:nvPr/>
          </p:nvSpPr>
          <p:spPr bwMode="auto">
            <a:xfrm>
              <a:off x="2484438" y="2933600"/>
              <a:ext cx="88838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r>
                <a:rPr lang="en-US" altLang="zh-TW">
                  <a:solidFill>
                    <a:srgbClr val="FFFF00"/>
                  </a:solidFill>
                  <a:latin typeface="+mn-lt"/>
                  <a:ea typeface="新細明體" panose="02020500000000000000" pitchFamily="18" charset="-120"/>
                </a:rPr>
                <a:t>L1 D$</a:t>
              </a:r>
              <a:endParaRPr lang="zh-TW" altLang="en-US">
                <a:solidFill>
                  <a:srgbClr val="FFFF00"/>
                </a:solidFill>
                <a:latin typeface="+mn-lt"/>
                <a:ea typeface="新細明體" panose="02020500000000000000" pitchFamily="18" charset="-120"/>
              </a:endParaRPr>
            </a:p>
          </p:txBody>
        </p:sp>
        <p:sp>
          <p:nvSpPr>
            <p:cNvPr id="13" name="文字方塊 12"/>
            <p:cNvSpPr txBox="1">
              <a:spLocks noChangeArrowheads="1"/>
            </p:cNvSpPr>
            <p:nvPr/>
          </p:nvSpPr>
          <p:spPr bwMode="auto">
            <a:xfrm>
              <a:off x="1547813" y="3797200"/>
              <a:ext cx="776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r>
                <a:rPr lang="en-US" altLang="zh-TW">
                  <a:solidFill>
                    <a:srgbClr val="FFFF00"/>
                  </a:solidFill>
                  <a:latin typeface="+mn-lt"/>
                  <a:ea typeface="新細明體" panose="02020500000000000000" pitchFamily="18" charset="-120"/>
                </a:rPr>
                <a:t>L1 I$</a:t>
              </a:r>
              <a:endParaRPr lang="zh-TW" altLang="en-US">
                <a:solidFill>
                  <a:srgbClr val="FFFF00"/>
                </a:solidFill>
                <a:latin typeface="+mn-lt"/>
                <a:ea typeface="新細明體" panose="02020500000000000000" pitchFamily="18" charset="-120"/>
              </a:endParaRPr>
            </a:p>
          </p:txBody>
        </p:sp>
        <p:sp>
          <p:nvSpPr>
            <p:cNvPr id="14" name="矩形 13"/>
            <p:cNvSpPr/>
            <p:nvPr/>
          </p:nvSpPr>
          <p:spPr bwMode="auto">
            <a:xfrm>
              <a:off x="2625725" y="3721149"/>
              <a:ext cx="361950" cy="461665"/>
            </a:xfrm>
            <a:prstGeom prst="rect">
              <a:avLst/>
            </a:prstGeom>
            <a:noFill/>
            <a:ln w="38100" cap="flat" cmpd="sng" algn="ctr">
              <a:solidFill>
                <a:schemeClr val="accent2">
                  <a:lumMod val="60000"/>
                  <a:lumOff val="40000"/>
                </a:schemeClr>
              </a:solidFill>
              <a:prstDash val="solid"/>
              <a:round/>
              <a:headEnd type="none" w="med" len="med"/>
              <a:tailEnd type="triangle" w="med" len="med"/>
            </a:ln>
            <a:effectLst/>
          </p:spPr>
          <p:txBody>
            <a:bodyPr anchor="ctr">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defRPr/>
              </a:pPr>
              <a:endParaRPr lang="zh-TW" altLang="en-US" smtClean="0">
                <a:latin typeface="+mn-lt"/>
                <a:ea typeface="新細明體" panose="02020500000000000000" pitchFamily="18" charset="-120"/>
              </a:endParaRPr>
            </a:p>
          </p:txBody>
        </p:sp>
        <p:sp>
          <p:nvSpPr>
            <p:cNvPr id="15" name="文字方塊 5"/>
            <p:cNvSpPr txBox="1">
              <a:spLocks noChangeArrowheads="1"/>
            </p:cNvSpPr>
            <p:nvPr/>
          </p:nvSpPr>
          <p:spPr bwMode="auto">
            <a:xfrm>
              <a:off x="2589832" y="3717032"/>
              <a:ext cx="470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r>
                <a:rPr lang="en-US" altLang="zh-TW" dirty="0">
                  <a:solidFill>
                    <a:srgbClr val="35FF35"/>
                  </a:solidFill>
                  <a:latin typeface="+mn-lt"/>
                  <a:ea typeface="新細明體" panose="02020500000000000000" pitchFamily="18" charset="-120"/>
                </a:rPr>
                <a:t>L2</a:t>
              </a:r>
              <a:endParaRPr lang="zh-TW" altLang="en-US" dirty="0">
                <a:solidFill>
                  <a:srgbClr val="35FF35"/>
                </a:solidFill>
                <a:latin typeface="+mn-lt"/>
                <a:ea typeface="新細明體" panose="02020500000000000000" pitchFamily="18" charset="-120"/>
              </a:endParaRPr>
            </a:p>
          </p:txBody>
        </p:sp>
        <p:sp>
          <p:nvSpPr>
            <p:cNvPr id="16" name="矩形 15"/>
            <p:cNvSpPr/>
            <p:nvPr/>
          </p:nvSpPr>
          <p:spPr bwMode="auto">
            <a:xfrm>
              <a:off x="1692275" y="4574677"/>
              <a:ext cx="5759450" cy="1327399"/>
            </a:xfrm>
            <a:prstGeom prst="rect">
              <a:avLst/>
            </a:prstGeom>
            <a:noFill/>
            <a:ln w="57150" cap="flat" cmpd="sng" algn="ctr">
              <a:solidFill>
                <a:schemeClr val="accent3"/>
              </a:solidFill>
              <a:prstDash val="solid"/>
              <a:round/>
              <a:headEnd type="none" w="med" len="med"/>
              <a:tailEnd type="triangle" w="med" len="med"/>
            </a:ln>
            <a:effectLst/>
          </p:spPr>
          <p:txBody>
            <a:bodyPr wrap="square" anchor="ctr">
              <a:no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eaLnBrk="0" fontAlgn="base" hangingPunct="0">
                <a:spcBef>
                  <a:spcPct val="0"/>
                </a:spcBef>
                <a:spcAft>
                  <a:spcPct val="0"/>
                </a:spcAft>
                <a:defRPr b="1">
                  <a:solidFill>
                    <a:schemeClr val="tx1"/>
                  </a:solidFill>
                  <a:latin typeface="Comic Sans MS" panose="030F0702030302020204" pitchFamily="66" charset="0"/>
                </a:defRPr>
              </a:lvl6pPr>
              <a:lvl7pPr marL="2971800" indent="-228600" eaLnBrk="0" fontAlgn="base" hangingPunct="0">
                <a:spcBef>
                  <a:spcPct val="0"/>
                </a:spcBef>
                <a:spcAft>
                  <a:spcPct val="0"/>
                </a:spcAft>
                <a:defRPr b="1">
                  <a:solidFill>
                    <a:schemeClr val="tx1"/>
                  </a:solidFill>
                  <a:latin typeface="Comic Sans MS" panose="030F0702030302020204" pitchFamily="66" charset="0"/>
                </a:defRPr>
              </a:lvl7pPr>
              <a:lvl8pPr marL="3429000" indent="-228600" eaLnBrk="0" fontAlgn="base" hangingPunct="0">
                <a:spcBef>
                  <a:spcPct val="0"/>
                </a:spcBef>
                <a:spcAft>
                  <a:spcPct val="0"/>
                </a:spcAft>
                <a:defRPr b="1">
                  <a:solidFill>
                    <a:schemeClr val="tx1"/>
                  </a:solidFill>
                  <a:latin typeface="Comic Sans MS" panose="030F0702030302020204" pitchFamily="66" charset="0"/>
                </a:defRPr>
              </a:lvl8pPr>
              <a:lvl9pPr marL="3886200" indent="-228600" eaLnBrk="0" fontAlgn="base" hangingPunct="0">
                <a:spcBef>
                  <a:spcPct val="0"/>
                </a:spcBef>
                <a:spcAft>
                  <a:spcPct val="0"/>
                </a:spcAft>
                <a:defRPr b="1">
                  <a:solidFill>
                    <a:schemeClr val="tx1"/>
                  </a:solidFill>
                  <a:latin typeface="Comic Sans MS" panose="030F0702030302020204" pitchFamily="66" charset="0"/>
                </a:defRPr>
              </a:lvl9pPr>
            </a:lstStyle>
            <a:p>
              <a:pPr algn="ctr">
                <a:defRPr/>
              </a:pPr>
              <a:r>
                <a:rPr lang="en-US" altLang="zh-TW" sz="2800" dirty="0">
                  <a:solidFill>
                    <a:schemeClr val="bg1"/>
                  </a:solidFill>
                  <a:latin typeface="+mn-lt"/>
                </a:rPr>
                <a:t>Shared </a:t>
              </a:r>
              <a:r>
                <a:rPr lang="en-US" altLang="zh-TW" sz="2800" dirty="0" smtClean="0">
                  <a:solidFill>
                    <a:schemeClr val="bg1"/>
                  </a:solidFill>
                  <a:latin typeface="+mn-lt"/>
                </a:rPr>
                <a:t>L3</a:t>
              </a:r>
              <a:endParaRPr lang="zh-TW" altLang="en-US" sz="2800" dirty="0" smtClean="0">
                <a:latin typeface="+mn-lt"/>
              </a:endParaRPr>
            </a:p>
          </p:txBody>
        </p:sp>
      </p:grpSp>
      <p:sp>
        <p:nvSpPr>
          <p:cNvPr id="19" name="文字方塊 18"/>
          <p:cNvSpPr txBox="1"/>
          <p:nvPr/>
        </p:nvSpPr>
        <p:spPr>
          <a:xfrm>
            <a:off x="615578" y="3296340"/>
            <a:ext cx="1208394" cy="830997"/>
          </a:xfrm>
          <a:prstGeom prst="rect">
            <a:avLst/>
          </a:prstGeom>
          <a:noFill/>
        </p:spPr>
        <p:txBody>
          <a:bodyPr wrap="square" rtlCol="0">
            <a:spAutoFit/>
          </a:bodyPr>
          <a:lstStyle/>
          <a:p>
            <a:r>
              <a:rPr lang="en-US" altLang="zh-TW" dirty="0" smtClean="0">
                <a:latin typeface="+mn-lt"/>
              </a:rPr>
              <a:t>Intel Core i7</a:t>
            </a:r>
            <a:endParaRPr lang="zh-TW" altLang="en-US" dirty="0">
              <a:latin typeface="+mn-lt"/>
            </a:endParaRPr>
          </a:p>
        </p:txBody>
      </p:sp>
      <p:sp>
        <p:nvSpPr>
          <p:cNvPr id="17" name="投影片編號版面配置區 16"/>
          <p:cNvSpPr>
            <a:spLocks noGrp="1"/>
          </p:cNvSpPr>
          <p:nvPr>
            <p:ph type="sldNum" sz="quarter" idx="11"/>
          </p:nvPr>
        </p:nvSpPr>
        <p:spPr/>
        <p:txBody>
          <a:bodyPr/>
          <a:lstStyle/>
          <a:p>
            <a:fld id="{7AAE24B3-22E3-4AA7-8B55-0A68B3597D77}" type="slidenum">
              <a:rPr lang="zh-TW" altLang="en-US" smtClean="0"/>
              <a:pPr/>
              <a:t>7</a:t>
            </a:fld>
            <a:endParaRPr lang="zh-TW" altLang="zh-TW"/>
          </a:p>
        </p:txBody>
      </p:sp>
    </p:spTree>
    <p:extLst>
      <p:ext uri="{BB962C8B-B14F-4D97-AF65-F5344CB8AC3E}">
        <p14:creationId xmlns:p14="http://schemas.microsoft.com/office/powerpoint/2010/main" val="4552953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04" name="Rectangle 4"/>
          <p:cNvSpPr>
            <a:spLocks noGrp="1" noChangeArrowheads="1"/>
          </p:cNvSpPr>
          <p:nvPr>
            <p:ph type="title"/>
          </p:nvPr>
        </p:nvSpPr>
        <p:spPr/>
        <p:txBody>
          <a:bodyPr/>
          <a:lstStyle/>
          <a:p>
            <a:r>
              <a:rPr lang="en-US" altLang="zh-TW" dirty="0" smtClean="0"/>
              <a:t>Underlying Principle: Locality of Reference</a:t>
            </a:r>
            <a:endParaRPr lang="en-US" altLang="zh-TW" dirty="0"/>
          </a:p>
        </p:txBody>
      </p:sp>
      <p:sp>
        <p:nvSpPr>
          <p:cNvPr id="1075205" name="Rectangle 5"/>
          <p:cNvSpPr>
            <a:spLocks noGrp="1" noChangeArrowheads="1"/>
          </p:cNvSpPr>
          <p:nvPr>
            <p:ph type="body" idx="1"/>
          </p:nvPr>
        </p:nvSpPr>
        <p:spPr/>
        <p:txBody>
          <a:bodyPr/>
          <a:lstStyle/>
          <a:p>
            <a:r>
              <a:rPr lang="en-US" altLang="zh-TW" dirty="0" smtClean="0"/>
              <a:t>Locality of reference:</a:t>
            </a:r>
          </a:p>
          <a:p>
            <a:pPr lvl="1"/>
            <a:r>
              <a:rPr lang="en-US" altLang="zh-TW" dirty="0" smtClean="0"/>
              <a:t>Program access a relatively small portion of the address space at any instant of time </a:t>
            </a:r>
            <a:r>
              <a:rPr lang="en-US" altLang="zh-TW" dirty="0" smtClean="0">
                <a:sym typeface="Wingdings" panose="05000000000000000000" pitchFamily="2" charset="2"/>
              </a:rPr>
              <a:t> </a:t>
            </a:r>
            <a:r>
              <a:rPr lang="en-US" altLang="zh-TW" u="sng" dirty="0" smtClean="0">
                <a:sym typeface="Wingdings" panose="05000000000000000000" pitchFamily="2" charset="2"/>
              </a:rPr>
              <a:t>a program property</a:t>
            </a:r>
            <a:endParaRPr lang="en-US" altLang="zh-TW" u="sng" dirty="0" smtClean="0"/>
          </a:p>
          <a:p>
            <a:pPr lvl="1"/>
            <a:r>
              <a:rPr lang="en-US" altLang="zh-TW" dirty="0" smtClean="0">
                <a:solidFill>
                  <a:srgbClr val="FF0000"/>
                </a:solidFill>
              </a:rPr>
              <a:t>Temporal locality</a:t>
            </a:r>
            <a:r>
              <a:rPr lang="en-US" altLang="zh-TW" dirty="0" smtClean="0"/>
              <a:t>: If an item is referenced, it will tend to be referenced again soon (e.g., loops, reuse)</a:t>
            </a:r>
          </a:p>
          <a:p>
            <a:pPr lvl="1"/>
            <a:r>
              <a:rPr lang="en-US" altLang="zh-TW" dirty="0" smtClean="0">
                <a:solidFill>
                  <a:srgbClr val="FF0000"/>
                </a:solidFill>
              </a:rPr>
              <a:t>Spatial locality</a:t>
            </a:r>
            <a:r>
              <a:rPr lang="en-US" altLang="zh-TW" dirty="0" smtClean="0"/>
              <a:t>: If an item is referenced, items whose addresses are close by tend to be referenced soon (e.g., </a:t>
            </a:r>
            <a:r>
              <a:rPr lang="en-US" altLang="zh-TW" dirty="0" err="1" smtClean="0"/>
              <a:t>straightline</a:t>
            </a:r>
            <a:r>
              <a:rPr lang="en-US" altLang="zh-TW" dirty="0" smtClean="0"/>
              <a:t> code, array access)</a:t>
            </a:r>
            <a:endParaRPr lang="en-US" altLang="zh-TW" dirty="0"/>
          </a:p>
        </p:txBody>
      </p:sp>
      <p:grpSp>
        <p:nvGrpSpPr>
          <p:cNvPr id="3" name="群組 2"/>
          <p:cNvGrpSpPr/>
          <p:nvPr/>
        </p:nvGrpSpPr>
        <p:grpSpPr>
          <a:xfrm>
            <a:off x="4738688" y="3933056"/>
            <a:ext cx="2895600" cy="2221483"/>
            <a:chOff x="4738688" y="3933056"/>
            <a:chExt cx="2895600" cy="2221483"/>
          </a:xfrm>
        </p:grpSpPr>
        <p:sp>
          <p:nvSpPr>
            <p:cNvPr id="1075206" name="Line 6"/>
            <p:cNvSpPr>
              <a:spLocks noChangeShapeType="1"/>
            </p:cNvSpPr>
            <p:nvPr/>
          </p:nvSpPr>
          <p:spPr bwMode="auto">
            <a:xfrm flipV="1">
              <a:off x="5195888" y="5733256"/>
              <a:ext cx="2438400"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75207" name="Line 7"/>
            <p:cNvSpPr>
              <a:spLocks noChangeShapeType="1"/>
            </p:cNvSpPr>
            <p:nvPr/>
          </p:nvSpPr>
          <p:spPr bwMode="auto">
            <a:xfrm flipV="1">
              <a:off x="5195888" y="4437856"/>
              <a:ext cx="0" cy="129540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75208" name="Text Box 8"/>
            <p:cNvSpPr txBox="1">
              <a:spLocks noChangeArrowheads="1"/>
            </p:cNvSpPr>
            <p:nvPr/>
          </p:nvSpPr>
          <p:spPr bwMode="auto">
            <a:xfrm>
              <a:off x="4738688" y="4843264"/>
              <a:ext cx="354012" cy="3968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Arial" panose="020B0604020202020204" pitchFamily="34" charset="0"/>
                </a:rPr>
                <a:t>P</a:t>
              </a:r>
            </a:p>
          </p:txBody>
        </p:sp>
        <p:sp>
          <p:nvSpPr>
            <p:cNvPr id="1075209" name="Text Box 9"/>
            <p:cNvSpPr txBox="1">
              <a:spLocks noChangeArrowheads="1"/>
            </p:cNvSpPr>
            <p:nvPr/>
          </p:nvSpPr>
          <p:spPr bwMode="auto">
            <a:xfrm>
              <a:off x="5653088" y="5757664"/>
              <a:ext cx="1144587" cy="3968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Arial" panose="020B0604020202020204" pitchFamily="34" charset="0"/>
                </a:rPr>
                <a:t>Location</a:t>
              </a:r>
            </a:p>
          </p:txBody>
        </p:sp>
        <p:sp>
          <p:nvSpPr>
            <p:cNvPr id="1075210" name="Freeform 10"/>
            <p:cNvSpPr>
              <a:spLocks/>
            </p:cNvSpPr>
            <p:nvPr/>
          </p:nvSpPr>
          <p:spPr bwMode="auto">
            <a:xfrm>
              <a:off x="5195888" y="4363268"/>
              <a:ext cx="2209800" cy="1358900"/>
            </a:xfrm>
            <a:custGeom>
              <a:avLst/>
              <a:gdLst>
                <a:gd name="T0" fmla="*/ 0 w 1392"/>
                <a:gd name="T1" fmla="*/ 816 h 856"/>
                <a:gd name="T2" fmla="*/ 96 w 1392"/>
                <a:gd name="T3" fmla="*/ 810 h 856"/>
                <a:gd name="T4" fmla="*/ 192 w 1392"/>
                <a:gd name="T5" fmla="*/ 816 h 856"/>
                <a:gd name="T6" fmla="*/ 213 w 1392"/>
                <a:gd name="T7" fmla="*/ 744 h 856"/>
                <a:gd name="T8" fmla="*/ 265 w 1392"/>
                <a:gd name="T9" fmla="*/ 224 h 856"/>
                <a:gd name="T10" fmla="*/ 343 w 1392"/>
                <a:gd name="T11" fmla="*/ 726 h 856"/>
                <a:gd name="T12" fmla="*/ 432 w 1392"/>
                <a:gd name="T13" fmla="*/ 816 h 856"/>
                <a:gd name="T14" fmla="*/ 624 w 1392"/>
                <a:gd name="T15" fmla="*/ 816 h 856"/>
                <a:gd name="T16" fmla="*/ 672 w 1392"/>
                <a:gd name="T17" fmla="*/ 720 h 856"/>
                <a:gd name="T18" fmla="*/ 720 w 1392"/>
                <a:gd name="T19" fmla="*/ 0 h 856"/>
                <a:gd name="T20" fmla="*/ 816 w 1392"/>
                <a:gd name="T21" fmla="*/ 720 h 856"/>
                <a:gd name="T22" fmla="*/ 864 w 1392"/>
                <a:gd name="T23" fmla="*/ 816 h 856"/>
                <a:gd name="T24" fmla="*/ 1056 w 1392"/>
                <a:gd name="T25" fmla="*/ 816 h 856"/>
                <a:gd name="T26" fmla="*/ 1104 w 1392"/>
                <a:gd name="T27" fmla="*/ 720 h 856"/>
                <a:gd name="T28" fmla="*/ 1152 w 1392"/>
                <a:gd name="T29" fmla="*/ 384 h 856"/>
                <a:gd name="T30" fmla="*/ 1248 w 1392"/>
                <a:gd name="T31" fmla="*/ 768 h 856"/>
                <a:gd name="T32" fmla="*/ 1296 w 1392"/>
                <a:gd name="T33" fmla="*/ 816 h 856"/>
                <a:gd name="T34" fmla="*/ 1392 w 1392"/>
                <a:gd name="T35" fmla="*/ 816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92" h="856">
                  <a:moveTo>
                    <a:pt x="0" y="816"/>
                  </a:moveTo>
                  <a:cubicBezTo>
                    <a:pt x="16" y="815"/>
                    <a:pt x="64" y="810"/>
                    <a:pt x="96" y="810"/>
                  </a:cubicBezTo>
                  <a:cubicBezTo>
                    <a:pt x="128" y="810"/>
                    <a:pt x="172" y="827"/>
                    <a:pt x="192" y="816"/>
                  </a:cubicBezTo>
                  <a:cubicBezTo>
                    <a:pt x="212" y="805"/>
                    <a:pt x="201" y="843"/>
                    <a:pt x="213" y="744"/>
                  </a:cubicBezTo>
                  <a:cubicBezTo>
                    <a:pt x="225" y="645"/>
                    <a:pt x="243" y="227"/>
                    <a:pt x="265" y="224"/>
                  </a:cubicBezTo>
                  <a:cubicBezTo>
                    <a:pt x="287" y="221"/>
                    <a:pt x="315" y="627"/>
                    <a:pt x="343" y="726"/>
                  </a:cubicBezTo>
                  <a:cubicBezTo>
                    <a:pt x="371" y="825"/>
                    <a:pt x="385" y="801"/>
                    <a:pt x="432" y="816"/>
                  </a:cubicBezTo>
                  <a:cubicBezTo>
                    <a:pt x="479" y="831"/>
                    <a:pt x="584" y="832"/>
                    <a:pt x="624" y="816"/>
                  </a:cubicBezTo>
                  <a:cubicBezTo>
                    <a:pt x="664" y="800"/>
                    <a:pt x="656" y="856"/>
                    <a:pt x="672" y="720"/>
                  </a:cubicBezTo>
                  <a:cubicBezTo>
                    <a:pt x="688" y="584"/>
                    <a:pt x="696" y="0"/>
                    <a:pt x="720" y="0"/>
                  </a:cubicBezTo>
                  <a:cubicBezTo>
                    <a:pt x="744" y="0"/>
                    <a:pt x="792" y="584"/>
                    <a:pt x="816" y="720"/>
                  </a:cubicBezTo>
                  <a:cubicBezTo>
                    <a:pt x="840" y="856"/>
                    <a:pt x="824" y="800"/>
                    <a:pt x="864" y="816"/>
                  </a:cubicBezTo>
                  <a:cubicBezTo>
                    <a:pt x="904" y="832"/>
                    <a:pt x="1016" y="832"/>
                    <a:pt x="1056" y="816"/>
                  </a:cubicBezTo>
                  <a:cubicBezTo>
                    <a:pt x="1096" y="800"/>
                    <a:pt x="1088" y="792"/>
                    <a:pt x="1104" y="720"/>
                  </a:cubicBezTo>
                  <a:cubicBezTo>
                    <a:pt x="1120" y="648"/>
                    <a:pt x="1128" y="376"/>
                    <a:pt x="1152" y="384"/>
                  </a:cubicBezTo>
                  <a:cubicBezTo>
                    <a:pt x="1176" y="392"/>
                    <a:pt x="1224" y="696"/>
                    <a:pt x="1248" y="768"/>
                  </a:cubicBezTo>
                  <a:cubicBezTo>
                    <a:pt x="1272" y="840"/>
                    <a:pt x="1272" y="808"/>
                    <a:pt x="1296" y="816"/>
                  </a:cubicBezTo>
                  <a:cubicBezTo>
                    <a:pt x="1320" y="824"/>
                    <a:pt x="1356" y="820"/>
                    <a:pt x="1392" y="816"/>
                  </a:cubicBezTo>
                </a:path>
              </a:pathLst>
            </a:custGeom>
            <a:noFill/>
            <a:ln w="381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75211" name="Text Box 11"/>
            <p:cNvSpPr txBox="1">
              <a:spLocks noChangeArrowheads="1"/>
            </p:cNvSpPr>
            <p:nvPr/>
          </p:nvSpPr>
          <p:spPr bwMode="auto">
            <a:xfrm>
              <a:off x="5256213" y="4298181"/>
              <a:ext cx="792162" cy="3968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Arial" panose="020B0604020202020204" pitchFamily="34" charset="0"/>
                </a:rPr>
                <a:t>Code</a:t>
              </a:r>
            </a:p>
          </p:txBody>
        </p:sp>
        <p:sp>
          <p:nvSpPr>
            <p:cNvPr id="1075212" name="Text Box 12"/>
            <p:cNvSpPr txBox="1">
              <a:spLocks noChangeArrowheads="1"/>
            </p:cNvSpPr>
            <p:nvPr/>
          </p:nvSpPr>
          <p:spPr bwMode="auto">
            <a:xfrm>
              <a:off x="5957888" y="3933056"/>
              <a:ext cx="819150" cy="3968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Arial" panose="020B0604020202020204" pitchFamily="34" charset="0"/>
                </a:rPr>
                <a:t>Stack</a:t>
              </a:r>
            </a:p>
          </p:txBody>
        </p:sp>
        <p:sp>
          <p:nvSpPr>
            <p:cNvPr id="1075213" name="Text Box 13"/>
            <p:cNvSpPr txBox="1">
              <a:spLocks noChangeArrowheads="1"/>
            </p:cNvSpPr>
            <p:nvPr/>
          </p:nvSpPr>
          <p:spPr bwMode="auto">
            <a:xfrm>
              <a:off x="6643688" y="4542656"/>
              <a:ext cx="790575" cy="3968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Arial" panose="020B0604020202020204" pitchFamily="34" charset="0"/>
                </a:rPr>
                <a:t>Array</a:t>
              </a:r>
            </a:p>
          </p:txBody>
        </p:sp>
      </p:grpSp>
      <p:grpSp>
        <p:nvGrpSpPr>
          <p:cNvPr id="2" name="群組 1"/>
          <p:cNvGrpSpPr/>
          <p:nvPr/>
        </p:nvGrpSpPr>
        <p:grpSpPr>
          <a:xfrm>
            <a:off x="1641475" y="4300339"/>
            <a:ext cx="2895600" cy="1817687"/>
            <a:chOff x="1641475" y="4300339"/>
            <a:chExt cx="2895600" cy="1817687"/>
          </a:xfrm>
        </p:grpSpPr>
        <p:sp>
          <p:nvSpPr>
            <p:cNvPr id="1075214" name="Line 14"/>
            <p:cNvSpPr>
              <a:spLocks noChangeShapeType="1"/>
            </p:cNvSpPr>
            <p:nvPr/>
          </p:nvSpPr>
          <p:spPr bwMode="auto">
            <a:xfrm flipV="1">
              <a:off x="2098675" y="5694164"/>
              <a:ext cx="2438400"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75215" name="Line 15"/>
            <p:cNvSpPr>
              <a:spLocks noChangeShapeType="1"/>
            </p:cNvSpPr>
            <p:nvPr/>
          </p:nvSpPr>
          <p:spPr bwMode="auto">
            <a:xfrm flipH="1" flipV="1">
              <a:off x="2098675" y="4300339"/>
              <a:ext cx="0" cy="1393825"/>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75216" name="Text Box 16"/>
            <p:cNvSpPr txBox="1">
              <a:spLocks noChangeArrowheads="1"/>
            </p:cNvSpPr>
            <p:nvPr/>
          </p:nvSpPr>
          <p:spPr bwMode="auto">
            <a:xfrm>
              <a:off x="1641475" y="4730551"/>
              <a:ext cx="354013" cy="3968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Arial" panose="020B0604020202020204" pitchFamily="34" charset="0"/>
                </a:rPr>
                <a:t>P</a:t>
              </a:r>
            </a:p>
          </p:txBody>
        </p:sp>
        <p:sp>
          <p:nvSpPr>
            <p:cNvPr id="1075217" name="Text Box 17"/>
            <p:cNvSpPr txBox="1">
              <a:spLocks noChangeArrowheads="1"/>
            </p:cNvSpPr>
            <p:nvPr/>
          </p:nvSpPr>
          <p:spPr bwMode="auto">
            <a:xfrm>
              <a:off x="4156075" y="5721151"/>
              <a:ext cx="254000" cy="3968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381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0"/>
                </a:spcBef>
              </a:pPr>
              <a:r>
                <a:rPr lang="en-US" altLang="zh-TW" sz="2000" b="0">
                  <a:latin typeface="Arial" panose="020B0604020202020204" pitchFamily="34" charset="0"/>
                </a:rPr>
                <a:t>t</a:t>
              </a:r>
            </a:p>
          </p:txBody>
        </p:sp>
        <p:sp>
          <p:nvSpPr>
            <p:cNvPr id="1075218" name="Freeform 18"/>
            <p:cNvSpPr>
              <a:spLocks/>
            </p:cNvSpPr>
            <p:nvPr/>
          </p:nvSpPr>
          <p:spPr bwMode="auto">
            <a:xfrm>
              <a:off x="2098675" y="4551164"/>
              <a:ext cx="2389188" cy="1120775"/>
            </a:xfrm>
            <a:custGeom>
              <a:avLst/>
              <a:gdLst>
                <a:gd name="T0" fmla="*/ 0 w 1505"/>
                <a:gd name="T1" fmla="*/ 0 h 706"/>
                <a:gd name="T2" fmla="*/ 488 w 1505"/>
                <a:gd name="T3" fmla="*/ 544 h 706"/>
                <a:gd name="T4" fmla="*/ 1505 w 1505"/>
                <a:gd name="T5" fmla="*/ 706 h 706"/>
              </a:gdLst>
              <a:ahLst/>
              <a:cxnLst>
                <a:cxn ang="0">
                  <a:pos x="T0" y="T1"/>
                </a:cxn>
                <a:cxn ang="0">
                  <a:pos x="T2" y="T3"/>
                </a:cxn>
                <a:cxn ang="0">
                  <a:pos x="T4" y="T5"/>
                </a:cxn>
              </a:cxnLst>
              <a:rect l="0" t="0" r="r" b="b"/>
              <a:pathLst>
                <a:path w="1505" h="706">
                  <a:moveTo>
                    <a:pt x="0" y="0"/>
                  </a:moveTo>
                  <a:cubicBezTo>
                    <a:pt x="81" y="91"/>
                    <a:pt x="237" y="426"/>
                    <a:pt x="488" y="544"/>
                  </a:cubicBezTo>
                  <a:cubicBezTo>
                    <a:pt x="739" y="662"/>
                    <a:pt x="1293" y="672"/>
                    <a:pt x="1505" y="706"/>
                  </a:cubicBezTo>
                </a:path>
              </a:pathLst>
            </a:custGeom>
            <a:noFill/>
            <a:ln w="381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sp>
        <p:nvSpPr>
          <p:cNvPr id="5" name="投影片編號版面配置區 4"/>
          <p:cNvSpPr>
            <a:spLocks noGrp="1"/>
          </p:cNvSpPr>
          <p:nvPr>
            <p:ph type="sldNum" sz="quarter" idx="11"/>
          </p:nvPr>
        </p:nvSpPr>
        <p:spPr/>
        <p:txBody>
          <a:bodyPr/>
          <a:lstStyle/>
          <a:p>
            <a:fld id="{7AAE24B3-22E3-4AA7-8B55-0A68B3597D77}" type="slidenum">
              <a:rPr lang="zh-TW" altLang="en-US" smtClean="0"/>
              <a:pPr/>
              <a:t>8</a:t>
            </a:fld>
            <a:endParaRPr lang="zh-TW" altLang="zh-TW"/>
          </a:p>
        </p:txBody>
      </p:sp>
    </p:spTree>
    <p:extLst>
      <p:ext uri="{BB962C8B-B14F-4D97-AF65-F5344CB8AC3E}">
        <p14:creationId xmlns:p14="http://schemas.microsoft.com/office/powerpoint/2010/main" val="12482542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75205">
                                            <p:txEl>
                                              <p:pRg st="2" end="2"/>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2"/>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075205">
                                            <p:txEl>
                                              <p:pRg st="3" end="3"/>
                                            </p:txEl>
                                          </p:spTgt>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
      <a:majorFont>
        <a:latin typeface="Calibri"/>
        <a:ea typeface="標楷體"/>
        <a:cs typeface=""/>
      </a:majorFont>
      <a:minorFont>
        <a:latin typeface="Calibri"/>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dirty="0" smtClean="0">
            <a:ln>
              <a:noFill/>
            </a:ln>
            <a:solidFill>
              <a:schemeClr val="tx1"/>
            </a:solidFill>
            <a:effectLst/>
            <a:latin typeface="+mn-lt"/>
            <a:ea typeface="標楷體" panose="03000509000000000000" pitchFamily="65"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zh-TW" sz="2400" b="0" i="0" u="none" strike="noStrike" cap="none" normalizeH="0" baseline="0" smtClean="0">
            <a:ln>
              <a:noFill/>
            </a:ln>
            <a:solidFill>
              <a:schemeClr val="tx1"/>
            </a:solidFill>
            <a:effectLst/>
            <a:latin typeface="Tahoma" panose="020B0604030504040204" pitchFamily="34" charset="0"/>
            <a:ea typeface="標楷體" panose="03000509000000000000" pitchFamily="65" charset="-120"/>
          </a:defRPr>
        </a:defPPr>
      </a:lstStyle>
    </a:lnDef>
    <a:txDef>
      <a:spPr>
        <a:noFill/>
      </a:spPr>
      <a:bodyPr wrap="none" rtlCol="0">
        <a:spAutoFit/>
      </a:bodyPr>
      <a:lstStyle>
        <a:defPPr>
          <a:defRPr dirty="0" smtClean="0">
            <a:latin typeface="+mn-lt"/>
          </a:defRPr>
        </a:defPPr>
      </a:lstStyle>
    </a:tx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 Portrait.pot</Template>
  <TotalTime>5961</TotalTime>
  <Words>4027</Words>
  <Application>Microsoft Office PowerPoint</Application>
  <PresentationFormat>如螢幕大小 (4:3)</PresentationFormat>
  <Paragraphs>713</Paragraphs>
  <Slides>48</Slides>
  <Notes>24</Notes>
  <HiddenSlides>0</HiddenSlides>
  <MMClips>0</MMClips>
  <ScaleCrop>false</ScaleCrop>
  <HeadingPairs>
    <vt:vector size="8" baseType="variant">
      <vt:variant>
        <vt:lpstr>使用字型</vt:lpstr>
      </vt:variant>
      <vt:variant>
        <vt:i4>10</vt:i4>
      </vt:variant>
      <vt:variant>
        <vt:lpstr>佈景主題</vt:lpstr>
      </vt:variant>
      <vt:variant>
        <vt:i4>1</vt:i4>
      </vt:variant>
      <vt:variant>
        <vt:lpstr>內嵌 OLE 伺服程式</vt:lpstr>
      </vt:variant>
      <vt:variant>
        <vt:i4>1</vt:i4>
      </vt:variant>
      <vt:variant>
        <vt:lpstr>投影片標題</vt:lpstr>
      </vt:variant>
      <vt:variant>
        <vt:i4>48</vt:i4>
      </vt:variant>
    </vt:vector>
  </HeadingPairs>
  <TitlesOfParts>
    <vt:vector size="60" baseType="lpstr">
      <vt:lpstr>新細明體</vt:lpstr>
      <vt:lpstr>標楷體</vt:lpstr>
      <vt:lpstr>Arial</vt:lpstr>
      <vt:lpstr>Calibri</vt:lpstr>
      <vt:lpstr>Courier New</vt:lpstr>
      <vt:lpstr>Symbol</vt:lpstr>
      <vt:lpstr>Tahoma</vt:lpstr>
      <vt:lpstr>Times</vt:lpstr>
      <vt:lpstr>Times New Roman</vt:lpstr>
      <vt:lpstr>Wingdings</vt:lpstr>
      <vt:lpstr>Contemporary Portrait</vt:lpstr>
      <vt:lpstr>Clip</vt:lpstr>
      <vt:lpstr>CS5100 Advanced Computer Architecture  Memory Hierarchy Design</vt:lpstr>
      <vt:lpstr>About This Lecture</vt:lpstr>
      <vt:lpstr>Memory Performance Gap</vt:lpstr>
      <vt:lpstr>Motivation for Memory Hierarchy</vt:lpstr>
      <vt:lpstr>Basic Idea of Memory Hierarchy</vt:lpstr>
      <vt:lpstr>Model of Memory Hierarchy</vt:lpstr>
      <vt:lpstr>Model of Memory Hierarchy</vt:lpstr>
      <vt:lpstr>Cache Power Consumption</vt:lpstr>
      <vt:lpstr>Underlying Principle: Locality of Reference</vt:lpstr>
      <vt:lpstr>But, Program Behavior Matters</vt:lpstr>
      <vt:lpstr>Memory Hierarchy Performance</vt:lpstr>
      <vt:lpstr>Cache on CPU Performance</vt:lpstr>
      <vt:lpstr>4 Questions for Memory Hierarchy</vt:lpstr>
      <vt:lpstr>Comparison of Cache Organization</vt:lpstr>
      <vt:lpstr>Comparison of Cache Organization</vt:lpstr>
      <vt:lpstr>Comparison of Cache Organizations</vt:lpstr>
      <vt:lpstr>Write Hit Policy</vt:lpstr>
      <vt:lpstr>Write Miss Policy</vt:lpstr>
      <vt:lpstr>Replacement Policy: Least Recently Used</vt:lpstr>
      <vt:lpstr>Six Basic Cache Optimizations</vt:lpstr>
      <vt:lpstr>Six Basic Cache Optimizations</vt:lpstr>
      <vt:lpstr>Six Basic Cache Optimizations</vt:lpstr>
      <vt:lpstr>Six Basic Cache Optimizations</vt:lpstr>
      <vt:lpstr>Six Basic Cache Optimizations</vt:lpstr>
      <vt:lpstr>Outline</vt:lpstr>
      <vt:lpstr>Five Categories of Optimization Strategies </vt:lpstr>
      <vt:lpstr>1. Small and Simple L1 Caches</vt:lpstr>
      <vt:lpstr>Small and Simple L1 Caches</vt:lpstr>
      <vt:lpstr>2. Way Prediction</vt:lpstr>
      <vt:lpstr>3. Pipelining Cache Accesses</vt:lpstr>
      <vt:lpstr>4. Non-blocking Cache</vt:lpstr>
      <vt:lpstr>5. Multibanked Caches</vt:lpstr>
      <vt:lpstr>6. Early Restart, Critical Word First</vt:lpstr>
      <vt:lpstr>7. Merging Write Buffers</vt:lpstr>
      <vt:lpstr>8. Compiler Optimizations</vt:lpstr>
      <vt:lpstr>Loop Interchange</vt:lpstr>
      <vt:lpstr>Loop Fusion</vt:lpstr>
      <vt:lpstr>Loop Blocking</vt:lpstr>
      <vt:lpstr>Loop Blocking</vt:lpstr>
      <vt:lpstr>Loop Blocking </vt:lpstr>
      <vt:lpstr>9. Prefetching - Overview</vt:lpstr>
      <vt:lpstr>Hardware Instruction Prefetching</vt:lpstr>
      <vt:lpstr>Hardware Data Prefetch</vt:lpstr>
      <vt:lpstr>10. Compiler Prefetching</vt:lpstr>
      <vt:lpstr>Supporting Software Prefetching</vt:lpstr>
      <vt:lpstr>Unrolling for Software Prefetching</vt:lpstr>
      <vt:lpstr>Summary</vt:lpstr>
      <vt:lpstr>Recap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CS5100 Advanced Computer Architecture  Computer Performance Trends</dc:title>
  <dc:creator>Chung-Ta King</dc:creator>
  <cp:lastModifiedBy>Chung-Ta King</cp:lastModifiedBy>
  <cp:revision>709</cp:revision>
  <dcterms:created xsi:type="dcterms:W3CDTF">2000-02-07T23:54:30Z</dcterms:created>
  <dcterms:modified xsi:type="dcterms:W3CDTF">2017-03-12T16:11:03Z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wolf@princeton.edu</vt:lpwstr>
  </property>
  <property fmtid="{D5CDD505-2E9C-101B-9397-08002B2CF9AE}" pid="8" name="HomePage">
    <vt:lpwstr>http://www.ee.princeton.edu/~wolf</vt:lpwstr>
  </property>
  <property fmtid="{D5CDD505-2E9C-101B-9397-08002B2CF9AE}" pid="9" name="Other">
    <vt:lpwstr>Overheads for Computers as Components_x000d_
(c) 2000 Morgan Kaufman</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3</vt:i4>
  </property>
  <property fmtid="{D5CDD505-2E9C-101B-9397-08002B2CF9AE}" pid="21" name="OutputDir">
    <vt:lpwstr>D:\Computers as Components\Web Aids\overheads</vt:lpwstr>
  </property>
</Properties>
</file>