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88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33CC33"/>
    <a:srgbClr val="FFCC66"/>
    <a:srgbClr val="FFCC99"/>
    <a:srgbClr val="FF0000"/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7363" autoAdjust="0"/>
  </p:normalViewPr>
  <p:slideViewPr>
    <p:cSldViewPr>
      <p:cViewPr varScale="1">
        <p:scale>
          <a:sx n="44" d="100"/>
          <a:sy n="44" d="100"/>
        </p:scale>
        <p:origin x="1478" y="62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15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FD362E52-D847-4DE8-A220-363691A298D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9450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2C190CA8-C74C-49FC-BE7E-FA86C8C9FFF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52377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6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zh-TW" dirty="0" smtClean="0">
                <a:cs typeface="新細明體" charset="0"/>
              </a:rPr>
              <a:t>Architects need a system view of the whole system</a:t>
            </a:r>
            <a:endParaRPr lang="zh-TW" altLang="en-US" dirty="0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0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5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zh-TW" dirty="0" smtClean="0">
                <a:cs typeface="新細明體" charset="0"/>
              </a:rPr>
              <a:t>Learn from the past</a:t>
            </a:r>
            <a:r>
              <a:rPr lang="en-US" altLang="zh-TW" baseline="0" dirty="0" smtClean="0">
                <a:cs typeface="新細明體" charset="0"/>
              </a:rPr>
              <a:t> to understand the future possibilities</a:t>
            </a:r>
          </a:p>
          <a:p>
            <a:r>
              <a:rPr lang="en-US" altLang="zh-TW" baseline="0" dirty="0" smtClean="0">
                <a:cs typeface="新細明體" charset="0"/>
              </a:rPr>
              <a:t>Focus more on single processor</a:t>
            </a:r>
            <a:endParaRPr lang="zh-TW" altLang="en-US" dirty="0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7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3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8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39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1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5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2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EC18-7590-44BC-9558-1B90F8C9058C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00000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E02A8-4E90-4750-9ECD-697FFBC1F2D6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20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9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1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A8CBDE17-35DE-4CF3-A6AE-342E0D5A56DD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120804-EA9C-44B7-9EAE-0BD60D7BD19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424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BEC32-4EE1-420F-B886-F4A483B051D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39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E24B3-22E3-4AA7-8B55-0A68B3597D7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8891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E98DE6-1D8D-40C7-BE56-65B627317FFE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9729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5AA28-A7C5-4DDC-A2DB-5BA219CA233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17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1E500-085D-432D-8C73-BC9C167CAC5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07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5E38AC-DA67-415E-BA61-C1BB89328BA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622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9C97D-3F28-4231-954D-B6DAE73460D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892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EF151-93C0-4F56-B29B-68BD56C3814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252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50A695-195D-4ED4-95A6-931F143E587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0313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28600"/>
            <a:ext cx="8496944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514"/>
            <a:ext cx="8496944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472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9E5B9AA3-25CC-4885-B3C5-699649862779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smtClean="0">
                <a:solidFill>
                  <a:srgbClr val="0000FF"/>
                </a:solidFill>
                <a:latin typeface="+mn-lt"/>
              </a:rPr>
              <a:t>CS5100 Advanced Computer Architecture</a:t>
            </a:r>
            <a:r>
              <a:rPr lang="en-US" altLang="zh-TW" sz="320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altLang="zh-TW" sz="3200" smtClean="0">
                <a:solidFill>
                  <a:schemeClr val="accent1"/>
                </a:solidFill>
                <a:latin typeface="+mn-lt"/>
              </a:rPr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en-US" altLang="zh-TW" smtClean="0">
                <a:solidFill>
                  <a:srgbClr val="C00000"/>
                </a:solidFill>
              </a:rPr>
              <a:t>Course Overview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800" smtClean="0"/>
              <a:t>Prof. Chung-Ta King</a:t>
            </a:r>
          </a:p>
          <a:p>
            <a:r>
              <a:rPr lang="en-US" altLang="zh-TW" sz="2400" smtClean="0"/>
              <a:t>Department of Computer Science</a:t>
            </a:r>
          </a:p>
          <a:p>
            <a:r>
              <a:rPr lang="en-US" altLang="zh-TW" sz="2400" smtClean="0"/>
              <a:t>National Tsing Hua University, Taiwan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9592" y="5677797"/>
            <a:ext cx="767601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(Slides are from textbook, Prof. </a:t>
            </a:r>
            <a:r>
              <a:rPr lang="en-US" altLang="zh-TW" sz="1800" dirty="0" err="1" smtClean="0">
                <a:latin typeface="+mn-lt"/>
                <a:ea typeface="標楷體" pitchFamily="65" charset="-120"/>
                <a:cs typeface="Calibri" pitchFamily="34" charset="0"/>
              </a:rPr>
              <a:t>Hsien-Hsin</a:t>
            </a:r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 Lee, Prof. </a:t>
            </a:r>
            <a:r>
              <a:rPr lang="en-US" altLang="zh-TW" sz="1800" dirty="0" err="1" smtClean="0">
                <a:latin typeface="+mn-lt"/>
                <a:ea typeface="標楷體" pitchFamily="65" charset="-120"/>
                <a:cs typeface="Calibri" pitchFamily="34" charset="0"/>
              </a:rPr>
              <a:t>Yasun</a:t>
            </a:r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 Hsu, Prof. Marc </a:t>
            </a:r>
            <a:r>
              <a:rPr lang="en-US" altLang="zh-TW" sz="1800" dirty="0" err="1" smtClean="0">
                <a:latin typeface="+mn-lt"/>
                <a:ea typeface="標楷體" pitchFamily="65" charset="-120"/>
                <a:cs typeface="Calibri" pitchFamily="34" charset="0"/>
              </a:rPr>
              <a:t>Snir</a:t>
            </a:r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) </a:t>
            </a:r>
            <a:endParaRPr lang="zh-TW" altLang="en-US" sz="1800" dirty="0" smtClean="0">
              <a:latin typeface="+mn-lt"/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Computer Architecture?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“Old” view of computer architecture:</a:t>
            </a:r>
          </a:p>
          <a:p>
            <a:pPr lvl="1"/>
            <a:r>
              <a:rPr lang="en-US" altLang="zh-TW" dirty="0" smtClean="0"/>
              <a:t>Instruction Set Architecture (ISA) design</a:t>
            </a:r>
          </a:p>
          <a:p>
            <a:pPr lvl="1"/>
            <a:r>
              <a:rPr lang="en-US" altLang="zh-TW" dirty="0" smtClean="0"/>
              <a:t>i.e. decisions regarding:</a:t>
            </a:r>
          </a:p>
          <a:p>
            <a:pPr lvl="2"/>
            <a:r>
              <a:rPr lang="en-US" altLang="zh-TW" dirty="0" smtClean="0"/>
              <a:t>registers, memory addressing, addressing modes, instruction operands, available operations, control flow instructions, instruction encoding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“Real” computer architecture:</a:t>
            </a:r>
          </a:p>
          <a:p>
            <a:pPr lvl="1"/>
            <a:r>
              <a:rPr lang="en-US" altLang="zh-TW" dirty="0" smtClean="0"/>
              <a:t>Specific requirements of the target machine</a:t>
            </a:r>
          </a:p>
          <a:p>
            <a:pPr lvl="1"/>
            <a:r>
              <a:rPr lang="en-US" altLang="zh-TW" dirty="0" smtClean="0"/>
              <a:t>Design to maximize performance within constraints: cost, power, and availability</a:t>
            </a:r>
          </a:p>
          <a:p>
            <a:pPr lvl="1"/>
            <a:r>
              <a:rPr lang="en-US" altLang="zh-TW" dirty="0" smtClean="0"/>
              <a:t>Includes ISA, microarchitecture, hardware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450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Constantly Changing Definition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50s to 60s: </a:t>
            </a:r>
            <a:r>
              <a:rPr lang="en-US" altLang="zh-TW" dirty="0">
                <a:sym typeface="Symbol" panose="05050102010706020507" pitchFamily="18" charset="2"/>
              </a:rPr>
              <a:t></a:t>
            </a:r>
            <a:r>
              <a:rPr lang="en-US" altLang="zh-TW" dirty="0"/>
              <a:t> computer arithmetic</a:t>
            </a:r>
          </a:p>
          <a:p>
            <a:r>
              <a:rPr lang="en-US" altLang="zh-TW" dirty="0"/>
              <a:t>70s to mid 80s: instruction set design, especially ISA appropriate for compilers</a:t>
            </a:r>
          </a:p>
          <a:p>
            <a:r>
              <a:rPr lang="en-US" altLang="zh-TW" dirty="0"/>
              <a:t>90s: speculation (predict this, predict that); memory system; I/O system; multiprocessors; networks</a:t>
            </a:r>
          </a:p>
          <a:p>
            <a:r>
              <a:rPr lang="en-US" altLang="zh-TW" dirty="0"/>
              <a:t>2000s: </a:t>
            </a:r>
            <a:r>
              <a:rPr lang="en-US" altLang="zh-TW" b="1" dirty="0">
                <a:solidFill>
                  <a:srgbClr val="FF0000"/>
                </a:solidFill>
              </a:rPr>
              <a:t>power efficiency</a:t>
            </a:r>
            <a:r>
              <a:rPr lang="en-US" altLang="zh-TW" dirty="0" smtClean="0"/>
              <a:t>, </a:t>
            </a:r>
            <a:r>
              <a:rPr lang="en-US" altLang="zh-TW" dirty="0"/>
              <a:t>on-die interconnection </a:t>
            </a:r>
            <a:r>
              <a:rPr lang="en-US" altLang="zh-TW" dirty="0" smtClean="0"/>
              <a:t>network, heterogeneity (multi-this</a:t>
            </a:r>
            <a:r>
              <a:rPr lang="en-US" altLang="zh-TW" dirty="0"/>
              <a:t>, </a:t>
            </a:r>
            <a:r>
              <a:rPr lang="en-US" altLang="zh-TW" dirty="0" smtClean="0"/>
              <a:t>multi-that)</a:t>
            </a:r>
            <a:endParaRPr lang="en-US" altLang="zh-TW" dirty="0"/>
          </a:p>
          <a:p>
            <a:r>
              <a:rPr lang="en-US" altLang="zh-TW" dirty="0"/>
              <a:t>2015 and beyond: </a:t>
            </a:r>
            <a:r>
              <a:rPr lang="en-US" altLang="zh-TW" dirty="0" smtClean="0"/>
              <a:t>1000’s cores, specialization, data intensive, irregular, asynchronous, self- and dynamic adapting</a:t>
            </a:r>
            <a:r>
              <a:rPr lang="en-US" altLang="zh-TW" dirty="0"/>
              <a:t>, </a:t>
            </a:r>
            <a:r>
              <a:rPr lang="en-US" altLang="zh-TW" dirty="0" smtClean="0"/>
              <a:t>deep memory, dark silicon, </a:t>
            </a:r>
            <a:r>
              <a:rPr lang="en-US" altLang="zh-TW" b="1" dirty="0" smtClean="0">
                <a:solidFill>
                  <a:srgbClr val="FF0000"/>
                </a:solidFill>
              </a:rPr>
              <a:t>post-Moore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631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Job Description of a Computer Architect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Used to be “performance, performance, performance”</a:t>
            </a:r>
          </a:p>
          <a:p>
            <a:pPr lvl="1"/>
            <a:r>
              <a:rPr lang="en-US" altLang="zh-TW" smtClean="0"/>
              <a:t>Make trade-off of performance, complexity, power, technology, cost, ... </a:t>
            </a:r>
            <a:r>
              <a:rPr lang="en-US" altLang="zh-TW" smtClean="0">
                <a:sym typeface="Wingdings" panose="05000000000000000000" pitchFamily="2" charset="2"/>
              </a:rPr>
              <a:t> just like an architect (</a:t>
            </a:r>
            <a:r>
              <a:rPr lang="zh-TW" altLang="en-US" smtClean="0">
                <a:sym typeface="Wingdings" panose="05000000000000000000" pitchFamily="2" charset="2"/>
              </a:rPr>
              <a:t>建築師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New trends</a:t>
            </a:r>
          </a:p>
          <a:p>
            <a:pPr lvl="1"/>
            <a:r>
              <a:rPr lang="en-US" altLang="zh-TW" smtClean="0"/>
              <a:t>Availability: where you store your photos, emails and shared docs today? Cloud computing</a:t>
            </a:r>
          </a:p>
          <a:p>
            <a:pPr lvl="1"/>
            <a:r>
              <a:rPr lang="en-US" altLang="zh-TW" smtClean="0"/>
              <a:t>Reliability: Toyota blamed soft errors for the sudden acceleration problem</a:t>
            </a:r>
          </a:p>
          <a:p>
            <a:pPr lvl="1"/>
            <a:r>
              <a:rPr lang="en-US" altLang="zh-TW" smtClean="0"/>
              <a:t>Security: Intel acquired McAfee</a:t>
            </a:r>
          </a:p>
          <a:p>
            <a:pPr lvl="1"/>
            <a:r>
              <a:rPr lang="en-US" altLang="zh-TW" smtClean="0"/>
              <a:t>Power management: It is about money!</a:t>
            </a:r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51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Job Description of a Computer Architect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Understand application requirements</a:t>
            </a:r>
          </a:p>
          <a:p>
            <a:pPr lvl="1"/>
            <a:r>
              <a:rPr lang="en-US" altLang="zh-TW" dirty="0"/>
              <a:t>General purpose desktop (Intel, AMD)</a:t>
            </a:r>
          </a:p>
          <a:p>
            <a:pPr lvl="1"/>
            <a:r>
              <a:rPr lang="en-US" altLang="zh-TW" dirty="0"/>
              <a:t>Mobile (ARM, Intel, </a:t>
            </a:r>
            <a:r>
              <a:rPr lang="en-US" altLang="zh-TW" dirty="0" smtClean="0"/>
              <a:t>Qualcomm)</a:t>
            </a:r>
            <a:endParaRPr lang="en-US" altLang="zh-TW" dirty="0"/>
          </a:p>
          <a:p>
            <a:pPr lvl="1"/>
            <a:r>
              <a:rPr lang="en-US" altLang="zh-TW" dirty="0"/>
              <a:t>Game/multimedia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Nvidia</a:t>
            </a:r>
            <a:r>
              <a:rPr lang="en-US" altLang="zh-TW" dirty="0"/>
              <a:t>, Wii, Xbox 360, Kinect)</a:t>
            </a:r>
          </a:p>
          <a:p>
            <a:pPr lvl="1"/>
            <a:r>
              <a:rPr lang="en-US" altLang="zh-TW" dirty="0"/>
              <a:t>Embedded and real-time (ARM, Atom, MIPS)</a:t>
            </a:r>
          </a:p>
          <a:p>
            <a:pPr lvl="1"/>
            <a:r>
              <a:rPr lang="en-US" altLang="zh-TW" dirty="0"/>
              <a:t>Online transactional processing (OLTP), data warehouse servers, e.g., Sun Fire T2000 (</a:t>
            </a:r>
            <a:r>
              <a:rPr lang="en-US" altLang="zh-TW" dirty="0" err="1"/>
              <a:t>UltraSparc</a:t>
            </a:r>
            <a:r>
              <a:rPr lang="en-US" altLang="zh-TW" dirty="0"/>
              <a:t> T1/2), IBM POWER (p690), Google Cluster, etc.</a:t>
            </a:r>
          </a:p>
          <a:p>
            <a:pPr lvl="1"/>
            <a:r>
              <a:rPr lang="en-US" altLang="zh-TW" dirty="0"/>
              <a:t>Scientific (finite element analysis, protein folding, weather forecast, defense related, e.g., </a:t>
            </a:r>
            <a:r>
              <a:rPr lang="en-US" altLang="zh-TW" dirty="0" smtClean="0"/>
              <a:t>IBM </a:t>
            </a:r>
            <a:r>
              <a:rPr lang="en-US" altLang="zh-TW" dirty="0" err="1"/>
              <a:t>BlueGene</a:t>
            </a:r>
            <a:r>
              <a:rPr lang="en-US" altLang="zh-TW" dirty="0"/>
              <a:t>, </a:t>
            </a:r>
            <a:r>
              <a:rPr lang="en-US" altLang="zh-TW" dirty="0" err="1"/>
              <a:t>Nvidia</a:t>
            </a:r>
            <a:r>
              <a:rPr lang="en-US" altLang="zh-TW" dirty="0"/>
              <a:t>, Cray XK7, Fujitsu’s K </a:t>
            </a:r>
            <a:r>
              <a:rPr lang="en-US" altLang="zh-TW" dirty="0" smtClean="0"/>
              <a:t>Computer (</a:t>
            </a:r>
            <a:r>
              <a:rPr lang="zh-TW" altLang="en-US" dirty="0"/>
              <a:t>京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Sometimes, there is no boundary 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808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Course Scope </a:t>
            </a:r>
            <a:r>
              <a:rPr lang="en-US" altLang="zh-TW" smtClean="0">
                <a:sym typeface="Symbol" pitchFamily="18" charset="2"/>
              </a:rPr>
              <a:t> To Learn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Core concepts of modern microprocessor architecture</a:t>
            </a:r>
          </a:p>
          <a:p>
            <a:r>
              <a:rPr lang="en-US" altLang="zh-TW" sz="2400" dirty="0" smtClean="0"/>
              <a:t>Technology and performance</a:t>
            </a:r>
          </a:p>
          <a:p>
            <a:r>
              <a:rPr lang="en-US" altLang="zh-TW" sz="2400" dirty="0" smtClean="0"/>
              <a:t>Memory hierarchy: cache, DRAM, VM</a:t>
            </a:r>
          </a:p>
          <a:p>
            <a:r>
              <a:rPr lang="en-US" altLang="zh-TW" sz="2400" dirty="0" smtClean="0"/>
              <a:t>Instruction-level parallelism: </a:t>
            </a:r>
          </a:p>
          <a:p>
            <a:pPr lvl="1"/>
            <a:r>
              <a:rPr lang="en-US" altLang="zh-TW" sz="2000" dirty="0"/>
              <a:t>C</a:t>
            </a:r>
            <a:r>
              <a:rPr lang="en-US" altLang="zh-TW" sz="2000" dirty="0" smtClean="0"/>
              <a:t>ompiler, branch prediction, dynamic scheduling, </a:t>
            </a:r>
            <a:br>
              <a:rPr lang="en-US" altLang="zh-TW" sz="2000" dirty="0" smtClean="0"/>
            </a:br>
            <a:r>
              <a:rPr lang="en-US" altLang="zh-TW" sz="2000" dirty="0" smtClean="0"/>
              <a:t>speculation, multithreading</a:t>
            </a:r>
          </a:p>
          <a:p>
            <a:r>
              <a:rPr lang="en-US" altLang="zh-TW" sz="2400" dirty="0" smtClean="0"/>
              <a:t>Data-level parallelism</a:t>
            </a:r>
          </a:p>
          <a:p>
            <a:pPr lvl="1"/>
            <a:r>
              <a:rPr lang="en-US" altLang="zh-TW" sz="2000" dirty="0" smtClean="0"/>
              <a:t>Vector, SIMD, GPU architecture</a:t>
            </a:r>
          </a:p>
          <a:p>
            <a:r>
              <a:rPr lang="en-US" altLang="zh-TW" sz="2400" dirty="0" smtClean="0"/>
              <a:t>Thread-level parallelism</a:t>
            </a:r>
          </a:p>
          <a:p>
            <a:pPr lvl="1"/>
            <a:r>
              <a:rPr lang="en-US" altLang="zh-TW" sz="2000" dirty="0" smtClean="0"/>
              <a:t>Centralized and distributed shared-memory architecture, synchronization and memory consistency</a:t>
            </a:r>
          </a:p>
          <a:p>
            <a:r>
              <a:rPr lang="en-US" altLang="zh-TW" sz="2400" dirty="0" smtClean="0"/>
              <a:t>Warehouse-scale parallelism</a:t>
            </a:r>
          </a:p>
          <a:p>
            <a:pPr lvl="1"/>
            <a:r>
              <a:rPr lang="en-US" altLang="zh-TW" sz="2000" dirty="0" smtClean="0"/>
              <a:t>Programming model and architecture, cloud computing</a:t>
            </a:r>
          </a:p>
          <a:p>
            <a:endParaRPr lang="en-US" altLang="zh-TW" sz="2400" dirty="0" smtClean="0"/>
          </a:p>
        </p:txBody>
      </p:sp>
      <p:pic>
        <p:nvPicPr>
          <p:cNvPr id="5" name="Picture 14" descr="http://pixhost.me/avaxhome/71/1e/00231e71_mediu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65" y="1628800"/>
            <a:ext cx="1982196" cy="2447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224972" y="4075956"/>
            <a:ext cx="1130181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altLang="zh-TW" sz="2000" dirty="0" smtClean="0">
                <a:ea typeface="標楷體" pitchFamily="65" charset="-120"/>
                <a:cs typeface="Calibri" pitchFamily="34" charset="0"/>
              </a:rPr>
              <a:t>Textbook</a:t>
            </a:r>
            <a:endParaRPr lang="zh-TW" altLang="en-US" sz="2000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990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Course Information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Instructor: Prof. Chung-Ta King (</a:t>
            </a:r>
            <a:r>
              <a:rPr lang="zh-TW" altLang="en-US" dirty="0" smtClean="0"/>
              <a:t>金仲達教授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Office: Delta 640		Phone: x42804</a:t>
            </a:r>
          </a:p>
          <a:p>
            <a:pPr lvl="1"/>
            <a:r>
              <a:rPr lang="en-US" altLang="zh-TW" dirty="0" smtClean="0"/>
              <a:t>email: king@cs.nthu.edu.tw</a:t>
            </a:r>
          </a:p>
          <a:p>
            <a:r>
              <a:rPr lang="en-US" altLang="zh-TW" dirty="0" smtClean="0"/>
              <a:t>Teaching assistants: </a:t>
            </a:r>
            <a:r>
              <a:rPr lang="zh-TW" altLang="en-US" dirty="0" smtClean="0"/>
              <a:t>蔡杰霖、何基愷</a:t>
            </a:r>
          </a:p>
          <a:p>
            <a:pPr lvl="1"/>
            <a:r>
              <a:rPr lang="en-US" altLang="zh-TW" dirty="0" smtClean="0"/>
              <a:t>Office: CSEE 734		Phone: x33553</a:t>
            </a:r>
          </a:p>
          <a:p>
            <a:r>
              <a:rPr lang="en-US" altLang="zh-TW" dirty="0" smtClean="0"/>
              <a:t>Class time:</a:t>
            </a:r>
          </a:p>
          <a:p>
            <a:pPr lvl="1"/>
            <a:r>
              <a:rPr lang="en-US" altLang="zh-TW" dirty="0" smtClean="0"/>
              <a:t>Monday 10:10 - 12:00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Wednesday 9:00 - 9:50</a:t>
            </a:r>
            <a:endParaRPr lang="zh-TW" altLang="zh-TW" dirty="0" smtClean="0"/>
          </a:p>
          <a:p>
            <a:r>
              <a:rPr lang="en-US" altLang="zh-TW" dirty="0" smtClean="0"/>
              <a:t>Classroom: Delta 104</a:t>
            </a:r>
          </a:p>
          <a:p>
            <a:r>
              <a:rPr lang="en-US" altLang="zh-TW" dirty="0" smtClean="0"/>
              <a:t>Course materials: </a:t>
            </a:r>
            <a:r>
              <a:rPr lang="en-US" altLang="zh-TW" dirty="0" err="1" smtClean="0"/>
              <a:t>iLMS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http://www.cs.nthu.edu.tw/~king/courses/cs5100.html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998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Workload and Grading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Prerequisite: </a:t>
            </a:r>
            <a:r>
              <a:rPr lang="en-US" altLang="zh-TW" i="1" dirty="0">
                <a:ea typeface="新細明體" charset="-120"/>
              </a:rPr>
              <a:t>CS4100 Computer Architecture</a:t>
            </a:r>
            <a:r>
              <a:rPr lang="en-US" altLang="zh-TW" dirty="0">
                <a:ea typeface="新細明體" charset="-120"/>
              </a:rPr>
              <a:t> or the equivalent</a:t>
            </a:r>
            <a:endParaRPr lang="en-US" altLang="zh-TW" dirty="0"/>
          </a:p>
          <a:p>
            <a:r>
              <a:rPr lang="en-US" altLang="zh-TW" dirty="0" smtClean="0"/>
              <a:t>5~7 </a:t>
            </a:r>
            <a:r>
              <a:rPr lang="en-US" altLang="zh-TW" dirty="0"/>
              <a:t>homework assignments: </a:t>
            </a:r>
            <a:r>
              <a:rPr lang="en-US" altLang="zh-TW" dirty="0" smtClean="0">
                <a:solidFill>
                  <a:srgbClr val="FF0000"/>
                </a:solidFill>
              </a:rPr>
              <a:t>55%</a:t>
            </a:r>
          </a:p>
          <a:p>
            <a:pPr lvl="1"/>
            <a:r>
              <a:rPr lang="en-US" altLang="zh-TW" u="sng" dirty="0" smtClean="0"/>
              <a:t>At least two programming assignments using Gem5 or QEMU</a:t>
            </a:r>
            <a:endParaRPr lang="en-US" altLang="zh-TW" u="sng" dirty="0"/>
          </a:p>
          <a:p>
            <a:r>
              <a:rPr lang="en-US" altLang="zh-TW" dirty="0"/>
              <a:t>Midterm exam: </a:t>
            </a:r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Final </a:t>
            </a:r>
            <a:r>
              <a:rPr lang="en-US" altLang="zh-TW" dirty="0" smtClean="0"/>
              <a:t>exam: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>
                <a:solidFill>
                  <a:srgbClr val="FF0000"/>
                </a:solidFill>
              </a:rPr>
              <a:t>%</a:t>
            </a:r>
          </a:p>
          <a:p>
            <a:r>
              <a:rPr lang="en-US" altLang="zh-TW" dirty="0"/>
              <a:t>Class participation (in-class quizzes and Q&amp;A): 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69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Course Conducts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can discuss with your classmates about the assignments, but the final work must be your own!</a:t>
            </a:r>
          </a:p>
          <a:p>
            <a:r>
              <a:rPr lang="en-US" altLang="zh-TW" dirty="0"/>
              <a:t>You are not allowed to discuss with your classmates during the exams </a:t>
            </a:r>
            <a:endParaRPr lang="en-US" altLang="zh-TW" dirty="0" smtClean="0"/>
          </a:p>
          <a:p>
            <a:r>
              <a:rPr lang="en-US" altLang="zh-TW" dirty="0" smtClean="0"/>
              <a:t>Any </a:t>
            </a:r>
            <a:r>
              <a:rPr lang="en-US" altLang="zh-TW" dirty="0"/>
              <a:t>caught cheating in assignment, quiz, exam or final project will receive a grade of </a:t>
            </a:r>
            <a:r>
              <a:rPr lang="en-US" altLang="zh-TW" b="1" dirty="0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16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 Expectations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my part:</a:t>
            </a:r>
          </a:p>
          <a:p>
            <a:pPr lvl="1"/>
            <a:r>
              <a:rPr lang="en-US" altLang="zh-TW" dirty="0"/>
              <a:t>To help you to learn the course well</a:t>
            </a:r>
          </a:p>
          <a:p>
            <a:pPr lvl="1"/>
            <a:r>
              <a:rPr lang="en-US" altLang="zh-TW" dirty="0"/>
              <a:t>Try to stimulate class interactions</a:t>
            </a:r>
          </a:p>
          <a:p>
            <a:r>
              <a:rPr lang="en-US" altLang="zh-TW" dirty="0"/>
              <a:t>For your part:</a:t>
            </a:r>
          </a:p>
          <a:p>
            <a:pPr lvl="1"/>
            <a:r>
              <a:rPr lang="en-US" altLang="zh-TW" dirty="0"/>
              <a:t>Strong motivation to learn and persistence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Learn to learn proactively</a:t>
            </a:r>
          </a:p>
          <a:p>
            <a:pPr lvl="1"/>
            <a:r>
              <a:rPr lang="en-US" altLang="zh-TW" dirty="0"/>
              <a:t>Understand that there is often no single answer</a:t>
            </a:r>
          </a:p>
          <a:p>
            <a:pPr lvl="1"/>
            <a:r>
              <a:rPr lang="en-US" altLang="zh-TW" dirty="0"/>
              <a:t>Summarize in your own words whatever you learned</a:t>
            </a:r>
          </a:p>
          <a:p>
            <a:pPr lvl="1"/>
            <a:r>
              <a:rPr lang="en-US" altLang="zh-TW" dirty="0"/>
              <a:t>Ask me if you do not understand</a:t>
            </a:r>
          </a:p>
          <a:p>
            <a:pPr lvl="1"/>
            <a:r>
              <a:rPr lang="en-US" altLang="zh-TW" dirty="0"/>
              <a:t>Tell me if you cannot keep up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711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This?</a:t>
            </a:r>
          </a:p>
        </p:txBody>
      </p:sp>
      <p:sp>
        <p:nvSpPr>
          <p:cNvPr id="6" name="內容版面配置區 6"/>
          <p:cNvSpPr txBox="1">
            <a:spLocks/>
          </p:cNvSpPr>
          <p:nvPr/>
        </p:nvSpPr>
        <p:spPr>
          <a:xfrm>
            <a:off x="457200" y="1052736"/>
            <a:ext cx="8229600" cy="4895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endParaRPr lang="en-US" altLang="zh-TW" b="1" kern="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400" b="1" kern="0" dirty="0" smtClean="0"/>
              <a:t>ENIAC</a:t>
            </a:r>
            <a:r>
              <a:rPr lang="en-US" altLang="zh-TW" sz="2400" kern="0" dirty="0" smtClean="0"/>
              <a:t> (</a:t>
            </a:r>
            <a:r>
              <a:rPr lang="en-US" altLang="zh-TW" sz="2400" b="1" kern="0" dirty="0" smtClean="0"/>
              <a:t>Electronic Numerical Integrator And Computer</a:t>
            </a:r>
            <a:r>
              <a:rPr lang="en-US" altLang="zh-TW" sz="2400" kern="0" dirty="0" smtClean="0"/>
              <a:t>): </a:t>
            </a:r>
            <a:br>
              <a:rPr lang="en-US" altLang="zh-TW" sz="2400" kern="0" dirty="0" smtClean="0"/>
            </a:br>
            <a:r>
              <a:rPr lang="en-US" altLang="zh-TW" sz="2400" kern="0" dirty="0" smtClean="0"/>
              <a:t>1st fully operational electronic general-purpose computer (1946)</a:t>
            </a:r>
            <a:endParaRPr lang="en-US" altLang="zh-TW" sz="2400" kern="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38AC-DA67-415E-BA61-C1BB89328BA4}" type="slidenum">
              <a:rPr lang="zh-TW" altLang="en-US" smtClean="0"/>
              <a:pPr/>
              <a:t>1</a:t>
            </a:fld>
            <a:endParaRPr lang="zh-TW" altLang="zh-TW"/>
          </a:p>
        </p:txBody>
      </p:sp>
      <p:pic>
        <p:nvPicPr>
          <p:cNvPr id="1026" name="Picture 2" descr="https://upload.wikimedia.org/wikipedia/commons/1/16/Classic_shot_of_the_ENI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45" y="1116012"/>
            <a:ext cx="5640710" cy="4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79912" y="5877272"/>
            <a:ext cx="5240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+mn-lt"/>
              </a:rPr>
              <a:t>https://en.wikipedia.org/wiki/ENIAC#/media/File:Classic_shot_of_the_ENIAC.jpg</a:t>
            </a:r>
            <a:endParaRPr lang="zh-TW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6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When was the first processor </a:t>
            </a:r>
            <a:br>
              <a:rPr kumimoji="1" lang="en-US" altLang="zh-TW" dirty="0" smtClean="0">
                <a:solidFill>
                  <a:srgbClr val="FF0000"/>
                </a:solidFill>
              </a:rPr>
            </a:br>
            <a:r>
              <a:rPr kumimoji="1" lang="en-US" altLang="zh-TW" dirty="0" smtClean="0">
                <a:solidFill>
                  <a:srgbClr val="FF0000"/>
                </a:solidFill>
              </a:rPr>
              <a:t>on-a-chip developed?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46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Intel 4004 (1971)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09728" y="1125538"/>
            <a:ext cx="3682752" cy="48957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1st processor on a chip</a:t>
            </a:r>
          </a:p>
          <a:p>
            <a:r>
              <a:rPr lang="en-US" altLang="zh-TW" dirty="0" smtClean="0"/>
              <a:t>4-bit processor for calculator</a:t>
            </a:r>
          </a:p>
          <a:p>
            <a:r>
              <a:rPr lang="en-US" altLang="zh-TW" dirty="0" smtClean="0"/>
              <a:t>2312 transistors</a:t>
            </a:r>
          </a:p>
          <a:p>
            <a:r>
              <a:rPr lang="en-US" altLang="zh-TW" dirty="0" smtClean="0"/>
              <a:t>16-pin DIP package</a:t>
            </a:r>
          </a:p>
          <a:p>
            <a:r>
              <a:rPr lang="en-US" altLang="zh-TW" dirty="0" smtClean="0"/>
              <a:t>0.4 MHz</a:t>
            </a:r>
          </a:p>
          <a:p>
            <a:r>
              <a:rPr lang="en-US" altLang="zh-TW" dirty="0" smtClean="0"/>
              <a:t>10 micron PMOS</a:t>
            </a:r>
          </a:p>
          <a:p>
            <a:r>
              <a:rPr lang="en-US" altLang="zh-TW" dirty="0" smtClean="0"/>
              <a:t>1K data memory</a:t>
            </a:r>
          </a:p>
          <a:p>
            <a:r>
              <a:rPr lang="en-US" altLang="zh-TW" dirty="0" smtClean="0"/>
              <a:t>4K program memory</a:t>
            </a:r>
          </a:p>
          <a:p>
            <a:r>
              <a:rPr lang="en-US" altLang="zh-TW" dirty="0" smtClean="0"/>
              <a:t>Roughly 0.1M ops/s</a:t>
            </a:r>
          </a:p>
          <a:p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AA28-A7C5-4DDC-A2DB-5BA219CA2330}" type="slidenum">
              <a:rPr lang="zh-TW" altLang="en-US" smtClean="0"/>
              <a:pPr/>
              <a:t>3</a:t>
            </a:fld>
            <a:endParaRPr lang="zh-TW" altLang="zh-TW"/>
          </a:p>
        </p:txBody>
      </p:sp>
      <p:pic>
        <p:nvPicPr>
          <p:cNvPr id="2050" name="Picture 2" descr="http://www.physics.mcmaster.ca/phy4d6/Lab/Photos/4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6" y="1834396"/>
            <a:ext cx="4625182" cy="33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06858" y="5137447"/>
            <a:ext cx="479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>
                <a:latin typeface="+mn-lt"/>
              </a:rPr>
              <a:t>http://www.physics.mcmaster.ca/phy4d6/Lab/Photos/4004.jpg</a:t>
            </a:r>
            <a:endParaRPr lang="zh-TW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5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about Today’s Processors?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Intel® Core™ </a:t>
            </a:r>
            <a:r>
              <a:rPr lang="en-US" altLang="zh-TW" dirty="0" smtClean="0"/>
              <a:t>i7-6950X</a:t>
            </a:r>
            <a:endParaRPr lang="en-US" altLang="zh-TW" dirty="0"/>
          </a:p>
          <a:p>
            <a:pPr lvl="1"/>
            <a:r>
              <a:rPr lang="en-US" altLang="zh-TW" dirty="0" smtClean="0"/>
              <a:t>10 </a:t>
            </a:r>
            <a:r>
              <a:rPr lang="en-US" altLang="zh-TW" dirty="0"/>
              <a:t>cores, </a:t>
            </a:r>
            <a:r>
              <a:rPr lang="en-US" altLang="zh-TW" dirty="0" smtClean="0"/>
              <a:t>20 </a:t>
            </a:r>
            <a:r>
              <a:rPr lang="en-US" altLang="zh-TW" dirty="0"/>
              <a:t>threads/core</a:t>
            </a:r>
          </a:p>
          <a:p>
            <a:pPr lvl="1"/>
            <a:r>
              <a:rPr lang="en-US" altLang="zh-TW" dirty="0"/>
              <a:t>64-bit instruction set	</a:t>
            </a:r>
          </a:p>
          <a:p>
            <a:pPr lvl="1"/>
            <a:r>
              <a:rPr lang="en-US" altLang="zh-TW" dirty="0" smtClean="0"/>
              <a:t>25M L3 shared cache </a:t>
            </a:r>
            <a:endParaRPr lang="en-US" altLang="zh-TW" dirty="0"/>
          </a:p>
          <a:p>
            <a:pPr lvl="1"/>
            <a:r>
              <a:rPr lang="en-US" altLang="zh-TW" dirty="0"/>
              <a:t>Up to </a:t>
            </a:r>
            <a:r>
              <a:rPr lang="en-US" altLang="zh-TW" dirty="0" smtClean="0"/>
              <a:t>128 </a:t>
            </a:r>
            <a:r>
              <a:rPr lang="en-US" altLang="zh-TW" dirty="0"/>
              <a:t>GB memory</a:t>
            </a:r>
          </a:p>
          <a:p>
            <a:pPr lvl="1"/>
            <a:r>
              <a:rPr lang="en-US" altLang="zh-TW" dirty="0" smtClean="0"/>
              <a:t>3.0 </a:t>
            </a:r>
            <a:r>
              <a:rPr lang="en-US" altLang="zh-TW" dirty="0"/>
              <a:t>GHz</a:t>
            </a:r>
          </a:p>
          <a:p>
            <a:pPr lvl="1"/>
            <a:r>
              <a:rPr lang="en-US" altLang="zh-TW" dirty="0" smtClean="0"/>
              <a:t>14 </a:t>
            </a:r>
            <a:r>
              <a:rPr lang="en-US" altLang="zh-TW" dirty="0"/>
              <a:t>nm</a:t>
            </a:r>
          </a:p>
          <a:p>
            <a:pPr lvl="1"/>
            <a:r>
              <a:rPr lang="fr-FR" altLang="zh-TW" dirty="0"/>
              <a:t>140 </a:t>
            </a:r>
            <a:r>
              <a:rPr lang="fr-FR" altLang="zh-TW" dirty="0" smtClean="0"/>
              <a:t>W</a:t>
            </a:r>
          </a:p>
          <a:p>
            <a:pPr lvl="1"/>
            <a:r>
              <a:rPr lang="en-US" altLang="zh-TW" dirty="0" smtClean="0"/>
              <a:t>Launched Q2'16</a:t>
            </a:r>
            <a:endParaRPr lang="en-US" altLang="zh-TW" dirty="0"/>
          </a:p>
        </p:txBody>
      </p:sp>
      <p:pic>
        <p:nvPicPr>
          <p:cNvPr id="1030" name="Picture 6" descr="https://websetnet.r.worldssl.net/wp-content/uploads/2016/06/slide-die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80" y="1157436"/>
            <a:ext cx="4325600" cy="48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85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If Airplanes Keep the Same Rate?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5538"/>
            <a:ext cx="8964488" cy="489585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If </a:t>
            </a:r>
            <a:r>
              <a:rPr lang="en-US" altLang="zh-TW" dirty="0"/>
              <a:t>Boeing 747-200B = Intel 4004, and </a:t>
            </a:r>
            <a:br>
              <a:rPr lang="en-US" altLang="zh-TW" dirty="0"/>
            </a:br>
            <a:r>
              <a:rPr lang="en-US" altLang="zh-TW" dirty="0"/>
              <a:t>today’s airplane = Intel Core </a:t>
            </a:r>
            <a:r>
              <a:rPr lang="en-US" altLang="zh-TW" dirty="0" smtClean="0"/>
              <a:t>i7-6950X</a:t>
            </a:r>
            <a:r>
              <a:rPr lang="en-US" altLang="zh-TW" dirty="0"/>
              <a:t>, then today’s airplane could take</a:t>
            </a:r>
          </a:p>
          <a:p>
            <a:pPr lvl="1"/>
            <a:r>
              <a:rPr lang="en-US" altLang="zh-TW" dirty="0" smtClean="0"/>
              <a:t>10 </a:t>
            </a:r>
            <a:r>
              <a:rPr lang="en-US" altLang="zh-TW" dirty="0"/>
              <a:t>cores x </a:t>
            </a:r>
            <a:r>
              <a:rPr lang="en-US" altLang="zh-TW" dirty="0" smtClean="0"/>
              <a:t>20 </a:t>
            </a:r>
            <a:r>
              <a:rPr lang="en-US" altLang="zh-TW" dirty="0"/>
              <a:t>threads x (64/4 bits) x 450 = </a:t>
            </a:r>
            <a:r>
              <a:rPr lang="en-US" altLang="zh-TW" dirty="0" smtClean="0"/>
              <a:t>1,440,000 </a:t>
            </a:r>
            <a:r>
              <a:rPr lang="en-US" altLang="zh-TW" dirty="0"/>
              <a:t>passengers</a:t>
            </a:r>
          </a:p>
          <a:p>
            <a:pPr lvl="1"/>
            <a:r>
              <a:rPr lang="en-US" altLang="zh-TW" dirty="0"/>
              <a:t>from Taipei to New York in 0.4 </a:t>
            </a:r>
            <a:r>
              <a:rPr lang="en-US" altLang="zh-TW" dirty="0" smtClean="0"/>
              <a:t>MHz/3.0 </a:t>
            </a:r>
            <a:r>
              <a:rPr lang="en-US" altLang="zh-TW" dirty="0"/>
              <a:t>GHz x 14 </a:t>
            </a:r>
            <a:r>
              <a:rPr lang="en-US" altLang="zh-TW" dirty="0" err="1"/>
              <a:t>hr</a:t>
            </a:r>
            <a:r>
              <a:rPr lang="en-US" altLang="zh-TW" dirty="0"/>
              <a:t> = </a:t>
            </a:r>
            <a:r>
              <a:rPr lang="en-US" altLang="zh-TW" dirty="0" smtClean="0"/>
              <a:t>6.72 </a:t>
            </a:r>
            <a:r>
              <a:rPr lang="en-US" altLang="zh-TW" dirty="0"/>
              <a:t>sec </a:t>
            </a:r>
          </a:p>
        </p:txBody>
      </p:sp>
      <p:pic>
        <p:nvPicPr>
          <p:cNvPr id="6" name="Picture 2" descr="Side view of quad-jet aircraft in fligh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2" y="1268760"/>
            <a:ext cx="2628189" cy="17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419872" y="1132996"/>
            <a:ext cx="5255816" cy="2007971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lang="en-US" altLang="zh-TW" b="1" dirty="0" smtClean="0">
                <a:ea typeface="標楷體" pitchFamily="65" charset="-120"/>
                <a:cs typeface="Calibri" pitchFamily="34" charset="0"/>
              </a:rPr>
              <a:t>Boeing 747-200B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ea typeface="標楷體" pitchFamily="65" charset="-120"/>
                <a:cs typeface="Calibri" pitchFamily="34" charset="0"/>
              </a:rPr>
              <a:t>In service: 1971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ea typeface="標楷體" pitchFamily="65" charset="-120"/>
                <a:cs typeface="Calibri" pitchFamily="34" charset="0"/>
              </a:rPr>
              <a:t>Passengers: 450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ea typeface="標楷體" pitchFamily="65" charset="-120"/>
                <a:cs typeface="Calibri" pitchFamily="34" charset="0"/>
              </a:rPr>
              <a:t>Cruise speed: 895 km/</a:t>
            </a:r>
            <a:r>
              <a:rPr lang="en-US" altLang="zh-TW" dirty="0" err="1" smtClean="0">
                <a:ea typeface="標楷體" pitchFamily="65" charset="-120"/>
                <a:cs typeface="Calibri" pitchFamily="34" charset="0"/>
              </a:rPr>
              <a:t>hr</a:t>
            </a:r>
            <a:endParaRPr lang="en-US" altLang="zh-TW" dirty="0" smtClean="0">
              <a:ea typeface="標楷體" pitchFamily="65" charset="-120"/>
              <a:cs typeface="Calibri" pitchFamily="34" charset="0"/>
            </a:endParaRPr>
          </a:p>
          <a:p>
            <a:pPr marL="342900" indent="-342900"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ea typeface="標楷體" pitchFamily="65" charset="-120"/>
                <a:cs typeface="Calibri" pitchFamily="34" charset="0"/>
              </a:rPr>
              <a:t>Taipei </a:t>
            </a:r>
            <a:r>
              <a:rPr lang="en-US" altLang="zh-TW" dirty="0" smtClean="0">
                <a:ea typeface="標楷體" pitchFamily="65" charset="-120"/>
                <a:cs typeface="Calibri" pitchFamily="34" charset="0"/>
                <a:sym typeface="Wingdings" panose="05000000000000000000" pitchFamily="2" charset="2"/>
              </a:rPr>
              <a:t> New York: 12500 km = 14 </a:t>
            </a:r>
            <a:r>
              <a:rPr lang="en-US" altLang="zh-TW" dirty="0" err="1" smtClean="0">
                <a:ea typeface="標楷體" pitchFamily="65" charset="-120"/>
                <a:cs typeface="Calibri" pitchFamily="34" charset="0"/>
                <a:sym typeface="Wingdings" panose="05000000000000000000" pitchFamily="2" charset="2"/>
              </a:rPr>
              <a:t>hr</a:t>
            </a:r>
            <a:endParaRPr lang="zh-TW" altLang="en-US" dirty="0" smtClean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77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Such Changes in 43 Years?</a:t>
            </a:r>
            <a:endParaRPr lang="zh-TW" altLang="en-US" dirty="0"/>
          </a:p>
        </p:txBody>
      </p:sp>
      <p:pic>
        <p:nvPicPr>
          <p:cNvPr id="276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914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780209" y="3946749"/>
            <a:ext cx="2441575" cy="976312"/>
            <a:chOff x="1920" y="2408"/>
            <a:chExt cx="1538" cy="615"/>
          </a:xfrm>
        </p:grpSpPr>
        <p:sp>
          <p:nvSpPr>
            <p:cNvPr id="27686" name="AutoShape 12"/>
            <p:cNvSpPr>
              <a:spLocks noChangeArrowheads="1"/>
            </p:cNvSpPr>
            <p:nvPr/>
          </p:nvSpPr>
          <p:spPr bwMode="auto">
            <a:xfrm rot="3349699">
              <a:off x="2788" y="2020"/>
              <a:ext cx="196" cy="972"/>
            </a:xfrm>
            <a:prstGeom prst="upArrow">
              <a:avLst>
                <a:gd name="adj1" fmla="val 47620"/>
                <a:gd name="adj2" fmla="val 221832"/>
              </a:avLst>
            </a:prstGeom>
            <a:solidFill>
              <a:srgbClr val="FFFF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600" b="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920" y="2792"/>
              <a:ext cx="1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新細明體" pitchFamily="18" charset="-120"/>
                </a:rPr>
                <a:t>Exponential growth</a:t>
              </a:r>
            </a:p>
          </p:txBody>
        </p:sp>
      </p:grpSp>
      <p:pic>
        <p:nvPicPr>
          <p:cNvPr id="276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74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96336" y="5700190"/>
            <a:ext cx="1440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Source: Intel Corp.</a:t>
            </a:r>
          </a:p>
        </p:txBody>
      </p:sp>
      <p:sp>
        <p:nvSpPr>
          <p:cNvPr id="27719" name="AutoShape 71" descr="Z"/>
          <p:cNvSpPr>
            <a:spLocks noChangeAspect="1" noChangeArrowheads="1"/>
          </p:cNvSpPr>
          <p:nvPr/>
        </p:nvSpPr>
        <p:spPr bwMode="auto">
          <a:xfrm>
            <a:off x="4408984" y="28815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AutoShape 73" descr="Z"/>
          <p:cNvSpPr>
            <a:spLocks noChangeAspect="1" noChangeArrowheads="1"/>
          </p:cNvSpPr>
          <p:nvPr/>
        </p:nvSpPr>
        <p:spPr bwMode="auto">
          <a:xfrm>
            <a:off x="4408984" y="28815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圓角矩形 15"/>
          <p:cNvSpPr/>
          <p:nvPr/>
        </p:nvSpPr>
        <p:spPr bwMode="auto">
          <a:xfrm>
            <a:off x="1286397" y="1143000"/>
            <a:ext cx="5544616" cy="485800"/>
          </a:xfrm>
          <a:prstGeom prst="roundRect">
            <a:avLst/>
          </a:prstGeom>
          <a:solidFill>
            <a:srgbClr val="99FF6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>
                <a:latin typeface="+mn-lt"/>
              </a:rPr>
              <a:t># transistors on ICs x2 every 2 </a:t>
            </a:r>
            <a:r>
              <a:rPr lang="en-US" altLang="zh-TW" sz="2800" dirty="0" smtClean="0">
                <a:latin typeface="+mn-lt"/>
              </a:rPr>
              <a:t>years</a:t>
            </a:r>
            <a:endParaRPr lang="zh-TW" altLang="en-US" sz="2800" dirty="0">
              <a:latin typeface="+mn-lt"/>
              <a:cs typeface="Calibri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38AC-DA67-415E-BA61-C1BB89328BA4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721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However, Quantity </a:t>
            </a:r>
            <a:r>
              <a:rPr lang="en-US" altLang="zh-TW" dirty="0">
                <a:sym typeface="Symbol" panose="05050102010706020507" pitchFamily="18" charset="2"/>
              </a:rPr>
              <a:t></a:t>
            </a:r>
            <a:r>
              <a:rPr lang="en-US" altLang="zh-TW" dirty="0"/>
              <a:t>  Performance!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What matters most in progresses of semiconductor technology is the shrinking transistors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With the same chip size, shrinking transistors give more transistors on the chip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Shrinking transistors lead to performance improvements…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However, given more transistors, if there were no clever ways to use them effectively, we still would not get the computer </a:t>
            </a:r>
            <a:r>
              <a:rPr lang="en-US" altLang="zh-TW" dirty="0" smtClean="0"/>
              <a:t>performance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 the critical role of </a:t>
            </a:r>
            <a:r>
              <a:rPr lang="en-US" altLang="zh-TW" dirty="0">
                <a:solidFill>
                  <a:srgbClr val="FF0000"/>
                </a:solidFill>
              </a:rPr>
              <a:t>computer architecture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E24B3-22E3-4AA7-8B55-0A68B3597D77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33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39957"/>
            <a:ext cx="8725421" cy="47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of Computer Architecture</a:t>
            </a:r>
            <a:endParaRPr lang="en-GB" dirty="0"/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2002954" y="4223640"/>
            <a:ext cx="11521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RISC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2582254" y="4688328"/>
            <a:ext cx="504056" cy="28803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95936" y="1051925"/>
            <a:ext cx="32403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Move to multi-processor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580108" y="1421490"/>
            <a:ext cx="1152132" cy="86409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38AC-DA67-415E-BA61-C1BB89328BA4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195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4938</TotalTime>
  <Words>859</Words>
  <Application>Microsoft Office PowerPoint</Application>
  <PresentationFormat>如螢幕大小 (4:3)</PresentationFormat>
  <Paragraphs>170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Symbol</vt:lpstr>
      <vt:lpstr>Tahoma</vt:lpstr>
      <vt:lpstr>Times New Roman</vt:lpstr>
      <vt:lpstr>Wingdings</vt:lpstr>
      <vt:lpstr>Contemporary Portrait</vt:lpstr>
      <vt:lpstr>CS5100 Advanced Computer Architecture  Course Overview</vt:lpstr>
      <vt:lpstr>What Is This?</vt:lpstr>
      <vt:lpstr>When was the first processor  on-a-chip developed?</vt:lpstr>
      <vt:lpstr>Intel 4004 (1971)</vt:lpstr>
      <vt:lpstr>What about Today’s Processors?</vt:lpstr>
      <vt:lpstr>What If Airplanes Keep the Same Rate?</vt:lpstr>
      <vt:lpstr>Why Such Changes in 43 Years?</vt:lpstr>
      <vt:lpstr>However, Quantity   Performance!</vt:lpstr>
      <vt:lpstr>Influences of Computer Architecture</vt:lpstr>
      <vt:lpstr>What Is Computer Architecture?</vt:lpstr>
      <vt:lpstr>Constantly Changing Definition</vt:lpstr>
      <vt:lpstr>Job Description of a Computer Architect</vt:lpstr>
      <vt:lpstr>Job Description of a Computer Architect</vt:lpstr>
      <vt:lpstr>Course Scope  To Learn </vt:lpstr>
      <vt:lpstr>Course Information</vt:lpstr>
      <vt:lpstr>Expected Workload and Grading</vt:lpstr>
      <vt:lpstr>Course Conducts</vt:lpstr>
      <vt:lpstr>My Expectations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CS5100 Advanced Computer Architecture  Computer Performance Trends</dc:title>
  <dc:creator>Chung-Ta King</dc:creator>
  <cp:lastModifiedBy>Chung-Ta King</cp:lastModifiedBy>
  <cp:revision>519</cp:revision>
  <dcterms:created xsi:type="dcterms:W3CDTF">2000-02-07T23:54:30Z</dcterms:created>
  <dcterms:modified xsi:type="dcterms:W3CDTF">2017-02-12T16:30:30Z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