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288" r:id="rId2"/>
    <p:sldId id="722" r:id="rId3"/>
    <p:sldId id="723" r:id="rId4"/>
    <p:sldId id="724" r:id="rId5"/>
    <p:sldId id="725" r:id="rId6"/>
    <p:sldId id="726" r:id="rId7"/>
    <p:sldId id="727" r:id="rId8"/>
    <p:sldId id="728" r:id="rId9"/>
    <p:sldId id="729" r:id="rId10"/>
    <p:sldId id="730" r:id="rId11"/>
    <p:sldId id="731" r:id="rId12"/>
    <p:sldId id="732" r:id="rId13"/>
    <p:sldId id="733" r:id="rId14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2F2F2"/>
    <a:srgbClr val="339933"/>
    <a:srgbClr val="33CC33"/>
    <a:srgbClr val="FFCC66"/>
    <a:srgbClr val="FFCC99"/>
    <a:srgbClr val="FF0000"/>
    <a:srgbClr val="99CC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27" autoAdjust="0"/>
  </p:normalViewPr>
  <p:slideViewPr>
    <p:cSldViewPr>
      <p:cViewPr varScale="1">
        <p:scale>
          <a:sx n="47" d="100"/>
          <a:sy n="47" d="100"/>
        </p:scale>
        <p:origin x="1286" y="38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smtClean="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F8720FD9-120A-45D0-BD27-F980DB659080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1346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 smtClean="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98EEF703-A619-4889-95DC-465EFE4F83E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829073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5" name="Picture 11" descr="清大LOGO(鳥)"/>
          <p:cNvPicPr>
            <a:picLocks noChangeAspect="1" noChangeArrowheads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kumimoji="1" lang="en-US" altLang="zh-TW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8" name="Picture 13" descr="清大LOGO(圓)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7126D7-2226-4CF4-89DC-1CA388FF3E0E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2978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90E11-D4C9-4736-9586-DD2A24C439A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23960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990B5-0C4C-429A-9F6E-F0C8CEFC6D17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3389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AD3E7-B039-4A93-AACD-1369AB5C0DA9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077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D7977-9BA0-48E7-81F9-590A1D8BC6B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6754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637AE-06FB-472C-8804-23E15062B4AF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8160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21326-5002-4537-AB4D-A4F024E54A7D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8031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97D5C-740A-4F5C-A848-0CD35FD783BB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2505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4F8DA-99A1-4CF9-A981-2621FECEC23E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5861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C183B-1CFB-48EF-8328-1C115138F735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58475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1E77D-F4F5-4B7C-8CD9-C31B3E34D152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95937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02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52736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AB17737F-DE39-4645-9C7E-900D1ED27EF8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  <p:sp>
        <p:nvSpPr>
          <p:cNvPr id="1032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033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kumimoji="1" lang="en-US" altLang="zh-TW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1035" name="Picture 13" descr="清大LOGO(圓)"/>
          <p:cNvPicPr>
            <a:picLocks noChangeAspect="1" noChangeArrowheads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pages.cs.wisc.edu/~markhill/DineroIV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+mn-lt"/>
              </a:rPr>
              <a:t>CS5100 Advanced Computer Architecture</a:t>
            </a:r>
            <a:r>
              <a:rPr lang="zh-TW" altLang="en-US" dirty="0" smtClean="0">
                <a:latin typeface="+mn-lt"/>
              </a:rPr>
              <a:t/>
            </a:r>
            <a:br>
              <a:rPr lang="zh-TW" altLang="en-US" dirty="0" smtClean="0">
                <a:latin typeface="+mn-lt"/>
              </a:rPr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>
                <a:solidFill>
                  <a:srgbClr val="0000FF"/>
                </a:solidFill>
              </a:rPr>
              <a:t>Trace-Driven Cache Simulation</a:t>
            </a:r>
            <a:endParaRPr lang="en-US" altLang="zh-TW" b="0" dirty="0" smtClean="0">
              <a:solidFill>
                <a:srgbClr val="0000FF"/>
              </a:solidFill>
            </a:endParaRPr>
          </a:p>
        </p:txBody>
      </p:sp>
      <p:sp>
        <p:nvSpPr>
          <p:cNvPr id="5123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Prof. Chung-Ta King</a:t>
            </a:r>
          </a:p>
          <a:p>
            <a:r>
              <a:rPr lang="en-US" altLang="zh-TW" sz="2800" dirty="0" smtClean="0"/>
              <a:t>Department of Computer Science</a:t>
            </a:r>
          </a:p>
          <a:p>
            <a:r>
              <a:rPr lang="en-US" altLang="zh-TW" sz="2800" dirty="0" smtClean="0"/>
              <a:t>National Tsing Hua University, Taiwan</a:t>
            </a:r>
            <a:endParaRPr lang="zh-TW" altLang="en-US" sz="2800" dirty="0" smtClean="0"/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755650" y="5373216"/>
            <a:ext cx="78660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1" lang="en-US" altLang="zh-TW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1" lang="en-US" altLang="zh-TW" sz="1400" dirty="0">
                <a:latin typeface="Tahoma" panose="020B0604030504040204" pitchFamily="34" charset="0"/>
                <a:cs typeface="Arial" panose="020B0604020202020204" pitchFamily="34" charset="0"/>
              </a:rPr>
              <a:t>Materials </a:t>
            </a:r>
            <a:r>
              <a:rPr kumimoji="1" lang="en-US" altLang="zh-TW" sz="1400" dirty="0" smtClean="0">
                <a:latin typeface="Tahoma" panose="020B0604030504040204" pitchFamily="34" charset="0"/>
                <a:cs typeface="Arial" panose="020B0604020202020204" pitchFamily="34" charset="0"/>
              </a:rPr>
              <a:t>from</a:t>
            </a:r>
            <a:r>
              <a:rPr kumimoji="1" lang="zh-TW" altLang="en-US" sz="1400" dirty="0" smtClean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zh-TW" sz="1400" dirty="0">
                <a:latin typeface="Tahoma" panose="020B0604030504040204" pitchFamily="34" charset="0"/>
                <a:cs typeface="Arial" panose="020B0604020202020204" pitchFamily="34" charset="0"/>
              </a:rPr>
              <a:t>http://</a:t>
            </a:r>
            <a:r>
              <a:rPr kumimoji="1" lang="en-US" altLang="zh-TW" sz="1400" dirty="0" smtClean="0">
                <a:latin typeface="Tahoma" panose="020B0604030504040204" pitchFamily="34" charset="0"/>
                <a:cs typeface="Arial" panose="020B0604020202020204" pitchFamily="34" charset="0"/>
              </a:rPr>
              <a:t>gem5.org/Documentation, http</a:t>
            </a:r>
            <a:r>
              <a:rPr kumimoji="1" lang="en-US" altLang="zh-TW" sz="1400" dirty="0">
                <a:latin typeface="Tahoma" panose="020B0604030504040204" pitchFamily="34" charset="0"/>
                <a:cs typeface="Arial" panose="020B0604020202020204" pitchFamily="34" charset="0"/>
              </a:rPr>
              <a:t>://learning.gem5.org/book/index.html</a:t>
            </a:r>
            <a:r>
              <a:rPr kumimoji="1" lang="en-US" altLang="zh-TW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kumimoji="1" lang="zh-TW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Simulation with Trace Based Debugging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Run gem5 with Trace Based debugging and give the binary file</a:t>
            </a:r>
          </a:p>
          <a:p>
            <a:pPr lvl="1"/>
            <a:r>
              <a:rPr lang="en-US" altLang="zh-TW" dirty="0" smtClean="0"/>
              <a:t>build/X86/gem5.opt --debug-flags=</a:t>
            </a:r>
            <a:r>
              <a:rPr lang="en-US" altLang="zh-TW" dirty="0" err="1" smtClean="0"/>
              <a:t>MemoryAccess</a:t>
            </a:r>
            <a:r>
              <a:rPr lang="en-US" altLang="zh-TW" dirty="0" smtClean="0"/>
              <a:t> --debug-file=</a:t>
            </a:r>
            <a:r>
              <a:rPr lang="en-US" altLang="zh-TW" dirty="0" err="1" smtClean="0"/>
              <a:t>trace.out</a:t>
            </a:r>
            <a:r>
              <a:rPr lang="en-US" altLang="zh-TW" dirty="0" smtClean="0"/>
              <a:t> configs/example/se.py</a:t>
            </a:r>
            <a:r>
              <a:rPr lang="zh-TW" altLang="en-US" dirty="0" smtClean="0"/>
              <a:t> </a:t>
            </a:r>
            <a:r>
              <a:rPr lang="en-US" altLang="zh-TW" dirty="0" smtClean="0"/>
              <a:t>-c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matmul</a:t>
            </a:r>
            <a:endParaRPr lang="en-US" altLang="zh-TW" dirty="0" smtClean="0"/>
          </a:p>
          <a:p>
            <a:r>
              <a:rPr lang="en-US" altLang="zh-TW" dirty="0" smtClean="0"/>
              <a:t>Output</a:t>
            </a:r>
            <a:r>
              <a:rPr lang="zh-TW" altLang="en-US" dirty="0" smtClean="0"/>
              <a:t> </a:t>
            </a:r>
            <a:r>
              <a:rPr lang="en-US" altLang="zh-TW" dirty="0" smtClean="0"/>
              <a:t>path</a:t>
            </a:r>
            <a:r>
              <a:rPr lang="zh-TW" altLang="en-US" dirty="0" smtClean="0"/>
              <a:t> </a:t>
            </a:r>
            <a:r>
              <a:rPr lang="en-US" altLang="zh-TW" dirty="0" smtClean="0"/>
              <a:t>of the</a:t>
            </a:r>
            <a:r>
              <a:rPr lang="zh-TW" altLang="en-US" dirty="0" smtClean="0"/>
              <a:t> </a:t>
            </a:r>
            <a:r>
              <a:rPr lang="en-US" altLang="zh-TW" dirty="0" smtClean="0"/>
              <a:t>trace is defaulted under m5out/ directory. The</a:t>
            </a:r>
            <a:r>
              <a:rPr lang="zh-TW" altLang="en-US" dirty="0" smtClean="0"/>
              <a:t> </a:t>
            </a:r>
            <a:r>
              <a:rPr lang="en-US" altLang="zh-TW" dirty="0" smtClean="0"/>
              <a:t>trace</a:t>
            </a:r>
            <a:r>
              <a:rPr lang="zh-TW" altLang="en-US" dirty="0" smtClean="0"/>
              <a:t> </a:t>
            </a:r>
            <a:r>
              <a:rPr lang="en-US" altLang="zh-TW" dirty="0" smtClean="0"/>
              <a:t>file</a:t>
            </a:r>
            <a:r>
              <a:rPr lang="zh-TW" altLang="en-US" dirty="0" smtClean="0"/>
              <a:t> </a:t>
            </a:r>
            <a:r>
              <a:rPr lang="en-US" altLang="zh-TW" dirty="0" smtClean="0"/>
              <a:t>will</a:t>
            </a:r>
            <a:r>
              <a:rPr lang="zh-TW" altLang="en-US" dirty="0" smtClean="0"/>
              <a:t> </a:t>
            </a:r>
            <a:r>
              <a:rPr lang="en-US" altLang="zh-TW" dirty="0" smtClean="0"/>
              <a:t>have the following</a:t>
            </a:r>
            <a:r>
              <a:rPr lang="zh-TW" altLang="en-US" dirty="0" smtClean="0"/>
              <a:t> </a:t>
            </a:r>
            <a:r>
              <a:rPr lang="en-US" altLang="zh-TW" dirty="0" smtClean="0"/>
              <a:t>format: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9</a:t>
            </a:fld>
            <a:endParaRPr lang="zh-TW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41821"/>
            <a:ext cx="9144000" cy="1822888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 bwMode="auto">
          <a:xfrm>
            <a:off x="0" y="4341821"/>
            <a:ext cx="755576" cy="1822888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i="0" u="none" strike="noStrike" normalizeH="0" baseline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charset="0"/>
              <a:ea typeface="標楷體" charset="0"/>
              <a:cs typeface="標楷體" charset="0"/>
            </a:endParaRPr>
          </a:p>
        </p:txBody>
      </p:sp>
      <p:sp>
        <p:nvSpPr>
          <p:cNvPr id="7" name="矩形 6"/>
          <p:cNvSpPr/>
          <p:nvPr/>
        </p:nvSpPr>
        <p:spPr bwMode="auto">
          <a:xfrm>
            <a:off x="2339752" y="4348210"/>
            <a:ext cx="755576" cy="1822888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i="0" u="none" strike="noStrike" normalizeH="0" baseline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charset="0"/>
              <a:ea typeface="標楷體" charset="0"/>
              <a:cs typeface="標楷體" charset="0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6012160" y="4370152"/>
            <a:ext cx="864096" cy="1822888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i="0" u="none" strike="noStrike" normalizeH="0" baseline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charset="0"/>
              <a:ea typeface="標楷體" charset="0"/>
              <a:cs typeface="標楷體" charset="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89756" y="3966302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dirty="0" smtClean="0">
                <a:solidFill>
                  <a:srgbClr val="FF0000"/>
                </a:solidFill>
                <a:latin typeface="+mn-lt"/>
              </a:rPr>
              <a:t>Tick</a:t>
            </a:r>
            <a:endParaRPr kumimoji="1" lang="zh-TW" altLang="en-US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1917761" y="3952357"/>
            <a:ext cx="2186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dirty="0" smtClean="0">
                <a:solidFill>
                  <a:srgbClr val="FF0000"/>
                </a:solidFill>
                <a:latin typeface="+mn-lt"/>
              </a:rPr>
              <a:t>Access Type</a:t>
            </a:r>
            <a:endParaRPr kumimoji="1" lang="zh-TW" altLang="en-US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5688717" y="3932711"/>
            <a:ext cx="2483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mtClean="0">
                <a:solidFill>
                  <a:srgbClr val="FF0000"/>
                </a:solidFill>
                <a:latin typeface="+mn-lt"/>
              </a:rPr>
              <a:t>Address accessed</a:t>
            </a:r>
            <a:endParaRPr kumimoji="1" lang="zh-TW" altLang="en-US" dirty="0" smtClean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50662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圖片 11"/>
          <p:cNvPicPr>
            <a:picLocks noChangeAspect="1"/>
          </p:cNvPicPr>
          <p:nvPr/>
        </p:nvPicPr>
        <p:blipFill rotWithShape="1">
          <a:blip r:embed="rId2"/>
          <a:srcRect t="9402" b="5980"/>
          <a:stretch/>
        </p:blipFill>
        <p:spPr>
          <a:xfrm>
            <a:off x="1270211" y="4653135"/>
            <a:ext cx="7118213" cy="136688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Trace-driven Cache Simulation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To do trace-driven cache </a:t>
            </a:r>
            <a:r>
              <a:rPr lang="en-US" altLang="zh-TW" dirty="0"/>
              <a:t>simulation using </a:t>
            </a:r>
            <a:r>
              <a:rPr lang="en-US" altLang="zh-TW" dirty="0" err="1"/>
              <a:t>Dinero</a:t>
            </a:r>
            <a:r>
              <a:rPr lang="en-US" altLang="zh-TW" dirty="0"/>
              <a:t> </a:t>
            </a:r>
            <a:r>
              <a:rPr lang="en-US" altLang="zh-TW" dirty="0" smtClean="0"/>
              <a:t>IV, </a:t>
            </a:r>
            <a:r>
              <a:rPr lang="en-US" altLang="zh-TW" dirty="0"/>
              <a:t>w</a:t>
            </a:r>
            <a:r>
              <a:rPr lang="en-US" altLang="zh-TW" dirty="0" smtClean="0"/>
              <a:t>e need to format trace for </a:t>
            </a:r>
            <a:r>
              <a:rPr lang="en-US" altLang="zh-TW" dirty="0" err="1" smtClean="0"/>
              <a:t>Dinero</a:t>
            </a:r>
            <a:r>
              <a:rPr lang="en-US" altLang="zh-TW" dirty="0" smtClean="0"/>
              <a:t> IV to accept</a:t>
            </a:r>
          </a:p>
          <a:p>
            <a:pPr lvl="1"/>
            <a:r>
              <a:rPr lang="en-US" altLang="zh-TW" dirty="0" err="1" smtClean="0"/>
              <a:t>Dinero</a:t>
            </a:r>
            <a:r>
              <a:rPr lang="en-US" altLang="zh-TW" dirty="0" smtClean="0"/>
              <a:t> IV supports multiple input formats. In HW2 we choose the din format</a:t>
            </a:r>
          </a:p>
          <a:p>
            <a:pPr lvl="1"/>
            <a:r>
              <a:rPr lang="en-US" altLang="zh-TW" dirty="0" smtClean="0"/>
              <a:t>A din record is a two-tuple label address, where a tuple consists of the access type and the address accessed</a:t>
            </a:r>
          </a:p>
          <a:p>
            <a:pPr lvl="1"/>
            <a:r>
              <a:rPr lang="en-US" altLang="zh-TW" dirty="0" smtClean="0"/>
              <a:t>The address is a hexadecimal byte-address without 0x starting, e.g. 0x40dff7 -&gt; 40dff7</a:t>
            </a:r>
          </a:p>
          <a:p>
            <a:pPr lvl="1"/>
            <a:r>
              <a:rPr lang="en-US" altLang="zh-TW" dirty="0" smtClean="0"/>
              <a:t>Tag of access type: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21793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Format Transforming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Please download Format.py from </a:t>
            </a:r>
            <a:r>
              <a:rPr lang="en-US" altLang="zh-TW" dirty="0" err="1" smtClean="0"/>
              <a:t>iLMS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Usage: python Format.py [trace file]</a:t>
            </a:r>
          </a:p>
          <a:p>
            <a:pPr lvl="1"/>
            <a:r>
              <a:rPr lang="en-US" altLang="zh-TW" dirty="0" smtClean="0"/>
              <a:t>The output should be in din format as follows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Then we can use </a:t>
            </a:r>
            <a:r>
              <a:rPr lang="en-US" altLang="zh-TW" dirty="0" err="1" smtClean="0"/>
              <a:t>Dinero</a:t>
            </a:r>
            <a:r>
              <a:rPr lang="en-US" altLang="zh-TW" dirty="0" smtClean="0"/>
              <a:t> IV to do the </a:t>
            </a:r>
            <a:br>
              <a:rPr lang="en-US" altLang="zh-TW" dirty="0" smtClean="0"/>
            </a:br>
            <a:r>
              <a:rPr lang="en-US" altLang="zh-TW" dirty="0" smtClean="0"/>
              <a:t>trace-driven cache simulation</a:t>
            </a:r>
          </a:p>
          <a:p>
            <a:pPr lvl="1"/>
            <a:r>
              <a:rPr lang="en-US" altLang="zh-TW" dirty="0" smtClean="0"/>
              <a:t>Command of the baseline:</a:t>
            </a:r>
          </a:p>
          <a:p>
            <a:pPr lvl="1"/>
            <a:r>
              <a:rPr lang="en-US" altLang="zh-TW" dirty="0" smtClean="0"/>
              <a:t>./</a:t>
            </a:r>
            <a:r>
              <a:rPr lang="en-US" altLang="zh-TW" dirty="0" err="1" smtClean="0"/>
              <a:t>dineroIV</a:t>
            </a:r>
            <a:r>
              <a:rPr lang="en-US" altLang="zh-TW" dirty="0" smtClean="0"/>
              <a:t> -l1-isize 8k -l1-iassoc 2 -l1-ibsize 16 -l1-irepl f -l1-dsize 8k -l1-dassoc 2 -l1-dbsize 16 -l1-drepl f -l1-dwalloc f -l1-dwback a -l1-dccc - </a:t>
            </a:r>
            <a:r>
              <a:rPr lang="en-US" altLang="zh-TW" dirty="0" err="1" smtClean="0"/>
              <a:t>informat</a:t>
            </a:r>
            <a:r>
              <a:rPr lang="en-US" altLang="zh-TW" dirty="0" smtClean="0"/>
              <a:t> d &lt; </a:t>
            </a:r>
            <a:r>
              <a:rPr lang="en-US" altLang="zh-TW" dirty="0" err="1" smtClean="0"/>
              <a:t>Trace.din</a:t>
            </a:r>
            <a:r>
              <a:rPr lang="en-US" altLang="zh-TW" dirty="0" smtClean="0"/>
              <a:t> &gt; </a:t>
            </a:r>
            <a:r>
              <a:rPr lang="en-US" altLang="zh-TW" dirty="0" err="1" smtClean="0"/>
              <a:t>baseline.out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11</a:t>
            </a:fld>
            <a:endParaRPr lang="zh-TW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2"/>
          <a:srcRect t="5594"/>
          <a:stretch/>
        </p:blipFill>
        <p:spPr>
          <a:xfrm>
            <a:off x="7236296" y="1130979"/>
            <a:ext cx="1001207" cy="3162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579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12</a:t>
            </a:fld>
            <a:endParaRPr lang="zh-TW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7" y="1112948"/>
            <a:ext cx="9996653" cy="484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39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Trace-driven simulation is frequently used </a:t>
            </a:r>
            <a:r>
              <a:rPr lang="en-US" altLang="zh-TW" dirty="0"/>
              <a:t>to </a:t>
            </a:r>
            <a:r>
              <a:rPr lang="en-US" altLang="zh-TW" dirty="0" smtClean="0"/>
              <a:t>evaluate the performance of </a:t>
            </a:r>
            <a:r>
              <a:rPr lang="en-US" altLang="zh-TW" dirty="0"/>
              <a:t>memory hierarchy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Trace-driven simulation is particularly useful for memory hierarchy because memory hierarchy design is mainly concerned with hits and misses, while timing of events is less of a concern, where trace-driven simulation may fall short of handling timing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5561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Dinero IV- Cache Simulator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Dinero</a:t>
            </a:r>
            <a:r>
              <a:rPr lang="en-US" altLang="zh-TW" dirty="0" smtClean="0"/>
              <a:t> IV is a cache simulator for memory reference traces</a:t>
            </a:r>
          </a:p>
          <a:p>
            <a:r>
              <a:rPr lang="en-US" altLang="zh-TW" dirty="0" err="1" smtClean="0"/>
              <a:t>Dinero</a:t>
            </a:r>
            <a:r>
              <a:rPr lang="en-US" altLang="zh-TW" dirty="0" smtClean="0"/>
              <a:t> IV is not a timing simulator</a:t>
            </a:r>
          </a:p>
          <a:p>
            <a:pPr lvl="1"/>
            <a:r>
              <a:rPr lang="en-US" altLang="zh-TW" dirty="0" smtClean="0"/>
              <a:t>No notion of simulated time or cycles, only references</a:t>
            </a:r>
          </a:p>
          <a:p>
            <a:r>
              <a:rPr lang="en-US" altLang="zh-TW" dirty="0" err="1" smtClean="0"/>
              <a:t>Dinero</a:t>
            </a:r>
            <a:r>
              <a:rPr lang="en-US" altLang="zh-TW" dirty="0" smtClean="0"/>
              <a:t> IV is not a functional simulator</a:t>
            </a:r>
          </a:p>
          <a:p>
            <a:pPr lvl="1"/>
            <a:r>
              <a:rPr lang="en-US" altLang="zh-TW" dirty="0" smtClean="0"/>
              <a:t>Data and instructions do not move in and out of caches</a:t>
            </a:r>
          </a:p>
          <a:p>
            <a:pPr lvl="1"/>
            <a:r>
              <a:rPr lang="en-US" altLang="zh-TW" dirty="0" smtClean="0"/>
              <a:t>Primary result of simulation with </a:t>
            </a:r>
            <a:r>
              <a:rPr lang="en-US" altLang="zh-TW" dirty="0" err="1" smtClean="0"/>
              <a:t>Dinero</a:t>
            </a:r>
            <a:r>
              <a:rPr lang="en-US" altLang="zh-TW" dirty="0" smtClean="0"/>
              <a:t> IV is hit and miss</a:t>
            </a:r>
          </a:p>
          <a:p>
            <a:r>
              <a:rPr lang="en-US" altLang="zh-TW" dirty="0" err="1" smtClean="0"/>
              <a:t>Dinero</a:t>
            </a:r>
            <a:r>
              <a:rPr lang="en-US" altLang="zh-TW" dirty="0" smtClean="0"/>
              <a:t> IV is not multi-threaded</a:t>
            </a:r>
          </a:p>
          <a:p>
            <a:pPr lvl="1"/>
            <a:r>
              <a:rPr lang="en-US" altLang="zh-TW" dirty="0" smtClean="0"/>
              <a:t>If you have a multiprocessor with enough memory, you can run multiple independent simulations concurrently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5379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Installation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Download </a:t>
            </a:r>
            <a:r>
              <a:rPr lang="en-US" altLang="zh-TW" dirty="0" err="1" smtClean="0"/>
              <a:t>Dinero</a:t>
            </a:r>
            <a:r>
              <a:rPr lang="en-US" altLang="zh-TW" dirty="0" smtClean="0"/>
              <a:t> from the website:</a:t>
            </a:r>
            <a:br>
              <a:rPr lang="en-US" altLang="zh-TW" dirty="0" smtClean="0"/>
            </a:br>
            <a:r>
              <a:rPr lang="en-US" altLang="zh-TW" dirty="0" smtClean="0">
                <a:hlinkClick r:id="rId2"/>
              </a:rPr>
              <a:t>http://pages.cs.wisc.edu/~markhill/DineroIV/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Read “README”</a:t>
            </a:r>
            <a:r>
              <a:rPr lang="zh-TW" altLang="en-US" dirty="0" smtClean="0"/>
              <a:t> </a:t>
            </a:r>
            <a:r>
              <a:rPr lang="en-US" altLang="zh-TW" dirty="0" smtClean="0"/>
              <a:t>for setting and installation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Usage:</a:t>
            </a:r>
            <a:br>
              <a:rPr lang="en-US" altLang="zh-TW" dirty="0" smtClean="0"/>
            </a:br>
            <a:r>
              <a:rPr lang="en-US" altLang="zh-TW" dirty="0" smtClean="0"/>
              <a:t>	 ./</a:t>
            </a:r>
            <a:r>
              <a:rPr lang="en-US" altLang="zh-TW" dirty="0" err="1" smtClean="0"/>
              <a:t>dineroIV</a:t>
            </a:r>
            <a:r>
              <a:rPr lang="en-US" altLang="zh-TW" dirty="0" smtClean="0"/>
              <a:t> valid options &lt; input &gt; output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1852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Valid </a:t>
            </a:r>
            <a:r>
              <a:rPr lang="en-US" altLang="zh-TW" dirty="0" smtClean="0"/>
              <a:t>Options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052736"/>
            <a:ext cx="9036496" cy="4967287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000" dirty="0"/>
              <a:t> -</a:t>
            </a:r>
            <a:r>
              <a:rPr lang="en-US" altLang="zh-TW" sz="2000" dirty="0" err="1"/>
              <a:t>l</a:t>
            </a:r>
            <a:r>
              <a:rPr lang="en-US" altLang="zh-TW" sz="2000" i="1" dirty="0" err="1"/>
              <a:t>N</a:t>
            </a:r>
            <a:r>
              <a:rPr lang="en-US" altLang="zh-TW" sz="2000" dirty="0" err="1"/>
              <a:t>-</a:t>
            </a:r>
            <a:r>
              <a:rPr lang="en-US" altLang="zh-TW" sz="2000" i="1" dirty="0" err="1"/>
              <a:t>T</a:t>
            </a:r>
            <a:r>
              <a:rPr lang="en-US" altLang="zh-TW" sz="2000" dirty="0" err="1"/>
              <a:t>size</a:t>
            </a:r>
            <a:r>
              <a:rPr lang="en-US" altLang="zh-TW" sz="2000" dirty="0"/>
              <a:t> </a:t>
            </a:r>
            <a:r>
              <a:rPr lang="en-US" altLang="zh-TW" sz="2000" i="1" dirty="0" smtClean="0"/>
              <a:t>P	</a:t>
            </a:r>
            <a:r>
              <a:rPr lang="en-US" altLang="zh-TW" sz="2000" dirty="0" smtClean="0"/>
              <a:t>Size</a:t>
            </a:r>
            <a:r>
              <a:rPr lang="en-US" altLang="zh-TW" sz="2000" dirty="0"/>
              <a:t/>
            </a:r>
            <a:br>
              <a:rPr lang="en-US" altLang="zh-TW" sz="2000" dirty="0"/>
            </a:br>
            <a:r>
              <a:rPr lang="en-US" altLang="zh-TW" sz="2000" dirty="0"/>
              <a:t> -</a:t>
            </a:r>
            <a:r>
              <a:rPr lang="en-US" altLang="zh-TW" sz="2000" dirty="0" err="1"/>
              <a:t>l</a:t>
            </a:r>
            <a:r>
              <a:rPr lang="en-US" altLang="zh-TW" sz="2000" i="1" dirty="0" err="1"/>
              <a:t>N</a:t>
            </a:r>
            <a:r>
              <a:rPr lang="en-US" altLang="zh-TW" sz="2000" dirty="0" err="1"/>
              <a:t>-</a:t>
            </a:r>
            <a:r>
              <a:rPr lang="en-US" altLang="zh-TW" sz="2000" i="1" dirty="0" err="1"/>
              <a:t>T</a:t>
            </a:r>
            <a:r>
              <a:rPr lang="en-US" altLang="zh-TW" sz="2000" dirty="0" err="1"/>
              <a:t>bsize</a:t>
            </a:r>
            <a:r>
              <a:rPr lang="en-US" altLang="zh-TW" sz="2000" dirty="0"/>
              <a:t> </a:t>
            </a:r>
            <a:r>
              <a:rPr lang="en-US" altLang="zh-TW" sz="2000" i="1" dirty="0" smtClean="0"/>
              <a:t>P	</a:t>
            </a:r>
            <a:r>
              <a:rPr lang="en-US" altLang="zh-TW" sz="2000" dirty="0" smtClean="0"/>
              <a:t>Block </a:t>
            </a:r>
            <a:r>
              <a:rPr lang="en-US" altLang="zh-TW" sz="2000" dirty="0"/>
              <a:t>size</a:t>
            </a:r>
            <a:br>
              <a:rPr lang="en-US" altLang="zh-TW" sz="2000" dirty="0"/>
            </a:br>
            <a:r>
              <a:rPr lang="en-US" altLang="zh-TW" sz="2000" dirty="0"/>
              <a:t> -</a:t>
            </a:r>
            <a:r>
              <a:rPr lang="en-US" altLang="zh-TW" sz="2000" dirty="0" err="1"/>
              <a:t>l</a:t>
            </a:r>
            <a:r>
              <a:rPr lang="en-US" altLang="zh-TW" sz="2000" i="1" dirty="0" err="1"/>
              <a:t>N</a:t>
            </a:r>
            <a:r>
              <a:rPr lang="en-US" altLang="zh-TW" sz="2000" dirty="0" err="1"/>
              <a:t>-</a:t>
            </a:r>
            <a:r>
              <a:rPr lang="en-US" altLang="zh-TW" sz="2000" i="1" dirty="0" err="1"/>
              <a:t>T</a:t>
            </a:r>
            <a:r>
              <a:rPr lang="en-US" altLang="zh-TW" sz="2000" dirty="0" err="1"/>
              <a:t>sbsize</a:t>
            </a:r>
            <a:r>
              <a:rPr lang="en-US" altLang="zh-TW" sz="2000" dirty="0"/>
              <a:t> </a:t>
            </a:r>
            <a:r>
              <a:rPr lang="en-US" altLang="zh-TW" sz="2000" i="1" dirty="0" smtClean="0"/>
              <a:t>P</a:t>
            </a:r>
            <a:r>
              <a:rPr lang="en-US" altLang="zh-TW" sz="2000" dirty="0"/>
              <a:t>	</a:t>
            </a:r>
            <a:r>
              <a:rPr lang="en-US" altLang="zh-TW" sz="2000" dirty="0" smtClean="0"/>
              <a:t>Sub-block </a:t>
            </a:r>
            <a:r>
              <a:rPr lang="en-US" altLang="zh-TW" sz="2000" dirty="0"/>
              <a:t>size (default same as block size)</a:t>
            </a:r>
            <a:br>
              <a:rPr lang="en-US" altLang="zh-TW" sz="2000" dirty="0"/>
            </a:br>
            <a:r>
              <a:rPr lang="en-US" altLang="zh-TW" sz="2000" dirty="0"/>
              <a:t> -</a:t>
            </a:r>
            <a:r>
              <a:rPr lang="en-US" altLang="zh-TW" sz="2000" dirty="0" err="1"/>
              <a:t>l</a:t>
            </a:r>
            <a:r>
              <a:rPr lang="en-US" altLang="zh-TW" sz="2000" i="1" dirty="0" err="1"/>
              <a:t>N</a:t>
            </a:r>
            <a:r>
              <a:rPr lang="en-US" altLang="zh-TW" sz="2000" dirty="0" err="1"/>
              <a:t>-</a:t>
            </a:r>
            <a:r>
              <a:rPr lang="en-US" altLang="zh-TW" sz="2000" i="1" dirty="0" err="1"/>
              <a:t>T</a:t>
            </a:r>
            <a:r>
              <a:rPr lang="en-US" altLang="zh-TW" sz="2000" dirty="0" err="1"/>
              <a:t>assoc</a:t>
            </a:r>
            <a:r>
              <a:rPr lang="en-US" altLang="zh-TW" sz="2000" dirty="0"/>
              <a:t> </a:t>
            </a:r>
            <a:r>
              <a:rPr lang="en-US" altLang="zh-TW" sz="2000" i="1" dirty="0" smtClean="0"/>
              <a:t>U</a:t>
            </a:r>
            <a:r>
              <a:rPr lang="en-US" altLang="zh-TW" sz="2000" dirty="0"/>
              <a:t>	</a:t>
            </a:r>
            <a:r>
              <a:rPr lang="en-US" altLang="zh-TW" sz="2000" dirty="0" smtClean="0"/>
              <a:t>Associativity </a:t>
            </a:r>
            <a:r>
              <a:rPr lang="en-US" altLang="zh-TW" sz="2000" dirty="0"/>
              <a:t>(default 1)</a:t>
            </a:r>
            <a:br>
              <a:rPr lang="en-US" altLang="zh-TW" sz="2000" dirty="0"/>
            </a:br>
            <a:r>
              <a:rPr lang="en-US" altLang="zh-TW" sz="2000" dirty="0"/>
              <a:t> -</a:t>
            </a:r>
            <a:r>
              <a:rPr lang="en-US" altLang="zh-TW" sz="2000" dirty="0" err="1"/>
              <a:t>l</a:t>
            </a:r>
            <a:r>
              <a:rPr lang="en-US" altLang="zh-TW" sz="2000" i="1" dirty="0" err="1"/>
              <a:t>N</a:t>
            </a:r>
            <a:r>
              <a:rPr lang="en-US" altLang="zh-TW" sz="2000" dirty="0" err="1"/>
              <a:t>-</a:t>
            </a:r>
            <a:r>
              <a:rPr lang="en-US" altLang="zh-TW" sz="2000" i="1" dirty="0" err="1"/>
              <a:t>T</a:t>
            </a:r>
            <a:r>
              <a:rPr lang="en-US" altLang="zh-TW" sz="2000" dirty="0" err="1"/>
              <a:t>repl</a:t>
            </a:r>
            <a:r>
              <a:rPr lang="en-US" altLang="zh-TW" sz="2000" dirty="0"/>
              <a:t> </a:t>
            </a:r>
            <a:r>
              <a:rPr lang="en-US" altLang="zh-TW" sz="2000" i="1" dirty="0" smtClean="0"/>
              <a:t>C</a:t>
            </a:r>
            <a:r>
              <a:rPr lang="en-US" altLang="zh-TW" sz="2000" dirty="0"/>
              <a:t>	</a:t>
            </a:r>
            <a:r>
              <a:rPr lang="en-US" altLang="zh-TW" sz="2000" dirty="0" smtClean="0"/>
              <a:t>Replacement </a:t>
            </a:r>
            <a:r>
              <a:rPr lang="en-US" altLang="zh-TW" sz="2000" dirty="0" smtClean="0"/>
              <a:t>policy </a:t>
            </a:r>
            <a:r>
              <a:rPr lang="en-US" altLang="zh-TW" sz="2000" dirty="0"/>
              <a:t>(l=LRU, f=FIFO, r=random) (default l)</a:t>
            </a:r>
            <a:br>
              <a:rPr lang="en-US" altLang="zh-TW" sz="2000" dirty="0"/>
            </a:br>
            <a:r>
              <a:rPr lang="en-US" altLang="zh-TW" sz="2000" dirty="0"/>
              <a:t> -</a:t>
            </a:r>
            <a:r>
              <a:rPr lang="en-US" altLang="zh-TW" sz="2000" dirty="0" err="1"/>
              <a:t>l</a:t>
            </a:r>
            <a:r>
              <a:rPr lang="en-US" altLang="zh-TW" sz="2000" i="1" dirty="0" err="1"/>
              <a:t>N</a:t>
            </a:r>
            <a:r>
              <a:rPr lang="en-US" altLang="zh-TW" sz="2000" dirty="0" err="1"/>
              <a:t>-</a:t>
            </a:r>
            <a:r>
              <a:rPr lang="en-US" altLang="zh-TW" sz="2000" i="1" dirty="0" err="1"/>
              <a:t>T</a:t>
            </a:r>
            <a:r>
              <a:rPr lang="en-US" altLang="zh-TW" sz="2000" dirty="0" err="1"/>
              <a:t>fetch</a:t>
            </a:r>
            <a:r>
              <a:rPr lang="en-US" altLang="zh-TW" sz="2000" dirty="0"/>
              <a:t> </a:t>
            </a:r>
            <a:r>
              <a:rPr lang="en-US" altLang="zh-TW" sz="2000" i="1" dirty="0" smtClean="0"/>
              <a:t>C</a:t>
            </a:r>
            <a:r>
              <a:rPr lang="en-US" altLang="zh-TW" sz="2000" dirty="0"/>
              <a:t>	</a:t>
            </a:r>
            <a:r>
              <a:rPr lang="en-US" altLang="zh-TW" sz="2000" dirty="0" smtClean="0"/>
              <a:t>Fetch policy (</a:t>
            </a:r>
            <a:r>
              <a:rPr lang="en-US" altLang="zh-TW" sz="2000" dirty="0" smtClean="0"/>
              <a:t>d=demand</a:t>
            </a:r>
            <a:r>
              <a:rPr lang="en-US" altLang="zh-TW" sz="2000" dirty="0"/>
              <a:t>, a=always, m=miss</a:t>
            </a:r>
            <a:r>
              <a:rPr lang="en-US" altLang="zh-TW" sz="2000" dirty="0"/>
              <a:t>, </a:t>
            </a:r>
            <a:r>
              <a:rPr lang="en-US" altLang="zh-TW" sz="2000" dirty="0" smtClean="0"/>
              <a:t>t=tagged, 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/>
              <a:t>	</a:t>
            </a:r>
            <a:r>
              <a:rPr lang="zh-TW" altLang="en-US" sz="2000" dirty="0"/>
              <a:t> </a:t>
            </a:r>
            <a:r>
              <a:rPr lang="zh-TW" altLang="en-US" sz="2000" dirty="0" smtClean="0"/>
              <a:t>          </a:t>
            </a:r>
            <a:r>
              <a:rPr lang="en-US" altLang="zh-TW" sz="2000" dirty="0"/>
              <a:t>	 </a:t>
            </a:r>
            <a:r>
              <a:rPr lang="en-US" altLang="zh-TW" sz="2000" dirty="0" smtClean="0"/>
              <a:t>l=load forward,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s=</a:t>
            </a:r>
            <a:r>
              <a:rPr lang="en-US" altLang="zh-TW" sz="2000" dirty="0" err="1" smtClean="0"/>
              <a:t>subblock</a:t>
            </a:r>
            <a:r>
              <a:rPr lang="en-US" altLang="zh-TW" sz="2000" dirty="0"/>
              <a:t>) (default d)</a:t>
            </a:r>
            <a:br>
              <a:rPr lang="en-US" altLang="zh-TW" sz="2000" dirty="0"/>
            </a:br>
            <a:r>
              <a:rPr lang="en-US" altLang="zh-TW" sz="2000" dirty="0"/>
              <a:t> -</a:t>
            </a:r>
            <a:r>
              <a:rPr lang="en-US" altLang="zh-TW" sz="2000" dirty="0" err="1"/>
              <a:t>l</a:t>
            </a:r>
            <a:r>
              <a:rPr lang="en-US" altLang="zh-TW" sz="2000" i="1" dirty="0" err="1"/>
              <a:t>N</a:t>
            </a:r>
            <a:r>
              <a:rPr lang="en-US" altLang="zh-TW" sz="2000" dirty="0" err="1"/>
              <a:t>-</a:t>
            </a:r>
            <a:r>
              <a:rPr lang="en-US" altLang="zh-TW" sz="2000" i="1" dirty="0" err="1"/>
              <a:t>T</a:t>
            </a:r>
            <a:r>
              <a:rPr lang="en-US" altLang="zh-TW" sz="2000" dirty="0" err="1"/>
              <a:t>pfdist</a:t>
            </a:r>
            <a:r>
              <a:rPr lang="en-US" altLang="zh-TW" sz="2000" dirty="0"/>
              <a:t> </a:t>
            </a:r>
            <a:r>
              <a:rPr lang="en-US" altLang="zh-TW" sz="2000" i="1" dirty="0"/>
              <a:t>U</a:t>
            </a:r>
            <a:r>
              <a:rPr lang="en-US" altLang="zh-TW" sz="2000" dirty="0"/>
              <a:t>     </a:t>
            </a:r>
            <a:r>
              <a:rPr lang="en-US" altLang="zh-TW" sz="2000" dirty="0" smtClean="0"/>
              <a:t>	</a:t>
            </a:r>
            <a:r>
              <a:rPr lang="en-US" altLang="zh-TW" sz="2000" dirty="0" err="1" smtClean="0"/>
              <a:t>Prefetch</a:t>
            </a:r>
            <a:r>
              <a:rPr lang="en-US" altLang="zh-TW" sz="2000" dirty="0" smtClean="0"/>
              <a:t> </a:t>
            </a:r>
            <a:r>
              <a:rPr lang="en-US" altLang="zh-TW" sz="2000" dirty="0"/>
              <a:t>distance (in sub-blocks) (default 1)</a:t>
            </a:r>
            <a:br>
              <a:rPr lang="en-US" altLang="zh-TW" sz="2000" dirty="0"/>
            </a:br>
            <a:r>
              <a:rPr lang="en-US" altLang="zh-TW" sz="2000" dirty="0"/>
              <a:t> -</a:t>
            </a:r>
            <a:r>
              <a:rPr lang="en-US" altLang="zh-TW" sz="2000" dirty="0" err="1"/>
              <a:t>l</a:t>
            </a:r>
            <a:r>
              <a:rPr lang="en-US" altLang="zh-TW" sz="2000" i="1" dirty="0" err="1"/>
              <a:t>N</a:t>
            </a:r>
            <a:r>
              <a:rPr lang="en-US" altLang="zh-TW" sz="2000" dirty="0" err="1"/>
              <a:t>-</a:t>
            </a:r>
            <a:r>
              <a:rPr lang="en-US" altLang="zh-TW" sz="2000" i="1" dirty="0" err="1"/>
              <a:t>T</a:t>
            </a:r>
            <a:r>
              <a:rPr lang="en-US" altLang="zh-TW" sz="2000" dirty="0" err="1"/>
              <a:t>pfabort</a:t>
            </a:r>
            <a:r>
              <a:rPr lang="en-US" altLang="zh-TW" sz="2000" dirty="0"/>
              <a:t> </a:t>
            </a:r>
            <a:r>
              <a:rPr lang="en-US" altLang="zh-TW" sz="2000" i="1" dirty="0"/>
              <a:t>U</a:t>
            </a:r>
            <a:r>
              <a:rPr lang="en-US" altLang="zh-TW" sz="2000" dirty="0"/>
              <a:t>   </a:t>
            </a:r>
            <a:r>
              <a:rPr lang="en-US" altLang="zh-TW" sz="2000" dirty="0" smtClean="0"/>
              <a:t>	</a:t>
            </a:r>
            <a:r>
              <a:rPr lang="en-US" altLang="zh-TW" sz="2000" dirty="0" err="1" smtClean="0"/>
              <a:t>Prefetch</a:t>
            </a:r>
            <a:r>
              <a:rPr lang="en-US" altLang="zh-TW" sz="2000" dirty="0" smtClean="0"/>
              <a:t> </a:t>
            </a:r>
            <a:r>
              <a:rPr lang="en-US" altLang="zh-TW" sz="2000" dirty="0"/>
              <a:t>abort percentage (0-100) (default 0)</a:t>
            </a:r>
            <a:br>
              <a:rPr lang="en-US" altLang="zh-TW" sz="2000" dirty="0"/>
            </a:br>
            <a:r>
              <a:rPr lang="en-US" altLang="zh-TW" sz="2000" dirty="0"/>
              <a:t> -</a:t>
            </a:r>
            <a:r>
              <a:rPr lang="en-US" altLang="zh-TW" sz="2000" dirty="0" err="1"/>
              <a:t>l</a:t>
            </a:r>
            <a:r>
              <a:rPr lang="en-US" altLang="zh-TW" sz="2000" i="1" dirty="0" err="1"/>
              <a:t>N</a:t>
            </a:r>
            <a:r>
              <a:rPr lang="en-US" altLang="zh-TW" sz="2000" dirty="0" err="1"/>
              <a:t>-</a:t>
            </a:r>
            <a:r>
              <a:rPr lang="en-US" altLang="zh-TW" sz="2000" i="1" dirty="0" err="1"/>
              <a:t>T</a:t>
            </a:r>
            <a:r>
              <a:rPr lang="en-US" altLang="zh-TW" sz="2000" dirty="0" err="1"/>
              <a:t>walloc</a:t>
            </a:r>
            <a:r>
              <a:rPr lang="en-US" altLang="zh-TW" sz="2000" dirty="0"/>
              <a:t> </a:t>
            </a:r>
            <a:r>
              <a:rPr lang="en-US" altLang="zh-TW" sz="2000" i="1" dirty="0"/>
              <a:t>C</a:t>
            </a:r>
            <a:r>
              <a:rPr lang="en-US" altLang="zh-TW" sz="2000" dirty="0"/>
              <a:t>    </a:t>
            </a:r>
            <a:r>
              <a:rPr lang="en-US" altLang="zh-TW" sz="2000" dirty="0" smtClean="0"/>
              <a:t>	Write </a:t>
            </a:r>
            <a:r>
              <a:rPr lang="en-US" altLang="zh-TW" sz="2000" dirty="0"/>
              <a:t>allocate </a:t>
            </a:r>
            <a:r>
              <a:rPr lang="en-US" altLang="zh-TW" sz="2000" dirty="0" smtClean="0"/>
              <a:t>policy (a=always</a:t>
            </a:r>
            <a:r>
              <a:rPr lang="en-US" altLang="zh-TW" sz="2000" dirty="0"/>
              <a:t>, n=never, f=</a:t>
            </a:r>
            <a:r>
              <a:rPr lang="en-US" altLang="zh-TW" sz="2000" dirty="0" err="1"/>
              <a:t>nofetch</a:t>
            </a:r>
            <a:r>
              <a:rPr lang="en-US" altLang="zh-TW" sz="2000" dirty="0"/>
              <a:t>) (default a)</a:t>
            </a:r>
            <a:br>
              <a:rPr lang="en-US" altLang="zh-TW" sz="2000" dirty="0"/>
            </a:br>
            <a:r>
              <a:rPr lang="en-US" altLang="zh-TW" sz="2000" dirty="0"/>
              <a:t> -</a:t>
            </a:r>
            <a:r>
              <a:rPr lang="en-US" altLang="zh-TW" sz="2000" dirty="0" err="1"/>
              <a:t>l</a:t>
            </a:r>
            <a:r>
              <a:rPr lang="en-US" altLang="zh-TW" sz="2000" i="1" dirty="0" err="1"/>
              <a:t>N</a:t>
            </a:r>
            <a:r>
              <a:rPr lang="en-US" altLang="zh-TW" sz="2000" dirty="0" err="1"/>
              <a:t>-</a:t>
            </a:r>
            <a:r>
              <a:rPr lang="en-US" altLang="zh-TW" sz="2000" i="1" dirty="0" err="1"/>
              <a:t>T</a:t>
            </a:r>
            <a:r>
              <a:rPr lang="en-US" altLang="zh-TW" sz="2000" dirty="0" err="1"/>
              <a:t>wback</a:t>
            </a:r>
            <a:r>
              <a:rPr lang="en-US" altLang="zh-TW" sz="2000" dirty="0"/>
              <a:t> </a:t>
            </a:r>
            <a:r>
              <a:rPr lang="en-US" altLang="zh-TW" sz="2000" i="1" dirty="0"/>
              <a:t>C</a:t>
            </a:r>
            <a:r>
              <a:rPr lang="en-US" altLang="zh-TW" sz="2000" dirty="0"/>
              <a:t>    </a:t>
            </a:r>
            <a:r>
              <a:rPr lang="en-US" altLang="zh-TW" sz="2000" dirty="0" smtClean="0"/>
              <a:t>	Write </a:t>
            </a:r>
            <a:r>
              <a:rPr lang="en-US" altLang="zh-TW" sz="2000" dirty="0"/>
              <a:t>back </a:t>
            </a:r>
            <a:r>
              <a:rPr lang="en-US" altLang="zh-TW" sz="2000" dirty="0" smtClean="0"/>
              <a:t>policy (a=always</a:t>
            </a:r>
            <a:r>
              <a:rPr lang="en-US" altLang="zh-TW" sz="2000" dirty="0"/>
              <a:t>, n=never, f=</a:t>
            </a:r>
            <a:r>
              <a:rPr lang="en-US" altLang="zh-TW" sz="2000" dirty="0" err="1"/>
              <a:t>nofetch</a:t>
            </a:r>
            <a:r>
              <a:rPr lang="en-US" altLang="zh-TW" sz="2000" dirty="0"/>
              <a:t>) (default a)</a:t>
            </a:r>
            <a:br>
              <a:rPr lang="en-US" altLang="zh-TW" sz="2000" dirty="0"/>
            </a:br>
            <a:r>
              <a:rPr lang="en-US" altLang="zh-TW" sz="2000" dirty="0"/>
              <a:t> -</a:t>
            </a:r>
            <a:r>
              <a:rPr lang="en-US" altLang="zh-TW" sz="2000" dirty="0" err="1"/>
              <a:t>l</a:t>
            </a:r>
            <a:r>
              <a:rPr lang="en-US" altLang="zh-TW" sz="2000" i="1" dirty="0" err="1"/>
              <a:t>N</a:t>
            </a:r>
            <a:r>
              <a:rPr lang="en-US" altLang="zh-TW" sz="2000" dirty="0" err="1"/>
              <a:t>-</a:t>
            </a:r>
            <a:r>
              <a:rPr lang="en-US" altLang="zh-TW" sz="2000" i="1" dirty="0" err="1"/>
              <a:t>T</a:t>
            </a:r>
            <a:r>
              <a:rPr lang="en-US" altLang="zh-TW" sz="2000" dirty="0" err="1"/>
              <a:t>ccc</a:t>
            </a:r>
            <a:r>
              <a:rPr lang="en-US" altLang="zh-TW" sz="2000" dirty="0"/>
              <a:t>          </a:t>
            </a:r>
            <a:r>
              <a:rPr lang="en-US" altLang="zh-TW" sz="2000" dirty="0" smtClean="0"/>
              <a:t>  </a:t>
            </a:r>
            <a:r>
              <a:rPr lang="en-US" altLang="zh-TW" sz="2000" dirty="0" smtClean="0"/>
              <a:t>	Compulsory/Capacity/Conflict </a:t>
            </a:r>
            <a:r>
              <a:rPr lang="en-US" altLang="zh-TW" sz="2000" dirty="0"/>
              <a:t>miss </a:t>
            </a:r>
            <a:r>
              <a:rPr lang="en-US" altLang="zh-TW" sz="2000" dirty="0" smtClean="0"/>
              <a:t>statistics</a:t>
            </a:r>
            <a:r>
              <a:rPr lang="en-US" altLang="zh-TW" sz="2000" dirty="0"/>
              <a:t/>
            </a:r>
            <a:br>
              <a:rPr lang="en-US" altLang="zh-TW" sz="2000" dirty="0"/>
            </a:br>
            <a:r>
              <a:rPr lang="en-US" altLang="zh-TW" sz="2000" dirty="0"/>
              <a:t> -</a:t>
            </a:r>
            <a:r>
              <a:rPr lang="en-US" altLang="zh-TW" sz="2000" dirty="0" err="1"/>
              <a:t>informat</a:t>
            </a:r>
            <a:r>
              <a:rPr lang="en-US" altLang="zh-TW" sz="2000" dirty="0"/>
              <a:t> </a:t>
            </a:r>
            <a:r>
              <a:rPr lang="en-US" altLang="zh-TW" sz="2000" i="1" dirty="0"/>
              <a:t>C</a:t>
            </a:r>
            <a:r>
              <a:rPr lang="en-US" altLang="zh-TW" sz="2000" dirty="0"/>
              <a:t>       </a:t>
            </a:r>
            <a:r>
              <a:rPr lang="en-US" altLang="zh-TW" sz="2000" dirty="0" smtClean="0"/>
              <a:t>	Input </a:t>
            </a:r>
            <a:r>
              <a:rPr lang="en-US" altLang="zh-TW" sz="2000" dirty="0"/>
              <a:t>trace format</a:t>
            </a:r>
            <a:br>
              <a:rPr lang="en-US" altLang="zh-TW" sz="2000" dirty="0"/>
            </a:br>
            <a:r>
              <a:rPr lang="en-US" altLang="zh-TW" sz="2000" dirty="0"/>
              <a:t>          (D=extended din, d=traditional din, p=pixie32, </a:t>
            </a:r>
            <a:r>
              <a:rPr lang="en-US" altLang="zh-TW" sz="2000" dirty="0" smtClean="0"/>
              <a:t>P=pixie64, b=binary</a:t>
            </a:r>
            <a:r>
              <a:rPr lang="en-US" altLang="zh-TW" sz="2000" dirty="0"/>
              <a:t>) (default D</a:t>
            </a:r>
            <a:r>
              <a:rPr lang="en-US" altLang="zh-TW" sz="2000" dirty="0" smtClean="0"/>
              <a:t>)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 smtClean="0">
                <a:solidFill>
                  <a:srgbClr val="FF0000"/>
                </a:solidFill>
              </a:rPr>
              <a:t>*Meanings of [</a:t>
            </a:r>
            <a:r>
              <a:rPr lang="en-US" altLang="zh-TW" sz="2000" i="1" dirty="0" smtClean="0">
                <a:solidFill>
                  <a:srgbClr val="FF0000"/>
                </a:solidFill>
              </a:rPr>
              <a:t>U S P C A F N T</a:t>
            </a:r>
            <a:r>
              <a:rPr lang="en-US" altLang="zh-TW" sz="2000" dirty="0" smtClean="0">
                <a:solidFill>
                  <a:srgbClr val="FF0000"/>
                </a:solidFill>
              </a:rPr>
              <a:t>]</a:t>
            </a:r>
            <a:r>
              <a:rPr lang="en-US" altLang="zh-TW" sz="2000" i="1" dirty="0" smtClean="0">
                <a:solidFill>
                  <a:srgbClr val="FF0000"/>
                </a:solidFill>
              </a:rPr>
              <a:t> </a:t>
            </a:r>
            <a:r>
              <a:rPr lang="en-US" altLang="zh-TW" sz="2000" dirty="0" smtClean="0">
                <a:solidFill>
                  <a:srgbClr val="FF0000"/>
                </a:solidFill>
              </a:rPr>
              <a:t>are in the next slide.</a:t>
            </a:r>
            <a:r>
              <a:rPr lang="en-US" altLang="zh-TW" sz="2000" dirty="0"/>
              <a:t/>
            </a:r>
            <a:br>
              <a:rPr lang="en-US" altLang="zh-TW" sz="2000" dirty="0"/>
            </a:br>
            <a:endParaRPr lang="en-US" altLang="zh-TW" sz="2000" dirty="0" smtClean="0"/>
          </a:p>
          <a:p>
            <a:pPr marL="0" indent="0">
              <a:buNone/>
            </a:pPr>
            <a:endParaRPr lang="zh-TW" altLang="en-US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4551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Notations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 U: unsigned decimal integer</a:t>
            </a:r>
            <a:br>
              <a:rPr lang="en-US" altLang="zh-TW" dirty="0" smtClean="0"/>
            </a:br>
            <a:r>
              <a:rPr lang="en-US" altLang="zh-TW" dirty="0" smtClean="0"/>
              <a:t> S: like U but with optional [</a:t>
            </a:r>
            <a:r>
              <a:rPr lang="en-US" altLang="zh-TW" dirty="0" err="1" smtClean="0"/>
              <a:t>kKmMgG</a:t>
            </a:r>
            <a:r>
              <a:rPr lang="en-US" altLang="zh-TW" dirty="0" smtClean="0"/>
              <a:t>] scaling suffix</a:t>
            </a:r>
            <a:br>
              <a:rPr lang="en-US" altLang="zh-TW" dirty="0" smtClean="0"/>
            </a:br>
            <a:r>
              <a:rPr lang="en-US" altLang="zh-TW" dirty="0" smtClean="0"/>
              <a:t> P: like S but must be a power of 2</a:t>
            </a:r>
            <a:br>
              <a:rPr lang="en-US" altLang="zh-TW" dirty="0" smtClean="0"/>
            </a:br>
            <a:r>
              <a:rPr lang="en-US" altLang="zh-TW" dirty="0" smtClean="0"/>
              <a:t> C: single character</a:t>
            </a:r>
            <a:br>
              <a:rPr lang="en-US" altLang="zh-TW" dirty="0" smtClean="0"/>
            </a:br>
            <a:r>
              <a:rPr lang="en-US" altLang="zh-TW" dirty="0" smtClean="0"/>
              <a:t> A: hexadecimal address</a:t>
            </a:r>
            <a:br>
              <a:rPr lang="en-US" altLang="zh-TW" dirty="0" smtClean="0"/>
            </a:br>
            <a:r>
              <a:rPr lang="en-US" altLang="zh-TW" dirty="0" smtClean="0"/>
              <a:t> F: string</a:t>
            </a:r>
            <a:br>
              <a:rPr lang="en-US" altLang="zh-TW" dirty="0" smtClean="0"/>
            </a:br>
            <a:r>
              <a:rPr lang="en-US" altLang="zh-TW" dirty="0" smtClean="0"/>
              <a:t> N: cache level (1 &lt;= N &lt;= 5)</a:t>
            </a:r>
            <a:br>
              <a:rPr lang="en-US" altLang="zh-TW" dirty="0" smtClean="0"/>
            </a:br>
            <a:r>
              <a:rPr lang="en-US" altLang="zh-TW" dirty="0" smtClean="0"/>
              <a:t> T: cache type (u=unified,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=instruction, d=data)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4752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Memory</a:t>
            </a:r>
            <a:r>
              <a:rPr lang="zh-TW" altLang="en-US" smtClean="0"/>
              <a:t> </a:t>
            </a:r>
            <a:r>
              <a:rPr lang="en-US" altLang="zh-TW" smtClean="0"/>
              <a:t>Trace Generation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There are many ways t</a:t>
            </a:r>
            <a:r>
              <a:rPr lang="en-US" altLang="zh-TW" dirty="0" smtClean="0"/>
              <a:t>o generating </a:t>
            </a:r>
            <a:r>
              <a:rPr lang="en-US" altLang="zh-TW" dirty="0" smtClean="0"/>
              <a:t>memory trace for </a:t>
            </a:r>
            <a:r>
              <a:rPr lang="en-US" altLang="zh-TW" dirty="0" err="1" smtClean="0"/>
              <a:t>Dinero</a:t>
            </a:r>
            <a:r>
              <a:rPr lang="en-US" altLang="zh-TW" dirty="0" smtClean="0"/>
              <a:t> IV to use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From G</a:t>
            </a:r>
            <a:r>
              <a:rPr lang="en-US" altLang="zh-TW" dirty="0" smtClean="0"/>
              <a:t>em5,</a:t>
            </a:r>
            <a:r>
              <a:rPr lang="zh-TW" altLang="en-US" dirty="0" smtClean="0"/>
              <a:t> </a:t>
            </a:r>
            <a:r>
              <a:rPr lang="en-US" altLang="zh-TW" dirty="0" smtClean="0"/>
              <a:t>we</a:t>
            </a:r>
            <a:r>
              <a:rPr lang="zh-TW" altLang="en-US" dirty="0" smtClean="0"/>
              <a:t> </a:t>
            </a:r>
            <a:r>
              <a:rPr lang="en-US" altLang="zh-TW" dirty="0" smtClean="0"/>
              <a:t>can</a:t>
            </a:r>
            <a:r>
              <a:rPr lang="zh-TW" altLang="en-US" dirty="0" smtClean="0"/>
              <a:t> </a:t>
            </a:r>
            <a:r>
              <a:rPr lang="en-US" altLang="zh-TW" dirty="0" smtClean="0"/>
              <a:t>use</a:t>
            </a:r>
            <a:r>
              <a:rPr lang="zh-TW" altLang="en-US" dirty="0" smtClean="0"/>
              <a:t> </a:t>
            </a:r>
            <a:r>
              <a:rPr lang="en-US" altLang="zh-TW" dirty="0" smtClean="0"/>
              <a:t>its Trace Based Debugging, which ask Gem5 to print out what it is doing</a:t>
            </a:r>
          </a:p>
          <a:p>
            <a:pPr lvl="1"/>
            <a:r>
              <a:rPr lang="en-US" altLang="zh-TW" dirty="0" smtClean="0"/>
              <a:t>Gem5 contains many DPRINTF statements that print trace messages describing potentially interesting events</a:t>
            </a:r>
          </a:p>
          <a:p>
            <a:pPr lvl="1"/>
            <a:r>
              <a:rPr lang="en-US" altLang="zh-TW" dirty="0" smtClean="0"/>
              <a:t>Each DPRINTF is associated with a debug flag (e.g., Bus, Cache, Ethernet, Disk, etc.)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25455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Gem5</a:t>
            </a:r>
            <a:r>
              <a:rPr lang="zh-TW" altLang="en-US" dirty="0" smtClean="0"/>
              <a:t> </a:t>
            </a:r>
            <a:r>
              <a:rPr lang="en-US" altLang="zh-TW" dirty="0" smtClean="0"/>
              <a:t>Trace </a:t>
            </a:r>
            <a:r>
              <a:rPr lang="en-US" altLang="zh-TW" dirty="0"/>
              <a:t>Based </a:t>
            </a:r>
            <a:r>
              <a:rPr lang="en-US" altLang="zh-TW" dirty="0" smtClean="0"/>
              <a:t>Debugging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To turn on the </a:t>
            </a:r>
            <a:r>
              <a:rPr lang="en-US" altLang="zh-TW" dirty="0" smtClean="0"/>
              <a:t>trace messages </a:t>
            </a:r>
            <a:r>
              <a:rPr lang="en-US" altLang="zh-TW" dirty="0"/>
              <a:t>for a particular flag, use the --debug-flags command line </a:t>
            </a:r>
            <a:r>
              <a:rPr lang="en-US" altLang="zh-TW" dirty="0" smtClean="0"/>
              <a:t>argument</a:t>
            </a:r>
          </a:p>
          <a:p>
            <a:pPr lvl="1"/>
            <a:r>
              <a:rPr lang="en-US" altLang="zh-TW" sz="2000" i="1" dirty="0" smtClean="0"/>
              <a:t>E.g.</a:t>
            </a:r>
            <a:r>
              <a:rPr lang="zh-TW" altLang="en-US" sz="2000" i="1" dirty="0" smtClean="0"/>
              <a:t> </a:t>
            </a:r>
            <a:r>
              <a:rPr lang="en-US" altLang="zh-TW" sz="2000" dirty="0" smtClean="0"/>
              <a:t>build/X86/gem5.opt</a:t>
            </a:r>
            <a:r>
              <a:rPr lang="en-US" altLang="zh-TW" sz="2000" dirty="0"/>
              <a:t> </a:t>
            </a:r>
            <a:r>
              <a:rPr lang="en-US" altLang="zh-TW" sz="2000" dirty="0" smtClean="0"/>
              <a:t>--debug-flags=</a:t>
            </a:r>
            <a:r>
              <a:rPr lang="en-US" altLang="zh-TW" sz="2000" dirty="0" err="1" smtClean="0"/>
              <a:t>MemoryAccess</a:t>
            </a:r>
            <a:r>
              <a:rPr lang="en-US" altLang="zh-TW" sz="2000" dirty="0"/>
              <a:t> --</a:t>
            </a:r>
            <a:r>
              <a:rPr lang="en-US" altLang="zh-TW" sz="2000" dirty="0" smtClean="0"/>
              <a:t>debug-file=</a:t>
            </a:r>
            <a:r>
              <a:rPr lang="en-US" altLang="zh-TW" sz="2000" dirty="0" err="1" smtClean="0"/>
              <a:t>trace.out</a:t>
            </a:r>
            <a:r>
              <a:rPr lang="en-US" altLang="zh-TW" sz="2000" dirty="0"/>
              <a:t> </a:t>
            </a:r>
            <a:r>
              <a:rPr lang="en-US" altLang="zh-TW" sz="2000" dirty="0" err="1" smtClean="0"/>
              <a:t>configs</a:t>
            </a:r>
            <a:r>
              <a:rPr lang="en-US" altLang="zh-TW" sz="2000" dirty="0" smtClean="0"/>
              <a:t>/example/</a:t>
            </a:r>
            <a:r>
              <a:rPr lang="en-US" altLang="zh-TW" sz="2000" dirty="0" err="1" smtClean="0"/>
              <a:t>se.py</a:t>
            </a:r>
            <a:r>
              <a:rPr lang="zh-TW" altLang="en-US" sz="2000" dirty="0" smtClean="0"/>
              <a:t> </a:t>
            </a:r>
            <a:r>
              <a:rPr lang="en-US" altLang="zh-TW" sz="2000" dirty="0"/>
              <a:t>-</a:t>
            </a:r>
            <a:r>
              <a:rPr lang="en-US" altLang="zh-TW" sz="2000" dirty="0" smtClean="0"/>
              <a:t>c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[binary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to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Execute]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kumimoji="1" lang="en-US" altLang="zh-TW" dirty="0" smtClean="0"/>
          </a:p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7</a:t>
            </a:fld>
            <a:endParaRPr lang="zh-TW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708920"/>
            <a:ext cx="8750846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648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Gem5</a:t>
            </a:r>
            <a:r>
              <a:rPr lang="zh-TW" altLang="en-US" smtClean="0"/>
              <a:t> </a:t>
            </a:r>
            <a:r>
              <a:rPr lang="en-US" altLang="zh-TW" smtClean="0"/>
              <a:t>Trace Based Debugging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But, Gem5.fast binary does not support tracing</a:t>
            </a:r>
          </a:p>
          <a:p>
            <a:pPr lvl="1"/>
            <a:r>
              <a:rPr lang="en-US" altLang="zh-TW" smtClean="0"/>
              <a:t>Part of the reason why gem5.fast is faster than gem5.opt is that the DPRINTF code is compiled out</a:t>
            </a:r>
          </a:p>
          <a:p>
            <a:pPr lvl="1"/>
            <a:r>
              <a:rPr lang="en-US" altLang="zh-TW" smtClean="0"/>
              <a:t>So</a:t>
            </a:r>
            <a:r>
              <a:rPr lang="zh-TW" altLang="en-US" smtClean="0"/>
              <a:t> </a:t>
            </a:r>
            <a:r>
              <a:rPr lang="en-US" altLang="zh-TW" smtClean="0"/>
              <a:t>we</a:t>
            </a:r>
            <a:r>
              <a:rPr lang="zh-TW" altLang="en-US" smtClean="0"/>
              <a:t> </a:t>
            </a:r>
            <a:r>
              <a:rPr lang="en-US" altLang="zh-TW" smtClean="0"/>
              <a:t>cannot</a:t>
            </a:r>
            <a:r>
              <a:rPr lang="zh-TW" altLang="en-US" smtClean="0"/>
              <a:t> </a:t>
            </a:r>
            <a:r>
              <a:rPr lang="en-US" altLang="zh-TW" smtClean="0"/>
              <a:t>use</a:t>
            </a:r>
            <a:r>
              <a:rPr lang="zh-TW" altLang="en-US" smtClean="0"/>
              <a:t> </a:t>
            </a:r>
            <a:r>
              <a:rPr lang="en-US" altLang="zh-TW" smtClean="0"/>
              <a:t>ALPHA/gem5.fast</a:t>
            </a:r>
            <a:r>
              <a:rPr lang="zh-TW" altLang="en-US" smtClean="0"/>
              <a:t> </a:t>
            </a:r>
            <a:r>
              <a:rPr lang="en-US" altLang="zh-TW" smtClean="0"/>
              <a:t>in</a:t>
            </a:r>
            <a:r>
              <a:rPr lang="zh-TW" altLang="en-US" smtClean="0"/>
              <a:t> </a:t>
            </a:r>
            <a:r>
              <a:rPr lang="en-US" altLang="zh-TW" smtClean="0"/>
              <a:t>HW1</a:t>
            </a:r>
            <a:r>
              <a:rPr lang="zh-TW" altLang="en-US" smtClean="0"/>
              <a:t> </a:t>
            </a:r>
            <a:r>
              <a:rPr lang="en-US" altLang="zh-TW" smtClean="0"/>
              <a:t>to</a:t>
            </a:r>
            <a:r>
              <a:rPr lang="zh-TW" altLang="en-US" smtClean="0"/>
              <a:t> </a:t>
            </a:r>
            <a:r>
              <a:rPr lang="en-US" altLang="zh-TW" smtClean="0"/>
              <a:t>do</a:t>
            </a:r>
            <a:r>
              <a:rPr lang="zh-TW" altLang="en-US" smtClean="0"/>
              <a:t> </a:t>
            </a:r>
            <a:r>
              <a:rPr lang="en-US" altLang="zh-TW" smtClean="0"/>
              <a:t>Trace Based Debugging</a:t>
            </a:r>
          </a:p>
          <a:p>
            <a:pPr lvl="1"/>
            <a:endParaRPr lang="en-US" altLang="zh-TW" smtClean="0"/>
          </a:p>
          <a:p>
            <a:r>
              <a:rPr lang="en-US" altLang="zh-TW" smtClean="0"/>
              <a:t>For</a:t>
            </a:r>
            <a:r>
              <a:rPr lang="zh-TW" altLang="en-US" smtClean="0"/>
              <a:t> </a:t>
            </a:r>
            <a:r>
              <a:rPr lang="en-US" altLang="zh-TW" smtClean="0"/>
              <a:t>HW2</a:t>
            </a:r>
            <a:r>
              <a:rPr lang="zh-TW" altLang="en-US" smtClean="0"/>
              <a:t> </a:t>
            </a:r>
            <a:r>
              <a:rPr lang="en-US" altLang="zh-TW" smtClean="0"/>
              <a:t>we</a:t>
            </a:r>
            <a:r>
              <a:rPr lang="zh-TW" altLang="en-US" smtClean="0"/>
              <a:t> </a:t>
            </a:r>
            <a:r>
              <a:rPr lang="en-US" altLang="zh-TW" smtClean="0"/>
              <a:t>need</a:t>
            </a:r>
            <a:r>
              <a:rPr lang="zh-TW" altLang="en-US" smtClean="0"/>
              <a:t> </a:t>
            </a:r>
            <a:r>
              <a:rPr lang="en-US" altLang="zh-TW" smtClean="0"/>
              <a:t>to</a:t>
            </a:r>
            <a:r>
              <a:rPr lang="zh-TW" altLang="en-US" smtClean="0"/>
              <a:t> </a:t>
            </a:r>
            <a:r>
              <a:rPr lang="en-US" altLang="zh-TW" smtClean="0"/>
              <a:t>build</a:t>
            </a:r>
            <a:r>
              <a:rPr lang="zh-TW" altLang="en-US" smtClean="0"/>
              <a:t> </a:t>
            </a:r>
            <a:r>
              <a:rPr lang="en-US" altLang="zh-TW" smtClean="0"/>
              <a:t>a</a:t>
            </a:r>
            <a:r>
              <a:rPr lang="zh-TW" altLang="en-US" smtClean="0"/>
              <a:t> </a:t>
            </a:r>
            <a:r>
              <a:rPr lang="en-US" altLang="zh-TW" smtClean="0"/>
              <a:t>new</a:t>
            </a:r>
            <a:r>
              <a:rPr lang="zh-TW" altLang="en-US" smtClean="0"/>
              <a:t> </a:t>
            </a:r>
            <a:r>
              <a:rPr lang="en-US" altLang="zh-TW" smtClean="0"/>
              <a:t>gem5.opt</a:t>
            </a:r>
            <a:r>
              <a:rPr lang="zh-TW" altLang="en-US" smtClean="0"/>
              <a:t> </a:t>
            </a:r>
            <a:r>
              <a:rPr lang="en-US" altLang="zh-TW" smtClean="0"/>
              <a:t>with</a:t>
            </a:r>
            <a:r>
              <a:rPr lang="zh-TW" altLang="en-US" smtClean="0"/>
              <a:t> </a:t>
            </a:r>
            <a:r>
              <a:rPr lang="en-US" altLang="zh-TW" smtClean="0"/>
              <a:t>X86</a:t>
            </a:r>
            <a:r>
              <a:rPr lang="zh-TW" altLang="en-US" smtClean="0"/>
              <a:t> </a:t>
            </a:r>
            <a:r>
              <a:rPr lang="en-US" altLang="zh-TW" smtClean="0"/>
              <a:t>ISA</a:t>
            </a:r>
          </a:p>
          <a:p>
            <a:pPr lvl="1"/>
            <a:r>
              <a:rPr lang="en-US" altLang="zh-TW" smtClean="0"/>
              <a:t>scons build/X86/gem5.opt</a:t>
            </a:r>
          </a:p>
          <a:p>
            <a:pPr lvl="1"/>
            <a:endParaRPr lang="en-US" altLang="zh-TW" smtClean="0"/>
          </a:p>
          <a:p>
            <a:r>
              <a:rPr lang="en-US" altLang="zh-TW" smtClean="0"/>
              <a:t>Please download binary file Matmul from iLMS, and put it under gem5/ </a:t>
            </a:r>
            <a:br>
              <a:rPr lang="en-US" altLang="zh-TW" smtClean="0"/>
            </a:br>
            <a:endParaRPr lang="en-US" altLang="zh-TW" smtClean="0"/>
          </a:p>
          <a:p>
            <a:pPr lvl="1"/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73817380"/>
      </p:ext>
    </p:extLst>
  </p:cSld>
  <p:clrMapOvr>
    <a:masterClrMapping/>
  </p:clrMapOvr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標楷體"/>
      </a:majorFont>
      <a:minorFont>
        <a:latin typeface="Calibri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標楷體" charset="0"/>
            <a:cs typeface="標楷體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標楷體" charset="0"/>
            <a:cs typeface="標楷體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17192</TotalTime>
  <Words>481</Words>
  <Application>Microsoft Office PowerPoint</Application>
  <PresentationFormat>如螢幕大小 (4:3)</PresentationFormat>
  <Paragraphs>145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2" baseType="lpstr">
      <vt:lpstr>新細明體</vt:lpstr>
      <vt:lpstr>標楷體</vt:lpstr>
      <vt:lpstr>Arial</vt:lpstr>
      <vt:lpstr>Calibri</vt:lpstr>
      <vt:lpstr>Symbol</vt:lpstr>
      <vt:lpstr>Tahoma</vt:lpstr>
      <vt:lpstr>Times New Roman</vt:lpstr>
      <vt:lpstr>Wingdings</vt:lpstr>
      <vt:lpstr>Contemporary Portrait</vt:lpstr>
      <vt:lpstr>CS5100 Advanced Computer Architecture  Trace-Driven Cache Simulation</vt:lpstr>
      <vt:lpstr>Introduction</vt:lpstr>
      <vt:lpstr>Dinero IV- Cache Simulator</vt:lpstr>
      <vt:lpstr>Installation</vt:lpstr>
      <vt:lpstr>Valid Options</vt:lpstr>
      <vt:lpstr>Notations</vt:lpstr>
      <vt:lpstr>Memory Trace Generation</vt:lpstr>
      <vt:lpstr>Gem5 Trace Based Debugging</vt:lpstr>
      <vt:lpstr>Gem5 Trace Based Debugging</vt:lpstr>
      <vt:lpstr>Simulation with Trace Based Debugging</vt:lpstr>
      <vt:lpstr>Trace-driven Cache Simulation</vt:lpstr>
      <vt:lpstr>Format Transforming </vt:lpstr>
      <vt:lpstr>Result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CS4101 嵌入式系統概論  Interrupts </dc:title>
  <dc:creator>Chung-Ta King</dc:creator>
  <cp:lastModifiedBy>Chung-Ta King</cp:lastModifiedBy>
  <cp:revision>764</cp:revision>
  <dcterms:created xsi:type="dcterms:W3CDTF">2000-02-07T23:54:30Z</dcterms:created>
  <dcterms:modified xsi:type="dcterms:W3CDTF">2017-03-18T04:21:50Z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