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88" r:id="rId2"/>
    <p:sldId id="720" r:id="rId3"/>
    <p:sldId id="697" r:id="rId4"/>
    <p:sldId id="698" r:id="rId5"/>
    <p:sldId id="700" r:id="rId6"/>
    <p:sldId id="682" r:id="rId7"/>
    <p:sldId id="699" r:id="rId8"/>
    <p:sldId id="701" r:id="rId9"/>
    <p:sldId id="719" r:id="rId10"/>
    <p:sldId id="707" r:id="rId11"/>
    <p:sldId id="709" r:id="rId12"/>
    <p:sldId id="712" r:id="rId13"/>
    <p:sldId id="721" r:id="rId14"/>
    <p:sldId id="714" r:id="rId15"/>
    <p:sldId id="716" r:id="rId16"/>
    <p:sldId id="715" r:id="rId17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2F2"/>
    <a:srgbClr val="339933"/>
    <a:srgbClr val="33CC33"/>
    <a:srgbClr val="FFCC66"/>
    <a:srgbClr val="FFCC99"/>
    <a:srgbClr val="FF0000"/>
    <a:srgbClr val="99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27" autoAdjust="0"/>
  </p:normalViewPr>
  <p:slideViewPr>
    <p:cSldViewPr>
      <p:cViewPr varScale="1">
        <p:scale>
          <a:sx n="47" d="100"/>
          <a:sy n="47" d="100"/>
        </p:scale>
        <p:origin x="1286" y="38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8720FD9-120A-45D0-BD27-F980DB659080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46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8EEF703-A619-4889-95DC-465EFE4F83E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8290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gperftools</a:t>
            </a:r>
            <a:r>
              <a:rPr lang="en-US" altLang="zh-TW" dirty="0" smtClean="0"/>
              <a:t>: a collection of a high-performance multi-threaded </a:t>
            </a:r>
            <a:r>
              <a:rPr lang="en-US" altLang="zh-TW" dirty="0" err="1" smtClean="0"/>
              <a:t>malloc</a:t>
            </a:r>
            <a:r>
              <a:rPr lang="en-US" altLang="zh-TW" dirty="0" smtClean="0"/>
              <a:t>() implementation, plus some pretty nifty performance analysis tools.</a:t>
            </a:r>
          </a:p>
          <a:p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g++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 version 4.8 or newer or clang version 3.1 or newer.</a:t>
            </a:r>
          </a:p>
          <a:p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Python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, version 2.6 - 2.7 (gem5 links in the Python interpreter, so you also need the Python header files and shared library (e.g., /</a:t>
            </a:r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usr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/lib/libpython2.6.so) by installing the "python-dev" package in addition to the "python" package</a:t>
            </a:r>
          </a:p>
          <a:p>
            <a:r>
              <a:rPr kumimoji="1"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SCons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, version 0.98.1 or newer. </a:t>
            </a:r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SCons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 is a powerful replacement for make</a:t>
            </a:r>
          </a:p>
          <a:p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SWIG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, version 2.0.4 or newer,</a:t>
            </a:r>
            <a:r>
              <a:rPr kumimoji="1" lang="en-US" altLang="zh-TW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 a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 tool that easily allows a developer to wrap C/C++ functions for use with scripting languages</a:t>
            </a:r>
          </a:p>
          <a:p>
            <a:r>
              <a:rPr kumimoji="1"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zlib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, any recent version, a compression library.. For </a:t>
            </a:r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Debian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/Ubuntu, you will need the "</a:t>
            </a:r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zlib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-dev" or "zlib1g-dev" package to get the </a:t>
            </a:r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zlib.h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 header file as well as the library itself.</a:t>
            </a:r>
          </a:p>
          <a:p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m4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, the macro processor.</a:t>
            </a:r>
          </a:p>
          <a:p>
            <a:r>
              <a:rPr lang="en-US" altLang="zh-TW" smtClean="0"/>
              <a:t>build-essential</a:t>
            </a:r>
            <a:r>
              <a:rPr kumimoji="1" lang="en-US" altLang="zh-TW" sz="1200" b="0" i="0" kern="1200" smtClean="0">
                <a:solidFill>
                  <a:schemeClr val="tx1"/>
                </a:solidFill>
                <a:effectLst/>
                <a:latin typeface="Times New Roman" charset="0"/>
                <a:ea typeface="新細明體" charset="0"/>
                <a:cs typeface="新細明體" charset="0"/>
              </a:rPr>
              <a:t> is a package which contains references to numerous packages needed for building software in general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3269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F703-A619-4889-95DC-465EFE4F83EA}" type="slidenum">
              <a:rPr lang="zh-TW" altLang="en-US" smtClean="0"/>
              <a:pPr>
                <a:defRPr/>
              </a:pPr>
              <a:t>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1730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11" descr="清大LOGO(鳥)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1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8" name="Picture 13" descr="清大LOGO(圓)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7126D7-2226-4CF4-89DC-1CA388FF3E0E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97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0E11-D4C9-4736-9586-DD2A24C439A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396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90B5-0C4C-429A-9F6E-F0C8CEFC6D17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3389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D3E7-B039-4A93-AACD-1369AB5C0DA9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77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7977-9BA0-48E7-81F9-590A1D8BC6B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754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37AE-06FB-472C-8804-23E15062B4AF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8160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1326-5002-4537-AB4D-A4F024E54A7D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8031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97D5C-740A-4F5C-A848-0CD35FD783BB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2505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F8DA-99A1-4CF9-A981-2621FECEC23E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5861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183B-1CFB-48EF-8328-1C115138F735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847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E77D-F4F5-4B7C-8CD9-C31B3E34D152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593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27" name="Picture 11" descr="清大LOGO(鳥)"/>
          <p:cNvPicPr>
            <a:picLocks noChangeAspect="1" noChangeArrowheads="1"/>
          </p:cNvPicPr>
          <p:nvPr userDrawn="1"/>
        </p:nvPicPr>
        <p:blipFill>
          <a:blip r:embed="rId1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52736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B17737F-DE39-4645-9C7E-900D1ED27EF8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kumimoji="1" lang="zh-TW" altLang="en-US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33" name="Picture 14" descr="清大書法字 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3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1" lang="en-US" altLang="zh-TW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1035" name="Picture 13" descr="清大LOGO(圓)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charset="0"/>
          <a:ea typeface="標楷體" charset="0"/>
          <a:cs typeface="標楷體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5sim.org/SimpleCPU#TimingSimpleCP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cc.gnu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b="0" dirty="0">
                <a:solidFill>
                  <a:schemeClr val="accent1"/>
                </a:solidFill>
                <a:latin typeface="+mn-lt"/>
              </a:rPr>
              <a:t>CS5100 Advanced Computer Architecture</a:t>
            </a:r>
            <a:r>
              <a:rPr lang="zh-TW" altLang="en-US" dirty="0" smtClean="0">
                <a:latin typeface="+mn-lt"/>
              </a:rPr>
              <a:t/>
            </a:r>
            <a:br>
              <a:rPr lang="zh-TW" altLang="en-US" dirty="0" smtClean="0">
                <a:latin typeface="+mn-lt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>
                <a:solidFill>
                  <a:srgbClr val="0000FF"/>
                </a:solidFill>
              </a:rPr>
              <a:t>Installing and Running Gem5</a:t>
            </a:r>
            <a:endParaRPr lang="en-US" altLang="zh-TW" b="0" dirty="0" smtClean="0">
              <a:solidFill>
                <a:srgbClr val="0000FF"/>
              </a:solidFill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Prof. Chung-Ta King</a:t>
            </a:r>
          </a:p>
          <a:p>
            <a:r>
              <a:rPr lang="en-US" altLang="zh-TW" sz="2800" dirty="0" smtClean="0"/>
              <a:t>Department of Computer Science</a:t>
            </a:r>
          </a:p>
          <a:p>
            <a:r>
              <a:rPr lang="en-US" altLang="zh-TW" sz="2800" dirty="0" smtClean="0"/>
              <a:t>National Tsing Hua University, Taiwan</a:t>
            </a:r>
            <a:endParaRPr lang="zh-TW" altLang="en-US" sz="2800" dirty="0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55650" y="5373216"/>
            <a:ext cx="7866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1"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zh-TW" sz="1400" dirty="0">
                <a:latin typeface="Tahoma" panose="020B0604030504040204" pitchFamily="34" charset="0"/>
                <a:cs typeface="Arial" panose="020B0604020202020204" pitchFamily="34" charset="0"/>
              </a:rPr>
              <a:t>Materials </a:t>
            </a:r>
            <a:r>
              <a:rPr kumimoji="1" lang="en-US" altLang="zh-TW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from</a:t>
            </a:r>
            <a:r>
              <a:rPr kumimoji="1" lang="zh-TW" altLang="en-US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TW" sz="1400" dirty="0">
                <a:latin typeface="Tahoma" panose="020B0604030504040204" pitchFamily="34" charset="0"/>
                <a:cs typeface="Arial" panose="020B0604020202020204" pitchFamily="34" charset="0"/>
              </a:rPr>
              <a:t>http://</a:t>
            </a:r>
            <a:r>
              <a:rPr kumimoji="1" lang="en-US" altLang="zh-TW" sz="1400" dirty="0" smtClean="0">
                <a:latin typeface="Tahoma" panose="020B0604030504040204" pitchFamily="34" charset="0"/>
                <a:cs typeface="Arial" panose="020B0604020202020204" pitchFamily="34" charset="0"/>
              </a:rPr>
              <a:t>gem5.org/Documentation, http</a:t>
            </a:r>
            <a:r>
              <a:rPr kumimoji="1" lang="en-US" altLang="zh-TW" sz="1400" dirty="0">
                <a:latin typeface="Tahoma" panose="020B0604030504040204" pitchFamily="34" charset="0"/>
                <a:cs typeface="Arial" panose="020B0604020202020204" pitchFamily="34" charset="0"/>
              </a:rPr>
              <a:t>://learning.gem5.org/book/index.html</a:t>
            </a:r>
            <a:r>
              <a:rPr kumimoji="1"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SPEC2006 Benchmarks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450" y="1052736"/>
            <a:ext cx="8210550" cy="4967287"/>
          </a:xfrm>
        </p:spPr>
        <p:txBody>
          <a:bodyPr/>
          <a:lstStyle/>
          <a:p>
            <a:r>
              <a:rPr lang="en-US" altLang="zh-TW" dirty="0" smtClean="0"/>
              <a:t>Download the alpha ISA binaries of SPEC2006 </a:t>
            </a:r>
            <a:r>
              <a:rPr lang="en-US" altLang="zh-TW" b="1" i="1" dirty="0" smtClean="0"/>
              <a:t>GEM5_SPEC2006.tar.gz</a:t>
            </a:r>
            <a:r>
              <a:rPr lang="en-US" altLang="zh-TW" dirty="0" smtClean="0"/>
              <a:t> package from </a:t>
            </a:r>
            <a:r>
              <a:rPr lang="en-US" altLang="zh-TW" dirty="0" err="1" smtClean="0"/>
              <a:t>iLMS</a:t>
            </a:r>
            <a:r>
              <a:rPr lang="en-US" altLang="zh-TW" dirty="0" smtClean="0"/>
              <a:t> and move it to your “</a:t>
            </a:r>
            <a:r>
              <a:rPr lang="en-US" altLang="zh-TW" i="1" dirty="0" smtClean="0"/>
              <a:t>gem5/”</a:t>
            </a:r>
            <a:r>
              <a:rPr lang="en-US" altLang="zh-TW" dirty="0" smtClean="0"/>
              <a:t> directory</a:t>
            </a:r>
          </a:p>
          <a:p>
            <a:pPr lvl="1"/>
            <a:r>
              <a:rPr lang="en-US" altLang="zh-TW" dirty="0" smtClean="0"/>
              <a:t>Or you can build it by yourself:</a:t>
            </a:r>
          </a:p>
          <a:p>
            <a:pPr marL="457200" lvl="1" indent="0">
              <a:buNone/>
            </a:pPr>
            <a:r>
              <a:rPr lang="en-US" altLang="zh-TW" dirty="0" smtClean="0"/>
              <a:t>    http</a:t>
            </a:r>
            <a:r>
              <a:rPr lang="en-US" altLang="zh-TW" dirty="0"/>
              <a:t>://www.m5sim.org/SPEC_CPU2006_benchmarks</a:t>
            </a:r>
          </a:p>
          <a:p>
            <a:r>
              <a:rPr lang="en-US" altLang="zh-TW" dirty="0" smtClean="0"/>
              <a:t>Decompress the file to get the benchmark binaries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r>
              <a:rPr lang="en-US" altLang="zh-TW" dirty="0"/>
              <a:t>Different benchmarks require different input </a:t>
            </a:r>
            <a:r>
              <a:rPr lang="en-US" altLang="zh-TW" dirty="0" smtClean="0"/>
              <a:t>data</a:t>
            </a:r>
          </a:p>
          <a:p>
            <a:pPr lvl="1"/>
            <a:r>
              <a:rPr lang="en-US" altLang="zh-TW" dirty="0" smtClean="0"/>
              <a:t>Need </a:t>
            </a:r>
            <a:r>
              <a:rPr lang="en-US" altLang="zh-TW" dirty="0"/>
              <a:t>to read </a:t>
            </a:r>
            <a:r>
              <a:rPr lang="en-US" altLang="zh-TW" dirty="0" smtClean="0"/>
              <a:t>details </a:t>
            </a:r>
            <a:r>
              <a:rPr lang="en-US" altLang="zh-TW" dirty="0"/>
              <a:t>in each </a:t>
            </a:r>
            <a:r>
              <a:rPr lang="en-US" altLang="zh-TW" dirty="0" smtClean="0"/>
              <a:t>benchmark</a:t>
            </a:r>
          </a:p>
          <a:p>
            <a:pPr lvl="1"/>
            <a:r>
              <a:rPr lang="en-US" altLang="zh-TW" dirty="0" smtClean="0"/>
              <a:t>Download </a:t>
            </a:r>
            <a:r>
              <a:rPr lang="en-US" altLang="zh-TW" b="1" i="1" dirty="0" smtClean="0"/>
              <a:t>spec06_config.py</a:t>
            </a:r>
            <a:r>
              <a:rPr lang="en-US" altLang="zh-TW" dirty="0" smtClean="0"/>
              <a:t> </a:t>
            </a:r>
            <a:r>
              <a:rPr lang="en-US" altLang="zh-TW" dirty="0"/>
              <a:t>&amp; </a:t>
            </a:r>
            <a:r>
              <a:rPr lang="en-US" altLang="zh-TW" b="1" i="1" dirty="0" smtClean="0"/>
              <a:t>pec06_benchmarks.py</a:t>
            </a:r>
            <a:r>
              <a:rPr lang="en-US" altLang="zh-TW" dirty="0" smtClean="0"/>
              <a:t> from </a:t>
            </a:r>
            <a:r>
              <a:rPr lang="en-US" altLang="zh-TW" dirty="0" err="1" smtClean="0"/>
              <a:t>iLMS</a:t>
            </a:r>
            <a:r>
              <a:rPr lang="en-US" altLang="zh-TW" dirty="0" smtClean="0"/>
              <a:t> and move them to “</a:t>
            </a:r>
            <a:r>
              <a:rPr lang="en-US" altLang="zh-TW" i="1" dirty="0" smtClean="0"/>
              <a:t>gem5/</a:t>
            </a:r>
            <a:r>
              <a:rPr lang="en-US" altLang="zh-TW" i="1" dirty="0" err="1" smtClean="0"/>
              <a:t>configs</a:t>
            </a:r>
            <a:r>
              <a:rPr lang="en-US" altLang="zh-TW" i="1" dirty="0" smtClean="0"/>
              <a:t>/example”</a:t>
            </a:r>
            <a:endParaRPr lang="zh-TW" altLang="en-US" dirty="0"/>
          </a:p>
          <a:p>
            <a:pPr lvl="1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9</a:t>
            </a:fld>
            <a:endParaRPr lang="zh-TW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827584" y="3717032"/>
            <a:ext cx="7808416" cy="74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­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2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</a:t>
            </a:r>
            <a:r>
              <a:rPr lang="en-US" altLang="zh-TW" sz="22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cd gem5/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2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tar </a:t>
            </a:r>
            <a:r>
              <a:rPr lang="en-US" altLang="zh-TW" sz="22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–</a:t>
            </a:r>
            <a:r>
              <a:rPr lang="en-US" altLang="zh-TW" sz="2200" b="1" kern="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zxvf</a:t>
            </a:r>
            <a:r>
              <a:rPr lang="en-US" altLang="zh-TW" sz="22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GEM5_SPEC2006.tar.gz</a:t>
            </a:r>
          </a:p>
        </p:txBody>
      </p:sp>
    </p:spTree>
    <p:extLst>
      <p:ext uri="{BB962C8B-B14F-4D97-AF65-F5344CB8AC3E}">
        <p14:creationId xmlns:p14="http://schemas.microsoft.com/office/powerpoint/2010/main" val="125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Execution Script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Download the script </a:t>
            </a:r>
            <a:r>
              <a:rPr lang="en-US" altLang="zh-TW" dirty="0" smtClean="0">
                <a:solidFill>
                  <a:srgbClr val="FF0000"/>
                </a:solidFill>
              </a:rPr>
              <a:t>run.sh</a:t>
            </a:r>
            <a:r>
              <a:rPr lang="en-US" altLang="zh-TW" dirty="0" smtClean="0"/>
              <a:t> from </a:t>
            </a:r>
            <a:r>
              <a:rPr lang="en-US" altLang="zh-TW" dirty="0" err="1" smtClean="0"/>
              <a:t>iLMS</a:t>
            </a:r>
            <a:r>
              <a:rPr lang="en-US" altLang="zh-TW" dirty="0" smtClean="0"/>
              <a:t> and move it to your “gem5/” directory</a:t>
            </a:r>
          </a:p>
          <a:p>
            <a:pPr lvl="1"/>
            <a:r>
              <a:rPr lang="en-US" altLang="zh-TW" dirty="0" smtClean="0"/>
              <a:t>To run using the two supportive scripts, </a:t>
            </a:r>
            <a:r>
              <a:rPr lang="en-US" altLang="zh-TW" b="1" i="1" dirty="0"/>
              <a:t>spec06_config.py</a:t>
            </a:r>
            <a:r>
              <a:rPr lang="en-US" altLang="zh-TW" dirty="0"/>
              <a:t> &amp; </a:t>
            </a:r>
            <a:r>
              <a:rPr lang="en-US" altLang="zh-TW" b="1" i="1" dirty="0"/>
              <a:t>pec06_benchmarks.py</a:t>
            </a:r>
            <a:r>
              <a:rPr lang="en-US" altLang="zh-TW" dirty="0"/>
              <a:t> </a:t>
            </a:r>
            <a:r>
              <a:rPr lang="en-US" altLang="zh-TW" dirty="0" smtClean="0"/>
              <a:t>, from the previous step</a:t>
            </a:r>
          </a:p>
          <a:p>
            <a:pPr lvl="1"/>
            <a:r>
              <a:rPr lang="en-US" altLang="zh-TW" dirty="0" smtClean="0"/>
              <a:t>Can also be used to easily configure GEM5</a:t>
            </a:r>
          </a:p>
          <a:p>
            <a:r>
              <a:rPr lang="en-US" altLang="zh-TW" dirty="0" smtClean="0"/>
              <a:t>Modify execution path within run.sh to be your own</a:t>
            </a:r>
          </a:p>
          <a:p>
            <a:pPr lvl="1"/>
            <a:r>
              <a:rPr lang="en-US" altLang="zh-TW" dirty="0" smtClean="0"/>
              <a:t>line 22: GEM5_DIR=absolute path of your gem5 directory</a:t>
            </a:r>
          </a:p>
          <a:p>
            <a:pPr lvl="1"/>
            <a:r>
              <a:rPr lang="en-US" altLang="zh-TW" dirty="0" smtClean="0"/>
              <a:t>line 23: SPEC_DIR=absolute path of benchmarks directory</a:t>
            </a:r>
          </a:p>
          <a:p>
            <a:pPr lvl="1"/>
            <a:r>
              <a:rPr lang="en-US" altLang="zh-TW" dirty="0" smtClean="0"/>
              <a:t>line 222: $GEM5_DIR/build/THE CACHE PROTOCOL YOU BUILT WITH/gem5.fast …..</a:t>
            </a:r>
          </a:p>
          <a:p>
            <a:r>
              <a:rPr lang="en-US" altLang="zh-TW" dirty="0" smtClean="0"/>
              <a:t>Usage: 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run.sh </a:t>
            </a:r>
            <a:r>
              <a:rPr lang="en-US" altLang="zh-TW" dirty="0" err="1" smtClean="0">
                <a:solidFill>
                  <a:srgbClr val="FF0000"/>
                </a:solidFill>
              </a:rPr>
              <a:t>benchmark_name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path_of_out_directory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10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23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</a:t>
            </a:r>
            <a:r>
              <a:rPr lang="en-US" altLang="zh-TW" dirty="0" smtClean="0"/>
              <a:t>can see the result </a:t>
            </a:r>
            <a:r>
              <a:rPr lang="en-US" altLang="zh-TW" dirty="0"/>
              <a:t>in </a:t>
            </a:r>
            <a:r>
              <a:rPr lang="en-US" altLang="zh-TW" i="1" dirty="0" smtClean="0"/>
              <a:t>“stats.txt”</a:t>
            </a:r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/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Note: The benchmark – </a:t>
            </a:r>
            <a:r>
              <a:rPr lang="en-US" altLang="zh-TW" b="1" i="1" dirty="0" smtClean="0">
                <a:solidFill>
                  <a:srgbClr val="FF0000"/>
                </a:solidFill>
              </a:rPr>
              <a:t>bzip2</a:t>
            </a:r>
            <a:r>
              <a:rPr lang="en-US" altLang="zh-TW" i="1" dirty="0" smtClean="0">
                <a:solidFill>
                  <a:srgbClr val="FF0000"/>
                </a:solidFill>
              </a:rPr>
              <a:t> needs a bigger stack. </a:t>
            </a:r>
            <a:br>
              <a:rPr lang="en-US" altLang="zh-TW" i="1" dirty="0" smtClean="0">
                <a:solidFill>
                  <a:srgbClr val="FF0000"/>
                </a:solidFill>
              </a:rPr>
            </a:br>
            <a:r>
              <a:rPr lang="en-US" altLang="zh-TW" i="1" dirty="0" smtClean="0">
                <a:solidFill>
                  <a:srgbClr val="FF0000"/>
                </a:solidFill>
              </a:rPr>
              <a:t>If you set up the environment according to this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ppt</a:t>
            </a:r>
            <a:r>
              <a:rPr lang="en-US" altLang="zh-TW" i="1" dirty="0" smtClean="0">
                <a:solidFill>
                  <a:srgbClr val="FF0000"/>
                </a:solidFill>
              </a:rPr>
              <a:t>, your have to modify the memory size.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11</a:t>
            </a:fld>
            <a:endParaRPr lang="zh-TW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2795" r="14689" b="42981"/>
          <a:stretch/>
        </p:blipFill>
        <p:spPr>
          <a:xfrm>
            <a:off x="611560" y="1628800"/>
            <a:ext cx="799491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</a:rPr>
              <a:t>Installing Gem5</a:t>
            </a:r>
            <a:endParaRPr lang="en-US" altLang="zh-TW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</a:rPr>
              <a:t>SPEC2006 for Gem5</a:t>
            </a:r>
            <a:endParaRPr lang="en-US" altLang="zh-TW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/>
              <a:t>Configuring the simulator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160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Configuring 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Simulator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“gem5/</a:t>
            </a:r>
            <a:r>
              <a:rPr lang="en-US" altLang="zh-TW" dirty="0" err="1" smtClean="0"/>
              <a:t>cinfigs</a:t>
            </a:r>
            <a:r>
              <a:rPr lang="en-US" altLang="zh-TW" dirty="0" smtClean="0"/>
              <a:t>/common/Options.py” </a:t>
            </a:r>
            <a:r>
              <a:rPr lang="en-US" altLang="zh-TW" dirty="0" smtClean="0"/>
              <a:t>contains many </a:t>
            </a:r>
            <a:r>
              <a:rPr lang="en-US" altLang="zh-TW" dirty="0" smtClean="0"/>
              <a:t>options to configure the </a:t>
            </a:r>
            <a:r>
              <a:rPr lang="en-US" altLang="zh-TW" dirty="0" smtClean="0"/>
              <a:t>simulated machine, </a:t>
            </a:r>
            <a:r>
              <a:rPr lang="en-US" altLang="zh-TW" dirty="0" smtClean="0"/>
              <a:t>e.g. CPU clock, memory type and size, cache size…</a:t>
            </a:r>
          </a:p>
          <a:p>
            <a:pPr lvl="1"/>
            <a:r>
              <a:rPr lang="en-US" altLang="zh-TW" dirty="0" smtClean="0"/>
              <a:t>There is a “help” comment followed by each option to explain the meanings of the option</a:t>
            </a:r>
          </a:p>
          <a:p>
            <a:r>
              <a:rPr lang="en-US" altLang="zh-TW" dirty="0" smtClean="0"/>
              <a:t>To change the configuration of the </a:t>
            </a:r>
            <a:r>
              <a:rPr lang="en-US" altLang="zh-TW" dirty="0" smtClean="0"/>
              <a:t>simulated machine, </a:t>
            </a:r>
            <a:r>
              <a:rPr lang="en-US" altLang="zh-TW" dirty="0" smtClean="0"/>
              <a:t>you can simply add the specific option (--option) into the launch command line at the bottom of “gem5/run.sh”.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13</a:t>
            </a:fld>
            <a:endParaRPr lang="zh-TW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82707" r="11900"/>
          <a:stretch/>
        </p:blipFill>
        <p:spPr>
          <a:xfrm>
            <a:off x="0" y="5013176"/>
            <a:ext cx="924399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Change CPU Clock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sz="2800" dirty="0" smtClean="0"/>
              <a:t>According </a:t>
            </a:r>
            <a:r>
              <a:rPr lang="en-US" altLang="zh-TW" sz="2800" dirty="0"/>
              <a:t>to the description in “Options.py”, the default CPU clock is </a:t>
            </a:r>
            <a:r>
              <a:rPr lang="en-US" altLang="zh-TW" sz="2800" dirty="0" smtClean="0"/>
              <a:t>2GHz</a:t>
            </a:r>
          </a:p>
          <a:p>
            <a:pPr marL="342900" lvl="1" indent="-342900">
              <a:buFontTx/>
              <a:buChar char="•"/>
            </a:pPr>
            <a:endParaRPr lang="en-US" altLang="zh-TW" sz="2800" dirty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pPr marL="342900" lvl="1" indent="-342900">
              <a:buFontTx/>
              <a:buChar char="•"/>
            </a:pPr>
            <a:r>
              <a:rPr lang="en-US" altLang="zh-TW" sz="2800" dirty="0" smtClean="0"/>
              <a:t>If we want to </a:t>
            </a:r>
            <a:r>
              <a:rPr lang="en-US" altLang="zh-TW" sz="2800" dirty="0" smtClean="0"/>
              <a:t>change the </a:t>
            </a:r>
            <a:r>
              <a:rPr lang="en-US" altLang="zh-TW" sz="2800" dirty="0" smtClean="0"/>
              <a:t>CPU clock to 3GHZ, we can add  </a:t>
            </a:r>
            <a:r>
              <a:rPr lang="en-US" altLang="zh-TW" sz="2800" dirty="0" smtClean="0">
                <a:solidFill>
                  <a:srgbClr val="FF0000"/>
                </a:solidFill>
              </a:rPr>
              <a:t>--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cpu</a:t>
            </a:r>
            <a:r>
              <a:rPr lang="en-US" altLang="zh-TW" sz="2800" dirty="0" smtClean="0">
                <a:solidFill>
                  <a:srgbClr val="FF0000"/>
                </a:solidFill>
              </a:rPr>
              <a:t>-clock “3GHz” </a:t>
            </a:r>
            <a:r>
              <a:rPr lang="en-US" altLang="zh-TW" sz="2800" dirty="0" smtClean="0"/>
              <a:t>at </a:t>
            </a:r>
            <a:r>
              <a:rPr lang="en-US" altLang="zh-TW" sz="2800" dirty="0"/>
              <a:t>the bottom of </a:t>
            </a:r>
            <a:r>
              <a:rPr lang="en-US" altLang="zh-TW" sz="2800" dirty="0" smtClean="0"/>
              <a:t>“run.sh”.</a:t>
            </a:r>
          </a:p>
          <a:p>
            <a:pPr lvl="1"/>
            <a:endParaRPr lang="en-US" altLang="zh-TW" sz="2800" dirty="0" smtClean="0"/>
          </a:p>
          <a:p>
            <a:pPr lvl="1"/>
            <a:endParaRPr lang="en-US" altLang="zh-TW" sz="2800" dirty="0" smtClean="0"/>
          </a:p>
          <a:p>
            <a:pPr lvl="1"/>
            <a:endParaRPr lang="en-US" altLang="zh-TW" sz="2800" dirty="0" smtClean="0"/>
          </a:p>
          <a:p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53888" r="59793" b="40195"/>
          <a:stretch/>
        </p:blipFill>
        <p:spPr>
          <a:xfrm>
            <a:off x="75104" y="2132856"/>
            <a:ext cx="8866792" cy="8563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79446" r="14132" b="1368"/>
          <a:stretch/>
        </p:blipFill>
        <p:spPr>
          <a:xfrm>
            <a:off x="75104" y="4653136"/>
            <a:ext cx="8973544" cy="11216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4048" y="5141426"/>
            <a:ext cx="1309217" cy="1451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931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</a:t>
            </a:r>
            <a:r>
              <a:rPr lang="en-US" altLang="zh-TW" dirty="0" smtClean="0"/>
              <a:t>Enable Cache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do </a:t>
            </a:r>
            <a:r>
              <a:rPr lang="en-US" altLang="zh-TW" dirty="0" smtClean="0"/>
              <a:t>cache </a:t>
            </a:r>
            <a:r>
              <a:rPr lang="en-US" altLang="zh-TW" dirty="0"/>
              <a:t>simulation, there </a:t>
            </a:r>
            <a:r>
              <a:rPr lang="en-US" altLang="zh-TW" dirty="0" smtClean="0"/>
              <a:t>are </a:t>
            </a:r>
            <a:r>
              <a:rPr lang="en-US" altLang="zh-TW" dirty="0"/>
              <a:t>two things to be </a:t>
            </a:r>
            <a:r>
              <a:rPr lang="en-US" altLang="zh-TW" dirty="0" smtClean="0"/>
              <a:t>configured first:</a:t>
            </a:r>
            <a:endParaRPr lang="en-US" altLang="zh-TW" dirty="0"/>
          </a:p>
          <a:p>
            <a:pPr marL="728663" lvl="1" indent="-385763">
              <a:buFont typeface="+mj-lt"/>
              <a:buAutoNum type="arabicParenR"/>
            </a:pPr>
            <a:r>
              <a:rPr lang="en-US" altLang="zh-TW" dirty="0" smtClean="0"/>
              <a:t>Add </a:t>
            </a:r>
            <a:r>
              <a:rPr lang="en-US" altLang="zh-TW" dirty="0"/>
              <a:t>"--</a:t>
            </a:r>
            <a:r>
              <a:rPr lang="en-US" altLang="zh-TW" dirty="0" err="1"/>
              <a:t>cpu</a:t>
            </a:r>
            <a:r>
              <a:rPr lang="en-US" altLang="zh-TW" dirty="0"/>
              <a:t>-type=timing" </a:t>
            </a:r>
            <a:r>
              <a:rPr lang="en-US" altLang="zh-TW" dirty="0" smtClean="0"/>
              <a:t>flag to </a:t>
            </a:r>
            <a:r>
              <a:rPr lang="en-US" altLang="zh-TW" dirty="0"/>
              <a:t>set the CPU model that would stall on cache accesses and </a:t>
            </a:r>
            <a:r>
              <a:rPr lang="en-US" altLang="zh-TW" dirty="0" smtClean="0"/>
              <a:t>wait </a:t>
            </a:r>
            <a:r>
              <a:rPr lang="en-US" altLang="zh-TW" dirty="0"/>
              <a:t>for the memory system to respond prior to proceeding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>
                <a:hlinkClick r:id="rId2"/>
              </a:rPr>
              <a:t>http://www.m5sim.org/SimpleCPU#TimingSimpleCPU</a:t>
            </a:r>
            <a:r>
              <a:rPr lang="en-US" altLang="zh-TW" dirty="0" smtClean="0"/>
              <a:t>)</a:t>
            </a:r>
          </a:p>
          <a:p>
            <a:pPr marL="728663" lvl="1" indent="-385763">
              <a:buFont typeface="+mj-lt"/>
              <a:buAutoNum type="arabicParenR"/>
            </a:pPr>
            <a:endParaRPr lang="en-US" altLang="zh-TW" dirty="0"/>
          </a:p>
          <a:p>
            <a:pPr marL="728663" lvl="1" indent="-385763">
              <a:buFont typeface="+mj-lt"/>
              <a:buAutoNum type="arabicParenR"/>
            </a:pPr>
            <a:r>
              <a:rPr lang="en-US" altLang="zh-TW" dirty="0" smtClean="0"/>
              <a:t>Add </a:t>
            </a:r>
            <a:r>
              <a:rPr lang="en-US" altLang="zh-TW" dirty="0"/>
              <a:t>"--caches --</a:t>
            </a:r>
            <a:r>
              <a:rPr lang="en-US" altLang="zh-TW" dirty="0" smtClean="0"/>
              <a:t>l2cache“ flag </a:t>
            </a:r>
            <a:r>
              <a:rPr lang="en-US" altLang="zh-TW" dirty="0"/>
              <a:t>to enable cache modeling</a:t>
            </a:r>
            <a:r>
              <a:rPr lang="en-US" altLang="zh-TW" dirty="0" smtClean="0"/>
              <a:t>.</a:t>
            </a:r>
          </a:p>
          <a:p>
            <a:pPr marL="385763" indent="-385763">
              <a:buFont typeface="+mj-lt"/>
              <a:buAutoNum type="arabicParenR"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83758" r="11901" b="989"/>
          <a:stretch/>
        </p:blipFill>
        <p:spPr>
          <a:xfrm>
            <a:off x="179512" y="4293096"/>
            <a:ext cx="9508345" cy="9160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50175" y="4728914"/>
            <a:ext cx="2993999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626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Installing Gem5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/>
              <a:t>SPEC2006 for Gem5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Configuring Gem5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37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Gem5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450" y="1052736"/>
            <a:ext cx="8611046" cy="4967287"/>
          </a:xfrm>
        </p:spPr>
        <p:txBody>
          <a:bodyPr/>
          <a:lstStyle/>
          <a:p>
            <a:r>
              <a:rPr lang="en-US" altLang="zh-TW" dirty="0" smtClean="0"/>
              <a:t>Gem5 is a modular discrete event driven computer system simulator platform:</a:t>
            </a:r>
          </a:p>
          <a:p>
            <a:pPr lvl="1"/>
            <a:r>
              <a:rPr lang="en-US" altLang="zh-TW" dirty="0" smtClean="0"/>
              <a:t>Modular: Gem5's components can be rearranged, parameterized, extended or replaced easily</a:t>
            </a:r>
          </a:p>
          <a:p>
            <a:pPr lvl="1"/>
            <a:r>
              <a:rPr lang="en-US" altLang="zh-TW" dirty="0" smtClean="0"/>
              <a:t>Discrete-event driven: It simulates the passing of time as a series of discrete events</a:t>
            </a:r>
          </a:p>
          <a:p>
            <a:pPr lvl="1"/>
            <a:r>
              <a:rPr lang="en-US" altLang="zh-TW" dirty="0" smtClean="0"/>
              <a:t>Computer system simulator: Its intended use is to simulate one or more computer systems in various ways</a:t>
            </a:r>
          </a:p>
          <a:p>
            <a:pPr lvl="1"/>
            <a:r>
              <a:rPr lang="en-US" altLang="zh-TW" dirty="0" smtClean="0"/>
              <a:t>It is a simulator platform that lets you use its premade components to build up your own simulation system</a:t>
            </a:r>
          </a:p>
          <a:p>
            <a:pPr lvl="1"/>
            <a:r>
              <a:rPr lang="en-US" altLang="zh-TW" dirty="0" smtClean="0"/>
              <a:t>Supports </a:t>
            </a:r>
            <a:r>
              <a:rPr lang="en-US" altLang="zh-TW" dirty="0"/>
              <a:t>for executing Alpha, ARM, MIPS, Power, SPARC, and 64 bit x86 binaries on CPU </a:t>
            </a:r>
            <a:r>
              <a:rPr lang="en-US" altLang="zh-TW" dirty="0" smtClean="0"/>
              <a:t>models, </a:t>
            </a:r>
            <a:r>
              <a:rPr lang="en-US" altLang="zh-TW" dirty="0"/>
              <a:t>including </a:t>
            </a:r>
            <a:r>
              <a:rPr lang="en-US" altLang="zh-TW" dirty="0" smtClean="0"/>
              <a:t>single </a:t>
            </a:r>
            <a:r>
              <a:rPr lang="en-US" altLang="zh-TW" dirty="0"/>
              <a:t>CPI models, </a:t>
            </a:r>
            <a:r>
              <a:rPr lang="en-US" altLang="zh-TW" dirty="0" smtClean="0"/>
              <a:t>out </a:t>
            </a:r>
            <a:r>
              <a:rPr lang="en-US" altLang="zh-TW" dirty="0"/>
              <a:t>of order model, </a:t>
            </a:r>
            <a:r>
              <a:rPr lang="en-US" altLang="zh-TW" dirty="0" smtClean="0"/>
              <a:t>in </a:t>
            </a:r>
            <a:r>
              <a:rPr lang="en-US" altLang="zh-TW" dirty="0"/>
              <a:t>order pipelined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989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Gem5: Two Modes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Full system (FS)</a:t>
            </a:r>
          </a:p>
          <a:p>
            <a:pPr lvl="1"/>
            <a:r>
              <a:rPr lang="en-US" altLang="zh-TW" dirty="0" smtClean="0"/>
              <a:t>Simulate </a:t>
            </a:r>
            <a:r>
              <a:rPr lang="en-US" altLang="zh-TW" dirty="0"/>
              <a:t>a complete system with devices and an operating </a:t>
            </a:r>
            <a:r>
              <a:rPr lang="en-US" altLang="zh-TW" dirty="0" smtClean="0"/>
              <a:t>system</a:t>
            </a:r>
          </a:p>
          <a:p>
            <a:pPr lvl="1"/>
            <a:r>
              <a:rPr lang="en-US" altLang="zh-TW" dirty="0" smtClean="0"/>
              <a:t>Models bare hardware, including devices, interrupts, exceptions, privileged instructions, fault handlers</a:t>
            </a:r>
          </a:p>
          <a:p>
            <a:r>
              <a:rPr lang="en-US" altLang="zh-TW" dirty="0" err="1" smtClean="0"/>
              <a:t>Syscall</a:t>
            </a:r>
            <a:r>
              <a:rPr lang="en-US" altLang="zh-TW" dirty="0" smtClean="0"/>
              <a:t> emulation (SE)</a:t>
            </a:r>
          </a:p>
          <a:p>
            <a:pPr lvl="1"/>
            <a:r>
              <a:rPr lang="en-US" altLang="zh-TW" dirty="0" smtClean="0"/>
              <a:t>For running user </a:t>
            </a:r>
            <a:r>
              <a:rPr lang="en-US" altLang="zh-TW" dirty="0"/>
              <a:t>space only programs where system services are provided directly by the simulator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Models user-visible ISA plus common system calls</a:t>
            </a:r>
          </a:p>
          <a:p>
            <a:pPr lvl="1"/>
            <a:r>
              <a:rPr lang="en-US" altLang="zh-TW" dirty="0" smtClean="0"/>
              <a:t>System calls emulated, typically by calling host OS</a:t>
            </a:r>
          </a:p>
          <a:p>
            <a:pPr lvl="1"/>
            <a:r>
              <a:rPr lang="en-US" altLang="zh-TW" dirty="0" smtClean="0"/>
              <a:t>Simplified address translation model, no scheduling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AD3E7-B039-4A93-AACD-1369AB5C0DA9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600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Building Gem5 for Architecture Study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Our goal is to build a simple simulator that allows us to study architectures of desktop computers</a:t>
            </a:r>
          </a:p>
          <a:p>
            <a:pPr lvl="1"/>
            <a:r>
              <a:rPr lang="en-US" altLang="zh-TW" dirty="0" err="1"/>
              <a:t>Syscall</a:t>
            </a:r>
            <a:r>
              <a:rPr lang="en-US" altLang="zh-TW" dirty="0"/>
              <a:t> emulation (SE</a:t>
            </a:r>
            <a:r>
              <a:rPr lang="en-US" altLang="zh-TW" dirty="0" smtClean="0"/>
              <a:t>) mode </a:t>
            </a:r>
          </a:p>
          <a:p>
            <a:pPr lvl="2"/>
            <a:r>
              <a:rPr lang="en-US" altLang="zh-TW" dirty="0" smtClean="0"/>
              <a:t>No need to install full systems (FS)</a:t>
            </a:r>
            <a:endParaRPr lang="en-US" altLang="zh-TW" dirty="0"/>
          </a:p>
          <a:p>
            <a:pPr lvl="1"/>
            <a:r>
              <a:rPr lang="en-US" altLang="zh-TW" dirty="0" smtClean="0"/>
              <a:t>SPEC CPU2006 benchmark suites</a:t>
            </a:r>
          </a:p>
          <a:p>
            <a:pPr lvl="1"/>
            <a:r>
              <a:rPr lang="en-US" altLang="zh-TW" dirty="0" smtClean="0"/>
              <a:t>Alpha ISA (SPEC CPU2006 only available on Alpha ISA)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13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Environment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Platform: Linux or Mac OS X</a:t>
            </a:r>
          </a:p>
          <a:p>
            <a:pPr marL="457200" lvl="1" indent="0">
              <a:buNone/>
            </a:pPr>
            <a:r>
              <a:rPr lang="en-US" altLang="zh-TW" sz="2000" dirty="0" smtClean="0"/>
              <a:t>If you do not have a Linux environment, the simplest way to set up one, e.g. Ubuntu,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on your Windows computer is to:</a:t>
            </a:r>
          </a:p>
          <a:p>
            <a:pPr lvl="1"/>
            <a:r>
              <a:rPr lang="en-US" altLang="zh-TW" sz="2000" dirty="0" smtClean="0"/>
              <a:t>Install a virtualization tool, e.g. </a:t>
            </a:r>
            <a:r>
              <a:rPr lang="en-US" altLang="zh-TW" sz="2000" dirty="0" err="1" smtClean="0"/>
              <a:t>VirtualBox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or VMWare, on your Windows computer</a:t>
            </a:r>
          </a:p>
          <a:p>
            <a:pPr lvl="1"/>
            <a:r>
              <a:rPr lang="en-US" altLang="zh-TW" sz="2000" dirty="0" smtClean="0"/>
              <a:t>Download the latest Ubuntu disk image (.</a:t>
            </a:r>
            <a:r>
              <a:rPr lang="en-US" altLang="zh-TW" sz="2000" dirty="0" err="1" smtClean="0"/>
              <a:t>iso</a:t>
            </a:r>
            <a:r>
              <a:rPr lang="en-US" altLang="zh-TW" sz="2000" dirty="0" smtClean="0"/>
              <a:t> file) and load it on a virtual disk drive, e.g. Daemon Tool, on your Windows computer</a:t>
            </a:r>
          </a:p>
          <a:p>
            <a:pPr lvl="1"/>
            <a:r>
              <a:rPr lang="en-US" altLang="zh-TW" sz="2000" dirty="0" smtClean="0"/>
              <a:t>Create a new virtual machine on the virtualization tool and install Ubuntu from the virtual disk drive</a:t>
            </a:r>
          </a:p>
          <a:p>
            <a:pPr lvl="1"/>
            <a:r>
              <a:rPr lang="en-US" altLang="zh-TW" sz="2000" dirty="0" smtClean="0"/>
              <a:t>Update your Ubuntu from a terminal:</a:t>
            </a:r>
          </a:p>
          <a:p>
            <a:pPr lvl="2"/>
            <a:endParaRPr lang="en-US" altLang="zh-TW" sz="1800" dirty="0"/>
          </a:p>
          <a:p>
            <a:pPr lvl="2"/>
            <a:endParaRPr lang="en-US" altLang="zh-TW" sz="1800" dirty="0" smtClean="0"/>
          </a:p>
          <a:p>
            <a:pPr lvl="2"/>
            <a:endParaRPr lang="en-US" altLang="zh-TW" sz="1800" dirty="0"/>
          </a:p>
          <a:p>
            <a:pPr lvl="2"/>
            <a:r>
              <a:rPr lang="en-US" altLang="zh-TW" sz="1800" dirty="0" smtClean="0"/>
              <a:t>If you are not familiar with Linux, there are many tutorials online to learn</a:t>
            </a:r>
          </a:p>
          <a:p>
            <a:pPr lvl="1"/>
            <a:r>
              <a:rPr lang="en-US" altLang="zh-TW" sz="2000" dirty="0" smtClean="0"/>
              <a:t>Now you are ready to install and run Gem5 (assuming Ubuntu)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5</a:t>
            </a:fld>
            <a:endParaRPr lang="zh-TW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259632" y="4509120"/>
            <a:ext cx="737636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­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</a:t>
            </a:r>
            <a:r>
              <a:rPr lang="en-US" altLang="zh-TW" sz="2000" b="1" kern="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sudo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apt-get update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</a:t>
            </a:r>
            <a:r>
              <a:rPr lang="en-US" altLang="zh-TW" sz="2000" b="1" kern="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sudo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apt-get 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upgrade</a:t>
            </a:r>
            <a:endParaRPr lang="en-US" altLang="zh-TW" sz="2000" b="1" kern="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Gem5: Quick Start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Getting a copy of Gem5:</a:t>
            </a:r>
          </a:p>
          <a:p>
            <a:pPr lvl="1"/>
            <a:r>
              <a:rPr lang="en-US" altLang="zh-TW" dirty="0" smtClean="0"/>
              <a:t>Gem5's </a:t>
            </a:r>
            <a:r>
              <a:rPr lang="en-US" altLang="zh-TW" dirty="0"/>
              <a:t>source code is managed using the Mercurial revision control </a:t>
            </a:r>
            <a:r>
              <a:rPr lang="en-US" altLang="zh-TW" dirty="0" smtClean="0"/>
              <a:t>system. Install Mercurial and then </a:t>
            </a:r>
            <a:r>
              <a:rPr lang="en-US" altLang="zh-TW" dirty="0"/>
              <a:t>get </a:t>
            </a:r>
            <a:r>
              <a:rPr lang="en-US" altLang="zh-TW" dirty="0" smtClean="0"/>
              <a:t>a copy </a:t>
            </a:r>
            <a:r>
              <a:rPr lang="en-US" altLang="zh-TW" dirty="0"/>
              <a:t>of the </a:t>
            </a:r>
            <a:r>
              <a:rPr lang="en-US" altLang="zh-TW" dirty="0" smtClean="0"/>
              <a:t>Gem5 source repository: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r>
              <a:rPr lang="en-US" altLang="zh-TW" dirty="0"/>
              <a:t>Getting </a:t>
            </a:r>
            <a:r>
              <a:rPr lang="en-US" altLang="zh-TW" dirty="0" smtClean="0"/>
              <a:t>additional tools to build Gem5:</a:t>
            </a:r>
          </a:p>
          <a:p>
            <a:endParaRPr lang="en-US" altLang="zh-TW" dirty="0" smtClean="0">
              <a:hlinkClick r:id="rId3"/>
            </a:endParaRPr>
          </a:p>
          <a:p>
            <a:endParaRPr lang="en-US" altLang="zh-TW" dirty="0">
              <a:hlinkClick r:id="rId3"/>
            </a:endParaRPr>
          </a:p>
          <a:p>
            <a:pPr lvl="1"/>
            <a:r>
              <a:rPr lang="en-US" altLang="zh-TW" dirty="0"/>
              <a:t>g++ </a:t>
            </a:r>
            <a:r>
              <a:rPr lang="en-US" altLang="zh-TW" dirty="0" smtClean="0"/>
              <a:t>(v. </a:t>
            </a:r>
            <a:r>
              <a:rPr lang="en-US" altLang="zh-TW" dirty="0"/>
              <a:t>4.8 or </a:t>
            </a:r>
            <a:r>
              <a:rPr lang="en-US" altLang="zh-TW" dirty="0" smtClean="0"/>
              <a:t>newer), </a:t>
            </a:r>
            <a:r>
              <a:rPr lang="en-US" altLang="zh-TW" dirty="0"/>
              <a:t>SWIG (v. 2.0.4 or newer), </a:t>
            </a:r>
            <a:r>
              <a:rPr lang="en-US" altLang="zh-TW" dirty="0" smtClean="0"/>
              <a:t>m4, Python (v. </a:t>
            </a:r>
            <a:r>
              <a:rPr lang="en-US" altLang="zh-TW" dirty="0"/>
              <a:t>2.6 - </a:t>
            </a:r>
            <a:r>
              <a:rPr lang="en-US" altLang="zh-TW" dirty="0" smtClean="0"/>
              <a:t>2.7), </a:t>
            </a:r>
            <a:r>
              <a:rPr lang="en-US" altLang="zh-TW" dirty="0" err="1" smtClean="0"/>
              <a:t>Scons</a:t>
            </a:r>
            <a:r>
              <a:rPr lang="en-US" altLang="zh-TW" dirty="0" smtClean="0"/>
              <a:t> (v. </a:t>
            </a:r>
            <a:r>
              <a:rPr lang="en-US" altLang="zh-TW" dirty="0"/>
              <a:t>0.98.1 or </a:t>
            </a:r>
            <a:r>
              <a:rPr lang="en-US" altLang="zh-TW" dirty="0" smtClean="0"/>
              <a:t>newer), </a:t>
            </a:r>
            <a:r>
              <a:rPr lang="en-US" altLang="zh-TW" dirty="0" err="1" smtClean="0"/>
              <a:t>zlib</a:t>
            </a:r>
            <a:r>
              <a:rPr lang="en-US" altLang="zh-TW" dirty="0" smtClean="0"/>
              <a:t> (zlib1g-dev, any </a:t>
            </a:r>
            <a:r>
              <a:rPr lang="en-US" altLang="zh-TW" dirty="0"/>
              <a:t>recent </a:t>
            </a:r>
            <a:r>
              <a:rPr lang="en-US" altLang="zh-TW" dirty="0" smtClean="0"/>
              <a:t>version)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6</a:t>
            </a:fld>
            <a:endParaRPr lang="zh-TW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827584" y="2708920"/>
            <a:ext cx="792088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­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</a:t>
            </a:r>
            <a:r>
              <a:rPr lang="en-US" altLang="zh-TW" sz="2000" b="1" kern="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sudo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apt-get 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install mercurial</a:t>
            </a:r>
            <a:endParaRPr lang="en-US" altLang="zh-TW" sz="2000" b="1" kern="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hg clone http://repo.gem5.org/gem5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827584" y="3933056"/>
            <a:ext cx="7920880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­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</a:t>
            </a:r>
            <a:r>
              <a:rPr lang="en-US" altLang="zh-TW" sz="2000" b="1" kern="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sudo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apt-get install 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swig m4 python python-dev</a:t>
            </a:r>
            <a:r>
              <a:rPr lang="zh-TW" altLang="en-US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\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libgoogle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-</a:t>
            </a:r>
            <a:r>
              <a:rPr lang="en-US" altLang="zh-TW" sz="2000" b="1" kern="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perftools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-dev </a:t>
            </a:r>
            <a:r>
              <a:rPr lang="en-US" altLang="zh-TW" sz="2000" b="1" kern="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scons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zlib1g-dev 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\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build-essential</a:t>
            </a:r>
            <a:endParaRPr lang="en-US" altLang="zh-TW" sz="2000" b="1" kern="0" dirty="0">
              <a:latin typeface="Courier New" panose="02070309020205020404" pitchFamily="49" charset="0"/>
              <a:ea typeface="標楷體" panose="03000509000000000000" pitchFamily="65" charset="-12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Gem5: Quick Start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Building Gem5:</a:t>
            </a:r>
          </a:p>
          <a:p>
            <a:pPr lvl="1"/>
            <a:r>
              <a:rPr lang="en-US" altLang="zh-TW" dirty="0" smtClean="0"/>
              <a:t>Building </a:t>
            </a:r>
            <a:r>
              <a:rPr lang="en-US" altLang="zh-TW" dirty="0"/>
              <a:t>gem5 with a cache </a:t>
            </a:r>
            <a:r>
              <a:rPr lang="en-US" altLang="zh-TW" dirty="0" smtClean="0"/>
              <a:t>protocol: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7</a:t>
            </a:fld>
            <a:endParaRPr lang="zh-TW" altLang="zh-TW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827584" y="1988839"/>
            <a:ext cx="7992888" cy="1008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­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cd gem5/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$ </a:t>
            </a:r>
            <a:r>
              <a:rPr lang="en-US" altLang="zh-TW" sz="2000" b="1" kern="0" dirty="0" err="1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scons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 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build/</a:t>
            </a:r>
            <a:r>
              <a:rPr lang="en-US" altLang="zh-TW" sz="2000" b="1" kern="0" dirty="0" err="1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ALPHA_MOESI_CMP_directory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/gem5.fast </a:t>
            </a: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\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TW" sz="2000" b="1" kern="0" dirty="0" smtClean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-</a:t>
            </a:r>
            <a:r>
              <a:rPr lang="en-US" altLang="zh-TW" sz="2000" b="1" kern="0" dirty="0">
                <a:latin typeface="Courier New" panose="02070309020205020404" pitchFamily="49" charset="0"/>
                <a:ea typeface="標楷體" panose="03000509000000000000" pitchFamily="65" charset="-120"/>
                <a:cs typeface="Courier New" panose="02070309020205020404" pitchFamily="49" charset="0"/>
              </a:rPr>
              <a:t>j 6</a:t>
            </a:r>
          </a:p>
        </p:txBody>
      </p:sp>
    </p:spTree>
    <p:extLst>
      <p:ext uri="{BB962C8B-B14F-4D97-AF65-F5344CB8AC3E}">
        <p14:creationId xmlns:p14="http://schemas.microsoft.com/office/powerpoint/2010/main" val="13047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</a:rPr>
              <a:t>Installing Gem5</a:t>
            </a:r>
            <a:endParaRPr lang="en-US" altLang="zh-TW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/>
              <a:t>SPEC2006 for Gem5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Configuring the simulator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AD3E7-B039-4A93-AACD-1369AB5C0DA9}" type="slidenum">
              <a:rPr lang="zh-TW" altLang="en-US" smtClean="0"/>
              <a:pPr>
                <a:defRPr/>
              </a:pPr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72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標楷體"/>
      </a:majorFont>
      <a:minorFont>
        <a:latin typeface="Calibri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標楷體" charset="0"/>
            <a:cs typeface="標楷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標楷體" charset="0"/>
            <a:cs typeface="標楷體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17155</TotalTime>
  <Words>911</Words>
  <Application>Microsoft Office PowerPoint</Application>
  <PresentationFormat>如螢幕大小 (4:3)</PresentationFormat>
  <Paragraphs>150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新細明體</vt:lpstr>
      <vt:lpstr>標楷體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Contemporary Portrait</vt:lpstr>
      <vt:lpstr>CS5100 Advanced Computer Architecture  Installing and Running Gem5</vt:lpstr>
      <vt:lpstr>Outline</vt:lpstr>
      <vt:lpstr>Gem5</vt:lpstr>
      <vt:lpstr>Gem5: Two Modes</vt:lpstr>
      <vt:lpstr>Building Gem5 for Architecture Study</vt:lpstr>
      <vt:lpstr>Environment Setup</vt:lpstr>
      <vt:lpstr>Gem5: Quick Start</vt:lpstr>
      <vt:lpstr>Gem5: Quick Start</vt:lpstr>
      <vt:lpstr>Outline</vt:lpstr>
      <vt:lpstr>SPEC2006 Benchmarks</vt:lpstr>
      <vt:lpstr>Execution Script</vt:lpstr>
      <vt:lpstr>Result</vt:lpstr>
      <vt:lpstr>Outline</vt:lpstr>
      <vt:lpstr>Configuring the Simulator</vt:lpstr>
      <vt:lpstr>Example: Change CPU Clock</vt:lpstr>
      <vt:lpstr>Example: Enable Cache Simulation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嵌入式系統概論  Interrupts </dc:title>
  <dc:creator>Chung-Ta King</dc:creator>
  <cp:lastModifiedBy>Chung-Ta King</cp:lastModifiedBy>
  <cp:revision>754</cp:revision>
  <dcterms:created xsi:type="dcterms:W3CDTF">2000-02-07T23:54:30Z</dcterms:created>
  <dcterms:modified xsi:type="dcterms:W3CDTF">2017-02-28T13:05:32Z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