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88" r:id="rId2"/>
    <p:sldId id="491" r:id="rId3"/>
    <p:sldId id="516" r:id="rId4"/>
    <p:sldId id="514" r:id="rId5"/>
    <p:sldId id="515" r:id="rId6"/>
    <p:sldId id="504" r:id="rId7"/>
    <p:sldId id="505" r:id="rId8"/>
    <p:sldId id="506" r:id="rId9"/>
    <p:sldId id="507" r:id="rId10"/>
    <p:sldId id="508" r:id="rId11"/>
    <p:sldId id="509" r:id="rId12"/>
    <p:sldId id="510" r:id="rId13"/>
    <p:sldId id="511" r:id="rId14"/>
    <p:sldId id="512" r:id="rId15"/>
    <p:sldId id="492" r:id="rId16"/>
    <p:sldId id="501" r:id="rId17"/>
    <p:sldId id="495" r:id="rId18"/>
    <p:sldId id="502" r:id="rId19"/>
    <p:sldId id="503" r:id="rId20"/>
    <p:sldId id="513" r:id="rId21"/>
    <p:sldId id="499" r:id="rId22"/>
    <p:sldId id="500" r:id="rId23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Marwede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33"/>
    <a:srgbClr val="FF0000"/>
    <a:srgbClr val="99CCFF"/>
    <a:srgbClr val="33CC33"/>
    <a:srgbClr val="FFCC66"/>
    <a:srgbClr val="FFCC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29" autoAdjust="0"/>
    <p:restoredTop sz="87549" autoAdjust="0"/>
  </p:normalViewPr>
  <p:slideViewPr>
    <p:cSldViewPr>
      <p:cViewPr varScale="1">
        <p:scale>
          <a:sx n="56" d="100"/>
          <a:sy n="56" d="100"/>
        </p:scale>
        <p:origin x="1181" y="17"/>
      </p:cViewPr>
      <p:guideLst>
        <p:guide orient="horz" pos="3158"/>
        <p:guide pos="2880"/>
      </p:guideLst>
    </p:cSldViewPr>
  </p:slideViewPr>
  <p:outlineViewPr>
    <p:cViewPr>
      <p:scale>
        <a:sx n="33" d="100"/>
        <a:sy n="33" d="100"/>
      </p:scale>
      <p:origin x="0" y="-18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7354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9D195005-3462-4FA6-87CB-1C7C94B3FEB9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69542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B7A931DF-18EC-4525-9649-E7BA5D758270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49525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7388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913763" y="4345036"/>
            <a:ext cx="5030482" cy="4111936"/>
          </a:xfrm>
          <a:prstGeom prst="rect">
            <a:avLst/>
          </a:prstGeom>
          <a:noFill/>
          <a:ln>
            <a:noFill/>
          </a:ln>
        </p:spPr>
        <p:txBody>
          <a:bodyPr lIns="99025" tIns="49500" rIns="99025" bIns="49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3886950" y="8688027"/>
            <a:ext cx="2971059" cy="455972"/>
          </a:xfrm>
          <a:prstGeom prst="rect">
            <a:avLst/>
          </a:prstGeom>
          <a:noFill/>
          <a:ln>
            <a:noFill/>
          </a:ln>
        </p:spPr>
        <p:txBody>
          <a:bodyPr lIns="99025" tIns="49500" rIns="99025" bIns="49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GB" sz="1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18593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UID = Unique ID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PICC = Proximity Integrated Circuit Card (RFID Tag itself)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1 Kb Tags can hold data up to about 1 Kb exact usable space less because of UID. UID generally can be 4 byte or 7 byte, maybe more. 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18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727100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7388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913763" y="4345036"/>
            <a:ext cx="5030482" cy="4111936"/>
          </a:xfrm>
          <a:prstGeom prst="rect">
            <a:avLst/>
          </a:prstGeom>
          <a:noFill/>
          <a:ln>
            <a:noFill/>
          </a:ln>
        </p:spPr>
        <p:txBody>
          <a:bodyPr lIns="99025" tIns="49500" rIns="99025" bIns="49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3886950" y="8688027"/>
            <a:ext cx="2971059" cy="455972"/>
          </a:xfrm>
          <a:prstGeom prst="rect">
            <a:avLst/>
          </a:prstGeom>
          <a:noFill/>
          <a:ln>
            <a:noFill/>
          </a:ln>
        </p:spPr>
        <p:txBody>
          <a:bodyPr lIns="99025" tIns="49500" rIns="99025" bIns="49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</a:t>
            </a:fld>
            <a:endParaRPr lang="en-GB" sz="1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13557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6861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7939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E6B87B-D277-44C2-B1D9-52DDBECB3A12}" type="slidenum">
              <a:rPr lang="zh-TW" altLang="en-US"/>
              <a:pPr/>
              <a:t>10</a:t>
            </a:fld>
            <a:endParaRPr lang="zh-TW" altLang="zh-TW"/>
          </a:p>
        </p:txBody>
      </p:sp>
      <p:sp>
        <p:nvSpPr>
          <p:cNvPr id="1186818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69241D07-BFEC-4ACA-AA34-0EC63D549DB9}" type="slidenum">
              <a:rPr kumimoji="1" lang="zh-TW" altLang="en-US" sz="1300"/>
              <a:pPr algn="r" eaLnBrk="1" hangingPunct="1"/>
              <a:t>10</a:t>
            </a:fld>
            <a:endParaRPr kumimoji="1" lang="zh-TW" altLang="zh-TW" sz="1300"/>
          </a:p>
        </p:txBody>
      </p:sp>
      <p:sp>
        <p:nvSpPr>
          <p:cNvPr id="1186819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86820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186821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45EAEB15-A192-493F-8272-CED18563CD8D}" type="slidenum">
              <a:rPr kumimoji="1" lang="zh-TW" altLang="en-US" sz="1300"/>
              <a:pPr algn="r" eaLnBrk="1" hangingPunct="1"/>
              <a:t>10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504330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E6B87B-D277-44C2-B1D9-52DDBECB3A12}" type="slidenum">
              <a:rPr lang="zh-TW" altLang="en-US"/>
              <a:pPr/>
              <a:t>11</a:t>
            </a:fld>
            <a:endParaRPr lang="zh-TW" altLang="zh-TW"/>
          </a:p>
        </p:txBody>
      </p:sp>
      <p:sp>
        <p:nvSpPr>
          <p:cNvPr id="1186818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69241D07-BFEC-4ACA-AA34-0EC63D549DB9}" type="slidenum">
              <a:rPr kumimoji="1" lang="zh-TW" altLang="en-US" sz="1300"/>
              <a:pPr algn="r" eaLnBrk="1" hangingPunct="1"/>
              <a:t>11</a:t>
            </a:fld>
            <a:endParaRPr kumimoji="1" lang="zh-TW" altLang="zh-TW" sz="1300"/>
          </a:p>
        </p:txBody>
      </p:sp>
      <p:sp>
        <p:nvSpPr>
          <p:cNvPr id="1186819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86820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186821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45EAEB15-A192-493F-8272-CED18563CD8D}" type="slidenum">
              <a:rPr kumimoji="1" lang="zh-TW" altLang="en-US" sz="1300"/>
              <a:pPr algn="r" eaLnBrk="1" hangingPunct="1"/>
              <a:t>11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3116906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E6B87B-D277-44C2-B1D9-52DDBECB3A12}" type="slidenum">
              <a:rPr lang="zh-TW" altLang="en-US"/>
              <a:pPr/>
              <a:t>12</a:t>
            </a:fld>
            <a:endParaRPr lang="zh-TW" altLang="zh-TW"/>
          </a:p>
        </p:txBody>
      </p:sp>
      <p:sp>
        <p:nvSpPr>
          <p:cNvPr id="1186818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69241D07-BFEC-4ACA-AA34-0EC63D549DB9}" type="slidenum">
              <a:rPr kumimoji="1" lang="zh-TW" altLang="en-US" sz="1300"/>
              <a:pPr algn="r" eaLnBrk="1" hangingPunct="1"/>
              <a:t>12</a:t>
            </a:fld>
            <a:endParaRPr kumimoji="1" lang="zh-TW" altLang="zh-TW" sz="1300"/>
          </a:p>
        </p:txBody>
      </p:sp>
      <p:sp>
        <p:nvSpPr>
          <p:cNvPr id="1186819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86820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</p:spPr>
        <p:txBody>
          <a:bodyPr/>
          <a:lstStyle/>
          <a:p>
            <a:pPr eaLnBrk="1" hangingPunct="1"/>
            <a:endParaRPr lang="zh-TW" altLang="en-US"/>
          </a:p>
        </p:txBody>
      </p:sp>
      <p:sp>
        <p:nvSpPr>
          <p:cNvPr id="1186821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/>
            <a:fld id="{45EAEB15-A192-493F-8272-CED18563CD8D}" type="slidenum">
              <a:rPr kumimoji="1" lang="zh-TW" altLang="en-US" sz="1300"/>
              <a:pPr algn="r" eaLnBrk="1" hangingPunct="1"/>
              <a:t>12</a:t>
            </a:fld>
            <a:endParaRPr kumimoji="1"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1530891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7388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913763" y="4345036"/>
            <a:ext cx="5030482" cy="4111936"/>
          </a:xfrm>
          <a:prstGeom prst="rect">
            <a:avLst/>
          </a:prstGeom>
          <a:noFill/>
          <a:ln>
            <a:noFill/>
          </a:ln>
        </p:spPr>
        <p:txBody>
          <a:bodyPr lIns="99025" tIns="49500" rIns="99025" bIns="49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3886950" y="8688027"/>
            <a:ext cx="2971059" cy="455972"/>
          </a:xfrm>
          <a:prstGeom prst="rect">
            <a:avLst/>
          </a:prstGeom>
          <a:noFill/>
          <a:ln>
            <a:noFill/>
          </a:ln>
        </p:spPr>
        <p:txBody>
          <a:bodyPr lIns="99025" tIns="49500" rIns="99025" bIns="49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 lang="en-GB" sz="1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47723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913763" y="4345036"/>
            <a:ext cx="5030482" cy="4111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7388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725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irrecv.decode</a:t>
            </a:r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(&amp;results): Attempt to receive a IR code. Returns true if a code was received, or false if nothing received yet. When a code is received, information is stored into "results".</a:t>
            </a:r>
          </a:p>
          <a:p>
            <a:r>
              <a:rPr kumimoji="1" lang="en-US" altLang="zh-TW" sz="1200" b="1" i="0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results.decode_type</a:t>
            </a:r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: Will be one of the following: NEC, SONY, RC5, RC6, or UNKNOWN. </a:t>
            </a:r>
            <a:b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en-US" altLang="zh-TW" sz="1200" b="1" i="0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results.value</a:t>
            </a:r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: The actual IR code (0 if type is UNKNOWN) </a:t>
            </a:r>
            <a:b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en-US" altLang="zh-TW" sz="1200" b="1" i="0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results.bits</a:t>
            </a:r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: The number of bits used by this code </a:t>
            </a:r>
            <a:b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en-US" altLang="zh-TW" sz="1200" b="1" i="0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results.rawbuf</a:t>
            </a:r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: An array of IR pulse times </a:t>
            </a:r>
            <a:b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1" lang="en-US" altLang="zh-TW" sz="1200" b="1" i="0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results.rawlen</a:t>
            </a:r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: The number of items stored in the array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15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07452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913763" y="4345036"/>
            <a:ext cx="5030400" cy="411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1413" y="687388"/>
            <a:ext cx="4573587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89519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The Serial Peripheral Interface Bus or SPI bus is a synchronous serial data link standard named by Motorola that operates in full duplex mode. Devices communicate in a master/slave mode where the master device initiates the data frame. Multiple slave devices are allowed with individual slave select (chip select) lines using a pin for each device. The begin() method starts SPI communication.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17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813609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3081" name="Picture 11" descr="清大LOGO(鳥)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zh-TW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/>
            </a:lvl1pPr>
          </a:lstStyle>
          <a:p>
            <a:fld id="{CD7D0A40-6508-499B-985C-5F82C5542146}" type="slidenum">
              <a:rPr lang="zh-TW" altLang="en-US"/>
              <a:pPr/>
              <a:t>‹#›</a:t>
            </a:fld>
            <a:endParaRPr lang="zh-TW" altLang="zh-TW"/>
          </a:p>
        </p:txBody>
      </p:sp>
      <p:pic>
        <p:nvPicPr>
          <p:cNvPr id="3086" name="Picture 14" descr="清大書法字 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3088" name="Picture 13" descr="清大LOGO(圓)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763130-7692-4E35-9307-F53DEBC9FEFB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4918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08E78F-C586-4256-8204-724A2DF79C1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4595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0E5158-C86D-4FBE-8AA1-8CB99B8A8A8C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795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21DCBF-8D95-4C36-BB08-7CDDC5098F3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95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324483-AEEF-4708-ADC8-D9B2962EC30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0513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F73F0B-92E5-4D38-B43B-62409BECA03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8101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B3E00B-676D-46F7-957F-6C5FE337BE7D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7577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EA69BD-3100-4F66-AAE9-AFAD6C9AC61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6989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3BA32E-31F7-4804-B287-688A661FE4A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9443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3CC755-9EBC-493F-AD65-D57745B5FDE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1015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57" name="Picture 11" descr="清大LOGO(鳥)"/>
          <p:cNvPicPr>
            <a:picLocks noChangeAspect="1" noChangeArrowheads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052514"/>
            <a:ext cx="8178800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26500C80-D886-4696-8F1E-49A6AD6AAAEC}" type="slidenum">
              <a:rPr lang="zh-TW" altLang="en-US"/>
              <a:pPr/>
              <a:t>‹#›</a:t>
            </a:fld>
            <a:endParaRPr lang="zh-TW" altLang="zh-TW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60" name="Picture 14" descr="清大書法字 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2062" name="Picture 13" descr="清大LOGO(圓)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miguelbalboa/rfid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8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11188" y="1124743"/>
            <a:ext cx="8010525" cy="2382838"/>
          </a:xfrm>
        </p:spPr>
        <p:txBody>
          <a:bodyPr/>
          <a:lstStyle/>
          <a:p>
            <a:r>
              <a:rPr lang="en-US" altLang="zh-TW" sz="3200" b="0" dirty="0">
                <a:solidFill>
                  <a:schemeClr val="accent1"/>
                </a:solidFill>
                <a:latin typeface="+mn-lt"/>
              </a:rPr>
              <a:t>CS4101 </a:t>
            </a:r>
            <a:r>
              <a:rPr lang="en-US" altLang="zh-TW" sz="3200" b="0" dirty="0" smtClean="0">
                <a:solidFill>
                  <a:schemeClr val="accent1"/>
                </a:solidFill>
                <a:latin typeface="+mn-lt"/>
              </a:rPr>
              <a:t>Introduction to Embedded Systems</a:t>
            </a:r>
            <a:r>
              <a:rPr lang="zh-TW" altLang="en-US" dirty="0">
                <a:latin typeface="+mn-lt"/>
              </a:rPr>
              <a:t/>
            </a:r>
            <a:br>
              <a:rPr lang="zh-TW" altLang="en-US" dirty="0">
                <a:latin typeface="+mn-lt"/>
              </a:rPr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 smtClean="0">
                <a:solidFill>
                  <a:srgbClr val="0000FF"/>
                </a:solidFill>
              </a:rPr>
              <a:t>Lab 11: Task Synchronization</a:t>
            </a:r>
            <a:endParaRPr lang="en-US" altLang="zh-TW" dirty="0">
              <a:solidFill>
                <a:srgbClr val="0000FF"/>
              </a:solidFill>
            </a:endParaRPr>
          </a:p>
        </p:txBody>
      </p:sp>
      <p:sp>
        <p:nvSpPr>
          <p:cNvPr id="510987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755650" y="4148931"/>
            <a:ext cx="7778750" cy="1584325"/>
          </a:xfrm>
        </p:spPr>
        <p:txBody>
          <a:bodyPr/>
          <a:lstStyle/>
          <a:p>
            <a:r>
              <a:rPr lang="en-US" altLang="zh-TW" sz="2800"/>
              <a:t>Prof. Chung-Ta King</a:t>
            </a:r>
          </a:p>
          <a:p>
            <a:r>
              <a:rPr lang="en-US" altLang="zh-TW" sz="2400"/>
              <a:t>Department of Computer Science</a:t>
            </a:r>
          </a:p>
          <a:p>
            <a:r>
              <a:rPr lang="en-US" altLang="zh-TW" sz="2400"/>
              <a:t>National Tsing Hua University, Taiwan</a:t>
            </a:r>
            <a:endParaRPr lang="zh-TW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Solving Priority Inversion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Priority </a:t>
            </a:r>
            <a:r>
              <a:rPr lang="en-US" altLang="zh-TW" dirty="0" smtClean="0"/>
              <a:t>inheritance</a:t>
            </a:r>
            <a:endParaRPr lang="en-US" altLang="zh-TW" dirty="0"/>
          </a:p>
          <a:p>
            <a:pPr lvl="1"/>
            <a:r>
              <a:rPr lang="en-US" altLang="zh-TW" dirty="0" smtClean="0"/>
              <a:t>If </a:t>
            </a:r>
            <a:r>
              <a:rPr lang="en-US" altLang="zh-TW" dirty="0"/>
              <a:t>a high priority task blocks while attempting to obtain a </a:t>
            </a:r>
            <a:r>
              <a:rPr lang="en-US" altLang="zh-TW" dirty="0" err="1"/>
              <a:t>mutex</a:t>
            </a:r>
            <a:r>
              <a:rPr lang="en-US" altLang="zh-TW" dirty="0"/>
              <a:t> (token) that is currently held by a lower priority task, then the priority of the task holding the token is temporarily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raised </a:t>
            </a:r>
            <a:r>
              <a:rPr lang="en-US" altLang="zh-TW" dirty="0"/>
              <a:t>to that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of </a:t>
            </a:r>
            <a:r>
              <a:rPr lang="en-US" altLang="zh-TW" dirty="0"/>
              <a:t>the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blocking task</a:t>
            </a:r>
            <a:endParaRPr lang="zh-TW" alt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2" t="13222" r="-285" b="2180"/>
          <a:stretch/>
        </p:blipFill>
        <p:spPr bwMode="auto">
          <a:xfrm>
            <a:off x="2987825" y="2636912"/>
            <a:ext cx="5995768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84825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Example of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 (1/3)</a:t>
            </a:r>
            <a:endParaRPr lang="zh-TW" altLang="en-US" sz="1800" dirty="0"/>
          </a:p>
        </p:txBody>
      </p:sp>
      <p:graphicFrame>
        <p:nvGraphicFramePr>
          <p:cNvPr id="1185816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838039"/>
              </p:ext>
            </p:extLst>
          </p:nvPr>
        </p:nvGraphicFramePr>
        <p:xfrm>
          <a:off x="107504" y="1124744"/>
          <a:ext cx="8928992" cy="4968552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6855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include &lt;</a:t>
                      </a:r>
                      <a:r>
                        <a:rPr kumimoji="1" lang="en-US" altLang="zh-TW" sz="2000" b="1" kern="12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semphr.h</a:t>
                      </a:r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&gt;</a:t>
                      </a:r>
                    </a:p>
                    <a:p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SemaphoreHandle_t</a:t>
                      </a:r>
                      <a:r>
                        <a:rPr kumimoji="1" lang="en-US" altLang="zh-TW" sz="2000" b="1" kern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gatekeeper = 0; 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//Global handler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user_1(void *p){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while(1){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if(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xSemaphoreTake</a:t>
                      </a:r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(gatekeeper, 100)){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</a:t>
                      </a:r>
                      <a:r>
                        <a:rPr kumimoji="1" lang="en-US" altLang="zh-TW" sz="2000" b="1" kern="12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Serial.println</a:t>
                      </a:r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("User 1 got access");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 enter critical section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</a:t>
                      </a:r>
                      <a:r>
                        <a:rPr kumimoji="1" lang="en-US" altLang="zh-TW" sz="2000" b="1" kern="12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vTaskDelay</a:t>
                      </a:r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(200); 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//stay</a:t>
                      </a:r>
                      <a:r>
                        <a:rPr kumimoji="1" lang="en-US" altLang="zh-TW" sz="2000" b="1" kern="1200" baseline="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in C.S. for 200 ticks</a:t>
                      </a:r>
                      <a:endParaRPr kumimoji="1" lang="en-US" altLang="zh-TW" sz="2000" b="1" kern="1200" dirty="0" smtClean="0">
                        <a:solidFill>
                          <a:srgbClr val="339933"/>
                        </a:solidFill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xSemaphoreGive</a:t>
                      </a:r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(gatekeeper); 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 releas</a:t>
                      </a:r>
                      <a:r>
                        <a:rPr kumimoji="1" lang="en-US" altLang="zh-TW" sz="2000" b="1" kern="1200" baseline="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e semaphore, exit critical section </a:t>
                      </a:r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}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else{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</a:t>
                      </a:r>
                      <a:r>
                        <a:rPr kumimoji="1" lang="en-US" altLang="zh-TW" sz="2000" b="1" kern="12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Serial.println</a:t>
                      </a:r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(“User 1 cannot access in 1000 </a:t>
                      </a:r>
                      <a:r>
                        <a:rPr kumimoji="1" lang="en-US" altLang="zh-TW" sz="2000" b="1" kern="12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ms</a:t>
                      </a:r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");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}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vTaskDelay</a:t>
                      </a:r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(100); 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 or do other works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 Without delay, user 1 will get key immediately//</a:t>
                      </a:r>
                      <a:r>
                        <a:rPr kumimoji="1" lang="en-US" altLang="zh-TW" sz="2000" b="1" kern="1200" baseline="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  <a:endParaRPr kumimoji="1" lang="en-US" altLang="zh-TW" sz="20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3E00B-676D-46F7-957F-6C5FE337BE7D}" type="slidenum">
              <a:rPr lang="zh-TW" altLang="en-US" smtClean="0"/>
              <a:pPr/>
              <a:t>10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9431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Example of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 (2/3)</a:t>
            </a:r>
            <a:endParaRPr lang="zh-TW" altLang="en-US" sz="1800" dirty="0"/>
          </a:p>
        </p:txBody>
      </p:sp>
      <p:graphicFrame>
        <p:nvGraphicFramePr>
          <p:cNvPr id="1185816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54814"/>
              </p:ext>
            </p:extLst>
          </p:nvPr>
        </p:nvGraphicFramePr>
        <p:xfrm>
          <a:off x="251520" y="1196752"/>
          <a:ext cx="8712968" cy="4640580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user_2(void *p){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while(1){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if(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xSemaphoreTake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(gatekeeper, 100)){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Serial.println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("User 2 got access");</a:t>
                      </a:r>
                    </a:p>
                    <a:p>
                      <a:r>
                        <a:rPr kumimoji="1" lang="en-US" altLang="zh-TW" sz="2000" b="1" kern="1200" baseline="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//critical section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xSemaphoreGive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(gatekeeper); 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//releas</a:t>
                      </a:r>
                      <a:r>
                        <a:rPr kumimoji="1" lang="en-US" altLang="zh-TW" sz="2000" b="1" kern="1200" baseline="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e semaphore, exit critical section 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else{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//fail to</a:t>
                      </a:r>
                      <a:r>
                        <a:rPr kumimoji="1" lang="en-US" altLang="zh-TW" sz="2000" b="1" kern="1200" baseline="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get the semaphore</a:t>
                      </a:r>
                      <a:endParaRPr kumimoji="1" lang="en-US" altLang="zh-TW" sz="2000" b="1" kern="1200" dirty="0" smtClean="0">
                        <a:solidFill>
                          <a:srgbClr val="339933"/>
                        </a:solidFill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Serial.println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("User 2 cannot access in 1000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ms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");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vTaskDelay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(100); 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 or do other works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</a:t>
                      </a:r>
                      <a:r>
                        <a:rPr kumimoji="1" lang="en-US" altLang="zh-TW" sz="2000" b="1" kern="1200" baseline="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Without delay, user 2 will get key immediately </a:t>
                      </a:r>
                    </a:p>
                    <a:p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after releasing the key //                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  <a:endParaRPr kumimoji="1" lang="en-US" altLang="zh-TW" sz="2000" b="1" kern="1200" dirty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3E00B-676D-46F7-957F-6C5FE337BE7D}" type="slidenum">
              <a:rPr lang="zh-TW" altLang="en-US" smtClean="0"/>
              <a:pPr/>
              <a:t>11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09978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Example of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 (3/3)</a:t>
            </a:r>
            <a:endParaRPr lang="zh-TW" altLang="en-US" sz="1800" dirty="0"/>
          </a:p>
        </p:txBody>
      </p:sp>
      <p:graphicFrame>
        <p:nvGraphicFramePr>
          <p:cNvPr id="1185816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335665"/>
              </p:ext>
            </p:extLst>
          </p:nvPr>
        </p:nvGraphicFramePr>
        <p:xfrm>
          <a:off x="323528" y="1147916"/>
          <a:ext cx="8568952" cy="4945380"/>
        </p:xfrm>
        <a:graphic>
          <a:graphicData uri="http://schemas.openxmlformats.org/drawingml/2006/table">
            <a:tbl>
              <a:tblPr/>
              <a:tblGrid>
                <a:gridCol w="856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2381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setup(){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Serial.begin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(9600);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gatekeeper = 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xSemaphoreCreateMutex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</a:t>
                      </a:r>
                      <a:r>
                        <a:rPr kumimoji="1" lang="en-US" altLang="zh-TW" sz="2000" b="1" kern="1200" baseline="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Create tasks with priority 1 for both users</a:t>
                      </a:r>
                      <a:r>
                        <a:rPr kumimoji="1" lang="en-US" altLang="zh-TW" sz="2000" b="1" kern="1200" baseline="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/</a:t>
                      </a:r>
                      <a:r>
                        <a:rPr kumimoji="1" lang="en-US" altLang="zh-TW" sz="2000" b="1" kern="1200" dirty="0" smtClean="0">
                          <a:solidFill>
                            <a:srgbClr val="339933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xTaskCreate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(user_1, (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const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portCHAR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*)"t1", 128,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 NULL, 1, NULL);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xTaskCreate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(user_2, (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const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portCHAR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*)"t2", 128,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 NULL, 2, NULL);    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Serial.println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("test");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vTaskStartScheduler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  <a:p>
                      <a:endParaRPr kumimoji="1" lang="en-US" altLang="zh-TW" sz="2000" b="1" kern="1200" dirty="0" smtClean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loop()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...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  <a:endParaRPr kumimoji="1" lang="zh-TW" altLang="en-US" sz="2000" b="1" kern="1200" dirty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3E00B-676D-46F7-957F-6C5FE337BE7D}" type="slidenum">
              <a:rPr lang="zh-TW" altLang="en-US" smtClean="0"/>
              <a:pPr/>
              <a:t>12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6331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ym typeface="Calibri"/>
              </a:rPr>
              <a:t>Outline</a:t>
            </a:r>
            <a:endParaRPr lang="en-GB">
              <a:sym typeface="Calibri"/>
            </a:endParaRPr>
          </a:p>
        </p:txBody>
      </p:sp>
      <p:sp>
        <p:nvSpPr>
          <p:cNvPr id="142" name="Shape 14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this lab, we will learn...</a:t>
            </a:r>
          </a:p>
          <a:p>
            <a:r>
              <a:rPr lang="en-US" dirty="0" smtClean="0"/>
              <a:t>Quick review of </a:t>
            </a:r>
            <a:r>
              <a:rPr lang="en-US" dirty="0" err="1" smtClean="0"/>
              <a:t>mutex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More sensors: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RFID, IR Remote </a:t>
            </a:r>
          </a:p>
          <a:p>
            <a:r>
              <a:rPr lang="en-US" dirty="0" smtClean="0"/>
              <a:t>How to implement a shared space between multiple tasks on Arduino using semaphores</a:t>
            </a:r>
            <a:r>
              <a:rPr lang="en-US" altLang="zh-TW" dirty="0" smtClean="0"/>
              <a:t>?</a:t>
            </a:r>
            <a:endParaRPr lang="en-US" dirty="0" smtClean="0"/>
          </a:p>
          <a:p>
            <a:endParaRPr lang="en-US" dirty="0">
              <a:sym typeface="Calibri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6585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IR Remote</a:t>
            </a:r>
            <a:endParaRPr lang="en-GB"/>
          </a:p>
        </p:txBody>
      </p:sp>
      <p:grpSp>
        <p:nvGrpSpPr>
          <p:cNvPr id="5" name="群組 4"/>
          <p:cNvGrpSpPr/>
          <p:nvPr/>
        </p:nvGrpSpPr>
        <p:grpSpPr>
          <a:xfrm>
            <a:off x="539552" y="1700808"/>
            <a:ext cx="8071048" cy="3851523"/>
            <a:chOff x="539552" y="1809725"/>
            <a:chExt cx="6871694" cy="3468371"/>
          </a:xfrm>
        </p:grpSpPr>
        <p:pic>
          <p:nvPicPr>
            <p:cNvPr id="151" name="Shape 151"/>
            <p:cNvPicPr preferRelativeResize="0"/>
            <p:nvPr/>
          </p:nvPicPr>
          <p:blipFill rotWithShape="1">
            <a:blip r:embed="rId3">
              <a:alphaModFix/>
            </a:blip>
            <a:srcRect l="1569"/>
            <a:stretch/>
          </p:blipFill>
          <p:spPr>
            <a:xfrm>
              <a:off x="539552" y="1809725"/>
              <a:ext cx="4503946" cy="30603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2" name="Shape 152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381596" y="3361946"/>
              <a:ext cx="1029650" cy="19161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53" name="Shape 153"/>
            <p:cNvCxnSpPr>
              <a:stCxn id="152" idx="0"/>
            </p:cNvCxnSpPr>
            <p:nvPr/>
          </p:nvCxnSpPr>
          <p:spPr>
            <a:xfrm rot="10800000">
              <a:off x="4762521" y="3006446"/>
              <a:ext cx="2133900" cy="355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54" name="Shape 154"/>
            <p:cNvCxnSpPr>
              <a:stCxn id="152" idx="0"/>
            </p:cNvCxnSpPr>
            <p:nvPr/>
          </p:nvCxnSpPr>
          <p:spPr>
            <a:xfrm rot="10800000">
              <a:off x="4924821" y="2642246"/>
              <a:ext cx="1971600" cy="719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55" name="Shape 155"/>
            <p:cNvCxnSpPr>
              <a:stCxn id="152" idx="0"/>
            </p:cNvCxnSpPr>
            <p:nvPr/>
          </p:nvCxnSpPr>
          <p:spPr>
            <a:xfrm rot="10800000">
              <a:off x="4917621" y="2769446"/>
              <a:ext cx="1978800" cy="592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3E00B-676D-46F7-957F-6C5FE337BE7D}" type="slidenum">
              <a:rPr lang="zh-TW" altLang="en-US" smtClean="0"/>
              <a:pPr/>
              <a:t>14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91279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Sample Code: IR Remote</a:t>
            </a:r>
            <a:endParaRPr lang="zh-TW" altLang="en-US" dirty="0"/>
          </a:p>
        </p:txBody>
      </p:sp>
      <p:graphicFrame>
        <p:nvGraphicFramePr>
          <p:cNvPr id="6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351253"/>
              </p:ext>
            </p:extLst>
          </p:nvPr>
        </p:nvGraphicFramePr>
        <p:xfrm>
          <a:off x="251520" y="1244312"/>
          <a:ext cx="8712968" cy="4632960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#include &lt;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IRremote.h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&gt;</a:t>
                      </a:r>
                    </a:p>
                    <a:p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int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RECV_PIN = 2; </a:t>
                      </a:r>
                      <a:r>
                        <a:rPr kumimoji="1" lang="en-US" altLang="zh-TW" sz="2000" b="1" kern="12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 set digital 2 to be receive pin</a:t>
                      </a:r>
                    </a:p>
                    <a:p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IRrecv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irrecv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(RECV_PIN);</a:t>
                      </a:r>
                    </a:p>
                    <a:p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decode_results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results;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setup() {                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irrecv.enableIRIn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(); // Start the receiver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Serial.begin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(9600);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loop() 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int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=0;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if (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irrecv.decode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(&amp;results)) {   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translateIR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();   </a:t>
                      </a:r>
                      <a:r>
                        <a:rPr kumimoji="1" lang="en-US" altLang="zh-TW" sz="2000" b="1" kern="12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 see http://ppt.cc/GwLey 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irrecv.resume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(); </a:t>
                      </a:r>
                      <a:r>
                        <a:rPr kumimoji="1" lang="en-US" altLang="zh-TW" sz="2000" b="1" kern="12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 Receive the next value 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}   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3E00B-676D-46F7-957F-6C5FE337BE7D}" type="slidenum">
              <a:rPr lang="zh-TW" altLang="en-US" smtClean="0"/>
              <a:pPr/>
              <a:t>15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78618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RFID-RC522</a:t>
            </a:r>
            <a:endParaRPr lang="en-GB" dirty="0"/>
          </a:p>
        </p:txBody>
      </p:sp>
      <p:sp>
        <p:nvSpPr>
          <p:cNvPr id="173" name="Shape 17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  <a:p>
            <a:endParaRPr lang="zh-TW" altLang="en-US"/>
          </a:p>
        </p:txBody>
      </p:sp>
      <p:pic>
        <p:nvPicPr>
          <p:cNvPr id="175" name="Shape 175"/>
          <p:cNvPicPr preferRelativeResize="0"/>
          <p:nvPr/>
        </p:nvPicPr>
        <p:blipFill rotWithShape="1">
          <a:blip r:embed="rId3">
            <a:alphaModFix/>
          </a:blip>
          <a:srcRect t="2139"/>
          <a:stretch/>
        </p:blipFill>
        <p:spPr>
          <a:xfrm>
            <a:off x="251520" y="1196752"/>
            <a:ext cx="8314796" cy="40324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文字方塊 4"/>
          <p:cNvSpPr txBox="1"/>
          <p:nvPr/>
        </p:nvSpPr>
        <p:spPr>
          <a:xfrm>
            <a:off x="467544" y="5229200"/>
            <a:ext cx="8388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+mn-lt"/>
              </a:rPr>
              <a:t>G</a:t>
            </a:r>
            <a:r>
              <a:rPr lang="en-US" altLang="zh-TW" dirty="0" smtClean="0">
                <a:latin typeface="+mn-lt"/>
              </a:rPr>
              <a:t>o </a:t>
            </a:r>
            <a:r>
              <a:rPr lang="en-US" altLang="zh-TW" dirty="0">
                <a:latin typeface="+mn-lt"/>
              </a:rPr>
              <a:t>to </a:t>
            </a:r>
            <a:r>
              <a:rPr lang="en-US" altLang="zh-TW" dirty="0">
                <a:latin typeface="+mn-lt"/>
                <a:hlinkClick r:id="rId4"/>
              </a:rPr>
              <a:t>https://github.com/miguelbalboa/rfid</a:t>
            </a:r>
            <a:r>
              <a:rPr lang="en-US" altLang="zh-TW" dirty="0">
                <a:latin typeface="+mn-lt"/>
              </a:rPr>
              <a:t> to download the library and unzip the folder to </a:t>
            </a:r>
            <a:r>
              <a:rPr lang="en-US" altLang="zh-TW" dirty="0" smtClean="0">
                <a:latin typeface="+mn-lt"/>
              </a:rPr>
              <a:t>//Arduino/libraries</a:t>
            </a:r>
            <a:endParaRPr lang="zh-TW" altLang="en-US" dirty="0">
              <a:latin typeface="+mn-lt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1452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Sample Code: </a:t>
            </a:r>
            <a:r>
              <a:rPr lang="en-GB" altLang="zh-TW" dirty="0"/>
              <a:t>RFID-RC522</a:t>
            </a:r>
            <a:endParaRPr lang="zh-TW" altLang="en-US" dirty="0"/>
          </a:p>
        </p:txBody>
      </p:sp>
      <p:graphicFrame>
        <p:nvGraphicFramePr>
          <p:cNvPr id="6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817297"/>
              </p:ext>
            </p:extLst>
          </p:nvPr>
        </p:nvGraphicFramePr>
        <p:xfrm>
          <a:off x="251520" y="1244312"/>
          <a:ext cx="8712968" cy="4704968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0496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#include &lt;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SPI.h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&gt;      </a:t>
                      </a:r>
                      <a:r>
                        <a:rPr kumimoji="1" lang="en-US" altLang="zh-TW" sz="2000" b="1" kern="12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 header for SPI bus</a:t>
                      </a:r>
                      <a:endParaRPr kumimoji="1" lang="en-US" altLang="zh-TW" sz="2000" b="1" kern="1200" dirty="0" smtClean="0">
                        <a:solidFill>
                          <a:srgbClr val="0000FF"/>
                        </a:solidFill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#include &lt;MFRC522.h&gt; </a:t>
                      </a:r>
                    </a:p>
                    <a:p>
                      <a:endParaRPr kumimoji="1" lang="en-US" altLang="zh-TW" sz="2000" b="1" kern="1200" dirty="0" smtClean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#define RST_PIN       9        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#define SS_PIN       10 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MFRC522 mfrc522(SS_PIN, RST_PIN);  // Create Object </a:t>
                      </a:r>
                    </a:p>
                    <a:p>
                      <a:endParaRPr kumimoji="1" lang="en-US" altLang="zh-TW" sz="2000" b="1" kern="1200" dirty="0" smtClean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setup() 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Serial.begin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(9600);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Serial.println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("RFID reader is ready!");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SPI.begin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mfrc522.PCD_Init();   // initialize FRC522 module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3E00B-676D-46F7-957F-6C5FE337BE7D}" type="slidenum">
              <a:rPr lang="zh-TW" altLang="en-US" smtClean="0"/>
              <a:pPr/>
              <a:t>17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23417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Sample Code: </a:t>
            </a:r>
            <a:r>
              <a:rPr lang="en-GB" altLang="zh-TW" dirty="0"/>
              <a:t>RFID-RC522</a:t>
            </a:r>
            <a:endParaRPr lang="zh-TW" altLang="en-US" dirty="0"/>
          </a:p>
        </p:txBody>
      </p:sp>
      <p:graphicFrame>
        <p:nvGraphicFramePr>
          <p:cNvPr id="6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448143"/>
              </p:ext>
            </p:extLst>
          </p:nvPr>
        </p:nvGraphicFramePr>
        <p:xfrm>
          <a:off x="251520" y="1124744"/>
          <a:ext cx="8712968" cy="4937760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loop() {   // check if there is a new card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if (mfrc522.PICC_IsNewCardPresent() &amp;&amp; 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     mfrc522.PICC_ReadCardSerial()) 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byte *id = mfrc522.uid.uidByte; // get new card UID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byte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idSize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= mfrc522.uid.size; // get UID</a:t>
                      </a:r>
                      <a:r>
                        <a:rPr kumimoji="1" lang="en-US" altLang="zh-TW" sz="2000" b="1" kern="1200" baseline="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length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Serial.print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("PICC type: ");     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MFRC522::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PICC_Type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piccType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=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        mfrc522.PICC_GetType(mfrc522.uid.sak);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Serial.println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(mfrc522.PICC_GetTypeName(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piccType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Serial.print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("UID Size: "); // print length of UID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Serial.println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idSize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for (byte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= 0;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&lt;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idSize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;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++) {  // print UID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Serial.print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("id[");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Serial.print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Serial.print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("]: "); 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Serial.println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(id[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], HEX);}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mfrc522.PICC_HaltA();  // stop the card    } 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3E00B-676D-46F7-957F-6C5FE337BE7D}" type="slidenum">
              <a:rPr lang="zh-TW" altLang="en-US" smtClean="0"/>
              <a:pPr/>
              <a:t>18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6922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ym typeface="Calibri"/>
              </a:rPr>
              <a:t>Outline</a:t>
            </a:r>
            <a:endParaRPr lang="en-GB">
              <a:sym typeface="Calibri"/>
            </a:endParaRPr>
          </a:p>
        </p:txBody>
      </p:sp>
      <p:sp>
        <p:nvSpPr>
          <p:cNvPr id="142" name="Shape 14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this lab, we will learn...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Quick review of counting semaphore and </a:t>
            </a:r>
            <a:r>
              <a:rPr lang="en-US" dirty="0" err="1" smtClean="0">
                <a:solidFill>
                  <a:srgbClr val="FF0000"/>
                </a:solidFill>
              </a:rPr>
              <a:t>mutex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More sensors:</a:t>
            </a:r>
          </a:p>
          <a:p>
            <a:pPr lvl="1"/>
            <a:r>
              <a:rPr lang="en-US" dirty="0" smtClean="0"/>
              <a:t>RFID, IR Remote </a:t>
            </a:r>
          </a:p>
          <a:p>
            <a:r>
              <a:rPr lang="en-US" dirty="0" smtClean="0"/>
              <a:t>How to implement a shared space between multiple tasks on Arduino using semaphores</a:t>
            </a:r>
            <a:r>
              <a:rPr lang="en-US" altLang="zh-TW" dirty="0" smtClean="0"/>
              <a:t>?</a:t>
            </a:r>
            <a:endParaRPr lang="en-US" dirty="0" smtClean="0"/>
          </a:p>
          <a:p>
            <a:endParaRPr lang="en-US" dirty="0">
              <a:sym typeface="Calibri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1026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ym typeface="Calibri"/>
              </a:rPr>
              <a:t>Outline</a:t>
            </a:r>
            <a:endParaRPr lang="en-GB">
              <a:sym typeface="Calibri"/>
            </a:endParaRPr>
          </a:p>
        </p:txBody>
      </p:sp>
      <p:sp>
        <p:nvSpPr>
          <p:cNvPr id="142" name="Shape 14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this lab, we will learn...</a:t>
            </a:r>
          </a:p>
          <a:p>
            <a:r>
              <a:rPr lang="en-US" dirty="0" smtClean="0"/>
              <a:t>Quick review of </a:t>
            </a:r>
            <a:r>
              <a:rPr lang="en-US" dirty="0" err="1" smtClean="0"/>
              <a:t>mutex</a:t>
            </a:r>
            <a:endParaRPr lang="en-US" dirty="0" smtClean="0"/>
          </a:p>
          <a:p>
            <a:r>
              <a:rPr lang="en-US" dirty="0" smtClean="0"/>
              <a:t>More sensors:</a:t>
            </a:r>
          </a:p>
          <a:p>
            <a:pPr lvl="1"/>
            <a:r>
              <a:rPr lang="en-US" dirty="0" smtClean="0"/>
              <a:t>RFID, IR Remote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How to implement a shared space between multiple tasks on Arduino using semaphores</a:t>
            </a:r>
            <a:r>
              <a:rPr lang="en-US" altLang="zh-TW" dirty="0" smtClean="0">
                <a:solidFill>
                  <a:srgbClr val="FF0000"/>
                </a:solidFill>
              </a:rPr>
              <a:t>?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ym typeface="Calibri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7633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Basic 1  (40%)</a:t>
            </a:r>
            <a:endParaRPr lang="en-GB"/>
          </a:p>
        </p:txBody>
      </p:sp>
      <p:sp>
        <p:nvSpPr>
          <p:cNvPr id="202" name="Shape 20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TW" dirty="0" smtClean="0"/>
              <a:t>Make the IR remote to be interrupt-driven</a:t>
            </a:r>
          </a:p>
          <a:p>
            <a:pPr lvl="1"/>
            <a:r>
              <a:rPr lang="en-GB" altLang="zh-TW" dirty="0" smtClean="0"/>
              <a:t>Whenever the IR remote is pressed, an interrupt is generated, which wakes up a read-digits task using a binary semaphore.</a:t>
            </a:r>
          </a:p>
          <a:p>
            <a:pPr lvl="1"/>
            <a:r>
              <a:rPr lang="en-GB" altLang="zh-TW" dirty="0" smtClean="0"/>
              <a:t>The read-digits task will read 4 consecutive digits from the IR remote and print them on the LCD display. (Ignore keys that are not digits.)</a:t>
            </a:r>
          </a:p>
          <a:p>
            <a:r>
              <a:rPr lang="en-GB" altLang="zh-TW" dirty="0" smtClean="0"/>
              <a:t>Do the same to RFID-RC522 using a read-id task, except that the task prints the card UID instead.</a:t>
            </a:r>
          </a:p>
          <a:p>
            <a:pPr lvl="1"/>
            <a:endParaRPr lang="en-GB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20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4714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Basic 2  (60%)</a:t>
            </a:r>
            <a:endParaRPr lang="en-GB"/>
          </a:p>
        </p:txBody>
      </p:sp>
      <p:sp>
        <p:nvSpPr>
          <p:cNvPr id="208" name="Shape 208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Instead of letting read-digits and read-id tasks print to the LCD display, let them write to either one of two buffers.</a:t>
            </a:r>
          </a:p>
          <a:p>
            <a:pPr lvl="1"/>
            <a:r>
              <a:rPr lang="en-US" altLang="zh-TW" dirty="0" smtClean="0"/>
              <a:t>Each buffer is an array that can hold 10 characters</a:t>
            </a:r>
          </a:p>
          <a:p>
            <a:r>
              <a:rPr lang="en-US" altLang="zh-TW" dirty="0" smtClean="0">
                <a:solidFill>
                  <a:srgbClr val="000000"/>
                </a:solidFill>
              </a:rPr>
              <a:t>Create a display task will read the text from the filled buffer and print it on the LCD display.</a:t>
            </a:r>
          </a:p>
          <a:p>
            <a:r>
              <a:rPr lang="en-US" altLang="zh-TW" dirty="0" smtClean="0"/>
              <a:t>Create yet another task, read-char, that will write to the buffer with “</a:t>
            </a:r>
            <a:r>
              <a:rPr lang="en-US" altLang="zh-TW" dirty="0" err="1" smtClean="0"/>
              <a:t>aaaaa</a:t>
            </a:r>
            <a:r>
              <a:rPr lang="en-US" altLang="zh-TW" dirty="0" smtClean="0"/>
              <a:t>” and “</a:t>
            </a:r>
            <a:r>
              <a:rPr lang="en-US" altLang="zh-TW" dirty="0" err="1" smtClean="0"/>
              <a:t>bbbbb</a:t>
            </a:r>
            <a:r>
              <a:rPr lang="en-US" altLang="zh-TW" dirty="0" smtClean="0"/>
              <a:t>” alternatively every second.</a:t>
            </a:r>
          </a:p>
          <a:p>
            <a:r>
              <a:rPr lang="en-US" altLang="zh-TW" dirty="0">
                <a:solidFill>
                  <a:srgbClr val="000000"/>
                </a:solidFill>
              </a:rPr>
              <a:t>Use counting semaphores to allow data communicated between sender and receiver </a:t>
            </a:r>
            <a:r>
              <a:rPr lang="en-US" altLang="zh-TW" dirty="0" smtClean="0">
                <a:solidFill>
                  <a:srgbClr val="000000"/>
                </a:solidFill>
              </a:rPr>
              <a:t>tasks</a:t>
            </a:r>
            <a:r>
              <a:rPr lang="en-GB" altLang="zh-TW" dirty="0"/>
              <a:t>.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21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9976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Counting Semaphores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TW" dirty="0" smtClean="0"/>
              <a:t>Typically </a:t>
            </a:r>
            <a:r>
              <a:rPr lang="en-US" altLang="zh-TW" dirty="0"/>
              <a:t>used for two things:</a:t>
            </a:r>
          </a:p>
          <a:p>
            <a:pPr>
              <a:spcBef>
                <a:spcPts val="0"/>
              </a:spcBef>
            </a:pPr>
            <a:r>
              <a:rPr lang="en-US" altLang="zh-TW" dirty="0"/>
              <a:t>Counting </a:t>
            </a:r>
            <a:r>
              <a:rPr lang="en-US" altLang="zh-TW" dirty="0" smtClean="0"/>
              <a:t>events:</a:t>
            </a:r>
          </a:p>
          <a:p>
            <a:pPr lvl="1">
              <a:spcBef>
                <a:spcPts val="0"/>
              </a:spcBef>
            </a:pPr>
            <a:r>
              <a:rPr lang="en-US" altLang="zh-TW" dirty="0" smtClean="0"/>
              <a:t>An </a:t>
            </a:r>
            <a:r>
              <a:rPr lang="en-US" altLang="zh-TW" i="1" dirty="0"/>
              <a:t>event handler </a:t>
            </a:r>
            <a:r>
              <a:rPr lang="en-US" altLang="zh-TW" dirty="0"/>
              <a:t>will 'give' a semaphore each time an event </a:t>
            </a:r>
            <a:r>
              <a:rPr lang="en-US" altLang="zh-TW" dirty="0" smtClean="0"/>
              <a:t>occurs, </a:t>
            </a:r>
            <a:r>
              <a:rPr lang="en-US" altLang="zh-TW" dirty="0"/>
              <a:t>and a </a:t>
            </a:r>
            <a:r>
              <a:rPr lang="en-US" altLang="zh-TW" i="1" dirty="0"/>
              <a:t>handler task </a:t>
            </a:r>
            <a:r>
              <a:rPr lang="en-US" altLang="zh-TW" dirty="0"/>
              <a:t>will 'take' a semaphore each time it processes an </a:t>
            </a:r>
            <a:r>
              <a:rPr lang="en-US" altLang="zh-TW" dirty="0" smtClean="0"/>
              <a:t>event</a:t>
            </a:r>
            <a:endParaRPr lang="en-US" altLang="zh-TW" dirty="0"/>
          </a:p>
          <a:p>
            <a:pPr>
              <a:spcBef>
                <a:spcPts val="0"/>
              </a:spcBef>
            </a:pPr>
            <a:r>
              <a:rPr lang="en-US" altLang="zh-TW" dirty="0"/>
              <a:t>Resource </a:t>
            </a:r>
            <a:r>
              <a:rPr lang="en-US" altLang="zh-TW" dirty="0" smtClean="0"/>
              <a:t>management:</a:t>
            </a:r>
          </a:p>
          <a:p>
            <a:pPr lvl="1">
              <a:spcBef>
                <a:spcPts val="0"/>
              </a:spcBef>
            </a:pPr>
            <a:r>
              <a:rPr lang="en-US" altLang="zh-TW" dirty="0" smtClean="0"/>
              <a:t>The </a:t>
            </a:r>
            <a:r>
              <a:rPr lang="en-US" altLang="zh-TW" dirty="0"/>
              <a:t>count value indicates </a:t>
            </a:r>
            <a:r>
              <a:rPr lang="en-US" altLang="zh-TW" dirty="0" smtClean="0"/>
              <a:t>number of available resources</a:t>
            </a:r>
          </a:p>
          <a:p>
            <a:pPr lvl="1">
              <a:spcBef>
                <a:spcPts val="0"/>
              </a:spcBef>
            </a:pPr>
            <a:r>
              <a:rPr lang="en-US" altLang="zh-TW" dirty="0" smtClean="0"/>
              <a:t>To get a resource, </a:t>
            </a:r>
            <a:r>
              <a:rPr lang="en-US" altLang="zh-TW" dirty="0"/>
              <a:t>a task must </a:t>
            </a:r>
            <a:r>
              <a:rPr lang="en-US" altLang="zh-TW" dirty="0" smtClean="0"/>
              <a:t>obtain (take) </a:t>
            </a:r>
            <a:r>
              <a:rPr lang="en-US" altLang="zh-TW" dirty="0"/>
              <a:t>a </a:t>
            </a:r>
            <a:r>
              <a:rPr lang="en-US" altLang="zh-TW" dirty="0" smtClean="0"/>
              <a:t>semaphore </a:t>
            </a:r>
          </a:p>
          <a:p>
            <a:pPr lvl="1">
              <a:spcBef>
                <a:spcPts val="0"/>
              </a:spcBef>
            </a:pPr>
            <a:r>
              <a:rPr lang="en-US" altLang="zh-TW" dirty="0" smtClean="0"/>
              <a:t>When </a:t>
            </a:r>
            <a:r>
              <a:rPr lang="en-US" altLang="zh-TW" dirty="0"/>
              <a:t>a task finishes with the </a:t>
            </a:r>
            <a:r>
              <a:rPr lang="en-US" altLang="zh-TW" dirty="0" smtClean="0"/>
              <a:t>resource, </a:t>
            </a:r>
            <a:r>
              <a:rPr lang="en-US" altLang="zh-TW" dirty="0"/>
              <a:t>it 'gives' the semaphore </a:t>
            </a:r>
            <a:r>
              <a:rPr lang="en-US" altLang="zh-TW" dirty="0" smtClean="0"/>
              <a:t>back</a:t>
            </a:r>
            <a:endParaRPr lang="en-US" altLang="zh-TW" dirty="0"/>
          </a:p>
          <a:p>
            <a:pPr>
              <a:spcBef>
                <a:spcPts val="0"/>
              </a:spcBef>
            </a:pPr>
            <a:r>
              <a:rPr lang="en-US" altLang="zh-TW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SemaphoreHandle_t</a:t>
            </a:r>
            <a:r>
              <a:rPr lang="en-US" altLang="zh-TW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xSemaphoreCreateCounting</a:t>
            </a:r>
            <a: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zh-TW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UBaseType_t</a:t>
            </a:r>
            <a:r>
              <a:rPr lang="en-US" altLang="zh-TW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uxMaxCount</a:t>
            </a:r>
            <a: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TW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zh-TW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UBaseType_t</a:t>
            </a:r>
            <a:r>
              <a:rPr lang="en-US" altLang="zh-TW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uxInitialCount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zh-TW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32AF1-3153-4BFC-ABF0-71916461ABBD}" type="slidenum">
              <a:rPr lang="zh-TW" altLang="en-US" smtClean="0"/>
              <a:pPr/>
              <a:t>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9697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Counting Semaphore </a:t>
            </a:r>
            <a:r>
              <a:rPr lang="en-US" altLang="zh-TW" dirty="0" smtClean="0"/>
              <a:t>Example (1/2)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3E00B-676D-46F7-957F-6C5FE337BE7D}" type="slidenum">
              <a:rPr lang="zh-TW" altLang="en-US" smtClean="0"/>
              <a:pPr/>
              <a:t>3</a:t>
            </a:fld>
            <a:endParaRPr lang="zh-TW" altLang="zh-TW"/>
          </a:p>
        </p:txBody>
      </p:sp>
      <p:graphicFrame>
        <p:nvGraphicFramePr>
          <p:cNvPr id="4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55626"/>
              </p:ext>
            </p:extLst>
          </p:nvPr>
        </p:nvGraphicFramePr>
        <p:xfrm>
          <a:off x="251520" y="1196503"/>
          <a:ext cx="8568952" cy="4663440"/>
        </p:xfrm>
        <a:graphic>
          <a:graphicData uri="http://schemas.openxmlformats.org/drawingml/2006/table">
            <a:tbl>
              <a:tblPr/>
              <a:tblGrid>
                <a:gridCol w="856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667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TW" sz="20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xSemaphoreHandle</a:t>
                      </a: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lang="en-US" altLang="zh-TW" sz="20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count_sem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; </a:t>
                      </a:r>
                      <a:r>
                        <a:rPr lang="en-US" altLang="zh-TW" sz="2000" b="1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//Global Handler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kumimoji="1" lang="en-US" altLang="zh-TW" sz="2000" b="1" kern="1200" dirty="0" smtClean="0">
                        <a:solidFill>
                          <a:prstClr val="black"/>
                        </a:solidFill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int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main(void){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</a:t>
                      </a:r>
                      <a:r>
                        <a:rPr kumimoji="1" lang="en-US" altLang="zh-TW" sz="2000" b="1" kern="1200" baseline="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P</a:t>
                      </a:r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arameter for 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uxMaxCount</a:t>
                      </a:r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uxInitialCount</a:t>
                      </a:r>
                      <a:endParaRPr kumimoji="1" lang="en-US" altLang="zh-TW" sz="2000" b="1" kern="1200" dirty="0" smtClean="0">
                        <a:solidFill>
                          <a:srgbClr val="00B050"/>
                        </a:solidFill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count_sem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= 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xSemaphoreCreateCounting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(2, </a:t>
                      </a:r>
                      <a:r>
                        <a:rPr kumimoji="1" lang="en-US" altLang="zh-TW" sz="2000" b="1" kern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2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</a:t>
                      </a:r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//</a:t>
                      </a:r>
                      <a:r>
                        <a:rPr kumimoji="1" lang="en-US" altLang="zh-TW" sz="2000" b="1" kern="1200" baseline="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kern="120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Create tasks with priority 1 for both users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xTaskCreate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(task1, (signed char*)) “t1", 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1024,</a:t>
                      </a:r>
                      <a:r>
                        <a:rPr kumimoji="1" lang="en-US" altLang="zh-TW" sz="2000" b="1" kern="1200" baseline="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NULL, 1, NULL);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xTaskCreate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(task2, (signed char*)) “t2",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1024, NULL, 1, NULL);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</a:t>
                      </a:r>
                      <a:r>
                        <a:rPr kumimoji="1" lang="en-US" altLang="zh-TW" sz="2000" b="1" kern="1200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vTaskStartScheduler</a:t>
                      </a: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();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return 0;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zh-TW" sz="2000" b="1" kern="1200" dirty="0" smtClean="0">
                          <a:solidFill>
                            <a:prstClr val="black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  <a:endParaRPr kumimoji="1" lang="zh-TW" altLang="en-US" sz="2000" b="1" kern="1200" dirty="0">
                        <a:solidFill>
                          <a:prstClr val="black"/>
                        </a:solidFill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27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Counting Semaphore Example (2/2)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3E00B-676D-46F7-957F-6C5FE337BE7D}" type="slidenum">
              <a:rPr lang="zh-TW" altLang="en-US" smtClean="0"/>
              <a:pPr/>
              <a:t>4</a:t>
            </a:fld>
            <a:endParaRPr lang="zh-TW" altLang="zh-TW"/>
          </a:p>
        </p:txBody>
      </p:sp>
      <p:graphicFrame>
        <p:nvGraphicFramePr>
          <p:cNvPr id="4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57712"/>
              </p:ext>
            </p:extLst>
          </p:nvPr>
        </p:nvGraphicFramePr>
        <p:xfrm>
          <a:off x="251521" y="1124744"/>
          <a:ext cx="8570218" cy="4945380"/>
        </p:xfrm>
        <a:graphic>
          <a:graphicData uri="http://schemas.openxmlformats.org/drawingml/2006/table">
            <a:tbl>
              <a:tblPr/>
              <a:tblGrid>
                <a:gridCol w="8570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767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FF33CC"/>
                        </a:buClr>
                        <a:buSzPct val="9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ct val="1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task1(void *p){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while(1){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baseline="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if(</a:t>
                      </a:r>
                      <a:r>
                        <a:rPr lang="en-US" altLang="zh-TW" sz="20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xSemaphoreTake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count_sem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, 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portMAX_DELAY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)){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</a:t>
                      </a:r>
                      <a:r>
                        <a:rPr lang="en-US" altLang="zh-TW" sz="20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xSemaphoreGive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count_sem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}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vTaskDelay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(3000); 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}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void task2(void *p){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while(1){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if(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xSemaphoreTake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count_sem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), 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portMAX_DELAY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){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   </a:t>
                      </a:r>
                      <a:r>
                        <a:rPr kumimoji="1" lang="en-US" altLang="zh-TW" sz="2000" b="1" kern="12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xSemaphoreGive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zh-TW" sz="2000" b="1" kern="1200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count_sem</a:t>
                      </a:r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);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  </a:t>
                      </a:r>
                      <a:r>
                        <a:rPr lang="en-US" altLang="zh-TW" sz="2000" b="1" dirty="0" err="1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vTaskDelay</a:t>
                      </a:r>
                      <a:r>
                        <a:rPr lang="en-US" altLang="zh-TW" sz="2000" b="1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(3000); </a:t>
                      </a:r>
                      <a:endParaRPr kumimoji="1" lang="en-US" altLang="zh-TW" sz="2000" b="1" kern="1200" dirty="0" smtClean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  }</a:t>
                      </a:r>
                    </a:p>
                    <a:p>
                      <a:r>
                        <a:rPr kumimoji="1" lang="en-US" altLang="zh-TW" sz="2000" b="1" kern="1200" dirty="0" smtClean="0"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}</a:t>
                      </a:r>
                      <a:endParaRPr kumimoji="1" lang="zh-TW" altLang="en-US" sz="2000" b="1" kern="1200" dirty="0" smtClean="0"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73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Mutex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Mutexes</a:t>
            </a:r>
            <a:r>
              <a:rPr lang="en-US" altLang="zh-TW" dirty="0"/>
              <a:t> are used for mutual exclusion, so that only one task at a time uses a shared </a:t>
            </a:r>
            <a:r>
              <a:rPr lang="en-US" altLang="zh-TW" dirty="0" smtClean="0"/>
              <a:t>resource, e.g., file, data, device, ...</a:t>
            </a:r>
          </a:p>
          <a:p>
            <a:pPr lvl="1"/>
            <a:r>
              <a:rPr lang="en-US" altLang="zh-TW" dirty="0" smtClean="0"/>
              <a:t>To </a:t>
            </a:r>
            <a:r>
              <a:rPr lang="en-US" altLang="zh-TW" dirty="0"/>
              <a:t>access the shared resource, a task locks the </a:t>
            </a:r>
            <a:r>
              <a:rPr lang="en-US" altLang="zh-TW" dirty="0" err="1"/>
              <a:t>mutex</a:t>
            </a:r>
            <a:r>
              <a:rPr lang="en-US" altLang="zh-TW" dirty="0"/>
              <a:t> associated with the </a:t>
            </a:r>
            <a:r>
              <a:rPr lang="en-US" altLang="zh-TW" dirty="0" smtClean="0"/>
              <a:t>resource </a:t>
            </a:r>
          </a:p>
          <a:p>
            <a:pPr lvl="1"/>
            <a:r>
              <a:rPr lang="en-US" altLang="zh-TW" dirty="0" smtClean="0"/>
              <a:t>The task owns </a:t>
            </a:r>
            <a:r>
              <a:rPr lang="en-US" altLang="zh-TW" dirty="0"/>
              <a:t>the </a:t>
            </a:r>
            <a:r>
              <a:rPr lang="en-US" altLang="zh-TW" dirty="0" err="1" smtClean="0"/>
              <a:t>mutex</a:t>
            </a:r>
            <a:r>
              <a:rPr lang="en-US" altLang="zh-TW" dirty="0" smtClean="0"/>
              <a:t> </a:t>
            </a:r>
            <a:r>
              <a:rPr lang="en-US" altLang="zh-TW" dirty="0"/>
              <a:t>until it unlocks the </a:t>
            </a:r>
            <a:r>
              <a:rPr lang="en-US" altLang="zh-TW" dirty="0" err="1" smtClean="0"/>
              <a:t>utex</a:t>
            </a:r>
            <a:endParaRPr lang="en-US" altLang="zh-TW" dirty="0" smtClean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3709706"/>
            <a:ext cx="8053294" cy="2383590"/>
          </a:xfrm>
          <a:prstGeom prst="rect">
            <a:avLst/>
          </a:prstGeom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2234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Mutex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Mutex</a:t>
            </a:r>
            <a:r>
              <a:rPr lang="en-US" altLang="zh-TW" dirty="0" smtClean="0"/>
              <a:t> acts like a token used to guard a resource</a:t>
            </a:r>
          </a:p>
          <a:p>
            <a:pPr lvl="1"/>
            <a:r>
              <a:rPr lang="en-US" altLang="zh-TW" dirty="0" smtClean="0"/>
              <a:t>When a task wishes to access the resource, it must first obtain ('take') the token</a:t>
            </a:r>
          </a:p>
          <a:p>
            <a:pPr lvl="1"/>
            <a:r>
              <a:rPr lang="en-US" altLang="zh-TW" dirty="0" smtClean="0"/>
              <a:t>When the task has finished with the resource it must 'give' the token back - allowing other tasks the opportunity to access the same resource</a:t>
            </a:r>
          </a:p>
          <a:p>
            <a:r>
              <a:rPr lang="en-US" altLang="zh-TW" dirty="0" err="1" smtClean="0"/>
              <a:t>Mutex</a:t>
            </a:r>
            <a:r>
              <a:rPr lang="en-US" altLang="zh-TW" dirty="0" smtClean="0"/>
              <a:t> may cause a high priority task to be waiting on a lower priority one</a:t>
            </a:r>
          </a:p>
          <a:p>
            <a:pPr lvl="1"/>
            <a:r>
              <a:rPr lang="en-US" altLang="zh-TW" dirty="0" smtClean="0"/>
              <a:t>Even worse, a medium priority task might be running and cause the high priority task to not meet its deadline!</a:t>
            </a:r>
          </a:p>
          <a:p>
            <a:pPr lvl="1"/>
            <a:r>
              <a:rPr lang="en-US" altLang="zh-TW" i="1" dirty="0">
                <a:ea typeface="新細明體" panose="02020500000000000000" pitchFamily="18" charset="-120"/>
              </a:rPr>
              <a:t>Priority inversion </a:t>
            </a:r>
            <a:r>
              <a:rPr lang="en-US" altLang="zh-TW" i="1" dirty="0" smtClean="0">
                <a:ea typeface="新細明體" panose="02020500000000000000" pitchFamily="18" charset="-120"/>
              </a:rPr>
              <a:t>problem</a:t>
            </a:r>
            <a:endParaRPr lang="en-US" altLang="zh-TW" i="1" dirty="0" smtClean="0"/>
          </a:p>
          <a:p>
            <a:endParaRPr lang="en-US" altLang="zh-TW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28603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Priority </a:t>
            </a:r>
            <a:r>
              <a:rPr lang="en-US" altLang="zh-TW" dirty="0" smtClean="0"/>
              <a:t>Inversion: Case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Assume priority of T</a:t>
            </a:r>
            <a:r>
              <a:rPr lang="en-US" altLang="zh-TW" baseline="-25000" dirty="0"/>
              <a:t>1</a:t>
            </a:r>
            <a:r>
              <a:rPr lang="en-US" altLang="zh-TW" dirty="0"/>
              <a:t> &gt; priority of </a:t>
            </a:r>
            <a:r>
              <a:rPr lang="en-US" altLang="zh-TW" dirty="0" smtClean="0"/>
              <a:t>T</a:t>
            </a:r>
            <a:r>
              <a:rPr lang="en-US" altLang="zh-TW" baseline="-25000" dirty="0" smtClean="0"/>
              <a:t>9</a:t>
            </a:r>
            <a:endParaRPr lang="en-US" altLang="zh-TW" baseline="-25000" dirty="0"/>
          </a:p>
          <a:p>
            <a:pPr lvl="1"/>
            <a:r>
              <a:rPr lang="en-US" altLang="zh-TW" dirty="0"/>
              <a:t>If </a:t>
            </a:r>
            <a:r>
              <a:rPr lang="en-US" altLang="zh-TW" dirty="0" smtClean="0"/>
              <a:t>T</a:t>
            </a:r>
            <a:r>
              <a:rPr lang="en-US" altLang="zh-TW" sz="2800" baseline="-25000" dirty="0" smtClean="0"/>
              <a:t>9</a:t>
            </a:r>
            <a:r>
              <a:rPr lang="en-US" altLang="zh-TW" dirty="0" smtClean="0"/>
              <a:t> has exclusive access, T</a:t>
            </a:r>
            <a:r>
              <a:rPr lang="en-US" altLang="zh-TW" sz="2800" baseline="-25000" dirty="0" smtClean="0"/>
              <a:t>1</a:t>
            </a:r>
            <a:r>
              <a:rPr lang="en-US" altLang="zh-TW" dirty="0" smtClean="0"/>
              <a:t> </a:t>
            </a:r>
            <a:r>
              <a:rPr lang="en-US" altLang="zh-TW" dirty="0"/>
              <a:t>has to wait until </a:t>
            </a:r>
            <a:r>
              <a:rPr lang="en-US" altLang="zh-TW" dirty="0" smtClean="0"/>
              <a:t>T</a:t>
            </a:r>
            <a:r>
              <a:rPr lang="en-US" altLang="zh-TW" sz="2800" baseline="-25000" dirty="0" smtClean="0"/>
              <a:t>9</a:t>
            </a:r>
            <a:r>
              <a:rPr lang="en-US" altLang="zh-TW" dirty="0" smtClean="0"/>
              <a:t> </a:t>
            </a:r>
            <a:r>
              <a:rPr lang="en-US" altLang="zh-TW" dirty="0"/>
              <a:t>releases </a:t>
            </a:r>
            <a:r>
              <a:rPr lang="en-US" altLang="zh-TW" dirty="0" smtClean="0"/>
              <a:t>resource </a:t>
            </a:r>
            <a:r>
              <a:rPr lang="en-US" altLang="zh-TW" dirty="0" smtClean="0">
                <a:sym typeface="Wingdings" panose="05000000000000000000" pitchFamily="2" charset="2"/>
              </a:rPr>
              <a:t> </a:t>
            </a:r>
            <a:r>
              <a:rPr lang="en-US" altLang="zh-TW" dirty="0" smtClean="0"/>
              <a:t>inverting priority </a:t>
            </a:r>
            <a:r>
              <a:rPr lang="en-US" altLang="zh-TW" dirty="0" smtClean="0">
                <a:sym typeface="Wingdings" panose="05000000000000000000" pitchFamily="2" charset="2"/>
              </a:rPr>
              <a:t> can raise priority of </a:t>
            </a:r>
            <a:r>
              <a:rPr lang="en-US" altLang="zh-TW" dirty="0"/>
              <a:t>T</a:t>
            </a:r>
            <a:r>
              <a:rPr lang="en-US" altLang="zh-TW" baseline="-25000" dirty="0"/>
              <a:t>9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143" y="2467022"/>
            <a:ext cx="7208217" cy="3626274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6793384" y="2852936"/>
            <a:ext cx="1872208" cy="120032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T</a:t>
            </a:r>
            <a:r>
              <a:rPr lang="en-US" altLang="zh-TW" baseline="-25000" dirty="0" smtClean="0">
                <a:latin typeface="+mn-lt"/>
              </a:rPr>
              <a:t>1</a:t>
            </a:r>
            <a:r>
              <a:rPr lang="en-US" altLang="zh-TW" dirty="0" smtClean="0">
                <a:latin typeface="+mn-lt"/>
              </a:rPr>
              <a:t> has higher priority and preempts T</a:t>
            </a:r>
            <a:r>
              <a:rPr lang="en-US" altLang="zh-TW" baseline="-25000" dirty="0" smtClean="0">
                <a:latin typeface="+mn-lt"/>
              </a:rPr>
              <a:t>9</a:t>
            </a:r>
            <a:endParaRPr lang="zh-TW" altLang="en-US" baseline="-25000" dirty="0">
              <a:latin typeface="+mn-lt"/>
            </a:endParaRPr>
          </a:p>
        </p:txBody>
      </p:sp>
      <p:cxnSp>
        <p:nvCxnSpPr>
          <p:cNvPr id="8" name="直線單箭頭接點 7"/>
          <p:cNvCxnSpPr/>
          <p:nvPr/>
        </p:nvCxnSpPr>
        <p:spPr bwMode="auto">
          <a:xfrm flipH="1">
            <a:off x="2976960" y="4077072"/>
            <a:ext cx="3816424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左大括弧 8"/>
          <p:cNvSpPr/>
          <p:nvPr/>
        </p:nvSpPr>
        <p:spPr bwMode="auto">
          <a:xfrm>
            <a:off x="1320776" y="3429000"/>
            <a:ext cx="216024" cy="576064"/>
          </a:xfrm>
          <a:prstGeom prst="lef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67544" y="3356992"/>
            <a:ext cx="997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  <a:latin typeface="+mn-lt"/>
              </a:rPr>
              <a:t>Critical section</a:t>
            </a:r>
            <a:endParaRPr lang="zh-TW" altLang="en-US" sz="20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524328" y="5445224"/>
            <a:ext cx="1609614" cy="335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solidFill>
                  <a:srgbClr val="FF0000"/>
                </a:solidFill>
                <a:latin typeface="+mn-lt"/>
              </a:rPr>
              <a:t>(critical section)</a:t>
            </a:r>
            <a:endParaRPr lang="zh-TW" altLang="en-US" sz="16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7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2391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Priority Inversion: Case 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medium-priority task preempts a lower-priority task which is using a shared resource on which a higher priority task is blocked</a:t>
            </a:r>
          </a:p>
          <a:p>
            <a:pPr lvl="1"/>
            <a:r>
              <a:rPr lang="en-US" altLang="zh-TW" dirty="0" smtClean="0"/>
              <a:t> If the higher-priority task would be otherwise ready to run, but a medium-priority task is currently running instead, a priority inversion is occurred</a:t>
            </a:r>
          </a:p>
          <a:p>
            <a:endParaRPr lang="zh-TW" altLang="en-US" dirty="0"/>
          </a:p>
        </p:txBody>
      </p:sp>
      <p:grpSp>
        <p:nvGrpSpPr>
          <p:cNvPr id="13" name="群組 12"/>
          <p:cNvGrpSpPr/>
          <p:nvPr/>
        </p:nvGrpSpPr>
        <p:grpSpPr>
          <a:xfrm>
            <a:off x="1447800" y="3573016"/>
            <a:ext cx="6677025" cy="2541587"/>
            <a:chOff x="1447800" y="3573016"/>
            <a:chExt cx="6677025" cy="2541587"/>
          </a:xfrm>
        </p:grpSpPr>
        <p:grpSp>
          <p:nvGrpSpPr>
            <p:cNvPr id="9" name="Group 4"/>
            <p:cNvGrpSpPr>
              <a:grpSpLocks/>
            </p:cNvGrpSpPr>
            <p:nvPr/>
          </p:nvGrpSpPr>
          <p:grpSpPr bwMode="auto">
            <a:xfrm>
              <a:off x="1447800" y="3573016"/>
              <a:ext cx="6677025" cy="2541587"/>
              <a:chOff x="1074" y="2335"/>
              <a:chExt cx="3870" cy="1434"/>
            </a:xfrm>
          </p:grpSpPr>
          <p:pic>
            <p:nvPicPr>
              <p:cNvPr id="10" name="Picture 5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84" y="2335"/>
                <a:ext cx="1560" cy="14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4" y="2448"/>
                <a:ext cx="2334" cy="1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2" name="矩形 11"/>
            <p:cNvSpPr/>
            <p:nvPr/>
          </p:nvSpPr>
          <p:spPr bwMode="auto">
            <a:xfrm>
              <a:off x="1619672" y="3645024"/>
              <a:ext cx="1080120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</a:endParaRPr>
            </a:p>
          </p:txBody>
        </p:sp>
      </p:grp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8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82557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"/>
      </a:majorFont>
      <a:minorFont>
        <a:latin typeface="Calibri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+mn-lt"/>
          </a:defRPr>
        </a:defPPr>
      </a:lstStyle>
    </a:tx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11060</TotalTime>
  <Words>1536</Words>
  <Application>Microsoft Office PowerPoint</Application>
  <PresentationFormat>如螢幕大小 (4:3)</PresentationFormat>
  <Paragraphs>239</Paragraphs>
  <Slides>22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32" baseType="lpstr">
      <vt:lpstr>新細明體</vt:lpstr>
      <vt:lpstr>標楷體</vt:lpstr>
      <vt:lpstr>Arial</vt:lpstr>
      <vt:lpstr>Calibri</vt:lpstr>
      <vt:lpstr>Courier New</vt:lpstr>
      <vt:lpstr>Symbol</vt:lpstr>
      <vt:lpstr>Tahoma</vt:lpstr>
      <vt:lpstr>Times New Roman</vt:lpstr>
      <vt:lpstr>Wingdings</vt:lpstr>
      <vt:lpstr>Contemporary Portrait</vt:lpstr>
      <vt:lpstr>CS4101 Introduction to Embedded Systems  Lab 11: Task Synchronization</vt:lpstr>
      <vt:lpstr>Outline</vt:lpstr>
      <vt:lpstr>Counting Semaphores</vt:lpstr>
      <vt:lpstr>Counting Semaphore Example (1/2)</vt:lpstr>
      <vt:lpstr>Counting Semaphore Example (2/2)</vt:lpstr>
      <vt:lpstr>Mutex</vt:lpstr>
      <vt:lpstr>Mutex</vt:lpstr>
      <vt:lpstr>Priority Inversion: Case 1</vt:lpstr>
      <vt:lpstr>Priority Inversion: Case 2</vt:lpstr>
      <vt:lpstr>Solving Priority Inversion</vt:lpstr>
      <vt:lpstr>Example of Mutex (1/3)</vt:lpstr>
      <vt:lpstr>Example of Mutex (2/3)</vt:lpstr>
      <vt:lpstr>Example of Mutex (3/3)</vt:lpstr>
      <vt:lpstr>Outline</vt:lpstr>
      <vt:lpstr>IR Remote</vt:lpstr>
      <vt:lpstr>Sample Code: IR Remote</vt:lpstr>
      <vt:lpstr>RFID-RC522</vt:lpstr>
      <vt:lpstr>Sample Code: RFID-RC522</vt:lpstr>
      <vt:lpstr>Sample Code: RFID-RC522</vt:lpstr>
      <vt:lpstr>Outline</vt:lpstr>
      <vt:lpstr>Basic 1  (40%)</vt:lpstr>
      <vt:lpstr>Basic 2  (60%)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for Embedded Systems</dc:title>
  <dc:creator>Preferred Customer</dc:creator>
  <cp:lastModifiedBy>Chung-Ta King</cp:lastModifiedBy>
  <cp:revision>762</cp:revision>
  <dcterms:created xsi:type="dcterms:W3CDTF">2000-02-07T23:54:30Z</dcterms:created>
  <dcterms:modified xsi:type="dcterms:W3CDTF">2016-12-27T01:52:39Z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