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88" r:id="rId2"/>
    <p:sldId id="491" r:id="rId3"/>
    <p:sldId id="516" r:id="rId4"/>
    <p:sldId id="514" r:id="rId5"/>
    <p:sldId id="515" r:id="rId6"/>
    <p:sldId id="504" r:id="rId7"/>
    <p:sldId id="505" r:id="rId8"/>
    <p:sldId id="506" r:id="rId9"/>
    <p:sldId id="507" r:id="rId10"/>
    <p:sldId id="508" r:id="rId11"/>
    <p:sldId id="509" r:id="rId12"/>
    <p:sldId id="510" r:id="rId13"/>
    <p:sldId id="511" r:id="rId14"/>
    <p:sldId id="512" r:id="rId15"/>
    <p:sldId id="492" r:id="rId16"/>
    <p:sldId id="501" r:id="rId17"/>
    <p:sldId id="495" r:id="rId18"/>
    <p:sldId id="502" r:id="rId19"/>
    <p:sldId id="503" r:id="rId20"/>
    <p:sldId id="513" r:id="rId21"/>
    <p:sldId id="499" r:id="rId22"/>
    <p:sldId id="500" r:id="rId23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FF0000"/>
    <a:srgbClr val="99CCFF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87549" autoAdjust="0"/>
  </p:normalViewPr>
  <p:slideViewPr>
    <p:cSldViewPr>
      <p:cViewPr varScale="1">
        <p:scale>
          <a:sx n="56" d="100"/>
          <a:sy n="56" d="100"/>
        </p:scale>
        <p:origin x="1181" y="17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7354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738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3763" y="4345036"/>
            <a:ext cx="5030482" cy="4111936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3886950" y="8688027"/>
            <a:ext cx="2971059" cy="455972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lang="en-GB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1859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UID = Unique ID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PICC = Proximity Integrated Circuit Card (RFID Tag itself)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1 Kb Tags can hold data up to about 1 Kb exact usable space less because of UID. UID generally can be 4 byte or 7 byte, maybe more. 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2710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738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3763" y="4345036"/>
            <a:ext cx="5030482" cy="4111936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3886950" y="8688027"/>
            <a:ext cx="2971059" cy="455972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 lang="en-GB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3557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6861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793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10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504330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116906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E6B87B-D277-44C2-B1D9-52DDBECB3A12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1186818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69241D07-BFEC-4ACA-AA34-0EC63D549DB9}" type="slidenum">
              <a:rPr kumimoji="1" lang="zh-TW" altLang="en-US" sz="1300"/>
              <a:pPr algn="r" eaLnBrk="1" hangingPunct="1"/>
              <a:t>12</a:t>
            </a:fld>
            <a:endParaRPr kumimoji="1" lang="zh-TW" altLang="zh-TW" sz="1300"/>
          </a:p>
        </p:txBody>
      </p:sp>
      <p:sp>
        <p:nvSpPr>
          <p:cNvPr id="1186819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86820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86821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45EAEB15-A192-493F-8272-CED18563CD8D}" type="slidenum">
              <a:rPr kumimoji="1" lang="zh-TW" altLang="en-US" sz="1300"/>
              <a:pPr algn="r" eaLnBrk="1" hangingPunct="1"/>
              <a:t>12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1530891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738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3763" y="4345036"/>
            <a:ext cx="5030482" cy="4111936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3886950" y="8688027"/>
            <a:ext cx="2971059" cy="455972"/>
          </a:xfrm>
          <a:prstGeom prst="rect">
            <a:avLst/>
          </a:prstGeom>
          <a:noFill/>
          <a:ln>
            <a:noFill/>
          </a:ln>
        </p:spPr>
        <p:txBody>
          <a:bodyPr lIns="99025" tIns="49500" rIns="99025" bIns="49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 lang="en-GB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7723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3763" y="4345036"/>
            <a:ext cx="5030482" cy="4111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738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725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irrecv.decode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(&amp;results): Attempt to receive a IR code. Returns true if a code was received, or false if nothing received yet. When a code is received, information is stored into "results".</a:t>
            </a:r>
          </a:p>
          <a:p>
            <a:r>
              <a:rPr kumimoji="1" lang="en-US" altLang="zh-TW" sz="1200" b="1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results.decode_type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Will be one of the following: NEC, SONY, RC5, RC6, or UNKNOWN. </a:t>
            </a:r>
            <a:b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altLang="zh-TW" sz="1200" b="1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results.value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The actual IR code (0 if type is UNKNOWN) </a:t>
            </a:r>
            <a:b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altLang="zh-TW" sz="1200" b="1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results.bits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The number of bits used by this code </a:t>
            </a:r>
            <a:b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altLang="zh-TW" sz="1200" b="1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results.rawbuf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An array of IR pulse times </a:t>
            </a:r>
            <a:b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</a:br>
            <a:r>
              <a:rPr kumimoji="1" lang="en-US" altLang="zh-TW" sz="1200" b="1" i="0" kern="1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results.rawlen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: The number of items stored in the array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07452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913763" y="4345036"/>
            <a:ext cx="5030400" cy="411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7388"/>
            <a:ext cx="4573587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8951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t>The Serial Peripheral Interface Bus or SPI bus is a synchronous serial data link standard named by Motorola that operates in full duplex mode. Devices communicate in a master/slave mode where the master device initiates the data frame. Multiple slave devices are allowed with individual slave select (chip select) lines using a pin for each device. The begin() method starts SPI communication.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1360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514"/>
            <a:ext cx="81788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miguelbalboa/rfid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11: Task Synchronization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Solving Priority Inversion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Priority </a:t>
            </a:r>
            <a:r>
              <a:rPr lang="en-US" altLang="zh-TW" dirty="0" smtClean="0"/>
              <a:t>inheritance</a:t>
            </a:r>
            <a:endParaRPr lang="en-US" altLang="zh-TW" dirty="0"/>
          </a:p>
          <a:p>
            <a:pPr lvl="1"/>
            <a:r>
              <a:rPr lang="en-US" altLang="zh-TW" dirty="0" smtClean="0"/>
              <a:t>If </a:t>
            </a:r>
            <a:r>
              <a:rPr lang="en-US" altLang="zh-TW" dirty="0"/>
              <a:t>a high priority task blocks while attempting to obtain a </a:t>
            </a:r>
            <a:r>
              <a:rPr lang="en-US" altLang="zh-TW" dirty="0" err="1"/>
              <a:t>mutex</a:t>
            </a:r>
            <a:r>
              <a:rPr lang="en-US" altLang="zh-TW" dirty="0"/>
              <a:t> (token) that is currently held by a lower priority task, then the priority of the task holding the token is temporarily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raised </a:t>
            </a:r>
            <a:r>
              <a:rPr lang="en-US" altLang="zh-TW" dirty="0"/>
              <a:t>to that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of </a:t>
            </a:r>
            <a:r>
              <a:rPr lang="en-US" altLang="zh-TW" dirty="0"/>
              <a:t>the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blocking task</a:t>
            </a:r>
            <a:endParaRPr lang="zh-TW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2" t="13222" r="-285" b="2180"/>
          <a:stretch/>
        </p:blipFill>
        <p:spPr bwMode="auto">
          <a:xfrm>
            <a:off x="2987825" y="2636912"/>
            <a:ext cx="5995768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482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(1/3)</a:t>
            </a:r>
            <a:endParaRPr lang="zh-TW" altLang="en-US" sz="1800" dirty="0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38039"/>
              </p:ext>
            </p:extLst>
          </p:nvPr>
        </p:nvGraphicFramePr>
        <p:xfrm>
          <a:off x="107504" y="1124744"/>
          <a:ext cx="8928992" cy="4968552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include &lt;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semphr.h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SemaphoreHandle_t</a:t>
                      </a:r>
                      <a:r>
                        <a:rPr kumimoji="1" lang="en-US" altLang="zh-TW" sz="2000" b="1" kern="12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gatekeeper = 0;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user_1(void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100)){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1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enter critical section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(200);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//stay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in C.S. for 200 ticks</a:t>
                      </a:r>
                      <a:endParaRPr kumimoji="1" lang="en-US" altLang="zh-TW" sz="2000" b="1" kern="1200" dirty="0" smtClean="0">
                        <a:solidFill>
                          <a:srgbClr val="339933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releas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 semaphore, exit critical section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(“User 1 cannot access in 1000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ms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");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or do other works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Without delay, user 1 will get key immediately//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solidFill>
                          <a:schemeClr val="tx1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9431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(2/3)</a:t>
            </a:r>
            <a:endParaRPr lang="zh-TW" altLang="en-US" sz="1800" dirty="0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54814"/>
              </p:ext>
            </p:extLst>
          </p:nvPr>
        </p:nvGraphicFramePr>
        <p:xfrm>
          <a:off x="251520" y="1196752"/>
          <a:ext cx="8712968" cy="464058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100)){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2 got access");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//critical section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//releas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e semaphore, exit critical section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//fail to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get the semaphore</a:t>
                      </a:r>
                      <a:endParaRPr kumimoji="1" lang="en-US" altLang="zh-TW" sz="2000" b="1" kern="1200" dirty="0" smtClean="0">
                        <a:solidFill>
                          <a:srgbClr val="339933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("User 2 cannot access in 1000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ms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(100);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or do other works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Without delay, user 2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after releasing the key //        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9978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Example of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(3/3)</a:t>
            </a:r>
            <a:endParaRPr lang="zh-TW" altLang="en-US" sz="1800" dirty="0"/>
          </a:p>
        </p:txBody>
      </p:sp>
      <p:graphicFrame>
        <p:nvGraphicFramePr>
          <p:cNvPr id="118581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335665"/>
              </p:ext>
            </p:extLst>
          </p:nvPr>
        </p:nvGraphicFramePr>
        <p:xfrm>
          <a:off x="323528" y="1147916"/>
          <a:ext cx="8568952" cy="494538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23812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setup(){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Serial.begin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(9600);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gatekeeper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xSemaphoreCreateMutex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Create tasks with priority 1 for both users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/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(user_1, 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*)"t1", 128,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(user_2, 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const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portCHAR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*)"t2", 128,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NULL, 2, NULL);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("test");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loop()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...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331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ym typeface="Calibri"/>
              </a:rPr>
              <a:t>Outline</a:t>
            </a:r>
            <a:endParaRPr lang="en-GB"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this lab, we will learn...</a:t>
            </a:r>
          </a:p>
          <a:p>
            <a:r>
              <a:rPr lang="en-US" dirty="0" smtClean="0"/>
              <a:t>Quick review of </a:t>
            </a:r>
            <a:r>
              <a:rPr lang="en-US" dirty="0" err="1" smtClean="0"/>
              <a:t>mutex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More sensors: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RFID, IR Remote </a:t>
            </a:r>
          </a:p>
          <a:p>
            <a:r>
              <a:rPr lang="en-US" dirty="0" smtClean="0"/>
              <a:t>How to implement a shared space between multiple tasks on Arduino using semaphores</a:t>
            </a:r>
            <a:r>
              <a:rPr lang="en-US" altLang="zh-TW" dirty="0" smtClean="0"/>
              <a:t>?</a:t>
            </a:r>
            <a:endParaRPr lang="en-US" dirty="0" smtClean="0"/>
          </a:p>
          <a:p>
            <a:endParaRPr lang="en-US" dirty="0">
              <a:sym typeface="Calibri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585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IR Remote</a:t>
            </a:r>
            <a:endParaRPr lang="en-GB"/>
          </a:p>
        </p:txBody>
      </p:sp>
      <p:grpSp>
        <p:nvGrpSpPr>
          <p:cNvPr id="5" name="群組 4"/>
          <p:cNvGrpSpPr/>
          <p:nvPr/>
        </p:nvGrpSpPr>
        <p:grpSpPr>
          <a:xfrm>
            <a:off x="539552" y="1700808"/>
            <a:ext cx="8071048" cy="3851523"/>
            <a:chOff x="539552" y="1809725"/>
            <a:chExt cx="6871694" cy="3468371"/>
          </a:xfrm>
        </p:grpSpPr>
        <p:pic>
          <p:nvPicPr>
            <p:cNvPr id="151" name="Shape 151"/>
            <p:cNvPicPr preferRelativeResize="0"/>
            <p:nvPr/>
          </p:nvPicPr>
          <p:blipFill rotWithShape="1">
            <a:blip r:embed="rId3">
              <a:alphaModFix/>
            </a:blip>
            <a:srcRect l="1569"/>
            <a:stretch/>
          </p:blipFill>
          <p:spPr>
            <a:xfrm>
              <a:off x="539552" y="1809725"/>
              <a:ext cx="4503946" cy="3060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Shape 15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381596" y="3361946"/>
              <a:ext cx="1029650" cy="191615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53" name="Shape 153"/>
            <p:cNvCxnSpPr>
              <a:stCxn id="152" idx="0"/>
            </p:cNvCxnSpPr>
            <p:nvPr/>
          </p:nvCxnSpPr>
          <p:spPr>
            <a:xfrm rot="10800000">
              <a:off x="4762521" y="3006446"/>
              <a:ext cx="2133900" cy="355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54" name="Shape 154"/>
            <p:cNvCxnSpPr>
              <a:stCxn id="152" idx="0"/>
            </p:cNvCxnSpPr>
            <p:nvPr/>
          </p:nvCxnSpPr>
          <p:spPr>
            <a:xfrm rot="10800000">
              <a:off x="4924821" y="2642246"/>
              <a:ext cx="1971600" cy="7197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55" name="Shape 155"/>
            <p:cNvCxnSpPr>
              <a:stCxn id="152" idx="0"/>
            </p:cNvCxnSpPr>
            <p:nvPr/>
          </p:nvCxnSpPr>
          <p:spPr>
            <a:xfrm rot="10800000">
              <a:off x="4917621" y="2769446"/>
              <a:ext cx="1978800" cy="5925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lg" len="lg"/>
              <a:tailEnd type="none" w="lg" len="lg"/>
            </a:ln>
          </p:spPr>
        </p:cxnSp>
      </p:grp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1279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IR Remote</a:t>
            </a:r>
            <a:endParaRPr lang="zh-TW" altLang="en-US" dirty="0"/>
          </a:p>
        </p:txBody>
      </p:sp>
      <p:graphicFrame>
        <p:nvGraphicFramePr>
          <p:cNvPr id="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351253"/>
              </p:ext>
            </p:extLst>
          </p:nvPr>
        </p:nvGraphicFramePr>
        <p:xfrm>
          <a:off x="251520" y="1244312"/>
          <a:ext cx="8712968" cy="46329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IRremote.h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RECV_PIN = 2; </a:t>
                      </a:r>
                      <a:r>
                        <a:rPr kumimoji="1" lang="en-US" altLang="zh-TW" sz="2000" b="1" kern="1200" dirty="0" smtClean="0">
                          <a:solidFill>
                            <a:srgbClr val="0000FF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set digital 2 to be receive pin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IRrecv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irrecv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(RECV_PIN);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decode_results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results;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setup() {        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irrecv.enableIRIn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// Start the receiver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Serial.begin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(9600);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loop() 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=0;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irrecv.decode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(&amp;results)) {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translateIR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  </a:t>
                      </a:r>
                      <a:r>
                        <a:rPr kumimoji="1" lang="en-US" altLang="zh-TW" sz="2000" b="1" kern="1200" dirty="0" smtClean="0">
                          <a:solidFill>
                            <a:srgbClr val="0000FF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see http://ppt.cc/GwLey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irrecv.resume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</a:t>
                      </a:r>
                      <a:r>
                        <a:rPr kumimoji="1" lang="en-US" altLang="zh-TW" sz="2000" b="1" kern="1200" dirty="0" smtClean="0">
                          <a:solidFill>
                            <a:srgbClr val="0000FF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Receive the next value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}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78618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RFID-RC522</a:t>
            </a:r>
            <a:endParaRPr lang="en-GB" dirty="0"/>
          </a:p>
        </p:txBody>
      </p:sp>
      <p:sp>
        <p:nvSpPr>
          <p:cNvPr id="173" name="Shape 17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  <a:p>
            <a:endParaRPr lang="zh-TW" altLang="en-US"/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 t="2139"/>
          <a:stretch/>
        </p:blipFill>
        <p:spPr>
          <a:xfrm>
            <a:off x="251520" y="1196752"/>
            <a:ext cx="8314796" cy="40324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字方塊 4"/>
          <p:cNvSpPr txBox="1"/>
          <p:nvPr/>
        </p:nvSpPr>
        <p:spPr>
          <a:xfrm>
            <a:off x="467544" y="5229200"/>
            <a:ext cx="838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+mn-lt"/>
              </a:rPr>
              <a:t>G</a:t>
            </a:r>
            <a:r>
              <a:rPr lang="en-US" altLang="zh-TW" dirty="0" smtClean="0">
                <a:latin typeface="+mn-lt"/>
              </a:rPr>
              <a:t>o </a:t>
            </a:r>
            <a:r>
              <a:rPr lang="en-US" altLang="zh-TW" dirty="0">
                <a:latin typeface="+mn-lt"/>
              </a:rPr>
              <a:t>to </a:t>
            </a:r>
            <a:r>
              <a:rPr lang="en-US" altLang="zh-TW" dirty="0">
                <a:latin typeface="+mn-lt"/>
                <a:hlinkClick r:id="rId4"/>
              </a:rPr>
              <a:t>https://github.com/miguelbalboa/rfid</a:t>
            </a:r>
            <a:r>
              <a:rPr lang="en-US" altLang="zh-TW" dirty="0">
                <a:latin typeface="+mn-lt"/>
              </a:rPr>
              <a:t> to download the library and unzip the folder to </a:t>
            </a:r>
            <a:r>
              <a:rPr lang="en-US" altLang="zh-TW" dirty="0" smtClean="0">
                <a:latin typeface="+mn-lt"/>
              </a:rPr>
              <a:t>//Arduino/libraries</a:t>
            </a:r>
            <a:endParaRPr lang="zh-TW" altLang="en-US" dirty="0">
              <a:latin typeface="+mn-lt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1452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</a:t>
            </a:r>
            <a:r>
              <a:rPr lang="en-GB" altLang="zh-TW" dirty="0"/>
              <a:t>RFID-RC522</a:t>
            </a:r>
            <a:endParaRPr lang="zh-TW" altLang="en-US" dirty="0"/>
          </a:p>
        </p:txBody>
      </p:sp>
      <p:graphicFrame>
        <p:nvGraphicFramePr>
          <p:cNvPr id="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817297"/>
              </p:ext>
            </p:extLst>
          </p:nvPr>
        </p:nvGraphicFramePr>
        <p:xfrm>
          <a:off x="251520" y="1244312"/>
          <a:ext cx="8712968" cy="4704968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70496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SPI.h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&gt;      </a:t>
                      </a:r>
                      <a:r>
                        <a:rPr kumimoji="1" lang="en-US" altLang="zh-TW" sz="2000" b="1" kern="1200" dirty="0" smtClean="0">
                          <a:solidFill>
                            <a:srgbClr val="0000FF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header for SPI bus</a:t>
                      </a:r>
                      <a:endParaRPr kumimoji="1" lang="en-US" altLang="zh-TW" sz="2000" b="1" kern="1200" dirty="0" smtClean="0">
                        <a:solidFill>
                          <a:srgbClr val="0000FF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#include &lt;MFRC522.h&gt; 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RST_PIN       9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#define SS_PIN       10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MFRC522 mfrc522(SS_PIN, RST_PIN);  // Create Object 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setup() 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Serial.begin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(9600);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("RFID reader is ready!");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SPI.begin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mfrc522.PCD_Init();   // initialize FRC522 module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3417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Code: </a:t>
            </a:r>
            <a:r>
              <a:rPr lang="en-GB" altLang="zh-TW" dirty="0"/>
              <a:t>RFID-RC522</a:t>
            </a:r>
            <a:endParaRPr lang="zh-TW" altLang="en-US" dirty="0"/>
          </a:p>
        </p:txBody>
      </p:sp>
      <p:graphicFrame>
        <p:nvGraphicFramePr>
          <p:cNvPr id="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448143"/>
              </p:ext>
            </p:extLst>
          </p:nvPr>
        </p:nvGraphicFramePr>
        <p:xfrm>
          <a:off x="251520" y="1124744"/>
          <a:ext cx="8712968" cy="49377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loop() {   // check if there is a new card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if (mfrc522.PICC_IsNewCardPresent() &amp;&amp;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mfrc522.PICC_ReadCardSerial()) 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byte *id = mfrc522.uid.uidByte; // get new card UID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byte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idSize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mfrc522.uid.size; // get UID</a:t>
                      </a:r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length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("PICC type: ");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MFRC522::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PICC_Type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piccType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     mfrc522.PICC_GetType(mfrc522.uid.sak);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(mfrc522.PICC_GetTypeName(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piccType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("UID Size: "); // print length of UID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idSize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for (byte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0;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&lt;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idSize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++) {  // print UID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("id[");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("]: ");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Serial.println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(id[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], HEX);}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mfrc522.PICC_HaltA();  // stop the card    }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92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ym typeface="Calibri"/>
              </a:rPr>
              <a:t>Outline</a:t>
            </a:r>
            <a:endParaRPr lang="en-GB"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this lab, we will learn...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Quick review of counting semaphore and </a:t>
            </a:r>
            <a:r>
              <a:rPr lang="en-US" dirty="0" err="1" smtClean="0">
                <a:solidFill>
                  <a:srgbClr val="FF0000"/>
                </a:solidFill>
              </a:rPr>
              <a:t>mutex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More sensors:</a:t>
            </a:r>
          </a:p>
          <a:p>
            <a:pPr lvl="1"/>
            <a:r>
              <a:rPr lang="en-US" dirty="0" smtClean="0"/>
              <a:t>RFID, IR Remote </a:t>
            </a:r>
          </a:p>
          <a:p>
            <a:r>
              <a:rPr lang="en-US" dirty="0" smtClean="0"/>
              <a:t>How to implement a shared space between multiple tasks on Arduino using semaphores</a:t>
            </a:r>
            <a:r>
              <a:rPr lang="en-US" altLang="zh-TW" dirty="0" smtClean="0"/>
              <a:t>?</a:t>
            </a:r>
            <a:endParaRPr lang="en-US" dirty="0" smtClean="0"/>
          </a:p>
          <a:p>
            <a:endParaRPr lang="en-US" dirty="0">
              <a:sym typeface="Calibri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102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ym typeface="Calibri"/>
              </a:rPr>
              <a:t>Outline</a:t>
            </a:r>
            <a:endParaRPr lang="en-GB"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this lab, we will learn...</a:t>
            </a:r>
          </a:p>
          <a:p>
            <a:r>
              <a:rPr lang="en-US" dirty="0" smtClean="0"/>
              <a:t>Quick review of </a:t>
            </a:r>
            <a:r>
              <a:rPr lang="en-US" dirty="0" err="1" smtClean="0"/>
              <a:t>mutex</a:t>
            </a:r>
            <a:endParaRPr lang="en-US" dirty="0" smtClean="0"/>
          </a:p>
          <a:p>
            <a:r>
              <a:rPr lang="en-US" dirty="0" smtClean="0"/>
              <a:t>More sensors:</a:t>
            </a:r>
          </a:p>
          <a:p>
            <a:pPr lvl="1"/>
            <a:r>
              <a:rPr lang="en-US" dirty="0" smtClean="0"/>
              <a:t>RFID, IR Remote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How to implement a shared space between multiple tasks on Arduino using semaphores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ym typeface="Calibri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633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Basic 1  (40%)</a:t>
            </a:r>
            <a:endParaRPr lang="en-GB"/>
          </a:p>
        </p:txBody>
      </p:sp>
      <p:sp>
        <p:nvSpPr>
          <p:cNvPr id="202" name="Shape 20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TW" dirty="0" smtClean="0"/>
              <a:t>Make the IR remote to be interrupt-driven</a:t>
            </a:r>
          </a:p>
          <a:p>
            <a:pPr lvl="1"/>
            <a:r>
              <a:rPr lang="en-GB" altLang="zh-TW" dirty="0" smtClean="0"/>
              <a:t>Whenever the IR remote is pressed, an interrupt is generated, which wakes up a read-digits task using a binary semaphore.</a:t>
            </a:r>
          </a:p>
          <a:p>
            <a:pPr lvl="1"/>
            <a:r>
              <a:rPr lang="en-GB" altLang="zh-TW" dirty="0" smtClean="0"/>
              <a:t>The read-digits task will read 4 consecutive digits from the IR remote and print them on the LCD display. (Ignore keys that are not digits.)</a:t>
            </a:r>
          </a:p>
          <a:p>
            <a:r>
              <a:rPr lang="en-GB" altLang="zh-TW" dirty="0" smtClean="0"/>
              <a:t>Do the same to RFID-RC522 using a read-id task, except that the task prints the card UID instead.</a:t>
            </a:r>
          </a:p>
          <a:p>
            <a:pPr lvl="1"/>
            <a:endParaRPr lang="en-GB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4714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Basic 2  (60%)</a:t>
            </a:r>
            <a:endParaRPr lang="en-GB"/>
          </a:p>
        </p:txBody>
      </p:sp>
      <p:sp>
        <p:nvSpPr>
          <p:cNvPr id="208" name="Shape 208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Instead of letting read-digits and read-id tasks print to the LCD display, let them write to either one of two buffers.</a:t>
            </a:r>
          </a:p>
          <a:p>
            <a:pPr lvl="1"/>
            <a:r>
              <a:rPr lang="en-US" altLang="zh-TW" dirty="0" smtClean="0"/>
              <a:t>Each buffer is an array that can hold 10 characters</a:t>
            </a:r>
          </a:p>
          <a:p>
            <a:r>
              <a:rPr lang="en-US" altLang="zh-TW" dirty="0" smtClean="0">
                <a:solidFill>
                  <a:srgbClr val="000000"/>
                </a:solidFill>
              </a:rPr>
              <a:t>Create a display task will read the text from the filled buffer and print it on the LCD display.</a:t>
            </a:r>
          </a:p>
          <a:p>
            <a:r>
              <a:rPr lang="en-US" altLang="zh-TW" dirty="0" smtClean="0"/>
              <a:t>Create yet another task, read-char, that will write to the buffer with “</a:t>
            </a:r>
            <a:r>
              <a:rPr lang="en-US" altLang="zh-TW" dirty="0" err="1" smtClean="0"/>
              <a:t>aaaaa</a:t>
            </a:r>
            <a:r>
              <a:rPr lang="en-US" altLang="zh-TW" dirty="0" smtClean="0"/>
              <a:t>” and “</a:t>
            </a:r>
            <a:r>
              <a:rPr lang="en-US" altLang="zh-TW" dirty="0" err="1" smtClean="0"/>
              <a:t>bbbbb</a:t>
            </a:r>
            <a:r>
              <a:rPr lang="en-US" altLang="zh-TW" dirty="0" smtClean="0"/>
              <a:t>” alternatively every second.</a:t>
            </a:r>
          </a:p>
          <a:p>
            <a:r>
              <a:rPr lang="en-US" altLang="zh-TW" dirty="0">
                <a:solidFill>
                  <a:srgbClr val="000000"/>
                </a:solidFill>
              </a:rPr>
              <a:t>Use counting semaphores to allow data communicated between sender and receiver </a:t>
            </a:r>
            <a:r>
              <a:rPr lang="en-US" altLang="zh-TW" dirty="0" smtClean="0">
                <a:solidFill>
                  <a:srgbClr val="000000"/>
                </a:solidFill>
              </a:rPr>
              <a:t>tasks</a:t>
            </a:r>
            <a:r>
              <a:rPr lang="en-GB" altLang="zh-TW" dirty="0"/>
              <a:t>.</a:t>
            </a:r>
            <a:endParaRPr lang="en-US" altLang="zh-TW" dirty="0">
              <a:solidFill>
                <a:srgbClr val="00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97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Counting Semaphores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TW" dirty="0" smtClean="0"/>
              <a:t>Typically </a:t>
            </a:r>
            <a:r>
              <a:rPr lang="en-US" altLang="zh-TW" dirty="0"/>
              <a:t>used for two things:</a:t>
            </a:r>
          </a:p>
          <a:p>
            <a:pPr>
              <a:spcBef>
                <a:spcPts val="0"/>
              </a:spcBef>
            </a:pPr>
            <a:r>
              <a:rPr lang="en-US" altLang="zh-TW" dirty="0"/>
              <a:t>Counting </a:t>
            </a:r>
            <a:r>
              <a:rPr lang="en-US" altLang="zh-TW" dirty="0" smtClean="0"/>
              <a:t>events: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An </a:t>
            </a:r>
            <a:r>
              <a:rPr lang="en-US" altLang="zh-TW" i="1" dirty="0"/>
              <a:t>event handler </a:t>
            </a:r>
            <a:r>
              <a:rPr lang="en-US" altLang="zh-TW" dirty="0"/>
              <a:t>will 'give' a semaphore each time an event </a:t>
            </a:r>
            <a:r>
              <a:rPr lang="en-US" altLang="zh-TW" dirty="0" smtClean="0"/>
              <a:t>occurs, </a:t>
            </a:r>
            <a:r>
              <a:rPr lang="en-US" altLang="zh-TW" dirty="0"/>
              <a:t>and a </a:t>
            </a:r>
            <a:r>
              <a:rPr lang="en-US" altLang="zh-TW" i="1" dirty="0"/>
              <a:t>handler task </a:t>
            </a:r>
            <a:r>
              <a:rPr lang="en-US" altLang="zh-TW" dirty="0"/>
              <a:t>will 'take' a semaphore each time it processes an </a:t>
            </a:r>
            <a:r>
              <a:rPr lang="en-US" altLang="zh-TW" dirty="0" smtClean="0"/>
              <a:t>event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dirty="0"/>
              <a:t>Resource </a:t>
            </a:r>
            <a:r>
              <a:rPr lang="en-US" altLang="zh-TW" dirty="0" smtClean="0"/>
              <a:t>management: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The </a:t>
            </a:r>
            <a:r>
              <a:rPr lang="en-US" altLang="zh-TW" dirty="0"/>
              <a:t>count value indicates </a:t>
            </a:r>
            <a:r>
              <a:rPr lang="en-US" altLang="zh-TW" dirty="0" smtClean="0"/>
              <a:t>number of available resources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To get a resource, </a:t>
            </a:r>
            <a:r>
              <a:rPr lang="en-US" altLang="zh-TW" dirty="0"/>
              <a:t>a task must </a:t>
            </a:r>
            <a:r>
              <a:rPr lang="en-US" altLang="zh-TW" dirty="0" smtClean="0"/>
              <a:t>obtain (take) </a:t>
            </a:r>
            <a:r>
              <a:rPr lang="en-US" altLang="zh-TW" dirty="0"/>
              <a:t>a </a:t>
            </a:r>
            <a:r>
              <a:rPr lang="en-US" altLang="zh-TW" dirty="0" smtClean="0"/>
              <a:t>semaphore 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When </a:t>
            </a:r>
            <a:r>
              <a:rPr lang="en-US" altLang="zh-TW" dirty="0"/>
              <a:t>a task finishes with the </a:t>
            </a:r>
            <a:r>
              <a:rPr lang="en-US" altLang="zh-TW" dirty="0" smtClean="0"/>
              <a:t>resource, </a:t>
            </a:r>
            <a:r>
              <a:rPr lang="en-US" altLang="zh-TW" dirty="0"/>
              <a:t>it 'gives' the semaphore </a:t>
            </a:r>
            <a:r>
              <a:rPr lang="en-US" altLang="zh-TW" dirty="0" smtClean="0"/>
              <a:t>back</a:t>
            </a:r>
            <a:endParaRPr lang="en-US" altLang="zh-TW" dirty="0"/>
          </a:p>
          <a:p>
            <a:pPr>
              <a:spcBef>
                <a:spcPts val="0"/>
              </a:spcBef>
            </a:pP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SemaphoreHandle_t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xSemaphoreCreateCounting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uxMaxCount</a:t>
            </a: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altLang="zh-TW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UBaseType_t</a:t>
            </a:r>
            <a:r>
              <a:rPr lang="en-US" altLang="zh-TW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uxInitialCount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zh-TW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69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Counting Semaphore </a:t>
            </a:r>
            <a:r>
              <a:rPr lang="en-US" altLang="zh-TW" dirty="0" smtClean="0"/>
              <a:t>Example (1/2)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3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55626"/>
              </p:ext>
            </p:extLst>
          </p:nvPr>
        </p:nvGraphicFramePr>
        <p:xfrm>
          <a:off x="251520" y="1196503"/>
          <a:ext cx="8568952" cy="46634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66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xSemaphoreHandle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P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arameter for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uxMaxCount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uxInitialCount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xSemaphoreCreateCounting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(2, </a:t>
                      </a:r>
                      <a:r>
                        <a:rPr kumimoji="1" lang="en-US" altLang="zh-TW" sz="2000" b="1" kern="12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2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Create tasks with priority 1 for both users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(task1, (signed char*)) “t1",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1024,</a:t>
                      </a:r>
                      <a:r>
                        <a:rPr kumimoji="1" lang="en-US" altLang="zh-TW" sz="2000" b="1" kern="1200" baseline="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(task2, (signed char*)) “t2",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1024,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 0;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27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Counting Semaphore Example (2/2)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4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57712"/>
              </p:ext>
            </p:extLst>
          </p:nvPr>
        </p:nvGraphicFramePr>
        <p:xfrm>
          <a:off x="251521" y="1124744"/>
          <a:ext cx="8570218" cy="4945380"/>
        </p:xfrm>
        <a:graphic>
          <a:graphicData uri="http://schemas.openxmlformats.org/drawingml/2006/table">
            <a:tbl>
              <a:tblPr/>
              <a:tblGrid>
                <a:gridCol w="8570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task1(void *p){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),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73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Mutexes</a:t>
            </a:r>
            <a:r>
              <a:rPr lang="en-US" altLang="zh-TW" dirty="0"/>
              <a:t> are used for mutual exclusion, so that only one task at a time uses a shared </a:t>
            </a:r>
            <a:r>
              <a:rPr lang="en-US" altLang="zh-TW" dirty="0" smtClean="0"/>
              <a:t>resource, e.g., file, data, device, ...</a:t>
            </a:r>
          </a:p>
          <a:p>
            <a:pPr lvl="1"/>
            <a:r>
              <a:rPr lang="en-US" altLang="zh-TW" dirty="0" smtClean="0"/>
              <a:t>To </a:t>
            </a:r>
            <a:r>
              <a:rPr lang="en-US" altLang="zh-TW" dirty="0"/>
              <a:t>access the shared resource, a task locks the </a:t>
            </a:r>
            <a:r>
              <a:rPr lang="en-US" altLang="zh-TW" dirty="0" err="1"/>
              <a:t>mutex</a:t>
            </a:r>
            <a:r>
              <a:rPr lang="en-US" altLang="zh-TW" dirty="0"/>
              <a:t> associated with the </a:t>
            </a:r>
            <a:r>
              <a:rPr lang="en-US" altLang="zh-TW" dirty="0" smtClean="0"/>
              <a:t>resource </a:t>
            </a:r>
          </a:p>
          <a:p>
            <a:pPr lvl="1"/>
            <a:r>
              <a:rPr lang="en-US" altLang="zh-TW" dirty="0" smtClean="0"/>
              <a:t>The task owns </a:t>
            </a:r>
            <a:r>
              <a:rPr lang="en-US" altLang="zh-TW" dirty="0"/>
              <a:t>the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</a:t>
            </a:r>
            <a:r>
              <a:rPr lang="en-US" altLang="zh-TW" dirty="0"/>
              <a:t>until it unlocks the </a:t>
            </a:r>
            <a:r>
              <a:rPr lang="en-US" altLang="zh-TW" dirty="0" err="1" smtClean="0"/>
              <a:t>utex</a:t>
            </a:r>
            <a:endParaRPr lang="en-US" altLang="zh-TW" dirty="0" smtClean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709706"/>
            <a:ext cx="8053294" cy="2383590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2234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Mutex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acts like a token used to guard a resource</a:t>
            </a:r>
          </a:p>
          <a:p>
            <a:pPr lvl="1"/>
            <a:r>
              <a:rPr lang="en-US" altLang="zh-TW" dirty="0" smtClean="0"/>
              <a:t>When a task wishes to access the resource, it must first obtain ('take') the token</a:t>
            </a:r>
          </a:p>
          <a:p>
            <a:pPr lvl="1"/>
            <a:r>
              <a:rPr lang="en-US" altLang="zh-TW" dirty="0" smtClean="0"/>
              <a:t>When the task has finished with the resource it must 'give' the token back - allowing other tasks the opportunity to access the same resource</a:t>
            </a:r>
          </a:p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may cause a high priority task to be waiting on a lower priority one</a:t>
            </a:r>
          </a:p>
          <a:p>
            <a:pPr lvl="1"/>
            <a:r>
              <a:rPr lang="en-US" altLang="zh-TW" dirty="0" smtClean="0"/>
              <a:t>Even worse, a medium priority task might be running and cause the high priority task to not meet its deadline!</a:t>
            </a:r>
          </a:p>
          <a:p>
            <a:pPr lvl="1"/>
            <a:r>
              <a:rPr lang="en-US" altLang="zh-TW" i="1" dirty="0">
                <a:ea typeface="新細明體" panose="02020500000000000000" pitchFamily="18" charset="-120"/>
              </a:rPr>
              <a:t>Priority inversion </a:t>
            </a:r>
            <a:r>
              <a:rPr lang="en-US" altLang="zh-TW" i="1" dirty="0" smtClean="0">
                <a:ea typeface="新細明體" panose="02020500000000000000" pitchFamily="18" charset="-120"/>
              </a:rPr>
              <a:t>problem</a:t>
            </a:r>
            <a:endParaRPr lang="en-US" altLang="zh-TW" i="1" dirty="0" smtClean="0"/>
          </a:p>
          <a:p>
            <a:endParaRPr lang="en-US" altLang="zh-TW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860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Priority </a:t>
            </a:r>
            <a:r>
              <a:rPr lang="en-US" altLang="zh-TW" dirty="0" smtClean="0"/>
              <a:t>Inversion: Case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Assume priority of T</a:t>
            </a:r>
            <a:r>
              <a:rPr lang="en-US" altLang="zh-TW" baseline="-25000" dirty="0"/>
              <a:t>1</a:t>
            </a:r>
            <a:r>
              <a:rPr lang="en-US" altLang="zh-TW" dirty="0"/>
              <a:t> &gt; priority of </a:t>
            </a:r>
            <a:r>
              <a:rPr lang="en-US" altLang="zh-TW" dirty="0" smtClean="0"/>
              <a:t>T</a:t>
            </a:r>
            <a:r>
              <a:rPr lang="en-US" altLang="zh-TW" baseline="-25000" dirty="0" smtClean="0"/>
              <a:t>9</a:t>
            </a:r>
            <a:endParaRPr lang="en-US" altLang="zh-TW" baseline="-25000" dirty="0"/>
          </a:p>
          <a:p>
            <a:pPr lvl="1"/>
            <a:r>
              <a:rPr lang="en-US" altLang="zh-TW" dirty="0"/>
              <a:t>If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has exclusive access, T</a:t>
            </a:r>
            <a:r>
              <a:rPr lang="en-US" altLang="zh-TW" sz="2800" baseline="-25000" dirty="0" smtClean="0"/>
              <a:t>1</a:t>
            </a:r>
            <a:r>
              <a:rPr lang="en-US" altLang="zh-TW" dirty="0" smtClean="0"/>
              <a:t> </a:t>
            </a:r>
            <a:r>
              <a:rPr lang="en-US" altLang="zh-TW" dirty="0"/>
              <a:t>has to wait until </a:t>
            </a:r>
            <a:r>
              <a:rPr lang="en-US" altLang="zh-TW" dirty="0" smtClean="0"/>
              <a:t>T</a:t>
            </a:r>
            <a:r>
              <a:rPr lang="en-US" altLang="zh-TW" sz="2800" baseline="-25000" dirty="0" smtClean="0"/>
              <a:t>9</a:t>
            </a:r>
            <a:r>
              <a:rPr lang="en-US" altLang="zh-TW" dirty="0" smtClean="0"/>
              <a:t> </a:t>
            </a:r>
            <a:r>
              <a:rPr lang="en-US" altLang="zh-TW" dirty="0"/>
              <a:t>releases </a:t>
            </a:r>
            <a:r>
              <a:rPr lang="en-US" altLang="zh-TW" dirty="0" smtClean="0"/>
              <a:t>resource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inverting priority </a:t>
            </a:r>
            <a:r>
              <a:rPr lang="en-US" altLang="zh-TW" dirty="0" smtClean="0">
                <a:sym typeface="Wingdings" panose="05000000000000000000" pitchFamily="2" charset="2"/>
              </a:rPr>
              <a:t> can raise priority of </a:t>
            </a:r>
            <a:r>
              <a:rPr lang="en-US" altLang="zh-TW" dirty="0"/>
              <a:t>T</a:t>
            </a:r>
            <a:r>
              <a:rPr lang="en-US" altLang="zh-TW" baseline="-25000" dirty="0"/>
              <a:t>9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43" y="2467022"/>
            <a:ext cx="7208217" cy="3626274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6793384" y="2852936"/>
            <a:ext cx="1872208" cy="120032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</a:t>
            </a:r>
            <a:r>
              <a:rPr lang="en-US" altLang="zh-TW" baseline="-25000" dirty="0" smtClean="0">
                <a:latin typeface="+mn-lt"/>
              </a:rPr>
              <a:t>1</a:t>
            </a:r>
            <a:r>
              <a:rPr lang="en-US" altLang="zh-TW" dirty="0" smtClean="0">
                <a:latin typeface="+mn-lt"/>
              </a:rPr>
              <a:t> has higher priority and preempts T</a:t>
            </a:r>
            <a:r>
              <a:rPr lang="en-US" altLang="zh-TW" baseline="-25000" dirty="0" smtClean="0">
                <a:latin typeface="+mn-lt"/>
              </a:rPr>
              <a:t>9</a:t>
            </a:r>
            <a:endParaRPr lang="zh-TW" altLang="en-US" baseline="-25000" dirty="0">
              <a:latin typeface="+mn-lt"/>
            </a:endParaRPr>
          </a:p>
        </p:txBody>
      </p:sp>
      <p:cxnSp>
        <p:nvCxnSpPr>
          <p:cNvPr id="8" name="直線單箭頭接點 7"/>
          <p:cNvCxnSpPr/>
          <p:nvPr/>
        </p:nvCxnSpPr>
        <p:spPr bwMode="auto">
          <a:xfrm flipH="1">
            <a:off x="2976960" y="4077072"/>
            <a:ext cx="3816424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左大括弧 8"/>
          <p:cNvSpPr/>
          <p:nvPr/>
        </p:nvSpPr>
        <p:spPr bwMode="auto">
          <a:xfrm>
            <a:off x="1320776" y="3429000"/>
            <a:ext cx="216024" cy="57606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467544" y="3356992"/>
            <a:ext cx="997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Critical section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7524328" y="5445224"/>
            <a:ext cx="1609614" cy="33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+mn-lt"/>
              </a:rPr>
              <a:t>(critical section)</a:t>
            </a:r>
            <a:endParaRPr lang="zh-TW" altLang="en-US" sz="16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2391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Priority Inversion: Case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medium-priority task preempts a lower-priority task which is using a shared resource on which a higher priority task is blocked</a:t>
            </a:r>
          </a:p>
          <a:p>
            <a:pPr lvl="1"/>
            <a:r>
              <a:rPr lang="en-US" altLang="zh-TW" dirty="0" smtClean="0"/>
              <a:t> If the higher-priority task would be otherwise ready to run, but a medium-priority task is currently running instead, a priority inversion is occurred</a:t>
            </a:r>
          </a:p>
          <a:p>
            <a:endParaRPr lang="zh-TW" altLang="en-US" dirty="0"/>
          </a:p>
        </p:txBody>
      </p:sp>
      <p:grpSp>
        <p:nvGrpSpPr>
          <p:cNvPr id="13" name="群組 12"/>
          <p:cNvGrpSpPr/>
          <p:nvPr/>
        </p:nvGrpSpPr>
        <p:grpSpPr>
          <a:xfrm>
            <a:off x="1447800" y="3573016"/>
            <a:ext cx="6677025" cy="2541587"/>
            <a:chOff x="1447800" y="3573016"/>
            <a:chExt cx="6677025" cy="2541587"/>
          </a:xfrm>
        </p:grpSpPr>
        <p:grpSp>
          <p:nvGrpSpPr>
            <p:cNvPr id="9" name="Group 4"/>
            <p:cNvGrpSpPr>
              <a:grpSpLocks/>
            </p:cNvGrpSpPr>
            <p:nvPr/>
          </p:nvGrpSpPr>
          <p:grpSpPr bwMode="auto">
            <a:xfrm>
              <a:off x="1447800" y="3573016"/>
              <a:ext cx="6677025" cy="2541587"/>
              <a:chOff x="1074" y="2335"/>
              <a:chExt cx="3870" cy="1434"/>
            </a:xfrm>
          </p:grpSpPr>
          <p:pic>
            <p:nvPicPr>
              <p:cNvPr id="10" name="Picture 5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84" y="2335"/>
                <a:ext cx="1560" cy="1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4" y="2448"/>
                <a:ext cx="2334" cy="1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2" name="矩形 11"/>
            <p:cNvSpPr/>
            <p:nvPr/>
          </p:nvSpPr>
          <p:spPr bwMode="auto">
            <a:xfrm>
              <a:off x="1619672" y="3645024"/>
              <a:ext cx="1080120" cy="288032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j-ea"/>
              </a:endParaRP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2557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11060</TotalTime>
  <Words>1536</Words>
  <Application>Microsoft Office PowerPoint</Application>
  <PresentationFormat>如螢幕大小 (4:3)</PresentationFormat>
  <Paragraphs>239</Paragraphs>
  <Slides>22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2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11: Task Synchronization</vt:lpstr>
      <vt:lpstr>Outline</vt:lpstr>
      <vt:lpstr>Counting Semaphores</vt:lpstr>
      <vt:lpstr>Counting Semaphore Example (1/2)</vt:lpstr>
      <vt:lpstr>Counting Semaphore Example (2/2)</vt:lpstr>
      <vt:lpstr>Mutex</vt:lpstr>
      <vt:lpstr>Mutex</vt:lpstr>
      <vt:lpstr>Priority Inversion: Case 1</vt:lpstr>
      <vt:lpstr>Priority Inversion: Case 2</vt:lpstr>
      <vt:lpstr>Solving Priority Inversion</vt:lpstr>
      <vt:lpstr>Example of Mutex (1/3)</vt:lpstr>
      <vt:lpstr>Example of Mutex (2/3)</vt:lpstr>
      <vt:lpstr>Example of Mutex (3/3)</vt:lpstr>
      <vt:lpstr>Outline</vt:lpstr>
      <vt:lpstr>IR Remote</vt:lpstr>
      <vt:lpstr>Sample Code: IR Remote</vt:lpstr>
      <vt:lpstr>RFID-RC522</vt:lpstr>
      <vt:lpstr>Sample Code: RFID-RC522</vt:lpstr>
      <vt:lpstr>Sample Code: RFID-RC522</vt:lpstr>
      <vt:lpstr>Outline</vt:lpstr>
      <vt:lpstr>Basic 1  (40%)</vt:lpstr>
      <vt:lpstr>Basic 2  (60%)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762</cp:revision>
  <dcterms:created xsi:type="dcterms:W3CDTF">2000-02-07T23:54:30Z</dcterms:created>
  <dcterms:modified xsi:type="dcterms:W3CDTF">2016-12-27T01:52:39Z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