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19"/>
  </p:notesMasterIdLst>
  <p:handoutMasterIdLst>
    <p:handoutMasterId r:id="rId20"/>
  </p:handoutMasterIdLst>
  <p:sldIdLst>
    <p:sldId id="529" r:id="rId2"/>
    <p:sldId id="540" r:id="rId3"/>
    <p:sldId id="554" r:id="rId4"/>
    <p:sldId id="563" r:id="rId5"/>
    <p:sldId id="555" r:id="rId6"/>
    <p:sldId id="541" r:id="rId7"/>
    <p:sldId id="549" r:id="rId8"/>
    <p:sldId id="547" r:id="rId9"/>
    <p:sldId id="548" r:id="rId10"/>
    <p:sldId id="551" r:id="rId11"/>
    <p:sldId id="557" r:id="rId12"/>
    <p:sldId id="559" r:id="rId13"/>
    <p:sldId id="560" r:id="rId14"/>
    <p:sldId id="562" r:id="rId15"/>
    <p:sldId id="545" r:id="rId16"/>
    <p:sldId id="561" r:id="rId17"/>
    <p:sldId id="546" r:id="rId18"/>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5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99CCFF"/>
    <a:srgbClr val="FF0000"/>
    <a:srgbClr val="339933"/>
    <a:srgbClr val="FFCC66"/>
    <a:srgbClr val="FF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87546" autoAdjust="0"/>
  </p:normalViewPr>
  <p:slideViewPr>
    <p:cSldViewPr>
      <p:cViewPr varScale="1">
        <p:scale>
          <a:sx n="45" d="100"/>
          <a:sy n="45" d="100"/>
        </p:scale>
        <p:origin x="1474" y="5"/>
      </p:cViewPr>
      <p:guideLst>
        <p:guide orient="horz" pos="3158"/>
        <p:guide pos="2880"/>
      </p:guideLst>
    </p:cSldViewPr>
  </p:slideViewPr>
  <p:outlineViewPr>
    <p:cViewPr>
      <p:scale>
        <a:sx n="33" d="100"/>
        <a:sy n="33" d="100"/>
      </p:scale>
      <p:origin x="0" y="441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rs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 number of the Arduino pin that is connected to the RS pin on the LCD</a:t>
            </a:r>
          </a:p>
          <a:p>
            <a:pPr rtl="0"/>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rw</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 number of the Arduino pin that is connected to the RW pin on the LCD (</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optional</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p>
          <a:p>
            <a:pPr rtl="0"/>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enable: the number of the Arduino pin that is connected to the enable pin on the LCD</a:t>
            </a:r>
          </a:p>
          <a:p>
            <a:pPr rtl="0"/>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d0, d1, d2, d3, d4, d5, d6, d7: the numbers of the Arduino pins that are connected to the corresponding data pins on the LCD. d0, d1, d2, and d3 are optional; if omitted, the LCD will be controlled using only the four data lines (d4, d5, d6, d7).</a:t>
            </a:r>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9</a:t>
            </a:fld>
            <a:endParaRPr lang="zh-TW" altLang="zh-TW"/>
          </a:p>
        </p:txBody>
      </p:sp>
    </p:spTree>
    <p:extLst>
      <p:ext uri="{BB962C8B-B14F-4D97-AF65-F5344CB8AC3E}">
        <p14:creationId xmlns:p14="http://schemas.microsoft.com/office/powerpoint/2010/main" val="310186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 this method a particular row is kept low and other rows are held high. Then the logic status of each column line is scanned. If a particular column is found low, then that means the key that comes in between that column and row is short (pressed). Then the program registers that key being pressed. Then the same procedure is applied for the subsequent rows and the entire process is repeated.</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10</a:t>
            </a:fld>
            <a:endParaRPr lang="zh-TW" altLang="zh-TW"/>
          </a:p>
        </p:txBody>
      </p:sp>
    </p:spTree>
    <p:extLst>
      <p:ext uri="{BB962C8B-B14F-4D97-AF65-F5344CB8AC3E}">
        <p14:creationId xmlns:p14="http://schemas.microsoft.com/office/powerpoint/2010/main" val="277273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52736"/>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layground.arduino.cc/uploads/Code/keypad.zi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tbucket.org/fmalpartida/new-liquidcrystal/download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a:xfrm>
            <a:off x="611188" y="1124743"/>
            <a:ext cx="8010525" cy="2382838"/>
          </a:xfrm>
        </p:spPr>
        <p:txBody>
          <a:bodyPr/>
          <a:lstStyle/>
          <a:p>
            <a:r>
              <a:rPr lang="en-US" altLang="zh-TW" sz="3200" b="0" dirty="0">
                <a:solidFill>
                  <a:schemeClr val="accent1"/>
                </a:solidFill>
                <a:latin typeface="+mn-lt"/>
              </a:rPr>
              <a:t>CS4101 </a:t>
            </a:r>
            <a:r>
              <a:rPr lang="en-US" altLang="zh-TW" sz="3200" b="0" dirty="0" smtClean="0">
                <a:solidFill>
                  <a:schemeClr val="accent1"/>
                </a:solidFill>
                <a:latin typeface="+mn-lt"/>
              </a:rPr>
              <a:t>Introduction to Embedded Systems</a:t>
            </a:r>
            <a:r>
              <a:rPr lang="zh-TW" altLang="en-US" dirty="0">
                <a:latin typeface="+mn-lt"/>
              </a:rPr>
              <a:t/>
            </a:r>
            <a:br>
              <a:rPr lang="zh-TW" altLang="en-US" dirty="0">
                <a:latin typeface="+mn-lt"/>
              </a:rPr>
            </a:br>
            <a:r>
              <a:rPr lang="zh-TW" altLang="en-US" dirty="0"/>
              <a:t/>
            </a:r>
            <a:br>
              <a:rPr lang="zh-TW" altLang="en-US" dirty="0"/>
            </a:br>
            <a:r>
              <a:rPr lang="en-US" altLang="zh-TW" dirty="0" smtClean="0">
                <a:solidFill>
                  <a:srgbClr val="0000FF"/>
                </a:solidFill>
              </a:rPr>
              <a:t>Lab 10: Tasks and Scheduling</a:t>
            </a:r>
            <a:endParaRPr lang="en-US" altLang="zh-TW" dirty="0">
              <a:solidFill>
                <a:srgbClr val="0000FF"/>
              </a:solidFill>
            </a:endParaRPr>
          </a:p>
        </p:txBody>
      </p:sp>
      <p:sp>
        <p:nvSpPr>
          <p:cNvPr id="510987" name="Rectangle 11"/>
          <p:cNvSpPr>
            <a:spLocks noGrp="1" noChangeArrowheads="1"/>
          </p:cNvSpPr>
          <p:nvPr>
            <p:ph type="subTitle" idx="1"/>
          </p:nvPr>
        </p:nvSpPr>
        <p:spPr>
          <a:xfrm>
            <a:off x="755650" y="4148931"/>
            <a:ext cx="7778750" cy="1584325"/>
          </a:xfrm>
        </p:spPr>
        <p:txBody>
          <a:bodyPr/>
          <a:lstStyle/>
          <a:p>
            <a:r>
              <a:rPr lang="en-US" altLang="zh-TW" sz="2800" dirty="0"/>
              <a:t>Prof. Chung-Ta King</a:t>
            </a:r>
          </a:p>
          <a:p>
            <a:r>
              <a:rPr lang="en-US" altLang="zh-TW" sz="2400" dirty="0"/>
              <a:t>Department of Computer Science</a:t>
            </a:r>
          </a:p>
          <a:p>
            <a:r>
              <a:rPr lang="en-US" altLang="zh-TW" sz="2400" dirty="0"/>
              <a:t>National Tsing Hua University, Taiwan</a:t>
            </a:r>
            <a:endParaRPr lang="zh-TW" altLang="en-US" sz="2400" dirty="0"/>
          </a:p>
        </p:txBody>
      </p:sp>
    </p:spTree>
    <p:extLst>
      <p:ext uri="{BB962C8B-B14F-4D97-AF65-F5344CB8AC3E}">
        <p14:creationId xmlns:p14="http://schemas.microsoft.com/office/powerpoint/2010/main" val="86387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a:t>
            </a:r>
            <a:r>
              <a:rPr lang="en-US" altLang="zh-TW" dirty="0" smtClean="0"/>
              <a:t>Code for LCD</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9</a:t>
            </a:fld>
            <a:endParaRPr lang="zh-TW" altLang="zh-TW"/>
          </a:p>
        </p:txBody>
      </p:sp>
      <p:sp>
        <p:nvSpPr>
          <p:cNvPr id="5" name="內容版面配置區 2"/>
          <p:cNvSpPr>
            <a:spLocks noGrp="1"/>
          </p:cNvSpPr>
          <p:nvPr/>
        </p:nvSpPr>
        <p:spPr bwMode="auto">
          <a:xfrm>
            <a:off x="179512" y="1092173"/>
            <a:ext cx="8892480" cy="4967287"/>
          </a:xfrm>
          <a:prstGeom prst="rect">
            <a:avLst/>
          </a:prstGeom>
          <a:solidFill>
            <a:schemeClr val="bg1">
              <a:lumMod val="95000"/>
            </a:schemeClr>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#include &lt;</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Wire.h</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&gt;  </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include &lt;LiquidCrystal_I2C.h</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&gt;</a:t>
            </a:r>
          </a:p>
          <a:p>
            <a:pPr marL="0" indent="0">
              <a:spcBef>
                <a:spcPct val="0"/>
              </a:spcBef>
              <a:buNone/>
            </a:pP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Set the pins on the I2C chip used for LCD connections</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a:t>
            </a:r>
          </a:p>
          <a:p>
            <a:pPr marL="0" indent="0">
              <a:spcBef>
                <a:spcPct val="0"/>
              </a:spcBef>
              <a:buNone/>
            </a:pP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addr</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en,rw,rs,d4,d5,d6,d7,bl,blpol</a:t>
            </a:r>
          </a:p>
          <a:p>
            <a:pPr marL="0" indent="0">
              <a:spcBef>
                <a:spcPct val="0"/>
              </a:spcBef>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LiquidCrystal_I2C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(0x3F, </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2, 1,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0, 4, 5, 6, 7</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3,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POSITIVE);</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void </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setup() { </a:t>
            </a:r>
            <a:endPar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lcd.begin</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(16</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2</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initialize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LCD</a:t>
            </a:r>
            <a:endPar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lcd.backlight</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open LCD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backlight</a:t>
            </a:r>
            <a:endPar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lcd.setCursor</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(0</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0</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setting cursor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lcd.print</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("Hello, world!");  </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delay(1000</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lcd.clear</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p>
          <a:p>
            <a:pPr marL="0" indent="0">
              <a:spcBef>
                <a:spcPct val="0"/>
              </a:spcBef>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lcd.setCursor</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(0</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1);  </a:t>
            </a: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lcd.print</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("Type to display");</a:t>
            </a:r>
          </a:p>
          <a:p>
            <a:pPr marL="0" indent="0">
              <a:spcBef>
                <a:spcPct val="0"/>
              </a:spcBef>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endParaRPr lang="en-US" altLang="zh-TW" sz="2000" b="1" dirty="0">
              <a:latin typeface="Courier New" panose="02070309020205020404" pitchFamily="49" charset="0"/>
              <a:ea typeface="標楷體" panose="03000509000000000000" pitchFamily="65" charset="-120"/>
              <a:cs typeface="Courier New" panose="02070309020205020404" pitchFamily="49" charset="0"/>
            </a:endParaRPr>
          </a:p>
          <a:p>
            <a:pPr marL="0" indent="0">
              <a:spcBef>
                <a:spcPct val="0"/>
              </a:spcBef>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void loop() { }</a:t>
            </a:r>
            <a:endParaRPr lang="zh-TW" altLang="en-US" sz="3200" dirty="0"/>
          </a:p>
          <a:p>
            <a:pPr marL="0" indent="0">
              <a:spcBef>
                <a:spcPct val="0"/>
              </a:spcBef>
              <a:buNone/>
            </a:pP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p:txBody>
      </p:sp>
    </p:spTree>
    <p:extLst>
      <p:ext uri="{BB962C8B-B14F-4D97-AF65-F5344CB8AC3E}">
        <p14:creationId xmlns:p14="http://schemas.microsoft.com/office/powerpoint/2010/main" val="61917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Hex Keypad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10</a:t>
            </a:fld>
            <a:endParaRPr lang="zh-TW" altLang="zh-TW"/>
          </a:p>
        </p:txBody>
      </p:sp>
      <p:grpSp>
        <p:nvGrpSpPr>
          <p:cNvPr id="13" name="群組 12"/>
          <p:cNvGrpSpPr/>
          <p:nvPr/>
        </p:nvGrpSpPr>
        <p:grpSpPr>
          <a:xfrm>
            <a:off x="3779912" y="1037951"/>
            <a:ext cx="5536307" cy="4831903"/>
            <a:chOff x="1763688" y="1259904"/>
            <a:chExt cx="5248275" cy="4552950"/>
          </a:xfrm>
        </p:grpSpPr>
        <p:pic>
          <p:nvPicPr>
            <p:cNvPr id="9" name="圖片 8"/>
            <p:cNvPicPr>
              <a:picLocks noChangeAspect="1"/>
            </p:cNvPicPr>
            <p:nvPr/>
          </p:nvPicPr>
          <p:blipFill>
            <a:blip r:embed="rId3"/>
            <a:stretch>
              <a:fillRect/>
            </a:stretch>
          </p:blipFill>
          <p:spPr>
            <a:xfrm>
              <a:off x="1763688" y="1259904"/>
              <a:ext cx="5248275" cy="4552950"/>
            </a:xfrm>
            <a:prstGeom prst="rect">
              <a:avLst/>
            </a:prstGeom>
          </p:spPr>
        </p:pic>
        <p:sp>
          <p:nvSpPr>
            <p:cNvPr id="10" name="文字方塊 9"/>
            <p:cNvSpPr txBox="1"/>
            <p:nvPr/>
          </p:nvSpPr>
          <p:spPr>
            <a:xfrm>
              <a:off x="3275856" y="4077072"/>
              <a:ext cx="1038704" cy="389657"/>
            </a:xfrm>
            <a:prstGeom prst="rect">
              <a:avLst/>
            </a:prstGeom>
            <a:solidFill>
              <a:schemeClr val="bg1"/>
            </a:solidFill>
          </p:spPr>
          <p:txBody>
            <a:bodyPr wrap="square" rtlCol="0">
              <a:spAutoFit/>
            </a:bodyPr>
            <a:lstStyle/>
            <a:p>
              <a:endParaRPr lang="zh-TW" altLang="en-US" dirty="0"/>
            </a:p>
          </p:txBody>
        </p:sp>
        <p:sp>
          <p:nvSpPr>
            <p:cNvPr id="11" name="文字方塊 10"/>
            <p:cNvSpPr txBox="1"/>
            <p:nvPr/>
          </p:nvSpPr>
          <p:spPr>
            <a:xfrm>
              <a:off x="5436096" y="4005064"/>
              <a:ext cx="1080120" cy="461665"/>
            </a:xfrm>
            <a:prstGeom prst="rect">
              <a:avLst/>
            </a:prstGeom>
            <a:solidFill>
              <a:schemeClr val="bg1"/>
            </a:solidFill>
          </p:spPr>
          <p:txBody>
            <a:bodyPr wrap="square" rtlCol="0">
              <a:spAutoFit/>
            </a:bodyPr>
            <a:lstStyle/>
            <a:p>
              <a:endParaRPr lang="zh-TW" altLang="en-US" dirty="0"/>
            </a:p>
          </p:txBody>
        </p:sp>
        <p:sp>
          <p:nvSpPr>
            <p:cNvPr id="12" name="文字方塊 11"/>
            <p:cNvSpPr txBox="1"/>
            <p:nvPr/>
          </p:nvSpPr>
          <p:spPr>
            <a:xfrm>
              <a:off x="5796136" y="2876202"/>
              <a:ext cx="1080120" cy="461665"/>
            </a:xfrm>
            <a:prstGeom prst="rect">
              <a:avLst/>
            </a:prstGeom>
            <a:solidFill>
              <a:schemeClr val="bg1"/>
            </a:solidFill>
          </p:spPr>
          <p:txBody>
            <a:bodyPr wrap="square" rtlCol="0">
              <a:spAutoFit/>
            </a:bodyPr>
            <a:lstStyle/>
            <a:p>
              <a:endParaRPr lang="zh-TW" altLang="en-US" dirty="0"/>
            </a:p>
          </p:txBody>
        </p:sp>
      </p:grpSp>
      <p:pic>
        <p:nvPicPr>
          <p:cNvPr id="2050" name="Picture 2" descr="http://www.circuitstoday.com/wp-content/uploads/2014/05/hex-keypad-arduino.png"/>
          <p:cNvPicPr>
            <a:picLocks noChangeAspect="1" noChangeArrowheads="1"/>
          </p:cNvPicPr>
          <p:nvPr/>
        </p:nvPicPr>
        <p:blipFill rotWithShape="1">
          <a:blip r:embed="rId4">
            <a:extLst>
              <a:ext uri="{28A0092B-C50C-407E-A947-70E740481C1C}">
                <a14:useLocalDpi xmlns:a14="http://schemas.microsoft.com/office/drawing/2010/main" val="0"/>
              </a:ext>
            </a:extLst>
          </a:blip>
          <a:srcRect r="48855" b="19389"/>
          <a:stretch/>
        </p:blipFill>
        <p:spPr bwMode="auto">
          <a:xfrm>
            <a:off x="683568" y="1318620"/>
            <a:ext cx="3593526" cy="3098908"/>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34190" y="5785519"/>
            <a:ext cx="4941866" cy="307777"/>
          </a:xfrm>
          <a:prstGeom prst="rect">
            <a:avLst/>
          </a:prstGeom>
          <a:noFill/>
        </p:spPr>
        <p:txBody>
          <a:bodyPr wrap="none" rtlCol="0">
            <a:spAutoFit/>
          </a:bodyPr>
          <a:lstStyle/>
          <a:p>
            <a:r>
              <a:rPr lang="en-US" altLang="zh-TW" sz="1400" dirty="0">
                <a:latin typeface="+mn-lt"/>
              </a:rPr>
              <a:t>http://www.circuitstoday.com/interfacing-hex-keypad-to-arduino</a:t>
            </a:r>
            <a:endParaRPr lang="zh-TW" altLang="en-US" sz="1400" dirty="0">
              <a:latin typeface="+mn-lt"/>
            </a:endParaRPr>
          </a:p>
        </p:txBody>
      </p:sp>
      <p:sp>
        <p:nvSpPr>
          <p:cNvPr id="6" name="文字方塊 5"/>
          <p:cNvSpPr txBox="1"/>
          <p:nvPr/>
        </p:nvSpPr>
        <p:spPr>
          <a:xfrm>
            <a:off x="752093" y="4437112"/>
            <a:ext cx="3593526" cy="830997"/>
          </a:xfrm>
          <a:prstGeom prst="rect">
            <a:avLst/>
          </a:prstGeom>
          <a:noFill/>
        </p:spPr>
        <p:txBody>
          <a:bodyPr wrap="square" rtlCol="0">
            <a:spAutoFit/>
          </a:bodyPr>
          <a:lstStyle/>
          <a:p>
            <a:r>
              <a:rPr lang="en-US" altLang="zh-TW" dirty="0" smtClean="0">
                <a:latin typeface="+mn-lt"/>
                <a:ea typeface="+mj-ea"/>
              </a:rPr>
              <a:t>Use “column scanning” to identify </a:t>
            </a:r>
            <a:r>
              <a:rPr lang="en-US" altLang="zh-TW" dirty="0">
                <a:latin typeface="+mn-lt"/>
                <a:ea typeface="+mj-ea"/>
              </a:rPr>
              <a:t>the pressed </a:t>
            </a:r>
            <a:r>
              <a:rPr lang="en-US" altLang="zh-TW" dirty="0" smtClean="0">
                <a:latin typeface="+mn-lt"/>
                <a:ea typeface="+mj-ea"/>
              </a:rPr>
              <a:t>key</a:t>
            </a:r>
            <a:endParaRPr lang="zh-TW" altLang="en-US" dirty="0">
              <a:latin typeface="+mn-lt"/>
              <a:ea typeface="+mj-ea"/>
            </a:endParaRPr>
          </a:p>
        </p:txBody>
      </p:sp>
    </p:spTree>
    <p:extLst>
      <p:ext uri="{BB962C8B-B14F-4D97-AF65-F5344CB8AC3E}">
        <p14:creationId xmlns:p14="http://schemas.microsoft.com/office/powerpoint/2010/main" val="3904977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dirty="0"/>
              <a:t>Hex </a:t>
            </a:r>
            <a:r>
              <a:rPr lang="en-US" altLang="zh-TW" dirty="0" smtClean="0"/>
              <a:t>Keypad Library</a:t>
            </a:r>
            <a:endParaRPr lang="zh-TW" altLang="en-US" dirty="0"/>
          </a:p>
        </p:txBody>
      </p:sp>
      <p:sp>
        <p:nvSpPr>
          <p:cNvPr id="3" name="內容版面配置區 2"/>
          <p:cNvSpPr>
            <a:spLocks noGrp="1"/>
          </p:cNvSpPr>
          <p:nvPr>
            <p:ph idx="1"/>
          </p:nvPr>
        </p:nvSpPr>
        <p:spPr/>
        <p:txBody>
          <a:bodyPr/>
          <a:lstStyle/>
          <a:p>
            <a:r>
              <a:rPr lang="en-US" altLang="zh-TW" dirty="0" smtClean="0"/>
              <a:t>Please download </a:t>
            </a:r>
            <a:r>
              <a:rPr lang="en-US" altLang="zh-TW" dirty="0" smtClean="0"/>
              <a:t>the </a:t>
            </a:r>
            <a:r>
              <a:rPr lang="en-US" altLang="zh-TW" dirty="0" smtClean="0"/>
              <a:t>library from this website:</a:t>
            </a:r>
          </a:p>
          <a:p>
            <a:pPr marL="400050" lvl="1" indent="0">
              <a:buNone/>
            </a:pPr>
            <a:r>
              <a:rPr lang="en-US" altLang="zh-TW" sz="2000" dirty="0">
                <a:hlinkClick r:id="rId2"/>
              </a:rPr>
              <a:t>http://</a:t>
            </a:r>
            <a:r>
              <a:rPr lang="en-US" altLang="zh-TW" sz="2000" dirty="0" smtClean="0">
                <a:hlinkClick r:id="rId2"/>
              </a:rPr>
              <a:t>playground.arduino.cc/uploads/Code/keypad.zip</a:t>
            </a:r>
            <a:endParaRPr lang="en-US" altLang="zh-TW" sz="2000" dirty="0" smtClean="0"/>
          </a:p>
          <a:p>
            <a:pPr marL="400050" lvl="1" indent="0">
              <a:buNone/>
            </a:pPr>
            <a:endParaRPr lang="en-US" altLang="zh-TW" dirty="0"/>
          </a:p>
          <a:p>
            <a:pPr lvl="1"/>
            <a:r>
              <a:rPr lang="en-US" altLang="zh-TW" dirty="0"/>
              <a:t>Unzip the file under arduino-1.6.12\libraries</a:t>
            </a:r>
            <a:endParaRPr lang="en-US" altLang="zh-TW" dirty="0" smtClean="0"/>
          </a:p>
          <a:p>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11</a:t>
            </a:fld>
            <a:endParaRPr lang="zh-TW" altLang="zh-TW"/>
          </a:p>
        </p:txBody>
      </p:sp>
      <p:pic>
        <p:nvPicPr>
          <p:cNvPr id="8" name="圖片 7"/>
          <p:cNvPicPr>
            <a:picLocks noChangeAspect="1"/>
          </p:cNvPicPr>
          <p:nvPr/>
        </p:nvPicPr>
        <p:blipFill>
          <a:blip r:embed="rId3"/>
          <a:stretch>
            <a:fillRect/>
          </a:stretch>
        </p:blipFill>
        <p:spPr>
          <a:xfrm>
            <a:off x="1187624" y="3068960"/>
            <a:ext cx="6772275" cy="2133600"/>
          </a:xfrm>
          <a:prstGeom prst="rect">
            <a:avLst/>
          </a:prstGeom>
        </p:spPr>
      </p:pic>
    </p:spTree>
    <p:extLst>
      <p:ext uri="{BB962C8B-B14F-4D97-AF65-F5344CB8AC3E}">
        <p14:creationId xmlns:p14="http://schemas.microsoft.com/office/powerpoint/2010/main" val="9665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a:t>
            </a:r>
            <a:r>
              <a:rPr lang="en-US" altLang="zh-TW" dirty="0" smtClean="0"/>
              <a:t>Code for Hex Keypad</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12</a:t>
            </a:fld>
            <a:endParaRPr lang="zh-TW" altLang="zh-TW"/>
          </a:p>
        </p:txBody>
      </p:sp>
      <p:sp>
        <p:nvSpPr>
          <p:cNvPr id="5" name="內容版面配置區 2"/>
          <p:cNvSpPr>
            <a:spLocks noGrp="1"/>
          </p:cNvSpPr>
          <p:nvPr/>
        </p:nvSpPr>
        <p:spPr bwMode="auto">
          <a:xfrm>
            <a:off x="179512" y="1092173"/>
            <a:ext cx="8892480" cy="4967287"/>
          </a:xfrm>
          <a:prstGeom prst="rect">
            <a:avLst/>
          </a:prstGeom>
          <a:solidFill>
            <a:schemeClr val="bg1">
              <a:lumMod val="95000"/>
            </a:schemeClr>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include &lt;</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Keypad.h</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&gt;    </a:t>
            </a:r>
            <a:r>
              <a:rPr lang="zh-TW" altLang="en-US" sz="2000" b="1" dirty="0">
                <a:latin typeface="Courier New" panose="02070309020205020404" pitchFamily="49" charset="0"/>
                <a:ea typeface="標楷體" panose="03000509000000000000" pitchFamily="65" charset="-120"/>
                <a:cs typeface="Courier New" panose="02070309020205020404" pitchFamily="49" charset="0"/>
              </a:rPr>
              <a:t> </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#define KEY_ROWS 4 </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define KEY_COLS 4 </a:t>
            </a:r>
            <a:r>
              <a:rPr lang="zh-TW" altLang="en-US" sz="2000" b="1" dirty="0">
                <a:latin typeface="Courier New" panose="02070309020205020404" pitchFamily="49" charset="0"/>
                <a:ea typeface="標楷體" panose="03000509000000000000" pitchFamily="65" charset="-120"/>
                <a:cs typeface="Courier New" panose="02070309020205020404" pitchFamily="49" charset="0"/>
              </a:rPr>
              <a:t> </a:t>
            </a:r>
          </a:p>
          <a:p>
            <a:pPr marL="0" indent="0">
              <a:buNone/>
            </a:pP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char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keymap</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[KEY_ROWS][KEY_COLS] = {</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{'1', '2', '3', 'A'},</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{'4', '5', '6', 'B'},</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{'7', '8', '9', 'C'},</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 '0', '#', 'D'}</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Column pin 1~4</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byte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colPins</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[KEY_COLS] = {9, 8, 7, 6};</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Column pin 1~4</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byte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rowPins</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[KEY_ROWS] = {13, 12, 11, 10}; </a:t>
            </a:r>
          </a:p>
          <a:p>
            <a:pPr marL="0" indent="0">
              <a:buNone/>
            </a:pPr>
            <a:endParaRPr lang="en-US" altLang="zh-TW" sz="2000" b="1" dirty="0">
              <a:latin typeface="Courier New" panose="02070309020205020404" pitchFamily="49" charset="0"/>
              <a:ea typeface="標楷體" panose="03000509000000000000" pitchFamily="65" charset="-120"/>
              <a:cs typeface="Courier New" panose="02070309020205020404" pitchFamily="49" charset="0"/>
            </a:endParaRPr>
          </a:p>
        </p:txBody>
      </p:sp>
    </p:spTree>
    <p:extLst>
      <p:ext uri="{BB962C8B-B14F-4D97-AF65-F5344CB8AC3E}">
        <p14:creationId xmlns:p14="http://schemas.microsoft.com/office/powerpoint/2010/main" val="194931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a:t>
            </a:r>
            <a:r>
              <a:rPr lang="en-US" altLang="zh-TW" dirty="0" smtClean="0"/>
              <a:t>Code for Hex Keypad</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13</a:t>
            </a:fld>
            <a:endParaRPr lang="zh-TW" altLang="zh-TW"/>
          </a:p>
        </p:txBody>
      </p:sp>
      <p:sp>
        <p:nvSpPr>
          <p:cNvPr id="5" name="內容版面配置區 2"/>
          <p:cNvSpPr>
            <a:spLocks noGrp="1"/>
          </p:cNvSpPr>
          <p:nvPr/>
        </p:nvSpPr>
        <p:spPr bwMode="auto">
          <a:xfrm>
            <a:off x="179512" y="1092173"/>
            <a:ext cx="8892480" cy="4967287"/>
          </a:xfrm>
          <a:prstGeom prst="rect">
            <a:avLst/>
          </a:prstGeom>
          <a:solidFill>
            <a:schemeClr val="bg1">
              <a:lumMod val="95000"/>
            </a:schemeClr>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initialize keypad</a:t>
            </a:r>
            <a:endParaRPr lang="zh-TW" altLang="en-US"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Keypad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myKeypad</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 Keypad(</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makeKeymap</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keymap</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rowPins</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colPins</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KEY_ROWS, KEY_COLS);</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void setup(){</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Serial.begin</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(9600);</a:t>
            </a: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p>
          <a:p>
            <a:pPr marL="0" indent="0">
              <a:buNone/>
            </a:pPr>
            <a:endParaRPr lang="en-US" altLang="zh-TW" sz="2000" b="1" dirty="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void loop(){</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char </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key =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myKeypad.getKey</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if (key</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zh-TW" altLang="en-US"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Serial.println</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(key</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endParaRPr lang="zh-TW" altLang="en-US" sz="2000" b="1" dirty="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a:t>
            </a:r>
            <a:endParaRPr lang="zh-TW" altLang="en-US" sz="2000" b="1" dirty="0">
              <a:latin typeface="Courier New" panose="02070309020205020404" pitchFamily="49" charset="0"/>
              <a:ea typeface="標楷體" panose="03000509000000000000" pitchFamily="65" charset="-120"/>
              <a:cs typeface="Courier New" panose="02070309020205020404" pitchFamily="49" charset="0"/>
            </a:endParaRPr>
          </a:p>
        </p:txBody>
      </p:sp>
    </p:spTree>
    <p:extLst>
      <p:ext uri="{BB962C8B-B14F-4D97-AF65-F5344CB8AC3E}">
        <p14:creationId xmlns:p14="http://schemas.microsoft.com/office/powerpoint/2010/main" val="153975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 10</a:t>
            </a:r>
            <a:endParaRPr lang="en-US" altLang="zh-TW" dirty="0"/>
          </a:p>
        </p:txBody>
      </p:sp>
      <p:sp>
        <p:nvSpPr>
          <p:cNvPr id="3" name="內容版面配置區 2"/>
          <p:cNvSpPr>
            <a:spLocks noGrp="1"/>
          </p:cNvSpPr>
          <p:nvPr>
            <p:ph idx="1"/>
          </p:nvPr>
        </p:nvSpPr>
        <p:spPr/>
        <p:txBody>
          <a:bodyPr/>
          <a:lstStyle/>
          <a:p>
            <a:r>
              <a:rPr lang="en-US" altLang="zh-TW" dirty="0" smtClean="0"/>
              <a:t>Basic 1: Implement a traffic light</a:t>
            </a:r>
          </a:p>
          <a:p>
            <a:pPr lvl="1"/>
            <a:r>
              <a:rPr lang="en-US" altLang="zh-TW" dirty="0" smtClean="0"/>
              <a:t>The traffic light will set the green LED on for 4 sec, then the yellow LED on for 2 sec, and the red LED on for 6 sec, and repeat. </a:t>
            </a:r>
          </a:p>
          <a:p>
            <a:pPr lvl="1"/>
            <a:r>
              <a:rPr lang="en-US" altLang="zh-TW" dirty="0" smtClean="0"/>
              <a:t>The traffic light will change to the green light when there is an ambulance passing, which is represented by a buzzer</a:t>
            </a:r>
          </a:p>
          <a:p>
            <a:pPr lvl="1"/>
            <a:r>
              <a:rPr lang="en-US" altLang="zh-TW" dirty="0" smtClean="0"/>
              <a:t>The buzzer will be turned on for 4 sec at 2 Hz (0.5 sec on and 0.5 sec off), indicating that the ambulance will need 4 sec to pass the cross road</a:t>
            </a:r>
          </a:p>
          <a:p>
            <a:pPr lvl="2"/>
            <a:r>
              <a:rPr lang="en-US" altLang="zh-TW" dirty="0" smtClean="0"/>
              <a:t>The starting time is set randomly between 7 and 12 sec.</a:t>
            </a:r>
          </a:p>
          <a:p>
            <a:pPr lvl="2"/>
            <a:r>
              <a:rPr lang="en-US" altLang="zh-TW" dirty="0" smtClean="0"/>
              <a:t>During the 4 sec that the buzzer sounds, the traffic light will be turned to the green LED. </a:t>
            </a:r>
          </a:p>
          <a:p>
            <a:pPr lvl="2"/>
            <a:r>
              <a:rPr lang="en-US" altLang="zh-TW" dirty="0" smtClean="0"/>
              <a:t>After the 4 sec, the traffic light returns to normal. </a:t>
            </a:r>
          </a:p>
          <a:p>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14</a:t>
            </a:fld>
            <a:endParaRPr lang="zh-TW" altLang="zh-TW"/>
          </a:p>
        </p:txBody>
      </p:sp>
    </p:spTree>
    <p:extLst>
      <p:ext uri="{BB962C8B-B14F-4D97-AF65-F5344CB8AC3E}">
        <p14:creationId xmlns:p14="http://schemas.microsoft.com/office/powerpoint/2010/main" val="4242968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dirty="0" smtClean="0"/>
              <a:t>Lab 10</a:t>
            </a:r>
            <a:endParaRPr lang="zh-TW" altLang="en-US" dirty="0"/>
          </a:p>
        </p:txBody>
      </p:sp>
      <p:sp>
        <p:nvSpPr>
          <p:cNvPr id="3" name="內容版面配置區 2"/>
          <p:cNvSpPr>
            <a:spLocks noGrp="1"/>
          </p:cNvSpPr>
          <p:nvPr>
            <p:ph idx="1"/>
          </p:nvPr>
        </p:nvSpPr>
        <p:spPr/>
        <p:txBody>
          <a:bodyPr/>
          <a:lstStyle/>
          <a:p>
            <a:r>
              <a:rPr lang="en-US" altLang="zh-TW" dirty="0" smtClean="0"/>
              <a:t>Basic 1 (cont.)</a:t>
            </a:r>
          </a:p>
          <a:p>
            <a:pPr lvl="1"/>
            <a:r>
              <a:rPr lang="en-US" altLang="zh-TW" dirty="0" smtClean="0"/>
              <a:t>Set the priority of the tasks properly.</a:t>
            </a:r>
          </a:p>
          <a:p>
            <a:pPr lvl="1"/>
            <a:r>
              <a:rPr lang="en-US" altLang="zh-TW" dirty="0" smtClean="0"/>
              <a:t>Show the current state and duration of the state on the LCD.</a:t>
            </a:r>
          </a:p>
          <a:p>
            <a:pPr lvl="1"/>
            <a:r>
              <a:rPr lang="en-US" altLang="zh-TW" dirty="0" smtClean="0"/>
              <a:t>For example: if the green light is on for three seconds, then show the string “green light” and the number “3” on the LCD.</a:t>
            </a:r>
            <a:endParaRPr lang="zh-TW" altLang="en-US" dirty="0" smtClean="0"/>
          </a:p>
          <a:p>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15</a:t>
            </a:fld>
            <a:endParaRPr lang="zh-TW" altLang="zh-TW"/>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34625"/>
            <a:ext cx="4608512" cy="209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176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dirty="0" smtClean="0"/>
              <a:t>Lab 10</a:t>
            </a:r>
            <a:endParaRPr lang="zh-TW" altLang="en-US" dirty="0"/>
          </a:p>
        </p:txBody>
      </p:sp>
      <p:sp>
        <p:nvSpPr>
          <p:cNvPr id="3" name="內容版面配置區 2"/>
          <p:cNvSpPr>
            <a:spLocks noGrp="1"/>
          </p:cNvSpPr>
          <p:nvPr>
            <p:ph idx="1"/>
          </p:nvPr>
        </p:nvSpPr>
        <p:spPr/>
        <p:txBody>
          <a:bodyPr/>
          <a:lstStyle/>
          <a:p>
            <a:r>
              <a:rPr lang="en-US" altLang="zh-TW" dirty="0" smtClean="0"/>
              <a:t>Basic 2: </a:t>
            </a:r>
            <a:r>
              <a:rPr lang="en-US" altLang="zh-TW" dirty="0" smtClean="0"/>
              <a:t>Implement a simple Screensaver</a:t>
            </a:r>
          </a:p>
          <a:p>
            <a:pPr lvl="1"/>
            <a:r>
              <a:rPr lang="en-US" altLang="zh-TW" dirty="0" smtClean="0"/>
              <a:t>Silent mode: </a:t>
            </a:r>
          </a:p>
          <a:p>
            <a:pPr lvl="2"/>
            <a:r>
              <a:rPr lang="en-US" altLang="zh-TW" dirty="0" smtClean="0"/>
              <a:t>The backlight is off.</a:t>
            </a:r>
          </a:p>
          <a:p>
            <a:pPr lvl="2"/>
            <a:r>
              <a:rPr lang="en-US" altLang="zh-TW" dirty="0" smtClean="0"/>
              <a:t>If the input from the hex keypad is ‘*’, then go to the unlock mode.</a:t>
            </a:r>
          </a:p>
          <a:p>
            <a:pPr lvl="1"/>
            <a:r>
              <a:rPr lang="en-US" altLang="zh-TW" dirty="0" smtClean="0"/>
              <a:t>Unlock mode: </a:t>
            </a:r>
          </a:p>
          <a:p>
            <a:pPr lvl="2"/>
            <a:r>
              <a:rPr lang="en-US" altLang="zh-TW" dirty="0" smtClean="0"/>
              <a:t>Turn on the backlight and print “Enter password:”</a:t>
            </a:r>
          </a:p>
          <a:p>
            <a:pPr lvl="2"/>
            <a:r>
              <a:rPr lang="en-US" altLang="zh-TW" dirty="0" smtClean="0"/>
              <a:t>If the user enters the correct password (at least 3 characters), then go back to the silent mode. Otherwise, stay in the unlock mode.</a:t>
            </a:r>
          </a:p>
          <a:p>
            <a:pPr lvl="1"/>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16</a:t>
            </a:fld>
            <a:endParaRPr lang="zh-TW" altLang="zh-TW"/>
          </a:p>
        </p:txBody>
      </p:sp>
    </p:spTree>
    <p:extLst>
      <p:ext uri="{BB962C8B-B14F-4D97-AF65-F5344CB8AC3E}">
        <p14:creationId xmlns:p14="http://schemas.microsoft.com/office/powerpoint/2010/main" val="2264743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mtClean="0"/>
              <a:t>Introduction</a:t>
            </a:r>
            <a:endParaRPr lang="zh-TW" altLang="en-US" dirty="0"/>
          </a:p>
        </p:txBody>
      </p:sp>
      <p:sp>
        <p:nvSpPr>
          <p:cNvPr id="5" name="內容版面配置區 4"/>
          <p:cNvSpPr>
            <a:spLocks noGrp="1"/>
          </p:cNvSpPr>
          <p:nvPr>
            <p:ph idx="1"/>
          </p:nvPr>
        </p:nvSpPr>
        <p:spPr/>
        <p:txBody>
          <a:bodyPr/>
          <a:lstStyle/>
          <a:p>
            <a:pPr marL="0" indent="0">
              <a:buNone/>
            </a:pPr>
            <a:r>
              <a:rPr lang="en-US" altLang="zh-TW" dirty="0" smtClean="0"/>
              <a:t>In </a:t>
            </a:r>
            <a:r>
              <a:rPr lang="en-US" altLang="zh-TW" dirty="0"/>
              <a:t>this lab, we will learn…</a:t>
            </a:r>
          </a:p>
          <a:p>
            <a:r>
              <a:rPr lang="en-US" altLang="zh-TW" dirty="0" smtClean="0"/>
              <a:t>More sensors</a:t>
            </a:r>
            <a:endParaRPr lang="en-US" altLang="zh-TW" dirty="0"/>
          </a:p>
          <a:p>
            <a:pPr lvl="1"/>
            <a:r>
              <a:rPr lang="en-US" altLang="zh-TW" dirty="0"/>
              <a:t>B</a:t>
            </a:r>
            <a:r>
              <a:rPr lang="en-US" altLang="zh-TW" dirty="0" smtClean="0"/>
              <a:t>uzzer</a:t>
            </a:r>
            <a:r>
              <a:rPr lang="en-US" altLang="zh-TW" dirty="0"/>
              <a:t>, </a:t>
            </a:r>
            <a:r>
              <a:rPr lang="en-US" altLang="zh-TW" dirty="0" smtClean="0"/>
              <a:t>LCD display, </a:t>
            </a:r>
            <a:r>
              <a:rPr lang="en-US" altLang="zh-TW" dirty="0"/>
              <a:t>hex </a:t>
            </a:r>
            <a:r>
              <a:rPr lang="en-US" altLang="zh-TW" dirty="0" smtClean="0"/>
              <a:t>keypad</a:t>
            </a:r>
            <a:endParaRPr lang="en-US" altLang="zh-TW" dirty="0"/>
          </a:p>
          <a:p>
            <a:r>
              <a:rPr lang="en-US" altLang="zh-TW" dirty="0" smtClean="0"/>
              <a:t>How to do task scheduling on Arduino?</a:t>
            </a:r>
          </a:p>
          <a:p>
            <a:endParaRPr lang="en-US" altLang="zh-TW" dirty="0"/>
          </a:p>
          <a:p>
            <a:pPr lvl="1"/>
            <a:endParaRPr lang="en-US" altLang="zh-TW" dirty="0"/>
          </a:p>
        </p:txBody>
      </p:sp>
      <p:sp>
        <p:nvSpPr>
          <p:cNvPr id="3" name="投影片編號版面配置區 2"/>
          <p:cNvSpPr>
            <a:spLocks noGrp="1"/>
          </p:cNvSpPr>
          <p:nvPr>
            <p:ph type="sldNum" sz="quarter" idx="11"/>
          </p:nvPr>
        </p:nvSpPr>
        <p:spPr/>
        <p:txBody>
          <a:bodyPr/>
          <a:lstStyle/>
          <a:p>
            <a:fld id="{00C97D5C-740A-4F5C-A848-0CD35FD783BB}" type="slidenum">
              <a:rPr lang="zh-TW" altLang="en-US" smtClean="0"/>
              <a:pPr/>
              <a:t>1</a:t>
            </a:fld>
            <a:endParaRPr lang="zh-TW" altLang="zh-TW"/>
          </a:p>
        </p:txBody>
      </p:sp>
    </p:spTree>
    <p:extLst>
      <p:ext uri="{BB962C8B-B14F-4D97-AF65-F5344CB8AC3E}">
        <p14:creationId xmlns:p14="http://schemas.microsoft.com/office/powerpoint/2010/main" val="352023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Buzzer</a:t>
            </a:r>
            <a:endParaRPr lang="zh-TW" altLang="en-US" dirty="0"/>
          </a:p>
        </p:txBody>
      </p:sp>
      <p:sp>
        <p:nvSpPr>
          <p:cNvPr id="7" name="內容版面配置區 6"/>
          <p:cNvSpPr>
            <a:spLocks noGrp="1"/>
          </p:cNvSpPr>
          <p:nvPr>
            <p:ph idx="1"/>
          </p:nvPr>
        </p:nvSpPr>
        <p:spPr/>
        <p:txBody>
          <a:bodyPr/>
          <a:lstStyle/>
          <a:p>
            <a:r>
              <a:rPr lang="en-US" altLang="zh-TW" dirty="0" smtClean="0"/>
              <a:t>Piezoelectric buzzer:</a:t>
            </a:r>
          </a:p>
          <a:p>
            <a:pPr lvl="1"/>
            <a:r>
              <a:rPr lang="en-US" altLang="zh-TW" dirty="0"/>
              <a:t>C</a:t>
            </a:r>
            <a:r>
              <a:rPr lang="en-US" altLang="zh-TW" dirty="0" smtClean="0"/>
              <a:t>ontains </a:t>
            </a:r>
            <a:r>
              <a:rPr lang="en-US" altLang="zh-TW" dirty="0" smtClean="0"/>
              <a:t>a metal </a:t>
            </a:r>
            <a:r>
              <a:rPr lang="en-US" altLang="zh-TW" dirty="0" smtClean="0"/>
              <a:t>disc that deforms under a current</a:t>
            </a:r>
            <a:endParaRPr lang="en-US" altLang="zh-TW" dirty="0" smtClean="0"/>
          </a:p>
          <a:p>
            <a:pPr lvl="1"/>
            <a:r>
              <a:rPr lang="en-US" altLang="zh-TW" dirty="0" smtClean="0"/>
              <a:t>By applying an alternating current at a high enough frequency, the disc will move fast </a:t>
            </a:r>
            <a:r>
              <a:rPr lang="en-US" altLang="zh-TW" dirty="0" smtClean="0"/>
              <a:t>to </a:t>
            </a:r>
            <a:r>
              <a:rPr lang="en-US" altLang="zh-TW" dirty="0" smtClean="0"/>
              <a:t>create a sound </a:t>
            </a:r>
            <a:r>
              <a:rPr lang="en-US" altLang="zh-TW" dirty="0" smtClean="0"/>
              <a:t>wave</a:t>
            </a:r>
          </a:p>
          <a:p>
            <a:pPr lvl="1"/>
            <a:r>
              <a:rPr lang="en-US" altLang="zh-TW" dirty="0" smtClean="0"/>
              <a:t>You have two buzzers; use left one</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a:t>
            </a:fld>
            <a:endParaRPr lang="zh-TW" altLang="zh-TW"/>
          </a:p>
        </p:txBody>
      </p:sp>
      <p:pic>
        <p:nvPicPr>
          <p:cNvPr id="6" name="Picture 2" descr="「buzzer arduino」的圖片搜尋結果"/>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87"/>
          <a:stretch/>
        </p:blipFill>
        <p:spPr bwMode="auto">
          <a:xfrm>
            <a:off x="3699474" y="3275080"/>
            <a:ext cx="4939232" cy="27058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群組 2"/>
          <p:cNvGrpSpPr/>
          <p:nvPr/>
        </p:nvGrpSpPr>
        <p:grpSpPr>
          <a:xfrm>
            <a:off x="2682437" y="4243968"/>
            <a:ext cx="971576" cy="922911"/>
            <a:chOff x="6840784" y="233577"/>
            <a:chExt cx="1331616" cy="1395223"/>
          </a:xfrm>
        </p:grpSpPr>
        <p:pic>
          <p:nvPicPr>
            <p:cNvPr id="5" name="Picture 6" descr="「buzzer arduino」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18900" t="14941" r="16841" b="13239"/>
            <a:stretch/>
          </p:blipFill>
          <p:spPr bwMode="auto">
            <a:xfrm>
              <a:off x="6948264" y="260647"/>
              <a:ext cx="1224136" cy="1368153"/>
            </a:xfrm>
            <a:prstGeom prst="rect">
              <a:avLst/>
            </a:prstGeom>
            <a:noFill/>
            <a:extLst>
              <a:ext uri="{909E8E84-426E-40DD-AFC4-6F175D3DCCD1}">
                <a14:hiddenFill xmlns:a14="http://schemas.microsoft.com/office/drawing/2010/main">
                  <a:solidFill>
                    <a:srgbClr val="FFFFFF"/>
                  </a:solidFill>
                </a14:hiddenFill>
              </a:ext>
            </a:extLst>
          </p:spPr>
        </p:pic>
        <p:sp>
          <p:nvSpPr>
            <p:cNvPr id="11" name="橢圓 10"/>
            <p:cNvSpPr/>
            <p:nvPr/>
          </p:nvSpPr>
          <p:spPr bwMode="auto">
            <a:xfrm>
              <a:off x="6840784" y="233577"/>
              <a:ext cx="699940" cy="69494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pic>
        <p:nvPicPr>
          <p:cNvPr id="8" name="圖片 7"/>
          <p:cNvPicPr>
            <a:picLocks noChangeAspect="1"/>
          </p:cNvPicPr>
          <p:nvPr/>
        </p:nvPicPr>
        <p:blipFill rotWithShape="1">
          <a:blip r:embed="rId4" cstate="print">
            <a:extLst>
              <a:ext uri="{28A0092B-C50C-407E-A947-70E740481C1C}">
                <a14:useLocalDpi xmlns:a14="http://schemas.microsoft.com/office/drawing/2010/main" val="0"/>
              </a:ext>
            </a:extLst>
          </a:blip>
          <a:srcRect l="34079" t="35578" r="21992" b="35357"/>
          <a:stretch/>
        </p:blipFill>
        <p:spPr>
          <a:xfrm>
            <a:off x="772958" y="5071948"/>
            <a:ext cx="1681703" cy="834527"/>
          </a:xfrm>
          <a:prstGeom prst="rect">
            <a:avLst/>
          </a:prstGeom>
        </p:spPr>
      </p:pic>
      <p:pic>
        <p:nvPicPr>
          <p:cNvPr id="9" name="圖片 8"/>
          <p:cNvPicPr>
            <a:picLocks noChangeAspect="1"/>
          </p:cNvPicPr>
          <p:nvPr/>
        </p:nvPicPr>
        <p:blipFill rotWithShape="1">
          <a:blip r:embed="rId5" cstate="print">
            <a:extLst>
              <a:ext uri="{28A0092B-C50C-407E-A947-70E740481C1C}">
                <a14:useLocalDpi xmlns:a14="http://schemas.microsoft.com/office/drawing/2010/main" val="0"/>
              </a:ext>
            </a:extLst>
          </a:blip>
          <a:srcRect l="33101" t="30985" r="25383" b="39423"/>
          <a:stretch/>
        </p:blipFill>
        <p:spPr>
          <a:xfrm>
            <a:off x="772958" y="3559781"/>
            <a:ext cx="1681703" cy="899026"/>
          </a:xfrm>
          <a:prstGeom prst="rect">
            <a:avLst/>
          </a:prstGeom>
        </p:spPr>
      </p:pic>
      <p:sp>
        <p:nvSpPr>
          <p:cNvPr id="10" name="文字方塊 9"/>
          <p:cNvSpPr txBox="1"/>
          <p:nvPr/>
        </p:nvSpPr>
        <p:spPr>
          <a:xfrm>
            <a:off x="539552" y="3193256"/>
            <a:ext cx="1167627" cy="400110"/>
          </a:xfrm>
          <a:prstGeom prst="rect">
            <a:avLst/>
          </a:prstGeom>
          <a:noFill/>
        </p:spPr>
        <p:txBody>
          <a:bodyPr wrap="none" rtlCol="0">
            <a:spAutoFit/>
          </a:bodyPr>
          <a:lstStyle/>
          <a:p>
            <a:r>
              <a:rPr lang="en-US" altLang="zh-TW" sz="2000" dirty="0" smtClean="0">
                <a:latin typeface="+mn-lt"/>
              </a:rPr>
              <a:t>Side view</a:t>
            </a:r>
          </a:p>
        </p:txBody>
      </p:sp>
      <p:sp>
        <p:nvSpPr>
          <p:cNvPr id="12" name="文字方塊 11"/>
          <p:cNvSpPr txBox="1"/>
          <p:nvPr/>
        </p:nvSpPr>
        <p:spPr>
          <a:xfrm>
            <a:off x="539552" y="4705424"/>
            <a:ext cx="1507720" cy="400110"/>
          </a:xfrm>
          <a:prstGeom prst="rect">
            <a:avLst/>
          </a:prstGeom>
          <a:noFill/>
        </p:spPr>
        <p:txBody>
          <a:bodyPr wrap="none" rtlCol="0">
            <a:spAutoFit/>
          </a:bodyPr>
          <a:lstStyle/>
          <a:p>
            <a:r>
              <a:rPr lang="en-US" altLang="zh-TW" sz="2000" dirty="0" smtClean="0">
                <a:latin typeface="+mn-lt"/>
              </a:rPr>
              <a:t>Bottom view</a:t>
            </a:r>
            <a:endParaRPr lang="zh-TW" altLang="en-US" sz="2000" dirty="0">
              <a:latin typeface="+mn-lt"/>
            </a:endParaRPr>
          </a:p>
        </p:txBody>
      </p:sp>
      <p:sp>
        <p:nvSpPr>
          <p:cNvPr id="13" name="矩形 12"/>
          <p:cNvSpPr/>
          <p:nvPr/>
        </p:nvSpPr>
        <p:spPr bwMode="auto">
          <a:xfrm>
            <a:off x="713761" y="3543921"/>
            <a:ext cx="969720" cy="87733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4" name="矩形 13"/>
          <p:cNvSpPr/>
          <p:nvPr/>
        </p:nvSpPr>
        <p:spPr bwMode="auto">
          <a:xfrm>
            <a:off x="713761" y="5071948"/>
            <a:ext cx="969720" cy="87733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93288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Playing a Tone</a:t>
            </a:r>
            <a:endParaRPr lang="zh-TW" altLang="en-US" dirty="0"/>
          </a:p>
        </p:txBody>
      </p:sp>
      <p:sp>
        <p:nvSpPr>
          <p:cNvPr id="3" name="內容版面配置區 2"/>
          <p:cNvSpPr>
            <a:spLocks noGrp="1"/>
          </p:cNvSpPr>
          <p:nvPr>
            <p:ph idx="1"/>
          </p:nvPr>
        </p:nvSpPr>
        <p:spPr/>
        <p:txBody>
          <a:bodyPr/>
          <a:lstStyle/>
          <a:p>
            <a:r>
              <a:rPr lang="en-US" altLang="zh-TW" sz="2400" b="1" dirty="0">
                <a:latin typeface="Courier New" panose="02070309020205020404" pitchFamily="49" charset="0"/>
                <a:cs typeface="Courier New" panose="02070309020205020404" pitchFamily="49" charset="0"/>
              </a:rPr>
              <a:t>tone(pin, frequency) </a:t>
            </a:r>
            <a:br>
              <a:rPr lang="en-US" altLang="zh-TW" sz="2400" b="1" dirty="0">
                <a:latin typeface="Courier New" panose="02070309020205020404" pitchFamily="49" charset="0"/>
                <a:cs typeface="Courier New" panose="02070309020205020404" pitchFamily="49" charset="0"/>
              </a:rPr>
            </a:br>
            <a:r>
              <a:rPr lang="en-US" altLang="zh-TW" sz="2400" b="1" dirty="0">
                <a:latin typeface="Courier New" panose="02070309020205020404" pitchFamily="49" charset="0"/>
                <a:cs typeface="Courier New" panose="02070309020205020404" pitchFamily="49" charset="0"/>
              </a:rPr>
              <a:t>tone(pin, frequency, duration</a:t>
            </a:r>
            <a:r>
              <a:rPr lang="en-US" altLang="zh-TW" sz="2400" b="1" dirty="0" smtClean="0">
                <a:latin typeface="Courier New" panose="02070309020205020404" pitchFamily="49" charset="0"/>
                <a:cs typeface="Courier New" panose="02070309020205020404" pitchFamily="49" charset="0"/>
              </a:rPr>
              <a:t>)</a:t>
            </a:r>
          </a:p>
          <a:p>
            <a:pPr lvl="1"/>
            <a:r>
              <a:rPr lang="en-US" altLang="zh-TW" dirty="0" smtClean="0"/>
              <a:t>Generates </a:t>
            </a:r>
            <a:r>
              <a:rPr lang="en-US" altLang="zh-TW" dirty="0"/>
              <a:t>a square wave of the specified frequency (and 50% duty cycle) on a </a:t>
            </a:r>
            <a:r>
              <a:rPr lang="en-US" altLang="zh-TW" dirty="0" smtClean="0"/>
              <a:t>pin</a:t>
            </a:r>
          </a:p>
          <a:p>
            <a:pPr lvl="1"/>
            <a:r>
              <a:rPr lang="en-US" altLang="zh-TW" dirty="0" smtClean="0"/>
              <a:t>A </a:t>
            </a:r>
            <a:r>
              <a:rPr lang="en-US" altLang="zh-TW" dirty="0"/>
              <a:t>duration can be specified, otherwise the wave continues until a call to </a:t>
            </a:r>
            <a:r>
              <a:rPr lang="en-US" altLang="zh-TW" b="1" dirty="0">
                <a:latin typeface="Courier New" panose="02070309020205020404" pitchFamily="49" charset="0"/>
                <a:cs typeface="Courier New" panose="02070309020205020404" pitchFamily="49" charset="0"/>
              </a:rPr>
              <a:t>noTone</a:t>
            </a:r>
            <a:r>
              <a:rPr lang="en-US" altLang="zh-TW" b="1" dirty="0" smtClean="0">
                <a:latin typeface="Courier New" panose="02070309020205020404" pitchFamily="49" charset="0"/>
                <a:cs typeface="Courier New" panose="02070309020205020404" pitchFamily="49" charset="0"/>
              </a:rPr>
              <a:t>()</a:t>
            </a:r>
            <a:endParaRPr lang="en-US" altLang="zh-TW" dirty="0"/>
          </a:p>
          <a:p>
            <a:pPr lvl="1"/>
            <a:r>
              <a:rPr lang="en-US" altLang="zh-TW" dirty="0"/>
              <a:t>Only one tone can be generated at a time. </a:t>
            </a:r>
            <a:r>
              <a:rPr lang="en-US" altLang="zh-TW" dirty="0" smtClean="0"/>
              <a:t>If </a:t>
            </a:r>
            <a:r>
              <a:rPr lang="en-US" altLang="zh-TW" dirty="0"/>
              <a:t>the tone is playing on the same pin, the call will set its frequency</a:t>
            </a:r>
            <a:r>
              <a:rPr lang="en-US" altLang="zh-TW" dirty="0" smtClean="0"/>
              <a:t>.</a:t>
            </a:r>
          </a:p>
          <a:p>
            <a:pPr lvl="1"/>
            <a:r>
              <a:rPr lang="en-US" altLang="zh-TW" dirty="0"/>
              <a:t>For Uno: m</a:t>
            </a:r>
            <a:r>
              <a:rPr lang="en-US" altLang="zh-TW" dirty="0" smtClean="0"/>
              <a:t>in </a:t>
            </a:r>
            <a:r>
              <a:rPr lang="en-US" altLang="zh-TW" dirty="0"/>
              <a:t>frequency 31 </a:t>
            </a:r>
            <a:r>
              <a:rPr lang="en-US" altLang="zh-TW" dirty="0" smtClean="0"/>
              <a:t>Hz; max frequency 65535 Hz</a:t>
            </a:r>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3</a:t>
            </a:fld>
            <a:endParaRPr lang="zh-TW" altLang="zh-TW"/>
          </a:p>
        </p:txBody>
      </p:sp>
    </p:spTree>
    <p:extLst>
      <p:ext uri="{BB962C8B-B14F-4D97-AF65-F5344CB8AC3E}">
        <p14:creationId xmlns:p14="http://schemas.microsoft.com/office/powerpoint/2010/main" val="218523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a:t>
            </a:r>
            <a:r>
              <a:rPr lang="en-US" altLang="zh-TW" dirty="0" smtClean="0"/>
              <a:t>Code for Buzzer</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4</a:t>
            </a:fld>
            <a:endParaRPr lang="zh-TW" altLang="zh-TW"/>
          </a:p>
        </p:txBody>
      </p:sp>
      <p:sp>
        <p:nvSpPr>
          <p:cNvPr id="5" name="內容版面配置區 2"/>
          <p:cNvSpPr>
            <a:spLocks noGrp="1"/>
          </p:cNvSpPr>
          <p:nvPr/>
        </p:nvSpPr>
        <p:spPr bwMode="auto">
          <a:xfrm>
            <a:off x="179512" y="1092173"/>
            <a:ext cx="8892480" cy="4967287"/>
          </a:xfrm>
          <a:prstGeom prst="rect">
            <a:avLst/>
          </a:prstGeom>
          <a:solidFill>
            <a:schemeClr val="bg1">
              <a:lumMod val="95000"/>
            </a:schemeClr>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int</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buzzer =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10;</a:t>
            </a:r>
          </a:p>
          <a:p>
            <a:pPr marL="0" indent="0">
              <a:buNone/>
            </a:pP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int</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i</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 0;</a:t>
            </a:r>
            <a:endParaRPr lang="en-US" altLang="zh-TW" sz="2000" b="1" dirty="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void setup() {</a:t>
            </a: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pinMode</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(buzzer</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OUTPUT);</a:t>
            </a: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a:t>
            </a:r>
            <a:endParaRPr lang="en-US" altLang="zh-TW" sz="2000" b="1" dirty="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void loop() {</a:t>
            </a: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for(</a:t>
            </a:r>
            <a:r>
              <a:rPr lang="en-US" altLang="zh-TW" sz="2000" b="1" dirty="0" err="1" smtClean="0">
                <a:latin typeface="Courier New" panose="02070309020205020404" pitchFamily="49" charset="0"/>
                <a:ea typeface="標楷體" panose="03000509000000000000" pitchFamily="65" charset="-120"/>
                <a:cs typeface="Courier New" panose="02070309020205020404" pitchFamily="49" charset="0"/>
              </a:rPr>
              <a:t>i</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=0</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i</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&lt;10; </a:t>
            </a:r>
            <a:r>
              <a:rPr lang="en-US" altLang="zh-TW" sz="2000" b="1" dirty="0" err="1">
                <a:latin typeface="Courier New" panose="02070309020205020404" pitchFamily="49" charset="0"/>
                <a:ea typeface="標楷體" panose="03000509000000000000" pitchFamily="65" charset="-120"/>
                <a:cs typeface="Courier New" panose="02070309020205020404" pitchFamily="49" charset="0"/>
              </a:rPr>
              <a:t>i</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imitate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sound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of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ambulance</a:t>
            </a:r>
            <a:endPar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if(i%2 ==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0) tone(buzzer,698</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endParaRPr lang="en-US" altLang="zh-TW" sz="2000" b="1" dirty="0" smtClean="0">
              <a:latin typeface="Courier New" panose="02070309020205020404" pitchFamily="49" charset="0"/>
              <a:ea typeface="標楷體" panose="03000509000000000000" pitchFamily="65" charset="-120"/>
              <a:cs typeface="Courier New" panose="02070309020205020404" pitchFamily="49" charset="0"/>
            </a:endParaRPr>
          </a:p>
          <a:p>
            <a:pPr marL="0" indent="0">
              <a:buNone/>
            </a:pP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else tone(buzzer</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523);  </a:t>
            </a:r>
          </a:p>
          <a:p>
            <a:pPr marL="0" lvl="1"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delay(500);</a:t>
            </a:r>
          </a:p>
          <a:p>
            <a:pPr marL="0" lvl="1"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a:t>
            </a:r>
          </a:p>
          <a:p>
            <a:pPr marL="0" lvl="1"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noTone(buzzer</a:t>
            </a: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rPr>
              <a:t>// turn off the </a:t>
            </a:r>
            <a:r>
              <a:rPr lang="en-US" altLang="zh-TW" sz="2000" b="1" dirty="0" smtClean="0">
                <a:solidFill>
                  <a:srgbClr val="0000FF"/>
                </a:solidFill>
                <a:latin typeface="Courier New" panose="02070309020205020404" pitchFamily="49" charset="0"/>
                <a:ea typeface="標楷體" panose="03000509000000000000" pitchFamily="65" charset="-120"/>
                <a:cs typeface="Courier New" panose="02070309020205020404" pitchFamily="49" charset="0"/>
              </a:rPr>
              <a:t>buzzer</a:t>
            </a:r>
            <a:endParaRPr lang="en-US" altLang="zh-TW" sz="2000" b="1" dirty="0">
              <a:solidFill>
                <a:srgbClr val="0000FF"/>
              </a:solidFill>
              <a:latin typeface="Courier New" panose="02070309020205020404" pitchFamily="49" charset="0"/>
              <a:ea typeface="標楷體" panose="03000509000000000000" pitchFamily="65" charset="-120"/>
              <a:cs typeface="Courier New" panose="02070309020205020404" pitchFamily="49" charset="0"/>
            </a:endParaRPr>
          </a:p>
          <a:p>
            <a:pPr marL="0" lvl="1"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 </a:t>
            </a:r>
            <a:r>
              <a:rPr lang="en-US" altLang="zh-TW" sz="2000" b="1" dirty="0" smtClean="0">
                <a:latin typeface="Courier New" panose="02070309020205020404" pitchFamily="49" charset="0"/>
                <a:ea typeface="標楷體" panose="03000509000000000000" pitchFamily="65" charset="-120"/>
                <a:cs typeface="Courier New" panose="02070309020205020404" pitchFamily="49" charset="0"/>
              </a:rPr>
              <a:t>  delay(2000);</a:t>
            </a:r>
          </a:p>
          <a:p>
            <a:pPr marL="0" lvl="1" indent="0">
              <a:buNone/>
            </a:pPr>
            <a:r>
              <a:rPr lang="en-US" altLang="zh-TW" sz="2000" b="1" dirty="0">
                <a:latin typeface="Courier New" panose="02070309020205020404" pitchFamily="49" charset="0"/>
                <a:ea typeface="標楷體" panose="03000509000000000000" pitchFamily="65" charset="-120"/>
                <a:cs typeface="Courier New" panose="02070309020205020404" pitchFamily="49" charset="0"/>
              </a:rPr>
              <a:t>}</a:t>
            </a:r>
            <a:endParaRPr lang="zh-TW" altLang="en-US" b="1" dirty="0">
              <a:latin typeface="Courier New" panose="02070309020205020404" pitchFamily="49" charset="0"/>
              <a:ea typeface="標楷體" panose="03000509000000000000" pitchFamily="65" charset="-120"/>
              <a:cs typeface="Courier New" panose="02070309020205020404" pitchFamily="49" charset="0"/>
            </a:endParaRPr>
          </a:p>
          <a:p>
            <a:pPr marL="0" indent="0">
              <a:buNone/>
            </a:pPr>
            <a:endParaRPr lang="zh-TW" altLang="en-US" sz="2000" b="1" dirty="0">
              <a:latin typeface="Courier New" panose="02070309020205020404" pitchFamily="49" charset="0"/>
              <a:ea typeface="標楷體" panose="03000509000000000000" pitchFamily="65" charset="-120"/>
              <a:cs typeface="Courier New" panose="02070309020205020404" pitchFamily="49" charset="0"/>
            </a:endParaRPr>
          </a:p>
        </p:txBody>
      </p:sp>
    </p:spTree>
    <p:extLst>
      <p:ext uri="{BB962C8B-B14F-4D97-AF65-F5344CB8AC3E}">
        <p14:creationId xmlns:p14="http://schemas.microsoft.com/office/powerpoint/2010/main" val="23562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dirty="0" smtClean="0"/>
              <a:t>LCD Display</a:t>
            </a:r>
            <a:endParaRPr lang="zh-TW" altLang="en-US" dirty="0"/>
          </a:p>
        </p:txBody>
      </p:sp>
      <p:sp>
        <p:nvSpPr>
          <p:cNvPr id="3" name="內容版面配置區 2"/>
          <p:cNvSpPr>
            <a:spLocks noGrp="1"/>
          </p:cNvSpPr>
          <p:nvPr>
            <p:ph idx="1"/>
          </p:nvPr>
        </p:nvSpPr>
        <p:spPr/>
        <p:txBody>
          <a:bodyPr/>
          <a:lstStyle/>
          <a:p>
            <a:r>
              <a:rPr lang="en-US" altLang="zh-TW" dirty="0"/>
              <a:t>Liquid crystal displays (LCDs) </a:t>
            </a:r>
            <a:r>
              <a:rPr lang="en-US" altLang="zh-TW" dirty="0" smtClean="0"/>
              <a:t>are</a:t>
            </a:r>
            <a:r>
              <a:rPr lang="en-US" altLang="zh-TW" dirty="0"/>
              <a:t> commonly used to display data in devices such as </a:t>
            </a:r>
            <a:r>
              <a:rPr lang="en-US" altLang="zh-TW" dirty="0" smtClean="0"/>
              <a:t>calculators and </a:t>
            </a:r>
            <a:r>
              <a:rPr lang="en-US" altLang="zh-TW" dirty="0"/>
              <a:t>many other electronic devices</a:t>
            </a:r>
            <a:r>
              <a:rPr lang="en-US" altLang="zh-TW" dirty="0" smtClean="0"/>
              <a:t>.</a:t>
            </a:r>
          </a:p>
          <a:p>
            <a:pPr lvl="1"/>
            <a:r>
              <a:rPr lang="en-US" altLang="zh-TW" dirty="0" smtClean="0"/>
              <a:t>They may </a:t>
            </a:r>
            <a:r>
              <a:rPr lang="en-US" altLang="zh-TW" dirty="0" smtClean="0"/>
              <a:t>support </a:t>
            </a:r>
            <a:r>
              <a:rPr lang="en-US" altLang="zh-TW" dirty="0" smtClean="0"/>
              <a:t>message scrolling, cursor displaying, and LED </a:t>
            </a:r>
            <a:r>
              <a:rPr lang="en-US" altLang="zh-TW" dirty="0" smtClean="0"/>
              <a:t>backlight</a:t>
            </a:r>
          </a:p>
          <a:p>
            <a:r>
              <a:rPr lang="en-US" altLang="zh-TW" dirty="0" smtClean="0"/>
              <a:t>Most </a:t>
            </a:r>
            <a:r>
              <a:rPr lang="en-US" altLang="zh-TW" dirty="0"/>
              <a:t>commonly used </a:t>
            </a:r>
            <a:r>
              <a:rPr lang="en-US" altLang="zh-TW" dirty="0" smtClean="0"/>
              <a:t>LCD </a:t>
            </a:r>
            <a:br>
              <a:rPr lang="en-US" altLang="zh-TW" dirty="0" smtClean="0"/>
            </a:br>
            <a:r>
              <a:rPr lang="en-US" altLang="zh-TW" dirty="0" smtClean="0"/>
              <a:t>display is</a:t>
            </a:r>
            <a:r>
              <a:rPr lang="en-US" altLang="zh-TW" dirty="0"/>
              <a:t> </a:t>
            </a:r>
            <a:r>
              <a:rPr lang="en-US" altLang="zh-TW" b="1" dirty="0"/>
              <a:t>16×2 LCD </a:t>
            </a:r>
            <a:r>
              <a:rPr lang="en-US" altLang="zh-TW" b="1" dirty="0" smtClean="0"/>
              <a:t>Module</a:t>
            </a:r>
            <a:r>
              <a:rPr lang="en-US" altLang="zh-TW" dirty="0" smtClean="0"/>
              <a:t>, </a:t>
            </a:r>
            <a:br>
              <a:rPr lang="en-US" altLang="zh-TW" dirty="0" smtClean="0"/>
            </a:br>
            <a:r>
              <a:rPr lang="en-US" altLang="zh-TW" dirty="0" smtClean="0"/>
              <a:t>which </a:t>
            </a:r>
            <a:r>
              <a:rPr lang="en-US" altLang="zh-TW" dirty="0"/>
              <a:t>can display 32 ASCII </a:t>
            </a:r>
            <a:r>
              <a:rPr lang="en-US" altLang="zh-TW" dirty="0" smtClean="0"/>
              <a:t/>
            </a:r>
            <a:br>
              <a:rPr lang="en-US" altLang="zh-TW" dirty="0" smtClean="0"/>
            </a:br>
            <a:r>
              <a:rPr lang="en-US" altLang="zh-TW" dirty="0" smtClean="0"/>
              <a:t>characters </a:t>
            </a:r>
            <a:r>
              <a:rPr lang="en-US" altLang="zh-TW" dirty="0"/>
              <a:t>in 2 lines </a:t>
            </a:r>
            <a:r>
              <a:rPr lang="en-US" altLang="zh-TW" dirty="0" smtClean="0"/>
              <a:t/>
            </a:r>
            <a:br>
              <a:rPr lang="en-US" altLang="zh-TW" dirty="0" smtClean="0"/>
            </a:br>
            <a:r>
              <a:rPr lang="en-US" altLang="zh-TW" dirty="0" smtClean="0"/>
              <a:t>(</a:t>
            </a:r>
            <a:r>
              <a:rPr lang="en-US" altLang="zh-TW" dirty="0"/>
              <a:t>16 characters in 1 line</a:t>
            </a:r>
            <a:r>
              <a:rPr lang="en-US" altLang="zh-TW" dirty="0" smtClean="0"/>
              <a:t>)</a:t>
            </a:r>
            <a:endParaRPr lang="en-US" altLang="zh-TW" dirty="0" smtClean="0"/>
          </a:p>
          <a:p>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5</a:t>
            </a:fld>
            <a:endParaRPr lang="zh-TW" altLang="zh-TW"/>
          </a:p>
        </p:txBody>
      </p:sp>
      <p:pic>
        <p:nvPicPr>
          <p:cNvPr id="6" name="Picture 2" descr="YWRobot LCM1602 I2C V1 Pinou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826" y="2890048"/>
            <a:ext cx="3934891" cy="3203248"/>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1979712" y="5558358"/>
            <a:ext cx="2168607" cy="461665"/>
          </a:xfrm>
          <a:prstGeom prst="rect">
            <a:avLst/>
          </a:prstGeom>
          <a:noFill/>
        </p:spPr>
        <p:txBody>
          <a:bodyPr wrap="none" rtlCol="0">
            <a:spAutoFit/>
          </a:bodyPr>
          <a:lstStyle/>
          <a:p>
            <a:r>
              <a:rPr lang="en-US" altLang="zh-TW" dirty="0">
                <a:latin typeface="+mn-lt"/>
              </a:rPr>
              <a:t>LCM1602 IIC </a:t>
            </a:r>
            <a:r>
              <a:rPr lang="en-US" altLang="zh-TW" dirty="0" smtClean="0">
                <a:latin typeface="+mn-lt"/>
              </a:rPr>
              <a:t>V1</a:t>
            </a:r>
            <a:endParaRPr lang="en-US" altLang="zh-TW" dirty="0">
              <a:latin typeface="+mn-lt"/>
            </a:endParaRPr>
          </a:p>
        </p:txBody>
      </p:sp>
      <p:cxnSp>
        <p:nvCxnSpPr>
          <p:cNvPr id="9" name="直線單箭頭接點 8"/>
          <p:cNvCxnSpPr>
            <a:stCxn id="7" idx="3"/>
          </p:cNvCxnSpPr>
          <p:nvPr/>
        </p:nvCxnSpPr>
        <p:spPr bwMode="auto">
          <a:xfrm flipV="1">
            <a:off x="4148319" y="5373216"/>
            <a:ext cx="1057507" cy="415975"/>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98322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1620 IIC LCD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6</a:t>
            </a:fld>
            <a:endParaRPr lang="zh-TW" altLang="zh-TW"/>
          </a:p>
        </p:txBody>
      </p:sp>
      <p:grpSp>
        <p:nvGrpSpPr>
          <p:cNvPr id="16" name="群組 15"/>
          <p:cNvGrpSpPr/>
          <p:nvPr/>
        </p:nvGrpSpPr>
        <p:grpSpPr>
          <a:xfrm>
            <a:off x="971600" y="1235181"/>
            <a:ext cx="3675392" cy="2036428"/>
            <a:chOff x="1043608" y="1953472"/>
            <a:chExt cx="6445336" cy="2819401"/>
          </a:xfrm>
        </p:grpSpPr>
        <p:pic>
          <p:nvPicPr>
            <p:cNvPr id="1026" name="Picture 2" descr="「I2C LCD」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53472"/>
              <a:ext cx="4762500" cy="281940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群組 16"/>
            <p:cNvGrpSpPr/>
            <p:nvPr/>
          </p:nvGrpSpPr>
          <p:grpSpPr>
            <a:xfrm>
              <a:off x="5687504" y="3723004"/>
              <a:ext cx="1801440" cy="461665"/>
              <a:chOff x="5940152" y="3305546"/>
              <a:chExt cx="1801440" cy="461665"/>
            </a:xfrm>
          </p:grpSpPr>
          <p:cxnSp>
            <p:nvCxnSpPr>
              <p:cNvPr id="18" name="直線單箭頭接點 17"/>
              <p:cNvCxnSpPr/>
              <p:nvPr/>
            </p:nvCxnSpPr>
            <p:spPr bwMode="auto">
              <a:xfrm flipH="1">
                <a:off x="5940152" y="3536379"/>
                <a:ext cx="648072" cy="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字方塊 18"/>
              <p:cNvSpPr txBox="1"/>
              <p:nvPr/>
            </p:nvSpPr>
            <p:spPr>
              <a:xfrm>
                <a:off x="6588224" y="3305546"/>
                <a:ext cx="1153368" cy="461665"/>
              </a:xfrm>
              <a:prstGeom prst="rect">
                <a:avLst/>
              </a:prstGeom>
              <a:noFill/>
            </p:spPr>
            <p:txBody>
              <a:bodyPr wrap="square" rtlCol="0">
                <a:spAutoFit/>
              </a:bodyPr>
              <a:lstStyle/>
              <a:p>
                <a:r>
                  <a:rPr lang="en-US" altLang="zh-TW" dirty="0" smtClean="0"/>
                  <a:t>A4</a:t>
                </a:r>
                <a:endParaRPr lang="zh-TW" altLang="en-US" dirty="0"/>
              </a:p>
            </p:txBody>
          </p:sp>
        </p:grpSp>
        <p:grpSp>
          <p:nvGrpSpPr>
            <p:cNvPr id="20" name="群組 19"/>
            <p:cNvGrpSpPr/>
            <p:nvPr/>
          </p:nvGrpSpPr>
          <p:grpSpPr>
            <a:xfrm>
              <a:off x="5652120" y="4026615"/>
              <a:ext cx="1801440" cy="461665"/>
              <a:chOff x="5940152" y="3305546"/>
              <a:chExt cx="1801440" cy="461665"/>
            </a:xfrm>
          </p:grpSpPr>
          <p:cxnSp>
            <p:nvCxnSpPr>
              <p:cNvPr id="21" name="直線單箭頭接點 20"/>
              <p:cNvCxnSpPr/>
              <p:nvPr/>
            </p:nvCxnSpPr>
            <p:spPr bwMode="auto">
              <a:xfrm flipH="1">
                <a:off x="5940152" y="3536379"/>
                <a:ext cx="648072" cy="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文字方塊 21"/>
              <p:cNvSpPr txBox="1"/>
              <p:nvPr/>
            </p:nvSpPr>
            <p:spPr>
              <a:xfrm>
                <a:off x="6588224" y="3305546"/>
                <a:ext cx="1153368" cy="461665"/>
              </a:xfrm>
              <a:prstGeom prst="rect">
                <a:avLst/>
              </a:prstGeom>
              <a:noFill/>
            </p:spPr>
            <p:txBody>
              <a:bodyPr wrap="square" rtlCol="0">
                <a:spAutoFit/>
              </a:bodyPr>
              <a:lstStyle/>
              <a:p>
                <a:r>
                  <a:rPr lang="en-US" altLang="zh-TW" dirty="0" smtClean="0"/>
                  <a:t>A5</a:t>
                </a:r>
                <a:endParaRPr lang="zh-TW" altLang="en-US" dirty="0"/>
              </a:p>
            </p:txBody>
          </p:sp>
        </p:grpSp>
      </p:grpSp>
      <p:pic>
        <p:nvPicPr>
          <p:cNvPr id="25" name="圖片 24"/>
          <p:cNvPicPr>
            <a:picLocks noChangeAspect="1"/>
          </p:cNvPicPr>
          <p:nvPr/>
        </p:nvPicPr>
        <p:blipFill rotWithShape="1">
          <a:blip r:embed="rId3"/>
          <a:srcRect l="1043" t="2379" b="1789"/>
          <a:stretch/>
        </p:blipFill>
        <p:spPr>
          <a:xfrm>
            <a:off x="1379178" y="3532494"/>
            <a:ext cx="6258644" cy="2318536"/>
          </a:xfrm>
          <a:prstGeom prst="rect">
            <a:avLst/>
          </a:prstGeom>
        </p:spPr>
      </p:pic>
      <p:sp>
        <p:nvSpPr>
          <p:cNvPr id="5" name="文字方塊 4"/>
          <p:cNvSpPr txBox="1"/>
          <p:nvPr/>
        </p:nvSpPr>
        <p:spPr>
          <a:xfrm>
            <a:off x="4948916" y="1571308"/>
            <a:ext cx="3023392" cy="1569660"/>
          </a:xfrm>
          <a:prstGeom prst="rect">
            <a:avLst/>
          </a:prstGeom>
          <a:noFill/>
        </p:spPr>
        <p:txBody>
          <a:bodyPr wrap="none" rtlCol="0">
            <a:spAutoFit/>
          </a:bodyPr>
          <a:lstStyle/>
          <a:p>
            <a:r>
              <a:rPr lang="en-US" altLang="zh-TW" dirty="0">
                <a:latin typeface="+mn-lt"/>
              </a:rPr>
              <a:t>GND </a:t>
            </a:r>
            <a:r>
              <a:rPr lang="en-US" altLang="zh-TW" dirty="0" smtClean="0">
                <a:latin typeface="+mn-lt"/>
              </a:rPr>
              <a:t>(ground)</a:t>
            </a:r>
            <a:endParaRPr lang="en-US" altLang="zh-TW" dirty="0">
              <a:latin typeface="+mn-lt"/>
            </a:endParaRPr>
          </a:p>
          <a:p>
            <a:r>
              <a:rPr lang="en-US" altLang="zh-TW" dirty="0">
                <a:latin typeface="+mn-lt"/>
              </a:rPr>
              <a:t>VCC </a:t>
            </a:r>
            <a:r>
              <a:rPr lang="en-US" altLang="zh-TW" dirty="0" smtClean="0">
                <a:latin typeface="+mn-lt"/>
              </a:rPr>
              <a:t>(power </a:t>
            </a:r>
            <a:r>
              <a:rPr lang="en-US" altLang="zh-TW" dirty="0">
                <a:latin typeface="+mn-lt"/>
              </a:rPr>
              <a:t>supply </a:t>
            </a:r>
            <a:r>
              <a:rPr lang="en-US" altLang="zh-TW" dirty="0" smtClean="0">
                <a:latin typeface="+mn-lt"/>
              </a:rPr>
              <a:t>5V)</a:t>
            </a:r>
            <a:endParaRPr lang="en-US" altLang="zh-TW" dirty="0">
              <a:latin typeface="+mn-lt"/>
            </a:endParaRPr>
          </a:p>
          <a:p>
            <a:r>
              <a:rPr lang="en-US" altLang="zh-TW" dirty="0">
                <a:latin typeface="+mn-lt"/>
              </a:rPr>
              <a:t>SDA (i2c data line</a:t>
            </a:r>
            <a:r>
              <a:rPr lang="en-US" altLang="zh-TW" dirty="0" smtClean="0">
                <a:latin typeface="+mn-lt"/>
              </a:rPr>
              <a:t>)</a:t>
            </a:r>
            <a:endParaRPr lang="en-US" altLang="zh-TW" dirty="0">
              <a:latin typeface="+mn-lt"/>
            </a:endParaRPr>
          </a:p>
          <a:p>
            <a:r>
              <a:rPr lang="en-US" altLang="zh-TW" dirty="0">
                <a:latin typeface="+mn-lt"/>
              </a:rPr>
              <a:t>SCL (i2c clock)</a:t>
            </a:r>
            <a:endParaRPr lang="zh-TW" altLang="en-US" dirty="0">
              <a:latin typeface="+mn-lt"/>
            </a:endParaRPr>
          </a:p>
        </p:txBody>
      </p:sp>
    </p:spTree>
    <p:extLst>
      <p:ext uri="{BB962C8B-B14F-4D97-AF65-F5344CB8AC3E}">
        <p14:creationId xmlns:p14="http://schemas.microsoft.com/office/powerpoint/2010/main" val="138156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smtClean="0"/>
              <a:t>LCD Library</a:t>
            </a:r>
            <a:endParaRPr lang="zh-TW" altLang="en-US" dirty="0"/>
          </a:p>
        </p:txBody>
      </p:sp>
      <p:sp>
        <p:nvSpPr>
          <p:cNvPr id="3" name="內容版面配置區 2"/>
          <p:cNvSpPr>
            <a:spLocks noGrp="1"/>
          </p:cNvSpPr>
          <p:nvPr>
            <p:ph idx="1"/>
          </p:nvPr>
        </p:nvSpPr>
        <p:spPr/>
        <p:txBody>
          <a:bodyPr/>
          <a:lstStyle/>
          <a:p>
            <a:r>
              <a:rPr lang="en-US" altLang="zh-TW" dirty="0" smtClean="0"/>
              <a:t>Please download the library to support 1602 IIC LCD from this website:</a:t>
            </a:r>
          </a:p>
          <a:p>
            <a:pPr marL="400050" lvl="1" indent="0">
              <a:buNone/>
            </a:pPr>
            <a:r>
              <a:rPr lang="en-US" altLang="zh-TW" sz="2000" dirty="0" smtClean="0">
                <a:hlinkClick r:id="rId2"/>
              </a:rPr>
              <a:t>https://bitbucket.org/fmalpartida/new-liquidcrystal/downloads</a:t>
            </a:r>
            <a:endParaRPr lang="en-US" altLang="zh-TW" sz="2000" dirty="0" smtClean="0"/>
          </a:p>
          <a:p>
            <a:pPr lvl="1"/>
            <a:r>
              <a:rPr lang="en-US" altLang="zh-TW" dirty="0" smtClean="0"/>
              <a:t> Please download the newest version</a:t>
            </a:r>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r>
              <a:rPr lang="en-US" altLang="zh-TW" dirty="0" smtClean="0"/>
              <a:t>Remove the original </a:t>
            </a:r>
            <a:r>
              <a:rPr lang="en-US" altLang="zh-TW" dirty="0" err="1" smtClean="0"/>
              <a:t>LiquidCrystal</a:t>
            </a:r>
            <a:r>
              <a:rPr lang="en-US" altLang="zh-TW" dirty="0" smtClean="0"/>
              <a:t> folder under arduino-1.6.12\libraries </a:t>
            </a:r>
          </a:p>
          <a:p>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7</a:t>
            </a:fld>
            <a:endParaRPr lang="zh-TW" altLang="zh-TW"/>
          </a:p>
        </p:txBody>
      </p:sp>
      <p:grpSp>
        <p:nvGrpSpPr>
          <p:cNvPr id="7" name="群組 6"/>
          <p:cNvGrpSpPr/>
          <p:nvPr/>
        </p:nvGrpSpPr>
        <p:grpSpPr>
          <a:xfrm>
            <a:off x="1331640" y="2708920"/>
            <a:ext cx="6120679" cy="2304256"/>
            <a:chOff x="1619966" y="2875545"/>
            <a:chExt cx="5777068" cy="2043013"/>
          </a:xfrm>
        </p:grpSpPr>
        <p:pic>
          <p:nvPicPr>
            <p:cNvPr id="5" name="圖片 4"/>
            <p:cNvPicPr>
              <a:picLocks noChangeAspect="1"/>
            </p:cNvPicPr>
            <p:nvPr/>
          </p:nvPicPr>
          <p:blipFill rotWithShape="1">
            <a:blip r:embed="rId3"/>
            <a:srcRect r="59035"/>
            <a:stretch/>
          </p:blipFill>
          <p:spPr>
            <a:xfrm>
              <a:off x="1619966" y="2875545"/>
              <a:ext cx="5777068" cy="2043013"/>
            </a:xfrm>
            <a:prstGeom prst="rect">
              <a:avLst/>
            </a:prstGeom>
          </p:spPr>
        </p:pic>
        <p:sp>
          <p:nvSpPr>
            <p:cNvPr id="6" name="矩形 5"/>
            <p:cNvSpPr/>
            <p:nvPr/>
          </p:nvSpPr>
          <p:spPr bwMode="auto">
            <a:xfrm>
              <a:off x="1637554" y="3539882"/>
              <a:ext cx="1727898" cy="36004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Tree>
    <p:extLst>
      <p:ext uri="{BB962C8B-B14F-4D97-AF65-F5344CB8AC3E}">
        <p14:creationId xmlns:p14="http://schemas.microsoft.com/office/powerpoint/2010/main" val="2555999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dirty="0" smtClean="0"/>
              <a:t>LCD Library</a:t>
            </a:r>
            <a:endParaRPr lang="zh-TW" altLang="en-US" dirty="0"/>
          </a:p>
        </p:txBody>
      </p:sp>
      <p:sp>
        <p:nvSpPr>
          <p:cNvPr id="3" name="內容版面配置區 2"/>
          <p:cNvSpPr>
            <a:spLocks noGrp="1"/>
          </p:cNvSpPr>
          <p:nvPr>
            <p:ph idx="1"/>
          </p:nvPr>
        </p:nvSpPr>
        <p:spPr/>
        <p:txBody>
          <a:bodyPr/>
          <a:lstStyle/>
          <a:p>
            <a:r>
              <a:rPr lang="en-US" altLang="zh-TW" dirty="0" smtClean="0"/>
              <a:t>Unzip </a:t>
            </a:r>
            <a:r>
              <a:rPr lang="en-US" altLang="zh-TW" dirty="0"/>
              <a:t>the file under arduino-1.6.12\libraries</a:t>
            </a:r>
            <a:endParaRPr lang="en-US" altLang="zh-TW" dirty="0" smtClean="0"/>
          </a:p>
          <a:p>
            <a:endParaRPr lang="en-US" altLang="zh-TW"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8</a:t>
            </a:fld>
            <a:endParaRPr lang="zh-TW" altLang="zh-TW"/>
          </a:p>
        </p:txBody>
      </p:sp>
      <p:pic>
        <p:nvPicPr>
          <p:cNvPr id="8" name="圖片 7"/>
          <p:cNvPicPr>
            <a:picLocks noChangeAspect="1"/>
          </p:cNvPicPr>
          <p:nvPr/>
        </p:nvPicPr>
        <p:blipFill>
          <a:blip r:embed="rId2"/>
          <a:stretch>
            <a:fillRect/>
          </a:stretch>
        </p:blipFill>
        <p:spPr>
          <a:xfrm>
            <a:off x="556072" y="1772816"/>
            <a:ext cx="8048178" cy="3872016"/>
          </a:xfrm>
          <a:prstGeom prst="rect">
            <a:avLst/>
          </a:prstGeom>
        </p:spPr>
      </p:pic>
    </p:spTree>
    <p:extLst>
      <p:ext uri="{BB962C8B-B14F-4D97-AF65-F5344CB8AC3E}">
        <p14:creationId xmlns:p14="http://schemas.microsoft.com/office/powerpoint/2010/main" val="89447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10117</TotalTime>
  <Words>738</Words>
  <Application>Microsoft Office PowerPoint</Application>
  <PresentationFormat>如螢幕大小 (4:3)</PresentationFormat>
  <Paragraphs>159</Paragraphs>
  <Slides>17</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17</vt:i4>
      </vt:variant>
    </vt:vector>
  </HeadingPairs>
  <TitlesOfParts>
    <vt:vector size="27"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Introduction to Embedded Systems  Lab 10: Tasks and Scheduling</vt:lpstr>
      <vt:lpstr>Introduction</vt:lpstr>
      <vt:lpstr>Buzzer</vt:lpstr>
      <vt:lpstr>Playing a Tone</vt:lpstr>
      <vt:lpstr>Sample Code for Buzzer</vt:lpstr>
      <vt:lpstr>LCD Display</vt:lpstr>
      <vt:lpstr>1620 IIC LCD</vt:lpstr>
      <vt:lpstr>LCD Library</vt:lpstr>
      <vt:lpstr>LCD Library</vt:lpstr>
      <vt:lpstr>Sample Code for LCD</vt:lpstr>
      <vt:lpstr>Hex Keypad</vt:lpstr>
      <vt:lpstr>Hex Keypad Library</vt:lpstr>
      <vt:lpstr>Sample Code for Hex Keypad</vt:lpstr>
      <vt:lpstr>Sample Code for Hex Keypad</vt:lpstr>
      <vt:lpstr>Lab 10</vt:lpstr>
      <vt:lpstr>Lab 10</vt:lpstr>
      <vt:lpstr>Lab 10</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Chung-Ta King</cp:lastModifiedBy>
  <cp:revision>732</cp:revision>
  <dcterms:created xsi:type="dcterms:W3CDTF">2000-02-07T23:54:30Z</dcterms:created>
  <dcterms:modified xsi:type="dcterms:W3CDTF">2016-12-12T17:09:20Z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