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529" r:id="rId2"/>
    <p:sldId id="540" r:id="rId3"/>
    <p:sldId id="541" r:id="rId4"/>
    <p:sldId id="542" r:id="rId5"/>
    <p:sldId id="543" r:id="rId6"/>
    <p:sldId id="544" r:id="rId7"/>
    <p:sldId id="545" r:id="rId8"/>
    <p:sldId id="546" r:id="rId9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33"/>
    <a:srgbClr val="99CCFF"/>
    <a:srgbClr val="FF0000"/>
    <a:srgbClr val="3399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87546" autoAdjust="0"/>
  </p:normalViewPr>
  <p:slideViewPr>
    <p:cSldViewPr>
      <p:cViewPr varScale="1">
        <p:scale>
          <a:sx n="61" d="100"/>
          <a:sy n="61" d="100"/>
        </p:scale>
        <p:origin x="1746" y="78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4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11188" y="1124743"/>
            <a:ext cx="8010525" cy="2382838"/>
          </a:xfrm>
        </p:spPr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>
                <a:solidFill>
                  <a:srgbClr val="0000FF"/>
                </a:solidFill>
              </a:rPr>
              <a:t>Lab 9: </a:t>
            </a:r>
            <a:r>
              <a:rPr lang="en-US" altLang="zh-TW" dirty="0" err="1" smtClean="0">
                <a:solidFill>
                  <a:srgbClr val="0000FF"/>
                </a:solidFill>
              </a:rPr>
              <a:t>FreeRTOS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755650" y="4148931"/>
            <a:ext cx="7778750" cy="1584325"/>
          </a:xfrm>
        </p:spPr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  <p:extLst>
      <p:ext uri="{BB962C8B-B14F-4D97-AF65-F5344CB8AC3E}">
        <p14:creationId xmlns:p14="http://schemas.microsoft.com/office/powerpoint/2010/main" val="86387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In this lab , we will learn</a:t>
            </a:r>
          </a:p>
          <a:p>
            <a:r>
              <a:rPr lang="en-US" altLang="zh-TW" dirty="0" smtClean="0"/>
              <a:t>How to link to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on Arduino</a:t>
            </a:r>
          </a:p>
          <a:p>
            <a:r>
              <a:rPr lang="en-US" altLang="zh-TW" dirty="0"/>
              <a:t>How to </a:t>
            </a:r>
            <a:r>
              <a:rPr lang="en-US" altLang="zh-TW" dirty="0" smtClean="0"/>
              <a:t>create </a:t>
            </a:r>
            <a:r>
              <a:rPr lang="en-US" altLang="zh-TW" dirty="0"/>
              <a:t>tasks in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pPr lvl="1"/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C97D5C-740A-4F5C-A848-0CD35FD783BB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2023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zh-TW" dirty="0" smtClean="0"/>
              <a:t>Link to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on Arduino 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There is a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</a:t>
            </a:r>
            <a:r>
              <a:rPr lang="en-US" altLang="zh-TW" dirty="0"/>
              <a:t>implementation </a:t>
            </a:r>
            <a:r>
              <a:rPr lang="en-US" altLang="zh-TW" dirty="0" smtClean="0"/>
              <a:t>in Arduino</a:t>
            </a:r>
            <a:r>
              <a:rPr lang="en-US" altLang="zh-TW" dirty="0"/>
              <a:t> IDE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Go </a:t>
            </a:r>
            <a:r>
              <a:rPr lang="en-US" altLang="zh-TW" dirty="0"/>
              <a:t>to “</a:t>
            </a:r>
            <a:r>
              <a:rPr lang="en-US" altLang="zh-TW" dirty="0">
                <a:solidFill>
                  <a:srgbClr val="0000FF"/>
                </a:solidFill>
              </a:rPr>
              <a:t>Sketch</a:t>
            </a:r>
            <a:r>
              <a:rPr lang="en-US" altLang="zh-TW" dirty="0"/>
              <a:t>” -&gt; “</a:t>
            </a:r>
            <a:r>
              <a:rPr lang="en-US" altLang="zh-TW" dirty="0">
                <a:solidFill>
                  <a:srgbClr val="0000FF"/>
                </a:solidFill>
              </a:rPr>
              <a:t>Include Library</a:t>
            </a:r>
            <a:r>
              <a:rPr lang="en-US" altLang="zh-TW" dirty="0"/>
              <a:t>” -&gt; “</a:t>
            </a:r>
            <a:r>
              <a:rPr lang="en-US" altLang="zh-TW" dirty="0">
                <a:solidFill>
                  <a:srgbClr val="0000FF"/>
                </a:solidFill>
              </a:rPr>
              <a:t>Manage Libraries…</a:t>
            </a:r>
            <a:r>
              <a:rPr lang="en-US" altLang="zh-TW" dirty="0"/>
              <a:t>” to open Arduino IDE Library manager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2</a:t>
            </a:fld>
            <a:endParaRPr lang="zh-TW" altLang="zh-TW"/>
          </a:p>
        </p:txBody>
      </p:sp>
      <p:pic>
        <p:nvPicPr>
          <p:cNvPr id="5" name="Picture 3" descr="C:\Users\PADSnull\Desktop\FreeRT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327796"/>
            <a:ext cx="5632451" cy="3689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32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zh-TW" dirty="0"/>
              <a:t>Link to </a:t>
            </a:r>
            <a:r>
              <a:rPr lang="en-US" altLang="zh-TW" dirty="0" err="1"/>
              <a:t>FreeRTOS</a:t>
            </a:r>
            <a:r>
              <a:rPr lang="en-US" altLang="zh-TW" dirty="0"/>
              <a:t> on Arduino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the </a:t>
            </a:r>
            <a:r>
              <a:rPr lang="en-US" altLang="zh-TW" dirty="0"/>
              <a:t>Arduino IDE Library </a:t>
            </a:r>
            <a:r>
              <a:rPr lang="en-US" altLang="zh-TW" dirty="0" smtClean="0"/>
              <a:t>manager (from Arduino Version 1.6.8) </a:t>
            </a:r>
            <a:r>
              <a:rPr lang="en-US" altLang="zh-TW" dirty="0"/>
              <a:t>look for </a:t>
            </a:r>
            <a:r>
              <a:rPr lang="en-US" altLang="zh-TW" dirty="0" smtClean="0"/>
              <a:t>the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</a:t>
            </a:r>
            <a:r>
              <a:rPr lang="en-US" altLang="zh-TW" dirty="0"/>
              <a:t>Library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Type</a:t>
            </a:r>
            <a:r>
              <a:rPr lang="en-US" altLang="zh-TW" dirty="0"/>
              <a:t>: “</a:t>
            </a:r>
            <a:r>
              <a:rPr lang="en-US" altLang="zh-TW" dirty="0">
                <a:solidFill>
                  <a:srgbClr val="0000FF"/>
                </a:solidFill>
              </a:rPr>
              <a:t>Contributed</a:t>
            </a:r>
            <a:r>
              <a:rPr lang="en-US" altLang="zh-TW" dirty="0"/>
              <a:t>” and </a:t>
            </a:r>
            <a:r>
              <a:rPr lang="en-US" altLang="zh-TW" dirty="0" smtClean="0"/>
              <a:t>Topic</a:t>
            </a:r>
            <a:r>
              <a:rPr lang="en-US" altLang="zh-TW" dirty="0"/>
              <a:t>: “</a:t>
            </a:r>
            <a:r>
              <a:rPr lang="en-US" altLang="zh-TW" dirty="0">
                <a:solidFill>
                  <a:srgbClr val="0000FF"/>
                </a:solidFill>
              </a:rPr>
              <a:t>Timing</a:t>
            </a:r>
            <a:r>
              <a:rPr lang="en-US" altLang="zh-TW" dirty="0"/>
              <a:t>”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3</a:t>
            </a:fld>
            <a:endParaRPr lang="zh-TW" altLang="zh-TW"/>
          </a:p>
        </p:txBody>
      </p:sp>
      <p:pic>
        <p:nvPicPr>
          <p:cNvPr id="3075" name="Picture 3" descr="C:\Users\PADSnull\Desktop\FreeRT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575" y="2636912"/>
            <a:ext cx="5916752" cy="3336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 bwMode="auto">
          <a:xfrm>
            <a:off x="1691681" y="3789040"/>
            <a:ext cx="5616624" cy="792088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  <a:ea typeface="標楷體" charset="0"/>
              <a:cs typeface="標楷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7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zh-TW" dirty="0"/>
              <a:t>Link to </a:t>
            </a:r>
            <a:r>
              <a:rPr lang="en-US" altLang="zh-TW" dirty="0" err="1"/>
              <a:t>FreeRTOS</a:t>
            </a:r>
            <a:r>
              <a:rPr lang="en-US" altLang="zh-TW" dirty="0"/>
              <a:t> on Arduino </a:t>
            </a:r>
            <a:r>
              <a:rPr lang="en-US" altLang="zh-TW" dirty="0" smtClean="0"/>
              <a:t> 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Under </a:t>
            </a:r>
            <a:r>
              <a:rPr lang="en-US" altLang="zh-TW" dirty="0"/>
              <a:t>the </a:t>
            </a:r>
            <a:r>
              <a:rPr lang="en-US" altLang="zh-TW" dirty="0" smtClean="0"/>
              <a:t>“</a:t>
            </a:r>
            <a:r>
              <a:rPr lang="en-US" altLang="zh-TW" dirty="0" smtClean="0">
                <a:solidFill>
                  <a:srgbClr val="0000FF"/>
                </a:solidFill>
              </a:rPr>
              <a:t>Sketch</a:t>
            </a:r>
            <a:r>
              <a:rPr lang="en-US" altLang="zh-TW" dirty="0" smtClean="0"/>
              <a:t>” -&gt; “</a:t>
            </a:r>
            <a:r>
              <a:rPr lang="en-US" altLang="zh-TW" dirty="0" smtClean="0">
                <a:solidFill>
                  <a:srgbClr val="0000FF"/>
                </a:solidFill>
              </a:rPr>
              <a:t>Include Library</a:t>
            </a:r>
            <a:r>
              <a:rPr lang="en-US" altLang="zh-TW" dirty="0" smtClean="0"/>
              <a:t>”, </a:t>
            </a:r>
            <a:r>
              <a:rPr lang="en-US" altLang="zh-TW" dirty="0"/>
              <a:t>ensure that the </a:t>
            </a:r>
            <a:r>
              <a:rPr lang="en-US" altLang="zh-TW" dirty="0" err="1"/>
              <a:t>FreeRTOS</a:t>
            </a:r>
            <a:r>
              <a:rPr lang="en-US" altLang="zh-TW" dirty="0"/>
              <a:t> library is included in your </a:t>
            </a:r>
            <a:r>
              <a:rPr lang="en-US" altLang="zh-TW" dirty="0" smtClean="0"/>
              <a:t>sketch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4</a:t>
            </a:fld>
            <a:endParaRPr lang="zh-TW" altLang="zh-TW"/>
          </a:p>
        </p:txBody>
      </p:sp>
      <p:pic>
        <p:nvPicPr>
          <p:cNvPr id="5122" name="Picture 2" descr="C:\Users\PADSnull\Desktop\FreeRT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050247"/>
            <a:ext cx="4381207" cy="3935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657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zh-TW" dirty="0"/>
              <a:t>Link to </a:t>
            </a:r>
            <a:r>
              <a:rPr lang="en-US" altLang="zh-TW" dirty="0" err="1"/>
              <a:t>FreeRTOS</a:t>
            </a:r>
            <a:r>
              <a:rPr lang="en-US" altLang="zh-TW" dirty="0"/>
              <a:t> on Arduino </a:t>
            </a:r>
            <a:r>
              <a:rPr lang="en-US" altLang="zh-TW" dirty="0" smtClean="0"/>
              <a:t> 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There are sample code under </a:t>
            </a:r>
            <a:r>
              <a:rPr lang="en-US" altLang="zh-TW" dirty="0"/>
              <a:t>the </a:t>
            </a:r>
            <a:r>
              <a:rPr lang="en-US" altLang="zh-TW" dirty="0" smtClean="0"/>
              <a:t>“</a:t>
            </a:r>
            <a:r>
              <a:rPr lang="en-US" altLang="zh-TW" dirty="0" smtClean="0">
                <a:solidFill>
                  <a:srgbClr val="0000FF"/>
                </a:solidFill>
              </a:rPr>
              <a:t>File</a:t>
            </a:r>
            <a:r>
              <a:rPr lang="en-US" altLang="zh-TW" dirty="0" smtClean="0"/>
              <a:t>” -&gt; “</a:t>
            </a:r>
            <a:r>
              <a:rPr lang="en-US" altLang="zh-TW" dirty="0" smtClean="0">
                <a:solidFill>
                  <a:srgbClr val="0000FF"/>
                </a:solidFill>
              </a:rPr>
              <a:t>Examples</a:t>
            </a:r>
            <a:r>
              <a:rPr lang="en-US" altLang="zh-TW" dirty="0" smtClean="0"/>
              <a:t>” -&gt; “</a:t>
            </a:r>
            <a:r>
              <a:rPr lang="en-US" altLang="zh-TW" dirty="0" err="1" smtClean="0">
                <a:solidFill>
                  <a:srgbClr val="0000FF"/>
                </a:solidFill>
              </a:rPr>
              <a:t>FreeRTOS</a:t>
            </a:r>
            <a:r>
              <a:rPr lang="en-US" altLang="zh-TW" dirty="0" smtClean="0"/>
              <a:t>” 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5</a:t>
            </a:fld>
            <a:endParaRPr lang="zh-TW" altLang="zh-TW"/>
          </a:p>
        </p:txBody>
      </p:sp>
      <p:pic>
        <p:nvPicPr>
          <p:cNvPr id="1026" name="Picture 2" descr="C:\Users\PADSnull\Desktop\FreeRTO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204864"/>
            <a:ext cx="4615308" cy="3531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43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zh-TW" dirty="0" smtClean="0"/>
              <a:t>Basic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Control a RGB LED using a </a:t>
            </a:r>
            <a:r>
              <a:rPr lang="en-US" altLang="zh-TW" dirty="0" err="1" smtClean="0"/>
              <a:t>photoresistor</a:t>
            </a:r>
            <a:r>
              <a:rPr lang="en-US" altLang="zh-TW" dirty="0" smtClean="0"/>
              <a:t>, an </a:t>
            </a:r>
            <a:r>
              <a:rPr lang="en-US" altLang="zh-TW" dirty="0" smtClean="0"/>
              <a:t>ultrasonic </a:t>
            </a:r>
            <a:r>
              <a:rPr lang="en-US" altLang="zh-TW" dirty="0" smtClean="0"/>
              <a:t>sensor, </a:t>
            </a:r>
            <a:r>
              <a:rPr lang="en-US" altLang="zh-TW" dirty="0" smtClean="0"/>
              <a:t>and </a:t>
            </a:r>
            <a:r>
              <a:rPr lang="en-US" altLang="zh-TW" dirty="0" smtClean="0"/>
              <a:t>a microphone.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Measure the light using the </a:t>
            </a:r>
            <a:r>
              <a:rPr lang="en-US" altLang="zh-TW" dirty="0" err="1" smtClean="0"/>
              <a:t>photoresistor</a:t>
            </a:r>
            <a:r>
              <a:rPr lang="en-US" altLang="zh-TW" dirty="0"/>
              <a:t> </a:t>
            </a:r>
            <a:r>
              <a:rPr lang="en-US" altLang="zh-TW" dirty="0" smtClean="0"/>
              <a:t>at 1 Hz to set the red input to the RGB LED accordingly.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Measure the sound intensity using the microphone at 2.5 Hz to set the green input to the RGB LED.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Measure the distance of an object using the ultrasonic sensor at 0.4 Hz to set the blue input to the RGB LED.</a:t>
            </a:r>
            <a:endParaRPr lang="en-US" altLang="zh-TW" dirty="0" smtClean="0"/>
          </a:p>
          <a:p>
            <a:pPr marL="514350" indent="-514350">
              <a:buFont typeface="+mj-lt"/>
              <a:buAutoNum type="arabicParenR"/>
            </a:pPr>
            <a:r>
              <a:rPr lang="en-US" altLang="zh-TW" dirty="0" smtClean="0"/>
              <a:t>Implement the operations using the Arduino loop</a:t>
            </a:r>
            <a:r>
              <a:rPr lang="en-US" altLang="zh-TW" dirty="0" smtClean="0"/>
              <a:t>()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dirty="0" smtClean="0"/>
              <a:t>Implement </a:t>
            </a:r>
            <a:r>
              <a:rPr lang="en-US" altLang="zh-TW" dirty="0" smtClean="0"/>
              <a:t>the operations with </a:t>
            </a:r>
            <a:r>
              <a:rPr lang="en-US" altLang="zh-TW" dirty="0" err="1" smtClean="0"/>
              <a:t>FreeRTOS</a:t>
            </a:r>
            <a:r>
              <a:rPr lang="en-US" altLang="zh-TW" dirty="0"/>
              <a:t> </a:t>
            </a:r>
            <a:r>
              <a:rPr lang="en-US" altLang="zh-TW" dirty="0" smtClean="0"/>
              <a:t>by</a:t>
            </a:r>
            <a:r>
              <a:rPr lang="en-US" altLang="zh-TW" dirty="0" smtClean="0"/>
              <a:t> creating </a:t>
            </a:r>
            <a:r>
              <a:rPr lang="en-US" altLang="zh-TW" dirty="0" smtClean="0"/>
              <a:t>three tasks to handle </a:t>
            </a:r>
            <a:r>
              <a:rPr lang="en-US" altLang="zh-TW" dirty="0" smtClean="0"/>
              <a:t>the three </a:t>
            </a:r>
            <a:r>
              <a:rPr lang="en-US" altLang="zh-TW" dirty="0" smtClean="0"/>
              <a:t>sensors</a:t>
            </a:r>
          </a:p>
          <a:p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4296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zh-TW" dirty="0" smtClean="0"/>
              <a:t>Basic 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Design a door security </a:t>
            </a:r>
            <a:r>
              <a:rPr lang="en-US" altLang="zh-TW" dirty="0" smtClean="0"/>
              <a:t>system using a stepper motor, an ultrasonic sensor and a </a:t>
            </a:r>
            <a:r>
              <a:rPr lang="en-US" altLang="zh-TW" dirty="0" err="1" smtClean="0"/>
              <a:t>photoresistor</a:t>
            </a:r>
            <a:r>
              <a:rPr lang="en-US" altLang="zh-TW" dirty="0" smtClean="0"/>
              <a:t>.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While the </a:t>
            </a:r>
            <a:r>
              <a:rPr lang="en-US" altLang="zh-TW" dirty="0" smtClean="0"/>
              <a:t>door is open, u</a:t>
            </a:r>
            <a:r>
              <a:rPr lang="en-US" altLang="zh-TW" dirty="0" smtClean="0"/>
              <a:t>se the </a:t>
            </a:r>
            <a:r>
              <a:rPr lang="en-US" altLang="zh-TW" dirty="0" err="1" smtClean="0"/>
              <a:t>photoresistor</a:t>
            </a:r>
            <a:r>
              <a:rPr lang="en-US" altLang="zh-TW" dirty="0"/>
              <a:t> every 0.5 second to detect whether </a:t>
            </a:r>
            <a:r>
              <a:rPr lang="en-US" altLang="zh-TW" dirty="0" smtClean="0"/>
              <a:t>an object is coming close. If so, then control the stepper motor to close the door.</a:t>
            </a:r>
          </a:p>
          <a:p>
            <a:pPr lvl="2"/>
            <a:r>
              <a:rPr lang="en-US" altLang="zh-TW" dirty="0" smtClean="0"/>
              <a:t>How long does it take to close the door?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While the door is closed, use an </a:t>
            </a:r>
            <a:r>
              <a:rPr lang="en-US" altLang="zh-TW" dirty="0"/>
              <a:t>ultrasonic sensor </a:t>
            </a:r>
            <a:r>
              <a:rPr lang="en-US" altLang="zh-TW" dirty="0" smtClean="0"/>
              <a:t>every </a:t>
            </a:r>
            <a:r>
              <a:rPr lang="en-US" altLang="zh-TW" dirty="0" smtClean="0"/>
              <a:t>0.3 second </a:t>
            </a:r>
            <a:r>
              <a:rPr lang="en-US" altLang="zh-TW" dirty="0" smtClean="0"/>
              <a:t>to </a:t>
            </a:r>
            <a:r>
              <a:rPr lang="en-US" altLang="zh-TW" dirty="0" smtClean="0"/>
              <a:t>detect whether </a:t>
            </a:r>
            <a:r>
              <a:rPr lang="en-US" altLang="zh-TW" dirty="0" smtClean="0"/>
              <a:t>the</a:t>
            </a:r>
            <a:r>
              <a:rPr lang="en-US" altLang="zh-TW" dirty="0" smtClean="0"/>
              <a:t> object </a:t>
            </a:r>
            <a:r>
              <a:rPr lang="en-US" altLang="zh-TW" dirty="0"/>
              <a:t>is at least 5 cm </a:t>
            </a:r>
            <a:r>
              <a:rPr lang="en-US" altLang="zh-TW" dirty="0" smtClean="0"/>
              <a:t>away</a:t>
            </a:r>
            <a:r>
              <a:rPr lang="en-US" altLang="zh-TW" dirty="0" smtClean="0"/>
              <a:t>. </a:t>
            </a:r>
            <a:r>
              <a:rPr lang="en-US" altLang="zh-TW" dirty="0" smtClean="0"/>
              <a:t>If </a:t>
            </a:r>
            <a:r>
              <a:rPr lang="en-US" altLang="zh-TW" dirty="0" smtClean="0"/>
              <a:t>so, control the stepper motor </a:t>
            </a:r>
            <a:r>
              <a:rPr lang="en-US" altLang="zh-TW" dirty="0" smtClean="0"/>
              <a:t>to </a:t>
            </a:r>
            <a:r>
              <a:rPr lang="en-US" altLang="zh-TW" dirty="0" smtClean="0"/>
              <a:t>open the </a:t>
            </a:r>
            <a:r>
              <a:rPr lang="en-US" altLang="zh-TW" dirty="0" smtClean="0"/>
              <a:t>door.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When the open is opening, will you miss the deadline of checking the ultrasonic sensor every 0.3 second?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Implement </a:t>
            </a:r>
            <a:r>
              <a:rPr lang="en-US" altLang="zh-TW" dirty="0" smtClean="0"/>
              <a:t>all </a:t>
            </a:r>
            <a:r>
              <a:rPr lang="en-US" altLang="zh-TW" dirty="0" smtClean="0"/>
              <a:t>functionalities </a:t>
            </a:r>
            <a:r>
              <a:rPr lang="en-US" altLang="zh-TW" dirty="0" smtClean="0"/>
              <a:t>using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tasks</a:t>
            </a:r>
            <a:r>
              <a:rPr lang="en-US" altLang="zh-TW" dirty="0" smtClean="0"/>
              <a:t>.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6474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9862</TotalTime>
  <Words>357</Words>
  <Application>Microsoft Office PowerPoint</Application>
  <PresentationFormat>如螢幕大小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7" baseType="lpstr">
      <vt:lpstr>新細明體</vt:lpstr>
      <vt:lpstr>標楷體</vt:lpstr>
      <vt:lpstr>Arial</vt:lpstr>
      <vt:lpstr>Calibri</vt:lpstr>
      <vt:lpstr>Symbol</vt:lpstr>
      <vt:lpstr>Tahoma</vt:lpstr>
      <vt:lpstr>Times New Roman</vt:lpstr>
      <vt:lpstr>Wingdings</vt:lpstr>
      <vt:lpstr>Contemporary Portrait</vt:lpstr>
      <vt:lpstr>CS4101 Introduction to Embedded Systems  Lab 9: FreeRTOS</vt:lpstr>
      <vt:lpstr>Introduction</vt:lpstr>
      <vt:lpstr>Link to FreeRTOS on Arduino </vt:lpstr>
      <vt:lpstr>Link to FreeRTOS on Arduino</vt:lpstr>
      <vt:lpstr>Link to FreeRTOS on Arduino  </vt:lpstr>
      <vt:lpstr>Link to FreeRTOS on Arduino  </vt:lpstr>
      <vt:lpstr>Basic 1</vt:lpstr>
      <vt:lpstr>Basic 2</vt:lpstr>
    </vt:vector>
  </TitlesOfParts>
  <Company>Dell Computer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Chung-Ta King</cp:lastModifiedBy>
  <cp:revision>700</cp:revision>
  <dcterms:created xsi:type="dcterms:W3CDTF">2000-02-07T23:54:30Z</dcterms:created>
  <dcterms:modified xsi:type="dcterms:W3CDTF">2016-12-03T16:14:59Z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