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529" r:id="rId2"/>
    <p:sldId id="530" r:id="rId3"/>
    <p:sldId id="531" r:id="rId4"/>
    <p:sldId id="533" r:id="rId5"/>
    <p:sldId id="534" r:id="rId6"/>
    <p:sldId id="539" r:id="rId7"/>
    <p:sldId id="536" r:id="rId8"/>
    <p:sldId id="537" r:id="rId9"/>
    <p:sldId id="526" r:id="rId10"/>
    <p:sldId id="527" r:id="rId11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Marwed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99CCFF"/>
    <a:srgbClr val="FF0000"/>
    <a:srgbClr val="339933"/>
    <a:srgbClr val="FFCC66"/>
    <a:srgbClr val="FFCC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0" autoAdjust="0"/>
    <p:restoredTop sz="87546" autoAdjust="0"/>
  </p:normalViewPr>
  <p:slideViewPr>
    <p:cSldViewPr>
      <p:cViewPr varScale="1">
        <p:scale>
          <a:sx n="58" d="100"/>
          <a:sy n="58" d="100"/>
        </p:scale>
        <p:origin x="1612" y="36"/>
      </p:cViewPr>
      <p:guideLst>
        <p:guide orient="horz" pos="3158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58" y="1675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9D195005-3462-4FA6-87CB-1C7C94B3FEB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9542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3438"/>
            <a:ext cx="75072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B7A931DF-18EC-4525-9649-E7BA5D758270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49525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931DF-18EC-4525-9649-E7BA5D758270}" type="slidenum">
              <a:rPr lang="zh-TW" altLang="en-US" smtClean="0"/>
              <a:pPr/>
              <a:t>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3697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INPUT_PULLUP:</a:t>
            </a:r>
            <a:r>
              <a:rPr kumimoji="1" lang="en-US" altLang="zh-TW" sz="12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use 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internal pull-up resistors (resistors that connect to power internally)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When the pushbutton is open (</a:t>
            </a:r>
            <a:r>
              <a:rPr kumimoji="1" lang="en-US" altLang="zh-TW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unpressed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) there is no connection between the two legs of the pushbutton. Because the internal pull-up on pin 2 is active and connected to 5V, we read HIGH when the button is open. When the button is closed, the Arduino reads LOW because a connection to ground is completed.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931DF-18EC-4525-9649-E7BA5D758270}" type="slidenum">
              <a:rPr lang="zh-TW" altLang="en-US" smtClean="0"/>
              <a:pPr/>
              <a:t>4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706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3081" name="Picture 11" descr="清大LOGO(鳥)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2382838"/>
          </a:xfrm>
        </p:spPr>
        <p:txBody>
          <a:bodyPr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78750" cy="1584325"/>
          </a:xfrm>
        </p:spPr>
        <p:txBody>
          <a:bodyPr/>
          <a:lstStyle>
            <a:lvl1pPr marL="0" indent="0" algn="ctr">
              <a:spcBef>
                <a:spcPct val="15000"/>
              </a:spcBef>
              <a:buFontTx/>
              <a:buNone/>
              <a:defRPr sz="32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/>
            </a:lvl1pPr>
          </a:lstStyle>
          <a:p>
            <a:fld id="{CD7D0A40-6508-499B-985C-5F82C5542146}" type="slidenum">
              <a:rPr lang="zh-TW" altLang="en-US"/>
              <a:pPr/>
              <a:t>‹#›</a:t>
            </a:fld>
            <a:endParaRPr lang="zh-TW" altLang="zh-TW"/>
          </a:p>
        </p:txBody>
      </p:sp>
      <p:pic>
        <p:nvPicPr>
          <p:cNvPr id="3086" name="Picture 14" descr="清大書法字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3088" name="Picture 13" descr="清大LOGO(圓)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763130-7692-4E35-9307-F53DEBC9FEFB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4918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64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64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08E78F-C586-4256-8204-724A2DF79C12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4595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0E5158-C86D-4FBE-8AA1-8CB99B8A8A8C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3795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21DCBF-8D95-4C36-BB08-7CDDC5098F36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395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54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10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324483-AEEF-4708-ADC8-D9B2962EC30F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0513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F73F0B-92E5-4D38-B43B-62409BECA032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810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B3E00B-676D-46F7-957F-6C5FE337BE7D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7577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EA69BD-3100-4F66-AAE9-AFAD6C9AC616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6989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3BA32E-31F7-4804-B287-688A661FE4A6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9443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3CC755-9EBC-493F-AD65-D57745B5FDEF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1015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57" name="Picture 11" descr="清大LOGO(鳥)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052736"/>
            <a:ext cx="8178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26500C80-D886-4696-8F1E-49A6AD6AAAEC}" type="slidenum">
              <a:rPr lang="zh-TW" altLang="en-US"/>
              <a:pPr/>
              <a:t>‹#›</a:t>
            </a:fld>
            <a:endParaRPr lang="zh-TW" altLang="zh-TW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60" name="Picture 14" descr="清大書法字 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2062" name="Picture 13" descr="清大LOGO(圓)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Symbol" panose="05050102010706020507" pitchFamily="18" charset="2"/>
        <a:buChar char="-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11188" y="1124743"/>
            <a:ext cx="8010525" cy="2382838"/>
          </a:xfrm>
        </p:spPr>
        <p:txBody>
          <a:bodyPr/>
          <a:lstStyle/>
          <a:p>
            <a:r>
              <a:rPr lang="en-US" altLang="zh-TW" sz="3200" b="0" dirty="0">
                <a:solidFill>
                  <a:schemeClr val="accent1"/>
                </a:solidFill>
                <a:latin typeface="+mn-lt"/>
              </a:rPr>
              <a:t>CS4101 </a:t>
            </a:r>
            <a:r>
              <a:rPr lang="en-US" altLang="zh-TW" sz="3200" b="0" dirty="0" smtClean="0">
                <a:solidFill>
                  <a:schemeClr val="accent1"/>
                </a:solidFill>
                <a:latin typeface="+mn-lt"/>
              </a:rPr>
              <a:t>Introduction to Embedded Systems</a:t>
            </a:r>
            <a:r>
              <a:rPr lang="zh-TW" altLang="en-US" dirty="0">
                <a:latin typeface="+mn-lt"/>
              </a:rPr>
              <a:t/>
            </a:r>
            <a:br>
              <a:rPr lang="zh-TW" altLang="en-US" dirty="0">
                <a:latin typeface="+mn-lt"/>
              </a:rPr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 smtClean="0">
                <a:solidFill>
                  <a:srgbClr val="0000FF"/>
                </a:solidFill>
              </a:rPr>
              <a:t>Lab 8</a:t>
            </a:r>
            <a:r>
              <a:rPr lang="en-US" altLang="zh-TW" dirty="0">
                <a:solidFill>
                  <a:srgbClr val="0000FF"/>
                </a:solidFill>
              </a:rPr>
              <a:t>: Arduino DAC and PWM</a:t>
            </a:r>
          </a:p>
        </p:txBody>
      </p:sp>
      <p:sp>
        <p:nvSpPr>
          <p:cNvPr id="51098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148931"/>
            <a:ext cx="7778750" cy="1584325"/>
          </a:xfrm>
        </p:spPr>
        <p:txBody>
          <a:bodyPr/>
          <a:lstStyle/>
          <a:p>
            <a:r>
              <a:rPr lang="en-US" altLang="zh-TW" sz="2800"/>
              <a:t>Prof. Chung-Ta King</a:t>
            </a:r>
          </a:p>
          <a:p>
            <a:r>
              <a:rPr lang="en-US" altLang="zh-TW" sz="2400"/>
              <a:t>Department of Computer Science</a:t>
            </a:r>
          </a:p>
          <a:p>
            <a:r>
              <a:rPr lang="en-US" altLang="zh-TW" sz="2400"/>
              <a:t>National Tsing Hua University, Taiwan</a:t>
            </a:r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8638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Glue an arrow shaped paper on a stick and put them on the axis </a:t>
            </a:r>
            <a:r>
              <a:rPr lang="en-US" altLang="zh-TW" dirty="0" smtClean="0"/>
              <a:t>of the </a:t>
            </a:r>
            <a:r>
              <a:rPr lang="en-US" altLang="zh-TW" dirty="0"/>
              <a:t>stepper motor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r>
              <a:rPr lang="en-US" altLang="zh-TW" dirty="0" smtClean="0"/>
              <a:t>Move the arrow corresponding </a:t>
            </a:r>
            <a:r>
              <a:rPr lang="en-US" altLang="zh-TW" dirty="0"/>
              <a:t>to the input from the </a:t>
            </a:r>
            <a:r>
              <a:rPr lang="en-US" altLang="zh-TW" dirty="0" smtClean="0"/>
              <a:t>analog </a:t>
            </a:r>
            <a:r>
              <a:rPr lang="en-US" altLang="zh-TW" dirty="0"/>
              <a:t>j</a:t>
            </a:r>
            <a:r>
              <a:rPr lang="en-US" altLang="zh-TW" dirty="0" smtClean="0"/>
              <a:t>oystick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r>
              <a:rPr lang="en-US" altLang="zh-TW" dirty="0"/>
              <a:t>If you </a:t>
            </a:r>
            <a:r>
              <a:rPr lang="en-US" altLang="zh-TW" dirty="0" smtClean="0"/>
              <a:t>can only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control 4 </a:t>
            </a:r>
            <a:r>
              <a:rPr lang="en-US" altLang="zh-TW" dirty="0"/>
              <a:t>directions,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you </a:t>
            </a:r>
            <a:r>
              <a:rPr lang="en-US" altLang="zh-TW" dirty="0" smtClean="0"/>
              <a:t>will get</a:t>
            </a:r>
            <a:r>
              <a:rPr lang="en-US" altLang="zh-TW" dirty="0"/>
              <a:t> </a:t>
            </a:r>
            <a:r>
              <a:rPr lang="en-US" altLang="zh-TW" dirty="0" smtClean="0"/>
              <a:t>70% </a:t>
            </a:r>
            <a:br>
              <a:rPr lang="en-US" altLang="zh-TW" dirty="0" smtClean="0"/>
            </a:br>
            <a:r>
              <a:rPr lang="en-US" altLang="zh-TW" dirty="0" smtClean="0"/>
              <a:t>of </a:t>
            </a:r>
            <a:r>
              <a:rPr lang="en-US" altLang="zh-TW" dirty="0" smtClean="0"/>
              <a:t>the </a:t>
            </a:r>
            <a:r>
              <a:rPr lang="en-US" altLang="zh-TW" dirty="0"/>
              <a:t>score.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</a:pPr>
            <a:fld id="{AD7A0DC7-59DB-4FF4-A98F-253DCA5EE1C1}" type="slidenum">
              <a:rPr lang="zh-TW" alt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</a:pPr>
              <a:t>9</a:t>
            </a:fld>
            <a:endParaRPr lang="zh-TW" altLang="zh-TW">
              <a:solidFill>
                <a:srgbClr val="FFFFFF"/>
              </a:solidFill>
            </a:endParaRPr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8"/>
          <a:stretch/>
        </p:blipFill>
        <p:spPr bwMode="auto">
          <a:xfrm>
            <a:off x="3803914" y="2924944"/>
            <a:ext cx="516057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4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RGB LED Module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2658046" cy="265804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1</a:t>
            </a:fld>
            <a:endParaRPr lang="zh-TW" altLang="zh-TW"/>
          </a:p>
        </p:txBody>
      </p:sp>
      <p:sp>
        <p:nvSpPr>
          <p:cNvPr id="6" name="左大括弧 5"/>
          <p:cNvSpPr/>
          <p:nvPr/>
        </p:nvSpPr>
        <p:spPr bwMode="auto">
          <a:xfrm>
            <a:off x="3923928" y="2276872"/>
            <a:ext cx="504056" cy="1440160"/>
          </a:xfrm>
          <a:prstGeom prst="leftBrac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smtClean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1560" y="256490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Connect to PWM pins</a:t>
            </a:r>
          </a:p>
          <a:p>
            <a:r>
              <a:rPr lang="en-US" altLang="zh-TW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(pins with a ‘~’ notation)</a:t>
            </a:r>
            <a:endParaRPr lang="zh-TW" altLang="en-US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2484" y="5040695"/>
            <a:ext cx="8183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+mn-lt"/>
              </a:rPr>
              <a:t> </a:t>
            </a:r>
            <a:r>
              <a:rPr lang="en-US" altLang="zh-TW" dirty="0" smtClean="0">
                <a:latin typeface="+mn-lt"/>
              </a:rPr>
              <a:t>Since </a:t>
            </a:r>
            <a:r>
              <a:rPr lang="en-US" altLang="zh-TW" dirty="0">
                <a:latin typeface="+mn-lt"/>
              </a:rPr>
              <a:t>the RGB mini board already contains </a:t>
            </a:r>
            <a:r>
              <a:rPr lang="en-US" altLang="zh-TW" dirty="0" smtClean="0">
                <a:latin typeface="+mn-lt"/>
              </a:rPr>
              <a:t>built-in resistors, you</a:t>
            </a:r>
          </a:p>
          <a:p>
            <a:r>
              <a:rPr lang="en-US" altLang="zh-TW" dirty="0">
                <a:latin typeface="+mn-lt"/>
              </a:rPr>
              <a:t>c</a:t>
            </a:r>
            <a:r>
              <a:rPr lang="en-US" altLang="zh-TW" dirty="0" smtClean="0">
                <a:latin typeface="+mn-lt"/>
              </a:rPr>
              <a:t>an connect to Arduino Uno directly.</a:t>
            </a:r>
            <a:r>
              <a:rPr lang="en-US" altLang="zh-TW" dirty="0">
                <a:latin typeface="+mn-lt"/>
              </a:rPr>
              <a:t> </a:t>
            </a:r>
            <a:endParaRPr lang="zh-TW" altLang="en-US" dirty="0">
              <a:latin typeface="+mn-lt"/>
            </a:endParaRPr>
          </a:p>
        </p:txBody>
      </p:sp>
      <p:cxnSp>
        <p:nvCxnSpPr>
          <p:cNvPr id="10" name="直線單箭頭接點 9"/>
          <p:cNvCxnSpPr/>
          <p:nvPr/>
        </p:nvCxnSpPr>
        <p:spPr bwMode="auto">
          <a:xfrm flipV="1">
            <a:off x="5868144" y="4147677"/>
            <a:ext cx="0" cy="937507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7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ample Code for RGB LED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4F8DA-99A1-4CF9-A981-2621FECEC23E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18703" y="1124744"/>
            <a:ext cx="8379594" cy="489654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6000" tIns="36000" rIns="36000" bIns="36000"/>
          <a:lstStyle/>
          <a:p>
            <a:pPr marL="0" indent="0">
              <a:buNone/>
            </a:pP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11,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greenPin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10,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bluePin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9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OUTPUT);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greenPin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OUTPUT);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bluePin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OUTPUT);  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loop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analogWrite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50);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analogWrite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greenPin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100);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analogWrite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bluePin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150);  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delay(1000);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analogWrite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redPin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analogWrite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greenPin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analogWrite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bluePin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0);  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delay(1000);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圓角矩形圖說文字 1"/>
          <p:cNvSpPr/>
          <p:nvPr/>
        </p:nvSpPr>
        <p:spPr bwMode="auto">
          <a:xfrm>
            <a:off x="4716016" y="2780928"/>
            <a:ext cx="2592288" cy="576064"/>
          </a:xfrm>
          <a:prstGeom prst="wedgeRoundRectCallout">
            <a:avLst>
              <a:gd name="adj1" fmla="val -75487"/>
              <a:gd name="adj2" fmla="val 54213"/>
              <a:gd name="adj3" fmla="val 16667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altLang="zh-TW" dirty="0">
                <a:latin typeface="+mn-lt"/>
              </a:rPr>
              <a:t>D</a:t>
            </a:r>
            <a:r>
              <a:rPr lang="en-US" altLang="zh-TW" dirty="0" smtClean="0">
                <a:latin typeface="+mn-lt"/>
              </a:rPr>
              <a:t>uty </a:t>
            </a:r>
            <a:r>
              <a:rPr lang="en-US" altLang="zh-TW" dirty="0">
                <a:latin typeface="+mn-lt"/>
              </a:rPr>
              <a:t>cycle: </a:t>
            </a:r>
            <a:r>
              <a:rPr lang="en-US" altLang="zh-TW" dirty="0" smtClean="0">
                <a:latin typeface="+mn-lt"/>
              </a:rPr>
              <a:t>0~255</a:t>
            </a:r>
            <a:endParaRPr kumimoji="0" lang="zh-TW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10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Analog </a:t>
            </a:r>
            <a:r>
              <a:rPr lang="en-US" altLang="zh-TW" dirty="0"/>
              <a:t>J</a:t>
            </a:r>
            <a:r>
              <a:rPr lang="en-US" altLang="zh-TW" dirty="0" smtClean="0"/>
              <a:t>oystick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3</a:t>
            </a:fld>
            <a:endParaRPr lang="zh-TW" altLang="zh-TW"/>
          </a:p>
        </p:txBody>
      </p:sp>
      <p:pic>
        <p:nvPicPr>
          <p:cNvPr id="1026" name="Picture 2" descr="http://4tronix.co.uk/store/resources/image/18/7e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29503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ample Code for Analog Joystick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4F8DA-99A1-4CF9-A981-2621FECEC23E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18702" y="1124744"/>
            <a:ext cx="8645785" cy="489654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6000" tIns="36000" rIns="36000" bIns="36000"/>
          <a:lstStyle/>
          <a:p>
            <a:pPr marL="0" indent="0">
              <a:buNone/>
            </a:pP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button = 2;</a:t>
            </a:r>
          </a:p>
          <a:p>
            <a:pPr marL="0" indent="0">
              <a:buNone/>
            </a:pP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xAxis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A0,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yAxis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A1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 {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(9600);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(button, INPUT_PULLUP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LOW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when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pressed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xVal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xAxis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yVal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yAxis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isPress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digitalRead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(button);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("X=");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xVal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("Y=");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yVal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if(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isPress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0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("Button is pressed.");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("Button is not pressed.");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delay(200);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7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atistronics.com/images/l/1253/379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7" y="3212976"/>
            <a:ext cx="291940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Stepper Motor: 28BYJ-48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Number </a:t>
            </a:r>
            <a:r>
              <a:rPr lang="en-US" altLang="zh-TW" dirty="0"/>
              <a:t>of </a:t>
            </a:r>
            <a:r>
              <a:rPr lang="en-US" altLang="zh-TW" dirty="0" smtClean="0"/>
              <a:t>phases:</a:t>
            </a:r>
            <a:r>
              <a:rPr lang="zh-TW" altLang="en-US" dirty="0" smtClean="0"/>
              <a:t> </a:t>
            </a:r>
            <a:r>
              <a:rPr lang="en-US" altLang="zh-TW" dirty="0"/>
              <a:t>4</a:t>
            </a:r>
          </a:p>
          <a:p>
            <a:r>
              <a:rPr lang="en-US" altLang="zh-TW" dirty="0" smtClean="0"/>
              <a:t>Step angle:</a:t>
            </a:r>
          </a:p>
          <a:p>
            <a:pPr lvl="1"/>
            <a:r>
              <a:rPr lang="en-US" altLang="zh-TW" dirty="0" smtClean="0"/>
              <a:t>8-step sequence: 5.625° (64 </a:t>
            </a:r>
            <a:r>
              <a:rPr lang="en-US" altLang="zh-TW" dirty="0"/>
              <a:t>steps per revolution)</a:t>
            </a:r>
          </a:p>
          <a:p>
            <a:pPr lvl="1"/>
            <a:r>
              <a:rPr lang="en-US" altLang="zh-TW" dirty="0" smtClean="0"/>
              <a:t>4-step </a:t>
            </a:r>
            <a:r>
              <a:rPr lang="en-US" altLang="zh-TW" dirty="0"/>
              <a:t>sequence: </a:t>
            </a:r>
            <a:r>
              <a:rPr lang="en-US" altLang="zh-TW" dirty="0" smtClean="0"/>
              <a:t>11.25</a:t>
            </a:r>
            <a:r>
              <a:rPr lang="en-US" altLang="zh-TW" dirty="0"/>
              <a:t>° (32 steps per revolution)</a:t>
            </a:r>
          </a:p>
          <a:p>
            <a:r>
              <a:rPr lang="en-US" altLang="zh-TW" dirty="0"/>
              <a:t>Gear r</a:t>
            </a:r>
            <a:r>
              <a:rPr lang="en-US" altLang="zh-TW" dirty="0" smtClean="0"/>
              <a:t>eduction ratio:</a:t>
            </a:r>
            <a:r>
              <a:rPr lang="zh-TW" altLang="en-US" dirty="0" smtClean="0"/>
              <a:t> </a:t>
            </a:r>
            <a:r>
              <a:rPr lang="en-US" altLang="zh-TW" dirty="0" smtClean="0"/>
              <a:t>1/64</a:t>
            </a:r>
          </a:p>
          <a:p>
            <a:pPr lvl="1"/>
            <a:r>
              <a:rPr lang="en-US" altLang="zh-TW" dirty="0" smtClean="0"/>
              <a:t>32*64 </a:t>
            </a:r>
            <a:r>
              <a:rPr lang="en-US" altLang="zh-TW" dirty="0"/>
              <a:t>= 2048 steps per </a:t>
            </a:r>
            <a:r>
              <a:rPr lang="en-US" altLang="zh-TW" dirty="0" smtClean="0"/>
              <a:t>revolution in </a:t>
            </a:r>
            <a:br>
              <a:rPr lang="en-US" altLang="zh-TW" dirty="0" smtClean="0"/>
            </a:br>
            <a:r>
              <a:rPr lang="en-US" altLang="zh-TW" dirty="0" smtClean="0"/>
              <a:t>4-step sequence</a:t>
            </a:r>
          </a:p>
          <a:p>
            <a:r>
              <a:rPr lang="en-US" altLang="zh-TW" dirty="0"/>
              <a:t>NOTE: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Arduino </a:t>
            </a:r>
            <a:r>
              <a:rPr lang="en-US" altLang="zh-TW" dirty="0"/>
              <a:t>"Stepper Library" runs in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4-step </a:t>
            </a:r>
            <a:r>
              <a:rPr lang="en-US" altLang="zh-TW" dirty="0"/>
              <a:t>mode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5</a:t>
            </a:fld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445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Stepper Motor Driver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6</a:t>
            </a:fld>
            <a:endParaRPr lang="zh-TW" altLang="zh-TW"/>
          </a:p>
        </p:txBody>
      </p:sp>
      <p:pic>
        <p:nvPicPr>
          <p:cNvPr id="5" name="Picture 2" descr="http://42bots.com/wp-content/uploads/2014/02/UNL2003-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49" y="1484784"/>
            <a:ext cx="4176464" cy="42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4511351" y="3212976"/>
            <a:ext cx="1944216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cxnSp>
        <p:nvCxnSpPr>
          <p:cNvPr id="8" name="直線單箭頭接點 7"/>
          <p:cNvCxnSpPr/>
          <p:nvPr/>
        </p:nvCxnSpPr>
        <p:spPr bwMode="auto">
          <a:xfrm flipH="1">
            <a:off x="4295327" y="4077072"/>
            <a:ext cx="72008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線單箭頭接點 8"/>
          <p:cNvCxnSpPr/>
          <p:nvPr/>
        </p:nvCxnSpPr>
        <p:spPr bwMode="auto">
          <a:xfrm flipH="1">
            <a:off x="4295327" y="3789040"/>
            <a:ext cx="72008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字方塊 9"/>
          <p:cNvSpPr txBox="1"/>
          <p:nvPr/>
        </p:nvSpPr>
        <p:spPr>
          <a:xfrm>
            <a:off x="5035488" y="3846239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+mn-lt"/>
              </a:rPr>
              <a:t>GND</a:t>
            </a:r>
            <a:endParaRPr lang="zh-TW" altLang="en-US" b="1" dirty="0">
              <a:latin typeface="+mn-lt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015407" y="3521869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atin typeface="+mn-lt"/>
              </a:rPr>
              <a:t>5V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11351" y="5064149"/>
            <a:ext cx="3156993" cy="525091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zh-TW" sz="2400" b="1" dirty="0">
                <a:ea typeface="標楷體" panose="03000509000000000000" pitchFamily="65" charset="-120"/>
              </a:rPr>
              <a:t>Choose 4 pins as </a:t>
            </a:r>
            <a:r>
              <a:rPr lang="en-US" altLang="zh-TW" sz="2400" b="1" dirty="0" smtClean="0">
                <a:ea typeface="標楷體" panose="03000509000000000000" pitchFamily="65" charset="-120"/>
              </a:rPr>
              <a:t>input</a:t>
            </a:r>
            <a:endParaRPr lang="zh-TW" altLang="en-US" sz="2400" b="1" dirty="0">
              <a:ea typeface="標楷體" panose="03000509000000000000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 bwMode="auto">
          <a:xfrm flipH="1" flipV="1">
            <a:off x="3408001" y="4581128"/>
            <a:ext cx="1103350" cy="64807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48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ample Code for Stepper Motor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4F8DA-99A1-4CF9-A981-2621FECEC23E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18703" y="1124744"/>
            <a:ext cx="8379594" cy="489654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xtLs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6000" tIns="36000" rIns="36000" bIns="36000"/>
          <a:lstStyle/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Stepper.h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define STEPS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2048  //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28BYJ-48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create an instance of the stepper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Stepper stepper(STEPS, 8, 9, 10, 11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previous = 0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//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previous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reading from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analog IN</a:t>
            </a:r>
          </a:p>
          <a:p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stepper.setSpeed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(5);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set the speed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RPMs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(A0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// get the sensor value </a:t>
            </a:r>
          </a:p>
          <a:p>
            <a:pPr marL="0" indent="0">
              <a:buNone/>
            </a:pP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move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of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steps equal to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change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sensor 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reading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stepper.step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previous</a:t>
            </a:r>
            <a:r>
              <a:rPr lang="en-US" altLang="zh-TW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remember the previous value of the sensor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previous = </a:t>
            </a:r>
            <a:r>
              <a:rPr lang="en-US" altLang="zh-TW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zh-TW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Basic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the analog joystick to control the RGB LED through PWM. Turn the analog joystick and change the light intensity of red and blue LEDs as follows:</a:t>
            </a:r>
          </a:p>
          <a:p>
            <a:pPr lvl="1"/>
            <a:r>
              <a:rPr lang="en-US" altLang="zh-TW" dirty="0" smtClean="0"/>
              <a:t>When the </a:t>
            </a:r>
            <a:r>
              <a:rPr lang="en-US" altLang="zh-TW" dirty="0" smtClean="0"/>
              <a:t>joy</a:t>
            </a:r>
            <a:r>
              <a:rPr lang="en-US" altLang="zh-TW" dirty="0" smtClean="0"/>
              <a:t>stick </a:t>
            </a:r>
            <a:r>
              <a:rPr lang="en-US" altLang="zh-TW" dirty="0" smtClean="0"/>
              <a:t>moves down, red LED will be the brightest. </a:t>
            </a:r>
            <a:r>
              <a:rPr lang="en-US" altLang="zh-TW" dirty="0" smtClean="0"/>
              <a:t>W</a:t>
            </a:r>
            <a:r>
              <a:rPr lang="en-US" altLang="zh-TW" dirty="0" smtClean="0"/>
              <a:t>hen </a:t>
            </a:r>
            <a:r>
              <a:rPr lang="en-US" altLang="zh-TW" dirty="0"/>
              <a:t>the </a:t>
            </a:r>
            <a:r>
              <a:rPr lang="en-US" altLang="zh-TW" dirty="0" smtClean="0"/>
              <a:t>joystick </a:t>
            </a:r>
            <a:r>
              <a:rPr lang="en-US" altLang="zh-TW" dirty="0"/>
              <a:t>is </a:t>
            </a:r>
            <a:r>
              <a:rPr lang="en-US" altLang="zh-TW" dirty="0" smtClean="0"/>
              <a:t>up, turn </a:t>
            </a:r>
            <a:r>
              <a:rPr lang="en-US" altLang="zh-TW" dirty="0" smtClean="0"/>
              <a:t>off red </a:t>
            </a:r>
            <a:r>
              <a:rPr lang="en-US" altLang="zh-TW" dirty="0" smtClean="0"/>
              <a:t>LED.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When the </a:t>
            </a:r>
            <a:r>
              <a:rPr lang="en-US" altLang="zh-TW" dirty="0" smtClean="0"/>
              <a:t>joy</a:t>
            </a:r>
            <a:r>
              <a:rPr lang="en-US" altLang="zh-TW" dirty="0" smtClean="0"/>
              <a:t>stick </a:t>
            </a:r>
            <a:r>
              <a:rPr lang="en-US" altLang="zh-TW" dirty="0" smtClean="0"/>
              <a:t>moves left, blue LED will be the </a:t>
            </a:r>
            <a:r>
              <a:rPr lang="en-US" altLang="zh-TW" dirty="0" smtClean="0"/>
              <a:t>brightest</a:t>
            </a:r>
            <a:r>
              <a:rPr lang="en-US" altLang="zh-TW" dirty="0"/>
              <a:t>. W</a:t>
            </a:r>
            <a:r>
              <a:rPr lang="en-US" altLang="zh-TW" dirty="0" smtClean="0"/>
              <a:t>hen the joystick is at the right end, </a:t>
            </a:r>
            <a:r>
              <a:rPr lang="en-US" altLang="zh-TW" dirty="0" smtClean="0"/>
              <a:t>turn </a:t>
            </a:r>
            <a:r>
              <a:rPr lang="en-US" altLang="zh-TW" dirty="0" smtClean="0"/>
              <a:t>off the blue </a:t>
            </a:r>
            <a:r>
              <a:rPr lang="en-US" altLang="zh-TW" dirty="0" smtClean="0"/>
              <a:t>LED.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While the </a:t>
            </a:r>
            <a:r>
              <a:rPr lang="en-US" altLang="zh-TW" dirty="0" smtClean="0"/>
              <a:t>joystick </a:t>
            </a:r>
            <a:r>
              <a:rPr lang="en-US" altLang="zh-TW" dirty="0" smtClean="0"/>
              <a:t>is pressed, send </a:t>
            </a:r>
            <a:r>
              <a:rPr lang="en-US" altLang="zh-TW" dirty="0" smtClean="0"/>
              <a:t>0 V </a:t>
            </a:r>
            <a:r>
              <a:rPr lang="en-US" altLang="zh-TW" dirty="0" smtClean="0"/>
              <a:t>to green pin. Otherwise, send </a:t>
            </a:r>
            <a:r>
              <a:rPr lang="en-US" altLang="zh-TW" dirty="0" smtClean="0"/>
              <a:t>3 V </a:t>
            </a:r>
            <a:r>
              <a:rPr lang="en-US" altLang="zh-TW" dirty="0" smtClean="0"/>
              <a:t>to green pin.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A0DC7-59DB-4FF4-A98F-253DCA5EE1C1}" type="slidenum">
              <a:rPr lang="zh-TW" altLang="en-US" smtClean="0"/>
              <a:pPr/>
              <a:t>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03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9664</TotalTime>
  <Words>457</Words>
  <Application>Microsoft Office PowerPoint</Application>
  <PresentationFormat>如螢幕大小 (4:3)</PresentationFormat>
  <Paragraphs>98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新細明體</vt:lpstr>
      <vt:lpstr>標楷體</vt:lpstr>
      <vt:lpstr>Arial</vt:lpstr>
      <vt:lpstr>Calibri</vt:lpstr>
      <vt:lpstr>Courier New</vt:lpstr>
      <vt:lpstr>Symbol</vt:lpstr>
      <vt:lpstr>Tahoma</vt:lpstr>
      <vt:lpstr>Times New Roman</vt:lpstr>
      <vt:lpstr>Wingdings</vt:lpstr>
      <vt:lpstr>Contemporary Portrait</vt:lpstr>
      <vt:lpstr>CS4101 Introduction to Embedded Systems  Lab 8: Arduino DAC and PWM</vt:lpstr>
      <vt:lpstr>RGB LED Module</vt:lpstr>
      <vt:lpstr>Sample Code for RGB LED</vt:lpstr>
      <vt:lpstr>Analog Joystick</vt:lpstr>
      <vt:lpstr>Sample Code for Analog Joystick</vt:lpstr>
      <vt:lpstr>Stepper Motor: 28BYJ-48</vt:lpstr>
      <vt:lpstr>Stepper Motor Driver </vt:lpstr>
      <vt:lpstr>Sample Code for Stepper Motor</vt:lpstr>
      <vt:lpstr>Basic 1</vt:lpstr>
      <vt:lpstr>Basic 2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for Embedded Systems</dc:title>
  <dc:creator>Preferred Customer</dc:creator>
  <cp:lastModifiedBy>Chung-Ta King</cp:lastModifiedBy>
  <cp:revision>683</cp:revision>
  <dcterms:created xsi:type="dcterms:W3CDTF">2000-02-07T23:54:30Z</dcterms:created>
  <dcterms:modified xsi:type="dcterms:W3CDTF">2016-11-29T02:03:06Z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wolf@princeton.edu</vt:lpwstr>
  </property>
  <property fmtid="{D5CDD505-2E9C-101B-9397-08002B2CF9AE}" pid="8" name="HomePage">
    <vt:lpwstr>http://www.ee.princeton.edu/~wolf</vt:lpwstr>
  </property>
  <property fmtid="{D5CDD505-2E9C-101B-9397-08002B2CF9AE}" pid="9" name="Other">
    <vt:lpwstr>Overheads for Computers as Components_x000d_
(c) 2000 Morgan Kaufman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D:\Computers as Components\Web Aids\overheads</vt:lpwstr>
  </property>
</Properties>
</file>