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88" r:id="rId2"/>
    <p:sldId id="502" r:id="rId3"/>
    <p:sldId id="507" r:id="rId4"/>
    <p:sldId id="508" r:id="rId5"/>
    <p:sldId id="514" r:id="rId6"/>
    <p:sldId id="509" r:id="rId7"/>
    <p:sldId id="510" r:id="rId8"/>
    <p:sldId id="512" r:id="rId9"/>
    <p:sldId id="503" r:id="rId10"/>
    <p:sldId id="504" r:id="rId11"/>
    <p:sldId id="505" r:id="rId12"/>
    <p:sldId id="506" r:id="rId13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9933"/>
    <a:srgbClr val="33CC33"/>
    <a:srgbClr val="FFCC66"/>
    <a:srgbClr val="FFCC99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2" autoAdjust="0"/>
    <p:restoredTop sz="94696"/>
  </p:normalViewPr>
  <p:slideViewPr>
    <p:cSldViewPr>
      <p:cViewPr varScale="1">
        <p:scale>
          <a:sx n="60" d="100"/>
          <a:sy n="60" d="100"/>
        </p:scale>
        <p:origin x="1061" y="17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2732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71564"/>
            <a:ext cx="8178800" cy="502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7</a:t>
            </a:r>
            <a:r>
              <a:rPr lang="en-US" altLang="zh-TW" dirty="0">
                <a:solidFill>
                  <a:srgbClr val="0000FF"/>
                </a:solidFill>
              </a:rPr>
              <a:t>: Arduino </a:t>
            </a:r>
            <a:r>
              <a:rPr lang="en-US" altLang="zh-TW" dirty="0" smtClean="0">
                <a:solidFill>
                  <a:srgbClr val="0000FF"/>
                </a:solidFill>
              </a:rPr>
              <a:t>Basics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Pushbutton </a:t>
            </a:r>
            <a:r>
              <a:rPr lang="en-US" altLang="zh-TW" dirty="0" smtClean="0"/>
              <a:t>Bounce Problem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Pushbutton bounce:</a:t>
            </a:r>
          </a:p>
          <a:p>
            <a:pPr lvl="1"/>
            <a:r>
              <a:rPr lang="en-US" altLang="zh-TW" dirty="0" smtClean="0"/>
              <a:t>Push buttons often generate </a:t>
            </a:r>
            <a:br>
              <a:rPr lang="en-US" altLang="zh-TW" dirty="0" smtClean="0"/>
            </a:br>
            <a:r>
              <a:rPr lang="en-US" altLang="zh-TW" dirty="0" smtClean="0"/>
              <a:t>spurious open/close transitions </a:t>
            </a:r>
            <a:br>
              <a:rPr lang="en-US" altLang="zh-TW" dirty="0" smtClean="0"/>
            </a:br>
            <a:r>
              <a:rPr lang="en-US" altLang="zh-TW" dirty="0" smtClean="0"/>
              <a:t>when pressed due to mechanical </a:t>
            </a:r>
            <a:br>
              <a:rPr lang="en-US" altLang="zh-TW" dirty="0" smtClean="0"/>
            </a:br>
            <a:r>
              <a:rPr lang="en-US" altLang="zh-TW" dirty="0" smtClean="0"/>
              <a:t>and physical issues</a:t>
            </a:r>
          </a:p>
          <a:p>
            <a:pPr lvl="1"/>
            <a:r>
              <a:rPr lang="en-US" altLang="zh-TW" dirty="0" smtClean="0"/>
              <a:t>These transitions may be read as </a:t>
            </a:r>
            <a:br>
              <a:rPr lang="en-US" altLang="zh-TW" dirty="0" smtClean="0"/>
            </a:br>
            <a:r>
              <a:rPr lang="en-US" altLang="zh-TW" dirty="0" smtClean="0"/>
              <a:t>multiple presses in a very short time, which cause the program to confuse. </a:t>
            </a:r>
          </a:p>
          <a:p>
            <a:pPr lvl="1"/>
            <a:r>
              <a:rPr lang="en-US" altLang="zh-TW" dirty="0" smtClean="0"/>
              <a:t>The problem can be solved with hardware or software.</a:t>
            </a:r>
          </a:p>
          <a:p>
            <a:pPr lvl="1"/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/>
              <a:t>simple idea for </a:t>
            </a:r>
            <a:r>
              <a:rPr lang="en-US" altLang="zh-TW" dirty="0" err="1" smtClean="0"/>
              <a:t>debouncing</a:t>
            </a:r>
            <a:r>
              <a:rPr lang="en-US" altLang="zh-TW" dirty="0" smtClean="0"/>
              <a:t>: check twice in a short period of time to make sure the pushbutton is definitely pressed.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9</a:t>
            </a:fld>
            <a:endParaRPr lang="zh-TW" altLang="zh-TW"/>
          </a:p>
        </p:txBody>
      </p:sp>
      <p:pic>
        <p:nvPicPr>
          <p:cNvPr id="1026" name="Picture 2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06163"/>
            <a:ext cx="3226395" cy="2271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字方塊 7"/>
          <p:cNvSpPr txBox="1"/>
          <p:nvPr/>
        </p:nvSpPr>
        <p:spPr>
          <a:xfrm>
            <a:off x="4067944" y="5778092"/>
            <a:ext cx="5073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+mn-lt"/>
              </a:rPr>
              <a:t>(http</a:t>
            </a:r>
            <a:r>
              <a:rPr lang="en-US" altLang="zh-TW" sz="1400" dirty="0">
                <a:latin typeface="+mn-lt"/>
              </a:rPr>
              <a:t>://www.protostack.com/blog/2010/03/debouncing-a-switch</a:t>
            </a:r>
            <a:r>
              <a:rPr lang="en-US" altLang="zh-TW" sz="1400" dirty="0" smtClean="0">
                <a:latin typeface="+mn-lt"/>
              </a:rPr>
              <a:t>/)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065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dirty="0"/>
              <a:t>Sample Code </a:t>
            </a:r>
            <a:r>
              <a:rPr lang="en-CA" altLang="zh-TW" dirty="0" smtClean="0"/>
              <a:t> </a:t>
            </a:r>
            <a:r>
              <a:rPr lang="en-CA" altLang="zh-TW" dirty="0"/>
              <a:t>for </a:t>
            </a:r>
            <a:r>
              <a:rPr lang="en-CA" altLang="zh-TW" dirty="0" err="1" smtClean="0"/>
              <a:t>Debouncing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D4F8DA-99A1-4CF9-A981-2621FECEC23E}" type="slidenum">
              <a:rPr lang="zh-TW" altLang="en-US" smtClean="0"/>
              <a:pPr/>
              <a:t>10</a:t>
            </a:fld>
            <a:endParaRPr lang="zh-TW" altLang="zh-TW"/>
          </a:p>
        </p:txBody>
      </p:sp>
      <p:sp>
        <p:nvSpPr>
          <p:cNvPr id="7" name="Rectangle 2"/>
          <p:cNvSpPr>
            <a:spLocks/>
          </p:cNvSpPr>
          <p:nvPr/>
        </p:nvSpPr>
        <p:spPr bwMode="auto">
          <a:xfrm>
            <a:off x="318703" y="1196752"/>
            <a:ext cx="8379594" cy="4752528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</a:ln>
          <a:extLs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6000" tIns="36000" rIns="36000" bIns="36000"/>
          <a:lstStyle/>
          <a:p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led_pin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13;</a:t>
            </a:r>
          </a:p>
          <a:p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button_int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0;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Interrupt 0 is on pin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toggle_on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false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click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switches LED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setup() {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attachInterrupt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button_int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handle_click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RISING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Register handler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loop()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toggle_on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digitWrite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led_pin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HIGH);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 else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digitWrite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led_pin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LOW);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2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dirty="0"/>
              <a:t>Sample Code  for </a:t>
            </a:r>
            <a:r>
              <a:rPr lang="en-CA" altLang="zh-TW" dirty="0" err="1" smtClean="0"/>
              <a:t>Debouncing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D4F8DA-99A1-4CF9-A981-2621FECEC23E}" type="slidenum">
              <a:rPr lang="zh-TW" altLang="en-US" smtClean="0"/>
              <a:pPr/>
              <a:t>11</a:t>
            </a:fld>
            <a:endParaRPr lang="zh-TW" altLang="zh-TW"/>
          </a:p>
        </p:txBody>
      </p:sp>
      <p:sp>
        <p:nvSpPr>
          <p:cNvPr id="7" name="Rectangle 2"/>
          <p:cNvSpPr>
            <a:spLocks/>
          </p:cNvSpPr>
          <p:nvPr/>
        </p:nvSpPr>
        <p:spPr bwMode="auto">
          <a:xfrm>
            <a:off x="318703" y="1196752"/>
            <a:ext cx="8379594" cy="4752528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</a:ln>
          <a:extLs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6000" tIns="36000" rIns="36000" bIns="36000"/>
          <a:lstStyle/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handle_click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static unsigned long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last_int_time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unsigned long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int_time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millis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Read the clock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int_time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last_int_time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200 ) { 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Ignore when &lt; 200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msec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toggle_on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!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toggle_on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last_int_time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int_time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951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</a:t>
            </a:fld>
            <a:endParaRPr lang="zh-TW" altLang="zh-TW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7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 Game of Memory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 this lab, you are going to develop a round-based game to test the memory of the player.</a:t>
            </a:r>
          </a:p>
          <a:p>
            <a:pPr lvl="1"/>
            <a:r>
              <a:rPr lang="en-US" altLang="zh-TW" dirty="0" smtClean="0"/>
              <a:t>The game requires a button, a red LED, and a green LED.</a:t>
            </a:r>
          </a:p>
          <a:p>
            <a:pPr lvl="1"/>
            <a:r>
              <a:rPr lang="en-US" altLang="zh-TW" dirty="0" smtClean="0"/>
              <a:t>In each round, the red LED is on for </a:t>
            </a:r>
            <a:r>
              <a:rPr lang="en-US" altLang="zh-TW" i="1" dirty="0" smtClean="0"/>
              <a:t>x</a:t>
            </a:r>
            <a:r>
              <a:rPr lang="en-US" altLang="zh-TW" dirty="0" smtClean="0"/>
              <a:t> seconds, where </a:t>
            </a:r>
            <a:r>
              <a:rPr lang="en-US" altLang="zh-TW" i="1" dirty="0" smtClean="0"/>
              <a:t>x</a:t>
            </a:r>
            <a:r>
              <a:rPr lang="en-US" altLang="zh-TW" dirty="0" smtClean="0"/>
              <a:t> is set randomly between 1 to 5 seconds, and then off.</a:t>
            </a:r>
          </a:p>
          <a:p>
            <a:pPr lvl="1"/>
            <a:r>
              <a:rPr lang="en-US" altLang="zh-TW" dirty="0" smtClean="0"/>
              <a:t>The player counts the duration that the red LED is on and then presses the button for the same amount of time. </a:t>
            </a:r>
          </a:p>
          <a:p>
            <a:pPr lvl="1"/>
            <a:r>
              <a:rPr lang="en-US" altLang="zh-TW" dirty="0" smtClean="0"/>
              <a:t>If the difference between the button-press time and </a:t>
            </a:r>
            <a:r>
              <a:rPr lang="en-US" altLang="zh-TW" i="1" dirty="0" smtClean="0"/>
              <a:t>x</a:t>
            </a:r>
            <a:r>
              <a:rPr lang="en-US" altLang="zh-TW" dirty="0" smtClean="0"/>
              <a:t> is within a margin </a:t>
            </a:r>
            <a:r>
              <a:rPr lang="en-US" altLang="zh-TW" i="1" dirty="0" smtClean="0"/>
              <a:t>y</a:t>
            </a:r>
            <a:r>
              <a:rPr lang="en-US" altLang="zh-TW" dirty="0" smtClean="0"/>
              <a:t> seconds, then the player wins this round and the green LED is blinked twice (0.5 second on and off).</a:t>
            </a:r>
          </a:p>
          <a:p>
            <a:pPr lvl="1"/>
            <a:r>
              <a:rPr lang="en-US" altLang="zh-TW" dirty="0" smtClean="0"/>
              <a:t>Otherwise, the red LED is blinked 5 times (0.2 second on and off).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092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7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 </a:t>
            </a:r>
            <a:r>
              <a:rPr lang="en-US" altLang="zh-TW" dirty="0" smtClean="0"/>
              <a:t>(cont.)</a:t>
            </a:r>
          </a:p>
          <a:p>
            <a:pPr lvl="1"/>
            <a:r>
              <a:rPr lang="en-US" altLang="zh-TW" dirty="0" smtClean="0"/>
              <a:t>At the end of each round, transfer the result to the PC, including the LED </a:t>
            </a:r>
            <a:r>
              <a:rPr lang="en-US" altLang="zh-TW" dirty="0"/>
              <a:t>on time and </a:t>
            </a:r>
            <a:r>
              <a:rPr lang="en-US" altLang="zh-TW" dirty="0" smtClean="0"/>
              <a:t>button-press time.</a:t>
            </a:r>
            <a:endParaRPr lang="en-US" altLang="zh-TW" dirty="0"/>
          </a:p>
          <a:p>
            <a:pPr lvl="1"/>
            <a:r>
              <a:rPr lang="en-US" altLang="zh-TW" dirty="0" smtClean="0"/>
              <a:t>The PC displays the accumulated counts of wins and loses, and the LED on time and button-press time of the last round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All the events must be handled by interrupts.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1324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Serial Communication to/from PC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Serial communication</a:t>
            </a:r>
          </a:p>
          <a:p>
            <a:pPr lvl="1"/>
            <a:r>
              <a:rPr lang="en-US" altLang="zh-TW" dirty="0"/>
              <a:t>Arduino </a:t>
            </a:r>
            <a:r>
              <a:rPr lang="en-US" altLang="zh-TW" dirty="0" smtClean="0"/>
              <a:t>UNO has one</a:t>
            </a:r>
            <a:r>
              <a:rPr lang="zh-TW" altLang="en-US" dirty="0" smtClean="0"/>
              <a:t> </a:t>
            </a:r>
            <a:r>
              <a:rPr lang="en-US" altLang="zh-TW" dirty="0" smtClean="0"/>
              <a:t>serial port, called UART or</a:t>
            </a:r>
            <a:r>
              <a:rPr lang="zh-TW" altLang="en-US" dirty="0" smtClean="0"/>
              <a:t> </a:t>
            </a:r>
            <a:r>
              <a:rPr lang="en-US" altLang="zh-TW" dirty="0" smtClean="0"/>
              <a:t>USART</a:t>
            </a:r>
            <a:endParaRPr lang="en-US" altLang="zh-TW" dirty="0"/>
          </a:p>
          <a:p>
            <a:pPr lvl="1"/>
            <a:r>
              <a:rPr lang="en-US" altLang="zh-TW" dirty="0" smtClean="0"/>
              <a:t>The serial </a:t>
            </a:r>
            <a:r>
              <a:rPr lang="en-US" altLang="zh-TW" dirty="0"/>
              <a:t>port </a:t>
            </a:r>
            <a:r>
              <a:rPr lang="en-US" altLang="zh-TW" dirty="0" smtClean="0"/>
              <a:t>uses</a:t>
            </a:r>
            <a:r>
              <a:rPr lang="zh-TW" altLang="en-US" dirty="0" smtClean="0"/>
              <a:t> </a:t>
            </a:r>
            <a:r>
              <a:rPr lang="en-US" altLang="zh-TW" dirty="0"/>
              <a:t>TX (pin 1)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dirty="0"/>
              <a:t>RX (pin 0</a:t>
            </a:r>
            <a:r>
              <a:rPr lang="en-US" altLang="zh-TW" dirty="0" smtClean="0"/>
              <a:t>) to transmit and receive data</a:t>
            </a:r>
          </a:p>
          <a:p>
            <a:pPr lvl="1"/>
            <a:endParaRPr lang="zh-TW" altLang="en-US" dirty="0"/>
          </a:p>
          <a:p>
            <a:pPr lvl="2"/>
            <a:endParaRPr lang="en-US" altLang="zh-TW" dirty="0" smtClean="0"/>
          </a:p>
          <a:p>
            <a:pPr lvl="1"/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</a:t>
            </a:fld>
            <a:endParaRPr lang="zh-TW" altLang="zh-TW"/>
          </a:p>
        </p:txBody>
      </p:sp>
      <p:grpSp>
        <p:nvGrpSpPr>
          <p:cNvPr id="5" name="群組 4"/>
          <p:cNvGrpSpPr/>
          <p:nvPr/>
        </p:nvGrpSpPr>
        <p:grpSpPr>
          <a:xfrm>
            <a:off x="3419872" y="2326580"/>
            <a:ext cx="5400600" cy="3771621"/>
            <a:chOff x="1187624" y="1228130"/>
            <a:chExt cx="6552728" cy="4748355"/>
          </a:xfrm>
        </p:grpSpPr>
        <p:pic>
          <p:nvPicPr>
            <p:cNvPr id="6" name="Picture 2" descr="http://www.arduino.org/media/k2/galleries/90/A000073-Arduino-Uno-SMD-1front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24" t="8487" r="6836" b="7514"/>
            <a:stretch/>
          </p:blipFill>
          <p:spPr bwMode="auto">
            <a:xfrm>
              <a:off x="1187624" y="1228130"/>
              <a:ext cx="6552728" cy="47483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橢圓 6"/>
            <p:cNvSpPr/>
            <p:nvPr/>
          </p:nvSpPr>
          <p:spPr bwMode="auto">
            <a:xfrm>
              <a:off x="6804248" y="1228130"/>
              <a:ext cx="648072" cy="1120750"/>
            </a:xfrm>
            <a:prstGeom prst="ellips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928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Serial Communication to/from PC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Serial communication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Arduino </a:t>
            </a:r>
            <a:r>
              <a:rPr lang="en-US" altLang="zh-TW" dirty="0" smtClean="0"/>
              <a:t>IDE has a feature, </a:t>
            </a:r>
            <a:r>
              <a:rPr lang="en-US" altLang="zh-TW" dirty="0"/>
              <a:t>called </a:t>
            </a:r>
            <a:r>
              <a:rPr lang="en-US" altLang="zh-TW" dirty="0" smtClean="0"/>
              <a:t>“</a:t>
            </a:r>
            <a:r>
              <a:rPr lang="en-US" altLang="zh-TW" dirty="0" smtClean="0">
                <a:solidFill>
                  <a:srgbClr val="FF0000"/>
                </a:solidFill>
              </a:rPr>
              <a:t>Serial Monitor</a:t>
            </a:r>
            <a:r>
              <a:rPr lang="en-US" altLang="zh-TW" dirty="0" smtClean="0"/>
              <a:t>”, which is </a:t>
            </a:r>
            <a:r>
              <a:rPr lang="en-US" altLang="zh-TW" dirty="0"/>
              <a:t>a separate pop-up window that acts as a </a:t>
            </a:r>
            <a:r>
              <a:rPr lang="en-US" altLang="zh-TW" dirty="0" smtClean="0"/>
              <a:t>terminal to communicate with the Arduino UNO </a:t>
            </a:r>
            <a:r>
              <a:rPr lang="en-US" altLang="zh-TW" dirty="0"/>
              <a:t>by receiving and sending </a:t>
            </a:r>
            <a:r>
              <a:rPr lang="en-US" altLang="zh-TW" dirty="0" smtClean="0"/>
              <a:t>serial </a:t>
            </a:r>
            <a:r>
              <a:rPr lang="en-US" altLang="zh-TW" dirty="0"/>
              <a:t>d</a:t>
            </a:r>
            <a:r>
              <a:rPr lang="en-US" altLang="zh-TW" dirty="0" smtClean="0"/>
              <a:t>ata</a:t>
            </a:r>
            <a:endParaRPr lang="en-US" altLang="zh-TW" dirty="0"/>
          </a:p>
          <a:p>
            <a:pPr lvl="1"/>
            <a:r>
              <a:rPr lang="en-US" altLang="zh-TW" dirty="0" smtClean="0"/>
              <a:t>Arduino’s serial library supports serial communication </a:t>
            </a:r>
          </a:p>
          <a:p>
            <a:pPr lvl="2"/>
            <a:r>
              <a:rPr lang="en-US" altLang="zh-TW" dirty="0"/>
              <a:t>Serial.begin() - </a:t>
            </a:r>
            <a:r>
              <a:rPr lang="en-US" altLang="zh-TW" dirty="0" smtClean="0"/>
              <a:t>start</a:t>
            </a:r>
            <a:r>
              <a:rPr lang="zh-TW" altLang="en-US" dirty="0" smtClean="0"/>
              <a:t> </a:t>
            </a:r>
            <a:r>
              <a:rPr lang="en-US" altLang="zh-TW" dirty="0" smtClean="0"/>
              <a:t>serial port and set baud rate</a:t>
            </a:r>
            <a:endParaRPr lang="en-US" altLang="zh-TW" dirty="0"/>
          </a:p>
          <a:p>
            <a:pPr lvl="2"/>
            <a:r>
              <a:rPr lang="en-US" altLang="zh-TW" dirty="0"/>
              <a:t>Serial.println() - </a:t>
            </a:r>
            <a:r>
              <a:rPr lang="en-US" altLang="zh-TW" dirty="0" smtClean="0"/>
              <a:t>transmit the data to PC</a:t>
            </a:r>
            <a:endParaRPr lang="zh-TW" altLang="en-US" dirty="0"/>
          </a:p>
          <a:p>
            <a:pPr lvl="2"/>
            <a:r>
              <a:rPr lang="en-US" altLang="zh-TW" dirty="0"/>
              <a:t>Serial.read() - </a:t>
            </a:r>
            <a:r>
              <a:rPr lang="en-US" altLang="zh-TW" dirty="0" smtClean="0"/>
              <a:t>receive the data from PC</a:t>
            </a:r>
          </a:p>
          <a:p>
            <a:pPr lvl="1"/>
            <a:endParaRPr lang="zh-TW" altLang="en-US" dirty="0"/>
          </a:p>
          <a:p>
            <a:pPr lvl="2"/>
            <a:endParaRPr lang="en-US" altLang="zh-TW" dirty="0" smtClean="0"/>
          </a:p>
          <a:p>
            <a:pPr lvl="1"/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4075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5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4213589" cy="417646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185" y="2232278"/>
            <a:ext cx="4741786" cy="4176464"/>
          </a:xfrm>
          <a:prstGeom prst="rect">
            <a:avLst/>
          </a:prstGeom>
        </p:spPr>
      </p:pic>
      <p:cxnSp>
        <p:nvCxnSpPr>
          <p:cNvPr id="8" name="肘形接點 7"/>
          <p:cNvCxnSpPr/>
          <p:nvPr/>
        </p:nvCxnSpPr>
        <p:spPr bwMode="auto">
          <a:xfrm rot="16200000" flipH="1">
            <a:off x="3802209" y="1030439"/>
            <a:ext cx="1467574" cy="936104"/>
          </a:xfrm>
          <a:prstGeom prst="bentConnector3">
            <a:avLst>
              <a:gd name="adj1" fmla="val -519"/>
            </a:avLst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2681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Sample Code for Serial Communication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5" name="Rectangle 2"/>
          <p:cNvSpPr>
            <a:spLocks/>
          </p:cNvSpPr>
          <p:nvPr/>
        </p:nvSpPr>
        <p:spPr bwMode="auto">
          <a:xfrm>
            <a:off x="368870" y="1124744"/>
            <a:ext cx="8379594" cy="4824536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</a:ln>
          <a:extLs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36000" tIns="36000" rIns="36000" bIns="36000"/>
          <a:lstStyle/>
          <a:p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setup() { 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zh-TW" altLang="mr-I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erial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ort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baud rate</a:t>
            </a: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Serial.begin(9600);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 = 65;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data to be transmitted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Serial.println(value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 “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65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Serial.println(value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DEC);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same as above</a:t>
            </a: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Serial.println(value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HEX);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 “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41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Serial.println(value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BIN);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zh-TW" altLang="mr-I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01000001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</a:p>
          <a:p>
            <a:pPr lvl="1"/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Serial.println(value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BYTE);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 “A”</a:t>
            </a:r>
          </a:p>
          <a:p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loop() </a:t>
            </a:r>
            <a:r>
              <a:rPr lang="mr-IN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mr-IN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</a:t>
            </a:r>
            <a:r>
              <a:rPr lang="en-US" altLang="zh-TW" dirty="0" smtClean="0"/>
              <a:t>Code </a:t>
            </a:r>
            <a:r>
              <a:rPr lang="en-US" altLang="zh-TW" dirty="0"/>
              <a:t>for </a:t>
            </a:r>
            <a:r>
              <a:rPr lang="en-US" altLang="zh-TW" dirty="0" smtClean="0"/>
              <a:t>Serial Communication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086644"/>
            <a:ext cx="5600700" cy="4991100"/>
          </a:xfrm>
        </p:spPr>
      </p:pic>
    </p:spTree>
    <p:extLst>
      <p:ext uri="{BB962C8B-B14F-4D97-AF65-F5344CB8AC3E}">
        <p14:creationId xmlns:p14="http://schemas.microsoft.com/office/powerpoint/2010/main" val="125540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Pushbutton Switch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Pushbutton internal: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Button connection:</a:t>
            </a:r>
            <a:r>
              <a:rPr lang="en-US" altLang="zh-TW" dirty="0"/>
              <a:t>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10K ohm</a:t>
            </a:r>
            <a:r>
              <a:rPr lang="zh-TW" altLang="en-US" dirty="0" smtClean="0"/>
              <a:t> </a:t>
            </a:r>
            <a:r>
              <a:rPr lang="en-US" altLang="zh-TW" dirty="0" smtClean="0"/>
              <a:t>resistor in series </a:t>
            </a:r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r>
              <a:rPr lang="en-US" altLang="zh-TW" dirty="0" smtClean="0"/>
              <a:t>LED connection: 220 ohm resistor in series  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7159" b="16599"/>
          <a:stretch/>
        </p:blipFill>
        <p:spPr>
          <a:xfrm>
            <a:off x="683569" y="3002713"/>
            <a:ext cx="5976664" cy="2520280"/>
          </a:xfrm>
          <a:prstGeom prst="rect">
            <a:avLst/>
          </a:prstGeom>
        </p:spPr>
      </p:pic>
      <p:pic>
        <p:nvPicPr>
          <p:cNvPr id="1026" name="Picture 2" descr="http://www.ladyada.net/images/arduino/buttonlegsdia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5" t="17456" r="19865" b="14935"/>
          <a:stretch/>
        </p:blipFill>
        <p:spPr bwMode="auto">
          <a:xfrm>
            <a:off x="5580112" y="1196752"/>
            <a:ext cx="2736304" cy="1805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4950313" y="5877272"/>
            <a:ext cx="4146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+mn-lt"/>
              </a:rPr>
              <a:t>(http</a:t>
            </a:r>
            <a:r>
              <a:rPr lang="en-US" altLang="zh-TW" sz="1400" dirty="0">
                <a:latin typeface="+mn-lt"/>
              </a:rPr>
              <a:t>://</a:t>
            </a:r>
            <a:r>
              <a:rPr lang="en-US" altLang="zh-TW" sz="1400" dirty="0" smtClean="0">
                <a:latin typeface="+mn-lt"/>
              </a:rPr>
              <a:t>www.ladyada.net/learn/arduino/lesson5.html)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23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6221</TotalTime>
  <Words>573</Words>
  <Application>Microsoft Office PowerPoint</Application>
  <PresentationFormat>如螢幕大小 (4:3)</PresentationFormat>
  <Paragraphs>119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2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7: Arduino Basics</vt:lpstr>
      <vt:lpstr>Lab 7</vt:lpstr>
      <vt:lpstr>Lab 7</vt:lpstr>
      <vt:lpstr>Serial Communication to/from PC</vt:lpstr>
      <vt:lpstr>Serial Communication to/from PC</vt:lpstr>
      <vt:lpstr>PowerPoint 簡報</vt:lpstr>
      <vt:lpstr>Sample Code for Serial Communication</vt:lpstr>
      <vt:lpstr>Sample Code for Serial Communication</vt:lpstr>
      <vt:lpstr>Pushbutton Switch</vt:lpstr>
      <vt:lpstr>Pushbutton Bounce Problem</vt:lpstr>
      <vt:lpstr>Sample Code  for Debouncing</vt:lpstr>
      <vt:lpstr>Sample Code  for Debouncing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565</cp:revision>
  <dcterms:created xsi:type="dcterms:W3CDTF">2000-02-07T23:54:30Z</dcterms:created>
  <dcterms:modified xsi:type="dcterms:W3CDTF">2016-11-22T03:24:20Z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