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599" r:id="rId2"/>
    <p:sldId id="600" r:id="rId3"/>
    <p:sldId id="601" r:id="rId4"/>
    <p:sldId id="602" r:id="rId5"/>
    <p:sldId id="603" r:id="rId6"/>
    <p:sldId id="604" r:id="rId7"/>
    <p:sldId id="605" r:id="rId8"/>
    <p:sldId id="583" r:id="rId9"/>
    <p:sldId id="592" r:id="rId10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87546" autoAdjust="0"/>
  </p:normalViewPr>
  <p:slideViewPr>
    <p:cSldViewPr>
      <p:cViewPr varScale="1">
        <p:scale>
          <a:sx n="45" d="100"/>
          <a:sy n="45" d="100"/>
        </p:scale>
        <p:origin x="1474" y="2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CB3E6-4517-4E06-AEE1-C40B06413EE8}" type="slidenum">
              <a:rPr lang="zh-TW" altLang="en-US"/>
              <a:pPr/>
              <a:t>2</a:t>
            </a:fld>
            <a:endParaRPr lang="zh-TW" altLang="zh-TW"/>
          </a:p>
        </p:txBody>
      </p:sp>
      <p:sp>
        <p:nvSpPr>
          <p:cNvPr id="9943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8B6C6799-6AAB-4B87-878E-FDC0F080557D}" type="slidenum">
              <a:rPr kumimoji="1" lang="zh-TW" altLang="en-US" sz="1300"/>
              <a:pPr algn="r" eaLnBrk="1" hangingPunct="1"/>
              <a:t>2</a:t>
            </a:fld>
            <a:endParaRPr kumimoji="1" lang="zh-TW" altLang="zh-TW" sz="1300"/>
          </a:p>
        </p:txBody>
      </p:sp>
      <p:sp>
        <p:nvSpPr>
          <p:cNvPr id="9943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43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Why not read ADC10MEM right</a:t>
            </a:r>
            <a:r>
              <a:rPr lang="en-US" altLang="zh-TW" baseline="0" dirty="0" smtClean="0"/>
              <a:t> after setting ADC10CTL0? While wait for interrupt? What is the time to go through one iteration?</a:t>
            </a:r>
          </a:p>
          <a:p>
            <a:r>
              <a:rPr lang="en-US" altLang="zh-TW" dirty="0" smtClean="0"/>
              <a:t>Any one of the pins of Port 1 can be set to be an analog input. Thus up to 8 channels are available for separate ADC inputs. </a:t>
            </a:r>
            <a:endParaRPr lang="en-US" altLang="zh-TW" baseline="0" dirty="0" smtClean="0"/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Analog Enable control register </a:t>
            </a:r>
            <a:r>
              <a:rPr kumimoji="1" lang="en-US" altLang="zh-TW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ADC10AE0</a:t>
            </a:r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 will be use for enabling the corresponding input channels.</a:t>
            </a:r>
          </a:p>
        </p:txBody>
      </p:sp>
      <p:sp>
        <p:nvSpPr>
          <p:cNvPr id="9943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9F1EF81-CF2C-4D74-B820-CF7F9B1545FB}" type="slidenum">
              <a:rPr kumimoji="1" lang="zh-TW" altLang="en-US" sz="1300"/>
              <a:pPr algn="r" eaLnBrk="1" hangingPunct="1"/>
              <a:t>2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602814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FE6F3-8009-4738-9771-861DCA6F5E3D}" type="slidenum">
              <a:rPr lang="zh-TW" altLang="en-US"/>
              <a:pPr/>
              <a:t>4</a:t>
            </a:fld>
            <a:endParaRPr lang="zh-TW" altLang="zh-TW"/>
          </a:p>
        </p:txBody>
      </p:sp>
      <p:sp>
        <p:nvSpPr>
          <p:cNvPr id="9687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613BC47-4082-45A4-AF02-B4D0188D33F8}" type="slidenum">
              <a:rPr kumimoji="1" lang="zh-TW" altLang="en-US" sz="1300"/>
              <a:pPr algn="r" eaLnBrk="1" hangingPunct="1"/>
              <a:t>4</a:t>
            </a:fld>
            <a:endParaRPr kumimoji="1" lang="zh-TW" altLang="zh-TW" sz="1300"/>
          </a:p>
        </p:txBody>
      </p:sp>
      <p:sp>
        <p:nvSpPr>
          <p:cNvPr id="9687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87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SHS_1: S&amp;H</a:t>
            </a:r>
            <a:r>
              <a:rPr lang="en-US" altLang="zh-TW" baseline="0" dirty="0" smtClean="0"/>
              <a:t> triggering source </a:t>
            </a:r>
            <a:r>
              <a:rPr lang="en-US" altLang="zh-TW" baseline="0" dirty="0" smtClean="0">
                <a:sym typeface="Wingdings" panose="05000000000000000000" pitchFamily="2" charset="2"/>
              </a:rPr>
              <a:t> OUT1</a:t>
            </a:r>
          </a:p>
          <a:p>
            <a:r>
              <a:rPr lang="en-US" altLang="zh-TW" baseline="0" dirty="0" smtClean="0">
                <a:sym typeface="Wingdings" panose="05000000000000000000" pitchFamily="2" charset="2"/>
              </a:rPr>
              <a:t>CONSEQ_2: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Conversion sequence mode select (Repeat-single-channel)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SREF_1: Select reference (VR+ = VREF+ and VR- = VSS)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ADC10SHT_2:  Sample-and-hold time (6 × ADC10CLKs)</a:t>
            </a:r>
          </a:p>
          <a:p>
            <a:r>
              <a:rPr kumimoji="1" lang="en-US" altLang="zh-TW" sz="1200" b="1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REFON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internal reference generator on</a:t>
            </a:r>
          </a:p>
          <a:p>
            <a:pPr>
              <a:spcBef>
                <a:spcPct val="0"/>
              </a:spcBef>
            </a:pPr>
            <a:r>
              <a:rPr lang="en-US" altLang="zh-TW" dirty="0" smtClean="0"/>
              <a:t>The settling time for the internal reference is &lt; 30µs. If</a:t>
            </a:r>
            <a:r>
              <a:rPr lang="en-US" altLang="zh-TW" baseline="0" dirty="0" smtClean="0"/>
              <a:t> DCOCLK is 1 MHz, then 1 cycle takes 6</a:t>
            </a:r>
            <a:r>
              <a:rPr lang="en-US" altLang="zh-TW" dirty="0" smtClean="0"/>
              <a:t>µs and 30 cycles gives long enough delay for the internal</a:t>
            </a:r>
            <a:r>
              <a:rPr lang="en-US" altLang="zh-TW" baseline="0" dirty="0" smtClean="0"/>
              <a:t> reference voltage to settle down.</a:t>
            </a:r>
            <a:endParaRPr lang="zh-TW" altLang="en-US" dirty="0" smtClean="0"/>
          </a:p>
        </p:txBody>
      </p:sp>
      <p:sp>
        <p:nvSpPr>
          <p:cNvPr id="9687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EEB73849-CEC5-4AFC-B2C9-7A3EC331AE50}" type="slidenum">
              <a:rPr kumimoji="1" lang="zh-TW" altLang="en-US" sz="1300"/>
              <a:pPr algn="r" eaLnBrk="1" hangingPunct="1"/>
              <a:t>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1680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DDDFA-7F19-4BAD-8234-02FD0A9B4A10}" type="slidenum">
              <a:rPr lang="zh-TW" altLang="en-US"/>
              <a:pPr/>
              <a:t>5</a:t>
            </a:fld>
            <a:endParaRPr lang="zh-TW" altLang="zh-TW"/>
          </a:p>
        </p:txBody>
      </p:sp>
      <p:sp>
        <p:nvSpPr>
          <p:cNvPr id="985090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B97D301-99AD-4C1D-8623-4902DDDBDE67}" type="slidenum">
              <a:rPr kumimoji="1" lang="zh-TW" altLang="en-US" sz="1300"/>
              <a:pPr algn="r" eaLnBrk="1" hangingPunct="1"/>
              <a:t>5</a:t>
            </a:fld>
            <a:endParaRPr kumimoji="1" lang="zh-TW" altLang="zh-TW" sz="1300"/>
          </a:p>
        </p:txBody>
      </p:sp>
      <p:sp>
        <p:nvSpPr>
          <p:cNvPr id="98509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5092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85093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24D225F-72E4-4438-B84A-41925BDA7A98}" type="slidenum">
              <a:rPr kumimoji="1" lang="zh-TW" altLang="en-US" sz="1300"/>
              <a:pPr algn="r" eaLnBrk="1" hangingPunct="1"/>
              <a:t>5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48025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1BFD9-893F-49D1-A7EA-1EF3F335BDCC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998402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7CF4DCD-8FF8-46F9-8613-326824ADA9A7}" type="slidenum">
              <a:rPr kumimoji="1" lang="zh-TW" altLang="en-US" sz="1300"/>
              <a:pPr algn="r" eaLnBrk="1" hangingPunct="1"/>
              <a:t>6</a:t>
            </a:fld>
            <a:endParaRPr kumimoji="1" lang="zh-TW" altLang="zh-TW" sz="1300"/>
          </a:p>
        </p:txBody>
      </p:sp>
      <p:sp>
        <p:nvSpPr>
          <p:cNvPr id="9984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8404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Where do these two ISRs</a:t>
            </a:r>
            <a:r>
              <a:rPr lang="en-US" altLang="zh-TW" baseline="0" dirty="0" smtClean="0"/>
              <a:t> return to?</a:t>
            </a:r>
            <a:endParaRPr lang="zh-TW" altLang="en-US" dirty="0"/>
          </a:p>
        </p:txBody>
      </p:sp>
      <p:sp>
        <p:nvSpPr>
          <p:cNvPr id="998405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F4D767B-BF91-484C-956D-61003A0E6B7B}" type="slidenum">
              <a:rPr kumimoji="1" lang="zh-TW" altLang="en-US" sz="1300"/>
              <a:pPr algn="r" eaLnBrk="1" hangingPunct="1"/>
              <a:t>6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36086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 altLang="zh-TW" smtClean="0"/>
              <a:t>National Tsing Hua University</a:t>
            </a:r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513"/>
            <a:ext cx="81788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r>
              <a:rPr lang="en-US" altLang="zh-TW" smtClean="0"/>
              <a:t>National Tsing Hua University</a:t>
            </a:r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>
                <a:solidFill>
                  <a:srgbClr val="0000FF"/>
                </a:solidFill>
              </a:rPr>
              <a:t>Lab 4: Analog-to-Digital Converter</a:t>
            </a:r>
            <a:endParaRPr lang="en-US" altLang="zh-TW" dirty="0">
              <a:solidFill>
                <a:srgbClr val="0000FF"/>
              </a:solidFill>
            </a:endParaRPr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  <p:extLst>
      <p:ext uri="{BB962C8B-B14F-4D97-AF65-F5344CB8AC3E}">
        <p14:creationId xmlns:p14="http://schemas.microsoft.com/office/powerpoint/2010/main" val="6818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en-US" altLang="zh-TW"/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Repetitive single conversion:</a:t>
            </a:r>
          </a:p>
          <a:p>
            <a:pPr lvl="1"/>
            <a:r>
              <a:rPr lang="en-US" altLang="zh-TW" dirty="0" smtClean="0"/>
              <a:t>Repetitively perform single samples on A1 (pin P1.1) with reference to </a:t>
            </a:r>
            <a:r>
              <a:rPr lang="en-US" altLang="zh-TW" dirty="0" err="1" smtClean="0"/>
              <a:t>Vcc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If A1 &gt; 0.5*</a:t>
            </a:r>
            <a:r>
              <a:rPr lang="en-US" altLang="zh-TW" dirty="0" err="1" smtClean="0"/>
              <a:t>Vcc</a:t>
            </a:r>
            <a:r>
              <a:rPr lang="en-US" altLang="zh-TW" dirty="0" smtClean="0"/>
              <a:t>, P1.0 set, else reset.</a:t>
            </a:r>
          </a:p>
          <a:p>
            <a:pPr lvl="1"/>
            <a:r>
              <a:rPr lang="en-US" altLang="zh-TW" dirty="0" smtClean="0"/>
              <a:t>Set ADC10SC to start sample and conversion</a:t>
            </a:r>
          </a:p>
          <a:p>
            <a:pPr lvl="2"/>
            <a:r>
              <a:rPr lang="en-US" altLang="zh-TW" dirty="0" smtClean="0"/>
              <a:t>But </a:t>
            </a:r>
            <a:r>
              <a:rPr lang="en-US" altLang="zh-TW" dirty="0" smtClean="0">
                <a:solidFill>
                  <a:srgbClr val="FF0000"/>
                </a:solidFill>
              </a:rPr>
              <a:t>ADC10SC automatically cleared at end of conversion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Enable the next conversion in ISR of ADC10 and iterate</a:t>
            </a:r>
          </a:p>
          <a:p>
            <a:pPr lvl="1"/>
            <a:r>
              <a:rPr lang="en-US" altLang="zh-TW" dirty="0" smtClean="0"/>
              <a:t>Use ADC10 internal oscillator to time the sample and conversion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AFD92D8-2BE1-4EE2-B3E5-A6470B6DAB63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126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zh-TW" altLang="en-US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BF415A41-0E4F-4E83-BA41-C5E1743B38A4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993285" name="Group 5"/>
          <p:cNvGraphicFramePr>
            <a:graphicFrameLocks noGrp="1"/>
          </p:cNvGraphicFramePr>
          <p:nvPr>
            <p:extLst/>
          </p:nvPr>
        </p:nvGraphicFramePr>
        <p:xfrm>
          <a:off x="539750" y="1076549"/>
          <a:ext cx="8064500" cy="493776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   // Stop WDT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H&amp;S time 16x, interrupt enabled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= ADC10SHT_2 +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INCH_1;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Input from A1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Enable pin A1 for analog 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// Set P1.0 to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 + ADC10SC;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Start sampling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for (;;)  {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ADC10MEM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&lt; 0x1FF) P1OUT &amp;= ~0x01;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else P1OUT |= 0x01;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 + ADC10SC;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enable sampling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6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2 for ADC10</a:t>
            </a:r>
            <a:endParaRPr lang="en-US" altLang="zh-TW"/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Continuous sampling driven by Timer0_A3</a:t>
            </a:r>
          </a:p>
          <a:p>
            <a:pPr lvl="1"/>
            <a:r>
              <a:rPr lang="en-US" altLang="zh-TW" dirty="0" smtClean="0"/>
              <a:t>A1 is sampled 16/second with reference to 1.5V, where ACLK runs at 32 KHz driven by an external crystal (2048 ACLK cycles give 1/16 second </a:t>
            </a:r>
            <a:r>
              <a:rPr lang="en-US" altLang="zh-TW" dirty="0"/>
              <a:t>(ACLK/2048</a:t>
            </a:r>
            <a:r>
              <a:rPr lang="en-US" altLang="zh-TW" dirty="0" smtClean="0"/>
              <a:t>)) </a:t>
            </a:r>
          </a:p>
          <a:p>
            <a:pPr lvl="1"/>
            <a:r>
              <a:rPr lang="en-US" altLang="zh-TW" dirty="0" smtClean="0"/>
              <a:t>If A1 &gt; </a:t>
            </a:r>
            <a:r>
              <a:rPr lang="en-US" altLang="zh-TW" dirty="0" smtClean="0"/>
              <a:t>0.5V, </a:t>
            </a:r>
            <a:r>
              <a:rPr lang="en-US" altLang="zh-TW" dirty="0" smtClean="0"/>
              <a:t>P1.0 is set, else reset. </a:t>
            </a:r>
          </a:p>
          <a:p>
            <a:pPr lvl="1"/>
            <a:r>
              <a:rPr lang="en-US" altLang="zh-TW" dirty="0" smtClean="0"/>
              <a:t>Timer0_A3 is run in up mode with </a:t>
            </a:r>
            <a:r>
              <a:rPr lang="en-US" altLang="zh-TW" dirty="0"/>
              <a:t>CCR0 </a:t>
            </a:r>
            <a:r>
              <a:rPr lang="en-US" altLang="zh-TW" dirty="0" smtClean="0"/>
              <a:t>defining </a:t>
            </a:r>
            <a:r>
              <a:rPr lang="en-US" altLang="zh-TW" dirty="0"/>
              <a:t>the sampling </a:t>
            </a:r>
            <a:r>
              <a:rPr lang="en-US" altLang="zh-TW" dirty="0" smtClean="0"/>
              <a:t>period (2048 cycles)</a:t>
            </a:r>
            <a:endParaRPr lang="en-US" altLang="zh-TW" dirty="0"/>
          </a:p>
          <a:p>
            <a:pPr lvl="1"/>
            <a:r>
              <a:rPr lang="en-US" altLang="zh-TW" dirty="0" smtClean="0"/>
              <a:t>Use CCR1 to automatically trigger ADC10 conversion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FA557361-F4A5-481C-B706-625AFA1B8E97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267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FD56AA93-717F-49CE-A9AE-5C88A2430B94}" type="slidenum">
              <a:rPr lang="zh-TW" altLang="en-US"/>
              <a:pPr/>
              <a:t>4</a:t>
            </a:fld>
            <a:endParaRPr lang="zh-TW" altLang="zh-TW"/>
          </a:p>
        </p:txBody>
      </p:sp>
      <p:sp>
        <p:nvSpPr>
          <p:cNvPr id="9676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67768" name="Group 88"/>
          <p:cNvGraphicFramePr>
            <a:graphicFrameLocks noGrp="1"/>
          </p:cNvGraphicFramePr>
          <p:nvPr>
            <p:extLst/>
          </p:nvPr>
        </p:nvGraphicFramePr>
        <p:xfrm>
          <a:off x="539750" y="1292573"/>
          <a:ext cx="8064500" cy="463296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“msp430.h”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i=1;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// Stop WDT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TA1 trigger sample start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SHS_1 + CONSEQ_2 + INCH_1;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ADC10CTL0 = SREF_1 + ADC10SHT_2 + REFON +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       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enable_interrupt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// Enable interrupts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30;     //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Delay for Volt Ref to settle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|= CCIE; // Compare-mode interrupt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TASSEL_2 + MC_1; // SMCLK, Up mode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while(i);        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Wait for settle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&amp;= ~CCIE;     // Disable timer Interrupt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disable_interrupt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67769" name="AutoShape 89"/>
          <p:cNvSpPr>
            <a:spLocks/>
          </p:cNvSpPr>
          <p:nvPr/>
        </p:nvSpPr>
        <p:spPr bwMode="auto">
          <a:xfrm>
            <a:off x="4284663" y="3861147"/>
            <a:ext cx="504825" cy="2016125"/>
          </a:xfrm>
          <a:prstGeom prst="rightBrace">
            <a:avLst>
              <a:gd name="adj1" fmla="val 3328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" name="圓角矩形圖說文字 1"/>
          <p:cNvSpPr/>
          <p:nvPr/>
        </p:nvSpPr>
        <p:spPr bwMode="auto">
          <a:xfrm>
            <a:off x="7740352" y="4437112"/>
            <a:ext cx="1224136" cy="729248"/>
          </a:xfrm>
          <a:prstGeom prst="wedgeRoundRectCallout">
            <a:avLst>
              <a:gd name="adj1" fmla="val -93041"/>
              <a:gd name="adj2" fmla="val 39219"/>
              <a:gd name="adj3" fmla="val 16667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How to break?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563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6F2446DF-111D-4A0A-84BA-911F95F2D27B}" type="slidenum">
              <a:rPr lang="zh-TW" altLang="en-US"/>
              <a:pPr/>
              <a:t>5</a:t>
            </a:fld>
            <a:endParaRPr lang="zh-TW" altLang="zh-TW"/>
          </a:p>
        </p:txBody>
      </p:sp>
      <p:sp>
        <p:nvSpPr>
          <p:cNvPr id="984067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84081" name="Group 17"/>
          <p:cNvGraphicFramePr>
            <a:graphicFrameLocks noGrp="1"/>
          </p:cNvGraphicFramePr>
          <p:nvPr>
            <p:extLst/>
          </p:nvPr>
        </p:nvGraphicFramePr>
        <p:xfrm>
          <a:off x="539750" y="1340768"/>
          <a:ext cx="8064500" cy="4176713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ENC;    // ADC10 Enable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P1.1 ADC10 option select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   // Set P1.0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2048-1;     // Sampling period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TA0CCTL1 = OUTMOD_3;  // TACCR1 set/reset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TA0CCR1 = 2046;       // TACCR1 OUT1 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TASSEL_1 + MC_1;    // ACLK, up mode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while(1);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84082" name="AutoShape 18"/>
          <p:cNvSpPr>
            <a:spLocks/>
          </p:cNvSpPr>
          <p:nvPr/>
        </p:nvSpPr>
        <p:spPr bwMode="auto">
          <a:xfrm>
            <a:off x="4284663" y="2277393"/>
            <a:ext cx="504825" cy="1296987"/>
          </a:xfrm>
          <a:prstGeom prst="rightBrace">
            <a:avLst>
              <a:gd name="adj1" fmla="val 2141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4083" name="Text Box 19"/>
          <p:cNvSpPr txBox="1">
            <a:spLocks noChangeArrowheads="1"/>
          </p:cNvSpPr>
          <p:nvPr/>
        </p:nvSpPr>
        <p:spPr bwMode="auto">
          <a:xfrm>
            <a:off x="539750" y="5014243"/>
            <a:ext cx="80645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1800" dirty="0" smtClean="0">
                <a:latin typeface="+mn-lt"/>
              </a:rPr>
              <a:t>Timer0_A </a:t>
            </a:r>
            <a:r>
              <a:rPr lang="en-US" altLang="zh-TW" sz="1800" dirty="0">
                <a:latin typeface="+mn-lt"/>
              </a:rPr>
              <a:t>CCR1 out mode 3: The output (OUT1) is set when the timer </a:t>
            </a:r>
            <a:r>
              <a:rPr lang="en-US" altLang="zh-TW" sz="1800" i="1" dirty="0">
                <a:latin typeface="+mn-lt"/>
              </a:rPr>
              <a:t>counts </a:t>
            </a:r>
            <a:r>
              <a:rPr lang="en-US" altLang="zh-TW" sz="1800" dirty="0">
                <a:latin typeface="+mn-lt"/>
              </a:rPr>
              <a:t>to the </a:t>
            </a:r>
            <a:r>
              <a:rPr lang="en-US" altLang="zh-TW" sz="1800" dirty="0" smtClean="0">
                <a:latin typeface="+mn-lt"/>
              </a:rPr>
              <a:t>TA0CCR1 value and is reset </a:t>
            </a:r>
            <a:r>
              <a:rPr lang="en-US" altLang="zh-TW" sz="1800" dirty="0">
                <a:latin typeface="+mn-lt"/>
              </a:rPr>
              <a:t>when the timer </a:t>
            </a:r>
            <a:r>
              <a:rPr lang="en-US" altLang="zh-TW" sz="1800" i="1" dirty="0">
                <a:latin typeface="+mn-lt"/>
              </a:rPr>
              <a:t>counts </a:t>
            </a:r>
            <a:r>
              <a:rPr lang="en-US" altLang="zh-TW" sz="1800" dirty="0">
                <a:latin typeface="+mn-lt"/>
              </a:rPr>
              <a:t>to the </a:t>
            </a:r>
            <a:r>
              <a:rPr lang="en-US" altLang="zh-TW" sz="1800" dirty="0" smtClean="0">
                <a:latin typeface="+mn-lt"/>
              </a:rPr>
              <a:t>TA0CCR0 </a:t>
            </a:r>
            <a:r>
              <a:rPr lang="en-US" altLang="zh-TW" sz="1800" dirty="0">
                <a:latin typeface="+mn-lt"/>
              </a:rPr>
              <a:t>value.</a:t>
            </a:r>
          </a:p>
        </p:txBody>
      </p:sp>
      <p:cxnSp>
        <p:nvCxnSpPr>
          <p:cNvPr id="984084" name="AutoShape 20"/>
          <p:cNvCxnSpPr>
            <a:cxnSpLocks noChangeShapeType="1"/>
            <a:stCxn id="984083" idx="0"/>
            <a:endCxn id="984082" idx="1"/>
          </p:cNvCxnSpPr>
          <p:nvPr/>
        </p:nvCxnSpPr>
        <p:spPr bwMode="auto">
          <a:xfrm rot="16200000">
            <a:off x="3636962" y="3861718"/>
            <a:ext cx="2087563" cy="217488"/>
          </a:xfrm>
          <a:prstGeom prst="curvedConnector4">
            <a:avLst>
              <a:gd name="adj1" fmla="val 34523"/>
              <a:gd name="adj2" fmla="val 205111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292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113414BE-B7E7-4BC7-B04D-B135822FA1C7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997379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97396" name="Group 20"/>
          <p:cNvGraphicFramePr>
            <a:graphicFrameLocks noGrp="1"/>
          </p:cNvGraphicFramePr>
          <p:nvPr>
            <p:extLst/>
          </p:nvPr>
        </p:nvGraphicFramePr>
        <p:xfrm>
          <a:off x="539750" y="1364581"/>
          <a:ext cx="8064500" cy="432816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ADC10 interrupt service routine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(ADC10MEM &lt; 0x155) // ADC10MEM = A1 &gt; 0.5V?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&amp;= ~0x01;     // Clear P1.0 LED off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|= 0x01;      // Set P1.0 LED 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vector=TIMERA0_VECTOR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ta0_isr(void){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 = 0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圓角矩形圖說文字 4"/>
          <p:cNvSpPr/>
          <p:nvPr/>
        </p:nvSpPr>
        <p:spPr bwMode="auto">
          <a:xfrm>
            <a:off x="2195736" y="5231798"/>
            <a:ext cx="4680520" cy="729248"/>
          </a:xfrm>
          <a:prstGeom prst="wedgeRoundRectCallout">
            <a:avLst>
              <a:gd name="adj1" fmla="val -57952"/>
              <a:gd name="adj2" fmla="val -42284"/>
              <a:gd name="adj3" fmla="val 16667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2000" dirty="0" smtClean="0">
                <a:solidFill>
                  <a:schemeClr val="bg1"/>
                </a:solidFill>
                <a:latin typeface="+mn-lt"/>
              </a:rPr>
              <a:t>B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reak the while</a:t>
            </a:r>
            <a:r>
              <a:rPr kumimoji="0" lang="en-US" altLang="zh-TW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標楷體" panose="03000509000000000000" pitchFamily="65" charset="-120"/>
              </a:rPr>
              <a:t> loop in main() that waits for the internal voltage reference to settle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930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 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5450" y="1125538"/>
            <a:ext cx="8467030" cy="4967287"/>
          </a:xfrm>
        </p:spPr>
        <p:txBody>
          <a:bodyPr/>
          <a:lstStyle/>
          <a:p>
            <a:r>
              <a:rPr lang="en-US" altLang="zh-TW" b="1" dirty="0" smtClean="0"/>
              <a:t>Basic 1:</a:t>
            </a:r>
          </a:p>
          <a:p>
            <a:pPr lvl="1"/>
            <a:r>
              <a:rPr lang="en-US" altLang="zh-TW" dirty="0" smtClean="0"/>
              <a:t>Flash the red and green LED alternatively on </a:t>
            </a:r>
            <a:r>
              <a:rPr lang="en-US" altLang="zh-TW" dirty="0" smtClean="0">
                <a:solidFill>
                  <a:srgbClr val="FF0000"/>
                </a:solidFill>
              </a:rPr>
              <a:t>interrupts</a:t>
            </a:r>
            <a:r>
              <a:rPr lang="en-US" altLang="zh-TW" dirty="0" smtClean="0"/>
              <a:t> from button </a:t>
            </a:r>
            <a:r>
              <a:rPr lang="en-US" altLang="zh-TW" dirty="0" smtClean="0">
                <a:solidFill>
                  <a:srgbClr val="FF0000"/>
                </a:solidFill>
              </a:rPr>
              <a:t>releases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 LEDs flash </a:t>
            </a:r>
            <a:r>
              <a:rPr lang="en-US" altLang="zh-TW" spc="-15" dirty="0" smtClean="0">
                <a:cs typeface="Calibri"/>
              </a:rPr>
              <a:t>at </a:t>
            </a:r>
            <a:r>
              <a:rPr lang="en-US" altLang="zh-TW" dirty="0" smtClean="0">
                <a:cs typeface="Calibri"/>
              </a:rPr>
              <a:t>1 </a:t>
            </a:r>
            <a:r>
              <a:rPr lang="en-US" altLang="zh-TW" spc="-5" dirty="0" smtClean="0">
                <a:cs typeface="Calibri"/>
              </a:rPr>
              <a:t>Hz (0.3 sec on and 0.7 sec off) </a:t>
            </a:r>
            <a:r>
              <a:rPr lang="en-US" altLang="zh-TW" spc="-10" dirty="0" smtClean="0">
                <a:cs typeface="Calibri"/>
              </a:rPr>
              <a:t>by </a:t>
            </a:r>
            <a:r>
              <a:rPr lang="en-US" altLang="zh-TW" spc="-5" dirty="0" smtClean="0">
                <a:solidFill>
                  <a:srgbClr val="FF0000"/>
                </a:solidFill>
                <a:cs typeface="Calibri"/>
              </a:rPr>
              <a:t>interrupts</a:t>
            </a:r>
            <a:r>
              <a:rPr lang="en-US" altLang="zh-TW" spc="-5" dirty="0" smtClean="0">
                <a:cs typeface="Calibri"/>
              </a:rPr>
              <a:t> (</a:t>
            </a:r>
            <a:r>
              <a:rPr lang="en-US" altLang="zh-TW" dirty="0" smtClean="0"/>
              <a:t>ACLK sourced from VLO).</a:t>
            </a:r>
            <a:endParaRPr lang="en-US" altLang="zh-TW" spc="-5" dirty="0" smtClean="0">
              <a:cs typeface="Calibri"/>
            </a:endParaRPr>
          </a:p>
          <a:p>
            <a:pPr lvl="1"/>
            <a:r>
              <a:rPr lang="en-US" altLang="zh-TW" dirty="0"/>
              <a:t>Every time the button is </a:t>
            </a:r>
            <a:r>
              <a:rPr lang="en-US" altLang="zh-TW" dirty="0">
                <a:solidFill>
                  <a:srgbClr val="FF0000"/>
                </a:solidFill>
              </a:rPr>
              <a:t>pushed</a:t>
            </a:r>
            <a:r>
              <a:rPr lang="en-US" altLang="zh-TW" dirty="0"/>
              <a:t>, measure the </a:t>
            </a:r>
            <a:r>
              <a:rPr lang="en-US" altLang="zh-TW" dirty="0" smtClean="0"/>
              <a:t>temperature once, </a:t>
            </a:r>
            <a:r>
              <a:rPr lang="en-US" altLang="zh-TW" dirty="0"/>
              <a:t>convert it to </a:t>
            </a:r>
            <a:r>
              <a:rPr lang="en-US" altLang="zh-TW" dirty="0" smtClean="0"/>
              <a:t>Celsius </a:t>
            </a:r>
            <a:r>
              <a:rPr lang="en-US" altLang="zh-TW" dirty="0"/>
              <a:t>and </a:t>
            </a:r>
            <a:r>
              <a:rPr lang="en-US" altLang="zh-TW" dirty="0" smtClean="0"/>
              <a:t>store in </a:t>
            </a:r>
            <a:r>
              <a:rPr lang="en-US" altLang="zh-TW" dirty="0"/>
              <a:t>a variable. Show the value of the variable in the debug mode of CCS. </a:t>
            </a:r>
          </a:p>
          <a:p>
            <a:pPr lvl="2"/>
            <a:r>
              <a:rPr lang="en-US" altLang="zh-TW" dirty="0"/>
              <a:t>Use 1.5V voltage </a:t>
            </a:r>
            <a:r>
              <a:rPr lang="en-US" altLang="zh-TW" dirty="0" smtClean="0"/>
              <a:t>reference, the </a:t>
            </a:r>
            <a:r>
              <a:rPr lang="en-US" altLang="zh-TW" dirty="0"/>
              <a:t>single-channel-single-conversion </a:t>
            </a:r>
            <a:r>
              <a:rPr lang="en-US" altLang="zh-TW" dirty="0" smtClean="0"/>
              <a:t>mode, </a:t>
            </a:r>
            <a:r>
              <a:rPr lang="en-US" altLang="zh-TW" dirty="0"/>
              <a:t>and </a:t>
            </a:r>
            <a:r>
              <a:rPr lang="en-US" altLang="zh-TW" dirty="0" smtClean="0"/>
              <a:t>the </a:t>
            </a:r>
            <a:r>
              <a:rPr lang="en-US" altLang="zh-TW" dirty="0"/>
              <a:t>triggering </a:t>
            </a:r>
            <a:r>
              <a:rPr lang="en-US" altLang="zh-TW" dirty="0" smtClean="0"/>
              <a:t>source of ADC10SC.</a:t>
            </a:r>
            <a:endParaRPr lang="en-US" altLang="zh-TW" dirty="0"/>
          </a:p>
          <a:p>
            <a:pPr lvl="2"/>
            <a:r>
              <a:rPr lang="en-US" altLang="zh-TW" u="sng" dirty="0"/>
              <a:t>Hint: V = 0.00355 * C + 0.986, where V is Voltage and C is Celsius</a:t>
            </a:r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voltage &gt;= </a:t>
            </a:r>
            <a:r>
              <a:rPr lang="en-US" altLang="zh-TW" dirty="0" smtClean="0"/>
              <a:t>1.125V, change LED </a:t>
            </a:r>
            <a:r>
              <a:rPr lang="en-US" altLang="zh-TW" dirty="0"/>
              <a:t>flash frequency to</a:t>
            </a:r>
            <a:r>
              <a:rPr lang="en-US" altLang="zh-TW" spc="-15" dirty="0">
                <a:cs typeface="Calibri"/>
              </a:rPr>
              <a:t> </a:t>
            </a:r>
            <a:r>
              <a:rPr lang="en-US" altLang="zh-TW" spc="-15" dirty="0" smtClean="0">
                <a:cs typeface="Calibri"/>
              </a:rPr>
              <a:t>2</a:t>
            </a:r>
            <a:r>
              <a:rPr lang="en-US" altLang="zh-TW" dirty="0" smtClean="0">
                <a:cs typeface="Calibri"/>
              </a:rPr>
              <a:t> </a:t>
            </a:r>
            <a:r>
              <a:rPr lang="en-US" altLang="zh-TW" spc="-5" dirty="0" smtClean="0">
                <a:cs typeface="Calibri"/>
              </a:rPr>
              <a:t>Hz (</a:t>
            </a:r>
            <a:r>
              <a:rPr lang="en-US" altLang="zh-TW" spc="-5" dirty="0" smtClean="0">
                <a:solidFill>
                  <a:srgbClr val="FF0000"/>
                </a:solidFill>
                <a:cs typeface="Calibri"/>
              </a:rPr>
              <a:t>0.3 sec </a:t>
            </a:r>
            <a:r>
              <a:rPr lang="en-US" altLang="zh-TW" spc="-5" dirty="0">
                <a:solidFill>
                  <a:srgbClr val="FF0000"/>
                </a:solidFill>
                <a:cs typeface="Calibri"/>
              </a:rPr>
              <a:t>on and </a:t>
            </a:r>
            <a:r>
              <a:rPr lang="en-US" altLang="zh-TW" spc="-5" dirty="0" smtClean="0">
                <a:solidFill>
                  <a:srgbClr val="FF0000"/>
                </a:solidFill>
                <a:cs typeface="Calibri"/>
              </a:rPr>
              <a:t>0.2 </a:t>
            </a:r>
            <a:r>
              <a:rPr lang="en-US" altLang="zh-TW" spc="-5" dirty="0">
                <a:solidFill>
                  <a:srgbClr val="FF0000"/>
                </a:solidFill>
                <a:cs typeface="Calibri"/>
              </a:rPr>
              <a:t>sec off</a:t>
            </a:r>
            <a:r>
              <a:rPr lang="en-US" altLang="zh-TW" spc="-5" dirty="0" smtClean="0">
                <a:cs typeface="Calibri"/>
              </a:rPr>
              <a:t>)</a:t>
            </a:r>
            <a:r>
              <a:rPr lang="en-US" altLang="zh-TW" dirty="0" smtClean="0"/>
              <a:t>; otherwise, back to 1 Hz.</a:t>
            </a:r>
            <a:endParaRPr lang="en-US" altLang="zh-TW" spc="-5" dirty="0" smtClean="0">
              <a:cs typeface="Calibri"/>
            </a:endParaRPr>
          </a:p>
          <a:p>
            <a:pPr lvl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9845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Basic 2</a:t>
            </a:r>
            <a:r>
              <a:rPr lang="en-US" altLang="zh-TW" b="1" dirty="0" smtClean="0"/>
              <a:t>:</a:t>
            </a:r>
            <a:endParaRPr lang="en-US" altLang="zh-TW" dirty="0"/>
          </a:p>
          <a:p>
            <a:pPr lvl="1"/>
            <a:r>
              <a:rPr lang="en-US" altLang="zh-TW" dirty="0"/>
              <a:t>When the button is up, neither</a:t>
            </a:r>
            <a:r>
              <a:rPr lang="zh-TW" altLang="en-US" dirty="0"/>
              <a:t> </a:t>
            </a:r>
            <a:r>
              <a:rPr lang="en-US" altLang="zh-TW" dirty="0"/>
              <a:t>of the LEDs is on.</a:t>
            </a:r>
          </a:p>
          <a:p>
            <a:pPr lvl="1"/>
            <a:r>
              <a:rPr lang="en-US" altLang="zh-TW" dirty="0"/>
              <a:t>When the button is down, only flash the green LED </a:t>
            </a:r>
            <a:r>
              <a:rPr lang="en-US" altLang="zh-TW" spc="-15" dirty="0">
                <a:cs typeface="Calibri"/>
              </a:rPr>
              <a:t>at </a:t>
            </a:r>
            <a:r>
              <a:rPr lang="en-US" altLang="zh-TW" dirty="0">
                <a:cs typeface="Calibri"/>
              </a:rPr>
              <a:t>1 </a:t>
            </a:r>
            <a:r>
              <a:rPr lang="en-US" altLang="zh-TW" spc="-5" dirty="0">
                <a:cs typeface="Calibri"/>
              </a:rPr>
              <a:t>Hz (0.3 sec on and 0.7 sec off) </a:t>
            </a:r>
            <a:r>
              <a:rPr lang="en-US" altLang="zh-TW" spc="-5" dirty="0" smtClean="0">
                <a:cs typeface="Calibri"/>
              </a:rPr>
              <a:t>with </a:t>
            </a:r>
            <a:r>
              <a:rPr lang="en-US" altLang="zh-TW" dirty="0" smtClean="0"/>
              <a:t>ACLK </a:t>
            </a:r>
            <a:r>
              <a:rPr lang="en-US" altLang="zh-TW" dirty="0"/>
              <a:t>sourced from </a:t>
            </a:r>
            <a:r>
              <a:rPr lang="en-US" altLang="zh-TW" dirty="0" smtClean="0"/>
              <a:t>VLO. </a:t>
            </a:r>
          </a:p>
          <a:p>
            <a:pPr lvl="1"/>
            <a:r>
              <a:rPr lang="en-US" altLang="zh-TW" dirty="0" smtClean="0"/>
              <a:t>While the </a:t>
            </a:r>
            <a:r>
              <a:rPr lang="en-US" altLang="zh-TW" dirty="0"/>
              <a:t>button is </a:t>
            </a:r>
            <a:r>
              <a:rPr lang="en-US" altLang="zh-TW" dirty="0" smtClean="0"/>
              <a:t>pressed, measure the temperature every 0.5 sec, using </a:t>
            </a:r>
            <a:r>
              <a:rPr lang="en-US" altLang="zh-TW" dirty="0"/>
              <a:t>repeat-single-conversion </a:t>
            </a:r>
            <a:r>
              <a:rPr lang="en-US" altLang="zh-TW" dirty="0" smtClean="0"/>
              <a:t>mode  </a:t>
            </a:r>
            <a:r>
              <a:rPr lang="en-US" altLang="zh-TW" dirty="0"/>
              <a:t>triggered continuously by </a:t>
            </a:r>
            <a:r>
              <a:rPr lang="en-US" altLang="zh-TW" dirty="0" smtClean="0"/>
              <a:t>Timer0_A3.</a:t>
            </a:r>
            <a:endParaRPr lang="en-US" altLang="zh-TW" dirty="0"/>
          </a:p>
          <a:p>
            <a:pPr lvl="1"/>
            <a:r>
              <a:rPr lang="en-US" altLang="zh-TW" dirty="0" smtClean="0"/>
              <a:t>If </a:t>
            </a:r>
            <a:r>
              <a:rPr lang="en-US" altLang="zh-TW" dirty="0"/>
              <a:t>the average temperature of the </a:t>
            </a:r>
            <a:r>
              <a:rPr lang="en-US" altLang="zh-TW" dirty="0" smtClean="0"/>
              <a:t>last second rises, then flash the red </a:t>
            </a:r>
            <a:r>
              <a:rPr lang="en-US" altLang="zh-TW" dirty="0"/>
              <a:t>LED </a:t>
            </a:r>
            <a:r>
              <a:rPr lang="en-US" altLang="zh-TW" dirty="0" smtClean="0"/>
              <a:t>instead </a:t>
            </a:r>
            <a:r>
              <a:rPr lang="en-US" altLang="zh-TW" dirty="0"/>
              <a:t>(on for 0.2 sec and off for 0.8 sec), which is controlled by </a:t>
            </a:r>
            <a:r>
              <a:rPr lang="en-US" altLang="zh-TW" dirty="0" smtClean="0"/>
              <a:t>Timer1_A3 </a:t>
            </a:r>
            <a:r>
              <a:rPr lang="en-US" altLang="zh-TW" dirty="0"/>
              <a:t>driven by</a:t>
            </a:r>
            <a:r>
              <a:rPr lang="en-US" altLang="zh-TW" spc="-30" dirty="0">
                <a:cs typeface="Calibri"/>
              </a:rPr>
              <a:t> SMCLK sourced by DCO</a:t>
            </a:r>
            <a:r>
              <a:rPr lang="en-US" altLang="zh-TW" spc="-30" dirty="0" smtClean="0">
                <a:cs typeface="Calibri"/>
              </a:rPr>
              <a:t>.</a:t>
            </a:r>
            <a:r>
              <a:rPr lang="en-US" altLang="zh-TW" dirty="0"/>
              <a:t> </a:t>
            </a:r>
            <a:r>
              <a:rPr lang="en-US" altLang="zh-TW" dirty="0" smtClean="0"/>
              <a:t>Otherwise, flash the green LED as specified above.</a:t>
            </a:r>
          </a:p>
          <a:p>
            <a:pPr lvl="1"/>
            <a:r>
              <a:rPr lang="en-US" altLang="zh-TW" spc="-30" dirty="0" smtClean="0">
                <a:cs typeface="Calibri"/>
              </a:rPr>
              <a:t>All events must be detected and handled by interrupts.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7613616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9875</TotalTime>
  <Words>1037</Words>
  <Application>Microsoft Office PowerPoint</Application>
  <PresentationFormat>如螢幕大小 (4:3)</PresentationFormat>
  <Paragraphs>124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4: Analog-to-Digital Converter</vt:lpstr>
      <vt:lpstr>Sample Code 1 for ADC10</vt:lpstr>
      <vt:lpstr>Sample Code 1 for ADC10</vt:lpstr>
      <vt:lpstr>Sample Code 2 for ADC10</vt:lpstr>
      <vt:lpstr>Sample Code 2 for ADC10</vt:lpstr>
      <vt:lpstr>Sample Code 2 for ADC10</vt:lpstr>
      <vt:lpstr>Sample Code 2 for ADC10</vt:lpstr>
      <vt:lpstr>Lab 4</vt:lpstr>
      <vt:lpstr>Lab 4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677</cp:revision>
  <dcterms:created xsi:type="dcterms:W3CDTF">2000-02-07T23:54:30Z</dcterms:created>
  <dcterms:modified xsi:type="dcterms:W3CDTF">2016-11-01T15:48:02Z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