
<file path=[Content_Types].xml><?xml version="1.0" encoding="utf-8"?>
<Types xmlns="http://schemas.openxmlformats.org/package/2006/content-types"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5"/>
  </p:notesMasterIdLst>
  <p:handoutMasterIdLst>
    <p:handoutMasterId r:id="rId6"/>
  </p:handoutMasterIdLst>
  <p:sldIdLst>
    <p:sldId id="288" r:id="rId2"/>
    <p:sldId id="583" r:id="rId3"/>
    <p:sldId id="582" r:id="rId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58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9CCFF"/>
    <a:srgbClr val="FF0000"/>
    <a:srgbClr val="339933"/>
    <a:srgbClr val="33CC33"/>
    <a:srgbClr val="FFCC66"/>
    <a:srgbClr val="FFCC99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87546" autoAdjust="0"/>
  </p:normalViewPr>
  <p:slideViewPr>
    <p:cSldViewPr>
      <p:cViewPr varScale="1">
        <p:scale>
          <a:sx n="45" d="100"/>
          <a:sy n="45" d="100"/>
        </p:scale>
        <p:origin x="1474" y="24"/>
      </p:cViewPr>
      <p:guideLst>
        <p:guide orient="horz" pos="3158"/>
        <p:guide pos="2880"/>
      </p:guideLst>
    </p:cSldViewPr>
  </p:slideViewPr>
  <p:outlineViewPr>
    <p:cViewPr>
      <p:scale>
        <a:sx n="33" d="100"/>
        <a:sy n="33" d="100"/>
      </p:scale>
      <p:origin x="0" y="44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65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9D195005-3462-4FA6-87CB-1C7C94B3FEB9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869542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7A931DF-18EC-4525-9649-E7BA5D758270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49525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r>
              <a:rPr lang="en-US" altLang="zh-TW" smtClean="0"/>
              <a:t>National Tsing Hua University</a:t>
            </a:r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CD7D0A40-6508-499B-985C-5F82C5542146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9763130-7692-4E35-9307-F53DEBC9FEF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4918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708E78F-C586-4256-8204-724A2DF79C1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4595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0E5158-C86D-4FBE-8AA1-8CB99B8A8A8C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795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421DCBF-8D95-4C36-BB08-7CDDC5098F3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957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324483-AEEF-4708-ADC8-D9B2962EC30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513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CF73F0B-92E5-4D38-B43B-62409BECA03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8101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B3E00B-676D-46F7-957F-6C5FE337BE7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07577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2EA69BD-3100-4F66-AAE9-AFAD6C9AC61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6989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3BA32E-31F7-4804-B287-688A661FE4A6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9443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43CC755-9EBC-493F-AD65-D57745B5FDEF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101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r>
              <a:rPr lang="en-US" altLang="zh-TW" smtClean="0"/>
              <a:t>National Tsing Hua University</a:t>
            </a: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26500C80-D886-4696-8F1E-49A6AD6AAAEC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b="0" dirty="0">
                <a:solidFill>
                  <a:schemeClr val="accent1"/>
                </a:solidFill>
                <a:latin typeface="+mn-lt"/>
              </a:rPr>
              <a:t>CS4101 </a:t>
            </a:r>
            <a:r>
              <a:rPr lang="en-US" altLang="zh-TW" sz="3200" b="0" dirty="0" smtClean="0">
                <a:solidFill>
                  <a:schemeClr val="accent1"/>
                </a:solidFill>
                <a:latin typeface="+mn-lt"/>
              </a:rPr>
              <a:t>Introduction to Embedded Systems</a:t>
            </a:r>
            <a:r>
              <a:rPr lang="zh-TW" altLang="en-US" dirty="0">
                <a:latin typeface="+mn-lt"/>
              </a:rPr>
              <a:t/>
            </a:r>
            <a:br>
              <a:rPr lang="zh-TW" altLang="en-US" dirty="0">
                <a:latin typeface="+mn-lt"/>
              </a:rPr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>
                <a:solidFill>
                  <a:srgbClr val="0000FF"/>
                </a:solidFill>
              </a:rPr>
              <a:t>Lab 3: Interrupt</a:t>
            </a:r>
            <a:endParaRPr lang="en-US" altLang="zh-TW" dirty="0">
              <a:solidFill>
                <a:srgbClr val="0000FF"/>
              </a:solidFill>
            </a:endParaRPr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Prof. Chung-Ta King</a:t>
            </a:r>
          </a:p>
          <a:p>
            <a:r>
              <a:rPr lang="en-US" altLang="zh-TW" sz="2800" dirty="0"/>
              <a:t>Department of Computer Science</a:t>
            </a:r>
          </a:p>
          <a:p>
            <a:r>
              <a:rPr lang="en-US" altLang="zh-TW" sz="2800" dirty="0"/>
              <a:t>National Tsing Hua University, Taiwan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/>
              <a:t>Basic 1:</a:t>
            </a:r>
          </a:p>
          <a:p>
            <a:pPr lvl="1"/>
            <a:r>
              <a:rPr lang="en-US" altLang="zh-TW" dirty="0"/>
              <a:t>Flash the red and green LED </a:t>
            </a:r>
            <a:r>
              <a:rPr lang="en-US" altLang="zh-TW" dirty="0" smtClean="0"/>
              <a:t>alternatively on </a:t>
            </a:r>
            <a:r>
              <a:rPr lang="en-US" altLang="zh-TW" dirty="0" smtClean="0">
                <a:solidFill>
                  <a:srgbClr val="FF0000"/>
                </a:solidFill>
              </a:rPr>
              <a:t>interrupt</a:t>
            </a:r>
            <a:r>
              <a:rPr lang="en-US" altLang="zh-TW" dirty="0" smtClean="0"/>
              <a:t> from the button, </a:t>
            </a:r>
            <a:r>
              <a:rPr lang="en-US" altLang="zh-TW" dirty="0"/>
              <a:t>whenever the button is pressed and released once. The LEDs change right after the button is released.</a:t>
            </a:r>
            <a:r>
              <a:rPr lang="zh-TW" altLang="en-US" dirty="0"/>
              <a:t> </a:t>
            </a:r>
            <a:r>
              <a:rPr lang="en-US" altLang="zh-TW" dirty="0"/>
              <a:t>The LEDs flash </a:t>
            </a:r>
            <a:r>
              <a:rPr lang="en-US" altLang="zh-TW" spc="-15" dirty="0">
                <a:cs typeface="Calibri"/>
              </a:rPr>
              <a:t>at </a:t>
            </a:r>
            <a:r>
              <a:rPr lang="en-US" altLang="zh-TW" dirty="0">
                <a:cs typeface="Calibri"/>
              </a:rPr>
              <a:t>1 </a:t>
            </a:r>
            <a:r>
              <a:rPr lang="en-US" altLang="zh-TW" spc="-5" dirty="0">
                <a:cs typeface="Calibri"/>
              </a:rPr>
              <a:t>Hz (0.3 sec on and 0.7 sec off) </a:t>
            </a:r>
            <a:r>
              <a:rPr lang="en-US" altLang="zh-TW" spc="-10" dirty="0">
                <a:cs typeface="Calibri"/>
              </a:rPr>
              <a:t>by </a:t>
            </a:r>
            <a:r>
              <a:rPr lang="en-US" altLang="zh-TW" spc="-5" dirty="0" smtClean="0">
                <a:solidFill>
                  <a:srgbClr val="FF0000"/>
                </a:solidFill>
                <a:cs typeface="Calibri"/>
              </a:rPr>
              <a:t>interrupt</a:t>
            </a:r>
            <a:r>
              <a:rPr lang="en-US" altLang="zh-TW" spc="-5" dirty="0" smtClean="0">
                <a:cs typeface="Calibri"/>
              </a:rPr>
              <a:t> from Timer0_A3, </a:t>
            </a:r>
            <a:r>
              <a:rPr lang="en-US" altLang="zh-TW" spc="-5" dirty="0">
                <a:cs typeface="Calibri"/>
              </a:rPr>
              <a:t>which is driven by </a:t>
            </a:r>
            <a:r>
              <a:rPr lang="en-US" altLang="zh-TW" dirty="0"/>
              <a:t>ACLK sourced from VLO (running at 12 KHz).</a:t>
            </a:r>
            <a:endParaRPr lang="en-US" altLang="zh-TW" spc="-5" dirty="0">
              <a:cs typeface="Calibri"/>
            </a:endParaRPr>
          </a:p>
          <a:p>
            <a:pPr lvl="1"/>
            <a:r>
              <a:rPr lang="en-US" altLang="zh-TW" spc="-10" dirty="0">
                <a:cs typeface="Calibri"/>
              </a:rPr>
              <a:t>Note: There are two </a:t>
            </a:r>
            <a:r>
              <a:rPr lang="en-US" altLang="zh-TW" spc="-15" dirty="0" smtClean="0">
                <a:cs typeface="Calibri"/>
              </a:rPr>
              <a:t>interrupts </a:t>
            </a:r>
            <a:r>
              <a:rPr lang="en-US" altLang="zh-TW" spc="-15" dirty="0">
                <a:cs typeface="Calibri"/>
              </a:rPr>
              <a:t>to </a:t>
            </a:r>
            <a:r>
              <a:rPr lang="en-US" altLang="zh-TW" spc="-15" dirty="0" smtClean="0">
                <a:cs typeface="Calibri"/>
              </a:rPr>
              <a:t>handle</a:t>
            </a:r>
            <a:r>
              <a:rPr lang="en-US" altLang="zh-TW" spc="-10" dirty="0" smtClean="0">
                <a:cs typeface="Calibri"/>
              </a:rPr>
              <a:t>: </a:t>
            </a:r>
            <a:r>
              <a:rPr lang="en-US" altLang="zh-TW" dirty="0">
                <a:cs typeface="Calibri"/>
              </a:rPr>
              <a:t>timer </a:t>
            </a:r>
            <a:r>
              <a:rPr lang="en-US" altLang="zh-TW" spc="-5" dirty="0">
                <a:cs typeface="Calibri"/>
              </a:rPr>
              <a:t>up </a:t>
            </a:r>
            <a:r>
              <a:rPr lang="en-US" altLang="zh-TW" dirty="0">
                <a:cs typeface="Calibri"/>
              </a:rPr>
              <a:t>and </a:t>
            </a:r>
            <a:r>
              <a:rPr lang="en-US" altLang="zh-TW" spc="-15" dirty="0">
                <a:cs typeface="Calibri"/>
              </a:rPr>
              <a:t>button </a:t>
            </a:r>
            <a:r>
              <a:rPr lang="en-US" altLang="zh-TW" spc="-15" dirty="0" smtClean="0">
                <a:cs typeface="Calibri"/>
              </a:rPr>
              <a:t>down and up</a:t>
            </a:r>
            <a:r>
              <a:rPr lang="en-US" altLang="zh-TW" spc="-5" dirty="0" smtClean="0">
                <a:cs typeface="Calibri"/>
              </a:rPr>
              <a:t>.</a:t>
            </a:r>
            <a:endParaRPr lang="en-US" altLang="zh-TW" spc="-5" dirty="0">
              <a:cs typeface="Calibri"/>
            </a:endParaRPr>
          </a:p>
          <a:p>
            <a:pPr lvl="1"/>
            <a:r>
              <a:rPr lang="en-US" altLang="zh-TW" dirty="0"/>
              <a:t>Note: Since TAR register is 16-bit (0~65535) long, you should be careful of its overflow</a:t>
            </a:r>
            <a:r>
              <a:rPr lang="en-US" altLang="zh-TW" dirty="0" smtClean="0"/>
              <a:t>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98458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Lab 3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dirty="0"/>
              <a:t>Basic 2</a:t>
            </a:r>
            <a:r>
              <a:rPr lang="en-US" altLang="zh-TW" b="1" dirty="0" smtClean="0"/>
              <a:t>:</a:t>
            </a:r>
            <a:endParaRPr lang="en-US" altLang="zh-TW" dirty="0"/>
          </a:p>
          <a:p>
            <a:pPr lvl="1"/>
            <a:r>
              <a:rPr lang="en-US" altLang="zh-TW" dirty="0"/>
              <a:t>When the button is up, neither</a:t>
            </a:r>
            <a:r>
              <a:rPr lang="zh-TW" altLang="en-US" dirty="0"/>
              <a:t> </a:t>
            </a:r>
            <a:r>
              <a:rPr lang="en-US" altLang="zh-TW" dirty="0"/>
              <a:t>of the LEDs is on.</a:t>
            </a:r>
          </a:p>
          <a:p>
            <a:pPr lvl="1"/>
            <a:r>
              <a:rPr lang="en-US" altLang="zh-TW" dirty="0"/>
              <a:t>When the button is down, only flash the green LED according to the settings in Basic 1. </a:t>
            </a:r>
            <a:r>
              <a:rPr lang="en-US" altLang="zh-TW" dirty="0" smtClean="0"/>
              <a:t>The event, “button down”, must be detected by interrupts. </a:t>
            </a:r>
          </a:p>
          <a:p>
            <a:pPr lvl="1"/>
            <a:r>
              <a:rPr lang="en-US" altLang="zh-TW" dirty="0" smtClean="0"/>
              <a:t>Furthermore, </a:t>
            </a:r>
            <a:r>
              <a:rPr lang="en-US" altLang="zh-TW" dirty="0"/>
              <a:t>if the button is pressed for more than 3 seconds, flash only the red LED instead (on for 0.2 sec and off for 0.8 sec), which is controlled by </a:t>
            </a:r>
            <a:r>
              <a:rPr lang="en-US" altLang="zh-TW" dirty="0" smtClean="0"/>
              <a:t>interrupts from Timer1_A3 </a:t>
            </a:r>
            <a:r>
              <a:rPr lang="en-US" altLang="zh-TW" dirty="0"/>
              <a:t>driven by</a:t>
            </a:r>
            <a:r>
              <a:rPr lang="en-US" altLang="zh-TW" spc="-30" dirty="0">
                <a:cs typeface="Calibri"/>
              </a:rPr>
              <a:t> SMCLK sourced by DCO</a:t>
            </a:r>
            <a:r>
              <a:rPr lang="en-US" altLang="zh-TW" spc="-30" dirty="0" smtClean="0">
                <a:cs typeface="Calibri"/>
              </a:rPr>
              <a:t>. The event, “more than 3 seconds”, should be implemented by interrupts. 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0E5158-C86D-4FBE-8AA1-8CB99B8A8A8C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613213906"/>
      </p:ext>
    </p:extLst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9670</TotalTime>
  <Words>238</Words>
  <Application>Microsoft Office PowerPoint</Application>
  <PresentationFormat>如螢幕大小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新細明體</vt:lpstr>
      <vt:lpstr>標楷體</vt:lpstr>
      <vt:lpstr>Arial</vt:lpstr>
      <vt:lpstr>Calibri</vt:lpstr>
      <vt:lpstr>Symbol</vt:lpstr>
      <vt:lpstr>Tahoma</vt:lpstr>
      <vt:lpstr>Times New Roman</vt:lpstr>
      <vt:lpstr>Wingdings</vt:lpstr>
      <vt:lpstr>Contemporary Portrait</vt:lpstr>
      <vt:lpstr>CS4101 Introduction to Embedded Systems  Lab 3: Interrupt</vt:lpstr>
      <vt:lpstr>Lab 3</vt:lpstr>
      <vt:lpstr>Lab 3</vt:lpstr>
    </vt:vector>
  </TitlesOfParts>
  <Company>Dell Computer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Chung-Ta King</cp:lastModifiedBy>
  <cp:revision>640</cp:revision>
  <dcterms:created xsi:type="dcterms:W3CDTF">2000-02-07T23:54:30Z</dcterms:created>
  <dcterms:modified xsi:type="dcterms:W3CDTF">2016-10-24T16:48:37Z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