
<file path=[Content_Types].xml><?xml version="1.0" encoding="utf-8"?>
<Types xmlns="http://schemas.openxmlformats.org/package/2006/content-types"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9" r:id="rId1"/>
  </p:sldMasterIdLst>
  <p:notesMasterIdLst>
    <p:notesMasterId r:id="rId5"/>
  </p:notesMasterIdLst>
  <p:handoutMasterIdLst>
    <p:handoutMasterId r:id="rId6"/>
  </p:handoutMasterIdLst>
  <p:sldIdLst>
    <p:sldId id="288" r:id="rId2"/>
    <p:sldId id="583" r:id="rId3"/>
    <p:sldId id="582" r:id="rId4"/>
  </p:sldIdLst>
  <p:sldSz cx="9144000" cy="6858000" type="screen4x3"/>
  <p:notesSz cx="10234613" cy="70993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標楷體" panose="03000509000000000000" pitchFamily="65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標楷體" panose="03000509000000000000" pitchFamily="65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標楷體" panose="03000509000000000000" pitchFamily="65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標楷體" panose="03000509000000000000" pitchFamily="65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標楷體" panose="03000509000000000000" pitchFamily="65" charset="-120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標楷體" panose="03000509000000000000" pitchFamily="65" charset="-120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標楷體" panose="03000509000000000000" pitchFamily="65" charset="-120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標楷體" panose="03000509000000000000" pitchFamily="65" charset="-120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標楷體" panose="03000509000000000000" pitchFamily="65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58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236">
          <p15:clr>
            <a:srgbClr val="A4A3A4"/>
          </p15:clr>
        </p15:guide>
        <p15:guide id="2" pos="322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eter Marwedel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99CCFF"/>
    <a:srgbClr val="FF0000"/>
    <a:srgbClr val="339933"/>
    <a:srgbClr val="33CC33"/>
    <a:srgbClr val="FFCC66"/>
    <a:srgbClr val="FFCC99"/>
    <a:srgbClr val="99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410" autoAdjust="0"/>
    <p:restoredTop sz="87546" autoAdjust="0"/>
  </p:normalViewPr>
  <p:slideViewPr>
    <p:cSldViewPr>
      <p:cViewPr varScale="1">
        <p:scale>
          <a:sx n="45" d="100"/>
          <a:sy n="45" d="100"/>
        </p:scale>
        <p:origin x="1474" y="24"/>
      </p:cViewPr>
      <p:guideLst>
        <p:guide orient="horz" pos="3158"/>
        <p:guide pos="2880"/>
      </p:guideLst>
    </p:cSldViewPr>
  </p:slideViewPr>
  <p:outlineViewPr>
    <p:cViewPr>
      <p:scale>
        <a:sx n="33" d="100"/>
        <a:sy n="33" d="100"/>
      </p:scale>
      <p:origin x="0" y="441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4565"/>
    </p:cViewPr>
  </p:sorterViewPr>
  <p:notesViewPr>
    <p:cSldViewPr>
      <p:cViewPr>
        <p:scale>
          <a:sx n="100" d="100"/>
          <a:sy n="100" d="100"/>
        </p:scale>
        <p:origin x="-58" y="1675"/>
      </p:cViewPr>
      <p:guideLst>
        <p:guide orient="horz" pos="2236"/>
        <p:guide pos="322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433888" cy="354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68" tIns="45784" rIns="91568" bIns="45784" numCol="1" anchor="t" anchorCtr="0" compatLnSpc="1">
            <a:prstTxWarp prst="textNoShape">
              <a:avLst/>
            </a:prstTxWarp>
          </a:bodyPr>
          <a:lstStyle>
            <a:lvl1pPr defTabSz="915988">
              <a:defRPr sz="1200"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</a:lstStyle>
          <a:p>
            <a:endParaRPr lang="zh-TW" altLang="zh-TW"/>
          </a:p>
        </p:txBody>
      </p:sp>
      <p:sp>
        <p:nvSpPr>
          <p:cNvPr id="2334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799138" y="0"/>
            <a:ext cx="4433887" cy="354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68" tIns="45784" rIns="91568" bIns="45784" numCol="1" anchor="t" anchorCtr="0" compatLnSpc="1">
            <a:prstTxWarp prst="textNoShape">
              <a:avLst/>
            </a:prstTxWarp>
          </a:bodyPr>
          <a:lstStyle>
            <a:lvl1pPr algn="r" defTabSz="915988">
              <a:defRPr sz="1200"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</a:lstStyle>
          <a:p>
            <a:endParaRPr lang="zh-TW" altLang="zh-TW"/>
          </a:p>
        </p:txBody>
      </p:sp>
      <p:sp>
        <p:nvSpPr>
          <p:cNvPr id="2334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743700"/>
            <a:ext cx="4433888" cy="354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68" tIns="45784" rIns="91568" bIns="45784" numCol="1" anchor="b" anchorCtr="0" compatLnSpc="1">
            <a:prstTxWarp prst="textNoShape">
              <a:avLst/>
            </a:prstTxWarp>
          </a:bodyPr>
          <a:lstStyle>
            <a:lvl1pPr defTabSz="915988">
              <a:defRPr sz="1200"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</a:lstStyle>
          <a:p>
            <a:endParaRPr lang="zh-TW" altLang="zh-TW"/>
          </a:p>
        </p:txBody>
      </p:sp>
      <p:sp>
        <p:nvSpPr>
          <p:cNvPr id="2334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799138" y="6743700"/>
            <a:ext cx="4433887" cy="354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68" tIns="45784" rIns="91568" bIns="45784" numCol="1" anchor="b" anchorCtr="0" compatLnSpc="1">
            <a:prstTxWarp prst="textNoShape">
              <a:avLst/>
            </a:prstTxWarp>
          </a:bodyPr>
          <a:lstStyle>
            <a:lvl1pPr algn="r" defTabSz="915988">
              <a:defRPr sz="1200"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</a:lstStyle>
          <a:p>
            <a:fld id="{9D195005-3462-4FA6-87CB-1C7C94B3FEB9}" type="slidenum">
              <a:rPr lang="zh-TW" altLang="en-US"/>
              <a:pPr/>
              <a:t>‹#›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18695423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433888" cy="354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0" tIns="49520" rIns="99040" bIns="49520" numCol="1" anchor="t" anchorCtr="0" compatLnSpc="1">
            <a:prstTxWarp prst="textNoShape">
              <a:avLst/>
            </a:prstTxWarp>
          </a:bodyPr>
          <a:lstStyle>
            <a:lvl1pPr defTabSz="990600" eaLnBrk="1" hangingPunct="1">
              <a:defRPr kumimoji="1" sz="1300"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</a:lstStyle>
          <a:p>
            <a:endParaRPr lang="zh-TW" altLang="zh-TW"/>
          </a:p>
        </p:txBody>
      </p:sp>
      <p:sp>
        <p:nvSpPr>
          <p:cNvPr id="1699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800725" y="0"/>
            <a:ext cx="4433888" cy="354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0" tIns="49520" rIns="99040" bIns="49520" numCol="1" anchor="t" anchorCtr="0" compatLnSpc="1">
            <a:prstTxWarp prst="textNoShape">
              <a:avLst/>
            </a:prstTxWarp>
          </a:bodyPr>
          <a:lstStyle>
            <a:lvl1pPr algn="r" defTabSz="990600" eaLnBrk="1" hangingPunct="1">
              <a:defRPr kumimoji="1" sz="1300"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</a:lstStyle>
          <a:p>
            <a:endParaRPr lang="zh-TW" altLang="zh-TW"/>
          </a:p>
        </p:txBody>
      </p:sp>
      <p:sp>
        <p:nvSpPr>
          <p:cNvPr id="1699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341688" y="533400"/>
            <a:ext cx="3549650" cy="26622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1699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63663" y="3373438"/>
            <a:ext cx="7507287" cy="3192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0" tIns="49520" rIns="99040" bIns="495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699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745288"/>
            <a:ext cx="4433888" cy="354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0" tIns="49520" rIns="99040" bIns="49520" numCol="1" anchor="b" anchorCtr="0" compatLnSpc="1">
            <a:prstTxWarp prst="textNoShape">
              <a:avLst/>
            </a:prstTxWarp>
          </a:bodyPr>
          <a:lstStyle>
            <a:lvl1pPr defTabSz="990600" eaLnBrk="1" hangingPunct="1">
              <a:defRPr kumimoji="1" sz="1300"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</a:lstStyle>
          <a:p>
            <a:endParaRPr lang="zh-TW" altLang="zh-TW"/>
          </a:p>
        </p:txBody>
      </p:sp>
      <p:sp>
        <p:nvSpPr>
          <p:cNvPr id="1699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800725" y="6745288"/>
            <a:ext cx="4433888" cy="354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0" tIns="49520" rIns="99040" bIns="49520" numCol="1" anchor="b" anchorCtr="0" compatLnSpc="1">
            <a:prstTxWarp prst="textNoShape">
              <a:avLst/>
            </a:prstTxWarp>
          </a:bodyPr>
          <a:lstStyle>
            <a:lvl1pPr algn="r" defTabSz="990600" eaLnBrk="1" hangingPunct="1">
              <a:defRPr kumimoji="1" sz="1300"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</a:lstStyle>
          <a:p>
            <a:fld id="{B7A931DF-18EC-4525-9649-E7BA5D758270}" type="slidenum">
              <a:rPr lang="zh-TW" altLang="en-US"/>
              <a:pPr/>
              <a:t>‹#›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23495259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e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6" name="Rectangle 10"/>
          <p:cNvSpPr>
            <a:spLocks noChangeArrowheads="1"/>
          </p:cNvSpPr>
          <p:nvPr userDrawn="1"/>
        </p:nvSpPr>
        <p:spPr bwMode="auto">
          <a:xfrm>
            <a:off x="0" y="6138863"/>
            <a:ext cx="9144000" cy="719137"/>
          </a:xfrm>
          <a:prstGeom prst="rect">
            <a:avLst/>
          </a:prstGeom>
          <a:solidFill>
            <a:srgbClr val="7F1084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17961" dir="13500000" algn="ctr" rotWithShape="0">
                    <a:srgbClr val="5C005C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defRPr/>
            </a:pPr>
            <a:endParaRPr kumimoji="1" lang="zh-TW" altLang="en-US">
              <a:latin typeface="Calibri" pitchFamily="34" charset="0"/>
              <a:ea typeface="新細明體" pitchFamily="18" charset="-120"/>
            </a:endParaRPr>
          </a:p>
        </p:txBody>
      </p:sp>
      <p:pic>
        <p:nvPicPr>
          <p:cNvPr id="3081" name="Picture 11" descr="清大LOGO(鳥)"/>
          <p:cNvPicPr>
            <a:picLocks noChangeAspect="1" noChangeArrowheads="1"/>
          </p:cNvPicPr>
          <p:nvPr userDrawn="1"/>
        </p:nvPicPr>
        <p:blipFill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0163"/>
            <a:ext cx="1619250" cy="806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188" y="692150"/>
            <a:ext cx="8010525" cy="2382838"/>
          </a:xfrm>
        </p:spPr>
        <p:txBody>
          <a:bodyPr/>
          <a:lstStyle>
            <a:lvl1pPr algn="ctr">
              <a:lnSpc>
                <a:spcPct val="100000"/>
              </a:lnSpc>
              <a:defRPr sz="4400"/>
            </a:lvl1pPr>
          </a:lstStyle>
          <a:p>
            <a:pPr lvl="0"/>
            <a:r>
              <a:rPr lang="en-US" altLang="zh-TW" noProof="0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55650" y="3716338"/>
            <a:ext cx="7778750" cy="1584325"/>
          </a:xfrm>
        </p:spPr>
        <p:txBody>
          <a:bodyPr/>
          <a:lstStyle>
            <a:lvl1pPr marL="0" indent="0" algn="ctr">
              <a:spcBef>
                <a:spcPct val="15000"/>
              </a:spcBef>
              <a:buFontTx/>
              <a:buNone/>
              <a:defRPr sz="3200"/>
            </a:lvl1pPr>
          </a:lstStyle>
          <a:p>
            <a:pPr lvl="0"/>
            <a:r>
              <a:rPr lang="en-US" altLang="zh-TW" noProof="0" smtClean="0"/>
              <a:t>Click to edit Master subtitle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11200" y="6229350"/>
            <a:ext cx="1930400" cy="514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>
                <a:solidFill>
                  <a:srgbClr val="5E574E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</a:lstStyle>
          <a:p>
            <a:endParaRPr lang="zh-TW" altLang="zh-TW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49600" y="6229350"/>
            <a:ext cx="2844800" cy="514350"/>
          </a:xfrm>
        </p:spPr>
        <p:txBody>
          <a:bodyPr/>
          <a:lstStyle>
            <a:lvl1pPr>
              <a:defRPr>
                <a:solidFill>
                  <a:srgbClr val="5E574E"/>
                </a:solidFill>
              </a:defRPr>
            </a:lvl1pPr>
          </a:lstStyle>
          <a:p>
            <a:r>
              <a:rPr lang="en-US" altLang="zh-TW" smtClean="0"/>
              <a:t>National Tsing Hua University</a:t>
            </a:r>
            <a:endParaRPr lang="zh-TW" altLang="zh-TW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604000" y="6229350"/>
            <a:ext cx="1828800" cy="514350"/>
          </a:xfrm>
        </p:spPr>
        <p:txBody>
          <a:bodyPr/>
          <a:lstStyle>
            <a:lvl1pPr>
              <a:defRPr/>
            </a:lvl1pPr>
          </a:lstStyle>
          <a:p>
            <a:fld id="{CD7D0A40-6508-499B-985C-5F82C5542146}" type="slidenum">
              <a:rPr lang="zh-TW" altLang="en-US"/>
              <a:pPr/>
              <a:t>‹#›</a:t>
            </a:fld>
            <a:endParaRPr lang="zh-TW" altLang="zh-TW"/>
          </a:p>
        </p:txBody>
      </p:sp>
      <p:pic>
        <p:nvPicPr>
          <p:cNvPr id="3086" name="Picture 14" descr="清大書法字 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" y="6210300"/>
            <a:ext cx="2087563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11" name="Text Box 15"/>
          <p:cNvSpPr txBox="1">
            <a:spLocks noChangeArrowheads="1"/>
          </p:cNvSpPr>
          <p:nvPr userDrawn="1"/>
        </p:nvSpPr>
        <p:spPr bwMode="auto">
          <a:xfrm>
            <a:off x="682625" y="6553200"/>
            <a:ext cx="2520950" cy="304800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>
            <a:prstShdw prst="shdw18" dist="17961" dir="135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kumimoji="1" lang="en-US" altLang="zh-TW" sz="1400">
                <a:solidFill>
                  <a:schemeClr val="bg1"/>
                </a:solidFill>
                <a:latin typeface="Arial" pitchFamily="34" charset="0"/>
                <a:ea typeface="新細明體" pitchFamily="18" charset="-120"/>
              </a:rPr>
              <a:t>National Tsing Hua University</a:t>
            </a:r>
          </a:p>
        </p:txBody>
      </p:sp>
      <p:pic>
        <p:nvPicPr>
          <p:cNvPr id="3088" name="Picture 13" descr="清大LOGO(圓)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81725"/>
            <a:ext cx="684213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 smtClean="0"/>
              <a:t>National Tsing Hua University</a:t>
            </a:r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9763130-7692-4E35-9307-F53DEBC9FEFB}" type="slidenum">
              <a:rPr lang="zh-TW" altLang="en-US"/>
              <a:pPr/>
              <a:t>‹#›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36491858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559550" y="228600"/>
            <a:ext cx="2051050" cy="58642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06400" y="228600"/>
            <a:ext cx="6000750" cy="58642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 smtClean="0"/>
              <a:t>National Tsing Hua University</a:t>
            </a:r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708E78F-C586-4256-8204-724A2DF79C12}" type="slidenum">
              <a:rPr lang="zh-TW" altLang="en-US"/>
              <a:pPr/>
              <a:t>‹#›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14459563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 smtClean="0"/>
              <a:t>National Tsing Hua University</a:t>
            </a:r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E0E5158-C86D-4FBE-8AA1-8CB99B8A8A8C}" type="slidenum">
              <a:rPr lang="zh-TW" altLang="en-US"/>
              <a:pPr/>
              <a:t>‹#›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30379579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 smtClean="0"/>
              <a:t>National Tsing Hua University</a:t>
            </a:r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421DCBF-8D95-4C36-BB08-7CDDC5098F36}" type="slidenum">
              <a:rPr lang="zh-TW" altLang="en-US"/>
              <a:pPr/>
              <a:t>‹#›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3039574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25450" y="1125538"/>
            <a:ext cx="4013200" cy="4967287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91050" y="1125538"/>
            <a:ext cx="4013200" cy="4967287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 smtClean="0"/>
              <a:t>National Tsing Hua University</a:t>
            </a:r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1324483-AEEF-4708-ADC8-D9B2962EC30F}" type="slidenum">
              <a:rPr lang="zh-TW" altLang="en-US"/>
              <a:pPr/>
              <a:t>‹#›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17051332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頁尾版面配置區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 smtClean="0"/>
              <a:t>National Tsing Hua University</a:t>
            </a:r>
            <a:endParaRPr lang="en-US" altLang="zh-TW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CF73F0B-92E5-4D38-B43B-62409BECA032}" type="slidenum">
              <a:rPr lang="zh-TW" altLang="en-US"/>
              <a:pPr/>
              <a:t>‹#›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15810131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 smtClean="0"/>
              <a:t>National Tsing Hua University</a:t>
            </a:r>
            <a:endParaRPr lang="en-US" altLang="zh-TW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4B3E00B-676D-46F7-957F-6C5FE337BE7D}" type="slidenum">
              <a:rPr lang="zh-TW" altLang="en-US"/>
              <a:pPr/>
              <a:t>‹#›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40757741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尾版面配置區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 smtClean="0"/>
              <a:t>National Tsing Hua University</a:t>
            </a:r>
            <a:endParaRPr lang="en-US" altLang="zh-TW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2EA69BD-3100-4F66-AAE9-AFAD6C9AC616}" type="slidenum">
              <a:rPr lang="zh-TW" altLang="en-US"/>
              <a:pPr/>
              <a:t>‹#›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14698927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 smtClean="0"/>
              <a:t>National Tsing Hua University</a:t>
            </a:r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D3BA32E-31F7-4804-B287-688A661FE4A6}" type="slidenum">
              <a:rPr lang="zh-TW" altLang="en-US"/>
              <a:pPr/>
              <a:t>‹#›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41944337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 smtClean="0"/>
              <a:t>National Tsing Hua University</a:t>
            </a:r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43CC755-9EBC-493F-AD65-D57745B5FDEF}" type="slidenum">
              <a:rPr lang="zh-TW" altLang="en-US"/>
              <a:pPr/>
              <a:t>‹#›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11101511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e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6" name="Rectangle 10"/>
          <p:cNvSpPr>
            <a:spLocks noChangeArrowheads="1"/>
          </p:cNvSpPr>
          <p:nvPr userDrawn="1"/>
        </p:nvSpPr>
        <p:spPr bwMode="auto">
          <a:xfrm>
            <a:off x="0" y="6138863"/>
            <a:ext cx="9144000" cy="719137"/>
          </a:xfrm>
          <a:prstGeom prst="rect">
            <a:avLst/>
          </a:prstGeom>
          <a:solidFill>
            <a:srgbClr val="7F1084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17961" dir="13500000" algn="ctr" rotWithShape="0">
                    <a:srgbClr val="5C005C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defRPr/>
            </a:pPr>
            <a:endParaRPr kumimoji="1" lang="zh-TW" altLang="en-US">
              <a:latin typeface="Calibri" pitchFamily="34" charset="0"/>
              <a:ea typeface="新細明體" pitchFamily="18" charset="-120"/>
            </a:endParaRPr>
          </a:p>
        </p:txBody>
      </p:sp>
      <p:pic>
        <p:nvPicPr>
          <p:cNvPr id="2057" name="Picture 11" descr="清大LOGO(鳥)"/>
          <p:cNvPicPr>
            <a:picLocks noChangeAspect="1" noChangeArrowheads="1"/>
          </p:cNvPicPr>
          <p:nvPr userDrawn="1"/>
        </p:nvPicPr>
        <p:blipFill>
          <a:blip r:embed="rId1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0163"/>
            <a:ext cx="1619250" cy="806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06400" y="228600"/>
            <a:ext cx="8204200" cy="679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25450" y="1125538"/>
            <a:ext cx="8178800" cy="4967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dirty="0" smtClean="0"/>
              <a:t>Click to edit Master text styles</a:t>
            </a:r>
          </a:p>
          <a:p>
            <a:pPr lvl="1"/>
            <a:r>
              <a:rPr lang="en-US" altLang="zh-TW" dirty="0" smtClean="0"/>
              <a:t>Second level</a:t>
            </a:r>
          </a:p>
          <a:p>
            <a:pPr lvl="2"/>
            <a:r>
              <a:rPr lang="en-US" altLang="zh-TW" dirty="0" smtClean="0"/>
              <a:t>Third level</a:t>
            </a:r>
          </a:p>
          <a:p>
            <a:pPr lvl="3"/>
            <a:r>
              <a:rPr lang="en-US" altLang="zh-TW" dirty="0" smtClean="0"/>
              <a:t>Fourth level</a:t>
            </a:r>
          </a:p>
          <a:p>
            <a:pPr lvl="4"/>
            <a:r>
              <a:rPr lang="en-US" altLang="zh-TW" dirty="0" smtClean="0"/>
              <a:t>Fifth level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2935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>
                <a:solidFill>
                  <a:schemeClr val="bg2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</a:lstStyle>
          <a:p>
            <a:r>
              <a:rPr lang="en-US" altLang="zh-TW" smtClean="0"/>
              <a:t>National Tsing Hua University</a:t>
            </a:r>
            <a:endParaRPr lang="en-US" altLang="zh-TW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31000" y="622935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</a:lstStyle>
          <a:p>
            <a:fld id="{26500C80-D886-4696-8F1E-49A6AD6AAAEC}" type="slidenum">
              <a:rPr lang="zh-TW" altLang="en-US"/>
              <a:pPr/>
              <a:t>‹#›</a:t>
            </a:fld>
            <a:endParaRPr lang="zh-TW" altLang="zh-TW"/>
          </a:p>
        </p:txBody>
      </p:sp>
      <p:sp>
        <p:nvSpPr>
          <p:cNvPr id="4105" name="Rectangle 9"/>
          <p:cNvSpPr>
            <a:spLocks noChangeArrowheads="1"/>
          </p:cNvSpPr>
          <p:nvPr userDrawn="1"/>
        </p:nvSpPr>
        <p:spPr bwMode="auto">
          <a:xfrm>
            <a:off x="0" y="908050"/>
            <a:ext cx="9144000" cy="144463"/>
          </a:xfrm>
          <a:prstGeom prst="rect">
            <a:avLst/>
          </a:prstGeom>
          <a:solidFill>
            <a:srgbClr val="7F1084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17961" dir="13500000" algn="ctr" rotWithShape="0">
                    <a:srgbClr val="5C005C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defRPr/>
            </a:pPr>
            <a:endParaRPr kumimoji="1" lang="zh-TW" altLang="en-US">
              <a:latin typeface="Calibri" pitchFamily="34" charset="0"/>
              <a:ea typeface="新細明體" pitchFamily="18" charset="-120"/>
            </a:endParaRPr>
          </a:p>
        </p:txBody>
      </p:sp>
      <p:pic>
        <p:nvPicPr>
          <p:cNvPr id="2060" name="Picture 14" descr="清大書法字 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" y="6210300"/>
            <a:ext cx="2087563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11" name="Text Box 15"/>
          <p:cNvSpPr txBox="1">
            <a:spLocks noChangeArrowheads="1"/>
          </p:cNvSpPr>
          <p:nvPr userDrawn="1"/>
        </p:nvSpPr>
        <p:spPr bwMode="auto">
          <a:xfrm>
            <a:off x="682625" y="6553200"/>
            <a:ext cx="2520950" cy="304800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>
            <a:prstShdw prst="shdw18" dist="17961" dir="135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kumimoji="1" lang="en-US" altLang="zh-TW" sz="1400">
                <a:solidFill>
                  <a:schemeClr val="bg1"/>
                </a:solidFill>
                <a:latin typeface="Arial" pitchFamily="34" charset="0"/>
                <a:ea typeface="新細明體" pitchFamily="18" charset="-120"/>
              </a:rPr>
              <a:t>National Tsing Hua University</a:t>
            </a:r>
          </a:p>
        </p:txBody>
      </p:sp>
      <p:pic>
        <p:nvPicPr>
          <p:cNvPr id="2062" name="Picture 13" descr="清大LOGO(圓)"/>
          <p:cNvPicPr>
            <a:picLocks noChangeAspect="1"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81725"/>
            <a:ext cx="684213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hf hdr="0" ftr="0" dt="0"/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3600" b="1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3600" b="1">
          <a:solidFill>
            <a:schemeClr val="tx1"/>
          </a:solidFill>
          <a:latin typeface="Calibri" panose="020F0502020204030204" pitchFamily="34" charset="0"/>
          <a:ea typeface="標楷體" panose="03000509000000000000" pitchFamily="65" charset="-12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3600" b="1">
          <a:solidFill>
            <a:schemeClr val="tx1"/>
          </a:solidFill>
          <a:latin typeface="Calibri" panose="020F0502020204030204" pitchFamily="34" charset="0"/>
          <a:ea typeface="標楷體" panose="03000509000000000000" pitchFamily="65" charset="-12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3600" b="1">
          <a:solidFill>
            <a:schemeClr val="tx1"/>
          </a:solidFill>
          <a:latin typeface="Calibri" panose="020F0502020204030204" pitchFamily="34" charset="0"/>
          <a:ea typeface="標楷體" panose="03000509000000000000" pitchFamily="65" charset="-12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3600" b="1">
          <a:solidFill>
            <a:schemeClr val="tx1"/>
          </a:solidFill>
          <a:latin typeface="Calibri" panose="020F0502020204030204" pitchFamily="34" charset="0"/>
          <a:ea typeface="標楷體" panose="03000509000000000000" pitchFamily="65" charset="-120"/>
        </a:defRPr>
      </a:lvl5pPr>
      <a:lvl6pPr marL="4572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3600" b="1">
          <a:solidFill>
            <a:schemeClr val="tx1"/>
          </a:solidFill>
          <a:latin typeface="Calibri" panose="020F0502020204030204" pitchFamily="34" charset="0"/>
          <a:ea typeface="標楷體" panose="03000509000000000000" pitchFamily="65" charset="-120"/>
        </a:defRPr>
      </a:lvl6pPr>
      <a:lvl7pPr marL="9144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3600" b="1">
          <a:solidFill>
            <a:schemeClr val="tx1"/>
          </a:solidFill>
          <a:latin typeface="Calibri" panose="020F0502020204030204" pitchFamily="34" charset="0"/>
          <a:ea typeface="標楷體" panose="03000509000000000000" pitchFamily="65" charset="-120"/>
        </a:defRPr>
      </a:lvl7pPr>
      <a:lvl8pPr marL="13716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3600" b="1">
          <a:solidFill>
            <a:schemeClr val="tx1"/>
          </a:solidFill>
          <a:latin typeface="Calibri" panose="020F0502020204030204" pitchFamily="34" charset="0"/>
          <a:ea typeface="標楷體" panose="03000509000000000000" pitchFamily="65" charset="-120"/>
        </a:defRPr>
      </a:lvl8pPr>
      <a:lvl9pPr marL="18288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3600" b="1">
          <a:solidFill>
            <a:schemeClr val="tx1"/>
          </a:solidFill>
          <a:latin typeface="Calibri" panose="020F0502020204030204" pitchFamily="34" charset="0"/>
          <a:ea typeface="標楷體" panose="03000509000000000000" pitchFamily="65" charset="-120"/>
        </a:defRPr>
      </a:lvl9pPr>
    </p:titleStyle>
    <p:bodyStyle>
      <a:lvl1pPr marL="342900" indent="-342900" algn="l" rtl="0" eaLnBrk="0" fontAlgn="base" hangingPunct="0">
        <a:spcBef>
          <a:spcPts val="300"/>
        </a:spcBef>
        <a:spcAft>
          <a:spcPct val="0"/>
        </a:spcAft>
        <a:buClr>
          <a:srgbClr val="0000FF"/>
        </a:buClr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ts val="300"/>
        </a:spcBef>
        <a:spcAft>
          <a:spcPct val="0"/>
        </a:spcAft>
        <a:buClr>
          <a:srgbClr val="0000FF"/>
        </a:buClr>
        <a:buFont typeface="Symbol" panose="05050102010706020507" pitchFamily="18" charset="2"/>
        <a:buChar char="-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ts val="300"/>
        </a:spcBef>
        <a:spcAft>
          <a:spcPct val="0"/>
        </a:spcAft>
        <a:buClr>
          <a:srgbClr val="0000FF"/>
        </a:buClr>
        <a:buChar char="•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562100" indent="-228600" algn="l" rtl="0" eaLnBrk="0" fontAlgn="base" hangingPunct="0">
        <a:spcBef>
          <a:spcPts val="300"/>
        </a:spcBef>
        <a:spcAft>
          <a:spcPct val="0"/>
        </a:spcAft>
        <a:buClr>
          <a:srgbClr val="0000FF"/>
        </a:buClr>
        <a:buFont typeface="Wingdings" panose="05000000000000000000" pitchFamily="2" charset="2"/>
        <a:buChar char="­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981200" indent="-228600" algn="l" rtl="0" eaLnBrk="0" fontAlgn="base" hangingPunct="0">
        <a:spcBef>
          <a:spcPts val="300"/>
        </a:spcBef>
        <a:spcAft>
          <a:spcPct val="0"/>
        </a:spcAft>
        <a:buClr>
          <a:srgbClr val="0000FF"/>
        </a:buClr>
        <a:buChar char="–"/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0986" name="Rectangle 10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sz="3200" b="0" dirty="0">
                <a:solidFill>
                  <a:schemeClr val="accent1"/>
                </a:solidFill>
                <a:latin typeface="+mn-lt"/>
              </a:rPr>
              <a:t>CS4101 </a:t>
            </a:r>
            <a:r>
              <a:rPr lang="en-US" altLang="zh-TW" sz="3200" b="0" dirty="0" smtClean="0">
                <a:solidFill>
                  <a:schemeClr val="accent1"/>
                </a:solidFill>
                <a:latin typeface="+mn-lt"/>
              </a:rPr>
              <a:t>Introduction to Embedded Systems</a:t>
            </a:r>
            <a:r>
              <a:rPr lang="zh-TW" altLang="en-US" dirty="0">
                <a:latin typeface="+mn-lt"/>
              </a:rPr>
              <a:t/>
            </a:r>
            <a:br>
              <a:rPr lang="zh-TW" altLang="en-US" dirty="0">
                <a:latin typeface="+mn-lt"/>
              </a:rPr>
            </a:br>
            <a:r>
              <a:rPr lang="zh-TW" altLang="en-US" dirty="0"/>
              <a:t/>
            </a:r>
            <a:br>
              <a:rPr lang="zh-TW" altLang="en-US" dirty="0"/>
            </a:br>
            <a:r>
              <a:rPr lang="en-US" altLang="zh-TW" dirty="0" smtClean="0">
                <a:solidFill>
                  <a:srgbClr val="0000FF"/>
                </a:solidFill>
              </a:rPr>
              <a:t>Lab 3: Interrupt</a:t>
            </a:r>
            <a:endParaRPr lang="en-US" altLang="zh-TW" dirty="0">
              <a:solidFill>
                <a:srgbClr val="0000FF"/>
              </a:solidFill>
            </a:endParaRPr>
          </a:p>
        </p:txBody>
      </p:sp>
      <p:sp>
        <p:nvSpPr>
          <p:cNvPr id="510987" name="Rectangle 11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TW" dirty="0"/>
              <a:t>Prof. Chung-Ta King</a:t>
            </a:r>
          </a:p>
          <a:p>
            <a:r>
              <a:rPr lang="en-US" altLang="zh-TW" sz="2800" dirty="0"/>
              <a:t>Department of Computer Science</a:t>
            </a:r>
          </a:p>
          <a:p>
            <a:r>
              <a:rPr lang="en-US" altLang="zh-TW" sz="2800" dirty="0"/>
              <a:t>National Tsing Hua University, Taiwan</a:t>
            </a:r>
            <a:endParaRPr lang="zh-TW" alt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Lab 3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b="1" dirty="0"/>
              <a:t>Basic 1:</a:t>
            </a:r>
          </a:p>
          <a:p>
            <a:pPr lvl="1"/>
            <a:r>
              <a:rPr lang="en-US" altLang="zh-TW" dirty="0"/>
              <a:t>Flash the red and green LED </a:t>
            </a:r>
            <a:r>
              <a:rPr lang="en-US" altLang="zh-TW" dirty="0" smtClean="0"/>
              <a:t>alternatively on </a:t>
            </a:r>
            <a:r>
              <a:rPr lang="en-US" altLang="zh-TW" dirty="0" smtClean="0">
                <a:solidFill>
                  <a:srgbClr val="FF0000"/>
                </a:solidFill>
              </a:rPr>
              <a:t>interrupt</a:t>
            </a:r>
            <a:r>
              <a:rPr lang="en-US" altLang="zh-TW" dirty="0" smtClean="0"/>
              <a:t> from the button, </a:t>
            </a:r>
            <a:r>
              <a:rPr lang="en-US" altLang="zh-TW" dirty="0"/>
              <a:t>whenever the button is pressed and released once. The LEDs change right after the button is released.</a:t>
            </a:r>
            <a:r>
              <a:rPr lang="zh-TW" altLang="en-US" dirty="0"/>
              <a:t> </a:t>
            </a:r>
            <a:r>
              <a:rPr lang="en-US" altLang="zh-TW" dirty="0"/>
              <a:t>The LEDs flash </a:t>
            </a:r>
            <a:r>
              <a:rPr lang="en-US" altLang="zh-TW" spc="-15" dirty="0">
                <a:cs typeface="Calibri"/>
              </a:rPr>
              <a:t>at </a:t>
            </a:r>
            <a:r>
              <a:rPr lang="en-US" altLang="zh-TW" dirty="0">
                <a:cs typeface="Calibri"/>
              </a:rPr>
              <a:t>1 </a:t>
            </a:r>
            <a:r>
              <a:rPr lang="en-US" altLang="zh-TW" spc="-5" dirty="0">
                <a:cs typeface="Calibri"/>
              </a:rPr>
              <a:t>Hz (0.3 sec on and 0.7 sec off) </a:t>
            </a:r>
            <a:r>
              <a:rPr lang="en-US" altLang="zh-TW" spc="-10" dirty="0">
                <a:cs typeface="Calibri"/>
              </a:rPr>
              <a:t>by </a:t>
            </a:r>
            <a:r>
              <a:rPr lang="en-US" altLang="zh-TW" spc="-5" dirty="0" smtClean="0">
                <a:solidFill>
                  <a:srgbClr val="FF0000"/>
                </a:solidFill>
                <a:cs typeface="Calibri"/>
              </a:rPr>
              <a:t>interrupt</a:t>
            </a:r>
            <a:r>
              <a:rPr lang="en-US" altLang="zh-TW" spc="-5" dirty="0" smtClean="0">
                <a:cs typeface="Calibri"/>
              </a:rPr>
              <a:t> from Timer0_A3, </a:t>
            </a:r>
            <a:r>
              <a:rPr lang="en-US" altLang="zh-TW" spc="-5" dirty="0">
                <a:cs typeface="Calibri"/>
              </a:rPr>
              <a:t>which is driven by </a:t>
            </a:r>
            <a:r>
              <a:rPr lang="en-US" altLang="zh-TW" dirty="0"/>
              <a:t>ACLK sourced from VLO (running at 12 KHz).</a:t>
            </a:r>
            <a:endParaRPr lang="en-US" altLang="zh-TW" spc="-5" dirty="0">
              <a:cs typeface="Calibri"/>
            </a:endParaRPr>
          </a:p>
          <a:p>
            <a:pPr lvl="1"/>
            <a:r>
              <a:rPr lang="en-US" altLang="zh-TW" spc="-10" dirty="0">
                <a:cs typeface="Calibri"/>
              </a:rPr>
              <a:t>Note: There are two </a:t>
            </a:r>
            <a:r>
              <a:rPr lang="en-US" altLang="zh-TW" spc="-15" dirty="0" smtClean="0">
                <a:cs typeface="Calibri"/>
              </a:rPr>
              <a:t>interrupts </a:t>
            </a:r>
            <a:r>
              <a:rPr lang="en-US" altLang="zh-TW" spc="-15" dirty="0">
                <a:cs typeface="Calibri"/>
              </a:rPr>
              <a:t>to </a:t>
            </a:r>
            <a:r>
              <a:rPr lang="en-US" altLang="zh-TW" spc="-15" dirty="0" smtClean="0">
                <a:cs typeface="Calibri"/>
              </a:rPr>
              <a:t>handle</a:t>
            </a:r>
            <a:r>
              <a:rPr lang="en-US" altLang="zh-TW" spc="-10" dirty="0" smtClean="0">
                <a:cs typeface="Calibri"/>
              </a:rPr>
              <a:t>: </a:t>
            </a:r>
            <a:r>
              <a:rPr lang="en-US" altLang="zh-TW" dirty="0">
                <a:cs typeface="Calibri"/>
              </a:rPr>
              <a:t>timer </a:t>
            </a:r>
            <a:r>
              <a:rPr lang="en-US" altLang="zh-TW" spc="-5" dirty="0">
                <a:cs typeface="Calibri"/>
              </a:rPr>
              <a:t>up </a:t>
            </a:r>
            <a:r>
              <a:rPr lang="en-US" altLang="zh-TW" dirty="0">
                <a:cs typeface="Calibri"/>
              </a:rPr>
              <a:t>and </a:t>
            </a:r>
            <a:r>
              <a:rPr lang="en-US" altLang="zh-TW" spc="-15" dirty="0">
                <a:cs typeface="Calibri"/>
              </a:rPr>
              <a:t>button </a:t>
            </a:r>
            <a:r>
              <a:rPr lang="en-US" altLang="zh-TW" spc="-15" dirty="0" smtClean="0">
                <a:cs typeface="Calibri"/>
              </a:rPr>
              <a:t>down and up</a:t>
            </a:r>
            <a:r>
              <a:rPr lang="en-US" altLang="zh-TW" spc="-5" dirty="0" smtClean="0">
                <a:cs typeface="Calibri"/>
              </a:rPr>
              <a:t>.</a:t>
            </a:r>
            <a:endParaRPr lang="en-US" altLang="zh-TW" spc="-5" dirty="0">
              <a:cs typeface="Calibri"/>
            </a:endParaRPr>
          </a:p>
          <a:p>
            <a:pPr lvl="1"/>
            <a:r>
              <a:rPr lang="en-US" altLang="zh-TW" dirty="0"/>
              <a:t>Note: Since TAR register is 16-bit (0~65535) long, you should be careful of its overflow</a:t>
            </a:r>
            <a:r>
              <a:rPr lang="en-US" altLang="zh-TW" dirty="0" smtClean="0"/>
              <a:t>.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E0E5158-C86D-4FBE-8AA1-8CB99B8A8A8C}" type="slidenum">
              <a:rPr lang="zh-TW" altLang="en-US" smtClean="0"/>
              <a:pPr/>
              <a:t>1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23984580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Lab 3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b="1" dirty="0"/>
              <a:t>Basic 2</a:t>
            </a:r>
            <a:r>
              <a:rPr lang="en-US" altLang="zh-TW" b="1" dirty="0" smtClean="0"/>
              <a:t>:</a:t>
            </a:r>
            <a:endParaRPr lang="en-US" altLang="zh-TW" dirty="0"/>
          </a:p>
          <a:p>
            <a:pPr lvl="1"/>
            <a:r>
              <a:rPr lang="en-US" altLang="zh-TW" dirty="0"/>
              <a:t>When the button is up, neither</a:t>
            </a:r>
            <a:r>
              <a:rPr lang="zh-TW" altLang="en-US" dirty="0"/>
              <a:t> </a:t>
            </a:r>
            <a:r>
              <a:rPr lang="en-US" altLang="zh-TW" dirty="0"/>
              <a:t>of the LEDs is on.</a:t>
            </a:r>
          </a:p>
          <a:p>
            <a:pPr lvl="1"/>
            <a:r>
              <a:rPr lang="en-US" altLang="zh-TW" dirty="0"/>
              <a:t>When the button is down, only flash the green LED according to the settings in Basic 1. </a:t>
            </a:r>
            <a:r>
              <a:rPr lang="en-US" altLang="zh-TW" dirty="0" smtClean="0"/>
              <a:t>The event, “button down”, must be detected by interrupts. </a:t>
            </a:r>
          </a:p>
          <a:p>
            <a:pPr lvl="1"/>
            <a:r>
              <a:rPr lang="en-US" altLang="zh-TW" dirty="0" smtClean="0"/>
              <a:t>Furthermore, </a:t>
            </a:r>
            <a:r>
              <a:rPr lang="en-US" altLang="zh-TW" dirty="0"/>
              <a:t>if the button is pressed for more than 3 seconds, flash only the red LED instead (on for 0.2 sec and off for 0.8 sec), which is controlled by </a:t>
            </a:r>
            <a:r>
              <a:rPr lang="en-US" altLang="zh-TW" dirty="0" smtClean="0"/>
              <a:t>interrupts from Timer1_A3 </a:t>
            </a:r>
            <a:r>
              <a:rPr lang="en-US" altLang="zh-TW" dirty="0"/>
              <a:t>driven by</a:t>
            </a:r>
            <a:r>
              <a:rPr lang="en-US" altLang="zh-TW" spc="-30" dirty="0">
                <a:cs typeface="Calibri"/>
              </a:rPr>
              <a:t> SMCLK sourced by DCO</a:t>
            </a:r>
            <a:r>
              <a:rPr lang="en-US" altLang="zh-TW" spc="-30" dirty="0" smtClean="0">
                <a:cs typeface="Calibri"/>
              </a:rPr>
              <a:t>. The event, “more than 3 seconds”, should be implemented by interrupts. </a:t>
            </a:r>
            <a:endParaRPr lang="en-US" altLang="zh-TW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E0E5158-C86D-4FBE-8AA1-8CB99B8A8A8C}" type="slidenum">
              <a:rPr lang="zh-TW" altLang="en-US" smtClean="0"/>
              <a:pPr/>
              <a:t>2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2613213906"/>
      </p:ext>
    </p:extLst>
  </p:cSld>
  <p:clrMapOvr>
    <a:masterClrMapping/>
  </p:clrMapOvr>
</p:sld>
</file>

<file path=ppt/theme/theme1.xml><?xml version="1.0" encoding="utf-8"?>
<a:theme xmlns:a="http://schemas.openxmlformats.org/drawingml/2006/main" name="Contemporary Portrait">
  <a:themeElements>
    <a:clrScheme name="Contemporary Portrait 2">
      <a:dk1>
        <a:srgbClr val="000000"/>
      </a:dk1>
      <a:lt1>
        <a:srgbClr val="FFFFFF"/>
      </a:lt1>
      <a:dk2>
        <a:srgbClr val="000000"/>
      </a:dk2>
      <a:lt2>
        <a:srgbClr val="5E574E"/>
      </a:lt2>
      <a:accent1>
        <a:srgbClr val="FF6600"/>
      </a:accent1>
      <a:accent2>
        <a:srgbClr val="FFCC00"/>
      </a:accent2>
      <a:accent3>
        <a:srgbClr val="FFFFFF"/>
      </a:accent3>
      <a:accent4>
        <a:srgbClr val="000000"/>
      </a:accent4>
      <a:accent5>
        <a:srgbClr val="FFB8AA"/>
      </a:accent5>
      <a:accent6>
        <a:srgbClr val="E7B900"/>
      </a:accent6>
      <a:hlink>
        <a:srgbClr val="996633"/>
      </a:hlink>
      <a:folHlink>
        <a:srgbClr val="808000"/>
      </a:folHlink>
    </a:clrScheme>
    <a:fontScheme name="Contemporary Portrait">
      <a:majorFont>
        <a:latin typeface="Calibri"/>
        <a:ea typeface="標楷體"/>
        <a:cs typeface=""/>
      </a:majorFont>
      <a:minorFont>
        <a:latin typeface="Calibri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zh-TW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anose="020B0604030504040204" pitchFamily="34" charset="0"/>
            <a:ea typeface="標楷體" panose="03000509000000000000" pitchFamily="65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zh-TW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anose="020B0604030504040204" pitchFamily="34" charset="0"/>
            <a:ea typeface="標楷體" panose="03000509000000000000" pitchFamily="65" charset="-12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latin typeface="+mn-lt"/>
          </a:defRPr>
        </a:defPPr>
      </a:lstStyle>
    </a:txDef>
  </a:objectDefaults>
  <a:extraClrSchemeLst>
    <a:extraClrScheme>
      <a:clrScheme name="Contemporary Portrait 1">
        <a:dk1>
          <a:srgbClr val="5E574E"/>
        </a:dk1>
        <a:lt1>
          <a:srgbClr val="FFFFCC"/>
        </a:lt1>
        <a:dk2>
          <a:srgbClr val="0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AA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temporary Portrait 2">
        <a:dk1>
          <a:srgbClr val="000000"/>
        </a:dk1>
        <a:lt1>
          <a:srgbClr val="FFFFFF"/>
        </a:lt1>
        <a:dk2>
          <a:srgbClr val="0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996633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emporary Portrait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emporary Portrait 4">
        <a:dk1>
          <a:srgbClr val="000000"/>
        </a:dk1>
        <a:lt1>
          <a:srgbClr val="FFFFFF"/>
        </a:lt1>
        <a:dk2>
          <a:srgbClr val="8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FF0000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emporary Portrait 5">
        <a:dk1>
          <a:srgbClr val="000066"/>
        </a:dk1>
        <a:lt1>
          <a:srgbClr val="FFFFFF"/>
        </a:lt1>
        <a:dk2>
          <a:srgbClr val="0000FF"/>
        </a:dk2>
        <a:lt2>
          <a:srgbClr val="000000"/>
        </a:lt2>
        <a:accent1>
          <a:srgbClr val="0066FF"/>
        </a:accent1>
        <a:accent2>
          <a:srgbClr val="33CCCC"/>
        </a:accent2>
        <a:accent3>
          <a:srgbClr val="FFFFFF"/>
        </a:accent3>
        <a:accent4>
          <a:srgbClr val="000056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emporary Portrait 6">
        <a:dk1>
          <a:srgbClr val="000000"/>
        </a:dk1>
        <a:lt1>
          <a:srgbClr val="FFFFFF"/>
        </a:lt1>
        <a:dk2>
          <a:srgbClr val="000066"/>
        </a:dk2>
        <a:lt2>
          <a:srgbClr val="FFCC00"/>
        </a:lt2>
        <a:accent1>
          <a:srgbClr val="0066FF"/>
        </a:accent1>
        <a:accent2>
          <a:srgbClr val="33CCCC"/>
        </a:accent2>
        <a:accent3>
          <a:srgbClr val="AAAAB8"/>
        </a:accent3>
        <a:accent4>
          <a:srgbClr val="DADADA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temporary Portrait 7">
        <a:dk1>
          <a:srgbClr val="5E574E"/>
        </a:dk1>
        <a:lt1>
          <a:srgbClr val="FFFFCC"/>
        </a:lt1>
        <a:dk2>
          <a:srgbClr val="8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C0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Designs\Contemporary Portrait.pot</Template>
  <TotalTime>9670</TotalTime>
  <Words>238</Words>
  <Application>Microsoft Office PowerPoint</Application>
  <PresentationFormat>如螢幕大小 (4:3)</PresentationFormat>
  <Paragraphs>16</Paragraphs>
  <Slides>3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8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3</vt:i4>
      </vt:variant>
    </vt:vector>
  </HeadingPairs>
  <TitlesOfParts>
    <vt:vector size="12" baseType="lpstr">
      <vt:lpstr>新細明體</vt:lpstr>
      <vt:lpstr>標楷體</vt:lpstr>
      <vt:lpstr>Arial</vt:lpstr>
      <vt:lpstr>Calibri</vt:lpstr>
      <vt:lpstr>Symbol</vt:lpstr>
      <vt:lpstr>Tahoma</vt:lpstr>
      <vt:lpstr>Times New Roman</vt:lpstr>
      <vt:lpstr>Wingdings</vt:lpstr>
      <vt:lpstr>Contemporary Portrait</vt:lpstr>
      <vt:lpstr>CS4101 Introduction to Embedded Systems  Lab 3: Interrupt</vt:lpstr>
      <vt:lpstr>Lab 3</vt:lpstr>
      <vt:lpstr>Lab 3</vt:lpstr>
    </vt:vector>
  </TitlesOfParts>
  <Company>Dell Computer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Networking for Embedded Systems</dc:title>
  <dc:creator>Preferred Customer</dc:creator>
  <cp:lastModifiedBy>Chung-Ta King</cp:lastModifiedBy>
  <cp:revision>640</cp:revision>
  <dcterms:created xsi:type="dcterms:W3CDTF">2000-02-07T23:54:30Z</dcterms:created>
  <dcterms:modified xsi:type="dcterms:W3CDTF">2016-10-24T16:48:37Z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1</vt:i4>
  </property>
  <property fmtid="{D5CDD505-2E9C-101B-9397-08002B2CF9AE}" pid="6" name="ScreenUsage">
    <vt:i4>3</vt:i4>
  </property>
  <property fmtid="{D5CDD505-2E9C-101B-9397-08002B2CF9AE}" pid="7" name="MailAddress">
    <vt:lpwstr>wolf@princeton.edu</vt:lpwstr>
  </property>
  <property fmtid="{D5CDD505-2E9C-101B-9397-08002B2CF9AE}" pid="8" name="HomePage">
    <vt:lpwstr>http://www.ee.princeton.edu/~wolf</vt:lpwstr>
  </property>
  <property fmtid="{D5CDD505-2E9C-101B-9397-08002B2CF9AE}" pid="9" name="Other">
    <vt:lpwstr>Overheads for Computers as Components_x000d_
(c) 2000 Morgan Kaufman</vt:lpwstr>
  </property>
  <property fmtid="{D5CDD505-2E9C-101B-9397-08002B2CF9AE}" pid="10" name="DownloadOriginal">
    <vt:bool>true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3</vt:i4>
  </property>
  <property fmtid="{D5CDD505-2E9C-101B-9397-08002B2CF9AE}" pid="19" name="ShowNotes">
    <vt:bool>false</vt:bool>
  </property>
  <property fmtid="{D5CDD505-2E9C-101B-9397-08002B2CF9AE}" pid="20" name="NavBtnPos">
    <vt:i4>3</vt:i4>
  </property>
  <property fmtid="{D5CDD505-2E9C-101B-9397-08002B2CF9AE}" pid="21" name="OutputDir">
    <vt:lpwstr>D:\Computers as Components\Web Aids\overheads</vt:lpwstr>
  </property>
</Properties>
</file>