
<file path=[Content_Types].xml><?xml version="1.0" encoding="utf-8"?>
<Types xmlns="http://schemas.openxmlformats.org/package/2006/content-types"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7"/>
  </p:notesMasterIdLst>
  <p:handoutMasterIdLst>
    <p:handoutMasterId r:id="rId8"/>
  </p:handoutMasterIdLst>
  <p:sldIdLst>
    <p:sldId id="288" r:id="rId2"/>
    <p:sldId id="506" r:id="rId3"/>
    <p:sldId id="505" r:id="rId4"/>
    <p:sldId id="507" r:id="rId5"/>
    <p:sldId id="508" r:id="rId6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339933"/>
    <a:srgbClr val="33CC33"/>
    <a:srgbClr val="FFCC66"/>
    <a:srgbClr val="FFCC99"/>
    <a:srgbClr val="99CC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95" autoAdjust="0"/>
    <p:restoredTop sz="94660"/>
  </p:normalViewPr>
  <p:slideViewPr>
    <p:cSldViewPr>
      <p:cViewPr varScale="1">
        <p:scale>
          <a:sx n="72" d="100"/>
          <a:sy n="72" d="100"/>
        </p:scale>
        <p:origin x="1212" y="44"/>
      </p:cViewPr>
      <p:guideLst>
        <p:guide orient="horz" pos="315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9D195005-3462-4FA6-87CB-1C7C94B3FEB9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69542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7A931DF-18EC-4525-9649-E7BA5D758270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49525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09554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81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CD7D0A40-6508-499B-985C-5F82C5542146}" type="slidenum">
              <a:rPr lang="zh-TW" altLang="en-US"/>
              <a:pPr/>
              <a:t>‹#›</a:t>
            </a:fld>
            <a:endParaRPr lang="zh-TW" altLang="zh-TW"/>
          </a:p>
        </p:txBody>
      </p:sp>
      <p:pic>
        <p:nvPicPr>
          <p:cNvPr id="308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308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763130-7692-4E35-9307-F53DEBC9FEF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49185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08E78F-C586-4256-8204-724A2DF79C1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4595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0E5158-C86D-4FBE-8AA1-8CB99B8A8A8C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795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21DCBF-8D95-4C36-BB08-7CDDC5098F3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95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324483-AEEF-4708-ADC8-D9B2962EC30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0513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F73F0B-92E5-4D38-B43B-62409BECA03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8101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B3E00B-676D-46F7-957F-6C5FE337BE7D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7577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EA69BD-3100-4F66-AAE9-AFAD6C9AC61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6989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3BA32E-31F7-4804-B287-688A661FE4A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9443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3CC755-9EBC-493F-AD65-D57745B5FDE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1015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7" name="Picture 11" descr="清大LOGO(鳥)"/>
          <p:cNvPicPr>
            <a:picLocks noChangeAspect="1" noChangeArrowheads="1"/>
          </p:cNvPicPr>
          <p:nvPr userDrawn="1"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125538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26500C80-D886-4696-8F1E-49A6AD6AAAEC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60" name="Picture 14" descr="清大書法字 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2062" name="Picture 13" descr="清大LOGO(圓)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200" b="0" dirty="0">
                <a:solidFill>
                  <a:schemeClr val="accent1"/>
                </a:solidFill>
                <a:latin typeface="+mn-lt"/>
              </a:rPr>
              <a:t>CS4101 </a:t>
            </a:r>
            <a:r>
              <a:rPr lang="en-US" altLang="zh-TW" sz="3200" b="0" dirty="0" smtClean="0">
                <a:solidFill>
                  <a:schemeClr val="accent1"/>
                </a:solidFill>
                <a:latin typeface="+mn-lt"/>
              </a:rPr>
              <a:t>Introduction to Embedded Systems</a:t>
            </a:r>
            <a:r>
              <a:rPr lang="zh-TW" altLang="en-US" dirty="0">
                <a:latin typeface="+mn-lt"/>
              </a:rPr>
              <a:t/>
            </a:r>
            <a:br>
              <a:rPr lang="zh-TW" altLang="en-US" dirty="0">
                <a:latin typeface="+mn-lt"/>
              </a:rPr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 smtClean="0">
                <a:solidFill>
                  <a:srgbClr val="0000FF"/>
                </a:solidFill>
              </a:rPr>
              <a:t>Lab 2: </a:t>
            </a:r>
            <a:r>
              <a:rPr lang="en-US" altLang="zh-TW" dirty="0" smtClean="0">
                <a:solidFill>
                  <a:srgbClr val="0000FF"/>
                </a:solidFill>
              </a:rPr>
              <a:t>Timer and Clock</a:t>
            </a:r>
            <a:endParaRPr lang="en-US" altLang="zh-TW" dirty="0">
              <a:solidFill>
                <a:srgbClr val="0000FF"/>
              </a:solidFill>
            </a:endParaRPr>
          </a:p>
        </p:txBody>
      </p:sp>
      <p:sp>
        <p:nvSpPr>
          <p:cNvPr id="510987" name="Rectangle 1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sz="2800"/>
              <a:t>Prof. Chung-Ta King</a:t>
            </a:r>
          </a:p>
          <a:p>
            <a:r>
              <a:rPr lang="en-US" altLang="zh-TW" sz="2400"/>
              <a:t>Department of Computer Science</a:t>
            </a:r>
          </a:p>
          <a:p>
            <a:r>
              <a:rPr lang="en-US" altLang="zh-TW" sz="2400"/>
              <a:t>National Tsing Hua University, Taiwan</a:t>
            </a:r>
            <a:endParaRPr lang="zh-TW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 this lab, we will learn </a:t>
            </a:r>
            <a:r>
              <a:rPr lang="en-US" altLang="zh-TW" dirty="0" smtClean="0"/>
              <a:t>the timer and clock systems </a:t>
            </a:r>
            <a:r>
              <a:rPr lang="en-US" altLang="zh-TW" dirty="0" smtClean="0"/>
              <a:t>of MSP430 </a:t>
            </a:r>
            <a:r>
              <a:rPr lang="en-US" altLang="zh-TW" dirty="0" err="1" smtClean="0"/>
              <a:t>LanuchPad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Basic setting of the timer</a:t>
            </a:r>
          </a:p>
          <a:p>
            <a:pPr lvl="1"/>
            <a:r>
              <a:rPr lang="en-US" altLang="zh-TW" dirty="0" smtClean="0"/>
              <a:t>Capture/compare </a:t>
            </a:r>
            <a:r>
              <a:rPr lang="en-US" altLang="zh-TW" dirty="0" smtClean="0"/>
              <a:t>block of the timer</a:t>
            </a:r>
          </a:p>
          <a:p>
            <a:pPr lvl="1"/>
            <a:r>
              <a:rPr lang="en-US" altLang="zh-TW" dirty="0" smtClean="0"/>
              <a:t>Characteristics of different clock sources and their settings</a:t>
            </a:r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</a:t>
            </a:fld>
            <a:endParaRPr lang="zh-TW" altLang="zh-TW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004147" y="4185593"/>
            <a:ext cx="2016125" cy="79216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dirty="0" smtClean="0">
                <a:latin typeface="Tahoma" panose="020B0604030504040204" pitchFamily="34" charset="0"/>
                <a:ea typeface="標楷體" panose="03000509000000000000" pitchFamily="65" charset="-120"/>
              </a:rPr>
              <a:t>Timer</a:t>
            </a:r>
            <a:endParaRPr lang="en-US" altLang="zh-TW" dirty="0"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grpSp>
        <p:nvGrpSpPr>
          <p:cNvPr id="23" name="群組 22"/>
          <p:cNvGrpSpPr/>
          <p:nvPr/>
        </p:nvGrpSpPr>
        <p:grpSpPr>
          <a:xfrm>
            <a:off x="1621185" y="4149080"/>
            <a:ext cx="3382962" cy="468313"/>
            <a:chOff x="1621185" y="4149080"/>
            <a:chExt cx="3382962" cy="468313"/>
          </a:xfrm>
        </p:grpSpPr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4140547" y="4569768"/>
              <a:ext cx="86360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4081810" y="4149080"/>
              <a:ext cx="7778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000">
                  <a:latin typeface="Tahoma" panose="020B0604030504040204" pitchFamily="34" charset="0"/>
                  <a:ea typeface="標楷體" panose="03000509000000000000" pitchFamily="65" charset="-120"/>
                </a:rPr>
                <a:t>Clock</a:t>
              </a:r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1621185" y="4330055"/>
              <a:ext cx="2374900" cy="287338"/>
              <a:chOff x="522" y="1979"/>
              <a:chExt cx="1496" cy="181"/>
            </a:xfrm>
          </p:grpSpPr>
          <p:cxnSp>
            <p:nvCxnSpPr>
              <p:cNvPr id="10" name="直線接點 4"/>
              <p:cNvCxnSpPr>
                <a:cxnSpLocks noChangeShapeType="1"/>
              </p:cNvCxnSpPr>
              <p:nvPr/>
            </p:nvCxnSpPr>
            <p:spPr bwMode="auto">
              <a:xfrm>
                <a:off x="522" y="2160"/>
                <a:ext cx="21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1" name="直線接點 5"/>
              <p:cNvCxnSpPr>
                <a:cxnSpLocks noChangeShapeType="1"/>
              </p:cNvCxnSpPr>
              <p:nvPr/>
            </p:nvCxnSpPr>
            <p:spPr bwMode="auto">
              <a:xfrm>
                <a:off x="736" y="1979"/>
                <a:ext cx="21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2" name="直線接點 9"/>
              <p:cNvCxnSpPr>
                <a:cxnSpLocks noChangeShapeType="1"/>
              </p:cNvCxnSpPr>
              <p:nvPr/>
            </p:nvCxnSpPr>
            <p:spPr bwMode="auto">
              <a:xfrm flipV="1">
                <a:off x="736" y="1979"/>
                <a:ext cx="0" cy="18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3" name="直線接點 11"/>
              <p:cNvCxnSpPr>
                <a:cxnSpLocks noChangeShapeType="1"/>
              </p:cNvCxnSpPr>
              <p:nvPr/>
            </p:nvCxnSpPr>
            <p:spPr bwMode="auto">
              <a:xfrm flipV="1">
                <a:off x="950" y="1979"/>
                <a:ext cx="0" cy="18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4" name="直線接點 12"/>
              <p:cNvCxnSpPr>
                <a:cxnSpLocks noChangeShapeType="1"/>
              </p:cNvCxnSpPr>
              <p:nvPr/>
            </p:nvCxnSpPr>
            <p:spPr bwMode="auto">
              <a:xfrm>
                <a:off x="950" y="2160"/>
                <a:ext cx="21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5" name="直線接點 13"/>
              <p:cNvCxnSpPr>
                <a:cxnSpLocks noChangeShapeType="1"/>
              </p:cNvCxnSpPr>
              <p:nvPr/>
            </p:nvCxnSpPr>
            <p:spPr bwMode="auto">
              <a:xfrm>
                <a:off x="1163" y="1979"/>
                <a:ext cx="21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6" name="直線接點 14"/>
              <p:cNvCxnSpPr>
                <a:cxnSpLocks noChangeShapeType="1"/>
              </p:cNvCxnSpPr>
              <p:nvPr/>
            </p:nvCxnSpPr>
            <p:spPr bwMode="auto">
              <a:xfrm flipV="1">
                <a:off x="1163" y="1979"/>
                <a:ext cx="0" cy="18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7" name="直線接點 15"/>
              <p:cNvCxnSpPr>
                <a:cxnSpLocks noChangeShapeType="1"/>
              </p:cNvCxnSpPr>
              <p:nvPr/>
            </p:nvCxnSpPr>
            <p:spPr bwMode="auto">
              <a:xfrm flipV="1">
                <a:off x="1377" y="1979"/>
                <a:ext cx="0" cy="18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8" name="直線接點 16"/>
              <p:cNvCxnSpPr>
                <a:cxnSpLocks noChangeShapeType="1"/>
              </p:cNvCxnSpPr>
              <p:nvPr/>
            </p:nvCxnSpPr>
            <p:spPr bwMode="auto">
              <a:xfrm>
                <a:off x="1377" y="2160"/>
                <a:ext cx="21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9" name="直線接點 17"/>
              <p:cNvCxnSpPr>
                <a:cxnSpLocks noChangeShapeType="1"/>
              </p:cNvCxnSpPr>
              <p:nvPr/>
            </p:nvCxnSpPr>
            <p:spPr bwMode="auto">
              <a:xfrm>
                <a:off x="1591" y="1979"/>
                <a:ext cx="21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20" name="直線接點 18"/>
              <p:cNvCxnSpPr>
                <a:cxnSpLocks noChangeShapeType="1"/>
              </p:cNvCxnSpPr>
              <p:nvPr/>
            </p:nvCxnSpPr>
            <p:spPr bwMode="auto">
              <a:xfrm flipV="1">
                <a:off x="1591" y="1979"/>
                <a:ext cx="0" cy="18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21" name="直線接點 19"/>
              <p:cNvCxnSpPr>
                <a:cxnSpLocks noChangeShapeType="1"/>
              </p:cNvCxnSpPr>
              <p:nvPr/>
            </p:nvCxnSpPr>
            <p:spPr bwMode="auto">
              <a:xfrm flipV="1">
                <a:off x="1805" y="1979"/>
                <a:ext cx="0" cy="18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22" name="直線接點 20"/>
              <p:cNvCxnSpPr>
                <a:cxnSpLocks noChangeShapeType="1"/>
              </p:cNvCxnSpPr>
              <p:nvPr/>
            </p:nvCxnSpPr>
            <p:spPr bwMode="auto">
              <a:xfrm>
                <a:off x="1805" y="2160"/>
                <a:ext cx="21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</p:grpSp>
      </p:grpSp>
    </p:spTree>
    <p:extLst>
      <p:ext uri="{BB962C8B-B14F-4D97-AF65-F5344CB8AC3E}">
        <p14:creationId xmlns:p14="http://schemas.microsoft.com/office/powerpoint/2010/main" val="3526313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Interior of MSP430G2553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2</a:t>
            </a:fld>
            <a:endParaRPr lang="zh-TW" altLang="zh-TW"/>
          </a:p>
        </p:txBody>
      </p:sp>
      <p:pic>
        <p:nvPicPr>
          <p:cNvPr id="1026" name="Picture 2" descr="http://www.ti.com/ds_dgm/images/fbd_slas735j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4350"/>
            <a:ext cx="6711794" cy="4829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字方塊 5"/>
          <p:cNvSpPr txBox="1"/>
          <p:nvPr/>
        </p:nvSpPr>
        <p:spPr>
          <a:xfrm>
            <a:off x="6300086" y="1772816"/>
            <a:ext cx="114165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9600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X</a:t>
            </a:r>
            <a:endParaRPr lang="zh-TW" altLang="en-US" sz="9600" dirty="0">
              <a:solidFill>
                <a:srgbClr val="0000FF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7564678" y="1940639"/>
            <a:ext cx="11837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solidFill>
                  <a:srgbClr val="0000FF"/>
                </a:solidFill>
                <a:latin typeface="+mn-lt"/>
              </a:rPr>
              <a:t>Not </a:t>
            </a:r>
            <a:r>
              <a:rPr lang="en-US" altLang="zh-TW" sz="2000" dirty="0">
                <a:solidFill>
                  <a:srgbClr val="0000FF"/>
                </a:solidFill>
                <a:latin typeface="+mn-lt"/>
              </a:rPr>
              <a:t>available on </a:t>
            </a:r>
            <a:r>
              <a:rPr lang="en-US" altLang="zh-TW" sz="2000" dirty="0" smtClean="0">
                <a:solidFill>
                  <a:srgbClr val="0000FF"/>
                </a:solidFill>
                <a:latin typeface="+mn-lt"/>
              </a:rPr>
              <a:t>20-pin  device</a:t>
            </a:r>
            <a:endParaRPr lang="zh-TW" altLang="en-US" sz="200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8" name="圓角矩形 7"/>
          <p:cNvSpPr/>
          <p:nvPr/>
        </p:nvSpPr>
        <p:spPr bwMode="auto">
          <a:xfrm>
            <a:off x="4644008" y="1940639"/>
            <a:ext cx="1800200" cy="1200329"/>
          </a:xfrm>
          <a:prstGeom prst="roundRect">
            <a:avLst/>
          </a:prstGeom>
          <a:noFill/>
          <a:ln w="571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10" name="圓角矩形 9"/>
          <p:cNvSpPr/>
          <p:nvPr/>
        </p:nvSpPr>
        <p:spPr bwMode="auto">
          <a:xfrm>
            <a:off x="3764862" y="4316903"/>
            <a:ext cx="2463216" cy="1200329"/>
          </a:xfrm>
          <a:prstGeom prst="round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5292080" y="1527175"/>
            <a:ext cx="4651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00FF"/>
                </a:solidFill>
                <a:latin typeface="+mn-lt"/>
              </a:rPr>
              <a:t>IO</a:t>
            </a:r>
            <a:endParaRPr lang="zh-TW" altLang="en-US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1" name="圓角矩形 10"/>
          <p:cNvSpPr/>
          <p:nvPr/>
        </p:nvSpPr>
        <p:spPr bwMode="auto">
          <a:xfrm>
            <a:off x="683568" y="1772817"/>
            <a:ext cx="972002" cy="936104"/>
          </a:xfrm>
          <a:prstGeom prst="round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4092402" y="5661248"/>
            <a:ext cx="1847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Timer system</a:t>
            </a:r>
            <a:endParaRPr lang="zh-TW" alt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397472" y="1193512"/>
            <a:ext cx="17852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Clock system</a:t>
            </a:r>
            <a:endParaRPr lang="zh-TW" altLang="en-US" dirty="0">
              <a:solidFill>
                <a:srgbClr val="FF0000"/>
              </a:solidFill>
              <a:latin typeface="+mn-lt"/>
            </a:endParaRPr>
          </a:p>
        </p:txBody>
      </p:sp>
      <p:grpSp>
        <p:nvGrpSpPr>
          <p:cNvPr id="13" name="Group 11"/>
          <p:cNvGrpSpPr>
            <a:grpSpLocks/>
          </p:cNvGrpSpPr>
          <p:nvPr/>
        </p:nvGrpSpPr>
        <p:grpSpPr bwMode="auto">
          <a:xfrm>
            <a:off x="1655570" y="2204864"/>
            <a:ext cx="2109292" cy="2822829"/>
            <a:chOff x="1519" y="1842"/>
            <a:chExt cx="1452" cy="1770"/>
          </a:xfrm>
        </p:grpSpPr>
        <p:sp>
          <p:nvSpPr>
            <p:cNvPr id="14" name="Line 8"/>
            <p:cNvSpPr>
              <a:spLocks noChangeShapeType="1"/>
            </p:cNvSpPr>
            <p:nvPr/>
          </p:nvSpPr>
          <p:spPr bwMode="auto">
            <a:xfrm>
              <a:off x="1519" y="1842"/>
              <a:ext cx="1043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" name="Line 9"/>
            <p:cNvSpPr>
              <a:spLocks noChangeShapeType="1"/>
            </p:cNvSpPr>
            <p:nvPr/>
          </p:nvSpPr>
          <p:spPr bwMode="auto">
            <a:xfrm>
              <a:off x="2562" y="1842"/>
              <a:ext cx="0" cy="177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" name="Line 10"/>
            <p:cNvSpPr>
              <a:spLocks noChangeShapeType="1"/>
            </p:cNvSpPr>
            <p:nvPr/>
          </p:nvSpPr>
          <p:spPr bwMode="auto">
            <a:xfrm>
              <a:off x="2562" y="3612"/>
              <a:ext cx="409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064292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3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FEF5ED-4DD8-4306-81C2-CD5430FD7AD4}" type="slidenum">
              <a:rPr lang="zh-TW" altLang="en-US"/>
              <a:pPr/>
              <a:t>3</a:t>
            </a:fld>
            <a:endParaRPr lang="zh-TW" altLang="zh-TW"/>
          </a:p>
        </p:txBody>
      </p:sp>
      <p:sp>
        <p:nvSpPr>
          <p:cNvPr id="9062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Lab </a:t>
            </a:r>
            <a:r>
              <a:rPr lang="en-US" altLang="zh-TW" dirty="0" smtClean="0"/>
              <a:t>2</a:t>
            </a:r>
            <a:endParaRPr lang="zh-TW" altLang="en-US" dirty="0"/>
          </a:p>
        </p:txBody>
      </p:sp>
      <p:sp>
        <p:nvSpPr>
          <p:cNvPr id="90624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Basic 1:</a:t>
            </a:r>
          </a:p>
          <a:p>
            <a:pPr lvl="1"/>
            <a:r>
              <a:rPr lang="en-US" altLang="zh-TW" dirty="0" smtClean="0"/>
              <a:t>Flash the red and green LED alternatively whenever the button is pressed and released once. The LEDs change right after the button is released</a:t>
            </a:r>
            <a:r>
              <a:rPr lang="en-US" altLang="zh-TW" dirty="0" smtClean="0"/>
              <a:t>.</a:t>
            </a:r>
            <a:r>
              <a:rPr lang="zh-TW" altLang="en-US" dirty="0" smtClean="0"/>
              <a:t> </a:t>
            </a:r>
            <a:r>
              <a:rPr lang="en-US" altLang="zh-TW" dirty="0" smtClean="0"/>
              <a:t>The LEDs flash </a:t>
            </a:r>
            <a:r>
              <a:rPr lang="en-US" altLang="zh-TW" spc="-15" dirty="0" smtClean="0">
                <a:cs typeface="Calibri"/>
              </a:rPr>
              <a:t>at </a:t>
            </a:r>
            <a:r>
              <a:rPr lang="en-US" altLang="zh-TW" dirty="0">
                <a:cs typeface="Calibri"/>
              </a:rPr>
              <a:t>1 </a:t>
            </a:r>
            <a:r>
              <a:rPr lang="en-US" altLang="zh-TW" spc="-5" dirty="0">
                <a:cs typeface="Calibri"/>
              </a:rPr>
              <a:t>Hz </a:t>
            </a:r>
            <a:r>
              <a:rPr lang="en-US" altLang="zh-TW" spc="-5" dirty="0" smtClean="0">
                <a:cs typeface="Calibri"/>
              </a:rPr>
              <a:t>(0.3 sec on and 0.7 sec off) </a:t>
            </a:r>
            <a:r>
              <a:rPr lang="en-US" altLang="zh-TW" spc="-10" dirty="0" smtClean="0">
                <a:cs typeface="Calibri"/>
              </a:rPr>
              <a:t>by </a:t>
            </a:r>
            <a:r>
              <a:rPr lang="en-US" altLang="zh-TW" spc="-5" dirty="0">
                <a:cs typeface="Calibri"/>
              </a:rPr>
              <a:t>polling </a:t>
            </a:r>
            <a:r>
              <a:rPr lang="en-US" altLang="zh-TW" spc="-5" dirty="0" smtClean="0">
                <a:cs typeface="Calibri"/>
              </a:rPr>
              <a:t>Timer0_A3m which is driven by </a:t>
            </a:r>
            <a:r>
              <a:rPr lang="en-US" altLang="zh-TW" dirty="0" smtClean="0"/>
              <a:t>ACLK sourced </a:t>
            </a:r>
            <a:r>
              <a:rPr lang="en-US" altLang="zh-TW" dirty="0"/>
              <a:t>from VLO (running at 12 KHz</a:t>
            </a:r>
            <a:r>
              <a:rPr lang="en-US" altLang="zh-TW" dirty="0" smtClean="0"/>
              <a:t>).</a:t>
            </a:r>
            <a:endParaRPr lang="en-US" altLang="zh-TW" spc="-5" dirty="0" smtClean="0">
              <a:cs typeface="Calibri"/>
            </a:endParaRPr>
          </a:p>
          <a:p>
            <a:pPr lvl="1"/>
            <a:r>
              <a:rPr lang="en-US" altLang="zh-TW" spc="-10" dirty="0" smtClean="0">
                <a:cs typeface="Calibri"/>
              </a:rPr>
              <a:t>Note: There are </a:t>
            </a:r>
            <a:r>
              <a:rPr lang="en-US" altLang="zh-TW" spc="-10" dirty="0">
                <a:cs typeface="Calibri"/>
              </a:rPr>
              <a:t>two </a:t>
            </a:r>
            <a:r>
              <a:rPr lang="en-US" altLang="zh-TW" spc="-15" dirty="0">
                <a:cs typeface="Calibri"/>
              </a:rPr>
              <a:t>events to </a:t>
            </a:r>
            <a:r>
              <a:rPr lang="en-US" altLang="zh-TW" spc="-10" dirty="0">
                <a:cs typeface="Calibri"/>
              </a:rPr>
              <a:t>monitor: </a:t>
            </a:r>
            <a:r>
              <a:rPr lang="en-US" altLang="zh-TW" dirty="0">
                <a:cs typeface="Calibri"/>
              </a:rPr>
              <a:t>timer </a:t>
            </a:r>
            <a:r>
              <a:rPr lang="en-US" altLang="zh-TW" spc="-5" dirty="0">
                <a:cs typeface="Calibri"/>
              </a:rPr>
              <a:t>up </a:t>
            </a:r>
            <a:r>
              <a:rPr lang="en-US" altLang="zh-TW" dirty="0">
                <a:cs typeface="Calibri"/>
              </a:rPr>
              <a:t>and </a:t>
            </a:r>
            <a:r>
              <a:rPr lang="en-US" altLang="zh-TW" spc="-15" dirty="0">
                <a:cs typeface="Calibri"/>
              </a:rPr>
              <a:t>button </a:t>
            </a:r>
            <a:r>
              <a:rPr lang="en-US" altLang="zh-TW" spc="-15" dirty="0" smtClean="0">
                <a:cs typeface="Calibri"/>
              </a:rPr>
              <a:t>up and </a:t>
            </a:r>
            <a:r>
              <a:rPr lang="en-US" altLang="zh-TW" spc="-5" dirty="0" smtClean="0">
                <a:cs typeface="Calibri"/>
              </a:rPr>
              <a:t>down.</a:t>
            </a:r>
          </a:p>
          <a:p>
            <a:pPr lvl="1"/>
            <a:r>
              <a:rPr lang="en-US" altLang="zh-TW" dirty="0" smtClean="0"/>
              <a:t>Note: </a:t>
            </a:r>
            <a:r>
              <a:rPr lang="en-US" altLang="zh-TW" dirty="0"/>
              <a:t>Since TAR register is 16-bit (0~65535) long, you should be careful of its </a:t>
            </a:r>
            <a:r>
              <a:rPr lang="en-US" altLang="zh-TW" dirty="0" smtClean="0"/>
              <a:t>overflow.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2975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FEF5ED-4DD8-4306-81C2-CD5430FD7AD4}" type="slidenum">
              <a:rPr lang="zh-TW" altLang="en-US"/>
              <a:pPr/>
              <a:t>4</a:t>
            </a:fld>
            <a:endParaRPr lang="zh-TW" altLang="zh-TW"/>
          </a:p>
        </p:txBody>
      </p:sp>
      <p:sp>
        <p:nvSpPr>
          <p:cNvPr id="9062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Lab </a:t>
            </a:r>
            <a:r>
              <a:rPr lang="en-US" altLang="zh-TW" dirty="0" smtClean="0"/>
              <a:t>2</a:t>
            </a:r>
            <a:endParaRPr lang="zh-TW" altLang="en-US" dirty="0"/>
          </a:p>
        </p:txBody>
      </p:sp>
      <p:sp>
        <p:nvSpPr>
          <p:cNvPr id="90624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Basic </a:t>
            </a:r>
            <a:r>
              <a:rPr lang="en-US" altLang="zh-TW" dirty="0" smtClean="0"/>
              <a:t>2:</a:t>
            </a:r>
            <a:endParaRPr lang="en-US" altLang="zh-TW" dirty="0"/>
          </a:p>
          <a:p>
            <a:pPr lvl="1"/>
            <a:r>
              <a:rPr lang="en-US" altLang="zh-TW" dirty="0" smtClean="0"/>
              <a:t>When the button is up, neither</a:t>
            </a:r>
            <a:r>
              <a:rPr lang="zh-TW" altLang="en-US" dirty="0" smtClean="0"/>
              <a:t> </a:t>
            </a:r>
            <a:r>
              <a:rPr lang="en-US" altLang="zh-TW" dirty="0" smtClean="0"/>
              <a:t>of the LEDs is on.</a:t>
            </a:r>
          </a:p>
          <a:p>
            <a:pPr lvl="1"/>
            <a:r>
              <a:rPr lang="en-US" altLang="zh-TW" dirty="0" smtClean="0"/>
              <a:t>When </a:t>
            </a:r>
            <a:r>
              <a:rPr lang="en-US" altLang="zh-TW" dirty="0" smtClean="0"/>
              <a:t>the button is </a:t>
            </a:r>
            <a:r>
              <a:rPr lang="en-US" altLang="zh-TW" dirty="0"/>
              <a:t>down, only flash the green </a:t>
            </a:r>
            <a:r>
              <a:rPr lang="en-US" altLang="zh-TW" dirty="0" smtClean="0"/>
              <a:t>LED according to the settings in Basic 1. </a:t>
            </a:r>
            <a:r>
              <a:rPr lang="en-US" altLang="zh-TW" dirty="0"/>
              <a:t>But </a:t>
            </a:r>
            <a:r>
              <a:rPr lang="en-US" altLang="zh-TW" dirty="0" smtClean="0"/>
              <a:t>if the </a:t>
            </a:r>
            <a:r>
              <a:rPr lang="en-US" altLang="zh-TW" dirty="0"/>
              <a:t>button is </a:t>
            </a:r>
            <a:r>
              <a:rPr lang="en-US" altLang="zh-TW" dirty="0" smtClean="0"/>
              <a:t>pressed </a:t>
            </a:r>
            <a:r>
              <a:rPr lang="en-US" altLang="zh-TW" dirty="0" smtClean="0"/>
              <a:t>for more than 3 seconds, </a:t>
            </a:r>
            <a:r>
              <a:rPr lang="en-US" altLang="zh-TW" dirty="0"/>
              <a:t>flash only the red </a:t>
            </a:r>
            <a:r>
              <a:rPr lang="en-US" altLang="zh-TW" dirty="0" smtClean="0"/>
              <a:t>LED </a:t>
            </a:r>
            <a:r>
              <a:rPr lang="en-US" altLang="zh-TW" dirty="0" smtClean="0"/>
              <a:t>instead (</a:t>
            </a:r>
            <a:r>
              <a:rPr lang="en-US" altLang="zh-TW" dirty="0" smtClean="0"/>
              <a:t>on </a:t>
            </a:r>
            <a:r>
              <a:rPr lang="en-US" altLang="zh-TW" dirty="0"/>
              <a:t>for 0.2 sec and off for 0.8 </a:t>
            </a:r>
            <a:r>
              <a:rPr lang="en-US" altLang="zh-TW" dirty="0" smtClean="0"/>
              <a:t>sec), </a:t>
            </a:r>
            <a:r>
              <a:rPr lang="en-US" altLang="zh-TW" dirty="0"/>
              <a:t>which is controlled by polling Timer1_A driven by</a:t>
            </a:r>
            <a:r>
              <a:rPr lang="en-US" altLang="zh-TW" spc="-30" dirty="0">
                <a:cs typeface="Calibri"/>
              </a:rPr>
              <a:t> SMCLK sourced by DCO</a:t>
            </a:r>
            <a:r>
              <a:rPr lang="en-US" altLang="zh-TW" spc="-30" dirty="0" smtClean="0">
                <a:cs typeface="Calibri"/>
              </a:rPr>
              <a:t>.</a:t>
            </a:r>
          </a:p>
          <a:p>
            <a:pPr lvl="1"/>
            <a:r>
              <a:rPr lang="en-US" altLang="zh-TW" spc="-30" dirty="0" smtClean="0">
                <a:cs typeface="Calibri"/>
              </a:rPr>
              <a:t>Note: You have to use the </a:t>
            </a:r>
            <a:r>
              <a:rPr lang="en-US" altLang="zh-TW" dirty="0"/>
              <a:t>Capture/Compare </a:t>
            </a:r>
            <a:r>
              <a:rPr lang="en-US" altLang="zh-TW" dirty="0" smtClean="0"/>
              <a:t>Block to detect how long the button is pressed.</a:t>
            </a:r>
            <a:endParaRPr lang="en-US" altLang="zh-TW" dirty="0">
              <a:cs typeface="Calibri"/>
            </a:endParaRPr>
          </a:p>
          <a:p>
            <a:pPr lvl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9877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6122</TotalTime>
  <Words>271</Words>
  <Application>Microsoft Office PowerPoint</Application>
  <PresentationFormat>如螢幕大小 (4:3)</PresentationFormat>
  <Paragraphs>32</Paragraphs>
  <Slides>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5" baseType="lpstr">
      <vt:lpstr>新細明體</vt:lpstr>
      <vt:lpstr>標楷體</vt:lpstr>
      <vt:lpstr>Arial</vt:lpstr>
      <vt:lpstr>Arial Black</vt:lpstr>
      <vt:lpstr>Calibri</vt:lpstr>
      <vt:lpstr>Symbol</vt:lpstr>
      <vt:lpstr>Tahoma</vt:lpstr>
      <vt:lpstr>Times New Roman</vt:lpstr>
      <vt:lpstr>Wingdings</vt:lpstr>
      <vt:lpstr>Contemporary Portrait</vt:lpstr>
      <vt:lpstr>CS4101 Introduction to Embedded Systems  Lab 2: Timer and Clock</vt:lpstr>
      <vt:lpstr>Introduction</vt:lpstr>
      <vt:lpstr>Interior of MSP430G2553</vt:lpstr>
      <vt:lpstr>Lab 2</vt:lpstr>
      <vt:lpstr>Lab 2</vt:lpstr>
    </vt:vector>
  </TitlesOfParts>
  <Company>Dell Computer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Networking for Embedded Systems</dc:title>
  <dc:creator>Preferred Customer</dc:creator>
  <cp:lastModifiedBy>director</cp:lastModifiedBy>
  <cp:revision>548</cp:revision>
  <dcterms:created xsi:type="dcterms:W3CDTF">2000-02-07T23:54:30Z</dcterms:created>
  <dcterms:modified xsi:type="dcterms:W3CDTF">2016-10-12T03:06:44Z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