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88" r:id="rId2"/>
    <p:sldId id="506" r:id="rId3"/>
    <p:sldId id="505" r:id="rId4"/>
    <p:sldId id="507" r:id="rId5"/>
    <p:sldId id="508" r:id="rId6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9933"/>
    <a:srgbClr val="33CC33"/>
    <a:srgbClr val="FFCC66"/>
    <a:srgbClr val="FFCC99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5" autoAdjust="0"/>
    <p:restoredTop sz="94660"/>
  </p:normalViewPr>
  <p:slideViewPr>
    <p:cSldViewPr>
      <p:cViewPr varScale="1">
        <p:scale>
          <a:sx n="72" d="100"/>
          <a:sy n="72" d="100"/>
        </p:scale>
        <p:origin x="1212" y="44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955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>
                <a:solidFill>
                  <a:srgbClr val="0000FF"/>
                </a:solidFill>
              </a:rPr>
              <a:t>Lab 2: </a:t>
            </a:r>
            <a:r>
              <a:rPr lang="en-US" altLang="zh-TW" dirty="0" smtClean="0">
                <a:solidFill>
                  <a:srgbClr val="0000FF"/>
                </a:solidFill>
              </a:rPr>
              <a:t>Timer and Clock</a:t>
            </a:r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this lab, we will learn </a:t>
            </a:r>
            <a:r>
              <a:rPr lang="en-US" altLang="zh-TW" dirty="0" smtClean="0"/>
              <a:t>the timer and clock systems </a:t>
            </a:r>
            <a:r>
              <a:rPr lang="en-US" altLang="zh-TW" dirty="0" smtClean="0"/>
              <a:t>of MSP430 </a:t>
            </a:r>
            <a:r>
              <a:rPr lang="en-US" altLang="zh-TW" dirty="0" err="1" smtClean="0"/>
              <a:t>LanuchPad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Basic setting of the timer</a:t>
            </a:r>
          </a:p>
          <a:p>
            <a:pPr lvl="1"/>
            <a:r>
              <a:rPr lang="en-US" altLang="zh-TW" dirty="0" smtClean="0"/>
              <a:t>Capture/compare </a:t>
            </a:r>
            <a:r>
              <a:rPr lang="en-US" altLang="zh-TW" dirty="0" smtClean="0"/>
              <a:t>block of the timer</a:t>
            </a:r>
          </a:p>
          <a:p>
            <a:pPr lvl="1"/>
            <a:r>
              <a:rPr lang="en-US" altLang="zh-TW" dirty="0" smtClean="0"/>
              <a:t>Characteristics of different clock sources and their settings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004147" y="4185593"/>
            <a:ext cx="2016125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dirty="0" smtClean="0">
                <a:latin typeface="Tahoma" panose="020B0604030504040204" pitchFamily="34" charset="0"/>
                <a:ea typeface="標楷體" panose="03000509000000000000" pitchFamily="65" charset="-120"/>
              </a:rPr>
              <a:t>Timer</a:t>
            </a:r>
            <a:endParaRPr lang="en-US" altLang="zh-TW" dirty="0"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23" name="群組 22"/>
          <p:cNvGrpSpPr/>
          <p:nvPr/>
        </p:nvGrpSpPr>
        <p:grpSpPr>
          <a:xfrm>
            <a:off x="1621185" y="4149080"/>
            <a:ext cx="3382962" cy="468313"/>
            <a:chOff x="1621185" y="4149080"/>
            <a:chExt cx="3382962" cy="468313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140547" y="4569768"/>
              <a:ext cx="863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1810" y="4149080"/>
              <a:ext cx="7778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>
                  <a:latin typeface="Tahoma" panose="020B0604030504040204" pitchFamily="34" charset="0"/>
                  <a:ea typeface="標楷體" panose="03000509000000000000" pitchFamily="65" charset="-120"/>
                </a:rPr>
                <a:t>Clock</a:t>
              </a: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621185" y="4330055"/>
              <a:ext cx="2374900" cy="287338"/>
              <a:chOff x="522" y="1979"/>
              <a:chExt cx="1496" cy="181"/>
            </a:xfrm>
          </p:grpSpPr>
          <p:cxnSp>
            <p:nvCxnSpPr>
              <p:cNvPr id="10" name="直線接點 4"/>
              <p:cNvCxnSpPr>
                <a:cxnSpLocks noChangeShapeType="1"/>
              </p:cNvCxnSpPr>
              <p:nvPr/>
            </p:nvCxnSpPr>
            <p:spPr bwMode="auto">
              <a:xfrm>
                <a:off x="522" y="2160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1" name="直線接點 5"/>
              <p:cNvCxnSpPr>
                <a:cxnSpLocks noChangeShapeType="1"/>
              </p:cNvCxnSpPr>
              <p:nvPr/>
            </p:nvCxnSpPr>
            <p:spPr bwMode="auto">
              <a:xfrm>
                <a:off x="736" y="1979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" name="直線接點 9"/>
              <p:cNvCxnSpPr>
                <a:cxnSpLocks noChangeShapeType="1"/>
              </p:cNvCxnSpPr>
              <p:nvPr/>
            </p:nvCxnSpPr>
            <p:spPr bwMode="auto">
              <a:xfrm flipV="1">
                <a:off x="736" y="1979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3" name="直線接點 11"/>
              <p:cNvCxnSpPr>
                <a:cxnSpLocks noChangeShapeType="1"/>
              </p:cNvCxnSpPr>
              <p:nvPr/>
            </p:nvCxnSpPr>
            <p:spPr bwMode="auto">
              <a:xfrm flipV="1">
                <a:off x="950" y="1979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4" name="直線接點 12"/>
              <p:cNvCxnSpPr>
                <a:cxnSpLocks noChangeShapeType="1"/>
              </p:cNvCxnSpPr>
              <p:nvPr/>
            </p:nvCxnSpPr>
            <p:spPr bwMode="auto">
              <a:xfrm>
                <a:off x="950" y="2160"/>
                <a:ext cx="21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5" name="直線接點 13"/>
              <p:cNvCxnSpPr>
                <a:cxnSpLocks noChangeShapeType="1"/>
              </p:cNvCxnSpPr>
              <p:nvPr/>
            </p:nvCxnSpPr>
            <p:spPr bwMode="auto">
              <a:xfrm>
                <a:off x="1163" y="1979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6" name="直線接點 14"/>
              <p:cNvCxnSpPr>
                <a:cxnSpLocks noChangeShapeType="1"/>
              </p:cNvCxnSpPr>
              <p:nvPr/>
            </p:nvCxnSpPr>
            <p:spPr bwMode="auto">
              <a:xfrm flipV="1">
                <a:off x="1163" y="1979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7" name="直線接點 15"/>
              <p:cNvCxnSpPr>
                <a:cxnSpLocks noChangeShapeType="1"/>
              </p:cNvCxnSpPr>
              <p:nvPr/>
            </p:nvCxnSpPr>
            <p:spPr bwMode="auto">
              <a:xfrm flipV="1">
                <a:off x="1377" y="1979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" name="直線接點 16"/>
              <p:cNvCxnSpPr>
                <a:cxnSpLocks noChangeShapeType="1"/>
              </p:cNvCxnSpPr>
              <p:nvPr/>
            </p:nvCxnSpPr>
            <p:spPr bwMode="auto">
              <a:xfrm>
                <a:off x="1377" y="2160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9" name="直線接點 17"/>
              <p:cNvCxnSpPr>
                <a:cxnSpLocks noChangeShapeType="1"/>
              </p:cNvCxnSpPr>
              <p:nvPr/>
            </p:nvCxnSpPr>
            <p:spPr bwMode="auto">
              <a:xfrm>
                <a:off x="1591" y="1979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0" name="直線接點 18"/>
              <p:cNvCxnSpPr>
                <a:cxnSpLocks noChangeShapeType="1"/>
              </p:cNvCxnSpPr>
              <p:nvPr/>
            </p:nvCxnSpPr>
            <p:spPr bwMode="auto">
              <a:xfrm flipV="1">
                <a:off x="1591" y="1979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1" name="直線接點 19"/>
              <p:cNvCxnSpPr>
                <a:cxnSpLocks noChangeShapeType="1"/>
              </p:cNvCxnSpPr>
              <p:nvPr/>
            </p:nvCxnSpPr>
            <p:spPr bwMode="auto">
              <a:xfrm flipV="1">
                <a:off x="1805" y="1979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2" name="直線接點 20"/>
              <p:cNvCxnSpPr>
                <a:cxnSpLocks noChangeShapeType="1"/>
              </p:cNvCxnSpPr>
              <p:nvPr/>
            </p:nvCxnSpPr>
            <p:spPr bwMode="auto">
              <a:xfrm>
                <a:off x="1805" y="2160"/>
                <a:ext cx="21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52631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Interior of MSP430G2553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</a:t>
            </a:fld>
            <a:endParaRPr lang="zh-TW" altLang="zh-TW"/>
          </a:p>
        </p:txBody>
      </p:sp>
      <p:pic>
        <p:nvPicPr>
          <p:cNvPr id="1026" name="Picture 2" descr="http://www.ti.com/ds_dgm/images/fbd_slas735j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4350"/>
            <a:ext cx="6711794" cy="482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6300086" y="1772816"/>
            <a:ext cx="1141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X</a:t>
            </a:r>
            <a:endParaRPr lang="zh-TW" altLang="en-US" sz="9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564678" y="1940639"/>
            <a:ext cx="11837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0000FF"/>
                </a:solidFill>
                <a:latin typeface="+mn-lt"/>
              </a:rPr>
              <a:t>Not </a:t>
            </a: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available on </a:t>
            </a:r>
            <a:r>
              <a:rPr lang="en-US" altLang="zh-TW" sz="2000" dirty="0" smtClean="0">
                <a:solidFill>
                  <a:srgbClr val="0000FF"/>
                </a:solidFill>
                <a:latin typeface="+mn-lt"/>
              </a:rPr>
              <a:t>20-pin  device</a:t>
            </a:r>
            <a:endParaRPr lang="zh-TW" altLang="en-US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4644008" y="1940639"/>
            <a:ext cx="1800200" cy="1200329"/>
          </a:xfrm>
          <a:prstGeom prst="round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3764862" y="4316903"/>
            <a:ext cx="2463216" cy="1200329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292080" y="1527175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+mn-lt"/>
              </a:rPr>
              <a:t>IO</a:t>
            </a:r>
            <a:endParaRPr lang="zh-TW" alt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" name="圓角矩形 10"/>
          <p:cNvSpPr/>
          <p:nvPr/>
        </p:nvSpPr>
        <p:spPr bwMode="auto">
          <a:xfrm>
            <a:off x="683568" y="1772817"/>
            <a:ext cx="972002" cy="936104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092402" y="5661248"/>
            <a:ext cx="1847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Timer system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97472" y="1193512"/>
            <a:ext cx="1785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Clock system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655570" y="2204864"/>
            <a:ext cx="2109292" cy="2822829"/>
            <a:chOff x="1519" y="1842"/>
            <a:chExt cx="1452" cy="1770"/>
          </a:xfrm>
        </p:grpSpPr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519" y="1842"/>
              <a:ext cx="104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562" y="1842"/>
              <a:ext cx="0" cy="177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2562" y="3612"/>
              <a:ext cx="40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42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EF5ED-4DD8-4306-81C2-CD5430FD7AD4}" type="slidenum">
              <a:rPr lang="zh-TW" altLang="en-US"/>
              <a:pPr/>
              <a:t>3</a:t>
            </a:fld>
            <a:endParaRPr lang="zh-TW" altLang="zh-TW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906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Basic 1:</a:t>
            </a:r>
          </a:p>
          <a:p>
            <a:pPr lvl="1"/>
            <a:r>
              <a:rPr lang="en-US" altLang="zh-TW" dirty="0" smtClean="0"/>
              <a:t>Flash the red and green LED alternatively whenever the button is pressed and released once. The LEDs change right after the button is released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LEDs flash </a:t>
            </a:r>
            <a:r>
              <a:rPr lang="en-US" altLang="zh-TW" spc="-15" dirty="0" smtClean="0">
                <a:cs typeface="Calibri"/>
              </a:rPr>
              <a:t>at </a:t>
            </a:r>
            <a:r>
              <a:rPr lang="en-US" altLang="zh-TW" dirty="0">
                <a:cs typeface="Calibri"/>
              </a:rPr>
              <a:t>1 </a:t>
            </a:r>
            <a:r>
              <a:rPr lang="en-US" altLang="zh-TW" spc="-5" dirty="0">
                <a:cs typeface="Calibri"/>
              </a:rPr>
              <a:t>Hz </a:t>
            </a:r>
            <a:r>
              <a:rPr lang="en-US" altLang="zh-TW" spc="-5" dirty="0" smtClean="0">
                <a:cs typeface="Calibri"/>
              </a:rPr>
              <a:t>(0.3 sec on and 0.7 sec off) </a:t>
            </a:r>
            <a:r>
              <a:rPr lang="en-US" altLang="zh-TW" spc="-10" dirty="0" smtClean="0">
                <a:cs typeface="Calibri"/>
              </a:rPr>
              <a:t>by </a:t>
            </a:r>
            <a:r>
              <a:rPr lang="en-US" altLang="zh-TW" spc="-5" dirty="0">
                <a:cs typeface="Calibri"/>
              </a:rPr>
              <a:t>polling </a:t>
            </a:r>
            <a:r>
              <a:rPr lang="en-US" altLang="zh-TW" spc="-5" dirty="0" smtClean="0">
                <a:cs typeface="Calibri"/>
              </a:rPr>
              <a:t>Timer0_A3m which is driven by </a:t>
            </a:r>
            <a:r>
              <a:rPr lang="en-US" altLang="zh-TW" dirty="0" smtClean="0"/>
              <a:t>ACLK sourced </a:t>
            </a:r>
            <a:r>
              <a:rPr lang="en-US" altLang="zh-TW" dirty="0"/>
              <a:t>from VLO (running at 12 KHz</a:t>
            </a:r>
            <a:r>
              <a:rPr lang="en-US" altLang="zh-TW" dirty="0" smtClean="0"/>
              <a:t>).</a:t>
            </a:r>
            <a:endParaRPr lang="en-US" altLang="zh-TW" spc="-5" dirty="0" smtClean="0">
              <a:cs typeface="Calibri"/>
            </a:endParaRPr>
          </a:p>
          <a:p>
            <a:pPr lvl="1"/>
            <a:r>
              <a:rPr lang="en-US" altLang="zh-TW" spc="-10" dirty="0" smtClean="0">
                <a:cs typeface="Calibri"/>
              </a:rPr>
              <a:t>Note: There are </a:t>
            </a:r>
            <a:r>
              <a:rPr lang="en-US" altLang="zh-TW" spc="-10" dirty="0">
                <a:cs typeface="Calibri"/>
              </a:rPr>
              <a:t>two </a:t>
            </a:r>
            <a:r>
              <a:rPr lang="en-US" altLang="zh-TW" spc="-15" dirty="0">
                <a:cs typeface="Calibri"/>
              </a:rPr>
              <a:t>events to </a:t>
            </a:r>
            <a:r>
              <a:rPr lang="en-US" altLang="zh-TW" spc="-10" dirty="0">
                <a:cs typeface="Calibri"/>
              </a:rPr>
              <a:t>monitor: </a:t>
            </a:r>
            <a:r>
              <a:rPr lang="en-US" altLang="zh-TW" dirty="0">
                <a:cs typeface="Calibri"/>
              </a:rPr>
              <a:t>timer </a:t>
            </a:r>
            <a:r>
              <a:rPr lang="en-US" altLang="zh-TW" spc="-5" dirty="0">
                <a:cs typeface="Calibri"/>
              </a:rPr>
              <a:t>up </a:t>
            </a:r>
            <a:r>
              <a:rPr lang="en-US" altLang="zh-TW" dirty="0">
                <a:cs typeface="Calibri"/>
              </a:rPr>
              <a:t>and </a:t>
            </a:r>
            <a:r>
              <a:rPr lang="en-US" altLang="zh-TW" spc="-15" dirty="0">
                <a:cs typeface="Calibri"/>
              </a:rPr>
              <a:t>button </a:t>
            </a:r>
            <a:r>
              <a:rPr lang="en-US" altLang="zh-TW" spc="-15" dirty="0" smtClean="0">
                <a:cs typeface="Calibri"/>
              </a:rPr>
              <a:t>up and </a:t>
            </a:r>
            <a:r>
              <a:rPr lang="en-US" altLang="zh-TW" spc="-5" dirty="0" smtClean="0">
                <a:cs typeface="Calibri"/>
              </a:rPr>
              <a:t>down.</a:t>
            </a:r>
          </a:p>
          <a:p>
            <a:pPr lvl="1"/>
            <a:r>
              <a:rPr lang="en-US" altLang="zh-TW" dirty="0" smtClean="0"/>
              <a:t>Note: </a:t>
            </a:r>
            <a:r>
              <a:rPr lang="en-US" altLang="zh-TW" dirty="0"/>
              <a:t>Since TAR register is 16-bit (0~65535) long, you should be careful of its </a:t>
            </a:r>
            <a:r>
              <a:rPr lang="en-US" altLang="zh-TW" dirty="0" smtClean="0"/>
              <a:t>overflow.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297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EF5ED-4DD8-4306-81C2-CD5430FD7AD4}" type="slidenum">
              <a:rPr lang="zh-TW" altLang="en-US"/>
              <a:pPr/>
              <a:t>4</a:t>
            </a:fld>
            <a:endParaRPr lang="zh-TW" altLang="zh-TW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906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Basic </a:t>
            </a:r>
            <a:r>
              <a:rPr lang="en-US" altLang="zh-TW" dirty="0" smtClean="0"/>
              <a:t>2:</a:t>
            </a:r>
            <a:endParaRPr lang="en-US" altLang="zh-TW" dirty="0"/>
          </a:p>
          <a:p>
            <a:pPr lvl="1"/>
            <a:r>
              <a:rPr lang="en-US" altLang="zh-TW" dirty="0" smtClean="0"/>
              <a:t>When the button is up, neither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the LEDs is on.</a:t>
            </a:r>
          </a:p>
          <a:p>
            <a:pPr lvl="1"/>
            <a:r>
              <a:rPr lang="en-US" altLang="zh-TW" dirty="0" smtClean="0"/>
              <a:t>When </a:t>
            </a:r>
            <a:r>
              <a:rPr lang="en-US" altLang="zh-TW" dirty="0" smtClean="0"/>
              <a:t>the button is </a:t>
            </a:r>
            <a:r>
              <a:rPr lang="en-US" altLang="zh-TW" dirty="0"/>
              <a:t>down, only flash the green </a:t>
            </a:r>
            <a:r>
              <a:rPr lang="en-US" altLang="zh-TW" dirty="0" smtClean="0"/>
              <a:t>LED according to the settings in Basic 1. </a:t>
            </a:r>
            <a:r>
              <a:rPr lang="en-US" altLang="zh-TW" dirty="0"/>
              <a:t>But </a:t>
            </a:r>
            <a:r>
              <a:rPr lang="en-US" altLang="zh-TW" dirty="0" smtClean="0"/>
              <a:t>if the </a:t>
            </a:r>
            <a:r>
              <a:rPr lang="en-US" altLang="zh-TW" dirty="0"/>
              <a:t>button is </a:t>
            </a:r>
            <a:r>
              <a:rPr lang="en-US" altLang="zh-TW" dirty="0" smtClean="0"/>
              <a:t>pressed </a:t>
            </a:r>
            <a:r>
              <a:rPr lang="en-US" altLang="zh-TW" dirty="0" smtClean="0"/>
              <a:t>for more than 3 seconds, </a:t>
            </a:r>
            <a:r>
              <a:rPr lang="en-US" altLang="zh-TW" dirty="0"/>
              <a:t>flash only the red </a:t>
            </a:r>
            <a:r>
              <a:rPr lang="en-US" altLang="zh-TW" dirty="0" smtClean="0"/>
              <a:t>LED </a:t>
            </a:r>
            <a:r>
              <a:rPr lang="en-US" altLang="zh-TW" dirty="0" smtClean="0"/>
              <a:t>instead (</a:t>
            </a:r>
            <a:r>
              <a:rPr lang="en-US" altLang="zh-TW" dirty="0" smtClean="0"/>
              <a:t>on </a:t>
            </a:r>
            <a:r>
              <a:rPr lang="en-US" altLang="zh-TW" dirty="0"/>
              <a:t>for 0.2 sec and off for 0.8 </a:t>
            </a:r>
            <a:r>
              <a:rPr lang="en-US" altLang="zh-TW" dirty="0" smtClean="0"/>
              <a:t>sec), </a:t>
            </a:r>
            <a:r>
              <a:rPr lang="en-US" altLang="zh-TW" dirty="0"/>
              <a:t>which is controlled by polling Timer1_A driven by</a:t>
            </a:r>
            <a:r>
              <a:rPr lang="en-US" altLang="zh-TW" spc="-30" dirty="0">
                <a:cs typeface="Calibri"/>
              </a:rPr>
              <a:t> SMCLK sourced by DCO</a:t>
            </a:r>
            <a:r>
              <a:rPr lang="en-US" altLang="zh-TW" spc="-30" dirty="0" smtClean="0">
                <a:cs typeface="Calibri"/>
              </a:rPr>
              <a:t>.</a:t>
            </a:r>
          </a:p>
          <a:p>
            <a:pPr lvl="1"/>
            <a:r>
              <a:rPr lang="en-US" altLang="zh-TW" spc="-30" dirty="0" smtClean="0">
                <a:cs typeface="Calibri"/>
              </a:rPr>
              <a:t>Note: You have to use the </a:t>
            </a:r>
            <a:r>
              <a:rPr lang="en-US" altLang="zh-TW" dirty="0"/>
              <a:t>Capture/Compare </a:t>
            </a:r>
            <a:r>
              <a:rPr lang="en-US" altLang="zh-TW" dirty="0" smtClean="0"/>
              <a:t>Block to detect how long the button is pressed.</a:t>
            </a:r>
            <a:endParaRPr lang="en-US" altLang="zh-TW" dirty="0">
              <a:cs typeface="Calibri"/>
            </a:endParaRPr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987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6122</TotalTime>
  <Words>271</Words>
  <Application>Microsoft Office PowerPoint</Application>
  <PresentationFormat>如螢幕大小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5" baseType="lpstr">
      <vt:lpstr>新細明體</vt:lpstr>
      <vt:lpstr>標楷體</vt:lpstr>
      <vt:lpstr>Arial</vt:lpstr>
      <vt:lpstr>Arial Black</vt:lpstr>
      <vt:lpstr>Calibri</vt:lpstr>
      <vt:lpstr>Symbol</vt:lpstr>
      <vt:lpstr>Tahoma</vt:lpstr>
      <vt:lpstr>Times New Roman</vt:lpstr>
      <vt:lpstr>Wingdings</vt:lpstr>
      <vt:lpstr>Contemporary Portrait</vt:lpstr>
      <vt:lpstr>CS4101 Introduction to Embedded Systems  Lab 2: Timer and Clock</vt:lpstr>
      <vt:lpstr>Introduction</vt:lpstr>
      <vt:lpstr>Interior of MSP430G2553</vt:lpstr>
      <vt:lpstr>Lab 2</vt:lpstr>
      <vt:lpstr>Lab 2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director</cp:lastModifiedBy>
  <cp:revision>548</cp:revision>
  <dcterms:created xsi:type="dcterms:W3CDTF">2000-02-07T23:54:30Z</dcterms:created>
  <dcterms:modified xsi:type="dcterms:W3CDTF">2016-10-12T03:06:44Z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