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88" r:id="rId2"/>
    <p:sldId id="500" r:id="rId3"/>
    <p:sldId id="501" r:id="rId4"/>
    <p:sldId id="505" r:id="rId5"/>
    <p:sldId id="479" r:id="rId6"/>
    <p:sldId id="499" r:id="rId7"/>
    <p:sldId id="503" r:id="rId8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9933"/>
    <a:srgbClr val="33CC33"/>
    <a:srgbClr val="FFCC66"/>
    <a:srgbClr val="FFCC99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5" autoAdjust="0"/>
    <p:restoredTop sz="94660"/>
  </p:normalViewPr>
  <p:slideViewPr>
    <p:cSldViewPr>
      <p:cViewPr varScale="1">
        <p:scale>
          <a:sx n="60" d="100"/>
          <a:sy n="60" d="100"/>
        </p:scale>
        <p:origin x="1063" y="17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Whenever</a:t>
            </a:r>
            <a:r>
              <a:rPr lang="en-US" altLang="zh-TW" baseline="0" dirty="0" smtClean="0"/>
              <a:t> </a:t>
            </a:r>
            <a:r>
              <a:rPr lang="en-US" altLang="zh-TW" dirty="0" smtClean="0"/>
              <a:t>button is down, turn LED off. Whenever button is up, turn LED on.</a:t>
            </a:r>
            <a:endParaRPr lang="zh-TW" alt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P1OUT is not initialized and must be written before configuring the pin for output.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solidFill>
                  <a:srgbClr val="FF0000"/>
                </a:solidFill>
              </a:rPr>
              <a:t>Assume button is active low (0 </a:t>
            </a:r>
            <a:r>
              <a:rPr lang="en-US" altLang="zh-TW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pressed;</a:t>
            </a:r>
            <a:r>
              <a:rPr lang="en-US" altLang="zh-TW" sz="1200" baseline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1  depressed)</a:t>
            </a:r>
            <a:endParaRPr lang="zh-TW" alt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987E-F49D-41F0-8708-86B5D525514B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0464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On button down, turn LED off. On button up, turn LED 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9213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Lab </a:t>
            </a:r>
            <a:r>
              <a:rPr lang="en-US" altLang="zh-TW" dirty="0" smtClean="0">
                <a:solidFill>
                  <a:srgbClr val="0000FF"/>
                </a:solidFill>
              </a:rPr>
              <a:t>1: General Purpose IO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EF5ED-4DD8-4306-81C2-CD5430FD7AD4}" type="slidenum">
              <a:rPr lang="zh-TW" altLang="en-US"/>
              <a:pPr/>
              <a:t>1</a:t>
            </a:fld>
            <a:endParaRPr lang="zh-TW" altLang="zh-TW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906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 this lab, we will learn the basic </a:t>
            </a:r>
            <a:r>
              <a:rPr lang="en-US" altLang="zh-TW" dirty="0" smtClean="0"/>
              <a:t>GPIO </a:t>
            </a:r>
            <a:r>
              <a:rPr lang="en-US" altLang="zh-TW" dirty="0" smtClean="0"/>
              <a:t>of MSP430 </a:t>
            </a:r>
            <a:r>
              <a:rPr lang="en-US" altLang="zh-TW" dirty="0" err="1" smtClean="0"/>
              <a:t>LaunchPad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Configure the I/O port of </a:t>
            </a:r>
            <a:r>
              <a:rPr lang="en-US" altLang="zh-TW" dirty="0" err="1" smtClean="0"/>
              <a:t>LaunchPad</a:t>
            </a:r>
            <a:r>
              <a:rPr lang="en-US" altLang="zh-TW" dirty="0" smtClean="0"/>
              <a:t> for </a:t>
            </a:r>
            <a:r>
              <a:rPr lang="en-US" altLang="zh-TW" dirty="0" smtClean="0"/>
              <a:t>input and output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Run the debugger for basic debugging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012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Sample </a:t>
            </a:r>
            <a:r>
              <a:rPr lang="en-US" altLang="zh-TW" dirty="0" smtClean="0"/>
              <a:t>Code 1 for Input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C2A8D-9A7B-4180-A2C0-64594010D3A4}" type="slidenum">
              <a:rPr lang="zh-TW" altLang="en-US" smtClean="0"/>
              <a:pPr/>
              <a:t>2</a:t>
            </a:fld>
            <a:endParaRPr lang="zh-TW" altLang="zh-TW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395536" y="1124744"/>
          <a:ext cx="8352928" cy="49685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#include &lt;msp430.h&gt;</a:t>
                      </a:r>
                      <a:endParaRPr lang="en-US" altLang="zh-TW" sz="2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#define LED1 BIT0   //P1.0 to red LED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#define B1 BIT3     //P1.3 to button</a:t>
                      </a:r>
                    </a:p>
                    <a:p>
                      <a:endParaRPr lang="en-US" altLang="zh-TW" sz="2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void main(void){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WDTCTL = WDTPW + WDTHOLD; //Stop watchdog timer 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P1OUT |= LED1 + B1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P1DIR = LED1; //Set pin with LED1 to output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P1REN = B1; 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//Set</a:t>
                      </a:r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pin to use pull-up resistor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for(;;){   //Loop forever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  if((P1IN &amp; B1) ==0){  //Is button down?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	P1OUT &amp;= ~LED1; // Yes, turn LED1 off  }</a:t>
                      </a:r>
                    </a:p>
                    <a:p>
                      <a:r>
                        <a:rPr lang="en-US" altLang="zh-TW" sz="2000" baseline="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else{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	P1OUT |= LED1; // No, turn LED1 on }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lang="en-US" altLang="zh-TW" sz="2000" dirty="0" smtClean="0"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8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Sample Code 2 for </a:t>
            </a:r>
            <a:r>
              <a:rPr lang="en-US" altLang="zh-TW" dirty="0" smtClean="0"/>
              <a:t>Debugger</a:t>
            </a:r>
            <a:endParaRPr lang="zh-TW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3</a:t>
            </a:fld>
            <a:endParaRPr lang="zh-TW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395536" y="1091520"/>
          <a:ext cx="8352928" cy="5577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#include &lt;msp430.h&gt;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#define LED1 BIT6   // P1.0 to green LED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#define B1 BIT3     // P1.3 to button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volatile unsigned 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j;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 main(void){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WDTCTL = WDTPW + WDTHOLD; // Stop watchdog timer 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P1OUT |= LED1 + B1;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P1DIR = LED1;  // Set pin with LED1 to output</a:t>
                      </a:r>
                    </a:p>
                    <a:p>
                      <a:r>
                        <a:rPr lang="en-US" altLang="zh-TW" sz="2000" b="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P1REN = B1;    // Set</a:t>
                      </a:r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pin to use pull-up resistor</a:t>
                      </a:r>
                      <a:endParaRPr lang="en-US" altLang="zh-TW" sz="20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for(;;){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while((P1IN &amp; B1) != 0){ // Loop on button up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= P1IN;	j = P1OUT;	}</a:t>
                      </a:r>
                    </a:p>
                    <a:p>
                      <a:r>
                        <a:rPr lang="en-US" altLang="zh-TW" sz="20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P1OUT &amp;= ~LED1;  // Turn LED1 off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while((P1IN &amp; B1) == 0){ // Loop on button down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	</a:t>
                      </a:r>
                      <a:r>
                        <a:rPr lang="en-US" altLang="zh-TW" sz="20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= P1IN;	j = P1OUT;	}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P1OUT |= LED1;  // Turn LED1 on	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}</a:t>
                      </a:r>
                    </a:p>
                    <a:p>
                      <a:r>
                        <a:rPr lang="en-US" altLang="zh-TW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1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to Debug?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the code line containing:    </a:t>
            </a:r>
            <a:r>
              <a:rPr lang="zh-TW" altLang="en-US" dirty="0" smtClean="0"/>
              <a:t>                              </a:t>
            </a:r>
            <a:endParaRPr lang="en-US" altLang="zh-TW" dirty="0"/>
          </a:p>
          <a:p>
            <a:pPr marL="400050" lvl="1" indent="0">
              <a:buNone/>
            </a:pPr>
            <a:r>
              <a:rPr lang="en-US" altLang="zh-TW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P1IN;</a:t>
            </a:r>
          </a:p>
          <a:p>
            <a:pPr marL="400050" lvl="1" indent="0">
              <a:buNone/>
            </a:pP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P1OUT;</a:t>
            </a:r>
          </a:p>
          <a:p>
            <a:r>
              <a:rPr lang="en-US" altLang="zh-TW" b="1" dirty="0"/>
              <a:t>Add new expression from Expressions window</a:t>
            </a:r>
          </a:p>
          <a:p>
            <a:pPr marL="342900" lvl="1" indent="-342900">
              <a:buFont typeface="+mj-lt"/>
              <a:buChar char="•"/>
            </a:pPr>
            <a:r>
              <a:rPr lang="en-US" altLang="zh-TW" sz="2800" dirty="0"/>
              <a:t>Right-click on the appropriate line of </a:t>
            </a:r>
            <a:r>
              <a:rPr lang="en-US" altLang="zh-TW" sz="2800" dirty="0" smtClean="0"/>
              <a:t>code and set the </a:t>
            </a:r>
            <a:r>
              <a:rPr lang="en-US" altLang="zh-TW" sz="2800" b="1" dirty="0" smtClean="0"/>
              <a:t>Breakpoint</a:t>
            </a:r>
          </a:p>
          <a:p>
            <a:pPr marL="342900" lvl="1" indent="-342900">
              <a:buFont typeface="+mj-lt"/>
              <a:buChar char="•"/>
            </a:pPr>
            <a:r>
              <a:rPr lang="en-US" altLang="zh-TW" sz="2800" dirty="0"/>
              <a:t>When </a:t>
            </a:r>
            <a:r>
              <a:rPr lang="en-US" altLang="zh-TW" sz="2800" dirty="0" smtClean="0"/>
              <a:t>the code runs, </a:t>
            </a:r>
            <a:r>
              <a:rPr lang="en-US" altLang="zh-TW" sz="2800" dirty="0"/>
              <a:t>it will hit </a:t>
            </a:r>
            <a:r>
              <a:rPr lang="en-US" altLang="zh-TW" sz="2800" dirty="0" smtClean="0"/>
              <a:t>the </a:t>
            </a:r>
            <a:br>
              <a:rPr lang="en-US" altLang="zh-TW" sz="2800" dirty="0" smtClean="0"/>
            </a:br>
            <a:r>
              <a:rPr lang="en-US" altLang="zh-TW" sz="2800" dirty="0" smtClean="0"/>
              <a:t>breakpoint </a:t>
            </a:r>
            <a:r>
              <a:rPr lang="en-US" altLang="zh-TW" sz="2800" dirty="0"/>
              <a:t>and </a:t>
            </a:r>
            <a:r>
              <a:rPr lang="en-US" altLang="zh-TW" sz="2800" dirty="0" smtClean="0"/>
              <a:t>stop</a:t>
            </a:r>
          </a:p>
          <a:p>
            <a:pPr marL="342900" lvl="1" indent="-342900">
              <a:buFont typeface="+mj-lt"/>
              <a:buChar char="•"/>
            </a:pPr>
            <a:r>
              <a:rPr lang="en-US" altLang="zh-TW" sz="2800" dirty="0" smtClean="0"/>
              <a:t>You can now observe </a:t>
            </a:r>
            <a:r>
              <a:rPr lang="en-US" altLang="zh-TW" sz="2800" dirty="0"/>
              <a:t>the </a:t>
            </a:r>
            <a:r>
              <a:rPr lang="en-US" altLang="zh-TW" sz="2800" dirty="0" smtClean="0"/>
              <a:t>value</a:t>
            </a:r>
            <a:endParaRPr lang="zh-TW" altLang="en-US" sz="2800" b="1" dirty="0"/>
          </a:p>
          <a:p>
            <a:pPr marL="342900" lvl="1" indent="-342900">
              <a:buFont typeface="+mj-lt"/>
              <a:buChar char="•"/>
            </a:pPr>
            <a:endParaRPr lang="en-US" altLang="zh-TW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4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124744"/>
            <a:ext cx="2160240" cy="108538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92547"/>
            <a:ext cx="8460432" cy="80074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950" y="3933056"/>
            <a:ext cx="27051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Debugger Output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5</a:t>
            </a:fld>
            <a:endParaRPr lang="zh-TW" altLang="zh-TW"/>
          </a:p>
        </p:txBody>
      </p:sp>
      <p:pic>
        <p:nvPicPr>
          <p:cNvPr id="13" name="內容版面配置區 1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01"/>
          <a:stretch/>
        </p:blipFill>
        <p:spPr>
          <a:xfrm>
            <a:off x="0" y="1575190"/>
            <a:ext cx="9046281" cy="1323317"/>
          </a:xfrm>
        </p:spPr>
      </p:pic>
      <p:sp>
        <p:nvSpPr>
          <p:cNvPr id="5" name="矩形 4"/>
          <p:cNvSpPr/>
          <p:nvPr/>
        </p:nvSpPr>
        <p:spPr>
          <a:xfrm>
            <a:off x="4060257" y="1575190"/>
            <a:ext cx="1527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arial" panose="020B0604020202020204" pitchFamily="34" charset="0"/>
              </a:rPr>
              <a:t>1111 </a:t>
            </a:r>
            <a:r>
              <a:rPr lang="en-US" altLang="zh-TW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zh-TW" dirty="0" smtClean="0">
                <a:latin typeface="arial" panose="020B0604020202020204" pitchFamily="34" charset="0"/>
              </a:rPr>
              <a:t>110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60257" y="1919591"/>
            <a:ext cx="1556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latin typeface="arial" panose="020B0604020202020204" pitchFamily="34" charset="0"/>
              </a:rPr>
              <a:t>0</a:t>
            </a:r>
            <a:r>
              <a:rPr lang="en-US" altLang="zh-TW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zh-TW" dirty="0" smtClean="0">
                <a:latin typeface="arial" panose="020B0604020202020204" pitchFamily="34" charset="0"/>
              </a:rPr>
              <a:t>001000</a:t>
            </a:r>
            <a:endParaRPr lang="zh-TW" altLang="en-US" dirty="0"/>
          </a:p>
        </p:txBody>
      </p:sp>
      <p:pic>
        <p:nvPicPr>
          <p:cNvPr id="8" name="內容版面配置區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02"/>
          <a:stretch/>
        </p:blipFill>
        <p:spPr bwMode="auto">
          <a:xfrm>
            <a:off x="0" y="3284984"/>
            <a:ext cx="9046281" cy="141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4148300" y="3284984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0000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en-US" altLang="zh-TW" dirty="0" smtClean="0"/>
              <a:t>110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59605" y="3615335"/>
            <a:ext cx="1556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212121"/>
                </a:solidFill>
                <a:latin typeface="arial" panose="020B0604020202020204" pitchFamily="34" charset="0"/>
              </a:rPr>
              <a:t>0</a:t>
            </a:r>
            <a:r>
              <a:rPr lang="en-US" altLang="zh-TW" dirty="0" smtClean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r>
              <a:rPr lang="en-US" altLang="zh-TW" dirty="0" smtClean="0">
                <a:solidFill>
                  <a:srgbClr val="212121"/>
                </a:solidFill>
                <a:latin typeface="arial" panose="020B0604020202020204" pitchFamily="34" charset="0"/>
              </a:rPr>
              <a:t>001000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563888" y="5445224"/>
            <a:ext cx="4363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No need to care</a:t>
            </a:r>
            <a:r>
              <a:rPr lang="en-US" altLang="zh-TW" dirty="0">
                <a:solidFill>
                  <a:srgbClr val="FF0000"/>
                </a:solidFill>
                <a:latin typeface="+mn-lt"/>
              </a:rPr>
              <a:t> about </a:t>
            </a:r>
            <a:r>
              <a:rPr lang="en-US" altLang="zh-TW" dirty="0" smtClean="0">
                <a:solidFill>
                  <a:srgbClr val="FF0000"/>
                </a:solidFill>
                <a:latin typeface="+mn-lt"/>
              </a:rPr>
              <a:t>other bits!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3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EF5ED-4DD8-4306-81C2-CD5430FD7AD4}" type="slidenum">
              <a:rPr lang="zh-TW" altLang="en-US"/>
              <a:pPr/>
              <a:t>6</a:t>
            </a:fld>
            <a:endParaRPr lang="zh-TW" altLang="zh-TW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1</a:t>
            </a:r>
            <a:endParaRPr lang="zh-TW" altLang="en-US" dirty="0"/>
          </a:p>
        </p:txBody>
      </p:sp>
      <p:sp>
        <p:nvSpPr>
          <p:cNvPr id="906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Basic 1:</a:t>
            </a:r>
          </a:p>
          <a:p>
            <a:pPr lvl="1"/>
            <a:r>
              <a:rPr lang="en-US" altLang="zh-TW" dirty="0" smtClean="0"/>
              <a:t>Flash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red </a:t>
            </a:r>
            <a:r>
              <a:rPr lang="en-US" altLang="zh-TW" dirty="0" smtClean="0"/>
              <a:t>and green LED alternatively whenever the button is pressed and released once. The LEDs change right after the button is released.</a:t>
            </a:r>
            <a:endParaRPr lang="en-US" altLang="zh-TW" dirty="0"/>
          </a:p>
          <a:p>
            <a:pPr lvl="1"/>
            <a:r>
              <a:rPr lang="en-US" altLang="zh-TW" dirty="0" smtClean="0"/>
              <a:t>Run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debugger</a:t>
            </a:r>
            <a:r>
              <a:rPr lang="en-US" altLang="zh-TW" dirty="0" smtClean="0"/>
              <a:t>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show the </a:t>
            </a:r>
            <a:r>
              <a:rPr lang="en-US" altLang="zh-TW" dirty="0" smtClean="0"/>
              <a:t>content</a:t>
            </a:r>
            <a:r>
              <a:rPr lang="en-US" altLang="zh-TW" dirty="0" smtClean="0"/>
              <a:t> </a:t>
            </a:r>
            <a:r>
              <a:rPr lang="en-US" altLang="zh-TW" dirty="0" smtClean="0"/>
              <a:t>of </a:t>
            </a:r>
            <a:r>
              <a:rPr lang="en-US" altLang="zh-TW" dirty="0" smtClean="0"/>
              <a:t>P1IN whenever the LEDs change.  </a:t>
            </a:r>
            <a:endParaRPr lang="en-US" altLang="zh-TW" dirty="0" smtClean="0"/>
          </a:p>
          <a:p>
            <a:r>
              <a:rPr lang="en-US" altLang="zh-TW" dirty="0"/>
              <a:t>Basic </a:t>
            </a:r>
            <a:r>
              <a:rPr lang="en-US" altLang="zh-TW" dirty="0" smtClean="0"/>
              <a:t>2:</a:t>
            </a:r>
            <a:endParaRPr lang="en-US" altLang="zh-TW" dirty="0"/>
          </a:p>
          <a:p>
            <a:pPr lvl="1"/>
            <a:r>
              <a:rPr lang="en-US" altLang="zh-TW" dirty="0"/>
              <a:t>When </a:t>
            </a:r>
            <a:r>
              <a:rPr lang="en-US" altLang="zh-TW" dirty="0" smtClean="0"/>
              <a:t>the button is </a:t>
            </a:r>
            <a:r>
              <a:rPr lang="en-US" altLang="zh-TW" dirty="0"/>
              <a:t>down, only flash the green LED. But </a:t>
            </a:r>
            <a:r>
              <a:rPr lang="en-US" altLang="zh-TW" dirty="0" smtClean="0"/>
              <a:t>if the </a:t>
            </a:r>
            <a:r>
              <a:rPr lang="en-US" altLang="zh-TW" dirty="0"/>
              <a:t>button is </a:t>
            </a:r>
            <a:r>
              <a:rPr lang="en-US" altLang="zh-TW" dirty="0" smtClean="0"/>
              <a:t>pressed “long” </a:t>
            </a:r>
            <a:r>
              <a:rPr lang="en-US" altLang="zh-TW" dirty="0"/>
              <a:t>enough, flash only the red </a:t>
            </a:r>
            <a:r>
              <a:rPr lang="en-US" altLang="zh-TW" dirty="0" smtClean="0"/>
              <a:t>LED instead.</a:t>
            </a:r>
            <a:endParaRPr lang="en-US" altLang="zh-TW" dirty="0"/>
          </a:p>
          <a:p>
            <a:pPr lvl="1"/>
            <a:r>
              <a:rPr lang="en-US" altLang="zh-TW" dirty="0"/>
              <a:t>When the button is released, neither</a:t>
            </a:r>
            <a:r>
              <a:rPr lang="zh-TW" altLang="en-US" dirty="0"/>
              <a:t> </a:t>
            </a:r>
            <a:r>
              <a:rPr lang="en-US" altLang="zh-TW" dirty="0"/>
              <a:t>of the </a:t>
            </a:r>
            <a:r>
              <a:rPr lang="en-US" altLang="zh-TW" dirty="0" smtClean="0"/>
              <a:t>LEDs </a:t>
            </a:r>
            <a:r>
              <a:rPr lang="en-US" altLang="zh-TW" dirty="0"/>
              <a:t>is </a:t>
            </a:r>
            <a:r>
              <a:rPr lang="en-US" altLang="zh-TW" dirty="0" smtClean="0"/>
              <a:t>on.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484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6113</TotalTime>
  <Words>456</Words>
  <Application>Microsoft Office PowerPoint</Application>
  <PresentationFormat>如螢幕大小 (4:3)</PresentationFormat>
  <Paragraphs>77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8" baseType="lpstr">
      <vt:lpstr>新細明體</vt:lpstr>
      <vt:lpstr>標楷體</vt:lpstr>
      <vt:lpstr>Arial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1: General Purpose IO</vt:lpstr>
      <vt:lpstr>Introduction</vt:lpstr>
      <vt:lpstr>Sample Code 1 for Input</vt:lpstr>
      <vt:lpstr>Sample Code 2 for Debugger</vt:lpstr>
      <vt:lpstr>How to Debug?</vt:lpstr>
      <vt:lpstr>Debugger Output</vt:lpstr>
      <vt:lpstr>Lab 1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539</cp:revision>
  <dcterms:created xsi:type="dcterms:W3CDTF">2000-02-07T23:54:30Z</dcterms:created>
  <dcterms:modified xsi:type="dcterms:W3CDTF">2016-10-09T16:44:27Z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