
<file path=[Content_Types].xml><?xml version="1.0" encoding="utf-8"?>
<Types xmlns="http://schemas.openxmlformats.org/package/2006/content-types"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288" r:id="rId2"/>
    <p:sldId id="500" r:id="rId3"/>
    <p:sldId id="501" r:id="rId4"/>
    <p:sldId id="505" r:id="rId5"/>
    <p:sldId id="479" r:id="rId6"/>
    <p:sldId id="499" r:id="rId7"/>
    <p:sldId id="503" r:id="rId8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339933"/>
    <a:srgbClr val="33CC33"/>
    <a:srgbClr val="FFCC66"/>
    <a:srgbClr val="FFCC99"/>
    <a:srgbClr val="99CC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95" autoAdjust="0"/>
    <p:restoredTop sz="94660"/>
  </p:normalViewPr>
  <p:slideViewPr>
    <p:cSldViewPr>
      <p:cViewPr varScale="1">
        <p:scale>
          <a:sx n="60" d="100"/>
          <a:sy n="60" d="100"/>
        </p:scale>
        <p:origin x="1063" y="17"/>
      </p:cViewPr>
      <p:guideLst>
        <p:guide orient="horz" pos="315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9D195005-3462-4FA6-87CB-1C7C94B3FEB9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69542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7A931DF-18EC-4525-9649-E7BA5D758270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49525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Whenever</a:t>
            </a:r>
            <a:r>
              <a:rPr lang="en-US" altLang="zh-TW" baseline="0" dirty="0" smtClean="0"/>
              <a:t> </a:t>
            </a:r>
            <a:r>
              <a:rPr lang="en-US" altLang="zh-TW" dirty="0" smtClean="0"/>
              <a:t>button is down, turn LED off. Whenever button is up, turn LED on.</a:t>
            </a:r>
            <a:endParaRPr lang="zh-TW" alt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dirty="0" smtClean="0">
                <a:solidFill>
                  <a:srgbClr val="FF0000"/>
                </a:solidFill>
              </a:rPr>
              <a:t>P1OUT is not initialized and must be written before configuring the pin for output.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dirty="0" smtClean="0">
                <a:solidFill>
                  <a:srgbClr val="FF0000"/>
                </a:solidFill>
              </a:rPr>
              <a:t>Assume button is active low (0 </a:t>
            </a:r>
            <a:r>
              <a:rPr lang="en-US" altLang="zh-TW" sz="12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pressed;</a:t>
            </a:r>
            <a:r>
              <a:rPr lang="en-US" altLang="zh-TW" sz="1200" baseline="0" dirty="0" smtClean="0">
                <a:solidFill>
                  <a:srgbClr val="FF0000"/>
                </a:solidFill>
                <a:sym typeface="Wingdings" panose="05000000000000000000" pitchFamily="2" charset="2"/>
              </a:rPr>
              <a:t>  1  depressed)</a:t>
            </a:r>
            <a:endParaRPr lang="zh-TW" altLang="en-US" sz="1200" dirty="0" smtClean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D987E-F49D-41F0-8708-86B5D525514B}" type="slidenum">
              <a:rPr lang="zh-TW" altLang="en-US" smtClean="0"/>
              <a:pPr/>
              <a:t>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04647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On button down, turn LED off. On button up, turn LED on.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92139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CD7D0A40-6508-499B-985C-5F82C5542146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763130-7692-4E35-9307-F53DEBC9FEF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4918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08E78F-C586-4256-8204-724A2DF79C1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4595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0E5158-C86D-4FBE-8AA1-8CB99B8A8A8C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795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1DCBF-8D95-4C36-BB08-7CDDC5098F3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95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324483-AEEF-4708-ADC8-D9B2962EC30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0513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F73F0B-92E5-4D38-B43B-62409BECA03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8101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B3E00B-676D-46F7-957F-6C5FE337BE7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7577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EA69BD-3100-4F66-AAE9-AFAD6C9AC61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6989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3BA32E-31F7-4804-B287-688A661FE4A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9443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3CC755-9EBC-493F-AD65-D57745B5FDE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1015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125538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26500C80-D886-4696-8F1E-49A6AD6AAAEC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b="0" dirty="0">
                <a:solidFill>
                  <a:schemeClr val="accent1"/>
                </a:solidFill>
                <a:latin typeface="+mn-lt"/>
              </a:rPr>
              <a:t>CS4101 </a:t>
            </a:r>
            <a:r>
              <a:rPr lang="en-US" altLang="zh-TW" sz="3200" b="0" dirty="0" smtClean="0">
                <a:solidFill>
                  <a:schemeClr val="accent1"/>
                </a:solidFill>
                <a:latin typeface="+mn-lt"/>
              </a:rPr>
              <a:t>Introduction to Embedded Systems</a:t>
            </a:r>
            <a:r>
              <a:rPr lang="zh-TW" altLang="en-US" dirty="0">
                <a:latin typeface="+mn-lt"/>
              </a:rPr>
              <a:t/>
            </a:r>
            <a:br>
              <a:rPr lang="zh-TW" altLang="en-US" dirty="0">
                <a:latin typeface="+mn-lt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>
                <a:solidFill>
                  <a:srgbClr val="0000FF"/>
                </a:solidFill>
              </a:rPr>
              <a:t>Lab </a:t>
            </a:r>
            <a:r>
              <a:rPr lang="en-US" altLang="zh-TW" dirty="0" smtClean="0">
                <a:solidFill>
                  <a:srgbClr val="0000FF"/>
                </a:solidFill>
              </a:rPr>
              <a:t>1: General Purpose IO</a:t>
            </a:r>
            <a:endParaRPr lang="en-US" altLang="zh-TW" dirty="0">
              <a:solidFill>
                <a:srgbClr val="0000FF"/>
              </a:solidFill>
            </a:endParaRPr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z="2800"/>
              <a:t>Prof. Chung-Ta King</a:t>
            </a:r>
          </a:p>
          <a:p>
            <a:r>
              <a:rPr lang="en-US" altLang="zh-TW" sz="2400"/>
              <a:t>Department of Computer Science</a:t>
            </a:r>
          </a:p>
          <a:p>
            <a:r>
              <a:rPr lang="en-US" altLang="zh-TW" sz="2400"/>
              <a:t>National Tsing Hua University, Taiwan</a:t>
            </a:r>
            <a:endParaRPr lang="zh-TW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FEF5ED-4DD8-4306-81C2-CD5430FD7AD4}" type="slidenum">
              <a:rPr lang="zh-TW" altLang="en-US"/>
              <a:pPr/>
              <a:t>1</a:t>
            </a:fld>
            <a:endParaRPr lang="zh-TW" altLang="zh-TW"/>
          </a:p>
        </p:txBody>
      </p:sp>
      <p:sp>
        <p:nvSpPr>
          <p:cNvPr id="9062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90624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 this lab, we will learn the basic </a:t>
            </a:r>
            <a:r>
              <a:rPr lang="en-US" altLang="zh-TW" dirty="0" smtClean="0"/>
              <a:t>GPIO </a:t>
            </a:r>
            <a:r>
              <a:rPr lang="en-US" altLang="zh-TW" dirty="0" smtClean="0"/>
              <a:t>of MSP430 </a:t>
            </a:r>
            <a:r>
              <a:rPr lang="en-US" altLang="zh-TW" dirty="0" err="1" smtClean="0"/>
              <a:t>LaunchPad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Configure the I/O port of </a:t>
            </a:r>
            <a:r>
              <a:rPr lang="en-US" altLang="zh-TW" dirty="0" err="1" smtClean="0"/>
              <a:t>LaunchPad</a:t>
            </a:r>
            <a:r>
              <a:rPr lang="en-US" altLang="zh-TW" dirty="0" smtClean="0"/>
              <a:t> for </a:t>
            </a:r>
            <a:r>
              <a:rPr lang="en-US" altLang="zh-TW" dirty="0" smtClean="0"/>
              <a:t>input and output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Run the debugger for basic debugging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0127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Sample </a:t>
            </a:r>
            <a:r>
              <a:rPr lang="en-US" altLang="zh-TW" dirty="0" smtClean="0"/>
              <a:t>Code 1 for Input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BC2A8D-9A7B-4180-A2C0-64594010D3A4}" type="slidenum">
              <a:rPr lang="zh-TW" altLang="en-US" smtClean="0"/>
              <a:pPr/>
              <a:t>2</a:t>
            </a:fld>
            <a:endParaRPr lang="zh-TW" altLang="zh-TW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/>
          </p:nvPr>
        </p:nvGraphicFramePr>
        <p:xfrm>
          <a:off x="395536" y="1124744"/>
          <a:ext cx="8352928" cy="496855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8352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68552">
                <a:tc>
                  <a:txBody>
                    <a:bodyPr/>
                    <a:lstStyle/>
                    <a:p>
                      <a:r>
                        <a:rPr lang="en-US" altLang="zh-TW" sz="2000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#include &lt;msp430.h&gt;</a:t>
                      </a:r>
                      <a:endParaRPr lang="en-US" altLang="zh-TW" sz="2000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#define LED1 BIT0   //P1.0 to red LED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#define B1 BIT3     //P1.3 to button</a:t>
                      </a:r>
                    </a:p>
                    <a:p>
                      <a:endParaRPr lang="en-US" altLang="zh-TW" sz="2000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void main(void){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  WDTCTL = WDTPW + WDTHOLD; //Stop watchdog timer 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  <a:r>
                        <a:rPr lang="en-US" altLang="zh-TW" sz="2000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P1OUT |= LED1 + B1</a:t>
                      </a:r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;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  P1DIR = LED1; //Set pin with LED1 to output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  <a:r>
                        <a:rPr lang="en-US" altLang="zh-TW" sz="2000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P1REN = B1;   </a:t>
                      </a: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//Set</a:t>
                      </a:r>
                      <a:r>
                        <a:rPr lang="en-US" altLang="zh-TW" sz="20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pin to use pull-up resistor</a:t>
                      </a:r>
                      <a:endParaRPr lang="en-US" altLang="zh-TW" sz="2000" dirty="0" smtClean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  for(;;){   //Loop forever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    if((P1IN &amp; B1) ==0){  //Is button down?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	P1OUT &amp;= ~LED1; // Yes, turn LED1 off  }</a:t>
                      </a:r>
                    </a:p>
                    <a:p>
                      <a:r>
                        <a:rPr lang="en-US" altLang="zh-TW" sz="2000" baseline="0" dirty="0" smtClean="0">
                          <a:latin typeface="Courier New" pitchFamily="49" charset="0"/>
                          <a:cs typeface="Courier New" pitchFamily="49" charset="0"/>
                        </a:rPr>
                        <a:t>    </a:t>
                      </a:r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else{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	P1OUT |= LED1; // No, turn LED1 on }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  }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}</a:t>
                      </a:r>
                      <a:endParaRPr lang="zh-TW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580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Sample Code 2 for </a:t>
            </a:r>
            <a:r>
              <a:rPr lang="en-US" altLang="zh-TW" dirty="0" smtClean="0"/>
              <a:t>Debugger</a:t>
            </a:r>
            <a:endParaRPr lang="zh-TW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3</a:t>
            </a:fld>
            <a:endParaRPr lang="zh-TW" altLang="zh-TW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/>
          </p:nvPr>
        </p:nvGraphicFramePr>
        <p:xfrm>
          <a:off x="395536" y="1091520"/>
          <a:ext cx="8352928" cy="55778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8352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68552">
                <a:tc>
                  <a:txBody>
                    <a:bodyPr/>
                    <a:lstStyle/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#include &lt;msp430.h&gt;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#define LED1 BIT6   // P1.0 to green LED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#define B1 BIT3     // P1.3 to button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volatile unsigned </a:t>
                      </a:r>
                      <a:r>
                        <a:rPr lang="en-US" altLang="zh-TW" sz="20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altLang="zh-TW" sz="20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j;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void main(void){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WDTCTL = WDTPW + WDTHOLD; // Stop watchdog timer 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P1OUT |= LED1 + B1;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P1DIR = LED1;  // Set pin with LED1 to output</a:t>
                      </a:r>
                    </a:p>
                    <a:p>
                      <a:r>
                        <a:rPr lang="en-US" altLang="zh-TW" sz="2000" b="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P1REN = B1;    // Set</a:t>
                      </a:r>
                      <a:r>
                        <a:rPr lang="en-US" altLang="zh-TW" sz="20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pin to use pull-up resistor</a:t>
                      </a:r>
                      <a:endParaRPr lang="en-US" altLang="zh-TW" sz="2000" dirty="0" smtClean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for(;;){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while((P1IN &amp; B1) != 0){ // Loop on button up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	</a:t>
                      </a:r>
                      <a:r>
                        <a:rPr lang="en-US" altLang="zh-TW" sz="20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= P1IN;	j = P1OUT;	}</a:t>
                      </a:r>
                    </a:p>
                    <a:p>
                      <a:r>
                        <a:rPr lang="en-US" altLang="zh-TW" sz="20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</a:t>
                      </a: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P1OUT &amp;= ~LED1;  // Turn LED1 off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while((P1IN &amp; B1) == 0){ // Loop on button down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	</a:t>
                      </a:r>
                      <a:r>
                        <a:rPr lang="en-US" altLang="zh-TW" sz="20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= P1IN;	j = P1OUT;	}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P1OUT |= LED1;  // Turn LED1 on	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}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}</a:t>
                      </a:r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318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How to Debug?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the code line containing:    </a:t>
            </a:r>
            <a:r>
              <a:rPr lang="zh-TW" altLang="en-US" dirty="0" smtClean="0"/>
              <a:t>                              </a:t>
            </a:r>
            <a:endParaRPr lang="en-US" altLang="zh-TW" dirty="0"/>
          </a:p>
          <a:p>
            <a:pPr marL="400050" lvl="1" indent="0">
              <a:buNone/>
            </a:pPr>
            <a:r>
              <a:rPr lang="en-US" altLang="zh-TW" sz="20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TW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P1IN;</a:t>
            </a:r>
          </a:p>
          <a:p>
            <a:pPr marL="400050" lvl="1" indent="0">
              <a:buNone/>
            </a:pPr>
            <a:r>
              <a:rPr lang="en-US" altLang="zh-TW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 = P1OUT;</a:t>
            </a:r>
          </a:p>
          <a:p>
            <a:r>
              <a:rPr lang="en-US" altLang="zh-TW" b="1" dirty="0"/>
              <a:t>Add new expression from Expressions window</a:t>
            </a:r>
          </a:p>
          <a:p>
            <a:pPr marL="342900" lvl="1" indent="-342900">
              <a:buFont typeface="+mj-lt"/>
              <a:buChar char="•"/>
            </a:pPr>
            <a:r>
              <a:rPr lang="en-US" altLang="zh-TW" sz="2800" dirty="0"/>
              <a:t>Right-click on the appropriate line of </a:t>
            </a:r>
            <a:r>
              <a:rPr lang="en-US" altLang="zh-TW" sz="2800" dirty="0" smtClean="0"/>
              <a:t>code and set the </a:t>
            </a:r>
            <a:r>
              <a:rPr lang="en-US" altLang="zh-TW" sz="2800" b="1" dirty="0" smtClean="0"/>
              <a:t>Breakpoint</a:t>
            </a:r>
          </a:p>
          <a:p>
            <a:pPr marL="342900" lvl="1" indent="-342900">
              <a:buFont typeface="+mj-lt"/>
              <a:buChar char="•"/>
            </a:pPr>
            <a:r>
              <a:rPr lang="en-US" altLang="zh-TW" sz="2800" dirty="0"/>
              <a:t>When </a:t>
            </a:r>
            <a:r>
              <a:rPr lang="en-US" altLang="zh-TW" sz="2800" dirty="0" smtClean="0"/>
              <a:t>the code runs, </a:t>
            </a:r>
            <a:r>
              <a:rPr lang="en-US" altLang="zh-TW" sz="2800" dirty="0"/>
              <a:t>it will hit </a:t>
            </a:r>
            <a:r>
              <a:rPr lang="en-US" altLang="zh-TW" sz="2800" dirty="0" smtClean="0"/>
              <a:t>the </a:t>
            </a:r>
            <a:br>
              <a:rPr lang="en-US" altLang="zh-TW" sz="2800" dirty="0" smtClean="0"/>
            </a:br>
            <a:r>
              <a:rPr lang="en-US" altLang="zh-TW" sz="2800" dirty="0" smtClean="0"/>
              <a:t>breakpoint </a:t>
            </a:r>
            <a:r>
              <a:rPr lang="en-US" altLang="zh-TW" sz="2800" dirty="0"/>
              <a:t>and </a:t>
            </a:r>
            <a:r>
              <a:rPr lang="en-US" altLang="zh-TW" sz="2800" dirty="0" smtClean="0"/>
              <a:t>stop</a:t>
            </a:r>
          </a:p>
          <a:p>
            <a:pPr marL="342900" lvl="1" indent="-342900">
              <a:buFont typeface="+mj-lt"/>
              <a:buChar char="•"/>
            </a:pPr>
            <a:r>
              <a:rPr lang="en-US" altLang="zh-TW" sz="2800" dirty="0" smtClean="0"/>
              <a:t>You can now observe </a:t>
            </a:r>
            <a:r>
              <a:rPr lang="en-US" altLang="zh-TW" sz="2800" dirty="0"/>
              <a:t>the </a:t>
            </a:r>
            <a:r>
              <a:rPr lang="en-US" altLang="zh-TW" sz="2800" dirty="0" smtClean="0"/>
              <a:t>value</a:t>
            </a:r>
            <a:endParaRPr lang="zh-TW" altLang="en-US" sz="2800" b="1" dirty="0"/>
          </a:p>
          <a:p>
            <a:pPr marL="342900" lvl="1" indent="-342900">
              <a:buFont typeface="+mj-lt"/>
              <a:buChar char="•"/>
            </a:pPr>
            <a:endParaRPr lang="en-US" altLang="zh-TW" sz="28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4</a:t>
            </a:fld>
            <a:endParaRPr lang="zh-TW" altLang="zh-TW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1124744"/>
            <a:ext cx="2160240" cy="108538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292547"/>
            <a:ext cx="8460432" cy="80074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950" y="3933056"/>
            <a:ext cx="270510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14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Debugger Output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5</a:t>
            </a:fld>
            <a:endParaRPr lang="zh-TW" altLang="zh-TW"/>
          </a:p>
        </p:txBody>
      </p:sp>
      <p:pic>
        <p:nvPicPr>
          <p:cNvPr id="13" name="內容版面配置區 1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01"/>
          <a:stretch/>
        </p:blipFill>
        <p:spPr>
          <a:xfrm>
            <a:off x="0" y="1575190"/>
            <a:ext cx="9046281" cy="1323317"/>
          </a:xfrm>
        </p:spPr>
      </p:pic>
      <p:sp>
        <p:nvSpPr>
          <p:cNvPr id="5" name="矩形 4"/>
          <p:cNvSpPr/>
          <p:nvPr/>
        </p:nvSpPr>
        <p:spPr>
          <a:xfrm>
            <a:off x="4060257" y="1575190"/>
            <a:ext cx="15276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>
                <a:latin typeface="arial" panose="020B0604020202020204" pitchFamily="34" charset="0"/>
              </a:rPr>
              <a:t>1111 </a:t>
            </a:r>
            <a:r>
              <a:rPr lang="en-US" altLang="zh-TW" dirty="0" smtClean="0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  <a:r>
              <a:rPr lang="en-US" altLang="zh-TW" dirty="0" smtClean="0">
                <a:latin typeface="arial" panose="020B0604020202020204" pitchFamily="34" charset="0"/>
              </a:rPr>
              <a:t>110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4060257" y="1919591"/>
            <a:ext cx="15568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>
                <a:latin typeface="arial" panose="020B0604020202020204" pitchFamily="34" charset="0"/>
              </a:rPr>
              <a:t>0</a:t>
            </a:r>
            <a:r>
              <a:rPr lang="en-US" altLang="zh-TW" dirty="0" smtClean="0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  <a:r>
              <a:rPr lang="en-US" altLang="zh-TW" dirty="0" smtClean="0">
                <a:latin typeface="arial" panose="020B0604020202020204" pitchFamily="34" charset="0"/>
              </a:rPr>
              <a:t>001000</a:t>
            </a:r>
            <a:endParaRPr lang="zh-TW" altLang="en-US" dirty="0"/>
          </a:p>
        </p:txBody>
      </p:sp>
      <p:pic>
        <p:nvPicPr>
          <p:cNvPr id="8" name="內容版面配置區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502"/>
          <a:stretch/>
        </p:blipFill>
        <p:spPr bwMode="auto">
          <a:xfrm>
            <a:off x="0" y="3284984"/>
            <a:ext cx="9046281" cy="1413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矩形 8"/>
          <p:cNvSpPr/>
          <p:nvPr/>
        </p:nvSpPr>
        <p:spPr>
          <a:xfrm>
            <a:off x="4148300" y="3284984"/>
            <a:ext cx="1531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0000</a:t>
            </a:r>
            <a:r>
              <a:rPr lang="en-US" altLang="zh-TW" dirty="0" smtClean="0">
                <a:solidFill>
                  <a:srgbClr val="FF0000"/>
                </a:solidFill>
              </a:rPr>
              <a:t>0</a:t>
            </a:r>
            <a:r>
              <a:rPr lang="en-US" altLang="zh-TW" dirty="0" smtClean="0"/>
              <a:t>110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159605" y="3615335"/>
            <a:ext cx="15568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>
                <a:solidFill>
                  <a:srgbClr val="212121"/>
                </a:solidFill>
                <a:latin typeface="arial" panose="020B0604020202020204" pitchFamily="34" charset="0"/>
              </a:rPr>
              <a:t>0</a:t>
            </a:r>
            <a:r>
              <a:rPr lang="en-US" altLang="zh-TW" dirty="0" smtClean="0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  <a:r>
              <a:rPr lang="en-US" altLang="zh-TW" dirty="0" smtClean="0">
                <a:solidFill>
                  <a:srgbClr val="212121"/>
                </a:solidFill>
                <a:latin typeface="arial" panose="020B0604020202020204" pitchFamily="34" charset="0"/>
              </a:rPr>
              <a:t>001000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3563888" y="5445224"/>
            <a:ext cx="43636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No need to care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 about </a:t>
            </a:r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other bits!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532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FEF5ED-4DD8-4306-81C2-CD5430FD7AD4}" type="slidenum">
              <a:rPr lang="zh-TW" altLang="en-US"/>
              <a:pPr/>
              <a:t>6</a:t>
            </a:fld>
            <a:endParaRPr lang="zh-TW" altLang="zh-TW"/>
          </a:p>
        </p:txBody>
      </p:sp>
      <p:sp>
        <p:nvSpPr>
          <p:cNvPr id="9062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 1</a:t>
            </a:r>
            <a:endParaRPr lang="zh-TW" altLang="en-US" dirty="0"/>
          </a:p>
        </p:txBody>
      </p:sp>
      <p:sp>
        <p:nvSpPr>
          <p:cNvPr id="90624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Basic 1:</a:t>
            </a:r>
          </a:p>
          <a:p>
            <a:pPr lvl="1"/>
            <a:r>
              <a:rPr lang="en-US" altLang="zh-TW" dirty="0" smtClean="0"/>
              <a:t>Flash </a:t>
            </a:r>
            <a:r>
              <a:rPr lang="en-US" altLang="zh-TW" dirty="0" smtClean="0"/>
              <a:t>the </a:t>
            </a:r>
            <a:r>
              <a:rPr lang="en-US" altLang="zh-TW" dirty="0" smtClean="0"/>
              <a:t>red </a:t>
            </a:r>
            <a:r>
              <a:rPr lang="en-US" altLang="zh-TW" dirty="0" smtClean="0"/>
              <a:t>and green LED alternatively whenever the button is pressed and released once. The LEDs change right after the button is released.</a:t>
            </a:r>
            <a:endParaRPr lang="en-US" altLang="zh-TW" dirty="0"/>
          </a:p>
          <a:p>
            <a:pPr lvl="1"/>
            <a:r>
              <a:rPr lang="en-US" altLang="zh-TW" dirty="0" smtClean="0"/>
              <a:t>Run </a:t>
            </a:r>
            <a:r>
              <a:rPr lang="en-US" altLang="zh-TW" dirty="0" smtClean="0"/>
              <a:t>the </a:t>
            </a:r>
            <a:r>
              <a:rPr lang="en-US" altLang="zh-TW" dirty="0" smtClean="0"/>
              <a:t>debugger</a:t>
            </a:r>
            <a:r>
              <a:rPr lang="en-US" altLang="zh-TW" dirty="0" smtClean="0"/>
              <a:t> </a:t>
            </a:r>
            <a:r>
              <a:rPr lang="en-US" altLang="zh-TW" dirty="0" smtClean="0"/>
              <a:t>to </a:t>
            </a:r>
            <a:r>
              <a:rPr lang="en-US" altLang="zh-TW" dirty="0" smtClean="0"/>
              <a:t>show the </a:t>
            </a:r>
            <a:r>
              <a:rPr lang="en-US" altLang="zh-TW" dirty="0" smtClean="0"/>
              <a:t>content</a:t>
            </a:r>
            <a:r>
              <a:rPr lang="en-US" altLang="zh-TW" dirty="0" smtClean="0"/>
              <a:t> </a:t>
            </a:r>
            <a:r>
              <a:rPr lang="en-US" altLang="zh-TW" dirty="0" smtClean="0"/>
              <a:t>of </a:t>
            </a:r>
            <a:r>
              <a:rPr lang="en-US" altLang="zh-TW" dirty="0" smtClean="0"/>
              <a:t>P1IN whenever the LEDs change.  </a:t>
            </a:r>
            <a:endParaRPr lang="en-US" altLang="zh-TW" dirty="0" smtClean="0"/>
          </a:p>
          <a:p>
            <a:r>
              <a:rPr lang="en-US" altLang="zh-TW" dirty="0"/>
              <a:t>Basic </a:t>
            </a:r>
            <a:r>
              <a:rPr lang="en-US" altLang="zh-TW" dirty="0" smtClean="0"/>
              <a:t>2:</a:t>
            </a:r>
            <a:endParaRPr lang="en-US" altLang="zh-TW" dirty="0"/>
          </a:p>
          <a:p>
            <a:pPr lvl="1"/>
            <a:r>
              <a:rPr lang="en-US" altLang="zh-TW" dirty="0"/>
              <a:t>When </a:t>
            </a:r>
            <a:r>
              <a:rPr lang="en-US" altLang="zh-TW" dirty="0" smtClean="0"/>
              <a:t>the button is </a:t>
            </a:r>
            <a:r>
              <a:rPr lang="en-US" altLang="zh-TW" dirty="0"/>
              <a:t>down, only flash the green LED. But </a:t>
            </a:r>
            <a:r>
              <a:rPr lang="en-US" altLang="zh-TW" dirty="0" smtClean="0"/>
              <a:t>if the </a:t>
            </a:r>
            <a:r>
              <a:rPr lang="en-US" altLang="zh-TW" dirty="0"/>
              <a:t>button is </a:t>
            </a:r>
            <a:r>
              <a:rPr lang="en-US" altLang="zh-TW" dirty="0" smtClean="0"/>
              <a:t>pressed “long” </a:t>
            </a:r>
            <a:r>
              <a:rPr lang="en-US" altLang="zh-TW" dirty="0"/>
              <a:t>enough, flash only the red </a:t>
            </a:r>
            <a:r>
              <a:rPr lang="en-US" altLang="zh-TW" dirty="0" smtClean="0"/>
              <a:t>LED instead.</a:t>
            </a:r>
            <a:endParaRPr lang="en-US" altLang="zh-TW" dirty="0"/>
          </a:p>
          <a:p>
            <a:pPr lvl="1"/>
            <a:r>
              <a:rPr lang="en-US" altLang="zh-TW" dirty="0"/>
              <a:t>When the button is released, neither</a:t>
            </a:r>
            <a:r>
              <a:rPr lang="zh-TW" altLang="en-US" dirty="0"/>
              <a:t> </a:t>
            </a:r>
            <a:r>
              <a:rPr lang="en-US" altLang="zh-TW" dirty="0"/>
              <a:t>of the </a:t>
            </a:r>
            <a:r>
              <a:rPr lang="en-US" altLang="zh-TW" dirty="0" smtClean="0"/>
              <a:t>LEDs </a:t>
            </a:r>
            <a:r>
              <a:rPr lang="en-US" altLang="zh-TW" dirty="0"/>
              <a:t>is </a:t>
            </a:r>
            <a:r>
              <a:rPr lang="en-US" altLang="zh-TW" dirty="0" smtClean="0"/>
              <a:t>on.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4848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6113</TotalTime>
  <Words>456</Words>
  <Application>Microsoft Office PowerPoint</Application>
  <PresentationFormat>如螢幕大小 (4:3)</PresentationFormat>
  <Paragraphs>77</Paragraphs>
  <Slides>7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8" baseType="lpstr">
      <vt:lpstr>新細明體</vt:lpstr>
      <vt:lpstr>標楷體</vt:lpstr>
      <vt:lpstr>Arial</vt:lpstr>
      <vt:lpstr>Arial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CS4101 Introduction to Embedded Systems  Lab 1: General Purpose IO</vt:lpstr>
      <vt:lpstr>Introduction</vt:lpstr>
      <vt:lpstr>Sample Code 1 for Input</vt:lpstr>
      <vt:lpstr>Sample Code 2 for Debugger</vt:lpstr>
      <vt:lpstr>How to Debug?</vt:lpstr>
      <vt:lpstr>Debugger Output</vt:lpstr>
      <vt:lpstr>Lab 1</vt:lpstr>
    </vt:vector>
  </TitlesOfParts>
  <Company>Dell Computer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for Embedded Systems</dc:title>
  <dc:creator>Preferred Customer</dc:creator>
  <cp:lastModifiedBy>Chung-Ta King</cp:lastModifiedBy>
  <cp:revision>539</cp:revision>
  <dcterms:created xsi:type="dcterms:W3CDTF">2000-02-07T23:54:30Z</dcterms:created>
  <dcterms:modified xsi:type="dcterms:W3CDTF">2016-10-09T16:44:27Z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