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9" r:id="rId1"/>
  </p:sldMasterIdLst>
  <p:notesMasterIdLst>
    <p:notesMasterId r:id="rId53"/>
  </p:notesMasterIdLst>
  <p:handoutMasterIdLst>
    <p:handoutMasterId r:id="rId54"/>
  </p:handoutMasterIdLst>
  <p:sldIdLst>
    <p:sldId id="288" r:id="rId2"/>
    <p:sldId id="451" r:id="rId3"/>
    <p:sldId id="545" r:id="rId4"/>
    <p:sldId id="546" r:id="rId5"/>
    <p:sldId id="556" r:id="rId6"/>
    <p:sldId id="557" r:id="rId7"/>
    <p:sldId id="547" r:id="rId8"/>
    <p:sldId id="548" r:id="rId9"/>
    <p:sldId id="549" r:id="rId10"/>
    <p:sldId id="550" r:id="rId11"/>
    <p:sldId id="560" r:id="rId12"/>
    <p:sldId id="551" r:id="rId13"/>
    <p:sldId id="553" r:id="rId14"/>
    <p:sldId id="561" r:id="rId15"/>
    <p:sldId id="555" r:id="rId16"/>
    <p:sldId id="452" r:id="rId17"/>
    <p:sldId id="453" r:id="rId18"/>
    <p:sldId id="454" r:id="rId19"/>
    <p:sldId id="455" r:id="rId20"/>
    <p:sldId id="503" r:id="rId21"/>
    <p:sldId id="508" r:id="rId22"/>
    <p:sldId id="509" r:id="rId23"/>
    <p:sldId id="511" r:id="rId24"/>
    <p:sldId id="510" r:id="rId25"/>
    <p:sldId id="515" r:id="rId26"/>
    <p:sldId id="516" r:id="rId27"/>
    <p:sldId id="565" r:id="rId28"/>
    <p:sldId id="562" r:id="rId29"/>
    <p:sldId id="563" r:id="rId30"/>
    <p:sldId id="564" r:id="rId31"/>
    <p:sldId id="517" r:id="rId32"/>
    <p:sldId id="518" r:id="rId33"/>
    <p:sldId id="519" r:id="rId34"/>
    <p:sldId id="531" r:id="rId35"/>
    <p:sldId id="535" r:id="rId36"/>
    <p:sldId id="533" r:id="rId37"/>
    <p:sldId id="536" r:id="rId38"/>
    <p:sldId id="537" r:id="rId39"/>
    <p:sldId id="534" r:id="rId40"/>
    <p:sldId id="566" r:id="rId41"/>
    <p:sldId id="540" r:id="rId42"/>
    <p:sldId id="573" r:id="rId43"/>
    <p:sldId id="574" r:id="rId44"/>
    <p:sldId id="492" r:id="rId45"/>
    <p:sldId id="570" r:id="rId46"/>
    <p:sldId id="494" r:id="rId47"/>
    <p:sldId id="572" r:id="rId48"/>
    <p:sldId id="541" r:id="rId49"/>
    <p:sldId id="567" r:id="rId50"/>
    <p:sldId id="568" r:id="rId51"/>
    <p:sldId id="569" r:id="rId52"/>
  </p:sldIdLst>
  <p:sldSz cx="9144000" cy="6858000" type="screen4x3"/>
  <p:notesSz cx="10234613" cy="7099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6" userDrawn="1">
          <p15:clr>
            <a:srgbClr val="A4A3A4"/>
          </p15:clr>
        </p15:guide>
        <p15:guide id="2" pos="322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ter Marwedel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0000FF"/>
    <a:srgbClr val="339933"/>
    <a:srgbClr val="99FF99"/>
    <a:srgbClr val="33CC33"/>
    <a:srgbClr val="FFCC66"/>
    <a:srgbClr val="FFCC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95" autoAdjust="0"/>
    <p:restoredTop sz="94660"/>
  </p:normalViewPr>
  <p:slideViewPr>
    <p:cSldViewPr>
      <p:cViewPr varScale="1">
        <p:scale>
          <a:sx n="47" d="100"/>
          <a:sy n="47" d="100"/>
        </p:scale>
        <p:origin x="1426" y="53"/>
      </p:cViewPr>
      <p:guideLst>
        <p:guide orient="horz" pos="316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0" d="100"/>
        <a:sy n="130" d="100"/>
      </p:scale>
      <p:origin x="0" y="-11386"/>
    </p:cViewPr>
  </p:sorterViewPr>
  <p:notesViewPr>
    <p:cSldViewPr>
      <p:cViewPr>
        <p:scale>
          <a:sx n="100" d="100"/>
          <a:sy n="100" d="100"/>
        </p:scale>
        <p:origin x="-58" y="1675"/>
      </p:cViewPr>
      <p:guideLst>
        <p:guide orient="horz" pos="2236"/>
        <p:guide pos="32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0" tIns="45780" rIns="91560" bIns="45780" numCol="1" anchor="t" anchorCtr="0" compatLnSpc="1">
            <a:prstTxWarp prst="textNoShape">
              <a:avLst/>
            </a:prstTxWarp>
          </a:bodyPr>
          <a:lstStyle>
            <a:lvl1pPr defTabSz="915909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9140" y="1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0" tIns="45780" rIns="91560" bIns="45780" numCol="1" anchor="t" anchorCtr="0" compatLnSpc="1">
            <a:prstTxWarp prst="textNoShape">
              <a:avLst/>
            </a:prstTxWarp>
          </a:bodyPr>
          <a:lstStyle>
            <a:lvl1pPr algn="r" defTabSz="915909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701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0" tIns="45780" rIns="91560" bIns="45780" numCol="1" anchor="b" anchorCtr="0" compatLnSpc="1">
            <a:prstTxWarp prst="textNoShape">
              <a:avLst/>
            </a:prstTxWarp>
          </a:bodyPr>
          <a:lstStyle>
            <a:lvl1pPr defTabSz="915909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9140" y="6743701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0" tIns="45780" rIns="91560" bIns="45780" numCol="1" anchor="b" anchorCtr="0" compatLnSpc="1">
            <a:prstTxWarp prst="textNoShape">
              <a:avLst/>
            </a:prstTxWarp>
          </a:bodyPr>
          <a:lstStyle>
            <a:lvl1pPr algn="r" defTabSz="915909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fld id="{B1325A9D-FAB7-4797-8322-BC4A2F2BBA17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585623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2" tIns="49515" rIns="99032" bIns="49515" numCol="1" anchor="t" anchorCtr="0" compatLnSpc="1">
            <a:prstTxWarp prst="textNoShape">
              <a:avLst/>
            </a:prstTxWarp>
          </a:bodyPr>
          <a:lstStyle>
            <a:lvl1pPr defTabSz="990515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800725" y="1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2" tIns="49515" rIns="99032" bIns="49515" numCol="1" anchor="t" anchorCtr="0" compatLnSpc="1">
            <a:prstTxWarp prst="textNoShape">
              <a:avLst/>
            </a:prstTxWarp>
          </a:bodyPr>
          <a:lstStyle>
            <a:lvl1pPr algn="r" defTabSz="990515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3400"/>
            <a:ext cx="3549650" cy="26622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9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3664" y="3373438"/>
            <a:ext cx="7507287" cy="319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2" tIns="49515" rIns="99032" bIns="495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69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2" tIns="49515" rIns="99032" bIns="49515" numCol="1" anchor="b" anchorCtr="0" compatLnSpc="1">
            <a:prstTxWarp prst="textNoShape">
              <a:avLst/>
            </a:prstTxWarp>
          </a:bodyPr>
          <a:lstStyle>
            <a:lvl1pPr defTabSz="990515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2" tIns="49515" rIns="99032" bIns="49515" numCol="1" anchor="b" anchorCtr="0" compatLnSpc="1">
            <a:prstTxWarp prst="textNoShape">
              <a:avLst/>
            </a:prstTxWarp>
          </a:bodyPr>
          <a:lstStyle>
            <a:lvl1pPr algn="r" defTabSz="990515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fld id="{B9CD987E-F49D-41F0-8708-86B5D525514B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5131959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D987E-F49D-41F0-8708-86B5D525514B}" type="slidenum">
              <a:rPr lang="zh-TW" altLang="en-US" smtClean="0"/>
              <a:pPr/>
              <a:t>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5960940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E6B87B-D277-44C2-B1D9-52DDBECB3A12}" type="slidenum">
              <a:rPr lang="zh-TW" altLang="en-US"/>
              <a:pPr/>
              <a:t>28</a:t>
            </a:fld>
            <a:endParaRPr lang="zh-TW" altLang="zh-TW"/>
          </a:p>
        </p:txBody>
      </p:sp>
      <p:sp>
        <p:nvSpPr>
          <p:cNvPr id="1186818" name="Rectangle 7"/>
          <p:cNvSpPr txBox="1">
            <a:spLocks noGrp="1" noChangeArrowheads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69241D07-BFEC-4ACA-AA34-0EC63D549DB9}" type="slidenum">
              <a:rPr kumimoji="1" lang="zh-TW" altLang="en-US" sz="1300"/>
              <a:pPr algn="r" eaLnBrk="1" hangingPunct="1"/>
              <a:t>28</a:t>
            </a:fld>
            <a:endParaRPr kumimoji="1" lang="zh-TW" altLang="zh-TW" sz="1300"/>
          </a:p>
        </p:txBody>
      </p:sp>
      <p:sp>
        <p:nvSpPr>
          <p:cNvPr id="1186819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1186820" name="備忘稿版面配置區 2"/>
          <p:cNvSpPr>
            <a:spLocks noGrp="1"/>
          </p:cNvSpPr>
          <p:nvPr>
            <p:ph type="body" idx="1"/>
          </p:nvPr>
        </p:nvSpPr>
        <p:spPr>
          <a:xfrm>
            <a:off x="1365250" y="3373438"/>
            <a:ext cx="7504113" cy="3192462"/>
          </a:xfrm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86821" name="投影片編號版面配置區 3"/>
          <p:cNvSpPr txBox="1">
            <a:spLocks noGrp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45EAEB15-A192-493F-8272-CED18563CD8D}" type="slidenum">
              <a:rPr kumimoji="1" lang="zh-TW" altLang="en-US" sz="1300"/>
              <a:pPr algn="r" eaLnBrk="1" hangingPunct="1"/>
              <a:t>28</a:t>
            </a:fld>
            <a:endParaRPr kumimoji="1" lang="en-US" altLang="zh-TW" sz="1300"/>
          </a:p>
        </p:txBody>
      </p:sp>
    </p:spTree>
    <p:extLst>
      <p:ext uri="{BB962C8B-B14F-4D97-AF65-F5344CB8AC3E}">
        <p14:creationId xmlns:p14="http://schemas.microsoft.com/office/powerpoint/2010/main" val="26922887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E6B87B-D277-44C2-B1D9-52DDBECB3A12}" type="slidenum">
              <a:rPr lang="zh-TW" altLang="en-US"/>
              <a:pPr/>
              <a:t>29</a:t>
            </a:fld>
            <a:endParaRPr lang="zh-TW" altLang="zh-TW"/>
          </a:p>
        </p:txBody>
      </p:sp>
      <p:sp>
        <p:nvSpPr>
          <p:cNvPr id="1186818" name="Rectangle 7"/>
          <p:cNvSpPr txBox="1">
            <a:spLocks noGrp="1" noChangeArrowheads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69241D07-BFEC-4ACA-AA34-0EC63D549DB9}" type="slidenum">
              <a:rPr kumimoji="1" lang="zh-TW" altLang="en-US" sz="1300"/>
              <a:pPr algn="r" eaLnBrk="1" hangingPunct="1"/>
              <a:t>29</a:t>
            </a:fld>
            <a:endParaRPr kumimoji="1" lang="zh-TW" altLang="zh-TW" sz="1300"/>
          </a:p>
        </p:txBody>
      </p:sp>
      <p:sp>
        <p:nvSpPr>
          <p:cNvPr id="1186819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1186820" name="備忘稿版面配置區 2"/>
          <p:cNvSpPr>
            <a:spLocks noGrp="1"/>
          </p:cNvSpPr>
          <p:nvPr>
            <p:ph type="body" idx="1"/>
          </p:nvPr>
        </p:nvSpPr>
        <p:spPr>
          <a:xfrm>
            <a:off x="1365250" y="3373438"/>
            <a:ext cx="7504113" cy="3192462"/>
          </a:xfrm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86821" name="投影片編號版面配置區 3"/>
          <p:cNvSpPr txBox="1">
            <a:spLocks noGrp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45EAEB15-A192-493F-8272-CED18563CD8D}" type="slidenum">
              <a:rPr kumimoji="1" lang="zh-TW" altLang="en-US" sz="1300"/>
              <a:pPr algn="r" eaLnBrk="1" hangingPunct="1"/>
              <a:t>29</a:t>
            </a:fld>
            <a:endParaRPr kumimoji="1" lang="en-US" altLang="zh-TW" sz="1300"/>
          </a:p>
        </p:txBody>
      </p:sp>
    </p:spTree>
    <p:extLst>
      <p:ext uri="{BB962C8B-B14F-4D97-AF65-F5344CB8AC3E}">
        <p14:creationId xmlns:p14="http://schemas.microsoft.com/office/powerpoint/2010/main" val="12639267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D987E-F49D-41F0-8708-86B5D525514B}" type="slidenum">
              <a:rPr lang="zh-TW" altLang="en-US" smtClean="0"/>
              <a:pPr/>
              <a:t>30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2522411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BCBB43-0F5E-4282-AB30-B00BADC5283B}" type="slidenum">
              <a:rPr lang="zh-TW" altLang="en-US"/>
              <a:pPr/>
              <a:t>31</a:t>
            </a:fld>
            <a:endParaRPr lang="zh-TW" altLang="zh-TW"/>
          </a:p>
        </p:txBody>
      </p:sp>
      <p:sp>
        <p:nvSpPr>
          <p:cNvPr id="1153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3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3938" y="3371850"/>
            <a:ext cx="8186737" cy="3194050"/>
          </a:xfrm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18261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6B3E86-D97F-4580-825A-4B3C8ED0BF59}" type="slidenum">
              <a:rPr lang="zh-TW" altLang="en-US"/>
              <a:pPr/>
              <a:t>32</a:t>
            </a:fld>
            <a:endParaRPr lang="zh-TW" altLang="zh-TW"/>
          </a:p>
        </p:txBody>
      </p:sp>
      <p:sp>
        <p:nvSpPr>
          <p:cNvPr id="1155074" name="Rectangle 7"/>
          <p:cNvSpPr txBox="1">
            <a:spLocks noGrp="1" noChangeArrowheads="1"/>
          </p:cNvSpPr>
          <p:nvPr/>
        </p:nvSpPr>
        <p:spPr bwMode="auto">
          <a:xfrm>
            <a:off x="5797550" y="6743700"/>
            <a:ext cx="4435475" cy="354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 anchor="b"/>
          <a:lstStyle>
            <a:lvl1pPr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232D8166-0DC8-422F-B554-21C955D65046}" type="slidenum">
              <a:rPr lang="zh-TW" altLang="en-US" sz="1300">
                <a:latin typeface="Arial" panose="020B0604020202020204" pitchFamily="34" charset="0"/>
                <a:cs typeface="Arial" panose="020B0604020202020204" pitchFamily="34" charset="0"/>
              </a:rPr>
              <a:pPr algn="r" eaLnBrk="1" hangingPunct="1"/>
              <a:t>32</a:t>
            </a:fld>
            <a:endParaRPr lang="en-US" altLang="zh-TW" sz="13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55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5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3938" y="3371850"/>
            <a:ext cx="8186737" cy="3194050"/>
          </a:xfrm>
        </p:spPr>
        <p:txBody>
          <a:bodyPr lIns="96661" tIns="48331" rIns="96661" bIns="48331"/>
          <a:lstStyle/>
          <a:p>
            <a:r>
              <a:rPr lang="en-US" altLang="zh-TW"/>
              <a:t>This should be a quick review from the basic RTOS section earlier</a:t>
            </a:r>
          </a:p>
          <a:p>
            <a:endParaRPr lang="en-US" altLang="zh-TW"/>
          </a:p>
          <a:p>
            <a:r>
              <a:rPr lang="en-US" altLang="zh-TW"/>
              <a:t>Mutex is special case where the count =1 so only one task can hold it at a time</a:t>
            </a:r>
          </a:p>
        </p:txBody>
      </p:sp>
    </p:spTree>
    <p:extLst>
      <p:ext uri="{BB962C8B-B14F-4D97-AF65-F5344CB8AC3E}">
        <p14:creationId xmlns:p14="http://schemas.microsoft.com/office/powerpoint/2010/main" val="20079007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1F64A-5ABC-4089-B4D8-D035D4D3A05D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2118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1F64A-5ABC-4089-B4D8-D035D4D3A05D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1670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E6B87B-D277-44C2-B1D9-52DDBECB3A12}" type="slidenum">
              <a:rPr lang="zh-TW" altLang="en-US"/>
              <a:pPr/>
              <a:t>39</a:t>
            </a:fld>
            <a:endParaRPr lang="zh-TW" altLang="zh-TW"/>
          </a:p>
        </p:txBody>
      </p:sp>
      <p:sp>
        <p:nvSpPr>
          <p:cNvPr id="1186818" name="Rectangle 7"/>
          <p:cNvSpPr txBox="1">
            <a:spLocks noGrp="1" noChangeArrowheads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69241D07-BFEC-4ACA-AA34-0EC63D549DB9}" type="slidenum">
              <a:rPr kumimoji="1" lang="zh-TW" altLang="en-US" sz="1300"/>
              <a:pPr algn="r" eaLnBrk="1" hangingPunct="1"/>
              <a:t>39</a:t>
            </a:fld>
            <a:endParaRPr kumimoji="1" lang="zh-TW" altLang="zh-TW" sz="1300"/>
          </a:p>
        </p:txBody>
      </p:sp>
      <p:sp>
        <p:nvSpPr>
          <p:cNvPr id="1186819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1186820" name="備忘稿版面配置區 2"/>
          <p:cNvSpPr>
            <a:spLocks noGrp="1"/>
          </p:cNvSpPr>
          <p:nvPr>
            <p:ph type="body" idx="1"/>
          </p:nvPr>
        </p:nvSpPr>
        <p:spPr>
          <a:xfrm>
            <a:off x="1365250" y="3373438"/>
            <a:ext cx="7504113" cy="3192462"/>
          </a:xfrm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86821" name="投影片編號版面配置區 3"/>
          <p:cNvSpPr txBox="1">
            <a:spLocks noGrp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45EAEB15-A192-493F-8272-CED18563CD8D}" type="slidenum">
              <a:rPr kumimoji="1" lang="zh-TW" altLang="en-US" sz="1300"/>
              <a:pPr algn="r" eaLnBrk="1" hangingPunct="1"/>
              <a:t>39</a:t>
            </a:fld>
            <a:endParaRPr kumimoji="1" lang="en-US" altLang="zh-TW" sz="1300"/>
          </a:p>
        </p:txBody>
      </p:sp>
    </p:spTree>
    <p:extLst>
      <p:ext uri="{BB962C8B-B14F-4D97-AF65-F5344CB8AC3E}">
        <p14:creationId xmlns:p14="http://schemas.microsoft.com/office/powerpoint/2010/main" val="353583718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E6B87B-D277-44C2-B1D9-52DDBECB3A12}" type="slidenum">
              <a:rPr lang="zh-TW" altLang="en-US"/>
              <a:pPr/>
              <a:t>48</a:t>
            </a:fld>
            <a:endParaRPr lang="zh-TW" altLang="zh-TW"/>
          </a:p>
        </p:txBody>
      </p:sp>
      <p:sp>
        <p:nvSpPr>
          <p:cNvPr id="1186818" name="Rectangle 7"/>
          <p:cNvSpPr txBox="1">
            <a:spLocks noGrp="1" noChangeArrowheads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69241D07-BFEC-4ACA-AA34-0EC63D549DB9}" type="slidenum">
              <a:rPr kumimoji="1" lang="zh-TW" altLang="en-US" sz="1300"/>
              <a:pPr algn="r" eaLnBrk="1" hangingPunct="1"/>
              <a:t>48</a:t>
            </a:fld>
            <a:endParaRPr kumimoji="1" lang="zh-TW" altLang="zh-TW" sz="1300"/>
          </a:p>
        </p:txBody>
      </p:sp>
      <p:sp>
        <p:nvSpPr>
          <p:cNvPr id="1186819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1186820" name="備忘稿版面配置區 2"/>
          <p:cNvSpPr>
            <a:spLocks noGrp="1"/>
          </p:cNvSpPr>
          <p:nvPr>
            <p:ph type="body" idx="1"/>
          </p:nvPr>
        </p:nvSpPr>
        <p:spPr>
          <a:xfrm>
            <a:off x="1365250" y="3373438"/>
            <a:ext cx="7504113" cy="3192462"/>
          </a:xfrm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86821" name="投影片編號版面配置區 3"/>
          <p:cNvSpPr txBox="1">
            <a:spLocks noGrp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45EAEB15-A192-493F-8272-CED18563CD8D}" type="slidenum">
              <a:rPr kumimoji="1" lang="zh-TW" altLang="en-US" sz="1300"/>
              <a:pPr algn="r" eaLnBrk="1" hangingPunct="1"/>
              <a:t>48</a:t>
            </a:fld>
            <a:endParaRPr kumimoji="1" lang="en-US" altLang="zh-TW" sz="1300"/>
          </a:p>
        </p:txBody>
      </p:sp>
    </p:spTree>
    <p:extLst>
      <p:ext uri="{BB962C8B-B14F-4D97-AF65-F5344CB8AC3E}">
        <p14:creationId xmlns:p14="http://schemas.microsoft.com/office/powerpoint/2010/main" val="33145592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E6B87B-D277-44C2-B1D9-52DDBECB3A12}" type="slidenum">
              <a:rPr lang="zh-TW" altLang="en-US"/>
              <a:pPr/>
              <a:t>49</a:t>
            </a:fld>
            <a:endParaRPr lang="zh-TW" altLang="zh-TW"/>
          </a:p>
        </p:txBody>
      </p:sp>
      <p:sp>
        <p:nvSpPr>
          <p:cNvPr id="1186818" name="Rectangle 7"/>
          <p:cNvSpPr txBox="1">
            <a:spLocks noGrp="1" noChangeArrowheads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69241D07-BFEC-4ACA-AA34-0EC63D549DB9}" type="slidenum">
              <a:rPr kumimoji="1" lang="zh-TW" altLang="en-US" sz="1300"/>
              <a:pPr algn="r" eaLnBrk="1" hangingPunct="1"/>
              <a:t>49</a:t>
            </a:fld>
            <a:endParaRPr kumimoji="1" lang="zh-TW" altLang="zh-TW" sz="1300"/>
          </a:p>
        </p:txBody>
      </p:sp>
      <p:sp>
        <p:nvSpPr>
          <p:cNvPr id="1186819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1186820" name="備忘稿版面配置區 2"/>
          <p:cNvSpPr>
            <a:spLocks noGrp="1"/>
          </p:cNvSpPr>
          <p:nvPr>
            <p:ph type="body" idx="1"/>
          </p:nvPr>
        </p:nvSpPr>
        <p:spPr>
          <a:xfrm>
            <a:off x="1365250" y="3373438"/>
            <a:ext cx="7504113" cy="3192462"/>
          </a:xfrm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86821" name="投影片編號版面配置區 3"/>
          <p:cNvSpPr txBox="1">
            <a:spLocks noGrp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45EAEB15-A192-493F-8272-CED18563CD8D}" type="slidenum">
              <a:rPr kumimoji="1" lang="zh-TW" altLang="en-US" sz="1300"/>
              <a:pPr algn="r" eaLnBrk="1" hangingPunct="1"/>
              <a:t>49</a:t>
            </a:fld>
            <a:endParaRPr kumimoji="1" lang="en-US" altLang="zh-TW" sz="1300"/>
          </a:p>
        </p:txBody>
      </p:sp>
    </p:spTree>
    <p:extLst>
      <p:ext uri="{BB962C8B-B14F-4D97-AF65-F5344CB8AC3E}">
        <p14:creationId xmlns:p14="http://schemas.microsoft.com/office/powerpoint/2010/main" val="15726284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C3C86E9E-3AA1-4A6A-951A-BB200625AB65}" type="datetime1">
              <a:rPr lang="en-US" smtClean="0"/>
              <a:pPr/>
              <a:t>12/26/2016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7372CEC-55CC-48F1-8EA9-CCE5955C4F3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96505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E6B87B-D277-44C2-B1D9-52DDBECB3A12}" type="slidenum">
              <a:rPr lang="zh-TW" altLang="en-US"/>
              <a:pPr/>
              <a:t>50</a:t>
            </a:fld>
            <a:endParaRPr lang="zh-TW" altLang="zh-TW"/>
          </a:p>
        </p:txBody>
      </p:sp>
      <p:sp>
        <p:nvSpPr>
          <p:cNvPr id="1186818" name="Rectangle 7"/>
          <p:cNvSpPr txBox="1">
            <a:spLocks noGrp="1" noChangeArrowheads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69241D07-BFEC-4ACA-AA34-0EC63D549DB9}" type="slidenum">
              <a:rPr kumimoji="1" lang="zh-TW" altLang="en-US" sz="1300"/>
              <a:pPr algn="r" eaLnBrk="1" hangingPunct="1"/>
              <a:t>50</a:t>
            </a:fld>
            <a:endParaRPr kumimoji="1" lang="zh-TW" altLang="zh-TW" sz="1300"/>
          </a:p>
        </p:txBody>
      </p:sp>
      <p:sp>
        <p:nvSpPr>
          <p:cNvPr id="1186819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1186820" name="備忘稿版面配置區 2"/>
          <p:cNvSpPr>
            <a:spLocks noGrp="1"/>
          </p:cNvSpPr>
          <p:nvPr>
            <p:ph type="body" idx="1"/>
          </p:nvPr>
        </p:nvSpPr>
        <p:spPr>
          <a:xfrm>
            <a:off x="1365250" y="3373438"/>
            <a:ext cx="7504113" cy="3192462"/>
          </a:xfrm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86821" name="投影片編號版面配置區 3"/>
          <p:cNvSpPr txBox="1">
            <a:spLocks noGrp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45EAEB15-A192-493F-8272-CED18563CD8D}" type="slidenum">
              <a:rPr kumimoji="1" lang="zh-TW" altLang="en-US" sz="1300"/>
              <a:pPr algn="r" eaLnBrk="1" hangingPunct="1"/>
              <a:t>50</a:t>
            </a:fld>
            <a:endParaRPr kumimoji="1" lang="en-US" altLang="zh-TW" sz="1300"/>
          </a:p>
        </p:txBody>
      </p:sp>
    </p:spTree>
    <p:extLst>
      <p:ext uri="{BB962C8B-B14F-4D97-AF65-F5344CB8AC3E}">
        <p14:creationId xmlns:p14="http://schemas.microsoft.com/office/powerpoint/2010/main" val="34558171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C3C86E9E-3AA1-4A6A-951A-BB200625AB65}" type="datetime1">
              <a:rPr lang="en-US" smtClean="0"/>
              <a:pPr/>
              <a:t>12/26/2016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7372CEC-55CC-48F1-8EA9-CCE5955C4F3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9034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C3C86E9E-3AA1-4A6A-951A-BB200625AB65}" type="datetime1">
              <a:rPr lang="en-US" smtClean="0"/>
              <a:pPr/>
              <a:t>12/26/2016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7372CEC-55CC-48F1-8EA9-CCE5955C4F3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2506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1F64A-5ABC-4089-B4D8-D035D4D3A05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3933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D987E-F49D-41F0-8708-86B5D525514B}" type="slidenum">
              <a:rPr lang="zh-TW" altLang="en-US" smtClean="0"/>
              <a:pPr/>
              <a:t>14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2951425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A45FD5-A74A-46C3-BFB0-A50CD2E5810E}" type="slidenum">
              <a:rPr lang="zh-TW" altLang="en-US"/>
              <a:pPr/>
              <a:t>15</a:t>
            </a:fld>
            <a:endParaRPr lang="zh-TW" altLang="zh-TW"/>
          </a:p>
        </p:txBody>
      </p:sp>
      <p:sp>
        <p:nvSpPr>
          <p:cNvPr id="1142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2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3938" y="3371850"/>
            <a:ext cx="8186737" cy="3194050"/>
          </a:xfrm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62775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D987E-F49D-41F0-8708-86B5D525514B}" type="slidenum">
              <a:rPr lang="zh-TW" altLang="en-US" smtClean="0"/>
              <a:pPr/>
              <a:t>19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0304489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E6B87B-D277-44C2-B1D9-52DDBECB3A12}" type="slidenum">
              <a:rPr lang="zh-TW" altLang="en-US"/>
              <a:pPr/>
              <a:t>27</a:t>
            </a:fld>
            <a:endParaRPr lang="zh-TW" altLang="zh-TW"/>
          </a:p>
        </p:txBody>
      </p:sp>
      <p:sp>
        <p:nvSpPr>
          <p:cNvPr id="1186818" name="Rectangle 7"/>
          <p:cNvSpPr txBox="1">
            <a:spLocks noGrp="1" noChangeArrowheads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69241D07-BFEC-4ACA-AA34-0EC63D549DB9}" type="slidenum">
              <a:rPr kumimoji="1" lang="zh-TW" altLang="en-US" sz="1300"/>
              <a:pPr algn="r" eaLnBrk="1" hangingPunct="1"/>
              <a:t>27</a:t>
            </a:fld>
            <a:endParaRPr kumimoji="1" lang="zh-TW" altLang="zh-TW" sz="1300"/>
          </a:p>
        </p:txBody>
      </p:sp>
      <p:sp>
        <p:nvSpPr>
          <p:cNvPr id="1186819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1186820" name="備忘稿版面配置區 2"/>
          <p:cNvSpPr>
            <a:spLocks noGrp="1"/>
          </p:cNvSpPr>
          <p:nvPr>
            <p:ph type="body" idx="1"/>
          </p:nvPr>
        </p:nvSpPr>
        <p:spPr>
          <a:xfrm>
            <a:off x="1365250" y="3373438"/>
            <a:ext cx="7504113" cy="3192462"/>
          </a:xfrm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86821" name="投影片編號版面配置區 3"/>
          <p:cNvSpPr txBox="1">
            <a:spLocks noGrp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45EAEB15-A192-493F-8272-CED18563CD8D}" type="slidenum">
              <a:rPr kumimoji="1" lang="zh-TW" altLang="en-US" sz="1300"/>
              <a:pPr algn="r" eaLnBrk="1" hangingPunct="1"/>
              <a:t>27</a:t>
            </a:fld>
            <a:endParaRPr kumimoji="1" lang="en-US" altLang="zh-TW" sz="1300"/>
          </a:p>
        </p:txBody>
      </p:sp>
    </p:spTree>
    <p:extLst>
      <p:ext uri="{BB962C8B-B14F-4D97-AF65-F5344CB8AC3E}">
        <p14:creationId xmlns:p14="http://schemas.microsoft.com/office/powerpoint/2010/main" val="3882387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3081" name="Picture 11" descr="清大LOGO(鳥)"/>
          <p:cNvPicPr>
            <a:picLocks noChangeAspect="1" noChangeArrowheads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692150"/>
            <a:ext cx="8010525" cy="2382838"/>
          </a:xfrm>
        </p:spPr>
        <p:txBody>
          <a:bodyPr/>
          <a:lstStyle>
            <a:lvl1pPr algn="ctr">
              <a:lnSpc>
                <a:spcPct val="100000"/>
              </a:lnSpc>
              <a:defRPr sz="4400"/>
            </a:lvl1pPr>
          </a:lstStyle>
          <a:p>
            <a:pPr lvl="0"/>
            <a:r>
              <a:rPr lang="en-US" altLang="zh-TW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716338"/>
            <a:ext cx="7778750" cy="1584325"/>
          </a:xfrm>
        </p:spPr>
        <p:txBody>
          <a:bodyPr/>
          <a:lstStyle>
            <a:lvl1pPr marL="0" indent="0" algn="ctr">
              <a:spcBef>
                <a:spcPct val="15000"/>
              </a:spcBef>
              <a:buFontTx/>
              <a:buNone/>
              <a:defRPr sz="3200"/>
            </a:lvl1pPr>
          </a:lstStyle>
          <a:p>
            <a:pPr lvl="0"/>
            <a:r>
              <a:rPr lang="en-US" altLang="zh-TW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11200" y="6229350"/>
            <a:ext cx="1930400" cy="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rgbClr val="5E574E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zh-TW" altLang="zh-TW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/>
            </a:lvl1pPr>
          </a:lstStyle>
          <a:p>
            <a:fld id="{BB86502A-8257-432D-AAC3-7A30F6CF4FE1}" type="slidenum">
              <a:rPr lang="zh-TW" altLang="en-US"/>
              <a:pPr/>
              <a:t>‹#›</a:t>
            </a:fld>
            <a:endParaRPr lang="zh-TW" altLang="zh-TW"/>
          </a:p>
        </p:txBody>
      </p:sp>
      <p:pic>
        <p:nvPicPr>
          <p:cNvPr id="3086" name="Picture 14" descr="清大書法字 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14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rPr>
              <a:t>National Tsing Hua University</a:t>
            </a:r>
          </a:p>
        </p:txBody>
      </p:sp>
      <p:pic>
        <p:nvPicPr>
          <p:cNvPr id="3088" name="Picture 13" descr="清大LOGO(圓)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406CF81-4D2B-4BDC-AB01-7C1A15D9ED4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041640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9550" y="228600"/>
            <a:ext cx="2051050" cy="58642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00750" cy="58642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90B182A-C929-4ED0-9B0E-F5329ECBE9D5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349352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06400" y="228600"/>
            <a:ext cx="82042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1676400"/>
            <a:ext cx="8178800" cy="44958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31800" y="622935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22935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731000" y="62293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CEE305B-C914-42AB-8329-D435686593B5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817485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5450" y="1052736"/>
            <a:ext cx="8178800" cy="504056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D7A0DC7-59DB-4FF4-A98F-253DCA5EE1C1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575520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161DC7D-C733-4BA1-AB4E-22B1CB3E3431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880959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254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910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EB9569C-0865-4AD3-AECD-3F3C6A221567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954812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14D331C-7B98-4B6D-9798-78ED94CD21C3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270678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DBC2A8D-9A7B-4180-A2C0-64594010D3A4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463655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B432AF1-3153-4BFC-ABF0-71916461ABBD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777726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D4938B9-D8C5-479D-A6AF-5DA54CB679A4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397856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0C4A593-471D-4B76-A7DC-78EE3F07C057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170093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57" name="Picture 11" descr="清大LOGO(鳥)"/>
          <p:cNvPicPr>
            <a:picLocks noChangeAspect="1" noChangeArrowheads="1"/>
          </p:cNvPicPr>
          <p:nvPr userDrawn="1"/>
        </p:nvPicPr>
        <p:blipFill>
          <a:blip r:embed="rId1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5450" y="1125538"/>
            <a:ext cx="8178800" cy="496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dirty="0" smtClean="0"/>
              <a:t>Click to edit Master text styles</a:t>
            </a:r>
          </a:p>
          <a:p>
            <a:pPr lvl="1"/>
            <a:r>
              <a:rPr lang="en-US" altLang="zh-TW" dirty="0" smtClean="0"/>
              <a:t>Second level</a:t>
            </a:r>
          </a:p>
          <a:p>
            <a:pPr lvl="2"/>
            <a:r>
              <a:rPr lang="en-US" altLang="zh-TW" dirty="0" smtClean="0"/>
              <a:t>Third level</a:t>
            </a:r>
          </a:p>
          <a:p>
            <a:pPr lvl="3"/>
            <a:r>
              <a:rPr lang="en-US" altLang="zh-TW" dirty="0" smtClean="0"/>
              <a:t>Fourth level</a:t>
            </a:r>
          </a:p>
          <a:p>
            <a:pPr lvl="4"/>
            <a:r>
              <a:rPr lang="en-US" altLang="zh-TW" dirty="0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fld id="{BF2ECC61-491F-48A1-9344-D1CF0B9FC3B9}" type="slidenum">
              <a:rPr lang="zh-TW" altLang="en-US"/>
              <a:pPr/>
              <a:t>‹#›</a:t>
            </a:fld>
            <a:endParaRPr lang="zh-TW" altLang="zh-TW"/>
          </a:p>
        </p:txBody>
      </p:sp>
      <p:sp>
        <p:nvSpPr>
          <p:cNvPr id="4105" name="Rectangle 9"/>
          <p:cNvSpPr>
            <a:spLocks noChangeArrowheads="1"/>
          </p:cNvSpPr>
          <p:nvPr userDrawn="1"/>
        </p:nvSpPr>
        <p:spPr bwMode="auto">
          <a:xfrm>
            <a:off x="0" y="908050"/>
            <a:ext cx="9144000" cy="144463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60" name="Picture 14" descr="清大書法字 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14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rPr>
              <a:t>National Tsing Hua University</a:t>
            </a:r>
          </a:p>
        </p:txBody>
      </p:sp>
      <p:pic>
        <p:nvPicPr>
          <p:cNvPr id="2062" name="Picture 13" descr="清大LOGO(圓)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9pPr>
    </p:titleStyle>
    <p:bodyStyle>
      <a:lvl1pPr marL="342900" indent="-3429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Symbol" panose="05050102010706020507" pitchFamily="18" charset="2"/>
        <a:buChar char="-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5621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Wingdings" panose="05000000000000000000" pitchFamily="2" charset="2"/>
        <a:buChar char="­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812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–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4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986" name="Rectangle 10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z="3200" b="0" dirty="0">
                <a:solidFill>
                  <a:schemeClr val="accent1"/>
                </a:solidFill>
                <a:latin typeface="Arial" panose="020B0604020202020204" pitchFamily="34" charset="0"/>
              </a:rPr>
              <a:t>CS4101 </a:t>
            </a:r>
            <a:r>
              <a:rPr lang="zh-TW" altLang="en-US" sz="3200" b="0" dirty="0">
                <a:solidFill>
                  <a:schemeClr val="accent1"/>
                </a:solidFill>
                <a:latin typeface="Arial" panose="020B0604020202020204" pitchFamily="34" charset="0"/>
              </a:rPr>
              <a:t>嵌入式系統概論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en-US" altLang="zh-TW" dirty="0" smtClean="0">
                <a:solidFill>
                  <a:srgbClr val="0000FF"/>
                </a:solidFill>
              </a:rPr>
              <a:t>RT</a:t>
            </a:r>
            <a:r>
              <a:rPr lang="zh-TW" altLang="en-US" dirty="0" smtClean="0">
                <a:solidFill>
                  <a:srgbClr val="0000FF"/>
                </a:solidFill>
              </a:rPr>
              <a:t> </a:t>
            </a:r>
            <a:r>
              <a:rPr lang="en-US" altLang="zh-TW" dirty="0" smtClean="0">
                <a:solidFill>
                  <a:srgbClr val="0000FF"/>
                </a:solidFill>
              </a:rPr>
              <a:t>Scheduling &amp; Synchronization</a:t>
            </a:r>
            <a:endParaRPr lang="en-US" altLang="zh-TW" dirty="0">
              <a:solidFill>
                <a:srgbClr val="0000FF"/>
              </a:solidFill>
            </a:endParaRPr>
          </a:p>
        </p:txBody>
      </p:sp>
      <p:sp>
        <p:nvSpPr>
          <p:cNvPr id="510987" name="Rectangle 1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sz="2800"/>
              <a:t>Prof. Chung-Ta King</a:t>
            </a:r>
          </a:p>
          <a:p>
            <a:r>
              <a:rPr lang="en-US" altLang="zh-TW" sz="2400"/>
              <a:t>Department of Computer Science</a:t>
            </a:r>
          </a:p>
          <a:p>
            <a:r>
              <a:rPr lang="en-US" altLang="zh-TW" sz="2400"/>
              <a:t>National Tsing Hua University, Taiwan</a:t>
            </a:r>
            <a:endParaRPr lang="zh-TW" altLang="en-US" sz="2400"/>
          </a:p>
        </p:txBody>
      </p:sp>
      <p:sp>
        <p:nvSpPr>
          <p:cNvPr id="510989" name="Text Box 13"/>
          <p:cNvSpPr txBox="1">
            <a:spLocks noChangeArrowheads="1"/>
          </p:cNvSpPr>
          <p:nvPr/>
        </p:nvSpPr>
        <p:spPr bwMode="auto">
          <a:xfrm>
            <a:off x="583022" y="5300663"/>
            <a:ext cx="806685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kumimoji="1" lang="en-US" altLang="zh-TW" sz="1600" dirty="0" smtClean="0">
                <a:latin typeface="+mn-lt"/>
                <a:cs typeface="Arial" panose="020B0604020202020204" pitchFamily="34" charset="0"/>
              </a:rPr>
              <a:t>(Materials </a:t>
            </a:r>
            <a:r>
              <a:rPr kumimoji="1" lang="en-US" altLang="zh-TW" sz="1600" dirty="0">
                <a:latin typeface="+mn-lt"/>
                <a:cs typeface="Arial" panose="020B0604020202020204" pitchFamily="34" charset="0"/>
              </a:rPr>
              <a:t>from Prof. </a:t>
            </a:r>
            <a:r>
              <a:rPr kumimoji="1" lang="en-US" altLang="zh-TW" sz="1600" dirty="0" err="1">
                <a:latin typeface="+mn-lt"/>
                <a:cs typeface="Arial" panose="020B0604020202020204" pitchFamily="34" charset="0"/>
              </a:rPr>
              <a:t>Insup</a:t>
            </a:r>
            <a:r>
              <a:rPr kumimoji="1" lang="en-US" altLang="zh-TW" sz="1600" dirty="0">
                <a:latin typeface="+mn-lt"/>
                <a:cs typeface="Arial" panose="020B0604020202020204" pitchFamily="34" charset="0"/>
              </a:rPr>
              <a:t> </a:t>
            </a:r>
            <a:r>
              <a:rPr kumimoji="1" lang="en-US" altLang="zh-TW" sz="1600" dirty="0" smtClean="0">
                <a:latin typeface="+mn-lt"/>
                <a:cs typeface="Arial" panose="020B0604020202020204" pitchFamily="34" charset="0"/>
              </a:rPr>
              <a:t>Lee</a:t>
            </a:r>
            <a:r>
              <a:rPr kumimoji="1" lang="en-US" altLang="zh-TW" sz="1600" dirty="0">
                <a:latin typeface="+mn-lt"/>
                <a:cs typeface="Arial" panose="020B0604020202020204" pitchFamily="34" charset="0"/>
              </a:rPr>
              <a:t>, </a:t>
            </a:r>
            <a:r>
              <a:rPr kumimoji="1" lang="en-US" altLang="zh-TW" sz="1600" dirty="0" smtClean="0">
                <a:latin typeface="+mn-lt"/>
                <a:cs typeface="Arial" panose="020B0604020202020204" pitchFamily="34" charset="0"/>
              </a:rPr>
              <a:t>Prof. Frank </a:t>
            </a:r>
            <a:r>
              <a:rPr kumimoji="1" lang="en-US" altLang="zh-TW" sz="1600" dirty="0" err="1" smtClean="0">
                <a:latin typeface="+mn-lt"/>
                <a:cs typeface="Arial" panose="020B0604020202020204" pitchFamily="34" charset="0"/>
              </a:rPr>
              <a:t>Drews</a:t>
            </a:r>
            <a:r>
              <a:rPr kumimoji="1" lang="en-US" altLang="zh-TW" sz="1600" dirty="0" smtClean="0">
                <a:latin typeface="+mn-lt"/>
                <a:cs typeface="Arial" panose="020B0604020202020204" pitchFamily="34" charset="0"/>
              </a:rPr>
              <a:t>, </a:t>
            </a:r>
            <a:r>
              <a:rPr kumimoji="1" lang="en-US" altLang="en-US" sz="1600" i="1" dirty="0" smtClean="0">
                <a:latin typeface="+mn-lt"/>
                <a:cs typeface="Arial" panose="020B0604020202020204" pitchFamily="34" charset="0"/>
              </a:rPr>
              <a:t>MQX User Guide</a:t>
            </a:r>
            <a:r>
              <a:rPr kumimoji="1" lang="en-US" altLang="zh-TW" sz="1600" i="1" dirty="0" smtClean="0">
                <a:latin typeface="+mn-lt"/>
                <a:cs typeface="Arial" panose="020B0604020202020204" pitchFamily="34" charset="0"/>
              </a:rPr>
              <a:t>,</a:t>
            </a:r>
            <a:r>
              <a:rPr kumimoji="1" lang="zh-TW" altLang="en-US" sz="1600" i="1" dirty="0" smtClean="0">
                <a:latin typeface="+mn-lt"/>
                <a:cs typeface="Arial" panose="020B0604020202020204" pitchFamily="34" charset="0"/>
              </a:rPr>
              <a:t> </a:t>
            </a:r>
            <a:r>
              <a:rPr kumimoji="1" lang="en-US" altLang="zh-TW" sz="1600" i="1" dirty="0" smtClean="0">
                <a:latin typeface="+mn-lt"/>
                <a:cs typeface="Arial" panose="020B0604020202020204" pitchFamily="34" charset="0"/>
              </a:rPr>
              <a:t>Using the </a:t>
            </a:r>
            <a:r>
              <a:rPr kumimoji="1" lang="en-US" altLang="zh-TW" sz="1600" i="1" dirty="0" err="1" smtClean="0">
                <a:latin typeface="+mn-lt"/>
                <a:cs typeface="Arial" panose="020B0604020202020204" pitchFamily="34" charset="0"/>
              </a:rPr>
              <a:t>FreeRTOS</a:t>
            </a:r>
            <a:r>
              <a:rPr kumimoji="1" lang="en-US" altLang="zh-TW" sz="1600" i="1" dirty="0" smtClean="0">
                <a:latin typeface="+mn-lt"/>
                <a:cs typeface="Arial" panose="020B0604020202020204" pitchFamily="34" charset="0"/>
              </a:rPr>
              <a:t> Real Time Kernel, </a:t>
            </a:r>
            <a:r>
              <a:rPr kumimoji="1" lang="en-US" altLang="zh-TW" sz="1600" i="1" dirty="0">
                <a:latin typeface="+mn-lt"/>
                <a:cs typeface="Arial" panose="020B0604020202020204" pitchFamily="34" charset="0"/>
              </a:rPr>
              <a:t>Study of an </a:t>
            </a:r>
            <a:r>
              <a:rPr kumimoji="1" lang="en-US" altLang="zh-TW" sz="1600" i="1" dirty="0" smtClean="0">
                <a:latin typeface="+mn-lt"/>
                <a:cs typeface="Arial" panose="020B0604020202020204" pitchFamily="34" charset="0"/>
              </a:rPr>
              <a:t>Operating </a:t>
            </a:r>
            <a:r>
              <a:rPr kumimoji="1" lang="en-US" altLang="zh-TW" sz="1600" i="1" dirty="0">
                <a:latin typeface="+mn-lt"/>
                <a:cs typeface="Arial" panose="020B0604020202020204" pitchFamily="34" charset="0"/>
              </a:rPr>
              <a:t>S</a:t>
            </a:r>
            <a:r>
              <a:rPr kumimoji="1" lang="en-US" altLang="zh-TW" sz="1600" i="1" dirty="0" smtClean="0">
                <a:latin typeface="+mn-lt"/>
                <a:cs typeface="Arial" panose="020B0604020202020204" pitchFamily="34" charset="0"/>
              </a:rPr>
              <a:t>ystem</a:t>
            </a:r>
            <a:r>
              <a:rPr kumimoji="1" lang="en-US" altLang="zh-TW" sz="1600" i="1" dirty="0">
                <a:latin typeface="+mn-lt"/>
                <a:cs typeface="Arial" panose="020B0604020202020204" pitchFamily="34" charset="0"/>
              </a:rPr>
              <a:t>: </a:t>
            </a:r>
            <a:r>
              <a:rPr kumimoji="1" lang="en-US" altLang="zh-TW" sz="1600" i="1" dirty="0" err="1">
                <a:latin typeface="+mn-lt"/>
                <a:cs typeface="Arial" panose="020B0604020202020204" pitchFamily="34" charset="0"/>
              </a:rPr>
              <a:t>FreeRTOS</a:t>
            </a:r>
            <a:r>
              <a:rPr kumimoji="1" lang="en-US" altLang="zh-TW" sz="1600" i="1" dirty="0">
                <a:latin typeface="+mn-lt"/>
                <a:cs typeface="Arial" panose="020B0604020202020204" pitchFamily="34" charset="0"/>
              </a:rPr>
              <a:t>)</a:t>
            </a:r>
            <a:endParaRPr kumimoji="1" lang="zh-TW" altLang="en-US" sz="1600" i="1" dirty="0">
              <a:latin typeface="+mn-lt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8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Rate Monotonic Scheduling</a:t>
            </a:r>
          </a:p>
        </p:txBody>
      </p:sp>
      <p:sp>
        <p:nvSpPr>
          <p:cNvPr id="858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Optimal </a:t>
            </a:r>
            <a:r>
              <a:rPr lang="en-US" altLang="zh-TW" dirty="0" smtClean="0"/>
              <a:t>static </a:t>
            </a:r>
            <a:r>
              <a:rPr lang="en-US" altLang="zh-TW" dirty="0"/>
              <a:t>priority assignment:</a:t>
            </a:r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Shortest-period task </a:t>
            </a:r>
            <a:r>
              <a:rPr lang="en-US" altLang="zh-TW" dirty="0">
                <a:solidFill>
                  <a:srgbClr val="FF0000"/>
                </a:solidFill>
              </a:rPr>
              <a:t>gets highest </a:t>
            </a:r>
            <a:r>
              <a:rPr lang="en-US" altLang="zh-TW" dirty="0" smtClean="0">
                <a:solidFill>
                  <a:srgbClr val="FF0000"/>
                </a:solidFill>
              </a:rPr>
              <a:t>priority</a:t>
            </a:r>
            <a:endParaRPr lang="en-US" altLang="zh-TW" dirty="0"/>
          </a:p>
          <a:p>
            <a:pPr lvl="1"/>
            <a:r>
              <a:rPr lang="en-US" altLang="zh-TW" dirty="0" smtClean="0"/>
              <a:t>Break </a:t>
            </a:r>
            <a:r>
              <a:rPr lang="en-US" altLang="zh-TW" dirty="0"/>
              <a:t>ties </a:t>
            </a:r>
            <a:r>
              <a:rPr lang="en-US" altLang="zh-TW" dirty="0" smtClean="0"/>
              <a:t>arbitrarily</a:t>
            </a:r>
            <a:endParaRPr lang="en-US" altLang="zh-TW" dirty="0"/>
          </a:p>
          <a:p>
            <a:r>
              <a:rPr lang="en-US" altLang="zh-TW" dirty="0"/>
              <a:t>No </a:t>
            </a:r>
            <a:r>
              <a:rPr lang="en-US" altLang="zh-TW" dirty="0" smtClean="0"/>
              <a:t>static-priority </a:t>
            </a:r>
            <a:r>
              <a:rPr lang="en-US" altLang="zh-TW" dirty="0"/>
              <a:t>scheme does better</a:t>
            </a:r>
          </a:p>
          <a:p>
            <a:pPr lvl="1"/>
            <a:r>
              <a:rPr lang="en-US" altLang="zh-TW" dirty="0"/>
              <a:t>In terms of CPU </a:t>
            </a:r>
            <a:r>
              <a:rPr lang="en-US" altLang="zh-TW" dirty="0" smtClean="0"/>
              <a:t>utilization</a:t>
            </a:r>
            <a:endParaRPr lang="en-US" altLang="zh-TW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9</a:t>
            </a:fld>
            <a:endParaRPr lang="zh-TW" altLang="zh-TW"/>
          </a:p>
        </p:txBody>
      </p:sp>
      <p:sp>
        <p:nvSpPr>
          <p:cNvPr id="90" name="Rectangle 113"/>
          <p:cNvSpPr>
            <a:spLocks noChangeArrowheads="1"/>
          </p:cNvSpPr>
          <p:nvPr/>
        </p:nvSpPr>
        <p:spPr bwMode="auto">
          <a:xfrm>
            <a:off x="4265240" y="5079751"/>
            <a:ext cx="381000" cy="3048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zh-TW" altLang="zh-TW">
              <a:latin typeface="+mn-lt"/>
            </a:endParaRPr>
          </a:p>
        </p:txBody>
      </p:sp>
      <p:sp>
        <p:nvSpPr>
          <p:cNvPr id="91" name="Rectangle 107"/>
          <p:cNvSpPr>
            <a:spLocks noChangeArrowheads="1"/>
          </p:cNvSpPr>
          <p:nvPr/>
        </p:nvSpPr>
        <p:spPr bwMode="auto">
          <a:xfrm>
            <a:off x="3503240" y="4317751"/>
            <a:ext cx="762000" cy="3048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zh-TW" altLang="zh-TW">
              <a:latin typeface="+mn-lt"/>
            </a:endParaRPr>
          </a:p>
        </p:txBody>
      </p:sp>
      <p:sp>
        <p:nvSpPr>
          <p:cNvPr id="92" name="Rectangle 104"/>
          <p:cNvSpPr>
            <a:spLocks noChangeArrowheads="1"/>
          </p:cNvSpPr>
          <p:nvPr/>
        </p:nvSpPr>
        <p:spPr bwMode="auto">
          <a:xfrm>
            <a:off x="1979240" y="4317751"/>
            <a:ext cx="762000" cy="3048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zh-TW" altLang="zh-TW">
              <a:latin typeface="+mn-lt"/>
            </a:endParaRPr>
          </a:p>
        </p:txBody>
      </p:sp>
      <p:sp>
        <p:nvSpPr>
          <p:cNvPr id="93" name="Rectangle 106"/>
          <p:cNvSpPr>
            <a:spLocks noChangeArrowheads="1"/>
          </p:cNvSpPr>
          <p:nvPr/>
        </p:nvSpPr>
        <p:spPr bwMode="auto">
          <a:xfrm>
            <a:off x="3122240" y="3555751"/>
            <a:ext cx="381000" cy="3048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zh-TW" altLang="zh-TW">
              <a:latin typeface="+mn-lt"/>
            </a:endParaRPr>
          </a:p>
        </p:txBody>
      </p:sp>
      <p:sp>
        <p:nvSpPr>
          <p:cNvPr id="94" name="Rectangle 103"/>
          <p:cNvSpPr>
            <a:spLocks noChangeArrowheads="1"/>
          </p:cNvSpPr>
          <p:nvPr/>
        </p:nvSpPr>
        <p:spPr bwMode="auto">
          <a:xfrm>
            <a:off x="1598240" y="3555751"/>
            <a:ext cx="381000" cy="3048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zh-TW" altLang="zh-TW">
              <a:latin typeface="+mn-lt"/>
            </a:endParaRPr>
          </a:p>
        </p:txBody>
      </p:sp>
      <p:sp>
        <p:nvSpPr>
          <p:cNvPr id="95" name="Line 8"/>
          <p:cNvSpPr>
            <a:spLocks noChangeShapeType="1"/>
          </p:cNvSpPr>
          <p:nvPr/>
        </p:nvSpPr>
        <p:spPr bwMode="auto">
          <a:xfrm>
            <a:off x="1598240" y="3860551"/>
            <a:ext cx="6934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96" name="Line 9"/>
          <p:cNvSpPr>
            <a:spLocks noChangeShapeType="1"/>
          </p:cNvSpPr>
          <p:nvPr/>
        </p:nvSpPr>
        <p:spPr bwMode="auto">
          <a:xfrm flipV="1">
            <a:off x="1598240" y="3555751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97" name="Line 10"/>
          <p:cNvSpPr>
            <a:spLocks noChangeShapeType="1"/>
          </p:cNvSpPr>
          <p:nvPr/>
        </p:nvSpPr>
        <p:spPr bwMode="auto">
          <a:xfrm>
            <a:off x="1979240" y="3784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98" name="Line 11"/>
          <p:cNvSpPr>
            <a:spLocks noChangeShapeType="1"/>
          </p:cNvSpPr>
          <p:nvPr/>
        </p:nvSpPr>
        <p:spPr bwMode="auto">
          <a:xfrm>
            <a:off x="2360240" y="3784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99" name="Line 12"/>
          <p:cNvSpPr>
            <a:spLocks noChangeShapeType="1"/>
          </p:cNvSpPr>
          <p:nvPr/>
        </p:nvSpPr>
        <p:spPr bwMode="auto">
          <a:xfrm>
            <a:off x="2741240" y="3784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00" name="Line 13"/>
          <p:cNvSpPr>
            <a:spLocks noChangeShapeType="1"/>
          </p:cNvSpPr>
          <p:nvPr/>
        </p:nvSpPr>
        <p:spPr bwMode="auto">
          <a:xfrm>
            <a:off x="3122240" y="3784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01" name="Line 14"/>
          <p:cNvSpPr>
            <a:spLocks noChangeShapeType="1"/>
          </p:cNvSpPr>
          <p:nvPr/>
        </p:nvSpPr>
        <p:spPr bwMode="auto">
          <a:xfrm>
            <a:off x="3503240" y="3784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02" name="Line 15"/>
          <p:cNvSpPr>
            <a:spLocks noChangeShapeType="1"/>
          </p:cNvSpPr>
          <p:nvPr/>
        </p:nvSpPr>
        <p:spPr bwMode="auto">
          <a:xfrm>
            <a:off x="3884240" y="3784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03" name="Line 16"/>
          <p:cNvSpPr>
            <a:spLocks noChangeShapeType="1"/>
          </p:cNvSpPr>
          <p:nvPr/>
        </p:nvSpPr>
        <p:spPr bwMode="auto">
          <a:xfrm>
            <a:off x="4265240" y="3784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04" name="Line 17"/>
          <p:cNvSpPr>
            <a:spLocks noChangeShapeType="1"/>
          </p:cNvSpPr>
          <p:nvPr/>
        </p:nvSpPr>
        <p:spPr bwMode="auto">
          <a:xfrm>
            <a:off x="4646240" y="3784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05" name="Line 18"/>
          <p:cNvSpPr>
            <a:spLocks noChangeShapeType="1"/>
          </p:cNvSpPr>
          <p:nvPr/>
        </p:nvSpPr>
        <p:spPr bwMode="auto">
          <a:xfrm>
            <a:off x="5027240" y="3784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06" name="Line 19"/>
          <p:cNvSpPr>
            <a:spLocks noChangeShapeType="1"/>
          </p:cNvSpPr>
          <p:nvPr/>
        </p:nvSpPr>
        <p:spPr bwMode="auto">
          <a:xfrm>
            <a:off x="5408240" y="3784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07" name="Line 20"/>
          <p:cNvSpPr>
            <a:spLocks noChangeShapeType="1"/>
          </p:cNvSpPr>
          <p:nvPr/>
        </p:nvSpPr>
        <p:spPr bwMode="auto">
          <a:xfrm>
            <a:off x="5789240" y="3784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08" name="Line 21"/>
          <p:cNvSpPr>
            <a:spLocks noChangeShapeType="1"/>
          </p:cNvSpPr>
          <p:nvPr/>
        </p:nvSpPr>
        <p:spPr bwMode="auto">
          <a:xfrm>
            <a:off x="6170240" y="3784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09" name="Line 22"/>
          <p:cNvSpPr>
            <a:spLocks noChangeShapeType="1"/>
          </p:cNvSpPr>
          <p:nvPr/>
        </p:nvSpPr>
        <p:spPr bwMode="auto">
          <a:xfrm>
            <a:off x="6551240" y="3784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10" name="Line 23"/>
          <p:cNvSpPr>
            <a:spLocks noChangeShapeType="1"/>
          </p:cNvSpPr>
          <p:nvPr/>
        </p:nvSpPr>
        <p:spPr bwMode="auto">
          <a:xfrm>
            <a:off x="6932240" y="3784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11" name="Line 24"/>
          <p:cNvSpPr>
            <a:spLocks noChangeShapeType="1"/>
          </p:cNvSpPr>
          <p:nvPr/>
        </p:nvSpPr>
        <p:spPr bwMode="auto">
          <a:xfrm>
            <a:off x="7313240" y="3784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12" name="Line 25"/>
          <p:cNvSpPr>
            <a:spLocks noChangeShapeType="1"/>
          </p:cNvSpPr>
          <p:nvPr/>
        </p:nvSpPr>
        <p:spPr bwMode="auto">
          <a:xfrm>
            <a:off x="7694240" y="3784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13" name="Line 26"/>
          <p:cNvSpPr>
            <a:spLocks noChangeShapeType="1"/>
          </p:cNvSpPr>
          <p:nvPr/>
        </p:nvSpPr>
        <p:spPr bwMode="auto">
          <a:xfrm>
            <a:off x="6932240" y="3784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14" name="Line 27"/>
          <p:cNvSpPr>
            <a:spLocks noChangeShapeType="1"/>
          </p:cNvSpPr>
          <p:nvPr/>
        </p:nvSpPr>
        <p:spPr bwMode="auto">
          <a:xfrm>
            <a:off x="7313240" y="3784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15" name="Line 28"/>
          <p:cNvSpPr>
            <a:spLocks noChangeShapeType="1"/>
          </p:cNvSpPr>
          <p:nvPr/>
        </p:nvSpPr>
        <p:spPr bwMode="auto">
          <a:xfrm>
            <a:off x="7694240" y="3784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16" name="Line 29"/>
          <p:cNvSpPr>
            <a:spLocks noChangeShapeType="1"/>
          </p:cNvSpPr>
          <p:nvPr/>
        </p:nvSpPr>
        <p:spPr bwMode="auto">
          <a:xfrm>
            <a:off x="8075240" y="3784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17" name="Line 30"/>
          <p:cNvSpPr>
            <a:spLocks noChangeShapeType="1"/>
          </p:cNvSpPr>
          <p:nvPr/>
        </p:nvSpPr>
        <p:spPr bwMode="auto">
          <a:xfrm>
            <a:off x="1598240" y="4622551"/>
            <a:ext cx="6934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18" name="Line 31"/>
          <p:cNvSpPr>
            <a:spLocks noChangeShapeType="1"/>
          </p:cNvSpPr>
          <p:nvPr/>
        </p:nvSpPr>
        <p:spPr bwMode="auto">
          <a:xfrm flipV="1">
            <a:off x="1598240" y="4317751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19" name="Line 32"/>
          <p:cNvSpPr>
            <a:spLocks noChangeShapeType="1"/>
          </p:cNvSpPr>
          <p:nvPr/>
        </p:nvSpPr>
        <p:spPr bwMode="auto">
          <a:xfrm>
            <a:off x="1979240" y="4546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20" name="Line 33"/>
          <p:cNvSpPr>
            <a:spLocks noChangeShapeType="1"/>
          </p:cNvSpPr>
          <p:nvPr/>
        </p:nvSpPr>
        <p:spPr bwMode="auto">
          <a:xfrm>
            <a:off x="2360240" y="4546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21" name="Line 34"/>
          <p:cNvSpPr>
            <a:spLocks noChangeShapeType="1"/>
          </p:cNvSpPr>
          <p:nvPr/>
        </p:nvSpPr>
        <p:spPr bwMode="auto">
          <a:xfrm>
            <a:off x="2741240" y="4546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22" name="Line 35"/>
          <p:cNvSpPr>
            <a:spLocks noChangeShapeType="1"/>
          </p:cNvSpPr>
          <p:nvPr/>
        </p:nvSpPr>
        <p:spPr bwMode="auto">
          <a:xfrm>
            <a:off x="3122240" y="4546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23" name="Line 36"/>
          <p:cNvSpPr>
            <a:spLocks noChangeShapeType="1"/>
          </p:cNvSpPr>
          <p:nvPr/>
        </p:nvSpPr>
        <p:spPr bwMode="auto">
          <a:xfrm>
            <a:off x="3503240" y="4546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24" name="Line 37"/>
          <p:cNvSpPr>
            <a:spLocks noChangeShapeType="1"/>
          </p:cNvSpPr>
          <p:nvPr/>
        </p:nvSpPr>
        <p:spPr bwMode="auto">
          <a:xfrm>
            <a:off x="3884240" y="4546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25" name="Line 38"/>
          <p:cNvSpPr>
            <a:spLocks noChangeShapeType="1"/>
          </p:cNvSpPr>
          <p:nvPr/>
        </p:nvSpPr>
        <p:spPr bwMode="auto">
          <a:xfrm>
            <a:off x="4265240" y="4546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26" name="Line 39"/>
          <p:cNvSpPr>
            <a:spLocks noChangeShapeType="1"/>
          </p:cNvSpPr>
          <p:nvPr/>
        </p:nvSpPr>
        <p:spPr bwMode="auto">
          <a:xfrm>
            <a:off x="4646240" y="4546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27" name="Line 40"/>
          <p:cNvSpPr>
            <a:spLocks noChangeShapeType="1"/>
          </p:cNvSpPr>
          <p:nvPr/>
        </p:nvSpPr>
        <p:spPr bwMode="auto">
          <a:xfrm>
            <a:off x="5027240" y="4546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28" name="Line 41"/>
          <p:cNvSpPr>
            <a:spLocks noChangeShapeType="1"/>
          </p:cNvSpPr>
          <p:nvPr/>
        </p:nvSpPr>
        <p:spPr bwMode="auto">
          <a:xfrm>
            <a:off x="5408240" y="4546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29" name="Line 42"/>
          <p:cNvSpPr>
            <a:spLocks noChangeShapeType="1"/>
          </p:cNvSpPr>
          <p:nvPr/>
        </p:nvSpPr>
        <p:spPr bwMode="auto">
          <a:xfrm>
            <a:off x="5789240" y="4546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30" name="Line 43"/>
          <p:cNvSpPr>
            <a:spLocks noChangeShapeType="1"/>
          </p:cNvSpPr>
          <p:nvPr/>
        </p:nvSpPr>
        <p:spPr bwMode="auto">
          <a:xfrm>
            <a:off x="6170240" y="4546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31" name="Line 44"/>
          <p:cNvSpPr>
            <a:spLocks noChangeShapeType="1"/>
          </p:cNvSpPr>
          <p:nvPr/>
        </p:nvSpPr>
        <p:spPr bwMode="auto">
          <a:xfrm>
            <a:off x="6551240" y="4546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32" name="Line 45"/>
          <p:cNvSpPr>
            <a:spLocks noChangeShapeType="1"/>
          </p:cNvSpPr>
          <p:nvPr/>
        </p:nvSpPr>
        <p:spPr bwMode="auto">
          <a:xfrm>
            <a:off x="6932240" y="4546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33" name="Line 46"/>
          <p:cNvSpPr>
            <a:spLocks noChangeShapeType="1"/>
          </p:cNvSpPr>
          <p:nvPr/>
        </p:nvSpPr>
        <p:spPr bwMode="auto">
          <a:xfrm>
            <a:off x="7313240" y="4546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34" name="Line 47"/>
          <p:cNvSpPr>
            <a:spLocks noChangeShapeType="1"/>
          </p:cNvSpPr>
          <p:nvPr/>
        </p:nvSpPr>
        <p:spPr bwMode="auto">
          <a:xfrm>
            <a:off x="7694240" y="4546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35" name="Line 48"/>
          <p:cNvSpPr>
            <a:spLocks noChangeShapeType="1"/>
          </p:cNvSpPr>
          <p:nvPr/>
        </p:nvSpPr>
        <p:spPr bwMode="auto">
          <a:xfrm>
            <a:off x="6932240" y="4546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36" name="Line 49"/>
          <p:cNvSpPr>
            <a:spLocks noChangeShapeType="1"/>
          </p:cNvSpPr>
          <p:nvPr/>
        </p:nvSpPr>
        <p:spPr bwMode="auto">
          <a:xfrm>
            <a:off x="7313240" y="4546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37" name="Line 50"/>
          <p:cNvSpPr>
            <a:spLocks noChangeShapeType="1"/>
          </p:cNvSpPr>
          <p:nvPr/>
        </p:nvSpPr>
        <p:spPr bwMode="auto">
          <a:xfrm>
            <a:off x="7694240" y="4546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38" name="Line 51"/>
          <p:cNvSpPr>
            <a:spLocks noChangeShapeType="1"/>
          </p:cNvSpPr>
          <p:nvPr/>
        </p:nvSpPr>
        <p:spPr bwMode="auto">
          <a:xfrm>
            <a:off x="8075240" y="4546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39" name="Line 52"/>
          <p:cNvSpPr>
            <a:spLocks noChangeShapeType="1"/>
          </p:cNvSpPr>
          <p:nvPr/>
        </p:nvSpPr>
        <p:spPr bwMode="auto">
          <a:xfrm>
            <a:off x="1598240" y="5384551"/>
            <a:ext cx="6934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40" name="Line 53"/>
          <p:cNvSpPr>
            <a:spLocks noChangeShapeType="1"/>
          </p:cNvSpPr>
          <p:nvPr/>
        </p:nvSpPr>
        <p:spPr bwMode="auto">
          <a:xfrm flipV="1">
            <a:off x="1598240" y="5079751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41" name="Line 54"/>
          <p:cNvSpPr>
            <a:spLocks noChangeShapeType="1"/>
          </p:cNvSpPr>
          <p:nvPr/>
        </p:nvSpPr>
        <p:spPr bwMode="auto">
          <a:xfrm>
            <a:off x="1979240" y="5308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42" name="Line 55"/>
          <p:cNvSpPr>
            <a:spLocks noChangeShapeType="1"/>
          </p:cNvSpPr>
          <p:nvPr/>
        </p:nvSpPr>
        <p:spPr bwMode="auto">
          <a:xfrm>
            <a:off x="2360240" y="5308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43" name="Line 56"/>
          <p:cNvSpPr>
            <a:spLocks noChangeShapeType="1"/>
          </p:cNvSpPr>
          <p:nvPr/>
        </p:nvSpPr>
        <p:spPr bwMode="auto">
          <a:xfrm>
            <a:off x="2741240" y="5308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44" name="Line 57"/>
          <p:cNvSpPr>
            <a:spLocks noChangeShapeType="1"/>
          </p:cNvSpPr>
          <p:nvPr/>
        </p:nvSpPr>
        <p:spPr bwMode="auto">
          <a:xfrm>
            <a:off x="3122240" y="5308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45" name="Line 58"/>
          <p:cNvSpPr>
            <a:spLocks noChangeShapeType="1"/>
          </p:cNvSpPr>
          <p:nvPr/>
        </p:nvSpPr>
        <p:spPr bwMode="auto">
          <a:xfrm>
            <a:off x="3503240" y="5308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46" name="Line 59"/>
          <p:cNvSpPr>
            <a:spLocks noChangeShapeType="1"/>
          </p:cNvSpPr>
          <p:nvPr/>
        </p:nvSpPr>
        <p:spPr bwMode="auto">
          <a:xfrm>
            <a:off x="3884240" y="5308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47" name="Line 60"/>
          <p:cNvSpPr>
            <a:spLocks noChangeShapeType="1"/>
          </p:cNvSpPr>
          <p:nvPr/>
        </p:nvSpPr>
        <p:spPr bwMode="auto">
          <a:xfrm>
            <a:off x="4265240" y="5308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48" name="Line 61"/>
          <p:cNvSpPr>
            <a:spLocks noChangeShapeType="1"/>
          </p:cNvSpPr>
          <p:nvPr/>
        </p:nvSpPr>
        <p:spPr bwMode="auto">
          <a:xfrm>
            <a:off x="4646240" y="5308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49" name="Line 62"/>
          <p:cNvSpPr>
            <a:spLocks noChangeShapeType="1"/>
          </p:cNvSpPr>
          <p:nvPr/>
        </p:nvSpPr>
        <p:spPr bwMode="auto">
          <a:xfrm>
            <a:off x="5027240" y="5308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50" name="Line 63"/>
          <p:cNvSpPr>
            <a:spLocks noChangeShapeType="1"/>
          </p:cNvSpPr>
          <p:nvPr/>
        </p:nvSpPr>
        <p:spPr bwMode="auto">
          <a:xfrm>
            <a:off x="5408240" y="5308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51" name="Line 64"/>
          <p:cNvSpPr>
            <a:spLocks noChangeShapeType="1"/>
          </p:cNvSpPr>
          <p:nvPr/>
        </p:nvSpPr>
        <p:spPr bwMode="auto">
          <a:xfrm>
            <a:off x="5789240" y="5308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52" name="Line 65"/>
          <p:cNvSpPr>
            <a:spLocks noChangeShapeType="1"/>
          </p:cNvSpPr>
          <p:nvPr/>
        </p:nvSpPr>
        <p:spPr bwMode="auto">
          <a:xfrm>
            <a:off x="6170240" y="5308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53" name="Line 66"/>
          <p:cNvSpPr>
            <a:spLocks noChangeShapeType="1"/>
          </p:cNvSpPr>
          <p:nvPr/>
        </p:nvSpPr>
        <p:spPr bwMode="auto">
          <a:xfrm>
            <a:off x="6551240" y="5308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54" name="Line 67"/>
          <p:cNvSpPr>
            <a:spLocks noChangeShapeType="1"/>
          </p:cNvSpPr>
          <p:nvPr/>
        </p:nvSpPr>
        <p:spPr bwMode="auto">
          <a:xfrm>
            <a:off x="6932240" y="5308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55" name="Line 68"/>
          <p:cNvSpPr>
            <a:spLocks noChangeShapeType="1"/>
          </p:cNvSpPr>
          <p:nvPr/>
        </p:nvSpPr>
        <p:spPr bwMode="auto">
          <a:xfrm>
            <a:off x="7313240" y="5308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56" name="Line 69"/>
          <p:cNvSpPr>
            <a:spLocks noChangeShapeType="1"/>
          </p:cNvSpPr>
          <p:nvPr/>
        </p:nvSpPr>
        <p:spPr bwMode="auto">
          <a:xfrm>
            <a:off x="7694240" y="5308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57" name="Line 70"/>
          <p:cNvSpPr>
            <a:spLocks noChangeShapeType="1"/>
          </p:cNvSpPr>
          <p:nvPr/>
        </p:nvSpPr>
        <p:spPr bwMode="auto">
          <a:xfrm>
            <a:off x="6932240" y="5308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58" name="Line 71"/>
          <p:cNvSpPr>
            <a:spLocks noChangeShapeType="1"/>
          </p:cNvSpPr>
          <p:nvPr/>
        </p:nvSpPr>
        <p:spPr bwMode="auto">
          <a:xfrm>
            <a:off x="7313240" y="5308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59" name="Line 72"/>
          <p:cNvSpPr>
            <a:spLocks noChangeShapeType="1"/>
          </p:cNvSpPr>
          <p:nvPr/>
        </p:nvSpPr>
        <p:spPr bwMode="auto">
          <a:xfrm>
            <a:off x="7694240" y="5308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60" name="Line 73"/>
          <p:cNvSpPr>
            <a:spLocks noChangeShapeType="1"/>
          </p:cNvSpPr>
          <p:nvPr/>
        </p:nvSpPr>
        <p:spPr bwMode="auto">
          <a:xfrm>
            <a:off x="8075240" y="5308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61" name="Text Box 74"/>
          <p:cNvSpPr txBox="1">
            <a:spLocks noChangeArrowheads="1"/>
          </p:cNvSpPr>
          <p:nvPr/>
        </p:nvSpPr>
        <p:spPr bwMode="auto">
          <a:xfrm>
            <a:off x="1445840" y="5436939"/>
            <a:ext cx="609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u="none" dirty="0">
                <a:latin typeface="+mn-lt"/>
                <a:ea typeface="新細明體" panose="02020500000000000000" pitchFamily="18" charset="-120"/>
              </a:rPr>
              <a:t>0</a:t>
            </a:r>
          </a:p>
        </p:txBody>
      </p:sp>
      <p:sp>
        <p:nvSpPr>
          <p:cNvPr id="162" name="Text Box 79"/>
          <p:cNvSpPr txBox="1">
            <a:spLocks noChangeArrowheads="1"/>
          </p:cNvSpPr>
          <p:nvPr/>
        </p:nvSpPr>
        <p:spPr bwMode="auto">
          <a:xfrm>
            <a:off x="3350840" y="5441701"/>
            <a:ext cx="609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u="none">
                <a:latin typeface="+mn-lt"/>
                <a:ea typeface="新細明體" panose="02020500000000000000" pitchFamily="18" charset="-120"/>
              </a:rPr>
              <a:t>5</a:t>
            </a:r>
          </a:p>
        </p:txBody>
      </p:sp>
      <p:sp>
        <p:nvSpPr>
          <p:cNvPr id="163" name="Text Box 80"/>
          <p:cNvSpPr txBox="1">
            <a:spLocks noChangeArrowheads="1"/>
          </p:cNvSpPr>
          <p:nvPr/>
        </p:nvSpPr>
        <p:spPr bwMode="auto">
          <a:xfrm>
            <a:off x="5179640" y="5441701"/>
            <a:ext cx="609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u="none">
                <a:latin typeface="+mn-lt"/>
                <a:ea typeface="新細明體" panose="02020500000000000000" pitchFamily="18" charset="-120"/>
              </a:rPr>
              <a:t>10</a:t>
            </a:r>
          </a:p>
        </p:txBody>
      </p:sp>
      <p:sp>
        <p:nvSpPr>
          <p:cNvPr id="164" name="Text Box 81"/>
          <p:cNvSpPr txBox="1">
            <a:spLocks noChangeArrowheads="1"/>
          </p:cNvSpPr>
          <p:nvPr/>
        </p:nvSpPr>
        <p:spPr bwMode="auto">
          <a:xfrm>
            <a:off x="7084640" y="5455989"/>
            <a:ext cx="609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u="none">
                <a:latin typeface="+mn-lt"/>
                <a:ea typeface="新細明體" panose="02020500000000000000" pitchFamily="18" charset="-120"/>
              </a:rPr>
              <a:t>15</a:t>
            </a:r>
          </a:p>
        </p:txBody>
      </p:sp>
      <p:graphicFrame>
        <p:nvGraphicFramePr>
          <p:cNvPr id="165" name="Object 8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5506885"/>
              </p:ext>
            </p:extLst>
          </p:nvPr>
        </p:nvGraphicFramePr>
        <p:xfrm>
          <a:off x="490165" y="3538289"/>
          <a:ext cx="966788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1" name="Equation" r:id="rId3" imgW="583920" imgH="215640" progId="Equation.3">
                  <p:embed/>
                </p:oleObj>
              </mc:Choice>
              <mc:Fallback>
                <p:oleObj name="Equation" r:id="rId3" imgW="583920" imgH="215640" progId="Equation.3">
                  <p:embed/>
                  <p:pic>
                    <p:nvPicPr>
                      <p:cNvPr id="4100" name="Object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165" y="3538289"/>
                        <a:ext cx="966788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6" name="Object 8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1112527"/>
              </p:ext>
            </p:extLst>
          </p:nvPr>
        </p:nvGraphicFramePr>
        <p:xfrm>
          <a:off x="474290" y="4328864"/>
          <a:ext cx="1030288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2" name="Equation" r:id="rId5" imgW="622080" imgH="215640" progId="Equation.3">
                  <p:embed/>
                </p:oleObj>
              </mc:Choice>
              <mc:Fallback>
                <p:oleObj name="Equation" r:id="rId5" imgW="622080" imgH="215640" progId="Equation.3">
                  <p:embed/>
                  <p:pic>
                    <p:nvPicPr>
                      <p:cNvPr id="4101" name="Object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290" y="4328864"/>
                        <a:ext cx="1030288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7" name="Object 8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8109801"/>
              </p:ext>
            </p:extLst>
          </p:nvPr>
        </p:nvGraphicFramePr>
        <p:xfrm>
          <a:off x="502865" y="5032126"/>
          <a:ext cx="1030288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3" name="Equation" r:id="rId7" imgW="622080" imgH="228600" progId="Equation.3">
                  <p:embed/>
                </p:oleObj>
              </mc:Choice>
              <mc:Fallback>
                <p:oleObj name="Equation" r:id="rId7" imgW="622080" imgH="228600" progId="Equation.3">
                  <p:embed/>
                  <p:pic>
                    <p:nvPicPr>
                      <p:cNvPr id="4102" name="Object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865" y="5032126"/>
                        <a:ext cx="1030288" cy="379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8" name="Line 89"/>
          <p:cNvSpPr>
            <a:spLocks noChangeShapeType="1"/>
          </p:cNvSpPr>
          <p:nvPr/>
        </p:nvSpPr>
        <p:spPr bwMode="auto">
          <a:xfrm flipV="1">
            <a:off x="1598240" y="3479551"/>
            <a:ext cx="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69" name="Line 94"/>
          <p:cNvSpPr>
            <a:spLocks noChangeShapeType="1"/>
          </p:cNvSpPr>
          <p:nvPr/>
        </p:nvSpPr>
        <p:spPr bwMode="auto">
          <a:xfrm flipV="1">
            <a:off x="1598240" y="4241551"/>
            <a:ext cx="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70" name="Line 98"/>
          <p:cNvSpPr>
            <a:spLocks noChangeShapeType="1"/>
          </p:cNvSpPr>
          <p:nvPr/>
        </p:nvSpPr>
        <p:spPr bwMode="auto">
          <a:xfrm flipV="1">
            <a:off x="1598240" y="5003551"/>
            <a:ext cx="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71" name="Line 100"/>
          <p:cNvSpPr>
            <a:spLocks noChangeShapeType="1"/>
          </p:cNvSpPr>
          <p:nvPr/>
        </p:nvSpPr>
        <p:spPr bwMode="auto">
          <a:xfrm flipV="1">
            <a:off x="3122240" y="3479551"/>
            <a:ext cx="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72" name="Line 101"/>
          <p:cNvSpPr>
            <a:spLocks noChangeShapeType="1"/>
          </p:cNvSpPr>
          <p:nvPr/>
        </p:nvSpPr>
        <p:spPr bwMode="auto">
          <a:xfrm flipV="1">
            <a:off x="3503240" y="4241551"/>
            <a:ext cx="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73" name="Line 102"/>
          <p:cNvSpPr>
            <a:spLocks noChangeShapeType="1"/>
          </p:cNvSpPr>
          <p:nvPr/>
        </p:nvSpPr>
        <p:spPr bwMode="auto">
          <a:xfrm flipV="1">
            <a:off x="4265240" y="5003551"/>
            <a:ext cx="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74" name="Rectangle 105"/>
          <p:cNvSpPr>
            <a:spLocks noChangeArrowheads="1"/>
          </p:cNvSpPr>
          <p:nvPr/>
        </p:nvSpPr>
        <p:spPr bwMode="auto">
          <a:xfrm>
            <a:off x="2741240" y="5079751"/>
            <a:ext cx="381000" cy="3048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zh-TW" altLang="zh-TW">
              <a:latin typeface="+mn-lt"/>
            </a:endParaRPr>
          </a:p>
        </p:txBody>
      </p:sp>
      <p:sp>
        <p:nvSpPr>
          <p:cNvPr id="175" name="Line 108"/>
          <p:cNvSpPr>
            <a:spLocks noChangeShapeType="1"/>
          </p:cNvSpPr>
          <p:nvPr/>
        </p:nvSpPr>
        <p:spPr bwMode="auto">
          <a:xfrm flipH="1">
            <a:off x="4265240" y="3251199"/>
            <a:ext cx="1676204" cy="2133351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76" name="Text Box 109"/>
          <p:cNvSpPr txBox="1">
            <a:spLocks noChangeArrowheads="1"/>
          </p:cNvSpPr>
          <p:nvPr/>
        </p:nvSpPr>
        <p:spPr bwMode="auto">
          <a:xfrm>
            <a:off x="5027240" y="2808039"/>
            <a:ext cx="2286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Deadline </a:t>
            </a:r>
            <a:r>
              <a:rPr lang="en-US" altLang="zh-TW" dirty="0" smtClean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missed!</a:t>
            </a:r>
            <a:endParaRPr lang="en-US" altLang="zh-TW" dirty="0">
              <a:solidFill>
                <a:srgbClr val="FF0000"/>
              </a:solidFill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177" name="Line 110"/>
          <p:cNvSpPr>
            <a:spLocks noChangeShapeType="1"/>
          </p:cNvSpPr>
          <p:nvPr/>
        </p:nvSpPr>
        <p:spPr bwMode="auto">
          <a:xfrm flipV="1">
            <a:off x="4646240" y="3479551"/>
            <a:ext cx="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78" name="Line 111"/>
          <p:cNvSpPr>
            <a:spLocks noChangeShapeType="1"/>
          </p:cNvSpPr>
          <p:nvPr/>
        </p:nvSpPr>
        <p:spPr bwMode="auto">
          <a:xfrm flipV="1">
            <a:off x="5408240" y="4241551"/>
            <a:ext cx="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79" name="Line 112"/>
          <p:cNvSpPr>
            <a:spLocks noChangeShapeType="1"/>
          </p:cNvSpPr>
          <p:nvPr/>
        </p:nvSpPr>
        <p:spPr bwMode="auto">
          <a:xfrm flipV="1">
            <a:off x="6932240" y="5003551"/>
            <a:ext cx="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80" name="Line 114"/>
          <p:cNvSpPr>
            <a:spLocks noChangeShapeType="1"/>
          </p:cNvSpPr>
          <p:nvPr/>
        </p:nvSpPr>
        <p:spPr bwMode="auto">
          <a:xfrm>
            <a:off x="4646240" y="5536951"/>
            <a:ext cx="381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81" name="Text Box 115"/>
          <p:cNvSpPr txBox="1">
            <a:spLocks noChangeArrowheads="1"/>
          </p:cNvSpPr>
          <p:nvPr/>
        </p:nvSpPr>
        <p:spPr bwMode="auto">
          <a:xfrm>
            <a:off x="4036640" y="5703639"/>
            <a:ext cx="3200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u="none" dirty="0">
                <a:latin typeface="+mn-lt"/>
                <a:ea typeface="新細明體" panose="02020500000000000000" pitchFamily="18" charset="-120"/>
              </a:rPr>
              <a:t>response time of </a:t>
            </a:r>
            <a:r>
              <a:rPr lang="en-US" altLang="zh-TW" u="none" dirty="0" smtClean="0">
                <a:latin typeface="+mn-lt"/>
                <a:ea typeface="新細明體" panose="02020500000000000000" pitchFamily="18" charset="-120"/>
              </a:rPr>
              <a:t>T</a:t>
            </a:r>
            <a:r>
              <a:rPr lang="en-US" altLang="zh-TW" u="none" baseline="-25000" dirty="0" smtClean="0">
                <a:latin typeface="+mn-lt"/>
                <a:ea typeface="新細明體" panose="02020500000000000000" pitchFamily="18" charset="-120"/>
              </a:rPr>
              <a:t>3</a:t>
            </a:r>
            <a:r>
              <a:rPr lang="en-US" altLang="zh-TW" u="none" dirty="0" smtClean="0">
                <a:latin typeface="+mn-lt"/>
                <a:ea typeface="新細明體" panose="02020500000000000000" pitchFamily="18" charset="-120"/>
              </a:rPr>
              <a:t> </a:t>
            </a:r>
            <a:endParaRPr lang="en-US" altLang="zh-TW" u="none" dirty="0">
              <a:latin typeface="+mn-lt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75593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 animBg="1"/>
      <p:bldP spid="91" grpId="0" animBg="1"/>
      <p:bldP spid="92" grpId="0" animBg="1"/>
      <p:bldP spid="93" grpId="0" animBg="1"/>
      <p:bldP spid="94" grpId="0" animBg="1"/>
      <p:bldP spid="174" grpId="0" animBg="1"/>
      <p:bldP spid="176" grpId="0"/>
      <p:bldP spid="176" grpId="1"/>
      <p:bldP spid="18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8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Rate Monotonic Scheduling</a:t>
            </a:r>
          </a:p>
        </p:txBody>
      </p:sp>
      <p:sp>
        <p:nvSpPr>
          <p:cNvPr id="858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Let n be # of tasks, if total utilization &lt; n(2</a:t>
            </a:r>
            <a:r>
              <a:rPr lang="en-US" altLang="zh-TW" baseline="30000" dirty="0"/>
              <a:t>1/n</a:t>
            </a:r>
            <a:r>
              <a:rPr lang="en-US" altLang="zh-TW" dirty="0"/>
              <a:t>-1),  tasks are schedulable (at n=∞ </a:t>
            </a:r>
            <a:r>
              <a:rPr lang="en-US" altLang="zh-TW" dirty="0">
                <a:sym typeface="Wingdings" panose="05000000000000000000" pitchFamily="2" charset="2"/>
              </a:rPr>
              <a:t> </a:t>
            </a:r>
            <a:r>
              <a:rPr lang="en-US" altLang="zh-TW" dirty="0"/>
              <a:t>69.3%)</a:t>
            </a:r>
          </a:p>
          <a:p>
            <a:r>
              <a:rPr lang="en-US" altLang="zh-TW" dirty="0"/>
              <a:t>This means that RMS algorithm will work if the total CPU utilization is less than 2/3!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10</a:t>
            </a:fld>
            <a:endParaRPr lang="zh-TW" altLang="zh-TW"/>
          </a:p>
        </p:txBody>
      </p:sp>
      <p:sp>
        <p:nvSpPr>
          <p:cNvPr id="98" name="Rectangle 113"/>
          <p:cNvSpPr>
            <a:spLocks noChangeArrowheads="1"/>
          </p:cNvSpPr>
          <p:nvPr/>
        </p:nvSpPr>
        <p:spPr bwMode="auto">
          <a:xfrm>
            <a:off x="4265240" y="5079751"/>
            <a:ext cx="381000" cy="3048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zh-TW" altLang="zh-TW">
              <a:latin typeface="+mn-lt"/>
            </a:endParaRPr>
          </a:p>
        </p:txBody>
      </p:sp>
      <p:sp>
        <p:nvSpPr>
          <p:cNvPr id="99" name="Rectangle 107"/>
          <p:cNvSpPr>
            <a:spLocks noChangeArrowheads="1"/>
          </p:cNvSpPr>
          <p:nvPr/>
        </p:nvSpPr>
        <p:spPr bwMode="auto">
          <a:xfrm>
            <a:off x="3503240" y="4317751"/>
            <a:ext cx="762000" cy="3048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zh-TW" altLang="zh-TW">
              <a:latin typeface="+mn-lt"/>
            </a:endParaRPr>
          </a:p>
        </p:txBody>
      </p:sp>
      <p:sp>
        <p:nvSpPr>
          <p:cNvPr id="100" name="Rectangle 104"/>
          <p:cNvSpPr>
            <a:spLocks noChangeArrowheads="1"/>
          </p:cNvSpPr>
          <p:nvPr/>
        </p:nvSpPr>
        <p:spPr bwMode="auto">
          <a:xfrm>
            <a:off x="1979240" y="4317751"/>
            <a:ext cx="762000" cy="3048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zh-TW" altLang="zh-TW">
              <a:latin typeface="+mn-lt"/>
            </a:endParaRPr>
          </a:p>
        </p:txBody>
      </p:sp>
      <p:sp>
        <p:nvSpPr>
          <p:cNvPr id="101" name="Rectangle 106"/>
          <p:cNvSpPr>
            <a:spLocks noChangeArrowheads="1"/>
          </p:cNvSpPr>
          <p:nvPr/>
        </p:nvSpPr>
        <p:spPr bwMode="auto">
          <a:xfrm>
            <a:off x="3122240" y="3555751"/>
            <a:ext cx="381000" cy="3048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zh-TW" altLang="zh-TW">
              <a:latin typeface="+mn-lt"/>
            </a:endParaRPr>
          </a:p>
        </p:txBody>
      </p:sp>
      <p:sp>
        <p:nvSpPr>
          <p:cNvPr id="102" name="Rectangle 103"/>
          <p:cNvSpPr>
            <a:spLocks noChangeArrowheads="1"/>
          </p:cNvSpPr>
          <p:nvPr/>
        </p:nvSpPr>
        <p:spPr bwMode="auto">
          <a:xfrm>
            <a:off x="1598240" y="3555751"/>
            <a:ext cx="381000" cy="3048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zh-TW" altLang="zh-TW">
              <a:latin typeface="+mn-lt"/>
            </a:endParaRPr>
          </a:p>
        </p:txBody>
      </p:sp>
      <p:sp>
        <p:nvSpPr>
          <p:cNvPr id="103" name="Line 8"/>
          <p:cNvSpPr>
            <a:spLocks noChangeShapeType="1"/>
          </p:cNvSpPr>
          <p:nvPr/>
        </p:nvSpPr>
        <p:spPr bwMode="auto">
          <a:xfrm>
            <a:off x="1598240" y="3860551"/>
            <a:ext cx="6934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04" name="Line 9"/>
          <p:cNvSpPr>
            <a:spLocks noChangeShapeType="1"/>
          </p:cNvSpPr>
          <p:nvPr/>
        </p:nvSpPr>
        <p:spPr bwMode="auto">
          <a:xfrm flipV="1">
            <a:off x="1598240" y="3555751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05" name="Line 10"/>
          <p:cNvSpPr>
            <a:spLocks noChangeShapeType="1"/>
          </p:cNvSpPr>
          <p:nvPr/>
        </p:nvSpPr>
        <p:spPr bwMode="auto">
          <a:xfrm>
            <a:off x="1979240" y="3784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06" name="Line 11"/>
          <p:cNvSpPr>
            <a:spLocks noChangeShapeType="1"/>
          </p:cNvSpPr>
          <p:nvPr/>
        </p:nvSpPr>
        <p:spPr bwMode="auto">
          <a:xfrm>
            <a:off x="2360240" y="3784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07" name="Line 12"/>
          <p:cNvSpPr>
            <a:spLocks noChangeShapeType="1"/>
          </p:cNvSpPr>
          <p:nvPr/>
        </p:nvSpPr>
        <p:spPr bwMode="auto">
          <a:xfrm>
            <a:off x="2741240" y="3784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08" name="Line 13"/>
          <p:cNvSpPr>
            <a:spLocks noChangeShapeType="1"/>
          </p:cNvSpPr>
          <p:nvPr/>
        </p:nvSpPr>
        <p:spPr bwMode="auto">
          <a:xfrm>
            <a:off x="3122240" y="3784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09" name="Line 14"/>
          <p:cNvSpPr>
            <a:spLocks noChangeShapeType="1"/>
          </p:cNvSpPr>
          <p:nvPr/>
        </p:nvSpPr>
        <p:spPr bwMode="auto">
          <a:xfrm>
            <a:off x="3503240" y="3784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10" name="Line 15"/>
          <p:cNvSpPr>
            <a:spLocks noChangeShapeType="1"/>
          </p:cNvSpPr>
          <p:nvPr/>
        </p:nvSpPr>
        <p:spPr bwMode="auto">
          <a:xfrm>
            <a:off x="3884240" y="3784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11" name="Line 16"/>
          <p:cNvSpPr>
            <a:spLocks noChangeShapeType="1"/>
          </p:cNvSpPr>
          <p:nvPr/>
        </p:nvSpPr>
        <p:spPr bwMode="auto">
          <a:xfrm>
            <a:off x="4265240" y="3784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12" name="Line 17"/>
          <p:cNvSpPr>
            <a:spLocks noChangeShapeType="1"/>
          </p:cNvSpPr>
          <p:nvPr/>
        </p:nvSpPr>
        <p:spPr bwMode="auto">
          <a:xfrm>
            <a:off x="4646240" y="3784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13" name="Line 18"/>
          <p:cNvSpPr>
            <a:spLocks noChangeShapeType="1"/>
          </p:cNvSpPr>
          <p:nvPr/>
        </p:nvSpPr>
        <p:spPr bwMode="auto">
          <a:xfrm>
            <a:off x="5027240" y="3784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14" name="Line 19"/>
          <p:cNvSpPr>
            <a:spLocks noChangeShapeType="1"/>
          </p:cNvSpPr>
          <p:nvPr/>
        </p:nvSpPr>
        <p:spPr bwMode="auto">
          <a:xfrm>
            <a:off x="5408240" y="3784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15" name="Line 20"/>
          <p:cNvSpPr>
            <a:spLocks noChangeShapeType="1"/>
          </p:cNvSpPr>
          <p:nvPr/>
        </p:nvSpPr>
        <p:spPr bwMode="auto">
          <a:xfrm>
            <a:off x="5789240" y="3784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16" name="Line 21"/>
          <p:cNvSpPr>
            <a:spLocks noChangeShapeType="1"/>
          </p:cNvSpPr>
          <p:nvPr/>
        </p:nvSpPr>
        <p:spPr bwMode="auto">
          <a:xfrm>
            <a:off x="6170240" y="3784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17" name="Line 22"/>
          <p:cNvSpPr>
            <a:spLocks noChangeShapeType="1"/>
          </p:cNvSpPr>
          <p:nvPr/>
        </p:nvSpPr>
        <p:spPr bwMode="auto">
          <a:xfrm>
            <a:off x="6551240" y="3784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18" name="Line 23"/>
          <p:cNvSpPr>
            <a:spLocks noChangeShapeType="1"/>
          </p:cNvSpPr>
          <p:nvPr/>
        </p:nvSpPr>
        <p:spPr bwMode="auto">
          <a:xfrm>
            <a:off x="6932240" y="3784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19" name="Line 24"/>
          <p:cNvSpPr>
            <a:spLocks noChangeShapeType="1"/>
          </p:cNvSpPr>
          <p:nvPr/>
        </p:nvSpPr>
        <p:spPr bwMode="auto">
          <a:xfrm>
            <a:off x="7313240" y="3784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20" name="Line 25"/>
          <p:cNvSpPr>
            <a:spLocks noChangeShapeType="1"/>
          </p:cNvSpPr>
          <p:nvPr/>
        </p:nvSpPr>
        <p:spPr bwMode="auto">
          <a:xfrm>
            <a:off x="7694240" y="3784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21" name="Line 26"/>
          <p:cNvSpPr>
            <a:spLocks noChangeShapeType="1"/>
          </p:cNvSpPr>
          <p:nvPr/>
        </p:nvSpPr>
        <p:spPr bwMode="auto">
          <a:xfrm>
            <a:off x="6932240" y="3784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22" name="Line 27"/>
          <p:cNvSpPr>
            <a:spLocks noChangeShapeType="1"/>
          </p:cNvSpPr>
          <p:nvPr/>
        </p:nvSpPr>
        <p:spPr bwMode="auto">
          <a:xfrm>
            <a:off x="7313240" y="3784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23" name="Line 28"/>
          <p:cNvSpPr>
            <a:spLocks noChangeShapeType="1"/>
          </p:cNvSpPr>
          <p:nvPr/>
        </p:nvSpPr>
        <p:spPr bwMode="auto">
          <a:xfrm>
            <a:off x="7694240" y="3784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24" name="Line 29"/>
          <p:cNvSpPr>
            <a:spLocks noChangeShapeType="1"/>
          </p:cNvSpPr>
          <p:nvPr/>
        </p:nvSpPr>
        <p:spPr bwMode="auto">
          <a:xfrm>
            <a:off x="8075240" y="3784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25" name="Line 30"/>
          <p:cNvSpPr>
            <a:spLocks noChangeShapeType="1"/>
          </p:cNvSpPr>
          <p:nvPr/>
        </p:nvSpPr>
        <p:spPr bwMode="auto">
          <a:xfrm>
            <a:off x="1598240" y="4622551"/>
            <a:ext cx="6934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26" name="Line 31"/>
          <p:cNvSpPr>
            <a:spLocks noChangeShapeType="1"/>
          </p:cNvSpPr>
          <p:nvPr/>
        </p:nvSpPr>
        <p:spPr bwMode="auto">
          <a:xfrm flipV="1">
            <a:off x="1598240" y="4317751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27" name="Line 32"/>
          <p:cNvSpPr>
            <a:spLocks noChangeShapeType="1"/>
          </p:cNvSpPr>
          <p:nvPr/>
        </p:nvSpPr>
        <p:spPr bwMode="auto">
          <a:xfrm>
            <a:off x="1979240" y="4546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28" name="Line 33"/>
          <p:cNvSpPr>
            <a:spLocks noChangeShapeType="1"/>
          </p:cNvSpPr>
          <p:nvPr/>
        </p:nvSpPr>
        <p:spPr bwMode="auto">
          <a:xfrm>
            <a:off x="2360240" y="4546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29" name="Line 34"/>
          <p:cNvSpPr>
            <a:spLocks noChangeShapeType="1"/>
          </p:cNvSpPr>
          <p:nvPr/>
        </p:nvSpPr>
        <p:spPr bwMode="auto">
          <a:xfrm>
            <a:off x="2741240" y="4546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30" name="Line 35"/>
          <p:cNvSpPr>
            <a:spLocks noChangeShapeType="1"/>
          </p:cNvSpPr>
          <p:nvPr/>
        </p:nvSpPr>
        <p:spPr bwMode="auto">
          <a:xfrm>
            <a:off x="3122240" y="4546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31" name="Line 36"/>
          <p:cNvSpPr>
            <a:spLocks noChangeShapeType="1"/>
          </p:cNvSpPr>
          <p:nvPr/>
        </p:nvSpPr>
        <p:spPr bwMode="auto">
          <a:xfrm>
            <a:off x="3503240" y="4546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32" name="Line 37"/>
          <p:cNvSpPr>
            <a:spLocks noChangeShapeType="1"/>
          </p:cNvSpPr>
          <p:nvPr/>
        </p:nvSpPr>
        <p:spPr bwMode="auto">
          <a:xfrm>
            <a:off x="3884240" y="4546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33" name="Line 38"/>
          <p:cNvSpPr>
            <a:spLocks noChangeShapeType="1"/>
          </p:cNvSpPr>
          <p:nvPr/>
        </p:nvSpPr>
        <p:spPr bwMode="auto">
          <a:xfrm>
            <a:off x="4265240" y="4546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34" name="Line 39"/>
          <p:cNvSpPr>
            <a:spLocks noChangeShapeType="1"/>
          </p:cNvSpPr>
          <p:nvPr/>
        </p:nvSpPr>
        <p:spPr bwMode="auto">
          <a:xfrm>
            <a:off x="4646240" y="4546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35" name="Line 40"/>
          <p:cNvSpPr>
            <a:spLocks noChangeShapeType="1"/>
          </p:cNvSpPr>
          <p:nvPr/>
        </p:nvSpPr>
        <p:spPr bwMode="auto">
          <a:xfrm>
            <a:off x="5027240" y="4546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36" name="Line 41"/>
          <p:cNvSpPr>
            <a:spLocks noChangeShapeType="1"/>
          </p:cNvSpPr>
          <p:nvPr/>
        </p:nvSpPr>
        <p:spPr bwMode="auto">
          <a:xfrm>
            <a:off x="5408240" y="4546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37" name="Line 42"/>
          <p:cNvSpPr>
            <a:spLocks noChangeShapeType="1"/>
          </p:cNvSpPr>
          <p:nvPr/>
        </p:nvSpPr>
        <p:spPr bwMode="auto">
          <a:xfrm>
            <a:off x="5789240" y="4546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38" name="Line 43"/>
          <p:cNvSpPr>
            <a:spLocks noChangeShapeType="1"/>
          </p:cNvSpPr>
          <p:nvPr/>
        </p:nvSpPr>
        <p:spPr bwMode="auto">
          <a:xfrm>
            <a:off x="6170240" y="4546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39" name="Line 44"/>
          <p:cNvSpPr>
            <a:spLocks noChangeShapeType="1"/>
          </p:cNvSpPr>
          <p:nvPr/>
        </p:nvSpPr>
        <p:spPr bwMode="auto">
          <a:xfrm>
            <a:off x="6551240" y="4546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40" name="Line 45"/>
          <p:cNvSpPr>
            <a:spLocks noChangeShapeType="1"/>
          </p:cNvSpPr>
          <p:nvPr/>
        </p:nvSpPr>
        <p:spPr bwMode="auto">
          <a:xfrm>
            <a:off x="6932240" y="4546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41" name="Line 46"/>
          <p:cNvSpPr>
            <a:spLocks noChangeShapeType="1"/>
          </p:cNvSpPr>
          <p:nvPr/>
        </p:nvSpPr>
        <p:spPr bwMode="auto">
          <a:xfrm>
            <a:off x="7313240" y="4546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42" name="Line 47"/>
          <p:cNvSpPr>
            <a:spLocks noChangeShapeType="1"/>
          </p:cNvSpPr>
          <p:nvPr/>
        </p:nvSpPr>
        <p:spPr bwMode="auto">
          <a:xfrm>
            <a:off x="7694240" y="4546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43" name="Line 48"/>
          <p:cNvSpPr>
            <a:spLocks noChangeShapeType="1"/>
          </p:cNvSpPr>
          <p:nvPr/>
        </p:nvSpPr>
        <p:spPr bwMode="auto">
          <a:xfrm>
            <a:off x="6932240" y="4546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44" name="Line 49"/>
          <p:cNvSpPr>
            <a:spLocks noChangeShapeType="1"/>
          </p:cNvSpPr>
          <p:nvPr/>
        </p:nvSpPr>
        <p:spPr bwMode="auto">
          <a:xfrm>
            <a:off x="7313240" y="4546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45" name="Line 50"/>
          <p:cNvSpPr>
            <a:spLocks noChangeShapeType="1"/>
          </p:cNvSpPr>
          <p:nvPr/>
        </p:nvSpPr>
        <p:spPr bwMode="auto">
          <a:xfrm>
            <a:off x="7694240" y="4546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46" name="Line 51"/>
          <p:cNvSpPr>
            <a:spLocks noChangeShapeType="1"/>
          </p:cNvSpPr>
          <p:nvPr/>
        </p:nvSpPr>
        <p:spPr bwMode="auto">
          <a:xfrm>
            <a:off x="8075240" y="4546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47" name="Line 52"/>
          <p:cNvSpPr>
            <a:spLocks noChangeShapeType="1"/>
          </p:cNvSpPr>
          <p:nvPr/>
        </p:nvSpPr>
        <p:spPr bwMode="auto">
          <a:xfrm>
            <a:off x="1598240" y="5384551"/>
            <a:ext cx="6934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48" name="Line 53"/>
          <p:cNvSpPr>
            <a:spLocks noChangeShapeType="1"/>
          </p:cNvSpPr>
          <p:nvPr/>
        </p:nvSpPr>
        <p:spPr bwMode="auto">
          <a:xfrm flipV="1">
            <a:off x="1598240" y="5079751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49" name="Line 54"/>
          <p:cNvSpPr>
            <a:spLocks noChangeShapeType="1"/>
          </p:cNvSpPr>
          <p:nvPr/>
        </p:nvSpPr>
        <p:spPr bwMode="auto">
          <a:xfrm>
            <a:off x="1979240" y="5308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50" name="Line 55"/>
          <p:cNvSpPr>
            <a:spLocks noChangeShapeType="1"/>
          </p:cNvSpPr>
          <p:nvPr/>
        </p:nvSpPr>
        <p:spPr bwMode="auto">
          <a:xfrm>
            <a:off x="2360240" y="5308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51" name="Line 56"/>
          <p:cNvSpPr>
            <a:spLocks noChangeShapeType="1"/>
          </p:cNvSpPr>
          <p:nvPr/>
        </p:nvSpPr>
        <p:spPr bwMode="auto">
          <a:xfrm>
            <a:off x="2741240" y="5308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52" name="Line 57"/>
          <p:cNvSpPr>
            <a:spLocks noChangeShapeType="1"/>
          </p:cNvSpPr>
          <p:nvPr/>
        </p:nvSpPr>
        <p:spPr bwMode="auto">
          <a:xfrm>
            <a:off x="3122240" y="5308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53" name="Line 58"/>
          <p:cNvSpPr>
            <a:spLocks noChangeShapeType="1"/>
          </p:cNvSpPr>
          <p:nvPr/>
        </p:nvSpPr>
        <p:spPr bwMode="auto">
          <a:xfrm>
            <a:off x="3503240" y="5308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54" name="Line 59"/>
          <p:cNvSpPr>
            <a:spLocks noChangeShapeType="1"/>
          </p:cNvSpPr>
          <p:nvPr/>
        </p:nvSpPr>
        <p:spPr bwMode="auto">
          <a:xfrm>
            <a:off x="3884240" y="5308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55" name="Line 60"/>
          <p:cNvSpPr>
            <a:spLocks noChangeShapeType="1"/>
          </p:cNvSpPr>
          <p:nvPr/>
        </p:nvSpPr>
        <p:spPr bwMode="auto">
          <a:xfrm>
            <a:off x="4265240" y="5308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56" name="Line 61"/>
          <p:cNvSpPr>
            <a:spLocks noChangeShapeType="1"/>
          </p:cNvSpPr>
          <p:nvPr/>
        </p:nvSpPr>
        <p:spPr bwMode="auto">
          <a:xfrm>
            <a:off x="4646240" y="5308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57" name="Line 62"/>
          <p:cNvSpPr>
            <a:spLocks noChangeShapeType="1"/>
          </p:cNvSpPr>
          <p:nvPr/>
        </p:nvSpPr>
        <p:spPr bwMode="auto">
          <a:xfrm>
            <a:off x="5027240" y="5308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58" name="Line 63"/>
          <p:cNvSpPr>
            <a:spLocks noChangeShapeType="1"/>
          </p:cNvSpPr>
          <p:nvPr/>
        </p:nvSpPr>
        <p:spPr bwMode="auto">
          <a:xfrm>
            <a:off x="5408240" y="5308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59" name="Line 64"/>
          <p:cNvSpPr>
            <a:spLocks noChangeShapeType="1"/>
          </p:cNvSpPr>
          <p:nvPr/>
        </p:nvSpPr>
        <p:spPr bwMode="auto">
          <a:xfrm>
            <a:off x="5789240" y="5308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60" name="Line 65"/>
          <p:cNvSpPr>
            <a:spLocks noChangeShapeType="1"/>
          </p:cNvSpPr>
          <p:nvPr/>
        </p:nvSpPr>
        <p:spPr bwMode="auto">
          <a:xfrm>
            <a:off x="6170240" y="5308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61" name="Line 66"/>
          <p:cNvSpPr>
            <a:spLocks noChangeShapeType="1"/>
          </p:cNvSpPr>
          <p:nvPr/>
        </p:nvSpPr>
        <p:spPr bwMode="auto">
          <a:xfrm>
            <a:off x="6551240" y="5308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62" name="Line 67"/>
          <p:cNvSpPr>
            <a:spLocks noChangeShapeType="1"/>
          </p:cNvSpPr>
          <p:nvPr/>
        </p:nvSpPr>
        <p:spPr bwMode="auto">
          <a:xfrm>
            <a:off x="6932240" y="5308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63" name="Line 68"/>
          <p:cNvSpPr>
            <a:spLocks noChangeShapeType="1"/>
          </p:cNvSpPr>
          <p:nvPr/>
        </p:nvSpPr>
        <p:spPr bwMode="auto">
          <a:xfrm>
            <a:off x="7313240" y="5308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64" name="Line 69"/>
          <p:cNvSpPr>
            <a:spLocks noChangeShapeType="1"/>
          </p:cNvSpPr>
          <p:nvPr/>
        </p:nvSpPr>
        <p:spPr bwMode="auto">
          <a:xfrm>
            <a:off x="7694240" y="5308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65" name="Line 70"/>
          <p:cNvSpPr>
            <a:spLocks noChangeShapeType="1"/>
          </p:cNvSpPr>
          <p:nvPr/>
        </p:nvSpPr>
        <p:spPr bwMode="auto">
          <a:xfrm>
            <a:off x="6932240" y="5308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66" name="Line 71"/>
          <p:cNvSpPr>
            <a:spLocks noChangeShapeType="1"/>
          </p:cNvSpPr>
          <p:nvPr/>
        </p:nvSpPr>
        <p:spPr bwMode="auto">
          <a:xfrm>
            <a:off x="7313240" y="5308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67" name="Line 72"/>
          <p:cNvSpPr>
            <a:spLocks noChangeShapeType="1"/>
          </p:cNvSpPr>
          <p:nvPr/>
        </p:nvSpPr>
        <p:spPr bwMode="auto">
          <a:xfrm>
            <a:off x="7694240" y="5308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68" name="Line 73"/>
          <p:cNvSpPr>
            <a:spLocks noChangeShapeType="1"/>
          </p:cNvSpPr>
          <p:nvPr/>
        </p:nvSpPr>
        <p:spPr bwMode="auto">
          <a:xfrm>
            <a:off x="8075240" y="530835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graphicFrame>
        <p:nvGraphicFramePr>
          <p:cNvPr id="169" name="Object 8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3542921"/>
              </p:ext>
            </p:extLst>
          </p:nvPr>
        </p:nvGraphicFramePr>
        <p:xfrm>
          <a:off x="490165" y="3538289"/>
          <a:ext cx="966788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5" name="Equation" r:id="rId3" imgW="583920" imgH="215640" progId="Equation.3">
                  <p:embed/>
                </p:oleObj>
              </mc:Choice>
              <mc:Fallback>
                <p:oleObj name="Equation" r:id="rId3" imgW="583920" imgH="215640" progId="Equation.3">
                  <p:embed/>
                  <p:pic>
                    <p:nvPicPr>
                      <p:cNvPr id="165" name="Object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165" y="3538289"/>
                        <a:ext cx="966788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0" name="Object 8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9143996"/>
              </p:ext>
            </p:extLst>
          </p:nvPr>
        </p:nvGraphicFramePr>
        <p:xfrm>
          <a:off x="474290" y="4328864"/>
          <a:ext cx="1030288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6" name="Equation" r:id="rId5" imgW="622080" imgH="215640" progId="Equation.3">
                  <p:embed/>
                </p:oleObj>
              </mc:Choice>
              <mc:Fallback>
                <p:oleObj name="Equation" r:id="rId5" imgW="622080" imgH="215640" progId="Equation.3">
                  <p:embed/>
                  <p:pic>
                    <p:nvPicPr>
                      <p:cNvPr id="166" name="Object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290" y="4328864"/>
                        <a:ext cx="1030288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1" name="Object 8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2693908"/>
              </p:ext>
            </p:extLst>
          </p:nvPr>
        </p:nvGraphicFramePr>
        <p:xfrm>
          <a:off x="502865" y="5032126"/>
          <a:ext cx="1030288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7" name="Equation" r:id="rId7" imgW="622080" imgH="228600" progId="Equation.3">
                  <p:embed/>
                </p:oleObj>
              </mc:Choice>
              <mc:Fallback>
                <p:oleObj name="Equation" r:id="rId7" imgW="622080" imgH="228600" progId="Equation.3">
                  <p:embed/>
                  <p:pic>
                    <p:nvPicPr>
                      <p:cNvPr id="167" name="Object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865" y="5032126"/>
                        <a:ext cx="1030288" cy="379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2" name="Line 89"/>
          <p:cNvSpPr>
            <a:spLocks noChangeShapeType="1"/>
          </p:cNvSpPr>
          <p:nvPr/>
        </p:nvSpPr>
        <p:spPr bwMode="auto">
          <a:xfrm flipV="1">
            <a:off x="1598240" y="3479551"/>
            <a:ext cx="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73" name="Line 94"/>
          <p:cNvSpPr>
            <a:spLocks noChangeShapeType="1"/>
          </p:cNvSpPr>
          <p:nvPr/>
        </p:nvSpPr>
        <p:spPr bwMode="auto">
          <a:xfrm flipV="1">
            <a:off x="1598240" y="4241551"/>
            <a:ext cx="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74" name="Line 98"/>
          <p:cNvSpPr>
            <a:spLocks noChangeShapeType="1"/>
          </p:cNvSpPr>
          <p:nvPr/>
        </p:nvSpPr>
        <p:spPr bwMode="auto">
          <a:xfrm flipV="1">
            <a:off x="1598240" y="5003551"/>
            <a:ext cx="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75" name="Line 100"/>
          <p:cNvSpPr>
            <a:spLocks noChangeShapeType="1"/>
          </p:cNvSpPr>
          <p:nvPr/>
        </p:nvSpPr>
        <p:spPr bwMode="auto">
          <a:xfrm flipV="1">
            <a:off x="3122240" y="3479551"/>
            <a:ext cx="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76" name="Line 101"/>
          <p:cNvSpPr>
            <a:spLocks noChangeShapeType="1"/>
          </p:cNvSpPr>
          <p:nvPr/>
        </p:nvSpPr>
        <p:spPr bwMode="auto">
          <a:xfrm flipV="1">
            <a:off x="3503240" y="4241551"/>
            <a:ext cx="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77" name="Line 102"/>
          <p:cNvSpPr>
            <a:spLocks noChangeShapeType="1"/>
          </p:cNvSpPr>
          <p:nvPr/>
        </p:nvSpPr>
        <p:spPr bwMode="auto">
          <a:xfrm flipV="1">
            <a:off x="4265240" y="5003551"/>
            <a:ext cx="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78" name="Rectangle 105"/>
          <p:cNvSpPr>
            <a:spLocks noChangeArrowheads="1"/>
          </p:cNvSpPr>
          <p:nvPr/>
        </p:nvSpPr>
        <p:spPr bwMode="auto">
          <a:xfrm>
            <a:off x="2741240" y="5079751"/>
            <a:ext cx="381000" cy="3048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zh-TW" altLang="zh-TW">
              <a:latin typeface="+mn-lt"/>
            </a:endParaRPr>
          </a:p>
        </p:txBody>
      </p:sp>
      <p:sp>
        <p:nvSpPr>
          <p:cNvPr id="179" name="Line 110"/>
          <p:cNvSpPr>
            <a:spLocks noChangeShapeType="1"/>
          </p:cNvSpPr>
          <p:nvPr/>
        </p:nvSpPr>
        <p:spPr bwMode="auto">
          <a:xfrm flipV="1">
            <a:off x="4646240" y="3479551"/>
            <a:ext cx="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80" name="Line 111"/>
          <p:cNvSpPr>
            <a:spLocks noChangeShapeType="1"/>
          </p:cNvSpPr>
          <p:nvPr/>
        </p:nvSpPr>
        <p:spPr bwMode="auto">
          <a:xfrm flipV="1">
            <a:off x="5408240" y="4241551"/>
            <a:ext cx="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81" name="Line 112"/>
          <p:cNvSpPr>
            <a:spLocks noChangeShapeType="1"/>
          </p:cNvSpPr>
          <p:nvPr/>
        </p:nvSpPr>
        <p:spPr bwMode="auto">
          <a:xfrm flipV="1">
            <a:off x="6932240" y="5003551"/>
            <a:ext cx="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276" name="Text Box 74"/>
          <p:cNvSpPr txBox="1">
            <a:spLocks noChangeArrowheads="1"/>
          </p:cNvSpPr>
          <p:nvPr/>
        </p:nvSpPr>
        <p:spPr bwMode="auto">
          <a:xfrm>
            <a:off x="1445840" y="5436939"/>
            <a:ext cx="609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u="none" dirty="0">
                <a:latin typeface="+mn-lt"/>
                <a:ea typeface="新細明體" panose="02020500000000000000" pitchFamily="18" charset="-120"/>
              </a:rPr>
              <a:t>0</a:t>
            </a:r>
          </a:p>
        </p:txBody>
      </p:sp>
      <p:sp>
        <p:nvSpPr>
          <p:cNvPr id="277" name="Text Box 79"/>
          <p:cNvSpPr txBox="1">
            <a:spLocks noChangeArrowheads="1"/>
          </p:cNvSpPr>
          <p:nvPr/>
        </p:nvSpPr>
        <p:spPr bwMode="auto">
          <a:xfrm>
            <a:off x="3350840" y="5441701"/>
            <a:ext cx="609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u="none">
                <a:latin typeface="+mn-lt"/>
                <a:ea typeface="新細明體" panose="02020500000000000000" pitchFamily="18" charset="-120"/>
              </a:rPr>
              <a:t>5</a:t>
            </a:r>
          </a:p>
        </p:txBody>
      </p:sp>
      <p:sp>
        <p:nvSpPr>
          <p:cNvPr id="278" name="Text Box 80"/>
          <p:cNvSpPr txBox="1">
            <a:spLocks noChangeArrowheads="1"/>
          </p:cNvSpPr>
          <p:nvPr/>
        </p:nvSpPr>
        <p:spPr bwMode="auto">
          <a:xfrm>
            <a:off x="5179640" y="5441701"/>
            <a:ext cx="609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u="none">
                <a:latin typeface="+mn-lt"/>
                <a:ea typeface="新細明體" panose="02020500000000000000" pitchFamily="18" charset="-120"/>
              </a:rPr>
              <a:t>10</a:t>
            </a:r>
          </a:p>
        </p:txBody>
      </p:sp>
      <p:sp>
        <p:nvSpPr>
          <p:cNvPr id="279" name="Text Box 81"/>
          <p:cNvSpPr txBox="1">
            <a:spLocks noChangeArrowheads="1"/>
          </p:cNvSpPr>
          <p:nvPr/>
        </p:nvSpPr>
        <p:spPr bwMode="auto">
          <a:xfrm>
            <a:off x="7084640" y="5455989"/>
            <a:ext cx="609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u="none">
                <a:latin typeface="+mn-lt"/>
                <a:ea typeface="新細明體" panose="02020500000000000000" pitchFamily="18" charset="-120"/>
              </a:rPr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1076057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3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Another RMS Example</a:t>
            </a:r>
            <a:endParaRPr lang="en-US" altLang="zh-TW" dirty="0"/>
          </a:p>
        </p:txBody>
      </p:sp>
      <p:sp>
        <p:nvSpPr>
          <p:cNvPr id="951321" name="Rectangle 2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zh-TW" sz="2400" dirty="0"/>
              <a:t>Process	</a:t>
            </a:r>
            <a:r>
              <a:rPr lang="en-US" altLang="zh-TW" sz="2400" dirty="0" smtClean="0"/>
              <a:t>Execution </a:t>
            </a:r>
            <a:r>
              <a:rPr lang="en-US" altLang="zh-TW" sz="2400" dirty="0"/>
              <a:t>time	</a:t>
            </a:r>
            <a:r>
              <a:rPr lang="en-US" altLang="zh-TW" sz="2400" dirty="0" smtClean="0"/>
              <a:t>Period</a:t>
            </a:r>
            <a:endParaRPr lang="en-US" altLang="zh-TW" sz="2400" dirty="0"/>
          </a:p>
          <a:p>
            <a:pPr>
              <a:buFont typeface="Wingdings" panose="05000000000000000000" pitchFamily="2" charset="2"/>
              <a:buNone/>
            </a:pPr>
            <a:r>
              <a:rPr lang="en-US" altLang="zh-TW" sz="2400" dirty="0" smtClean="0"/>
              <a:t>   P1</a:t>
            </a:r>
            <a:r>
              <a:rPr lang="en-US" altLang="zh-TW" sz="2400" dirty="0"/>
              <a:t>			  1		</a:t>
            </a:r>
            <a:r>
              <a:rPr lang="en-US" altLang="zh-TW" sz="2400" dirty="0" smtClean="0"/>
              <a:t>     </a:t>
            </a:r>
            <a:r>
              <a:rPr lang="en-US" altLang="zh-TW" sz="2400" dirty="0"/>
              <a:t>4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zh-TW" sz="2400" dirty="0" smtClean="0"/>
              <a:t>   P2</a:t>
            </a:r>
            <a:r>
              <a:rPr lang="en-US" altLang="zh-TW" sz="2400" dirty="0"/>
              <a:t>			  2		</a:t>
            </a:r>
            <a:r>
              <a:rPr lang="en-US" altLang="zh-TW" sz="2400" dirty="0" smtClean="0"/>
              <a:t>     </a:t>
            </a:r>
            <a:r>
              <a:rPr lang="en-US" altLang="zh-TW" sz="2400" dirty="0"/>
              <a:t>6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zh-TW" sz="2400" dirty="0" smtClean="0"/>
              <a:t>   P3</a:t>
            </a:r>
            <a:r>
              <a:rPr lang="en-US" altLang="zh-TW" sz="2400" dirty="0"/>
              <a:t>			  3		</a:t>
            </a:r>
            <a:r>
              <a:rPr lang="en-US" altLang="zh-TW" sz="2400" dirty="0" smtClean="0"/>
              <a:t>   12</a:t>
            </a:r>
            <a:endParaRPr lang="en-US" altLang="zh-TW" sz="2400" dirty="0"/>
          </a:p>
        </p:txBody>
      </p:sp>
      <p:sp>
        <p:nvSpPr>
          <p:cNvPr id="951301" name="Line 5"/>
          <p:cNvSpPr>
            <a:spLocks noChangeShapeType="1"/>
          </p:cNvSpPr>
          <p:nvPr/>
        </p:nvSpPr>
        <p:spPr bwMode="auto">
          <a:xfrm>
            <a:off x="762000" y="5449888"/>
            <a:ext cx="792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51302" name="Text Box 6"/>
          <p:cNvSpPr txBox="1">
            <a:spLocks noChangeArrowheads="1"/>
          </p:cNvSpPr>
          <p:nvPr/>
        </p:nvSpPr>
        <p:spPr bwMode="auto">
          <a:xfrm>
            <a:off x="7962900" y="4802188"/>
            <a:ext cx="75693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 dirty="0">
                <a:latin typeface="+mn-lt"/>
              </a:rPr>
              <a:t>time</a:t>
            </a:r>
          </a:p>
        </p:txBody>
      </p:sp>
      <p:sp>
        <p:nvSpPr>
          <p:cNvPr id="951303" name="Line 7"/>
          <p:cNvSpPr>
            <a:spLocks noChangeShapeType="1"/>
          </p:cNvSpPr>
          <p:nvPr/>
        </p:nvSpPr>
        <p:spPr bwMode="auto">
          <a:xfrm>
            <a:off x="762000" y="5449888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51304" name="Text Box 8"/>
          <p:cNvSpPr txBox="1">
            <a:spLocks noChangeArrowheads="1"/>
          </p:cNvSpPr>
          <p:nvPr/>
        </p:nvSpPr>
        <p:spPr bwMode="auto">
          <a:xfrm>
            <a:off x="611560" y="5768975"/>
            <a:ext cx="31451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+mn-lt"/>
              </a:rPr>
              <a:t>0</a:t>
            </a:r>
            <a:endParaRPr lang="en-US" altLang="zh-TW" sz="2400">
              <a:latin typeface="+mn-lt"/>
            </a:endParaRPr>
          </a:p>
        </p:txBody>
      </p:sp>
      <p:sp>
        <p:nvSpPr>
          <p:cNvPr id="951305" name="Line 9"/>
          <p:cNvSpPr>
            <a:spLocks noChangeShapeType="1"/>
          </p:cNvSpPr>
          <p:nvPr/>
        </p:nvSpPr>
        <p:spPr bwMode="auto">
          <a:xfrm>
            <a:off x="4579938" y="5435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51306" name="Text Box 10"/>
          <p:cNvSpPr txBox="1">
            <a:spLocks noChangeArrowheads="1"/>
          </p:cNvSpPr>
          <p:nvPr/>
        </p:nvSpPr>
        <p:spPr bwMode="auto">
          <a:xfrm>
            <a:off x="4365997" y="5754688"/>
            <a:ext cx="31451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+mn-lt"/>
              </a:rPr>
              <a:t>6</a:t>
            </a:r>
            <a:endParaRPr lang="en-US" altLang="zh-TW" sz="2400">
              <a:latin typeface="+mn-lt"/>
            </a:endParaRPr>
          </a:p>
        </p:txBody>
      </p:sp>
      <p:sp>
        <p:nvSpPr>
          <p:cNvPr id="951307" name="Line 11"/>
          <p:cNvSpPr>
            <a:spLocks noChangeShapeType="1"/>
          </p:cNvSpPr>
          <p:nvPr/>
        </p:nvSpPr>
        <p:spPr bwMode="auto">
          <a:xfrm>
            <a:off x="2034646" y="5449888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51308" name="Text Box 12"/>
          <p:cNvSpPr txBox="1">
            <a:spLocks noChangeArrowheads="1"/>
          </p:cNvSpPr>
          <p:nvPr/>
        </p:nvSpPr>
        <p:spPr bwMode="auto">
          <a:xfrm>
            <a:off x="1863039" y="5768975"/>
            <a:ext cx="31451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+mn-lt"/>
              </a:rPr>
              <a:t>2</a:t>
            </a:r>
            <a:endParaRPr lang="en-US" altLang="zh-TW" sz="2400">
              <a:latin typeface="+mn-lt"/>
            </a:endParaRPr>
          </a:p>
        </p:txBody>
      </p:sp>
      <p:sp>
        <p:nvSpPr>
          <p:cNvPr id="951309" name="Line 13"/>
          <p:cNvSpPr>
            <a:spLocks noChangeShapeType="1"/>
          </p:cNvSpPr>
          <p:nvPr/>
        </p:nvSpPr>
        <p:spPr bwMode="auto">
          <a:xfrm>
            <a:off x="3307292" y="5449888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51310" name="Text Box 14"/>
          <p:cNvSpPr txBox="1">
            <a:spLocks noChangeArrowheads="1"/>
          </p:cNvSpPr>
          <p:nvPr/>
        </p:nvSpPr>
        <p:spPr bwMode="auto">
          <a:xfrm>
            <a:off x="3114518" y="5768975"/>
            <a:ext cx="31451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+mn-lt"/>
              </a:rPr>
              <a:t>4</a:t>
            </a:r>
            <a:endParaRPr lang="en-US" altLang="zh-TW" sz="2400">
              <a:latin typeface="+mn-lt"/>
            </a:endParaRPr>
          </a:p>
        </p:txBody>
      </p:sp>
      <p:sp>
        <p:nvSpPr>
          <p:cNvPr id="951311" name="Line 15"/>
          <p:cNvSpPr>
            <a:spLocks noChangeShapeType="1"/>
          </p:cNvSpPr>
          <p:nvPr/>
        </p:nvSpPr>
        <p:spPr bwMode="auto">
          <a:xfrm>
            <a:off x="8397875" y="5435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51312" name="Text Box 16"/>
          <p:cNvSpPr txBox="1">
            <a:spLocks noChangeArrowheads="1"/>
          </p:cNvSpPr>
          <p:nvPr/>
        </p:nvSpPr>
        <p:spPr bwMode="auto">
          <a:xfrm>
            <a:off x="8247435" y="5754688"/>
            <a:ext cx="44435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+mn-lt"/>
              </a:rPr>
              <a:t>12</a:t>
            </a:r>
            <a:endParaRPr lang="en-US" altLang="zh-TW" sz="2400">
              <a:latin typeface="+mn-lt"/>
            </a:endParaRPr>
          </a:p>
        </p:txBody>
      </p:sp>
      <p:sp>
        <p:nvSpPr>
          <p:cNvPr id="951313" name="Line 17"/>
          <p:cNvSpPr>
            <a:spLocks noChangeShapeType="1"/>
          </p:cNvSpPr>
          <p:nvPr/>
        </p:nvSpPr>
        <p:spPr bwMode="auto">
          <a:xfrm>
            <a:off x="5852584" y="5449888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51314" name="Text Box 18"/>
          <p:cNvSpPr txBox="1">
            <a:spLocks noChangeArrowheads="1"/>
          </p:cNvSpPr>
          <p:nvPr/>
        </p:nvSpPr>
        <p:spPr bwMode="auto">
          <a:xfrm>
            <a:off x="5617476" y="5768975"/>
            <a:ext cx="31451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+mn-lt"/>
              </a:rPr>
              <a:t>8</a:t>
            </a:r>
            <a:endParaRPr lang="en-US" altLang="zh-TW" sz="2400">
              <a:latin typeface="+mn-lt"/>
            </a:endParaRPr>
          </a:p>
        </p:txBody>
      </p:sp>
      <p:sp>
        <p:nvSpPr>
          <p:cNvPr id="951315" name="Line 19"/>
          <p:cNvSpPr>
            <a:spLocks noChangeShapeType="1"/>
          </p:cNvSpPr>
          <p:nvPr/>
        </p:nvSpPr>
        <p:spPr bwMode="auto">
          <a:xfrm>
            <a:off x="7125230" y="5449888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51316" name="Text Box 20"/>
          <p:cNvSpPr txBox="1">
            <a:spLocks noChangeArrowheads="1"/>
          </p:cNvSpPr>
          <p:nvPr/>
        </p:nvSpPr>
        <p:spPr bwMode="auto">
          <a:xfrm>
            <a:off x="6868955" y="5768975"/>
            <a:ext cx="44435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+mn-lt"/>
              </a:rPr>
              <a:t>10</a:t>
            </a:r>
            <a:endParaRPr lang="en-US" altLang="zh-TW" sz="2400">
              <a:latin typeface="+mn-lt"/>
            </a:endParaRPr>
          </a:p>
        </p:txBody>
      </p:sp>
      <p:sp>
        <p:nvSpPr>
          <p:cNvPr id="951317" name="Rectangle 21"/>
          <p:cNvSpPr>
            <a:spLocks noChangeArrowheads="1"/>
          </p:cNvSpPr>
          <p:nvPr/>
        </p:nvSpPr>
        <p:spPr bwMode="auto">
          <a:xfrm>
            <a:off x="762001" y="4779964"/>
            <a:ext cx="612000" cy="3600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 dirty="0">
                <a:latin typeface="Times New Roman" panose="02020603050405020304" pitchFamily="18" charset="0"/>
              </a:rPr>
              <a:t>P1</a:t>
            </a:r>
          </a:p>
        </p:txBody>
      </p:sp>
      <p:sp>
        <p:nvSpPr>
          <p:cNvPr id="951319" name="Rectangle 23"/>
          <p:cNvSpPr>
            <a:spLocks noChangeArrowheads="1"/>
          </p:cNvSpPr>
          <p:nvPr/>
        </p:nvSpPr>
        <p:spPr bwMode="auto">
          <a:xfrm>
            <a:off x="1331640" y="4095750"/>
            <a:ext cx="1224000" cy="360000"/>
          </a:xfrm>
          <a:prstGeom prst="rect">
            <a:avLst/>
          </a:prstGeom>
          <a:solidFill>
            <a:srgbClr val="FF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 dirty="0">
                <a:latin typeface="Times New Roman" panose="02020603050405020304" pitchFamily="18" charset="0"/>
              </a:rPr>
              <a:t>P2</a:t>
            </a:r>
          </a:p>
        </p:txBody>
      </p:sp>
      <p:sp>
        <p:nvSpPr>
          <p:cNvPr id="951320" name="Rectangle 24"/>
          <p:cNvSpPr>
            <a:spLocks noChangeArrowheads="1"/>
          </p:cNvSpPr>
          <p:nvPr/>
        </p:nvSpPr>
        <p:spPr bwMode="auto">
          <a:xfrm>
            <a:off x="2627313" y="3447256"/>
            <a:ext cx="612000" cy="360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P3</a:t>
            </a:r>
            <a:endParaRPr lang="en-US" altLang="zh-TW" sz="2400" dirty="0">
              <a:latin typeface="Times New Roman" panose="02020603050405020304" pitchFamily="18" charset="0"/>
            </a:endParaRPr>
          </a:p>
        </p:txBody>
      </p:sp>
      <p:sp>
        <p:nvSpPr>
          <p:cNvPr id="951322" name="Rectangle 26"/>
          <p:cNvSpPr>
            <a:spLocks noChangeArrowheads="1"/>
          </p:cNvSpPr>
          <p:nvPr/>
        </p:nvSpPr>
        <p:spPr bwMode="auto">
          <a:xfrm>
            <a:off x="3276601" y="4779964"/>
            <a:ext cx="612000" cy="3600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 dirty="0">
                <a:latin typeface="Times New Roman" panose="02020603050405020304" pitchFamily="18" charset="0"/>
              </a:rPr>
              <a:t>P1</a:t>
            </a:r>
          </a:p>
        </p:txBody>
      </p:sp>
      <p:sp>
        <p:nvSpPr>
          <p:cNvPr id="951323" name="Rectangle 27"/>
          <p:cNvSpPr>
            <a:spLocks noChangeArrowheads="1"/>
          </p:cNvSpPr>
          <p:nvPr/>
        </p:nvSpPr>
        <p:spPr bwMode="auto">
          <a:xfrm>
            <a:off x="5867401" y="4779964"/>
            <a:ext cx="612000" cy="3600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 dirty="0">
                <a:latin typeface="Times New Roman" panose="02020603050405020304" pitchFamily="18" charset="0"/>
              </a:rPr>
              <a:t>P1</a:t>
            </a:r>
          </a:p>
        </p:txBody>
      </p:sp>
      <p:sp>
        <p:nvSpPr>
          <p:cNvPr id="951324" name="Rectangle 28"/>
          <p:cNvSpPr>
            <a:spLocks noChangeArrowheads="1"/>
          </p:cNvSpPr>
          <p:nvPr/>
        </p:nvSpPr>
        <p:spPr bwMode="auto">
          <a:xfrm>
            <a:off x="4499992" y="4095750"/>
            <a:ext cx="1224000" cy="360000"/>
          </a:xfrm>
          <a:prstGeom prst="rect">
            <a:avLst/>
          </a:prstGeom>
          <a:solidFill>
            <a:srgbClr val="FF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latin typeface="Times New Roman" panose="02020603050405020304" pitchFamily="18" charset="0"/>
              </a:rPr>
              <a:t>P2</a:t>
            </a:r>
          </a:p>
        </p:txBody>
      </p:sp>
      <p:sp>
        <p:nvSpPr>
          <p:cNvPr id="951325" name="Rectangle 29"/>
          <p:cNvSpPr>
            <a:spLocks noChangeArrowheads="1"/>
          </p:cNvSpPr>
          <p:nvPr/>
        </p:nvSpPr>
        <p:spPr bwMode="auto">
          <a:xfrm>
            <a:off x="3851275" y="3447256"/>
            <a:ext cx="612000" cy="360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solidFill>
                  <a:schemeClr val="bg1"/>
                </a:solidFill>
                <a:latin typeface="Times New Roman" panose="02020603050405020304" pitchFamily="18" charset="0"/>
              </a:rPr>
              <a:t>P3</a:t>
            </a:r>
            <a:endParaRPr lang="en-US" altLang="zh-TW" sz="2400">
              <a:latin typeface="Times New Roman" panose="02020603050405020304" pitchFamily="18" charset="0"/>
            </a:endParaRPr>
          </a:p>
        </p:txBody>
      </p:sp>
      <p:sp>
        <p:nvSpPr>
          <p:cNvPr id="951326" name="Rectangle 30"/>
          <p:cNvSpPr>
            <a:spLocks noChangeArrowheads="1"/>
          </p:cNvSpPr>
          <p:nvPr/>
        </p:nvSpPr>
        <p:spPr bwMode="auto">
          <a:xfrm>
            <a:off x="6470165" y="3447256"/>
            <a:ext cx="612000" cy="360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solidFill>
                  <a:schemeClr val="bg1"/>
                </a:solidFill>
                <a:latin typeface="Times New Roman" panose="02020603050405020304" pitchFamily="18" charset="0"/>
              </a:rPr>
              <a:t>P3</a:t>
            </a:r>
            <a:endParaRPr lang="en-US" altLang="zh-TW" sz="2400">
              <a:latin typeface="Times New Roman" panose="02020603050405020304" pitchFamily="18" charset="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11</a:t>
            </a:fld>
            <a:endParaRPr lang="zh-TW" altLang="zh-TW"/>
          </a:p>
        </p:txBody>
      </p:sp>
      <p:grpSp>
        <p:nvGrpSpPr>
          <p:cNvPr id="6" name="群組 5"/>
          <p:cNvGrpSpPr/>
          <p:nvPr/>
        </p:nvGrpSpPr>
        <p:grpSpPr>
          <a:xfrm>
            <a:off x="1547664" y="2827277"/>
            <a:ext cx="1708690" cy="633473"/>
            <a:chOff x="1644110" y="2827277"/>
            <a:chExt cx="1708690" cy="633473"/>
          </a:xfrm>
        </p:grpSpPr>
        <p:sp>
          <p:nvSpPr>
            <p:cNvPr id="3" name="文字方塊 2"/>
            <p:cNvSpPr txBox="1"/>
            <p:nvPr/>
          </p:nvSpPr>
          <p:spPr>
            <a:xfrm>
              <a:off x="1644110" y="2827277"/>
              <a:ext cx="13459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2000" dirty="0" smtClean="0">
                  <a:solidFill>
                    <a:srgbClr val="FF0000"/>
                  </a:solidFill>
                  <a:latin typeface="+mn-lt"/>
                </a:rPr>
                <a:t>Preempted</a:t>
              </a:r>
              <a:endParaRPr lang="zh-TW" altLang="en-US" sz="2000" dirty="0">
                <a:solidFill>
                  <a:srgbClr val="FF0000"/>
                </a:solidFill>
                <a:latin typeface="+mn-lt"/>
              </a:endParaRPr>
            </a:p>
          </p:txBody>
        </p:sp>
        <p:cxnSp>
          <p:nvCxnSpPr>
            <p:cNvPr id="5" name="直線單箭頭接點 4"/>
            <p:cNvCxnSpPr/>
            <p:nvPr/>
          </p:nvCxnSpPr>
          <p:spPr bwMode="auto">
            <a:xfrm>
              <a:off x="2878534" y="3115342"/>
              <a:ext cx="474266" cy="34540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7" name="群組 6"/>
          <p:cNvGrpSpPr/>
          <p:nvPr/>
        </p:nvGrpSpPr>
        <p:grpSpPr>
          <a:xfrm>
            <a:off x="3419872" y="2852936"/>
            <a:ext cx="1151597" cy="578733"/>
            <a:chOff x="3419872" y="2839154"/>
            <a:chExt cx="1151597" cy="578733"/>
          </a:xfrm>
        </p:grpSpPr>
        <p:sp>
          <p:nvSpPr>
            <p:cNvPr id="33" name="文字方塊 32"/>
            <p:cNvSpPr txBox="1"/>
            <p:nvPr/>
          </p:nvSpPr>
          <p:spPr>
            <a:xfrm>
              <a:off x="3419872" y="2839154"/>
              <a:ext cx="115159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2000" dirty="0" smtClean="0">
                  <a:solidFill>
                    <a:srgbClr val="FF0000"/>
                  </a:solidFill>
                  <a:latin typeface="+mn-lt"/>
                </a:rPr>
                <a:t>Resumed</a:t>
              </a:r>
              <a:endParaRPr lang="zh-TW" altLang="en-US" sz="2000" dirty="0">
                <a:solidFill>
                  <a:srgbClr val="FF0000"/>
                </a:solidFill>
                <a:latin typeface="+mn-lt"/>
              </a:endParaRPr>
            </a:p>
          </p:txBody>
        </p:sp>
        <p:cxnSp>
          <p:nvCxnSpPr>
            <p:cNvPr id="34" name="直線單箭頭接點 33"/>
            <p:cNvCxnSpPr/>
            <p:nvPr/>
          </p:nvCxnSpPr>
          <p:spPr bwMode="auto">
            <a:xfrm>
              <a:off x="3851275" y="3115342"/>
              <a:ext cx="0" cy="302545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8" name="群組 7"/>
          <p:cNvGrpSpPr/>
          <p:nvPr/>
        </p:nvGrpSpPr>
        <p:grpSpPr>
          <a:xfrm>
            <a:off x="4427984" y="2852936"/>
            <a:ext cx="1394723" cy="606486"/>
            <a:chOff x="4587224" y="2827277"/>
            <a:chExt cx="1394723" cy="606486"/>
          </a:xfrm>
        </p:grpSpPr>
        <p:sp>
          <p:nvSpPr>
            <p:cNvPr id="39" name="文字方塊 38"/>
            <p:cNvSpPr txBox="1"/>
            <p:nvPr/>
          </p:nvSpPr>
          <p:spPr>
            <a:xfrm>
              <a:off x="4636001" y="2827277"/>
              <a:ext cx="13459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2000" dirty="0" smtClean="0">
                  <a:solidFill>
                    <a:srgbClr val="FF0000"/>
                  </a:solidFill>
                  <a:latin typeface="+mn-lt"/>
                </a:rPr>
                <a:t>Preempted</a:t>
              </a:r>
              <a:endParaRPr lang="zh-TW" altLang="en-US" sz="2000" dirty="0">
                <a:solidFill>
                  <a:srgbClr val="FF0000"/>
                </a:solidFill>
                <a:latin typeface="+mn-lt"/>
              </a:endParaRPr>
            </a:p>
          </p:txBody>
        </p:sp>
        <p:cxnSp>
          <p:nvCxnSpPr>
            <p:cNvPr id="40" name="直線單箭頭接點 39"/>
            <p:cNvCxnSpPr/>
            <p:nvPr/>
          </p:nvCxnSpPr>
          <p:spPr bwMode="auto">
            <a:xfrm flipH="1">
              <a:off x="4587224" y="3142329"/>
              <a:ext cx="430126" cy="29143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9" name="群組 8"/>
          <p:cNvGrpSpPr/>
          <p:nvPr/>
        </p:nvGrpSpPr>
        <p:grpSpPr>
          <a:xfrm>
            <a:off x="6228715" y="2839154"/>
            <a:ext cx="1151597" cy="578733"/>
            <a:chOff x="6411763" y="2839154"/>
            <a:chExt cx="1151597" cy="578733"/>
          </a:xfrm>
        </p:grpSpPr>
        <p:sp>
          <p:nvSpPr>
            <p:cNvPr id="41" name="文字方塊 40"/>
            <p:cNvSpPr txBox="1"/>
            <p:nvPr/>
          </p:nvSpPr>
          <p:spPr>
            <a:xfrm>
              <a:off x="6411763" y="2839154"/>
              <a:ext cx="115159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2000" dirty="0" smtClean="0">
                  <a:solidFill>
                    <a:srgbClr val="FF0000"/>
                  </a:solidFill>
                  <a:latin typeface="+mn-lt"/>
                </a:rPr>
                <a:t>Resumed</a:t>
              </a:r>
              <a:endParaRPr lang="zh-TW" altLang="en-US" sz="2000" dirty="0">
                <a:solidFill>
                  <a:srgbClr val="FF0000"/>
                </a:solidFill>
                <a:latin typeface="+mn-lt"/>
              </a:endParaRPr>
            </a:p>
          </p:txBody>
        </p:sp>
        <p:cxnSp>
          <p:nvCxnSpPr>
            <p:cNvPr id="42" name="直線單箭頭接點 41"/>
            <p:cNvCxnSpPr/>
            <p:nvPr/>
          </p:nvCxnSpPr>
          <p:spPr bwMode="auto">
            <a:xfrm>
              <a:off x="6653213" y="3115342"/>
              <a:ext cx="0" cy="302545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4" name="文字方塊 3"/>
          <p:cNvSpPr txBox="1"/>
          <p:nvPr/>
        </p:nvSpPr>
        <p:spPr>
          <a:xfrm flipH="1">
            <a:off x="6660232" y="1844824"/>
            <a:ext cx="21788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latin typeface="+mn-lt"/>
              </a:rPr>
              <a:t>Utilization = 0.5</a:t>
            </a:r>
            <a:endParaRPr lang="zh-TW" altLang="en-US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96004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51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51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51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951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951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951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951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951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1317" grpId="0" animBg="1" autoUpdateAnimBg="0"/>
      <p:bldP spid="951319" grpId="0" animBg="1" autoUpdateAnimBg="0"/>
      <p:bldP spid="951320" grpId="0" animBg="1" autoUpdateAnimBg="0"/>
      <p:bldP spid="951322" grpId="0" animBg="1" autoUpdateAnimBg="0"/>
      <p:bldP spid="951323" grpId="0" animBg="1" autoUpdateAnimBg="0"/>
      <p:bldP spid="951324" grpId="0" animBg="1" autoUpdateAnimBg="0"/>
      <p:bldP spid="951325" grpId="0" animBg="1" autoUpdateAnimBg="0"/>
      <p:bldP spid="951326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3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Earliest-Deadline-First Scheduling (EDF)</a:t>
            </a:r>
            <a:endParaRPr lang="en-US" altLang="zh-TW" dirty="0"/>
          </a:p>
        </p:txBody>
      </p:sp>
      <p:sp>
        <p:nvSpPr>
          <p:cNvPr id="863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Task closest to its deadline has highest priority</a:t>
            </a:r>
          </a:p>
          <a:p>
            <a:pPr lvl="1"/>
            <a:r>
              <a:rPr lang="en-US" altLang="zh-TW" dirty="0" smtClean="0"/>
              <a:t>Requires recalculating priority of tasks at every time unit</a:t>
            </a:r>
          </a:p>
          <a:p>
            <a:pPr lvl="1"/>
            <a:r>
              <a:rPr lang="en-US" altLang="zh-TW" dirty="0" smtClean="0"/>
              <a:t>Dynamic </a:t>
            </a:r>
            <a:r>
              <a:rPr lang="en-US" altLang="zh-TW" dirty="0"/>
              <a:t>priority </a:t>
            </a:r>
            <a:r>
              <a:rPr lang="en-US" altLang="zh-TW" dirty="0" smtClean="0"/>
              <a:t>assignment: priority </a:t>
            </a:r>
            <a:r>
              <a:rPr lang="en-US" altLang="zh-TW" dirty="0"/>
              <a:t>of a </a:t>
            </a:r>
            <a:r>
              <a:rPr lang="en-US" altLang="zh-TW" dirty="0" smtClean="0"/>
              <a:t>task </a:t>
            </a:r>
            <a:r>
              <a:rPr lang="en-US" altLang="zh-TW" dirty="0"/>
              <a:t>is assigned as the </a:t>
            </a:r>
            <a:r>
              <a:rPr lang="en-US" altLang="zh-TW" dirty="0" smtClean="0"/>
              <a:t>task </a:t>
            </a:r>
            <a:r>
              <a:rPr lang="en-US" altLang="zh-TW" dirty="0"/>
              <a:t>arrives</a:t>
            </a:r>
          </a:p>
          <a:p>
            <a:pPr lvl="1"/>
            <a:r>
              <a:rPr lang="en-US" altLang="zh-TW" dirty="0" smtClean="0"/>
              <a:t>Tasks </a:t>
            </a:r>
            <a:r>
              <a:rPr lang="en-US" altLang="zh-TW" dirty="0"/>
              <a:t>do not have to be periodic</a:t>
            </a:r>
          </a:p>
          <a:p>
            <a:r>
              <a:rPr lang="en-US" altLang="zh-TW" dirty="0" smtClean="0"/>
              <a:t>EDF </a:t>
            </a:r>
            <a:r>
              <a:rPr lang="en-US" altLang="zh-TW" dirty="0"/>
              <a:t>is an optimal uniprocessor scheduling </a:t>
            </a:r>
            <a:r>
              <a:rPr lang="en-US" altLang="zh-TW" dirty="0" smtClean="0"/>
              <a:t>algorithm</a:t>
            </a:r>
          </a:p>
          <a:p>
            <a:pPr lvl="1"/>
            <a:r>
              <a:rPr lang="en-US" altLang="zh-TW" dirty="0" smtClean="0"/>
              <a:t>Can </a:t>
            </a:r>
            <a:r>
              <a:rPr lang="en-US" altLang="zh-TW" dirty="0"/>
              <a:t>use 100% of </a:t>
            </a:r>
            <a:r>
              <a:rPr lang="en-US" altLang="zh-TW" dirty="0" smtClean="0"/>
              <a:t>CPU</a:t>
            </a:r>
            <a:endParaRPr lang="en-US" altLang="zh-TW" dirty="0"/>
          </a:p>
          <a:p>
            <a:pPr lvl="1"/>
            <a:r>
              <a:rPr lang="en-US" altLang="zh-TW" dirty="0"/>
              <a:t>Scheduling cost is high and ready queue can reassign </a:t>
            </a:r>
            <a:r>
              <a:rPr lang="en-US" altLang="zh-TW" dirty="0" smtClean="0"/>
              <a:t>priority</a:t>
            </a:r>
            <a:endParaRPr lang="en-US" altLang="zh-TW" dirty="0"/>
          </a:p>
          <a:p>
            <a:pPr lvl="1"/>
            <a:r>
              <a:rPr lang="en-US" altLang="zh-TW" dirty="0" smtClean="0"/>
              <a:t>May </a:t>
            </a:r>
            <a:r>
              <a:rPr lang="en-US" altLang="zh-TW" dirty="0"/>
              <a:t>fail to meet a </a:t>
            </a:r>
            <a:r>
              <a:rPr lang="en-US" altLang="zh-TW" dirty="0" smtClean="0"/>
              <a:t>deadline</a:t>
            </a:r>
            <a:endParaRPr lang="en-US" altLang="zh-TW" dirty="0"/>
          </a:p>
          <a:p>
            <a:pPr lvl="1"/>
            <a:r>
              <a:rPr lang="en-US" altLang="zh-TW" dirty="0"/>
              <a:t>Cannot guarantee who will miss deadline, </a:t>
            </a:r>
            <a:r>
              <a:rPr lang="en-US" altLang="zh-TW" dirty="0" smtClean="0"/>
              <a:t>but RMS </a:t>
            </a:r>
            <a:r>
              <a:rPr lang="en-US" altLang="zh-TW" dirty="0"/>
              <a:t>can guarantee </a:t>
            </a:r>
            <a:r>
              <a:rPr lang="en-US" altLang="zh-TW" dirty="0" smtClean="0"/>
              <a:t>that the </a:t>
            </a:r>
            <a:r>
              <a:rPr lang="en-US" altLang="zh-TW" dirty="0"/>
              <a:t>lowest priority task </a:t>
            </a:r>
            <a:r>
              <a:rPr lang="en-US" altLang="zh-TW" dirty="0" smtClean="0"/>
              <a:t>misses deadline</a:t>
            </a:r>
            <a:endParaRPr lang="en-US" altLang="zh-TW" dirty="0"/>
          </a:p>
          <a:p>
            <a:endParaRPr lang="en-US" altLang="zh-TW" dirty="0"/>
          </a:p>
          <a:p>
            <a:pPr lvl="1"/>
            <a:endParaRPr lang="en-US" altLang="zh-TW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12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833467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3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Earliest-Deadline-First Scheduling (EDF)</a:t>
            </a:r>
            <a:endParaRPr lang="en-US" altLang="zh-TW" dirty="0"/>
          </a:p>
        </p:txBody>
      </p:sp>
      <p:sp>
        <p:nvSpPr>
          <p:cNvPr id="863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>
                <a:ea typeface="굴림" pitchFamily="50" charset="-127"/>
              </a:rPr>
              <a:t>Executes </a:t>
            </a:r>
            <a:r>
              <a:rPr lang="en-US" altLang="ko-KR" dirty="0" smtClean="0">
                <a:ea typeface="굴림" pitchFamily="50" charset="-127"/>
              </a:rPr>
              <a:t>the task </a:t>
            </a:r>
            <a:r>
              <a:rPr lang="en-US" altLang="ko-KR" dirty="0">
                <a:ea typeface="굴림" pitchFamily="50" charset="-127"/>
              </a:rPr>
              <a:t>with the earliest deadline</a:t>
            </a:r>
            <a:endParaRPr lang="en-US" altLang="zh-TW" dirty="0">
              <a:ea typeface="新細明體" panose="02020500000000000000" pitchFamily="18" charset="-120"/>
            </a:endParaRPr>
          </a:p>
          <a:p>
            <a:r>
              <a:rPr lang="en-US" altLang="ko-KR" dirty="0">
                <a:ea typeface="굴림" pitchFamily="50" charset="-127"/>
              </a:rPr>
              <a:t>Optimal scheduling algorithm </a:t>
            </a:r>
          </a:p>
          <a:p>
            <a:pPr lvl="1"/>
            <a:r>
              <a:rPr lang="en-US" altLang="ko-KR" dirty="0">
                <a:ea typeface="굴림" pitchFamily="50" charset="-127"/>
              </a:rPr>
              <a:t>if there is a schedule for a set of real-time tasks</a:t>
            </a:r>
            <a:r>
              <a:rPr lang="en-US" altLang="ko-KR" dirty="0" smtClean="0">
                <a:ea typeface="굴림" pitchFamily="50" charset="-127"/>
              </a:rPr>
              <a:t>, EDF </a:t>
            </a:r>
            <a:r>
              <a:rPr lang="en-US" altLang="ko-KR" dirty="0">
                <a:ea typeface="굴림" pitchFamily="50" charset="-127"/>
              </a:rPr>
              <a:t>can schedule </a:t>
            </a:r>
            <a:r>
              <a:rPr lang="en-US" altLang="ko-KR" dirty="0" smtClean="0">
                <a:ea typeface="굴림" pitchFamily="50" charset="-127"/>
              </a:rPr>
              <a:t>it</a:t>
            </a:r>
            <a:endParaRPr lang="en-US" altLang="ko-KR" dirty="0">
              <a:ea typeface="굴림" pitchFamily="50" charset="-127"/>
            </a:endParaRPr>
          </a:p>
          <a:p>
            <a:endParaRPr lang="en-US" altLang="zh-TW" dirty="0"/>
          </a:p>
          <a:p>
            <a:pPr lvl="1"/>
            <a:endParaRPr lang="en-US" altLang="zh-TW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13</a:t>
            </a:fld>
            <a:endParaRPr lang="zh-TW" altLang="zh-TW"/>
          </a:p>
        </p:txBody>
      </p:sp>
      <p:sp>
        <p:nvSpPr>
          <p:cNvPr id="90" name="Rectangle 109"/>
          <p:cNvSpPr>
            <a:spLocks noChangeArrowheads="1"/>
          </p:cNvSpPr>
          <p:nvPr/>
        </p:nvSpPr>
        <p:spPr bwMode="auto">
          <a:xfrm>
            <a:off x="7313240" y="4483224"/>
            <a:ext cx="762000" cy="3048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zh-TW" altLang="zh-TW">
              <a:latin typeface="+mn-lt"/>
            </a:endParaRPr>
          </a:p>
        </p:txBody>
      </p:sp>
      <p:sp>
        <p:nvSpPr>
          <p:cNvPr id="91" name="Rectangle 108"/>
          <p:cNvSpPr>
            <a:spLocks noChangeArrowheads="1"/>
          </p:cNvSpPr>
          <p:nvPr/>
        </p:nvSpPr>
        <p:spPr bwMode="auto">
          <a:xfrm>
            <a:off x="4646240" y="3721224"/>
            <a:ext cx="381000" cy="3048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zh-TW" altLang="zh-TW">
              <a:latin typeface="+mn-lt"/>
            </a:endParaRPr>
          </a:p>
        </p:txBody>
      </p:sp>
      <p:sp>
        <p:nvSpPr>
          <p:cNvPr id="92" name="Rectangle 107"/>
          <p:cNvSpPr>
            <a:spLocks noChangeArrowheads="1"/>
          </p:cNvSpPr>
          <p:nvPr/>
        </p:nvSpPr>
        <p:spPr bwMode="auto">
          <a:xfrm>
            <a:off x="6932240" y="5245224"/>
            <a:ext cx="381000" cy="3048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zh-TW" altLang="zh-TW">
              <a:latin typeface="+mn-lt"/>
            </a:endParaRPr>
          </a:p>
        </p:txBody>
      </p:sp>
      <p:sp>
        <p:nvSpPr>
          <p:cNvPr id="93" name="Line 91"/>
          <p:cNvSpPr>
            <a:spLocks noChangeShapeType="1"/>
          </p:cNvSpPr>
          <p:nvPr/>
        </p:nvSpPr>
        <p:spPr bwMode="auto">
          <a:xfrm flipV="1">
            <a:off x="4646240" y="3649787"/>
            <a:ext cx="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94" name="Rectangle 6"/>
          <p:cNvSpPr>
            <a:spLocks noChangeArrowheads="1"/>
          </p:cNvSpPr>
          <p:nvPr/>
        </p:nvSpPr>
        <p:spPr bwMode="auto">
          <a:xfrm>
            <a:off x="1979240" y="4487987"/>
            <a:ext cx="762000" cy="3048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zh-TW" altLang="zh-TW">
              <a:latin typeface="+mn-lt"/>
            </a:endParaRPr>
          </a:p>
        </p:txBody>
      </p:sp>
      <p:sp>
        <p:nvSpPr>
          <p:cNvPr id="95" name="Rectangle 7"/>
          <p:cNvSpPr>
            <a:spLocks noChangeArrowheads="1"/>
          </p:cNvSpPr>
          <p:nvPr/>
        </p:nvSpPr>
        <p:spPr bwMode="auto">
          <a:xfrm>
            <a:off x="3503240" y="3725987"/>
            <a:ext cx="381000" cy="3048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zh-TW" altLang="zh-TW">
              <a:latin typeface="+mn-lt"/>
            </a:endParaRPr>
          </a:p>
        </p:txBody>
      </p:sp>
      <p:sp>
        <p:nvSpPr>
          <p:cNvPr id="96" name="Rectangle 8"/>
          <p:cNvSpPr>
            <a:spLocks noChangeArrowheads="1"/>
          </p:cNvSpPr>
          <p:nvPr/>
        </p:nvSpPr>
        <p:spPr bwMode="auto">
          <a:xfrm>
            <a:off x="1598240" y="3725987"/>
            <a:ext cx="381000" cy="3048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zh-TW" altLang="zh-TW">
              <a:latin typeface="+mn-lt"/>
            </a:endParaRPr>
          </a:p>
        </p:txBody>
      </p:sp>
      <p:sp>
        <p:nvSpPr>
          <p:cNvPr id="97" name="Line 9"/>
          <p:cNvSpPr>
            <a:spLocks noChangeShapeType="1"/>
          </p:cNvSpPr>
          <p:nvPr/>
        </p:nvSpPr>
        <p:spPr bwMode="auto">
          <a:xfrm>
            <a:off x="1598240" y="4030787"/>
            <a:ext cx="6934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98" name="Line 10"/>
          <p:cNvSpPr>
            <a:spLocks noChangeShapeType="1"/>
          </p:cNvSpPr>
          <p:nvPr/>
        </p:nvSpPr>
        <p:spPr bwMode="auto">
          <a:xfrm flipV="1">
            <a:off x="1598240" y="3725987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99" name="Line 11"/>
          <p:cNvSpPr>
            <a:spLocks noChangeShapeType="1"/>
          </p:cNvSpPr>
          <p:nvPr/>
        </p:nvSpPr>
        <p:spPr bwMode="auto">
          <a:xfrm>
            <a:off x="1979240" y="3954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00" name="Line 12"/>
          <p:cNvSpPr>
            <a:spLocks noChangeShapeType="1"/>
          </p:cNvSpPr>
          <p:nvPr/>
        </p:nvSpPr>
        <p:spPr bwMode="auto">
          <a:xfrm>
            <a:off x="2360240" y="3954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01" name="Line 13"/>
          <p:cNvSpPr>
            <a:spLocks noChangeShapeType="1"/>
          </p:cNvSpPr>
          <p:nvPr/>
        </p:nvSpPr>
        <p:spPr bwMode="auto">
          <a:xfrm>
            <a:off x="2741240" y="3954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02" name="Line 14"/>
          <p:cNvSpPr>
            <a:spLocks noChangeShapeType="1"/>
          </p:cNvSpPr>
          <p:nvPr/>
        </p:nvSpPr>
        <p:spPr bwMode="auto">
          <a:xfrm>
            <a:off x="3122240" y="3954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03" name="Line 15"/>
          <p:cNvSpPr>
            <a:spLocks noChangeShapeType="1"/>
          </p:cNvSpPr>
          <p:nvPr/>
        </p:nvSpPr>
        <p:spPr bwMode="auto">
          <a:xfrm>
            <a:off x="3503240" y="3954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04" name="Line 16"/>
          <p:cNvSpPr>
            <a:spLocks noChangeShapeType="1"/>
          </p:cNvSpPr>
          <p:nvPr/>
        </p:nvSpPr>
        <p:spPr bwMode="auto">
          <a:xfrm>
            <a:off x="3884240" y="3954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05" name="Line 17"/>
          <p:cNvSpPr>
            <a:spLocks noChangeShapeType="1"/>
          </p:cNvSpPr>
          <p:nvPr/>
        </p:nvSpPr>
        <p:spPr bwMode="auto">
          <a:xfrm>
            <a:off x="4265240" y="3954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06" name="Line 18"/>
          <p:cNvSpPr>
            <a:spLocks noChangeShapeType="1"/>
          </p:cNvSpPr>
          <p:nvPr/>
        </p:nvSpPr>
        <p:spPr bwMode="auto">
          <a:xfrm>
            <a:off x="4646240" y="3954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07" name="Line 19"/>
          <p:cNvSpPr>
            <a:spLocks noChangeShapeType="1"/>
          </p:cNvSpPr>
          <p:nvPr/>
        </p:nvSpPr>
        <p:spPr bwMode="auto">
          <a:xfrm>
            <a:off x="5027240" y="3954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08" name="Line 20"/>
          <p:cNvSpPr>
            <a:spLocks noChangeShapeType="1"/>
          </p:cNvSpPr>
          <p:nvPr/>
        </p:nvSpPr>
        <p:spPr bwMode="auto">
          <a:xfrm>
            <a:off x="5408240" y="3954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09" name="Line 21"/>
          <p:cNvSpPr>
            <a:spLocks noChangeShapeType="1"/>
          </p:cNvSpPr>
          <p:nvPr/>
        </p:nvSpPr>
        <p:spPr bwMode="auto">
          <a:xfrm>
            <a:off x="5789240" y="3954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10" name="Line 22"/>
          <p:cNvSpPr>
            <a:spLocks noChangeShapeType="1"/>
          </p:cNvSpPr>
          <p:nvPr/>
        </p:nvSpPr>
        <p:spPr bwMode="auto">
          <a:xfrm>
            <a:off x="6170240" y="3954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11" name="Line 23"/>
          <p:cNvSpPr>
            <a:spLocks noChangeShapeType="1"/>
          </p:cNvSpPr>
          <p:nvPr/>
        </p:nvSpPr>
        <p:spPr bwMode="auto">
          <a:xfrm>
            <a:off x="6551240" y="3954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12" name="Line 24"/>
          <p:cNvSpPr>
            <a:spLocks noChangeShapeType="1"/>
          </p:cNvSpPr>
          <p:nvPr/>
        </p:nvSpPr>
        <p:spPr bwMode="auto">
          <a:xfrm>
            <a:off x="6932240" y="3954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13" name="Line 25"/>
          <p:cNvSpPr>
            <a:spLocks noChangeShapeType="1"/>
          </p:cNvSpPr>
          <p:nvPr/>
        </p:nvSpPr>
        <p:spPr bwMode="auto">
          <a:xfrm>
            <a:off x="7313240" y="3954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14" name="Line 26"/>
          <p:cNvSpPr>
            <a:spLocks noChangeShapeType="1"/>
          </p:cNvSpPr>
          <p:nvPr/>
        </p:nvSpPr>
        <p:spPr bwMode="auto">
          <a:xfrm>
            <a:off x="7694240" y="3954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15" name="Line 27"/>
          <p:cNvSpPr>
            <a:spLocks noChangeShapeType="1"/>
          </p:cNvSpPr>
          <p:nvPr/>
        </p:nvSpPr>
        <p:spPr bwMode="auto">
          <a:xfrm>
            <a:off x="6932240" y="3954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16" name="Line 28"/>
          <p:cNvSpPr>
            <a:spLocks noChangeShapeType="1"/>
          </p:cNvSpPr>
          <p:nvPr/>
        </p:nvSpPr>
        <p:spPr bwMode="auto">
          <a:xfrm>
            <a:off x="7313240" y="3954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17" name="Line 29"/>
          <p:cNvSpPr>
            <a:spLocks noChangeShapeType="1"/>
          </p:cNvSpPr>
          <p:nvPr/>
        </p:nvSpPr>
        <p:spPr bwMode="auto">
          <a:xfrm>
            <a:off x="7694240" y="3954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18" name="Line 30"/>
          <p:cNvSpPr>
            <a:spLocks noChangeShapeType="1"/>
          </p:cNvSpPr>
          <p:nvPr/>
        </p:nvSpPr>
        <p:spPr bwMode="auto">
          <a:xfrm>
            <a:off x="8075240" y="3954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19" name="Line 31"/>
          <p:cNvSpPr>
            <a:spLocks noChangeShapeType="1"/>
          </p:cNvSpPr>
          <p:nvPr/>
        </p:nvSpPr>
        <p:spPr bwMode="auto">
          <a:xfrm>
            <a:off x="1598240" y="4792787"/>
            <a:ext cx="6934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20" name="Line 32"/>
          <p:cNvSpPr>
            <a:spLocks noChangeShapeType="1"/>
          </p:cNvSpPr>
          <p:nvPr/>
        </p:nvSpPr>
        <p:spPr bwMode="auto">
          <a:xfrm flipV="1">
            <a:off x="1598240" y="4487987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21" name="Line 33"/>
          <p:cNvSpPr>
            <a:spLocks noChangeShapeType="1"/>
          </p:cNvSpPr>
          <p:nvPr/>
        </p:nvSpPr>
        <p:spPr bwMode="auto">
          <a:xfrm>
            <a:off x="1979240" y="4716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22" name="Line 34"/>
          <p:cNvSpPr>
            <a:spLocks noChangeShapeType="1"/>
          </p:cNvSpPr>
          <p:nvPr/>
        </p:nvSpPr>
        <p:spPr bwMode="auto">
          <a:xfrm>
            <a:off x="2360240" y="4716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23" name="Line 35"/>
          <p:cNvSpPr>
            <a:spLocks noChangeShapeType="1"/>
          </p:cNvSpPr>
          <p:nvPr/>
        </p:nvSpPr>
        <p:spPr bwMode="auto">
          <a:xfrm>
            <a:off x="2741240" y="4716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24" name="Line 36"/>
          <p:cNvSpPr>
            <a:spLocks noChangeShapeType="1"/>
          </p:cNvSpPr>
          <p:nvPr/>
        </p:nvSpPr>
        <p:spPr bwMode="auto">
          <a:xfrm>
            <a:off x="3122240" y="4716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25" name="Line 37"/>
          <p:cNvSpPr>
            <a:spLocks noChangeShapeType="1"/>
          </p:cNvSpPr>
          <p:nvPr/>
        </p:nvSpPr>
        <p:spPr bwMode="auto">
          <a:xfrm>
            <a:off x="3503240" y="4716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26" name="Line 38"/>
          <p:cNvSpPr>
            <a:spLocks noChangeShapeType="1"/>
          </p:cNvSpPr>
          <p:nvPr/>
        </p:nvSpPr>
        <p:spPr bwMode="auto">
          <a:xfrm>
            <a:off x="3884240" y="4716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27" name="Line 39"/>
          <p:cNvSpPr>
            <a:spLocks noChangeShapeType="1"/>
          </p:cNvSpPr>
          <p:nvPr/>
        </p:nvSpPr>
        <p:spPr bwMode="auto">
          <a:xfrm>
            <a:off x="4265240" y="4716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28" name="Line 40"/>
          <p:cNvSpPr>
            <a:spLocks noChangeShapeType="1"/>
          </p:cNvSpPr>
          <p:nvPr/>
        </p:nvSpPr>
        <p:spPr bwMode="auto">
          <a:xfrm>
            <a:off x="4646240" y="4716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29" name="Line 41"/>
          <p:cNvSpPr>
            <a:spLocks noChangeShapeType="1"/>
          </p:cNvSpPr>
          <p:nvPr/>
        </p:nvSpPr>
        <p:spPr bwMode="auto">
          <a:xfrm>
            <a:off x="5027240" y="4716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30" name="Line 42"/>
          <p:cNvSpPr>
            <a:spLocks noChangeShapeType="1"/>
          </p:cNvSpPr>
          <p:nvPr/>
        </p:nvSpPr>
        <p:spPr bwMode="auto">
          <a:xfrm>
            <a:off x="5408240" y="4716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31" name="Line 43"/>
          <p:cNvSpPr>
            <a:spLocks noChangeShapeType="1"/>
          </p:cNvSpPr>
          <p:nvPr/>
        </p:nvSpPr>
        <p:spPr bwMode="auto">
          <a:xfrm>
            <a:off x="5789240" y="4716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32" name="Line 44"/>
          <p:cNvSpPr>
            <a:spLocks noChangeShapeType="1"/>
          </p:cNvSpPr>
          <p:nvPr/>
        </p:nvSpPr>
        <p:spPr bwMode="auto">
          <a:xfrm>
            <a:off x="6170240" y="4716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33" name="Line 45"/>
          <p:cNvSpPr>
            <a:spLocks noChangeShapeType="1"/>
          </p:cNvSpPr>
          <p:nvPr/>
        </p:nvSpPr>
        <p:spPr bwMode="auto">
          <a:xfrm>
            <a:off x="6551240" y="4716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34" name="Line 46"/>
          <p:cNvSpPr>
            <a:spLocks noChangeShapeType="1"/>
          </p:cNvSpPr>
          <p:nvPr/>
        </p:nvSpPr>
        <p:spPr bwMode="auto">
          <a:xfrm>
            <a:off x="6932240" y="4716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35" name="Line 47"/>
          <p:cNvSpPr>
            <a:spLocks noChangeShapeType="1"/>
          </p:cNvSpPr>
          <p:nvPr/>
        </p:nvSpPr>
        <p:spPr bwMode="auto">
          <a:xfrm>
            <a:off x="7313240" y="4716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36" name="Line 48"/>
          <p:cNvSpPr>
            <a:spLocks noChangeShapeType="1"/>
          </p:cNvSpPr>
          <p:nvPr/>
        </p:nvSpPr>
        <p:spPr bwMode="auto">
          <a:xfrm>
            <a:off x="7694240" y="4716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37" name="Line 49"/>
          <p:cNvSpPr>
            <a:spLocks noChangeShapeType="1"/>
          </p:cNvSpPr>
          <p:nvPr/>
        </p:nvSpPr>
        <p:spPr bwMode="auto">
          <a:xfrm>
            <a:off x="6932240" y="4716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38" name="Line 50"/>
          <p:cNvSpPr>
            <a:spLocks noChangeShapeType="1"/>
          </p:cNvSpPr>
          <p:nvPr/>
        </p:nvSpPr>
        <p:spPr bwMode="auto">
          <a:xfrm>
            <a:off x="7313240" y="4716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39" name="Line 51"/>
          <p:cNvSpPr>
            <a:spLocks noChangeShapeType="1"/>
          </p:cNvSpPr>
          <p:nvPr/>
        </p:nvSpPr>
        <p:spPr bwMode="auto">
          <a:xfrm>
            <a:off x="7694240" y="4716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40" name="Line 52"/>
          <p:cNvSpPr>
            <a:spLocks noChangeShapeType="1"/>
          </p:cNvSpPr>
          <p:nvPr/>
        </p:nvSpPr>
        <p:spPr bwMode="auto">
          <a:xfrm>
            <a:off x="8075240" y="4716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41" name="Line 53"/>
          <p:cNvSpPr>
            <a:spLocks noChangeShapeType="1"/>
          </p:cNvSpPr>
          <p:nvPr/>
        </p:nvSpPr>
        <p:spPr bwMode="auto">
          <a:xfrm>
            <a:off x="1598240" y="5554787"/>
            <a:ext cx="6934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42" name="Line 54"/>
          <p:cNvSpPr>
            <a:spLocks noChangeShapeType="1"/>
          </p:cNvSpPr>
          <p:nvPr/>
        </p:nvSpPr>
        <p:spPr bwMode="auto">
          <a:xfrm flipV="1">
            <a:off x="1598240" y="5249987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43" name="Line 55"/>
          <p:cNvSpPr>
            <a:spLocks noChangeShapeType="1"/>
          </p:cNvSpPr>
          <p:nvPr/>
        </p:nvSpPr>
        <p:spPr bwMode="auto">
          <a:xfrm>
            <a:off x="1979240" y="5478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44" name="Line 56"/>
          <p:cNvSpPr>
            <a:spLocks noChangeShapeType="1"/>
          </p:cNvSpPr>
          <p:nvPr/>
        </p:nvSpPr>
        <p:spPr bwMode="auto">
          <a:xfrm>
            <a:off x="2360240" y="5478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45" name="Line 57"/>
          <p:cNvSpPr>
            <a:spLocks noChangeShapeType="1"/>
          </p:cNvSpPr>
          <p:nvPr/>
        </p:nvSpPr>
        <p:spPr bwMode="auto">
          <a:xfrm>
            <a:off x="2741240" y="5478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46" name="Line 58"/>
          <p:cNvSpPr>
            <a:spLocks noChangeShapeType="1"/>
          </p:cNvSpPr>
          <p:nvPr/>
        </p:nvSpPr>
        <p:spPr bwMode="auto">
          <a:xfrm>
            <a:off x="3122240" y="5478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47" name="Line 59"/>
          <p:cNvSpPr>
            <a:spLocks noChangeShapeType="1"/>
          </p:cNvSpPr>
          <p:nvPr/>
        </p:nvSpPr>
        <p:spPr bwMode="auto">
          <a:xfrm>
            <a:off x="3503240" y="5478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48" name="Line 60"/>
          <p:cNvSpPr>
            <a:spLocks noChangeShapeType="1"/>
          </p:cNvSpPr>
          <p:nvPr/>
        </p:nvSpPr>
        <p:spPr bwMode="auto">
          <a:xfrm>
            <a:off x="3884240" y="5478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49" name="Line 61"/>
          <p:cNvSpPr>
            <a:spLocks noChangeShapeType="1"/>
          </p:cNvSpPr>
          <p:nvPr/>
        </p:nvSpPr>
        <p:spPr bwMode="auto">
          <a:xfrm>
            <a:off x="4265240" y="5478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50" name="Line 62"/>
          <p:cNvSpPr>
            <a:spLocks noChangeShapeType="1"/>
          </p:cNvSpPr>
          <p:nvPr/>
        </p:nvSpPr>
        <p:spPr bwMode="auto">
          <a:xfrm>
            <a:off x="4646240" y="5478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51" name="Line 63"/>
          <p:cNvSpPr>
            <a:spLocks noChangeShapeType="1"/>
          </p:cNvSpPr>
          <p:nvPr/>
        </p:nvSpPr>
        <p:spPr bwMode="auto">
          <a:xfrm>
            <a:off x="5027240" y="5478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52" name="Line 64"/>
          <p:cNvSpPr>
            <a:spLocks noChangeShapeType="1"/>
          </p:cNvSpPr>
          <p:nvPr/>
        </p:nvSpPr>
        <p:spPr bwMode="auto">
          <a:xfrm>
            <a:off x="5408240" y="5478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53" name="Line 65"/>
          <p:cNvSpPr>
            <a:spLocks noChangeShapeType="1"/>
          </p:cNvSpPr>
          <p:nvPr/>
        </p:nvSpPr>
        <p:spPr bwMode="auto">
          <a:xfrm>
            <a:off x="5789240" y="5478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54" name="Line 66"/>
          <p:cNvSpPr>
            <a:spLocks noChangeShapeType="1"/>
          </p:cNvSpPr>
          <p:nvPr/>
        </p:nvSpPr>
        <p:spPr bwMode="auto">
          <a:xfrm>
            <a:off x="6170240" y="5478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55" name="Line 67"/>
          <p:cNvSpPr>
            <a:spLocks noChangeShapeType="1"/>
          </p:cNvSpPr>
          <p:nvPr/>
        </p:nvSpPr>
        <p:spPr bwMode="auto">
          <a:xfrm>
            <a:off x="6551240" y="5478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56" name="Line 68"/>
          <p:cNvSpPr>
            <a:spLocks noChangeShapeType="1"/>
          </p:cNvSpPr>
          <p:nvPr/>
        </p:nvSpPr>
        <p:spPr bwMode="auto">
          <a:xfrm>
            <a:off x="6932240" y="5478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57" name="Line 69"/>
          <p:cNvSpPr>
            <a:spLocks noChangeShapeType="1"/>
          </p:cNvSpPr>
          <p:nvPr/>
        </p:nvSpPr>
        <p:spPr bwMode="auto">
          <a:xfrm>
            <a:off x="7313240" y="5478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58" name="Line 70"/>
          <p:cNvSpPr>
            <a:spLocks noChangeShapeType="1"/>
          </p:cNvSpPr>
          <p:nvPr/>
        </p:nvSpPr>
        <p:spPr bwMode="auto">
          <a:xfrm>
            <a:off x="7694240" y="5478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59" name="Line 71"/>
          <p:cNvSpPr>
            <a:spLocks noChangeShapeType="1"/>
          </p:cNvSpPr>
          <p:nvPr/>
        </p:nvSpPr>
        <p:spPr bwMode="auto">
          <a:xfrm>
            <a:off x="6932240" y="5478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60" name="Line 72"/>
          <p:cNvSpPr>
            <a:spLocks noChangeShapeType="1"/>
          </p:cNvSpPr>
          <p:nvPr/>
        </p:nvSpPr>
        <p:spPr bwMode="auto">
          <a:xfrm>
            <a:off x="7313240" y="5478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61" name="Line 73"/>
          <p:cNvSpPr>
            <a:spLocks noChangeShapeType="1"/>
          </p:cNvSpPr>
          <p:nvPr/>
        </p:nvSpPr>
        <p:spPr bwMode="auto">
          <a:xfrm>
            <a:off x="7694240" y="5478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62" name="Line 74"/>
          <p:cNvSpPr>
            <a:spLocks noChangeShapeType="1"/>
          </p:cNvSpPr>
          <p:nvPr/>
        </p:nvSpPr>
        <p:spPr bwMode="auto">
          <a:xfrm>
            <a:off x="8075240" y="54785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63" name="Text Box 75"/>
          <p:cNvSpPr txBox="1">
            <a:spLocks noChangeArrowheads="1"/>
          </p:cNvSpPr>
          <p:nvPr/>
        </p:nvSpPr>
        <p:spPr bwMode="auto">
          <a:xfrm>
            <a:off x="1445840" y="5607174"/>
            <a:ext cx="609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u="none">
                <a:latin typeface="+mn-lt"/>
                <a:ea typeface="新細明體" panose="02020500000000000000" pitchFamily="18" charset="-120"/>
              </a:rPr>
              <a:t>0</a:t>
            </a:r>
          </a:p>
        </p:txBody>
      </p:sp>
      <p:sp>
        <p:nvSpPr>
          <p:cNvPr id="164" name="Text Box 76"/>
          <p:cNvSpPr txBox="1">
            <a:spLocks noChangeArrowheads="1"/>
          </p:cNvSpPr>
          <p:nvPr/>
        </p:nvSpPr>
        <p:spPr bwMode="auto">
          <a:xfrm>
            <a:off x="3350840" y="5611937"/>
            <a:ext cx="609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u="none">
                <a:latin typeface="+mn-lt"/>
                <a:ea typeface="新細明體" panose="02020500000000000000" pitchFamily="18" charset="-120"/>
              </a:rPr>
              <a:t>5</a:t>
            </a:r>
          </a:p>
        </p:txBody>
      </p:sp>
      <p:sp>
        <p:nvSpPr>
          <p:cNvPr id="165" name="Text Box 77"/>
          <p:cNvSpPr txBox="1">
            <a:spLocks noChangeArrowheads="1"/>
          </p:cNvSpPr>
          <p:nvPr/>
        </p:nvSpPr>
        <p:spPr bwMode="auto">
          <a:xfrm>
            <a:off x="5179640" y="5611937"/>
            <a:ext cx="609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u="none">
                <a:latin typeface="+mn-lt"/>
                <a:ea typeface="新細明體" panose="02020500000000000000" pitchFamily="18" charset="-120"/>
              </a:rPr>
              <a:t>10</a:t>
            </a:r>
          </a:p>
        </p:txBody>
      </p:sp>
      <p:sp>
        <p:nvSpPr>
          <p:cNvPr id="166" name="Text Box 78"/>
          <p:cNvSpPr txBox="1">
            <a:spLocks noChangeArrowheads="1"/>
          </p:cNvSpPr>
          <p:nvPr/>
        </p:nvSpPr>
        <p:spPr bwMode="auto">
          <a:xfrm>
            <a:off x="7084640" y="5626224"/>
            <a:ext cx="609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u="none">
                <a:latin typeface="+mn-lt"/>
                <a:ea typeface="新細明體" panose="02020500000000000000" pitchFamily="18" charset="-120"/>
              </a:rPr>
              <a:t>15</a:t>
            </a:r>
          </a:p>
        </p:txBody>
      </p:sp>
      <p:graphicFrame>
        <p:nvGraphicFramePr>
          <p:cNvPr id="167" name="Object 7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5561420"/>
              </p:ext>
            </p:extLst>
          </p:nvPr>
        </p:nvGraphicFramePr>
        <p:xfrm>
          <a:off x="490165" y="3708524"/>
          <a:ext cx="966788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6" name="Equation" r:id="rId3" imgW="583920" imgH="215640" progId="Equation.3">
                  <p:embed/>
                </p:oleObj>
              </mc:Choice>
              <mc:Fallback>
                <p:oleObj name="Equation" r:id="rId3" imgW="583920" imgH="215640" progId="Equation.3">
                  <p:embed/>
                  <p:pic>
                    <p:nvPicPr>
                      <p:cNvPr id="18434" name="Object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165" y="3708524"/>
                        <a:ext cx="966788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8" name="Object 8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2366337"/>
              </p:ext>
            </p:extLst>
          </p:nvPr>
        </p:nvGraphicFramePr>
        <p:xfrm>
          <a:off x="474290" y="4499099"/>
          <a:ext cx="1030288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7" name="Equation" r:id="rId5" imgW="622080" imgH="215640" progId="Equation.3">
                  <p:embed/>
                </p:oleObj>
              </mc:Choice>
              <mc:Fallback>
                <p:oleObj name="Equation" r:id="rId5" imgW="622080" imgH="215640" progId="Equation.3">
                  <p:embed/>
                  <p:pic>
                    <p:nvPicPr>
                      <p:cNvPr id="18435" name="Object 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290" y="4499099"/>
                        <a:ext cx="1030288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9" name="Object 8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5100892"/>
              </p:ext>
            </p:extLst>
          </p:nvPr>
        </p:nvGraphicFramePr>
        <p:xfrm>
          <a:off x="502865" y="5202362"/>
          <a:ext cx="1030288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8" name="Equation" r:id="rId7" imgW="622080" imgH="228600" progId="Equation.3">
                  <p:embed/>
                </p:oleObj>
              </mc:Choice>
              <mc:Fallback>
                <p:oleObj name="Equation" r:id="rId7" imgW="622080" imgH="228600" progId="Equation.3">
                  <p:embed/>
                  <p:pic>
                    <p:nvPicPr>
                      <p:cNvPr id="18436" name="Object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865" y="5202362"/>
                        <a:ext cx="1030288" cy="379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0" name="Line 82"/>
          <p:cNvSpPr>
            <a:spLocks noChangeShapeType="1"/>
          </p:cNvSpPr>
          <p:nvPr/>
        </p:nvSpPr>
        <p:spPr bwMode="auto">
          <a:xfrm flipV="1">
            <a:off x="1598240" y="3649787"/>
            <a:ext cx="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71" name="Line 83"/>
          <p:cNvSpPr>
            <a:spLocks noChangeShapeType="1"/>
          </p:cNvSpPr>
          <p:nvPr/>
        </p:nvSpPr>
        <p:spPr bwMode="auto">
          <a:xfrm flipV="1">
            <a:off x="1598240" y="4411787"/>
            <a:ext cx="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72" name="Line 84"/>
          <p:cNvSpPr>
            <a:spLocks noChangeShapeType="1"/>
          </p:cNvSpPr>
          <p:nvPr/>
        </p:nvSpPr>
        <p:spPr bwMode="auto">
          <a:xfrm flipV="1">
            <a:off x="1598240" y="5173787"/>
            <a:ext cx="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73" name="Line 85"/>
          <p:cNvSpPr>
            <a:spLocks noChangeShapeType="1"/>
          </p:cNvSpPr>
          <p:nvPr/>
        </p:nvSpPr>
        <p:spPr bwMode="auto">
          <a:xfrm flipV="1">
            <a:off x="3122240" y="3649787"/>
            <a:ext cx="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74" name="Line 86"/>
          <p:cNvSpPr>
            <a:spLocks noChangeShapeType="1"/>
          </p:cNvSpPr>
          <p:nvPr/>
        </p:nvSpPr>
        <p:spPr bwMode="auto">
          <a:xfrm flipV="1">
            <a:off x="3503240" y="4411787"/>
            <a:ext cx="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75" name="Line 87"/>
          <p:cNvSpPr>
            <a:spLocks noChangeShapeType="1"/>
          </p:cNvSpPr>
          <p:nvPr/>
        </p:nvSpPr>
        <p:spPr bwMode="auto">
          <a:xfrm flipV="1">
            <a:off x="4265240" y="5173787"/>
            <a:ext cx="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76" name="Rectangle 88"/>
          <p:cNvSpPr>
            <a:spLocks noChangeArrowheads="1"/>
          </p:cNvSpPr>
          <p:nvPr/>
        </p:nvSpPr>
        <p:spPr bwMode="auto">
          <a:xfrm>
            <a:off x="2741240" y="5249987"/>
            <a:ext cx="762000" cy="3048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zh-TW" altLang="zh-TW">
              <a:latin typeface="+mn-lt"/>
            </a:endParaRPr>
          </a:p>
        </p:txBody>
      </p:sp>
      <p:sp>
        <p:nvSpPr>
          <p:cNvPr id="177" name="Line 92"/>
          <p:cNvSpPr>
            <a:spLocks noChangeShapeType="1"/>
          </p:cNvSpPr>
          <p:nvPr/>
        </p:nvSpPr>
        <p:spPr bwMode="auto">
          <a:xfrm flipV="1">
            <a:off x="5408240" y="4411787"/>
            <a:ext cx="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78" name="Line 93"/>
          <p:cNvSpPr>
            <a:spLocks noChangeShapeType="1"/>
          </p:cNvSpPr>
          <p:nvPr/>
        </p:nvSpPr>
        <p:spPr bwMode="auto">
          <a:xfrm flipV="1">
            <a:off x="6932240" y="5173787"/>
            <a:ext cx="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79" name="Line 97"/>
          <p:cNvSpPr>
            <a:spLocks noChangeShapeType="1"/>
          </p:cNvSpPr>
          <p:nvPr/>
        </p:nvSpPr>
        <p:spPr bwMode="auto">
          <a:xfrm flipV="1">
            <a:off x="6170240" y="3645024"/>
            <a:ext cx="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80" name="Line 98"/>
          <p:cNvSpPr>
            <a:spLocks noChangeShapeType="1"/>
          </p:cNvSpPr>
          <p:nvPr/>
        </p:nvSpPr>
        <p:spPr bwMode="auto">
          <a:xfrm flipV="1">
            <a:off x="7313240" y="4407024"/>
            <a:ext cx="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81" name="Line 99"/>
          <p:cNvSpPr>
            <a:spLocks noChangeShapeType="1"/>
          </p:cNvSpPr>
          <p:nvPr/>
        </p:nvSpPr>
        <p:spPr bwMode="auto">
          <a:xfrm flipV="1">
            <a:off x="7694240" y="3645024"/>
            <a:ext cx="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82" name="Rectangle 100"/>
          <p:cNvSpPr>
            <a:spLocks noChangeArrowheads="1"/>
          </p:cNvSpPr>
          <p:nvPr/>
        </p:nvSpPr>
        <p:spPr bwMode="auto">
          <a:xfrm>
            <a:off x="3884240" y="4483224"/>
            <a:ext cx="762000" cy="3048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zh-TW" altLang="zh-TW">
              <a:latin typeface="+mn-lt"/>
            </a:endParaRPr>
          </a:p>
        </p:txBody>
      </p:sp>
      <p:sp>
        <p:nvSpPr>
          <p:cNvPr id="183" name="Rectangle 102"/>
          <p:cNvSpPr>
            <a:spLocks noChangeArrowheads="1"/>
          </p:cNvSpPr>
          <p:nvPr/>
        </p:nvSpPr>
        <p:spPr bwMode="auto">
          <a:xfrm>
            <a:off x="5027240" y="5245224"/>
            <a:ext cx="762000" cy="3048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zh-TW" altLang="zh-TW">
              <a:latin typeface="+mn-lt"/>
            </a:endParaRPr>
          </a:p>
        </p:txBody>
      </p:sp>
      <p:sp>
        <p:nvSpPr>
          <p:cNvPr id="184" name="Rectangle 103"/>
          <p:cNvSpPr>
            <a:spLocks noChangeArrowheads="1"/>
          </p:cNvSpPr>
          <p:nvPr/>
        </p:nvSpPr>
        <p:spPr bwMode="auto">
          <a:xfrm>
            <a:off x="5789240" y="4483224"/>
            <a:ext cx="762000" cy="3048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zh-TW" altLang="zh-TW">
              <a:latin typeface="+mn-lt"/>
            </a:endParaRPr>
          </a:p>
        </p:txBody>
      </p:sp>
      <p:sp>
        <p:nvSpPr>
          <p:cNvPr id="185" name="Rectangle 104"/>
          <p:cNvSpPr>
            <a:spLocks noChangeArrowheads="1"/>
          </p:cNvSpPr>
          <p:nvPr/>
        </p:nvSpPr>
        <p:spPr bwMode="auto">
          <a:xfrm>
            <a:off x="6551240" y="3721224"/>
            <a:ext cx="381000" cy="3048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zh-TW" altLang="zh-TW">
              <a:latin typeface="+mn-lt"/>
            </a:endParaRPr>
          </a:p>
        </p:txBody>
      </p:sp>
      <p:sp>
        <p:nvSpPr>
          <p:cNvPr id="186" name="Rectangle 110"/>
          <p:cNvSpPr>
            <a:spLocks noChangeArrowheads="1"/>
          </p:cNvSpPr>
          <p:nvPr/>
        </p:nvSpPr>
        <p:spPr bwMode="auto">
          <a:xfrm>
            <a:off x="8075240" y="3721224"/>
            <a:ext cx="381000" cy="3048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zh-TW" altLang="zh-TW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23495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 animBg="1"/>
      <p:bldP spid="91" grpId="0" animBg="1"/>
      <p:bldP spid="92" grpId="0" animBg="1"/>
      <p:bldP spid="94" grpId="0" animBg="1"/>
      <p:bldP spid="95" grpId="0" animBg="1"/>
      <p:bldP spid="96" grpId="0" animBg="1"/>
      <p:bldP spid="176" grpId="0" animBg="1"/>
      <p:bldP spid="182" grpId="0" animBg="1"/>
      <p:bldP spid="183" grpId="0" animBg="1"/>
      <p:bldP spid="184" grpId="0" animBg="1"/>
      <p:bldP spid="185" grpId="0" animBg="1"/>
      <p:bldP spid="18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8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Outline</a:t>
            </a:r>
            <a:endParaRPr lang="en-US" altLang="zh-TW"/>
          </a:p>
        </p:txBody>
      </p:sp>
      <p:sp>
        <p:nvSpPr>
          <p:cNvPr id="1118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Real-time task scheduling</a:t>
            </a:r>
          </a:p>
          <a:p>
            <a:r>
              <a:rPr lang="en-US" altLang="zh-TW" dirty="0" smtClean="0">
                <a:solidFill>
                  <a:srgbClr val="FF0000"/>
                </a:solidFill>
              </a:rPr>
              <a:t>Introduction to task synchronization </a:t>
            </a:r>
          </a:p>
          <a:p>
            <a:r>
              <a:rPr lang="en-US" altLang="zh-TW" dirty="0" smtClean="0"/>
              <a:t>Queues of </a:t>
            </a:r>
            <a:r>
              <a:rPr lang="en-US" altLang="zh-TW" dirty="0" err="1" smtClean="0"/>
              <a:t>FreeRTOS</a:t>
            </a:r>
            <a:endParaRPr lang="en-US" altLang="zh-TW" dirty="0" smtClean="0"/>
          </a:p>
          <a:p>
            <a:r>
              <a:rPr lang="en-US" altLang="zh-TW" dirty="0" smtClean="0"/>
              <a:t>Semaphores and </a:t>
            </a:r>
            <a:r>
              <a:rPr lang="en-US" altLang="zh-TW" dirty="0" err="1"/>
              <a:t>m</a:t>
            </a:r>
            <a:r>
              <a:rPr lang="en-US" altLang="zh-TW" dirty="0" err="1" smtClean="0"/>
              <a:t>utexs</a:t>
            </a:r>
            <a:r>
              <a:rPr lang="en-US" altLang="zh-TW" dirty="0" smtClean="0"/>
              <a:t> of </a:t>
            </a:r>
            <a:r>
              <a:rPr lang="en-US" altLang="zh-TW" dirty="0" err="1" smtClean="0"/>
              <a:t>FreeRTOS</a:t>
            </a:r>
            <a:endParaRPr lang="en-US" altLang="zh-TW" dirty="0" smtClean="0"/>
          </a:p>
          <a:p>
            <a:endParaRPr lang="en-US" altLang="zh-TW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14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983076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1118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1118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118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118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500" fill="hold"/>
                                        <p:tgtEl>
                                          <p:spTgt spid="1118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4" dur="500" fill="hold"/>
                                        <p:tgtEl>
                                          <p:spTgt spid="1118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118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1118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1798" name="Rectangle 3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Why Synchronization?</a:t>
            </a:r>
            <a:endParaRPr lang="en-CA" altLang="zh-TW"/>
          </a:p>
        </p:txBody>
      </p:sp>
      <p:sp>
        <p:nvSpPr>
          <p:cNvPr id="1141799" name="Rectangle 3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Synchronization may be used to solve:</a:t>
            </a:r>
          </a:p>
          <a:p>
            <a:pPr lvl="1"/>
            <a:r>
              <a:rPr lang="en-US" altLang="zh-TW" dirty="0"/>
              <a:t>Mutual exclusion</a:t>
            </a:r>
          </a:p>
          <a:p>
            <a:pPr lvl="1"/>
            <a:r>
              <a:rPr lang="en-US" altLang="zh-TW" dirty="0"/>
              <a:t>Control flow</a:t>
            </a:r>
          </a:p>
          <a:p>
            <a:pPr lvl="1"/>
            <a:r>
              <a:rPr lang="en-US" altLang="zh-TW" dirty="0"/>
              <a:t>Data flow</a:t>
            </a:r>
          </a:p>
          <a:p>
            <a:r>
              <a:rPr lang="en-US" altLang="zh-TW" dirty="0"/>
              <a:t>Synchronization </a:t>
            </a:r>
            <a:r>
              <a:rPr lang="en-US" altLang="zh-TW" dirty="0" smtClean="0"/>
              <a:t>mechanisms </a:t>
            </a:r>
            <a:r>
              <a:rPr lang="en-US" altLang="zh-TW" dirty="0"/>
              <a:t>include:</a:t>
            </a:r>
          </a:p>
          <a:p>
            <a:pPr lvl="1"/>
            <a:r>
              <a:rPr lang="en-US" altLang="zh-TW" dirty="0" smtClean="0"/>
              <a:t>Message queues</a:t>
            </a:r>
          </a:p>
          <a:p>
            <a:pPr lvl="1"/>
            <a:r>
              <a:rPr lang="en-US" altLang="zh-TW" dirty="0" smtClean="0"/>
              <a:t>Semaphores</a:t>
            </a:r>
            <a:endParaRPr lang="en-US" altLang="zh-TW" dirty="0"/>
          </a:p>
          <a:p>
            <a:pPr lvl="1"/>
            <a:r>
              <a:rPr lang="en-US" altLang="zh-TW" dirty="0" err="1" smtClean="0"/>
              <a:t>Mutexs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Events</a:t>
            </a:r>
            <a:endParaRPr lang="en-US" altLang="zh-TW" dirty="0"/>
          </a:p>
          <a:p>
            <a:r>
              <a:rPr lang="en-US" altLang="zh-TW" dirty="0" smtClean="0"/>
              <a:t>Correct </a:t>
            </a:r>
            <a:r>
              <a:rPr lang="en-US" altLang="zh-TW" dirty="0"/>
              <a:t>synchronization mechanism depends </a:t>
            </a:r>
            <a:br>
              <a:rPr lang="en-US" altLang="zh-TW" dirty="0"/>
            </a:br>
            <a:r>
              <a:rPr lang="en-US" altLang="zh-TW" dirty="0"/>
              <a:t>on the synchronization issue being addressed</a:t>
            </a:r>
            <a:endParaRPr lang="en-CA" altLang="zh-TW" dirty="0"/>
          </a:p>
        </p:txBody>
      </p:sp>
      <p:grpSp>
        <p:nvGrpSpPr>
          <p:cNvPr id="1141765" name="Group 5"/>
          <p:cNvGrpSpPr>
            <a:grpSpLocks/>
          </p:cNvGrpSpPr>
          <p:nvPr/>
        </p:nvGrpSpPr>
        <p:grpSpPr bwMode="auto">
          <a:xfrm>
            <a:off x="8316913" y="2917825"/>
            <a:ext cx="503237" cy="704850"/>
            <a:chOff x="5086" y="1325"/>
            <a:chExt cx="317" cy="444"/>
          </a:xfrm>
        </p:grpSpPr>
        <p:grpSp>
          <p:nvGrpSpPr>
            <p:cNvPr id="1141766" name="Group 45"/>
            <p:cNvGrpSpPr>
              <a:grpSpLocks/>
            </p:cNvGrpSpPr>
            <p:nvPr/>
          </p:nvGrpSpPr>
          <p:grpSpPr bwMode="auto">
            <a:xfrm>
              <a:off x="5086" y="1325"/>
              <a:ext cx="317" cy="444"/>
              <a:chOff x="673" y="878"/>
              <a:chExt cx="720" cy="1008"/>
            </a:xfrm>
          </p:grpSpPr>
          <p:sp>
            <p:nvSpPr>
              <p:cNvPr id="1141767" name="Rectangle 28"/>
              <p:cNvSpPr>
                <a:spLocks noChangeArrowheads="1"/>
              </p:cNvSpPr>
              <p:nvPr/>
            </p:nvSpPr>
            <p:spPr bwMode="auto">
              <a:xfrm>
                <a:off x="673" y="878"/>
                <a:ext cx="720" cy="1008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endParaRPr lang="en-CA" altLang="zh-TW" sz="18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41768" name="Line 29"/>
              <p:cNvSpPr>
                <a:spLocks noChangeShapeType="1"/>
              </p:cNvSpPr>
              <p:nvPr/>
            </p:nvSpPr>
            <p:spPr bwMode="auto">
              <a:xfrm>
                <a:off x="769" y="1022"/>
                <a:ext cx="0" cy="86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41769" name="Line 30"/>
              <p:cNvSpPr>
                <a:spLocks noChangeShapeType="1"/>
              </p:cNvSpPr>
              <p:nvPr/>
            </p:nvSpPr>
            <p:spPr bwMode="auto">
              <a:xfrm>
                <a:off x="769" y="1406"/>
                <a:ext cx="52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41770" name="Line 31"/>
              <p:cNvSpPr>
                <a:spLocks noChangeShapeType="1"/>
              </p:cNvSpPr>
              <p:nvPr/>
            </p:nvSpPr>
            <p:spPr bwMode="auto">
              <a:xfrm>
                <a:off x="769" y="1022"/>
                <a:ext cx="52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41771" name="Line 32"/>
              <p:cNvSpPr>
                <a:spLocks noChangeShapeType="1"/>
              </p:cNvSpPr>
              <p:nvPr/>
            </p:nvSpPr>
            <p:spPr bwMode="auto">
              <a:xfrm flipH="1">
                <a:off x="1201" y="1022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41772" name="Line 33"/>
              <p:cNvSpPr>
                <a:spLocks noChangeShapeType="1"/>
              </p:cNvSpPr>
              <p:nvPr/>
            </p:nvSpPr>
            <p:spPr bwMode="auto">
              <a:xfrm>
                <a:off x="1201" y="1118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41773" name="Line 34"/>
              <p:cNvSpPr>
                <a:spLocks noChangeShapeType="1"/>
              </p:cNvSpPr>
              <p:nvPr/>
            </p:nvSpPr>
            <p:spPr bwMode="auto">
              <a:xfrm flipH="1">
                <a:off x="1201" y="1214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41774" name="Line 35"/>
              <p:cNvSpPr>
                <a:spLocks noChangeShapeType="1"/>
              </p:cNvSpPr>
              <p:nvPr/>
            </p:nvSpPr>
            <p:spPr bwMode="auto">
              <a:xfrm>
                <a:off x="1201" y="1310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41775" name="Oval 37"/>
              <p:cNvSpPr>
                <a:spLocks noChangeArrowheads="1"/>
              </p:cNvSpPr>
              <p:nvPr/>
            </p:nvSpPr>
            <p:spPr bwMode="auto">
              <a:xfrm>
                <a:off x="753" y="992"/>
                <a:ext cx="30" cy="30"/>
              </a:xfrm>
              <a:prstGeom prst="ellipse">
                <a:avLst/>
              </a:prstGeom>
              <a:solidFill>
                <a:srgbClr val="FFCC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endParaRPr lang="en-CA" altLang="zh-TW" sz="18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141776" name="Text Box 36"/>
            <p:cNvSpPr txBox="1">
              <a:spLocks noChangeArrowheads="1"/>
            </p:cNvSpPr>
            <p:nvPr/>
          </p:nvSpPr>
          <p:spPr bwMode="auto">
            <a:xfrm>
              <a:off x="5164" y="1587"/>
              <a:ext cx="218" cy="154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 sz="1000">
                  <a:latin typeface="Arial" panose="020B0604020202020204" pitchFamily="34" charset="0"/>
                  <a:cs typeface="Arial" panose="020B0604020202020204" pitchFamily="34" charset="0"/>
                </a:rPr>
                <a:t>EF</a:t>
              </a:r>
            </a:p>
          </p:txBody>
        </p:sp>
      </p:grpSp>
      <p:grpSp>
        <p:nvGrpSpPr>
          <p:cNvPr id="1141777" name="Group 38"/>
          <p:cNvGrpSpPr>
            <a:grpSpLocks/>
          </p:cNvGrpSpPr>
          <p:nvPr/>
        </p:nvGrpSpPr>
        <p:grpSpPr bwMode="auto">
          <a:xfrm>
            <a:off x="8316913" y="5140325"/>
            <a:ext cx="484187" cy="677863"/>
            <a:chOff x="2424" y="2913"/>
            <a:chExt cx="720" cy="1008"/>
          </a:xfrm>
        </p:grpSpPr>
        <p:sp>
          <p:nvSpPr>
            <p:cNvPr id="1141778" name="Rectangle 39"/>
            <p:cNvSpPr>
              <a:spLocks noChangeArrowheads="1"/>
            </p:cNvSpPr>
            <p:nvPr/>
          </p:nvSpPr>
          <p:spPr bwMode="auto">
            <a:xfrm>
              <a:off x="2424" y="2913"/>
              <a:ext cx="720" cy="1008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en-CA" altLang="zh-TW" sz="1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141779" name="Group 40"/>
            <p:cNvGrpSpPr>
              <a:grpSpLocks/>
            </p:cNvGrpSpPr>
            <p:nvPr/>
          </p:nvGrpSpPr>
          <p:grpSpPr bwMode="auto">
            <a:xfrm>
              <a:off x="2520" y="3129"/>
              <a:ext cx="528" cy="576"/>
              <a:chOff x="2520" y="3129"/>
              <a:chExt cx="528" cy="576"/>
            </a:xfrm>
          </p:grpSpPr>
          <p:sp>
            <p:nvSpPr>
              <p:cNvPr id="1141780" name="Line 41"/>
              <p:cNvSpPr>
                <a:spLocks noChangeShapeType="1"/>
              </p:cNvSpPr>
              <p:nvPr/>
            </p:nvSpPr>
            <p:spPr bwMode="auto">
              <a:xfrm>
                <a:off x="2640" y="3129"/>
                <a:ext cx="0" cy="57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41781" name="Line 42"/>
              <p:cNvSpPr>
                <a:spLocks noChangeShapeType="1"/>
              </p:cNvSpPr>
              <p:nvPr/>
            </p:nvSpPr>
            <p:spPr bwMode="auto">
              <a:xfrm>
                <a:off x="2928" y="3129"/>
                <a:ext cx="0" cy="57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41782" name="Line 43"/>
              <p:cNvSpPr>
                <a:spLocks noChangeShapeType="1"/>
              </p:cNvSpPr>
              <p:nvPr/>
            </p:nvSpPr>
            <p:spPr bwMode="auto">
              <a:xfrm>
                <a:off x="2520" y="3129"/>
                <a:ext cx="52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41783" name="Line 44"/>
              <p:cNvSpPr>
                <a:spLocks noChangeShapeType="1"/>
              </p:cNvSpPr>
              <p:nvPr/>
            </p:nvSpPr>
            <p:spPr bwMode="auto">
              <a:xfrm>
                <a:off x="2520" y="3705"/>
                <a:ext cx="52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</p:grpSp>
      <p:grpSp>
        <p:nvGrpSpPr>
          <p:cNvPr id="1141784" name="Group 54"/>
          <p:cNvGrpSpPr>
            <a:grpSpLocks/>
          </p:cNvGrpSpPr>
          <p:nvPr/>
        </p:nvGrpSpPr>
        <p:grpSpPr bwMode="auto">
          <a:xfrm>
            <a:off x="8316913" y="1916113"/>
            <a:ext cx="498475" cy="700087"/>
            <a:chOff x="976" y="2040"/>
            <a:chExt cx="358" cy="501"/>
          </a:xfrm>
        </p:grpSpPr>
        <p:sp>
          <p:nvSpPr>
            <p:cNvPr id="1141785" name="Rectangle 48"/>
            <p:cNvSpPr>
              <a:spLocks noChangeArrowheads="1"/>
            </p:cNvSpPr>
            <p:nvPr/>
          </p:nvSpPr>
          <p:spPr bwMode="auto">
            <a:xfrm>
              <a:off x="976" y="2040"/>
              <a:ext cx="358" cy="501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en-CA" altLang="zh-TW" sz="1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41786" name="Line 49"/>
            <p:cNvSpPr>
              <a:spLocks noChangeShapeType="1"/>
            </p:cNvSpPr>
            <p:nvPr/>
          </p:nvSpPr>
          <p:spPr bwMode="auto">
            <a:xfrm>
              <a:off x="1024" y="2112"/>
              <a:ext cx="0" cy="42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41787" name="Line 50"/>
            <p:cNvSpPr>
              <a:spLocks noChangeShapeType="1"/>
            </p:cNvSpPr>
            <p:nvPr/>
          </p:nvSpPr>
          <p:spPr bwMode="auto">
            <a:xfrm flipV="1">
              <a:off x="1024" y="2207"/>
              <a:ext cx="262" cy="9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41788" name="Line 51"/>
            <p:cNvSpPr>
              <a:spLocks noChangeShapeType="1"/>
            </p:cNvSpPr>
            <p:nvPr/>
          </p:nvSpPr>
          <p:spPr bwMode="auto">
            <a:xfrm>
              <a:off x="1024" y="2112"/>
              <a:ext cx="262" cy="9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41789" name="Oval 53"/>
            <p:cNvSpPr>
              <a:spLocks noChangeArrowheads="1"/>
            </p:cNvSpPr>
            <p:nvPr/>
          </p:nvSpPr>
          <p:spPr bwMode="auto">
            <a:xfrm>
              <a:off x="1016" y="2097"/>
              <a:ext cx="15" cy="15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en-CA" altLang="zh-TW" sz="1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141790" name="Group 71"/>
          <p:cNvGrpSpPr>
            <a:grpSpLocks/>
          </p:cNvGrpSpPr>
          <p:nvPr/>
        </p:nvGrpSpPr>
        <p:grpSpPr bwMode="auto">
          <a:xfrm>
            <a:off x="8316913" y="4065588"/>
            <a:ext cx="501650" cy="701675"/>
            <a:chOff x="1022" y="2855"/>
            <a:chExt cx="316" cy="442"/>
          </a:xfrm>
        </p:grpSpPr>
        <p:grpSp>
          <p:nvGrpSpPr>
            <p:cNvPr id="1141791" name="Group 70"/>
            <p:cNvGrpSpPr>
              <a:grpSpLocks/>
            </p:cNvGrpSpPr>
            <p:nvPr/>
          </p:nvGrpSpPr>
          <p:grpSpPr bwMode="auto">
            <a:xfrm>
              <a:off x="1022" y="2855"/>
              <a:ext cx="316" cy="442"/>
              <a:chOff x="875" y="2664"/>
              <a:chExt cx="720" cy="1008"/>
            </a:xfrm>
          </p:grpSpPr>
          <p:sp>
            <p:nvSpPr>
              <p:cNvPr id="1141792" name="Rectangle 63"/>
              <p:cNvSpPr>
                <a:spLocks noChangeArrowheads="1"/>
              </p:cNvSpPr>
              <p:nvPr/>
            </p:nvSpPr>
            <p:spPr bwMode="auto">
              <a:xfrm>
                <a:off x="875" y="2664"/>
                <a:ext cx="720" cy="1008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endParaRPr lang="en-CA" altLang="zh-TW" sz="18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41793" name="Line 64"/>
              <p:cNvSpPr>
                <a:spLocks noChangeShapeType="1"/>
              </p:cNvSpPr>
              <p:nvPr/>
            </p:nvSpPr>
            <p:spPr bwMode="auto">
              <a:xfrm>
                <a:off x="971" y="2808"/>
                <a:ext cx="0" cy="86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41794" name="Line 65"/>
              <p:cNvSpPr>
                <a:spLocks noChangeShapeType="1"/>
              </p:cNvSpPr>
              <p:nvPr/>
            </p:nvSpPr>
            <p:spPr bwMode="auto">
              <a:xfrm flipV="1">
                <a:off x="971" y="3000"/>
                <a:ext cx="528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41795" name="Line 66"/>
              <p:cNvSpPr>
                <a:spLocks noChangeShapeType="1"/>
              </p:cNvSpPr>
              <p:nvPr/>
            </p:nvSpPr>
            <p:spPr bwMode="auto">
              <a:xfrm>
                <a:off x="971" y="2808"/>
                <a:ext cx="528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41796" name="Oval 68"/>
              <p:cNvSpPr>
                <a:spLocks noChangeArrowheads="1"/>
              </p:cNvSpPr>
              <p:nvPr/>
            </p:nvSpPr>
            <p:spPr bwMode="auto">
              <a:xfrm>
                <a:off x="955" y="2778"/>
                <a:ext cx="30" cy="30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endParaRPr lang="en-CA" altLang="zh-TW" sz="18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141797" name="Text Box 67"/>
            <p:cNvSpPr txBox="1">
              <a:spLocks noChangeArrowheads="1"/>
            </p:cNvSpPr>
            <p:nvPr/>
          </p:nvSpPr>
          <p:spPr bwMode="auto">
            <a:xfrm>
              <a:off x="1134" y="3130"/>
              <a:ext cx="183" cy="154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 sz="1000">
                  <a:latin typeface="Arial" panose="020B0604020202020204" pitchFamily="34" charset="0"/>
                  <a:cs typeface="Arial" panose="020B0604020202020204" pitchFamily="34" charset="0"/>
                </a:rPr>
                <a:t>M</a:t>
              </a:r>
            </a:p>
          </p:txBody>
        </p:sp>
      </p:grp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15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4484399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96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Mutual Exclusion</a:t>
            </a:r>
            <a:endParaRPr lang="zh-TW" altLang="en-US"/>
          </a:p>
        </p:txBody>
      </p:sp>
      <p:sp>
        <p:nvSpPr>
          <p:cNvPr id="117965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Problem: multiple tasks may “simultaneously” need to access the same resource</a:t>
            </a:r>
          </a:p>
          <a:p>
            <a:pPr lvl="1"/>
            <a:r>
              <a:rPr lang="en-US" altLang="zh-TW" dirty="0"/>
              <a:t>Resource may be code, data, peripheral, etc.</a:t>
            </a:r>
          </a:p>
          <a:p>
            <a:pPr lvl="1"/>
            <a:r>
              <a:rPr lang="en-US" altLang="zh-TW" dirty="0"/>
              <a:t>Need to allow the shared resource </a:t>
            </a:r>
            <a:r>
              <a:rPr lang="en-US" altLang="zh-TW" dirty="0" smtClean="0"/>
              <a:t>exclusively </a:t>
            </a:r>
            <a:r>
              <a:rPr lang="en-US" altLang="zh-TW" dirty="0"/>
              <a:t>accessible to only one task at a time</a:t>
            </a:r>
          </a:p>
          <a:p>
            <a:r>
              <a:rPr lang="en-US" altLang="zh-TW" dirty="0"/>
              <a:t>How to do?</a:t>
            </a:r>
          </a:p>
          <a:p>
            <a:pPr lvl="1"/>
            <a:r>
              <a:rPr lang="en-US" altLang="zh-TW" dirty="0"/>
              <a:t>Allowing only one task to lock the resource and the rest have to wait for the resource to be unlocked</a:t>
            </a:r>
          </a:p>
          <a:p>
            <a:pPr lvl="1"/>
            <a:r>
              <a:rPr lang="en-US" altLang="zh-TW" dirty="0"/>
              <a:t>Common mechanisms: lock/unlock, </a:t>
            </a:r>
            <a:r>
              <a:rPr lang="en-US" altLang="zh-TW" dirty="0" err="1"/>
              <a:t>mutex</a:t>
            </a:r>
            <a:r>
              <a:rPr lang="en-US" altLang="zh-TW" dirty="0"/>
              <a:t>, semaphore</a:t>
            </a:r>
          </a:p>
          <a:p>
            <a:endParaRPr lang="zh-TW" altLang="en-US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16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298214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06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Control Flow Synchronization</a:t>
            </a:r>
            <a:endParaRPr lang="zh-TW" altLang="en-US"/>
          </a:p>
        </p:txBody>
      </p:sp>
      <p:sp>
        <p:nvSpPr>
          <p:cNvPr id="118067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Problem: a task or ISR may need to resume the execution of one or more other tasks, so that tasks execute in an application-controlled order</a:t>
            </a:r>
          </a:p>
          <a:p>
            <a:pPr lvl="1"/>
            <a:r>
              <a:rPr lang="en-US" altLang="zh-TW" dirty="0"/>
              <a:t>Mutual exclusion is used to prevent another task from </a:t>
            </a:r>
            <a:r>
              <a:rPr lang="en-US" altLang="zh-TW" dirty="0" smtClean="0"/>
              <a:t>running, while control </a:t>
            </a:r>
            <a:r>
              <a:rPr lang="en-US" altLang="zh-TW" dirty="0"/>
              <a:t>flow is used to allow another task to run, often specific tasks</a:t>
            </a:r>
          </a:p>
          <a:p>
            <a:r>
              <a:rPr lang="en-US" altLang="zh-TW" dirty="0"/>
              <a:t>How to do?</a:t>
            </a:r>
          </a:p>
          <a:p>
            <a:pPr lvl="1"/>
            <a:r>
              <a:rPr lang="en-US" altLang="zh-TW" dirty="0"/>
              <a:t>Common mechanisms: post/wait, signal, event 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17</a:t>
            </a:fld>
            <a:endParaRPr lang="zh-TW" altLang="zh-TW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 rotWithShape="1">
          <a:blip r:embed="rId2"/>
          <a:srcRect b="8639"/>
          <a:stretch/>
        </p:blipFill>
        <p:spPr>
          <a:xfrm>
            <a:off x="1731962" y="4498429"/>
            <a:ext cx="5553075" cy="1522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847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17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Data Flow Synchronization</a:t>
            </a:r>
            <a:endParaRPr lang="zh-TW" altLang="en-US"/>
          </a:p>
        </p:txBody>
      </p:sp>
      <p:sp>
        <p:nvSpPr>
          <p:cNvPr id="118170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Problem: a task or ISR may need to pass some data to one or more other specific tasks, so that data may be processed in an application-specified order</a:t>
            </a:r>
          </a:p>
          <a:p>
            <a:r>
              <a:rPr lang="en-US" altLang="zh-TW" dirty="0" smtClean="0"/>
              <a:t>How to do?</a:t>
            </a:r>
          </a:p>
          <a:p>
            <a:pPr lvl="1"/>
            <a:r>
              <a:rPr lang="en-US" altLang="zh-TW" dirty="0" smtClean="0"/>
              <a:t>May be accomplished indirectly through control flow synchronization</a:t>
            </a:r>
          </a:p>
          <a:p>
            <a:pPr lvl="1"/>
            <a:r>
              <a:rPr lang="en-US" altLang="zh-TW" dirty="0" smtClean="0"/>
              <a:t>Common mechanisms: queues, signal, post/wait</a:t>
            </a:r>
          </a:p>
          <a:p>
            <a:endParaRPr lang="zh-TW" altLang="en-US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18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43858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8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Outline</a:t>
            </a:r>
            <a:endParaRPr lang="en-US" altLang="zh-TW"/>
          </a:p>
        </p:txBody>
      </p:sp>
      <p:sp>
        <p:nvSpPr>
          <p:cNvPr id="1118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Real-time task scheduling</a:t>
            </a:r>
          </a:p>
          <a:p>
            <a:r>
              <a:rPr lang="en-US" altLang="zh-TW" dirty="0" smtClean="0"/>
              <a:t>Introduction to task synchronization </a:t>
            </a:r>
          </a:p>
          <a:p>
            <a:r>
              <a:rPr lang="en-US" altLang="zh-TW" dirty="0" smtClean="0"/>
              <a:t>Queues of </a:t>
            </a:r>
            <a:r>
              <a:rPr lang="en-US" altLang="zh-TW" dirty="0" err="1" smtClean="0"/>
              <a:t>FreeRTOS</a:t>
            </a:r>
            <a:endParaRPr lang="en-US" altLang="zh-TW" dirty="0" smtClean="0"/>
          </a:p>
          <a:p>
            <a:r>
              <a:rPr lang="en-US" altLang="zh-TW" dirty="0" smtClean="0"/>
              <a:t>Semaphores and </a:t>
            </a:r>
            <a:r>
              <a:rPr lang="en-US" altLang="zh-TW" dirty="0" err="1"/>
              <a:t>m</a:t>
            </a:r>
            <a:r>
              <a:rPr lang="en-US" altLang="zh-TW" dirty="0" err="1" smtClean="0"/>
              <a:t>utexs</a:t>
            </a:r>
            <a:r>
              <a:rPr lang="en-US" altLang="zh-TW" dirty="0" smtClean="0"/>
              <a:t> of </a:t>
            </a:r>
            <a:r>
              <a:rPr lang="en-US" altLang="zh-TW" dirty="0" err="1" smtClean="0"/>
              <a:t>FreeRTOS</a:t>
            </a:r>
            <a:endParaRPr lang="en-US" altLang="zh-TW" dirty="0" smtClean="0"/>
          </a:p>
          <a:p>
            <a:endParaRPr lang="en-US" altLang="zh-TW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11749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1118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1118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118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118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500" fill="hold"/>
                                        <p:tgtEl>
                                          <p:spTgt spid="1118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4" dur="500" fill="hold"/>
                                        <p:tgtEl>
                                          <p:spTgt spid="1118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118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1118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8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Outline</a:t>
            </a:r>
            <a:endParaRPr lang="en-US" altLang="zh-TW"/>
          </a:p>
        </p:txBody>
      </p:sp>
      <p:sp>
        <p:nvSpPr>
          <p:cNvPr id="1118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Real-time task scheduling</a:t>
            </a:r>
          </a:p>
          <a:p>
            <a:r>
              <a:rPr lang="en-US" altLang="zh-TW" dirty="0" smtClean="0"/>
              <a:t>Introduction to task synchronization </a:t>
            </a:r>
          </a:p>
          <a:p>
            <a:r>
              <a:rPr lang="en-US" altLang="zh-TW" dirty="0" smtClean="0">
                <a:solidFill>
                  <a:srgbClr val="FF0000"/>
                </a:solidFill>
              </a:rPr>
              <a:t>Queues of </a:t>
            </a:r>
            <a:r>
              <a:rPr lang="en-US" altLang="zh-TW" dirty="0" err="1" smtClean="0">
                <a:solidFill>
                  <a:srgbClr val="FF0000"/>
                </a:solidFill>
              </a:rPr>
              <a:t>FreeRTOS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en-US" altLang="zh-TW" dirty="0" smtClean="0"/>
              <a:t>Semaphores and </a:t>
            </a:r>
            <a:r>
              <a:rPr lang="en-US" altLang="zh-TW" dirty="0" err="1" smtClean="0"/>
              <a:t>mutexs</a:t>
            </a:r>
            <a:r>
              <a:rPr lang="en-US" altLang="zh-TW" dirty="0" smtClean="0"/>
              <a:t> of </a:t>
            </a:r>
            <a:r>
              <a:rPr lang="en-US" altLang="zh-TW" dirty="0" err="1" smtClean="0"/>
              <a:t>FreeRTOS</a:t>
            </a:r>
            <a:endParaRPr lang="en-US" altLang="zh-TW" dirty="0" smtClean="0"/>
          </a:p>
          <a:p>
            <a:endParaRPr lang="en-US" altLang="zh-TW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19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556311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FreeRTOS</a:t>
            </a:r>
            <a:r>
              <a:rPr lang="en-US" altLang="zh-TW" dirty="0" smtClean="0"/>
              <a:t> Queues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 dirty="0"/>
              <a:t>Queues are </a:t>
            </a:r>
            <a:r>
              <a:rPr lang="en-US" altLang="zh-TW" dirty="0" smtClean="0"/>
              <a:t>the primary </a:t>
            </a:r>
            <a:r>
              <a:rPr lang="en-US" altLang="zh-TW" dirty="0"/>
              <a:t>form of </a:t>
            </a:r>
            <a:r>
              <a:rPr lang="en-US" altLang="zh-TW" dirty="0" smtClean="0"/>
              <a:t>inter-task communications in </a:t>
            </a:r>
            <a:r>
              <a:rPr lang="en-US" altLang="zh-TW" dirty="0" err="1" smtClean="0"/>
              <a:t>FreeRTOS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A queue can hold a finite number of fixed size data items.</a:t>
            </a:r>
          </a:p>
          <a:p>
            <a:pPr lvl="1"/>
            <a:r>
              <a:rPr lang="en-US" altLang="zh-TW" dirty="0" smtClean="0"/>
              <a:t>In most cases, used as thread safe FIFO (First In First Out) buffers with new data being sent to the back of the queue, and removed from the front</a:t>
            </a:r>
          </a:p>
          <a:p>
            <a:pPr lvl="1"/>
            <a:r>
              <a:rPr lang="en-US" altLang="zh-TW" dirty="0" smtClean="0"/>
              <a:t>Can </a:t>
            </a:r>
            <a:r>
              <a:rPr lang="en-US" altLang="zh-TW" dirty="0"/>
              <a:t>be used to send messages between tasks, and between interrupts and </a:t>
            </a:r>
            <a:r>
              <a:rPr lang="en-US" altLang="zh-TW" dirty="0" smtClean="0"/>
              <a:t>tasks</a:t>
            </a:r>
          </a:p>
          <a:p>
            <a:pPr lvl="0"/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20</a:t>
            </a:fld>
            <a:endParaRPr lang="zh-TW" altLang="zh-TW"/>
          </a:p>
        </p:txBody>
      </p:sp>
      <p:pic>
        <p:nvPicPr>
          <p:cNvPr id="6" name="Picture 2" descr="http://www.freertos.org/queue_animation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4293096"/>
            <a:ext cx="6840562" cy="1779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5593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FreeRTOS Queues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Queues store a finite number of fixed-size data</a:t>
            </a:r>
          </a:p>
          <a:p>
            <a:pPr lvl="1"/>
            <a:r>
              <a:rPr lang="en-US" altLang="zh-TW" dirty="0" smtClean="0"/>
              <a:t>May be read and written by different tasks, but do not belong to any task</a:t>
            </a:r>
          </a:p>
          <a:p>
            <a:pPr lvl="1"/>
            <a:r>
              <a:rPr lang="en-US" altLang="zh-TW" dirty="0" smtClean="0"/>
              <a:t># of items and item size determined at queue create time</a:t>
            </a:r>
          </a:p>
          <a:p>
            <a:pPr lvl="1"/>
            <a:r>
              <a:rPr lang="en-US" altLang="zh-TW" dirty="0" smtClean="0"/>
              <a:t>Sending/receiving items are by copy not reference</a:t>
            </a:r>
          </a:p>
          <a:p>
            <a:r>
              <a:rPr lang="en-US" altLang="zh-TW" dirty="0" smtClean="0"/>
              <a:t>Queue functions</a:t>
            </a:r>
          </a:p>
          <a:p>
            <a:pPr lvl="1"/>
            <a:r>
              <a:rPr lang="en-US" altLang="zh-TW" dirty="0" smtClean="0"/>
              <a:t>Create queues: </a:t>
            </a:r>
            <a:r>
              <a:rPr lang="en-US" altLang="zh-TW" dirty="0" err="1" smtClean="0"/>
              <a:t>xQueueCreate</a:t>
            </a:r>
            <a:r>
              <a:rPr lang="en-US" altLang="zh-TW" dirty="0" smtClean="0"/>
              <a:t>(), </a:t>
            </a:r>
            <a:r>
              <a:rPr lang="en-US" altLang="zh-TW" dirty="0" err="1" smtClean="0"/>
              <a:t>vQueueDelete</a:t>
            </a:r>
            <a:r>
              <a:rPr lang="en-US" altLang="zh-TW" dirty="0" smtClean="0"/>
              <a:t>()</a:t>
            </a:r>
          </a:p>
          <a:p>
            <a:pPr lvl="1"/>
            <a:r>
              <a:rPr lang="en-US" altLang="zh-TW" dirty="0" smtClean="0"/>
              <a:t>Send/receive data to/from queues: </a:t>
            </a:r>
            <a:r>
              <a:rPr lang="en-US" altLang="zh-TW" dirty="0" err="1" smtClean="0"/>
              <a:t>xQueueSend</a:t>
            </a:r>
            <a:r>
              <a:rPr lang="en-US" altLang="zh-TW" dirty="0" smtClean="0"/>
              <a:t>(), </a:t>
            </a:r>
            <a:r>
              <a:rPr lang="en-US" altLang="zh-TW" dirty="0" err="1" smtClean="0"/>
              <a:t>xQueueSendToBack</a:t>
            </a:r>
            <a:r>
              <a:rPr lang="en-US" altLang="zh-TW" dirty="0" smtClean="0"/>
              <a:t>(), </a:t>
            </a:r>
            <a:r>
              <a:rPr lang="en-US" altLang="zh-TW" dirty="0" err="1" smtClean="0"/>
              <a:t>xQueueReceive</a:t>
            </a:r>
            <a:r>
              <a:rPr lang="en-US" altLang="zh-TW" dirty="0" smtClean="0"/>
              <a:t>(), </a:t>
            </a:r>
            <a:r>
              <a:rPr lang="en-US" altLang="zh-TW" spc="-5" dirty="0" err="1" smtClean="0">
                <a:solidFill>
                  <a:prstClr val="black"/>
                </a:solidFill>
              </a:rPr>
              <a:t>xQueueReceiveFromISR</a:t>
            </a:r>
            <a:r>
              <a:rPr lang="en-US" altLang="zh-TW" spc="-5" dirty="0" smtClean="0">
                <a:solidFill>
                  <a:prstClr val="black"/>
                </a:solidFill>
              </a:rPr>
              <a:t>()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Queue management/number of items in a queue</a:t>
            </a:r>
          </a:p>
          <a:p>
            <a:pPr lvl="1"/>
            <a:r>
              <a:rPr lang="en-US" altLang="zh-TW" dirty="0" smtClean="0"/>
              <a:t>Blocking on a queue/effect of priority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21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62248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Blocking on Queues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Queue APIs permit a block time to be specified</a:t>
            </a:r>
          </a:p>
          <a:p>
            <a:r>
              <a:rPr lang="en-US" altLang="zh-TW" dirty="0" smtClean="0"/>
              <a:t>When read from an empty queue, </a:t>
            </a:r>
          </a:p>
          <a:p>
            <a:pPr lvl="1"/>
            <a:r>
              <a:rPr lang="en-US" altLang="zh-TW" dirty="0" smtClean="0"/>
              <a:t>Task will be placed into the Blocked state </a:t>
            </a:r>
          </a:p>
          <a:p>
            <a:pPr lvl="1"/>
            <a:r>
              <a:rPr lang="en-US" altLang="zh-TW" dirty="0" smtClean="0"/>
              <a:t>Until data is available on the queue or block time expires</a:t>
            </a:r>
          </a:p>
          <a:p>
            <a:r>
              <a:rPr lang="en-US" altLang="zh-TW" dirty="0" smtClean="0"/>
              <a:t>When write to a full queue,</a:t>
            </a:r>
          </a:p>
          <a:p>
            <a:pPr lvl="1"/>
            <a:r>
              <a:rPr lang="en-US" altLang="zh-TW" dirty="0" smtClean="0"/>
              <a:t>Task will be placed into the Blocked state</a:t>
            </a:r>
          </a:p>
          <a:p>
            <a:pPr lvl="1"/>
            <a:r>
              <a:rPr lang="en-US" altLang="zh-TW" dirty="0" smtClean="0"/>
              <a:t>Until space is available in the queue, or block time expires</a:t>
            </a:r>
          </a:p>
          <a:p>
            <a:r>
              <a:rPr lang="en-US" altLang="zh-TW" dirty="0" smtClean="0"/>
              <a:t>If more than one task block on the same queue, then the task with the highest priority will be the task that is unblocked first</a:t>
            </a:r>
          </a:p>
          <a:p>
            <a:pPr lvl="1"/>
            <a:r>
              <a:rPr lang="en-US" altLang="zh-TW" dirty="0"/>
              <a:t>If the blocked tasks have equal priority, the task that has been waiting for data the longest will be </a:t>
            </a:r>
            <a:r>
              <a:rPr lang="en-US" altLang="zh-TW" dirty="0" smtClean="0"/>
              <a:t>unblocked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22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206183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Queue Creation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QueueHandle_t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xQueueCreate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pPr marL="0" lvl="0" indent="0">
              <a:buNone/>
            </a:pP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UBaseType_t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uxQueueLength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lvl="0" indent="0">
              <a:buNone/>
            </a:pP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UBaseType_t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uxItemSize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altLang="zh-TW" dirty="0" smtClean="0"/>
          </a:p>
          <a:p>
            <a:r>
              <a:rPr lang="en-US" altLang="zh-TW" dirty="0"/>
              <a:t>Creates a new queue </a:t>
            </a:r>
            <a:r>
              <a:rPr lang="en-US" altLang="zh-TW" dirty="0" smtClean="0"/>
              <a:t>instance</a:t>
            </a:r>
          </a:p>
          <a:p>
            <a:pPr lvl="1"/>
            <a:r>
              <a:rPr lang="en-US" altLang="zh-TW" dirty="0" smtClean="0"/>
              <a:t>Allocates queue storage and </a:t>
            </a:r>
            <a:r>
              <a:rPr lang="en-US" altLang="zh-TW" dirty="0"/>
              <a:t>returns a </a:t>
            </a:r>
            <a:r>
              <a:rPr lang="en-US" altLang="zh-TW" dirty="0" smtClean="0"/>
              <a:t>handle</a:t>
            </a:r>
          </a:p>
          <a:p>
            <a:pPr lvl="1"/>
            <a:r>
              <a:rPr lang="en-US" altLang="zh-TW" dirty="0" err="1" smtClean="0"/>
              <a:t>uxQueueLength</a:t>
            </a:r>
            <a:r>
              <a:rPr lang="en-US" altLang="zh-TW" dirty="0" smtClean="0"/>
              <a:t>: maximum number of items that the queue can contain</a:t>
            </a:r>
          </a:p>
          <a:p>
            <a:pPr lvl="1"/>
            <a:r>
              <a:rPr lang="en-US" altLang="zh-TW" dirty="0" err="1" smtClean="0"/>
              <a:t>uxItemSize</a:t>
            </a:r>
            <a:r>
              <a:rPr lang="en-US" altLang="zh-TW" dirty="0" smtClean="0"/>
              <a:t>: number of bytes that each item in the queue will require</a:t>
            </a:r>
          </a:p>
          <a:p>
            <a:pPr lvl="2"/>
            <a:r>
              <a:rPr lang="en-US" altLang="zh-TW" dirty="0" smtClean="0"/>
              <a:t>Items are queued by copy, not by reference, so this is the number of bytes that will be copied for each posted item</a:t>
            </a:r>
          </a:p>
          <a:p>
            <a:pPr lvl="1"/>
            <a:r>
              <a:rPr lang="en-US" altLang="zh-TW" dirty="0" smtClean="0"/>
              <a:t>Each item on the queue must be the same size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23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54735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Send Data through Queues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BaseType_t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xQueueSend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QueueHandle_t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xQueue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altLang="zh-TW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void * </a:t>
            </a:r>
            <a:r>
              <a:rPr lang="en-US" altLang="zh-TW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pvItemToQueue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altLang="zh-TW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TickType_t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xTicksToWait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altLang="zh-TW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dirty="0" smtClean="0"/>
              <a:t>Post </a:t>
            </a:r>
            <a:r>
              <a:rPr lang="en-US" altLang="zh-TW" dirty="0"/>
              <a:t>an item on a </a:t>
            </a:r>
            <a:r>
              <a:rPr lang="en-US" altLang="zh-TW" dirty="0" smtClean="0"/>
              <a:t>queue</a:t>
            </a:r>
          </a:p>
          <a:p>
            <a:pPr lvl="1"/>
            <a:r>
              <a:rPr lang="en-US" altLang="zh-TW" dirty="0" smtClean="0"/>
              <a:t>The </a:t>
            </a:r>
            <a:r>
              <a:rPr lang="en-US" altLang="zh-TW" dirty="0"/>
              <a:t>item is queued by copy, not by </a:t>
            </a:r>
            <a:r>
              <a:rPr lang="en-US" altLang="zh-TW" dirty="0" smtClean="0"/>
              <a:t>reference</a:t>
            </a:r>
          </a:p>
          <a:p>
            <a:pPr lvl="1"/>
            <a:r>
              <a:rPr lang="en-US" altLang="zh-TW" dirty="0" smtClean="0"/>
              <a:t>Must </a:t>
            </a:r>
            <a:r>
              <a:rPr lang="en-US" altLang="zh-TW" dirty="0"/>
              <a:t>not be called from an interrupt service </a:t>
            </a:r>
            <a:r>
              <a:rPr lang="en-US" altLang="zh-TW" dirty="0" smtClean="0"/>
              <a:t>routine</a:t>
            </a:r>
            <a:endParaRPr lang="en-US" altLang="zh-TW" dirty="0"/>
          </a:p>
          <a:p>
            <a:pPr lvl="1"/>
            <a:r>
              <a:rPr lang="en-US" altLang="zh-TW" dirty="0" err="1" smtClean="0"/>
              <a:t>xQueue</a:t>
            </a:r>
            <a:r>
              <a:rPr lang="en-US" altLang="zh-TW" dirty="0" smtClean="0"/>
              <a:t>:  </a:t>
            </a:r>
            <a:r>
              <a:rPr lang="en-US" altLang="zh-TW" dirty="0"/>
              <a:t>queue </a:t>
            </a:r>
            <a:r>
              <a:rPr lang="en-US" altLang="zh-TW" dirty="0" smtClean="0"/>
              <a:t>handle </a:t>
            </a:r>
            <a:r>
              <a:rPr lang="en-US" altLang="zh-TW" dirty="0"/>
              <a:t>to </a:t>
            </a:r>
            <a:r>
              <a:rPr lang="en-US" altLang="zh-TW" dirty="0" smtClean="0"/>
              <a:t>which </a:t>
            </a:r>
            <a:r>
              <a:rPr lang="en-US" altLang="zh-TW" dirty="0"/>
              <a:t>the item is to be </a:t>
            </a:r>
            <a:r>
              <a:rPr lang="en-US" altLang="zh-TW" dirty="0" smtClean="0"/>
              <a:t>posted</a:t>
            </a:r>
            <a:endParaRPr lang="en-US" altLang="zh-TW" dirty="0"/>
          </a:p>
          <a:p>
            <a:pPr lvl="1"/>
            <a:r>
              <a:rPr lang="en-US" altLang="zh-TW" dirty="0" err="1" smtClean="0"/>
              <a:t>pvItemToQueue</a:t>
            </a:r>
            <a:r>
              <a:rPr lang="en-US" altLang="zh-TW" dirty="0" smtClean="0"/>
              <a:t>: pointer </a:t>
            </a:r>
            <a:r>
              <a:rPr lang="en-US" altLang="zh-TW" dirty="0"/>
              <a:t>to </a:t>
            </a:r>
            <a:r>
              <a:rPr lang="en-US" altLang="zh-TW" dirty="0" smtClean="0"/>
              <a:t>item to </a:t>
            </a:r>
            <a:r>
              <a:rPr lang="en-US" altLang="zh-TW" dirty="0"/>
              <a:t>be placed on </a:t>
            </a:r>
            <a:r>
              <a:rPr lang="en-US" altLang="zh-TW" dirty="0" smtClean="0"/>
              <a:t>queue</a:t>
            </a:r>
            <a:endParaRPr lang="en-US" altLang="zh-TW" dirty="0"/>
          </a:p>
          <a:p>
            <a:pPr lvl="1"/>
            <a:r>
              <a:rPr lang="en-US" altLang="zh-TW" dirty="0" err="1" smtClean="0"/>
              <a:t>xTicksToWait</a:t>
            </a:r>
            <a:r>
              <a:rPr lang="en-US" altLang="zh-TW" dirty="0" smtClean="0"/>
              <a:t>: max. time (in ticks) that task </a:t>
            </a:r>
            <a:r>
              <a:rPr lang="en-US" altLang="zh-TW" dirty="0"/>
              <a:t>should block waiting for space to become </a:t>
            </a:r>
            <a:r>
              <a:rPr lang="en-US" altLang="zh-TW" dirty="0" smtClean="0"/>
              <a:t>available, </a:t>
            </a:r>
            <a:r>
              <a:rPr lang="en-US" altLang="zh-TW" dirty="0"/>
              <a:t>should it </a:t>
            </a:r>
            <a:r>
              <a:rPr lang="en-US" altLang="zh-TW" dirty="0" smtClean="0"/>
              <a:t>is full</a:t>
            </a:r>
            <a:endParaRPr lang="en-US" altLang="zh-TW" dirty="0"/>
          </a:p>
          <a:p>
            <a:pPr lvl="1"/>
            <a:r>
              <a:rPr lang="en-US" altLang="zh-TW" dirty="0"/>
              <a:t>If </a:t>
            </a:r>
            <a:r>
              <a:rPr lang="en-US" altLang="zh-TW" dirty="0" err="1"/>
              <a:t>INCLUDE_vTaskSuspend</a:t>
            </a:r>
            <a:r>
              <a:rPr lang="en-US" altLang="zh-TW" dirty="0"/>
              <a:t> is set to </a:t>
            </a:r>
            <a:r>
              <a:rPr lang="en-US" altLang="zh-TW" dirty="0" smtClean="0"/>
              <a:t>'1‘, </a:t>
            </a:r>
            <a:r>
              <a:rPr lang="en-US" altLang="zh-TW" dirty="0"/>
              <a:t>then specifying the block time as </a:t>
            </a:r>
            <a:r>
              <a:rPr lang="en-US" altLang="zh-TW" dirty="0" err="1"/>
              <a:t>portMAX_DELAY</a:t>
            </a:r>
            <a:r>
              <a:rPr lang="en-US" altLang="zh-TW" dirty="0"/>
              <a:t> will </a:t>
            </a:r>
            <a:r>
              <a:rPr lang="en-US" altLang="zh-TW" dirty="0" smtClean="0"/>
              <a:t>block task indefinitely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24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346850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Receive Data through Queues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BaseType_t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xQueueReceive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pPr marL="0" indent="0">
              <a:buNone/>
            </a:pP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QueueHandle_t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xQueue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*</a:t>
            </a:r>
            <a:r>
              <a:rPr lang="en-US" altLang="zh-TW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pvBuffer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zh-TW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TickType_t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xTicksToWait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altLang="zh-TW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dirty="0" smtClean="0"/>
              <a:t>Receive </a:t>
            </a:r>
            <a:r>
              <a:rPr lang="en-US" altLang="zh-TW" dirty="0"/>
              <a:t>an item from a </a:t>
            </a:r>
            <a:r>
              <a:rPr lang="en-US" altLang="zh-TW" dirty="0" smtClean="0"/>
              <a:t>queue</a:t>
            </a:r>
          </a:p>
          <a:p>
            <a:pPr lvl="1"/>
            <a:r>
              <a:rPr lang="en-US" altLang="zh-TW" dirty="0" smtClean="0"/>
              <a:t>The </a:t>
            </a:r>
            <a:r>
              <a:rPr lang="en-US" altLang="zh-TW" dirty="0"/>
              <a:t>item is received by copy so a buffer of adequate size must be </a:t>
            </a:r>
            <a:r>
              <a:rPr lang="en-US" altLang="zh-TW" dirty="0" smtClean="0"/>
              <a:t>provided</a:t>
            </a:r>
            <a:endParaRPr lang="en-US" altLang="zh-TW" dirty="0"/>
          </a:p>
          <a:p>
            <a:pPr lvl="1"/>
            <a:r>
              <a:rPr lang="en-US" altLang="zh-TW" dirty="0" smtClean="0"/>
              <a:t>Must </a:t>
            </a:r>
            <a:r>
              <a:rPr lang="en-US" altLang="zh-TW" dirty="0"/>
              <a:t>not be used in an interrupt service </a:t>
            </a:r>
            <a:r>
              <a:rPr lang="en-US" altLang="zh-TW" dirty="0" smtClean="0"/>
              <a:t>routine</a:t>
            </a:r>
            <a:endParaRPr lang="en-US" altLang="zh-TW" dirty="0"/>
          </a:p>
          <a:p>
            <a:pPr lvl="1"/>
            <a:r>
              <a:rPr lang="en-US" altLang="zh-TW" dirty="0" err="1" smtClean="0"/>
              <a:t>xQueue</a:t>
            </a:r>
            <a:r>
              <a:rPr lang="en-US" altLang="zh-TW" dirty="0" smtClean="0"/>
              <a:t>: queue </a:t>
            </a:r>
            <a:r>
              <a:rPr lang="en-US" altLang="zh-TW" dirty="0"/>
              <a:t>handle </a:t>
            </a:r>
            <a:r>
              <a:rPr lang="en-US" altLang="zh-TW" dirty="0" smtClean="0"/>
              <a:t>from </a:t>
            </a:r>
            <a:r>
              <a:rPr lang="en-US" altLang="zh-TW" dirty="0"/>
              <a:t>which </a:t>
            </a:r>
            <a:r>
              <a:rPr lang="en-US" altLang="zh-TW" dirty="0" smtClean="0"/>
              <a:t>to receive item</a:t>
            </a:r>
            <a:endParaRPr lang="en-US" altLang="zh-TW" dirty="0"/>
          </a:p>
          <a:p>
            <a:pPr lvl="1"/>
            <a:r>
              <a:rPr lang="en-US" altLang="zh-TW" dirty="0" err="1" smtClean="0"/>
              <a:t>pvBuffer</a:t>
            </a:r>
            <a:r>
              <a:rPr lang="en-US" altLang="zh-TW" dirty="0" smtClean="0"/>
              <a:t>: pointer </a:t>
            </a:r>
            <a:r>
              <a:rPr lang="en-US" altLang="zh-TW" dirty="0"/>
              <a:t>to the buffer into which the received item will be copied.</a:t>
            </a:r>
          </a:p>
          <a:p>
            <a:pPr lvl="1"/>
            <a:r>
              <a:rPr lang="en-US" altLang="zh-TW" dirty="0" err="1" smtClean="0"/>
              <a:t>xTicksToWait</a:t>
            </a:r>
            <a:r>
              <a:rPr lang="en-US" altLang="zh-TW" dirty="0" smtClean="0"/>
              <a:t>: max. amount </a:t>
            </a:r>
            <a:r>
              <a:rPr lang="en-US" altLang="zh-TW" dirty="0"/>
              <a:t>of time the task should block waiting for an item </a:t>
            </a:r>
            <a:r>
              <a:rPr lang="en-US" altLang="zh-TW" dirty="0" smtClean="0"/>
              <a:t>should </a:t>
            </a:r>
            <a:r>
              <a:rPr lang="en-US" altLang="zh-TW" dirty="0"/>
              <a:t>the queue be </a:t>
            </a:r>
            <a:r>
              <a:rPr lang="en-US" altLang="zh-TW" dirty="0" smtClean="0"/>
              <a:t>empty</a:t>
            </a: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25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834616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Other Functions for Queues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portBASE_TYPE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xQueuePeek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pPr marL="0" indent="0">
              <a:buNone/>
            </a:pP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		</a:t>
            </a:r>
            <a:r>
              <a:rPr lang="en-US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xQueueHandle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xQueue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endParaRPr lang="en-US" altLang="zh-TW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		</a:t>
            </a:r>
            <a:r>
              <a:rPr lang="en-US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* </a:t>
            </a:r>
            <a:r>
              <a:rPr lang="en-US" altLang="zh-TW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pvBuffer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portTickType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xTicksToWait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altLang="zh-TW" dirty="0" smtClean="0"/>
              <a:t>Receive an item from the head of the queue without the item being removed from the queue</a:t>
            </a:r>
          </a:p>
          <a:p>
            <a:pPr marL="0" indent="0">
              <a:buNone/>
            </a:pPr>
            <a:endParaRPr lang="en-US" altLang="zh-TW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unsigned </a:t>
            </a:r>
            <a:r>
              <a:rPr lang="en-US" altLang="zh-TW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portBASE_TYPE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uxQueueMEssagesWaiting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endParaRPr lang="en-US" altLang="zh-TW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xQueueHandle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zh-TW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xQueue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altLang="zh-TW" dirty="0" smtClean="0"/>
              <a:t>Query </a:t>
            </a:r>
            <a:r>
              <a:rPr lang="en-US" altLang="zh-TW" dirty="0"/>
              <a:t>the number of items </a:t>
            </a:r>
            <a:r>
              <a:rPr lang="en-US" altLang="zh-TW" dirty="0" smtClean="0"/>
              <a:t>currently </a:t>
            </a:r>
            <a:r>
              <a:rPr lang="en-US" altLang="zh-TW" dirty="0"/>
              <a:t>in a queue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26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760046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5794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Example of </a:t>
            </a:r>
            <a:r>
              <a:rPr lang="en-US" altLang="zh-TW" dirty="0" smtClean="0"/>
              <a:t>Queues (1/3): </a:t>
            </a:r>
            <a:r>
              <a:rPr lang="en-US" altLang="zh-TW" dirty="0" err="1" smtClean="0"/>
              <a:t>sender_task</a:t>
            </a:r>
            <a:endParaRPr lang="zh-TW" altLang="en-US" sz="1800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432AF1-3153-4BFC-ABF0-71916461ABBD}" type="slidenum">
              <a:rPr lang="zh-TW" altLang="en-US" smtClean="0"/>
              <a:pPr/>
              <a:t>27</a:t>
            </a:fld>
            <a:endParaRPr lang="zh-TW" altLang="zh-TW"/>
          </a:p>
        </p:txBody>
      </p:sp>
      <p:graphicFrame>
        <p:nvGraphicFramePr>
          <p:cNvPr id="1185816" name="Group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5318524"/>
              </p:ext>
            </p:extLst>
          </p:nvPr>
        </p:nvGraphicFramePr>
        <p:xfrm>
          <a:off x="241300" y="1180212"/>
          <a:ext cx="8710630" cy="4335780"/>
        </p:xfrm>
        <a:graphic>
          <a:graphicData uri="http://schemas.openxmlformats.org/drawingml/2006/table">
            <a:tbl>
              <a:tblPr/>
              <a:tblGrid>
                <a:gridCol w="871063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41767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indent="0">
                        <a:buNone/>
                      </a:pPr>
                      <a:r>
                        <a:rPr lang="en-US" altLang="zh-TW" sz="2000" b="1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QueueHandle_t</a:t>
                      </a:r>
                      <a:r>
                        <a:rPr lang="en-US" altLang="zh-TW" sz="20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</a:t>
                      </a:r>
                      <a:r>
                        <a:rPr lang="en-US" altLang="zh-TW" sz="2000" b="1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Global_Queue_Handle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= 0; </a:t>
                      </a:r>
                      <a:r>
                        <a:rPr lang="en-US" altLang="zh-TW" sz="2000" b="1" dirty="0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//Global Handler</a:t>
                      </a:r>
                    </a:p>
                    <a:p>
                      <a:pPr marL="0" indent="0">
                        <a:buNone/>
                      </a:pPr>
                      <a:endParaRPr lang="en-US" altLang="zh-TW" sz="2000" b="1" dirty="0" smtClean="0"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void </a:t>
                      </a:r>
                      <a:r>
                        <a:rPr lang="en-US" altLang="zh-TW" sz="2000" b="1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sender_task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(void *p){</a:t>
                      </a:r>
                    </a:p>
                    <a:p>
                      <a:pPr marL="0" indent="0">
                        <a:buNone/>
                      </a:pP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</a:t>
                      </a:r>
                      <a:r>
                        <a:rPr lang="en-US" altLang="zh-TW" sz="2000" b="1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int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</a:t>
                      </a:r>
                      <a:r>
                        <a:rPr lang="en-US" altLang="zh-TW" sz="2000" b="1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=0;</a:t>
                      </a:r>
                    </a:p>
                    <a:p>
                      <a:pPr marL="0" indent="0">
                        <a:buNone/>
                      </a:pP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while(1){</a:t>
                      </a:r>
                    </a:p>
                    <a:p>
                      <a:pPr marL="0" indent="0">
                        <a:buNone/>
                      </a:pP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lang="en-US" altLang="zh-TW" sz="2000" b="1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Serial.println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("sent a value:");</a:t>
                      </a:r>
                    </a:p>
                    <a:p>
                      <a:pPr marL="0" indent="0">
                        <a:buNone/>
                      </a:pP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lang="en-US" altLang="zh-TW" sz="2000" b="1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Serial.println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</a:t>
                      </a:r>
                      <a:r>
                        <a:rPr lang="en-US" altLang="zh-TW" sz="2000" b="1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);</a:t>
                      </a:r>
                    </a:p>
                    <a:p>
                      <a:pPr marL="0" indent="0">
                        <a:buNone/>
                      </a:pP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if(!</a:t>
                      </a:r>
                      <a:r>
                        <a:rPr lang="en-US" altLang="zh-TW" sz="2000" b="1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xQueueSend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</a:t>
                      </a:r>
                      <a:r>
                        <a:rPr lang="en-US" altLang="zh-TW" sz="2000" b="1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Global_Queue_Handle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, &amp;</a:t>
                      </a:r>
                      <a:r>
                        <a:rPr lang="en-US" altLang="zh-TW" sz="2000" b="1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, 1000))</a:t>
                      </a:r>
                    </a:p>
                    <a:p>
                      <a:pPr marL="0" indent="0">
                        <a:buNone/>
                      </a:pP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</a:t>
                      </a:r>
                      <a:r>
                        <a:rPr lang="en-US" altLang="zh-TW" sz="2000" b="1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Serial.println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("Failed to send to queue");    </a:t>
                      </a:r>
                    </a:p>
                    <a:p>
                      <a:pPr marL="0" indent="0">
                        <a:buNone/>
                      </a:pP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lang="en-US" altLang="zh-TW" sz="2000" b="1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++;       </a:t>
                      </a:r>
                    </a:p>
                    <a:p>
                      <a:pPr marL="0" indent="0">
                        <a:buNone/>
                      </a:pP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lang="en-US" altLang="zh-TW" sz="2000" b="1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vTaskDelay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(3000/</a:t>
                      </a:r>
                      <a:r>
                        <a:rPr lang="en-US" altLang="zh-TW" sz="2000" b="1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portTICK_PERIOD_MS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); </a:t>
                      </a:r>
                      <a:r>
                        <a:rPr lang="en-US" altLang="zh-TW" sz="2000" b="1" dirty="0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//delay 3 sec</a:t>
                      </a:r>
                    </a:p>
                    <a:p>
                      <a:pPr marL="0" indent="0">
                        <a:buNone/>
                      </a:pPr>
                      <a:r>
                        <a:rPr lang="en-US" altLang="zh-TW" sz="2000" b="1" baseline="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}</a:t>
                      </a:r>
                    </a:p>
                    <a:p>
                      <a:pPr marL="0" indent="0">
                        <a:buNone/>
                      </a:pP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 </a:t>
                      </a:r>
                    </a:p>
                    <a:p>
                      <a:pPr marL="0" indent="0">
                        <a:buNone/>
                      </a:pPr>
                      <a:endParaRPr kumimoji="1" lang="zh-TW" altLang="en-US" sz="2000" b="1" kern="1200" dirty="0" smtClean="0"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9404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5794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Example of </a:t>
            </a:r>
            <a:r>
              <a:rPr lang="en-US" altLang="zh-TW" dirty="0" smtClean="0"/>
              <a:t>Queues (</a:t>
            </a:r>
            <a:r>
              <a:rPr lang="en-US" altLang="zh-TW" dirty="0"/>
              <a:t>2</a:t>
            </a:r>
            <a:r>
              <a:rPr lang="en-US" altLang="zh-TW" dirty="0" smtClean="0"/>
              <a:t>/3): </a:t>
            </a:r>
            <a:r>
              <a:rPr lang="en-US" altLang="zh-TW" dirty="0" err="1" smtClean="0"/>
              <a:t>receiver_task</a:t>
            </a:r>
            <a:r>
              <a:rPr lang="en-US" altLang="zh-TW" dirty="0" smtClean="0"/>
              <a:t> </a:t>
            </a:r>
            <a:endParaRPr lang="zh-TW" altLang="en-US" sz="1800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432AF1-3153-4BFC-ABF0-71916461ABBD}" type="slidenum">
              <a:rPr lang="zh-TW" altLang="en-US" smtClean="0"/>
              <a:pPr/>
              <a:t>28</a:t>
            </a:fld>
            <a:endParaRPr lang="zh-TW" altLang="zh-TW"/>
          </a:p>
        </p:txBody>
      </p:sp>
      <p:graphicFrame>
        <p:nvGraphicFramePr>
          <p:cNvPr id="1185816" name="Group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9980272"/>
              </p:ext>
            </p:extLst>
          </p:nvPr>
        </p:nvGraphicFramePr>
        <p:xfrm>
          <a:off x="251521" y="1124743"/>
          <a:ext cx="8570218" cy="3996249"/>
        </p:xfrm>
        <a:graphic>
          <a:graphicData uri="http://schemas.openxmlformats.org/drawingml/2006/table">
            <a:tbl>
              <a:tblPr/>
              <a:tblGrid>
                <a:gridCol w="857021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996249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void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receiver_task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(void *p){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int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rx_int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= 0;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while(1){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if(</a:t>
                      </a:r>
                      <a:r>
                        <a:rPr kumimoji="1" lang="en-US" altLang="zh-TW" sz="2000" b="1" kern="1200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xQueueReceive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(Global_Queue_Handle,&amp;rx_int,1000))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{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Serial.println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("receive a value:");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Serial.println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rx_int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);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}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else 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Serial.println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("Failed to receive from queue");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}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  <a:endParaRPr kumimoji="1" lang="zh-TW" altLang="en-US" sz="2000" b="1" kern="1200" dirty="0" smtClean="0"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739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is a Real-Time System?</a:t>
            </a:r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Real-time systems have been defined as: </a:t>
            </a:r>
            <a:br>
              <a:rPr lang="en-US" dirty="0" smtClean="0"/>
            </a:br>
            <a:r>
              <a:rPr lang="en-US" dirty="0" smtClean="0"/>
              <a:t>"</a:t>
            </a:r>
            <a:r>
              <a:rPr lang="en-US" dirty="0" smtClean="0">
                <a:solidFill>
                  <a:srgbClr val="0000FF"/>
                </a:solidFill>
              </a:rPr>
              <a:t>those systems in which the correctness of the system depends not only on the </a:t>
            </a:r>
            <a:r>
              <a:rPr lang="en-US" u="sng" dirty="0" smtClean="0">
                <a:solidFill>
                  <a:srgbClr val="0000FF"/>
                </a:solidFill>
              </a:rPr>
              <a:t>logical result </a:t>
            </a:r>
            <a:r>
              <a:rPr lang="en-US" dirty="0" smtClean="0">
                <a:solidFill>
                  <a:srgbClr val="0000FF"/>
                </a:solidFill>
              </a:rPr>
              <a:t>of the computation, but also on the </a:t>
            </a:r>
            <a:r>
              <a:rPr lang="en-US" u="sng" dirty="0" smtClean="0">
                <a:solidFill>
                  <a:srgbClr val="0000FF"/>
                </a:solidFill>
              </a:rPr>
              <a:t>time</a:t>
            </a:r>
            <a:r>
              <a:rPr lang="en-US" dirty="0" smtClean="0">
                <a:solidFill>
                  <a:srgbClr val="0000FF"/>
                </a:solidFill>
              </a:rPr>
              <a:t> at which the results are produced</a:t>
            </a:r>
            <a:r>
              <a:rPr lang="en-US" dirty="0" smtClean="0"/>
              <a:t>"</a:t>
            </a:r>
          </a:p>
          <a:p>
            <a:pPr lvl="1"/>
            <a:r>
              <a:rPr lang="en-US" dirty="0" smtClean="0"/>
              <a:t> J. </a:t>
            </a:r>
            <a:r>
              <a:rPr lang="en-US" dirty="0" err="1" smtClean="0"/>
              <a:t>Stankovic</a:t>
            </a:r>
            <a:r>
              <a:rPr lang="en-US" dirty="0" smtClean="0"/>
              <a:t>, "Misconceptions about Real-Time Computing," </a:t>
            </a:r>
            <a:r>
              <a:rPr lang="en-US" i="1" dirty="0" smtClean="0"/>
              <a:t>IEEE Computer</a:t>
            </a:r>
            <a:r>
              <a:rPr lang="en-US" dirty="0" smtClean="0"/>
              <a:t>, 21(10), October 1988.</a:t>
            </a:r>
          </a:p>
          <a:p>
            <a:r>
              <a:rPr lang="en-US" altLang="ko-KR" dirty="0">
                <a:ea typeface="굴림" pitchFamily="50" charset="-127"/>
              </a:rPr>
              <a:t>Performance measure</a:t>
            </a:r>
          </a:p>
          <a:p>
            <a:pPr lvl="1"/>
            <a:r>
              <a:rPr lang="en-US" altLang="ko-KR" dirty="0">
                <a:solidFill>
                  <a:srgbClr val="FF0000"/>
                </a:solidFill>
                <a:ea typeface="굴림" pitchFamily="50" charset="-127"/>
              </a:rPr>
              <a:t>Timeliness </a:t>
            </a:r>
            <a:r>
              <a:rPr lang="en-US" altLang="ko-KR" dirty="0">
                <a:ea typeface="굴림" pitchFamily="50" charset="-127"/>
              </a:rPr>
              <a:t>on timing constraints (deadlines</a:t>
            </a:r>
            <a:r>
              <a:rPr lang="en-US" altLang="ko-KR" dirty="0" smtClean="0">
                <a:ea typeface="굴림" pitchFamily="50" charset="-127"/>
              </a:rPr>
              <a:t>)</a:t>
            </a:r>
            <a:endParaRPr lang="en-US" altLang="ko-KR" dirty="0">
              <a:ea typeface="굴림" pitchFamily="50" charset="-127"/>
            </a:endParaRPr>
          </a:p>
          <a:p>
            <a:r>
              <a:rPr lang="en-US" altLang="ko-KR" dirty="0">
                <a:ea typeface="굴림" pitchFamily="50" charset="-127"/>
              </a:rPr>
              <a:t>Key property</a:t>
            </a:r>
          </a:p>
          <a:p>
            <a:pPr lvl="1"/>
            <a:r>
              <a:rPr lang="en-US" altLang="ko-KR" dirty="0">
                <a:solidFill>
                  <a:srgbClr val="FF0000"/>
                </a:solidFill>
                <a:ea typeface="굴림" pitchFamily="50" charset="-127"/>
              </a:rPr>
              <a:t>Predictability</a:t>
            </a:r>
            <a:r>
              <a:rPr lang="en-US" altLang="ko-KR" dirty="0">
                <a:ea typeface="굴림" pitchFamily="50" charset="-127"/>
              </a:rPr>
              <a:t> on timing constraints</a:t>
            </a:r>
          </a:p>
          <a:p>
            <a:endParaRPr lang="en-US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EAD3E7-B039-4A93-AACD-1369AB5C0DA9}" type="slidenum">
              <a:rPr lang="zh-TW" altLang="en-US" smtClean="0"/>
              <a:pPr/>
              <a:t>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5560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5794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 of Queues (3/3): setup</a:t>
            </a:r>
            <a:endParaRPr lang="zh-TW" altLang="en-US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432AF1-3153-4BFC-ABF0-71916461ABBD}" type="slidenum">
              <a:rPr lang="zh-TW" altLang="en-US" smtClean="0"/>
              <a:pPr/>
              <a:t>29</a:t>
            </a:fld>
            <a:endParaRPr lang="zh-TW" altLang="zh-TW"/>
          </a:p>
        </p:txBody>
      </p:sp>
      <p:graphicFrame>
        <p:nvGraphicFramePr>
          <p:cNvPr id="1185816" name="Group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8751972"/>
              </p:ext>
            </p:extLst>
          </p:nvPr>
        </p:nvGraphicFramePr>
        <p:xfrm>
          <a:off x="251520" y="1196503"/>
          <a:ext cx="8568952" cy="4663440"/>
        </p:xfrm>
        <a:graphic>
          <a:graphicData uri="http://schemas.openxmlformats.org/drawingml/2006/table">
            <a:tbl>
              <a:tblPr/>
              <a:tblGrid>
                <a:gridCol w="85689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81667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void setup() {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</a:t>
                      </a:r>
                      <a:r>
                        <a:rPr kumimoji="1" lang="en-US" altLang="zh-TW" sz="2000" b="1" kern="1200" dirty="0" err="1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Serial.begin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(9600);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kumimoji="1" lang="en-US" altLang="zh-TW" sz="2000" b="1" kern="1200" dirty="0" smtClean="0">
                        <a:solidFill>
                          <a:prstClr val="black"/>
                        </a:solidFill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</a:t>
                      </a:r>
                      <a:r>
                        <a:rPr kumimoji="1" lang="en-US" altLang="zh-TW" sz="2000" b="1" kern="1200" dirty="0" err="1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Global_Queue_Handle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= </a:t>
                      </a:r>
                      <a:r>
                        <a:rPr kumimoji="1" lang="en-US" altLang="zh-TW" sz="2000" b="1" kern="1200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xQueueCreate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(3, </a:t>
                      </a:r>
                      <a:r>
                        <a:rPr kumimoji="1" lang="en-US" altLang="zh-TW" sz="2000" b="1" kern="1200" dirty="0" err="1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sizeof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</a:t>
                      </a:r>
                      <a:r>
                        <a:rPr kumimoji="1" lang="en-US" altLang="zh-TW" sz="2000" b="1" kern="1200" dirty="0" err="1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int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));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</a:t>
                      </a:r>
                      <a:r>
                        <a:rPr kumimoji="1" lang="en-US" altLang="zh-TW" sz="2000" b="1" kern="1200" dirty="0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// create</a:t>
                      </a:r>
                      <a:r>
                        <a:rPr kumimoji="1" lang="en-US" altLang="zh-TW" sz="2000" b="1" kern="1200" baseline="0" dirty="0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a queue of 3 </a:t>
                      </a:r>
                      <a:r>
                        <a:rPr kumimoji="1" lang="en-US" altLang="zh-TW" sz="2000" b="1" kern="1200" baseline="0" dirty="0" err="1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int</a:t>
                      </a:r>
                      <a:endParaRPr kumimoji="1" lang="en-US" altLang="zh-TW" sz="2000" b="1" kern="1200" dirty="0" smtClean="0">
                        <a:solidFill>
                          <a:srgbClr val="00B050"/>
                        </a:solidFill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kumimoji="1" lang="en-US" altLang="zh-TW" sz="2000" b="1" kern="1200" dirty="0" smtClean="0">
                        <a:solidFill>
                          <a:prstClr val="black"/>
                        </a:solidFill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</a:t>
                      </a:r>
                      <a:r>
                        <a:rPr kumimoji="1" lang="en-US" altLang="zh-TW" sz="2000" b="1" kern="1200" dirty="0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// Create tasks with priority 1 </a:t>
                      </a:r>
                      <a:r>
                        <a:rPr kumimoji="1" lang="en-US" altLang="zh-TW" sz="2000" b="1" kern="1200" baseline="0" dirty="0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</a:t>
                      </a:r>
                      <a:r>
                        <a:rPr kumimoji="1" lang="en-US" altLang="zh-TW" sz="2000" b="1" kern="1200" dirty="0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</a:t>
                      </a:r>
                      <a:r>
                        <a:rPr kumimoji="1" lang="en-US" altLang="zh-TW" sz="2000" b="1" kern="1200" dirty="0" err="1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xTaskCreate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</a:t>
                      </a:r>
                      <a:r>
                        <a:rPr kumimoji="1" lang="en-US" altLang="zh-TW" sz="2000" b="1" kern="1200" dirty="0" err="1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sender_task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,(</a:t>
                      </a:r>
                      <a:r>
                        <a:rPr kumimoji="1" lang="en-US" altLang="zh-TW" sz="2000" b="1" kern="1200" dirty="0" err="1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const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</a:t>
                      </a:r>
                      <a:r>
                        <a:rPr kumimoji="1" lang="en-US" altLang="zh-TW" sz="2000" b="1" kern="1200" dirty="0" err="1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portCHAR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*)"</a:t>
                      </a:r>
                      <a:r>
                        <a:rPr kumimoji="1" lang="en-US" altLang="zh-TW" sz="2000" b="1" kern="1200" dirty="0" err="1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sx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",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128, NULL, 1, NULL);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</a:t>
                      </a:r>
                      <a:r>
                        <a:rPr kumimoji="1" lang="en-US" altLang="zh-TW" sz="2000" b="1" kern="1200" dirty="0" err="1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xTaskCreate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</a:t>
                      </a:r>
                      <a:r>
                        <a:rPr kumimoji="1" lang="en-US" altLang="zh-TW" sz="2000" b="1" kern="1200" dirty="0" err="1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receiver_task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,(</a:t>
                      </a:r>
                      <a:r>
                        <a:rPr kumimoji="1" lang="en-US" altLang="zh-TW" sz="2000" b="1" kern="1200" dirty="0" err="1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const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</a:t>
                      </a:r>
                      <a:r>
                        <a:rPr kumimoji="1" lang="en-US" altLang="zh-TW" sz="2000" b="1" kern="1200" dirty="0" err="1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portCHAR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*)"</a:t>
                      </a:r>
                      <a:r>
                        <a:rPr kumimoji="1" lang="en-US" altLang="zh-TW" sz="2000" b="1" kern="1200" dirty="0" err="1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rx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",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128, NULL, 1, NULL);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</a:t>
                      </a:r>
                      <a:r>
                        <a:rPr kumimoji="1" lang="en-US" altLang="zh-TW" sz="2000" b="1" kern="1200" dirty="0" err="1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vTaskStartScheduler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();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kumimoji="1" lang="en-US" altLang="zh-TW" sz="2000" b="1" kern="1200" dirty="0" smtClean="0">
                        <a:solidFill>
                          <a:prstClr val="black"/>
                        </a:solidFill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  <a:endParaRPr kumimoji="1" lang="zh-TW" altLang="en-US" sz="2000" b="1" kern="1200" dirty="0">
                        <a:solidFill>
                          <a:prstClr val="black"/>
                        </a:solidFill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3286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8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Outline</a:t>
            </a:r>
            <a:endParaRPr lang="en-US" altLang="zh-TW"/>
          </a:p>
        </p:txBody>
      </p:sp>
      <p:sp>
        <p:nvSpPr>
          <p:cNvPr id="1118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Real-time task scheduling</a:t>
            </a:r>
          </a:p>
          <a:p>
            <a:r>
              <a:rPr lang="en-US" altLang="zh-TW" dirty="0" smtClean="0"/>
              <a:t>Introduction to task synchronization </a:t>
            </a:r>
          </a:p>
          <a:p>
            <a:r>
              <a:rPr lang="en-US" altLang="zh-TW" dirty="0" smtClean="0"/>
              <a:t>Queues of </a:t>
            </a:r>
            <a:r>
              <a:rPr lang="en-US" altLang="zh-TW" dirty="0" err="1" smtClean="0"/>
              <a:t>FreeRTOS</a:t>
            </a:r>
            <a:endParaRPr lang="en-US" altLang="zh-TW" dirty="0" smtClean="0"/>
          </a:p>
          <a:p>
            <a:r>
              <a:rPr lang="en-US" altLang="zh-TW" dirty="0" smtClean="0">
                <a:solidFill>
                  <a:srgbClr val="FF0000"/>
                </a:solidFill>
              </a:rPr>
              <a:t>Semaphores and </a:t>
            </a:r>
            <a:r>
              <a:rPr lang="en-US" altLang="zh-TW" dirty="0" err="1" smtClean="0">
                <a:solidFill>
                  <a:srgbClr val="FF0000"/>
                </a:solidFill>
              </a:rPr>
              <a:t>mutexs</a:t>
            </a:r>
            <a:r>
              <a:rPr lang="en-US" altLang="zh-TW" dirty="0" smtClean="0">
                <a:solidFill>
                  <a:srgbClr val="FF0000"/>
                </a:solidFill>
              </a:rPr>
              <a:t> of </a:t>
            </a:r>
            <a:r>
              <a:rPr lang="en-US" altLang="zh-TW" dirty="0" err="1" smtClean="0">
                <a:solidFill>
                  <a:srgbClr val="FF0000"/>
                </a:solidFill>
              </a:rPr>
              <a:t>FreeRTOS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Binary semaphores</a:t>
            </a:r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Counting semaphores</a:t>
            </a:r>
          </a:p>
          <a:p>
            <a:pPr lvl="1"/>
            <a:r>
              <a:rPr lang="en-US" altLang="zh-TW" dirty="0" err="1" smtClean="0">
                <a:solidFill>
                  <a:srgbClr val="FF0000"/>
                </a:solidFill>
              </a:rPr>
              <a:t>Mutex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endParaRPr lang="en-US" altLang="zh-TW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30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66783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200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Semaphores</a:t>
            </a:r>
            <a:endParaRPr lang="en-US" altLang="zh-TW"/>
          </a:p>
        </p:txBody>
      </p:sp>
      <p:sp>
        <p:nvSpPr>
          <p:cNvPr id="1152006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Semaphores are used to:</a:t>
            </a:r>
          </a:p>
          <a:p>
            <a:pPr lvl="1"/>
            <a:r>
              <a:rPr lang="en-US" altLang="zh-TW" dirty="0" smtClean="0"/>
              <a:t>Control access to a shared resource (mutual exclusion)</a:t>
            </a:r>
          </a:p>
          <a:p>
            <a:pPr lvl="1"/>
            <a:r>
              <a:rPr lang="en-US" altLang="zh-TW" dirty="0" smtClean="0"/>
              <a:t>Signal the occurrence of an event</a:t>
            </a:r>
          </a:p>
          <a:p>
            <a:pPr lvl="1"/>
            <a:r>
              <a:rPr lang="en-US" altLang="zh-TW" dirty="0" smtClean="0"/>
              <a:t>Allow two tasks to synchronize their activities</a:t>
            </a:r>
          </a:p>
          <a:p>
            <a:r>
              <a:rPr lang="en-US" altLang="zh-TW" dirty="0" smtClean="0"/>
              <a:t>Basic idea</a:t>
            </a:r>
          </a:p>
          <a:p>
            <a:pPr lvl="1"/>
            <a:r>
              <a:rPr lang="en-US" altLang="zh-TW" dirty="0" smtClean="0"/>
              <a:t>A semaphore contains a number of tokens. The code needs to acquire one in order to continue execution </a:t>
            </a:r>
          </a:p>
          <a:p>
            <a:pPr lvl="1"/>
            <a:r>
              <a:rPr lang="en-US" altLang="zh-TW" dirty="0" smtClean="0"/>
              <a:t>If all the tokens of the semaphore are used, the requesting task is suspended until some tokens are released by their current owners</a:t>
            </a:r>
            <a:endParaRPr lang="en-US" altLang="zh-TW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31</a:t>
            </a:fld>
            <a:endParaRPr lang="zh-TW" altLang="zh-TW"/>
          </a:p>
        </p:txBody>
      </p:sp>
      <p:pic>
        <p:nvPicPr>
          <p:cNvPr id="1152004" name="Picture 4" descr="MCj0442136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4795837"/>
            <a:ext cx="1289050" cy="1296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86671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520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520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52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405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How Semaphores Work?</a:t>
            </a:r>
            <a:endParaRPr lang="en-US" altLang="zh-TW"/>
          </a:p>
        </p:txBody>
      </p:sp>
      <p:sp>
        <p:nvSpPr>
          <p:cNvPr id="1154056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A semaphore has:</a:t>
            </a:r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Counter</a:t>
            </a:r>
            <a:r>
              <a:rPr lang="en-US" altLang="zh-TW" dirty="0" smtClean="0"/>
              <a:t>: maximum number of concurrent accesses</a:t>
            </a:r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Queue</a:t>
            </a:r>
            <a:r>
              <a:rPr lang="en-US" altLang="zh-TW" dirty="0" smtClean="0"/>
              <a:t>: for tasks that wait for access</a:t>
            </a:r>
          </a:p>
          <a:p>
            <a:r>
              <a:rPr lang="en-US" altLang="zh-TW" dirty="0" smtClean="0"/>
              <a:t>If a task requests (waits for) a semaphore</a:t>
            </a:r>
          </a:p>
          <a:p>
            <a:pPr lvl="1"/>
            <a:r>
              <a:rPr lang="en-US" altLang="zh-TW" dirty="0" smtClean="0"/>
              <a:t>if counter &gt; 0, then (1) the counter is decremented by 1, and (2) task gets the semaphore and proceed to do work</a:t>
            </a:r>
          </a:p>
          <a:p>
            <a:pPr lvl="1"/>
            <a:r>
              <a:rPr lang="en-US" altLang="zh-TW" dirty="0" smtClean="0"/>
              <a:t>Else task is blocked and put in the queue</a:t>
            </a:r>
          </a:p>
          <a:p>
            <a:r>
              <a:rPr lang="en-US" altLang="zh-TW" dirty="0" smtClean="0"/>
              <a:t>If a task releases (posts) a semaphore</a:t>
            </a:r>
          </a:p>
          <a:p>
            <a:pPr lvl="1"/>
            <a:r>
              <a:rPr lang="en-US" altLang="zh-TW" dirty="0" smtClean="0"/>
              <a:t>if there are tasks in the semaphore queue, then appropriate task is readied, according to queuing policy</a:t>
            </a:r>
          </a:p>
          <a:p>
            <a:pPr lvl="1"/>
            <a:r>
              <a:rPr lang="en-US" altLang="zh-TW" dirty="0" smtClean="0"/>
              <a:t>Else counter is incremented by 1</a:t>
            </a:r>
            <a:endParaRPr lang="en-US" altLang="zh-TW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32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444555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Binary Semaphores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Semaphores with counter = 1, used for mutual </a:t>
            </a:r>
            <a:r>
              <a:rPr lang="en-US" altLang="zh-TW" dirty="0"/>
              <a:t>exclusion </a:t>
            </a:r>
            <a:r>
              <a:rPr lang="en-US" altLang="zh-TW" dirty="0" smtClean="0"/>
              <a:t>and synchronization</a:t>
            </a:r>
          </a:p>
          <a:p>
            <a:r>
              <a:rPr lang="en-US" altLang="zh-TW" dirty="0" smtClean="0"/>
              <a:t>For synchronization purpose, a </a:t>
            </a:r>
            <a:r>
              <a:rPr lang="en-US" altLang="zh-TW" dirty="0"/>
              <a:t>binary semaphore </a:t>
            </a:r>
            <a:r>
              <a:rPr lang="en-US" altLang="zh-TW" dirty="0" smtClean="0"/>
              <a:t>can be think of as </a:t>
            </a:r>
            <a:r>
              <a:rPr lang="en-US" altLang="zh-TW" dirty="0"/>
              <a:t>a queue that </a:t>
            </a:r>
            <a:r>
              <a:rPr lang="en-US" altLang="zh-TW" dirty="0" smtClean="0"/>
              <a:t>only holds </a:t>
            </a:r>
            <a:r>
              <a:rPr lang="en-US" altLang="zh-TW" dirty="0"/>
              <a:t>one </a:t>
            </a:r>
            <a:r>
              <a:rPr lang="en-US" altLang="zh-TW" dirty="0" smtClean="0"/>
              <a:t>item</a:t>
            </a:r>
          </a:p>
          <a:p>
            <a:pPr lvl="1"/>
            <a:r>
              <a:rPr lang="en-US" altLang="zh-TW" dirty="0" smtClean="0"/>
              <a:t>The </a:t>
            </a:r>
            <a:r>
              <a:rPr lang="en-US" altLang="zh-TW" dirty="0"/>
              <a:t>queue can </a:t>
            </a:r>
            <a:r>
              <a:rPr lang="en-US" altLang="zh-TW" dirty="0" smtClean="0"/>
              <a:t>only </a:t>
            </a:r>
            <a:r>
              <a:rPr lang="en-US" altLang="zh-TW" dirty="0"/>
              <a:t>be empty or full (hence binary</a:t>
            </a:r>
            <a:r>
              <a:rPr lang="en-US" altLang="zh-TW" dirty="0" smtClean="0"/>
              <a:t>)</a:t>
            </a:r>
          </a:p>
          <a:p>
            <a:pPr lvl="1"/>
            <a:r>
              <a:rPr lang="en-US" altLang="zh-TW" dirty="0" smtClean="0"/>
              <a:t>Tasks using </a:t>
            </a:r>
            <a:r>
              <a:rPr lang="en-US" altLang="zh-TW" dirty="0"/>
              <a:t>the queue don't care what the queue </a:t>
            </a:r>
            <a:r>
              <a:rPr lang="en-US" altLang="zh-TW" dirty="0" smtClean="0"/>
              <a:t>holds, only </a:t>
            </a:r>
            <a:r>
              <a:rPr lang="en-US" altLang="zh-TW" dirty="0"/>
              <a:t>want to know if the queue is empty or </a:t>
            </a:r>
            <a:r>
              <a:rPr lang="en-US" altLang="zh-TW" dirty="0" smtClean="0"/>
              <a:t>full</a:t>
            </a:r>
          </a:p>
          <a:p>
            <a:pPr lvl="1"/>
            <a:r>
              <a:rPr lang="en-US" altLang="zh-TW" dirty="0"/>
              <a:t> If more than one task blocks on the same </a:t>
            </a:r>
            <a:r>
              <a:rPr lang="en-US" altLang="zh-TW" dirty="0" smtClean="0"/>
              <a:t>semaphore, </a:t>
            </a:r>
            <a:r>
              <a:rPr lang="en-US" altLang="zh-TW" dirty="0"/>
              <a:t>then the task with the highest priority will be the task that is unblocked the next time the semaphore becomes available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33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818622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Binary Semaphores and Interrupts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The best way to handle complex events triggered by interrupts is to </a:t>
            </a:r>
            <a:r>
              <a:rPr lang="en-US" altLang="zh-TW" b="1" dirty="0"/>
              <a:t>not</a:t>
            </a:r>
            <a:r>
              <a:rPr lang="en-US" altLang="zh-TW" dirty="0"/>
              <a:t> do the code in the </a:t>
            </a:r>
            <a:r>
              <a:rPr lang="en-US" altLang="zh-TW" dirty="0" smtClean="0"/>
              <a:t>ISR</a:t>
            </a:r>
            <a:endParaRPr lang="en-US" altLang="zh-TW" dirty="0"/>
          </a:p>
          <a:p>
            <a:pPr lvl="1"/>
            <a:r>
              <a:rPr lang="en-US" altLang="zh-TW" dirty="0" smtClean="0"/>
              <a:t>Create </a:t>
            </a:r>
            <a:r>
              <a:rPr lang="en-US" altLang="zh-TW" dirty="0"/>
              <a:t>a task that is blocking on a </a:t>
            </a:r>
            <a:r>
              <a:rPr lang="en-US" altLang="zh-TW" dirty="0" smtClean="0"/>
              <a:t>binary semaphore</a:t>
            </a:r>
            <a:endParaRPr lang="en-US" altLang="zh-TW" dirty="0"/>
          </a:p>
          <a:p>
            <a:pPr lvl="1"/>
            <a:r>
              <a:rPr lang="en-US" altLang="zh-TW" dirty="0"/>
              <a:t>When the interrupt happens, the ISR just sets </a:t>
            </a:r>
            <a:r>
              <a:rPr lang="en-US" altLang="zh-TW" dirty="0" smtClean="0"/>
              <a:t>(</a:t>
            </a:r>
            <a:r>
              <a:rPr lang="en-US" altLang="zh-TW" dirty="0" smtClean="0">
                <a:solidFill>
                  <a:srgbClr val="FF0000"/>
                </a:solidFill>
              </a:rPr>
              <a:t>gives</a:t>
            </a:r>
            <a:r>
              <a:rPr lang="en-US" altLang="zh-TW" dirty="0" smtClean="0"/>
              <a:t>) the </a:t>
            </a:r>
            <a:r>
              <a:rPr lang="en-US" altLang="zh-TW" dirty="0"/>
              <a:t>semaphore and </a:t>
            </a:r>
            <a:r>
              <a:rPr lang="en-US" altLang="zh-TW" dirty="0" smtClean="0"/>
              <a:t>exits</a:t>
            </a:r>
            <a:endParaRPr lang="en-US" altLang="zh-TW" dirty="0"/>
          </a:p>
          <a:p>
            <a:pPr lvl="1"/>
            <a:r>
              <a:rPr lang="en-US" altLang="zh-TW" dirty="0"/>
              <a:t>Task can now be scheduled like any </a:t>
            </a:r>
            <a:r>
              <a:rPr lang="en-US" altLang="zh-TW" dirty="0" smtClean="0"/>
              <a:t>other</a:t>
            </a:r>
          </a:p>
          <a:p>
            <a:pPr lvl="2"/>
            <a:r>
              <a:rPr lang="en-US" altLang="zh-TW" dirty="0" smtClean="0"/>
              <a:t>No </a:t>
            </a:r>
            <a:r>
              <a:rPr lang="en-US" altLang="zh-TW" dirty="0"/>
              <a:t>need to worry about nesting interrupts </a:t>
            </a:r>
            <a:r>
              <a:rPr lang="en-US" altLang="zh-TW" dirty="0" smtClean="0"/>
              <a:t>and interrupt priority</a:t>
            </a:r>
          </a:p>
          <a:p>
            <a:r>
              <a:rPr lang="en-US" altLang="zh-TW" dirty="0" smtClean="0"/>
              <a:t>This is called </a:t>
            </a:r>
            <a:r>
              <a:rPr lang="en-US" altLang="zh-TW" i="1" dirty="0"/>
              <a:t>Deferred Interrupt Processing</a:t>
            </a:r>
            <a:endParaRPr lang="zh-TW" altLang="en-US" i="1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34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841667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81000" y="5877272"/>
            <a:ext cx="51561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Figure from </a:t>
            </a:r>
            <a:r>
              <a:rPr lang="en-US" sz="1200" b="1" i="1" dirty="0" smtClean="0"/>
              <a:t>Using the </a:t>
            </a:r>
            <a:r>
              <a:rPr lang="en-US" sz="1200" b="1" i="1" dirty="0" err="1" smtClean="0"/>
              <a:t>FreeRTOS</a:t>
            </a:r>
            <a:r>
              <a:rPr lang="en-US" sz="1200" b="1" i="1" dirty="0" smtClean="0"/>
              <a:t> Real Time Kernel </a:t>
            </a:r>
            <a:r>
              <a:rPr lang="en-US" sz="1200" dirty="0" smtClean="0"/>
              <a:t>(a </a:t>
            </a:r>
            <a:r>
              <a:rPr lang="en-US" sz="1200" dirty="0" err="1" smtClean="0"/>
              <a:t>pdf</a:t>
            </a:r>
            <a:r>
              <a:rPr lang="en-US" sz="1200" dirty="0" smtClean="0"/>
              <a:t> book), fair use claimed.</a:t>
            </a:r>
            <a:endParaRPr lang="en-US" sz="1200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Binary Semaphores and Interrupts</a:t>
            </a:r>
            <a:endParaRPr lang="en-US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BC2A8D-9A7B-4180-A2C0-64594010D3A4}" type="slidenum">
              <a:rPr lang="zh-TW" altLang="en-US" smtClean="0"/>
              <a:pPr/>
              <a:t>35</a:t>
            </a:fld>
            <a:endParaRPr lang="zh-TW" altLang="zh-TW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9912" y="1902944"/>
            <a:ext cx="5095875" cy="3343275"/>
          </a:xfrm>
          <a:prstGeom prst="rect">
            <a:avLst/>
          </a:prstGeom>
        </p:spPr>
      </p:pic>
      <p:pic>
        <p:nvPicPr>
          <p:cNvPr id="3" name="圖片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496" y="1089579"/>
            <a:ext cx="4990876" cy="4772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9659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Create a Binary Semaphore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>
          <a:xfrm>
            <a:off x="425450" y="1052736"/>
            <a:ext cx="8395022" cy="5040560"/>
          </a:xfrm>
        </p:spPr>
        <p:txBody>
          <a:bodyPr/>
          <a:lstStyle/>
          <a:p>
            <a:pPr marL="0" indent="0">
              <a:buNone/>
            </a:pPr>
            <a:r>
              <a:rPr lang="en-US" altLang="zh-TW" sz="2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SemaphoreHandle_t</a:t>
            </a:r>
            <a:r>
              <a:rPr lang="en-US" altLang="zh-TW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xSemaphoreCreateBinary</a:t>
            </a:r>
            <a:r>
              <a:rPr lang="en-US" altLang="zh-TW" sz="2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(void);</a:t>
            </a:r>
            <a:endParaRPr lang="en-US" altLang="zh-TW" sz="2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altLang="zh-TW" dirty="0" smtClean="0"/>
          </a:p>
          <a:p>
            <a:r>
              <a:rPr lang="en-US" altLang="zh-TW" dirty="0" smtClean="0"/>
              <a:t>Function to create </a:t>
            </a:r>
            <a:r>
              <a:rPr lang="en-US" altLang="zh-TW" dirty="0"/>
              <a:t>a binary </a:t>
            </a:r>
            <a:r>
              <a:rPr lang="en-US" altLang="zh-TW" dirty="0" smtClean="0"/>
              <a:t>semaphore</a:t>
            </a:r>
          </a:p>
          <a:p>
            <a:pPr lvl="1"/>
            <a:r>
              <a:rPr lang="en-US" altLang="zh-TW" dirty="0" smtClean="0"/>
              <a:t>The </a:t>
            </a:r>
            <a:r>
              <a:rPr lang="en-US" altLang="zh-TW" dirty="0"/>
              <a:t>semaphore is created in the 'empty' </a:t>
            </a:r>
            <a:r>
              <a:rPr lang="en-US" altLang="zh-TW" dirty="0" smtClean="0"/>
              <a:t>state</a:t>
            </a:r>
            <a:endParaRPr lang="en-US" altLang="zh-TW" dirty="0"/>
          </a:p>
          <a:p>
            <a:pPr lvl="1"/>
            <a:r>
              <a:rPr lang="en-US" altLang="zh-TW" dirty="0" smtClean="0"/>
              <a:t>A </a:t>
            </a:r>
            <a:r>
              <a:rPr lang="en-US" altLang="zh-TW" dirty="0"/>
              <a:t>binary semaphore need not be given back once obtained, so task </a:t>
            </a:r>
            <a:r>
              <a:rPr lang="en-US" altLang="zh-TW" dirty="0" smtClean="0"/>
              <a:t>synchronization </a:t>
            </a:r>
            <a:r>
              <a:rPr lang="en-US" altLang="zh-TW" dirty="0"/>
              <a:t>can be implemented by one task/interrupt continuously 'giving' the semaphore while another continuously 'takes' the </a:t>
            </a:r>
            <a:r>
              <a:rPr lang="en-US" altLang="zh-TW" dirty="0" smtClean="0"/>
              <a:t>semaphore</a:t>
            </a:r>
            <a:endParaRPr lang="en-US" altLang="zh-TW" dirty="0"/>
          </a:p>
          <a:p>
            <a:pPr lvl="1"/>
            <a:r>
              <a:rPr lang="en-US" altLang="zh-TW" dirty="0" smtClean="0"/>
              <a:t>Binary </a:t>
            </a:r>
            <a:r>
              <a:rPr lang="en-US" altLang="zh-TW" dirty="0"/>
              <a:t>semaphores are assigned to variables of type </a:t>
            </a:r>
            <a:r>
              <a:rPr lang="en-US" altLang="zh-TW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SemaphoreHandle_t</a:t>
            </a:r>
            <a:r>
              <a:rPr lang="en-US" altLang="zh-TW" dirty="0"/>
              <a:t> and can be used in any API function that takes a parameter of this </a:t>
            </a:r>
            <a:r>
              <a:rPr lang="en-US" altLang="zh-TW" dirty="0" smtClean="0"/>
              <a:t>type</a:t>
            </a:r>
            <a:endParaRPr lang="en-US" altLang="zh-TW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BC2A8D-9A7B-4180-A2C0-64594010D3A4}" type="slidenum">
              <a:rPr lang="zh-TW" altLang="en-US" smtClean="0"/>
              <a:pPr/>
              <a:t>36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835854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Set a Binary Semaphore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sz="2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xSemaphoreGiveFromISR</a:t>
            </a:r>
            <a:r>
              <a:rPr lang="en-US" altLang="zh-TW" sz="2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pPr marL="0" indent="0">
              <a:buNone/>
            </a:pPr>
            <a:r>
              <a:rPr lang="en-US" altLang="zh-TW" sz="2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zh-TW" sz="2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SemaphoreHandle_t</a:t>
            </a:r>
            <a:r>
              <a:rPr lang="en-US" altLang="zh-TW" sz="2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xSemaphore</a:t>
            </a:r>
            <a:r>
              <a:rPr lang="en-US" altLang="zh-TW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altLang="zh-TW" sz="2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signed </a:t>
            </a:r>
            <a:r>
              <a:rPr lang="en-US" altLang="zh-TW" sz="2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BaseType_t</a:t>
            </a:r>
            <a:r>
              <a:rPr lang="en-US" altLang="zh-TW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altLang="zh-TW" sz="2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pxHigherPriorityTaskWoken</a:t>
            </a:r>
            <a:r>
              <a:rPr lang="en-US" altLang="zh-TW" sz="2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altLang="zh-TW" sz="2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altLang="zh-TW" dirty="0" smtClean="0"/>
          </a:p>
          <a:p>
            <a:r>
              <a:rPr lang="en-US" altLang="zh-TW" dirty="0" smtClean="0"/>
              <a:t>Set (give) a semaphore</a:t>
            </a:r>
          </a:p>
          <a:p>
            <a:pPr lvl="1"/>
            <a:r>
              <a:rPr lang="en-US" altLang="zh-TW" dirty="0" smtClean="0"/>
              <a:t>Can </a:t>
            </a:r>
            <a:r>
              <a:rPr lang="en-US" altLang="zh-TW" dirty="0"/>
              <a:t>be used from an </a:t>
            </a:r>
            <a:r>
              <a:rPr lang="en-US" altLang="zh-TW" dirty="0" smtClean="0"/>
              <a:t>ISR</a:t>
            </a:r>
            <a:endParaRPr lang="en-US" altLang="zh-TW" dirty="0"/>
          </a:p>
          <a:p>
            <a:pPr lvl="1"/>
            <a:r>
              <a:rPr lang="en-US" altLang="zh-TW" dirty="0" err="1" smtClean="0"/>
              <a:t>xSemaphore</a:t>
            </a:r>
            <a:r>
              <a:rPr lang="en-US" altLang="zh-TW" dirty="0" smtClean="0"/>
              <a:t>: handle </a:t>
            </a:r>
            <a:r>
              <a:rPr lang="en-US" altLang="zh-TW" dirty="0"/>
              <a:t>to the semaphore being </a:t>
            </a:r>
            <a:r>
              <a:rPr lang="en-US" altLang="zh-TW" dirty="0" smtClean="0"/>
              <a:t>released </a:t>
            </a:r>
          </a:p>
          <a:p>
            <a:pPr lvl="1"/>
            <a:r>
              <a:rPr lang="en-US" altLang="zh-TW" dirty="0" err="1" smtClean="0"/>
              <a:t>pxHigherPriorityTaskWoken</a:t>
            </a:r>
            <a:r>
              <a:rPr lang="en-US" altLang="zh-TW" dirty="0" smtClean="0"/>
              <a:t>: set </a:t>
            </a:r>
            <a:r>
              <a:rPr lang="en-US" altLang="zh-TW" dirty="0"/>
              <a:t>to </a:t>
            </a:r>
            <a:r>
              <a:rPr lang="en-US" altLang="zh-TW" dirty="0" err="1"/>
              <a:t>pdTRUE</a:t>
            </a:r>
            <a:r>
              <a:rPr lang="en-US" altLang="zh-TW" dirty="0"/>
              <a:t> if giving the semaphore caused a </a:t>
            </a:r>
            <a:r>
              <a:rPr lang="en-US" altLang="zh-TW" dirty="0" smtClean="0"/>
              <a:t>task of a </a:t>
            </a:r>
            <a:r>
              <a:rPr lang="en-US" altLang="zh-TW" dirty="0"/>
              <a:t>higher </a:t>
            </a:r>
            <a:r>
              <a:rPr lang="en-US" altLang="zh-TW" dirty="0" smtClean="0"/>
              <a:t>priority to unblock, causing a </a:t>
            </a:r>
            <a:r>
              <a:rPr lang="en-US" altLang="zh-TW" dirty="0"/>
              <a:t>context </a:t>
            </a:r>
            <a:r>
              <a:rPr lang="en-US" altLang="zh-TW" dirty="0" smtClean="0"/>
              <a:t>switch</a:t>
            </a: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37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585400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Reset a Binary Semaphore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xSemaphoreTake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	</a:t>
            </a: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xSemaphoreHandle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xSemaphore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</a:p>
          <a:p>
            <a:pPr marL="0" indent="0">
              <a:buNone/>
            </a:pP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	</a:t>
            </a: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portTickType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xBlockTime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n-US" dirty="0" smtClean="0"/>
          </a:p>
          <a:p>
            <a:r>
              <a:rPr lang="en-US" dirty="0" smtClean="0"/>
              <a:t>Reset (take) a semaphore</a:t>
            </a:r>
          </a:p>
          <a:p>
            <a:pPr lvl="1"/>
            <a:r>
              <a:rPr lang="en-US" dirty="0" err="1" smtClean="0"/>
              <a:t>xSemaphore</a:t>
            </a:r>
            <a:r>
              <a:rPr lang="en-US" dirty="0" smtClean="0"/>
              <a:t>: handle to the semaphore being taken</a:t>
            </a:r>
          </a:p>
          <a:p>
            <a:pPr lvl="1"/>
            <a:r>
              <a:rPr lang="en-US" dirty="0" err="1" smtClean="0"/>
              <a:t>xBlockTime</a:t>
            </a:r>
            <a:r>
              <a:rPr lang="en-US" dirty="0" smtClean="0"/>
              <a:t>: time in ticks to wait for the semaphore to become available</a:t>
            </a:r>
          </a:p>
          <a:p>
            <a:pPr lvl="2"/>
            <a:r>
              <a:rPr lang="en-US" dirty="0" smtClean="0"/>
              <a:t>A block time of zero can be used to poll the semaphore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38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26587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Real-Time Characteristics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>
                <a:ea typeface="굴림" pitchFamily="50" charset="-127"/>
              </a:rPr>
              <a:t>Fundamental design issues:</a:t>
            </a:r>
          </a:p>
          <a:p>
            <a:pPr lvl="1"/>
            <a:r>
              <a:rPr lang="en-US" altLang="ko-KR" dirty="0" smtClean="0">
                <a:ea typeface="굴림" pitchFamily="50" charset="-127"/>
              </a:rPr>
              <a:t>To </a:t>
            </a:r>
            <a:r>
              <a:rPr lang="en-US" altLang="ko-KR" dirty="0">
                <a:ea typeface="굴림" pitchFamily="50" charset="-127"/>
              </a:rPr>
              <a:t>specify the timing constraints of real-time systems</a:t>
            </a:r>
          </a:p>
          <a:p>
            <a:pPr lvl="1"/>
            <a:r>
              <a:rPr lang="en-US" altLang="ko-KR" dirty="0" smtClean="0">
                <a:ea typeface="굴림" pitchFamily="50" charset="-127"/>
              </a:rPr>
              <a:t>To </a:t>
            </a:r>
            <a:r>
              <a:rPr lang="en-US" altLang="ko-KR" dirty="0">
                <a:ea typeface="굴림" pitchFamily="50" charset="-127"/>
              </a:rPr>
              <a:t>achieve predictability on satisfying their timing </a:t>
            </a:r>
            <a:r>
              <a:rPr lang="en-US" altLang="ko-KR" dirty="0" smtClean="0">
                <a:ea typeface="굴림" pitchFamily="50" charset="-127"/>
              </a:rPr>
              <a:t>constraints with </a:t>
            </a:r>
            <a:r>
              <a:rPr lang="en-US" altLang="ko-KR" dirty="0">
                <a:ea typeface="굴림" pitchFamily="50" charset="-127"/>
              </a:rPr>
              <a:t>the existence of other real-time systems</a:t>
            </a:r>
          </a:p>
          <a:p>
            <a:r>
              <a:rPr lang="en-US" dirty="0" smtClean="0"/>
              <a:t>Tasks can be broken into two categories</a:t>
            </a:r>
            <a:r>
              <a:rPr lang="en-US" baseline="30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</a:t>
            </a:r>
          </a:p>
          <a:p>
            <a:pPr lvl="1"/>
            <a:r>
              <a:rPr lang="en-US" b="1" dirty="0" smtClean="0"/>
              <a:t>Periodic Tasks</a:t>
            </a:r>
            <a:r>
              <a:rPr lang="en-US" dirty="0" smtClean="0"/>
              <a:t>: time-driven, recurring at regular intervals</a:t>
            </a:r>
          </a:p>
          <a:p>
            <a:pPr lvl="2"/>
            <a:r>
              <a:rPr lang="en-US" dirty="0" smtClean="0"/>
              <a:t>A car checking for pedestrians every 0.1 second </a:t>
            </a:r>
          </a:p>
          <a:p>
            <a:pPr lvl="2"/>
            <a:r>
              <a:rPr lang="en-US" dirty="0" smtClean="0"/>
              <a:t>An air monitoring system taking a sample every 10 seconds </a:t>
            </a:r>
          </a:p>
          <a:p>
            <a:pPr lvl="1"/>
            <a:r>
              <a:rPr lang="en-US" sz="2400" b="1" dirty="0" smtClean="0"/>
              <a:t>Aperiodic</a:t>
            </a:r>
            <a:r>
              <a:rPr lang="en-US" sz="2400" dirty="0" smtClean="0"/>
              <a:t>: event-driven</a:t>
            </a:r>
          </a:p>
          <a:p>
            <a:pPr lvl="2"/>
            <a:r>
              <a:rPr lang="en-US" sz="2000" dirty="0" smtClean="0"/>
              <a:t>The airbag of a car having to react to an impact</a:t>
            </a:r>
          </a:p>
          <a:p>
            <a:pPr lvl="2"/>
            <a:r>
              <a:rPr lang="en-US" sz="2000" dirty="0" smtClean="0"/>
              <a:t>The loss of network connectivity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6824" y="5489863"/>
            <a:ext cx="9001680" cy="675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lnSpc>
                <a:spcPts val="1500"/>
              </a:lnSpc>
            </a:pPr>
            <a:r>
              <a:rPr lang="en-US" sz="1600" baseline="30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1</a:t>
            </a:r>
            <a:r>
              <a:rPr lang="en-US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Sporadic tasks are sometimes considered as a third category. They are tasks similar to aperiodic tasks but activated with some known bounded rate, which is characterized by a minimum interval of time between two successive activations.</a:t>
            </a:r>
            <a:endParaRPr lang="en-US" sz="3200" dirty="0">
              <a:solidFill>
                <a:schemeClr val="tx2">
                  <a:lumMod val="60000"/>
                  <a:lumOff val="40000"/>
                </a:schemeClr>
              </a:solidFill>
              <a:latin typeface="+mn-lt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3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771714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5794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Example of </a:t>
            </a:r>
            <a:r>
              <a:rPr lang="en-US" altLang="zh-TW" dirty="0" smtClean="0"/>
              <a:t>Binary Semaphores</a:t>
            </a:r>
            <a:endParaRPr lang="zh-TW" altLang="en-US" sz="1800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432AF1-3153-4BFC-ABF0-71916461ABBD}" type="slidenum">
              <a:rPr lang="zh-TW" altLang="en-US" smtClean="0"/>
              <a:pPr/>
              <a:t>39</a:t>
            </a:fld>
            <a:endParaRPr lang="zh-TW" altLang="zh-TW"/>
          </a:p>
        </p:txBody>
      </p:sp>
      <p:graphicFrame>
        <p:nvGraphicFramePr>
          <p:cNvPr id="1185816" name="Group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6657840"/>
              </p:ext>
            </p:extLst>
          </p:nvPr>
        </p:nvGraphicFramePr>
        <p:xfrm>
          <a:off x="251520" y="1124744"/>
          <a:ext cx="8712968" cy="4937760"/>
        </p:xfrm>
        <a:graphic>
          <a:graphicData uri="http://schemas.openxmlformats.org/drawingml/2006/table">
            <a:tbl>
              <a:tblPr/>
              <a:tblGrid>
                <a:gridCol w="87129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41767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r>
                        <a:rPr kumimoji="1" lang="en-US" altLang="zh-TW" sz="2000" b="1" kern="1200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vSemaphoreHandle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binary_sem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; </a:t>
                      </a:r>
                      <a:r>
                        <a:rPr kumimoji="1" lang="en-US" altLang="zh-TW" sz="2000" b="1" kern="120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//Global handler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void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one_sec_isr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(void){ </a:t>
                      </a:r>
                      <a:r>
                        <a:rPr kumimoji="1" lang="en-US" altLang="zh-TW" sz="2000" b="1" kern="120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// an ISR</a:t>
                      </a:r>
                    </a:p>
                    <a:p>
                      <a:r>
                        <a:rPr kumimoji="1" lang="en-US" altLang="zh-TW" sz="2000" b="1" kern="1200" baseline="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</a:t>
                      </a:r>
                      <a:r>
                        <a:rPr kumimoji="1" lang="en-US" altLang="zh-TW" sz="2000" b="1" kern="1200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xSemaphoreGiveFromISR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binary_sem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, NULL);		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void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sem_task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(void *p){</a:t>
                      </a:r>
                    </a:p>
                    <a:p>
                      <a:r>
                        <a:rPr kumimoji="1" lang="en-US" altLang="zh-TW" sz="2000" b="1" kern="1200" baseline="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while(1)</a:t>
                      </a:r>
                    </a:p>
                    <a:p>
                      <a:r>
                        <a:rPr kumimoji="1" lang="en-US" altLang="zh-TW" sz="2000" b="1" kern="1200" baseline="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if(</a:t>
                      </a:r>
                      <a:r>
                        <a:rPr kumimoji="1" lang="en-US" altLang="zh-TW" sz="2000" b="1" kern="1200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xSemaphoreTake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(binary_sem,999999)) puts("Tick!");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</a:p>
                    <a:p>
                      <a:endParaRPr kumimoji="1" lang="en-US" altLang="zh-TW" sz="2000" b="1" kern="1200" dirty="0" smtClean="0"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  <a:p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int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main(void){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kumimoji="1" lang="en-US" altLang="zh-TW" sz="2000" b="1" kern="1200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vSemaphoreCreateBinary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binary_sem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);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xTaskCreate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sem_task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, (signed char*)) "t1", 2048,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   NULL, 1, NULL);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vTaskStartScheduler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();</a:t>
                      </a:r>
                    </a:p>
                    <a:p>
                      <a:r>
                        <a:rPr kumimoji="1" lang="en-US" altLang="zh-TW" sz="2000" b="1" kern="1200" baseline="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return 0;	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  <a:endParaRPr kumimoji="1" lang="en-US" altLang="zh-TW" sz="2000" b="1" kern="1200" dirty="0"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4530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Counting Semaphores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altLang="zh-TW" dirty="0" smtClean="0"/>
              <a:t>Typically </a:t>
            </a:r>
            <a:r>
              <a:rPr lang="en-US" altLang="zh-TW" dirty="0"/>
              <a:t>used for two things:</a:t>
            </a:r>
          </a:p>
          <a:p>
            <a:pPr>
              <a:spcBef>
                <a:spcPts val="0"/>
              </a:spcBef>
            </a:pPr>
            <a:r>
              <a:rPr lang="en-US" altLang="zh-TW" dirty="0"/>
              <a:t>Counting </a:t>
            </a:r>
            <a:r>
              <a:rPr lang="en-US" altLang="zh-TW" dirty="0" smtClean="0"/>
              <a:t>events:</a:t>
            </a:r>
          </a:p>
          <a:p>
            <a:pPr lvl="1">
              <a:spcBef>
                <a:spcPts val="0"/>
              </a:spcBef>
            </a:pPr>
            <a:r>
              <a:rPr lang="en-US" altLang="zh-TW" dirty="0" smtClean="0"/>
              <a:t>An </a:t>
            </a:r>
            <a:r>
              <a:rPr lang="en-US" altLang="zh-TW" i="1" dirty="0"/>
              <a:t>event handler </a:t>
            </a:r>
            <a:r>
              <a:rPr lang="en-US" altLang="zh-TW" dirty="0"/>
              <a:t>will 'give' a semaphore each time an event </a:t>
            </a:r>
            <a:r>
              <a:rPr lang="en-US" altLang="zh-TW" dirty="0" smtClean="0"/>
              <a:t>occurs, </a:t>
            </a:r>
            <a:r>
              <a:rPr lang="en-US" altLang="zh-TW" dirty="0"/>
              <a:t>and a </a:t>
            </a:r>
            <a:r>
              <a:rPr lang="en-US" altLang="zh-TW" i="1" dirty="0"/>
              <a:t>handler task </a:t>
            </a:r>
            <a:r>
              <a:rPr lang="en-US" altLang="zh-TW" dirty="0"/>
              <a:t>will 'take' a semaphore each time it processes an </a:t>
            </a:r>
            <a:r>
              <a:rPr lang="en-US" altLang="zh-TW" dirty="0" smtClean="0"/>
              <a:t>event</a:t>
            </a:r>
            <a:endParaRPr lang="en-US" altLang="zh-TW" dirty="0"/>
          </a:p>
          <a:p>
            <a:pPr>
              <a:spcBef>
                <a:spcPts val="0"/>
              </a:spcBef>
            </a:pPr>
            <a:r>
              <a:rPr lang="en-US" altLang="zh-TW" dirty="0"/>
              <a:t>Resource </a:t>
            </a:r>
            <a:r>
              <a:rPr lang="en-US" altLang="zh-TW" dirty="0" smtClean="0"/>
              <a:t>management:</a:t>
            </a:r>
          </a:p>
          <a:p>
            <a:pPr lvl="1">
              <a:spcBef>
                <a:spcPts val="0"/>
              </a:spcBef>
            </a:pPr>
            <a:r>
              <a:rPr lang="en-US" altLang="zh-TW" dirty="0" smtClean="0"/>
              <a:t>The </a:t>
            </a:r>
            <a:r>
              <a:rPr lang="en-US" altLang="zh-TW" dirty="0"/>
              <a:t>count value indicates </a:t>
            </a:r>
            <a:r>
              <a:rPr lang="en-US" altLang="zh-TW" dirty="0" smtClean="0"/>
              <a:t>number of available resources</a:t>
            </a:r>
          </a:p>
          <a:p>
            <a:pPr lvl="1">
              <a:spcBef>
                <a:spcPts val="0"/>
              </a:spcBef>
            </a:pPr>
            <a:r>
              <a:rPr lang="en-US" altLang="zh-TW" dirty="0" smtClean="0"/>
              <a:t>To get a resource, </a:t>
            </a:r>
            <a:r>
              <a:rPr lang="en-US" altLang="zh-TW" dirty="0"/>
              <a:t>a task must </a:t>
            </a:r>
            <a:r>
              <a:rPr lang="en-US" altLang="zh-TW" dirty="0" smtClean="0"/>
              <a:t>obtain (take) </a:t>
            </a:r>
            <a:r>
              <a:rPr lang="en-US" altLang="zh-TW" dirty="0"/>
              <a:t>a </a:t>
            </a:r>
            <a:r>
              <a:rPr lang="en-US" altLang="zh-TW" dirty="0" smtClean="0"/>
              <a:t>semaphore </a:t>
            </a:r>
          </a:p>
          <a:p>
            <a:pPr lvl="1">
              <a:spcBef>
                <a:spcPts val="0"/>
              </a:spcBef>
            </a:pPr>
            <a:r>
              <a:rPr lang="en-US" altLang="zh-TW" dirty="0" smtClean="0"/>
              <a:t>When </a:t>
            </a:r>
            <a:r>
              <a:rPr lang="en-US" altLang="zh-TW" dirty="0"/>
              <a:t>a task finishes with the </a:t>
            </a:r>
            <a:r>
              <a:rPr lang="en-US" altLang="zh-TW" dirty="0" smtClean="0"/>
              <a:t>resource, </a:t>
            </a:r>
            <a:r>
              <a:rPr lang="en-US" altLang="zh-TW" dirty="0"/>
              <a:t>it 'gives' the semaphore </a:t>
            </a:r>
            <a:r>
              <a:rPr lang="en-US" altLang="zh-TW" dirty="0" smtClean="0"/>
              <a:t>back</a:t>
            </a:r>
            <a:endParaRPr lang="en-US" altLang="zh-TW" dirty="0"/>
          </a:p>
          <a:p>
            <a:pPr>
              <a:spcBef>
                <a:spcPts val="0"/>
              </a:spcBef>
            </a:pPr>
            <a:r>
              <a:rPr lang="en-US" altLang="zh-TW" sz="2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SemaphoreHandle_t</a:t>
            </a:r>
            <a:r>
              <a:rPr lang="en-US" altLang="zh-TW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xSemaphoreCreateCounting</a:t>
            </a:r>
            <a:r>
              <a:rPr lang="en-US" altLang="zh-TW" sz="2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br>
              <a:rPr lang="en-US" altLang="zh-TW" sz="2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zh-TW" sz="2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altLang="zh-TW" sz="2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UBaseType_t</a:t>
            </a:r>
            <a:r>
              <a:rPr lang="en-US" altLang="zh-TW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uxMaxCount</a:t>
            </a:r>
            <a:r>
              <a:rPr lang="en-US" altLang="zh-TW" sz="2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lang="en-US" altLang="zh-TW" sz="2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zh-TW" sz="2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altLang="zh-TW" sz="2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UBaseType_t</a:t>
            </a:r>
            <a:r>
              <a:rPr lang="en-US" altLang="zh-TW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uxInitialCount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zh-TW" alt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432AF1-3153-4BFC-ABF0-71916461ABBD}" type="slidenum">
              <a:rPr lang="zh-TW" altLang="en-US" smtClean="0"/>
              <a:pPr/>
              <a:t>40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140773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 of Counting </a:t>
            </a:r>
            <a:r>
              <a:rPr lang="en-US" altLang="zh-TW" dirty="0"/>
              <a:t>Semaphore </a:t>
            </a:r>
            <a:r>
              <a:rPr lang="en-US" altLang="zh-TW" dirty="0" smtClean="0"/>
              <a:t>(</a:t>
            </a:r>
            <a:r>
              <a:rPr lang="en-US" altLang="zh-TW" dirty="0" smtClean="0"/>
              <a:t>1/2)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B3E00B-676D-46F7-957F-6C5FE337BE7D}" type="slidenum">
              <a:rPr lang="zh-TW" altLang="en-US" smtClean="0"/>
              <a:pPr/>
              <a:t>41</a:t>
            </a:fld>
            <a:endParaRPr lang="zh-TW" altLang="zh-TW"/>
          </a:p>
        </p:txBody>
      </p:sp>
      <p:graphicFrame>
        <p:nvGraphicFramePr>
          <p:cNvPr id="4" name="Group 24"/>
          <p:cNvGraphicFramePr>
            <a:graphicFrameLocks noGrp="1"/>
          </p:cNvGraphicFramePr>
          <p:nvPr>
            <p:extLst/>
          </p:nvPr>
        </p:nvGraphicFramePr>
        <p:xfrm>
          <a:off x="251520" y="1196503"/>
          <a:ext cx="8568952" cy="4663440"/>
        </p:xfrm>
        <a:graphic>
          <a:graphicData uri="http://schemas.openxmlformats.org/drawingml/2006/table">
            <a:tbl>
              <a:tblPr/>
              <a:tblGrid>
                <a:gridCol w="856895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81667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TW" sz="2000" b="1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xSemaphoreHandle</a:t>
                      </a:r>
                      <a:r>
                        <a:rPr lang="en-US" altLang="zh-TW" sz="20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</a:t>
                      </a:r>
                      <a:r>
                        <a:rPr lang="en-US" altLang="zh-TW" sz="2000" b="1" dirty="0" err="1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count_sem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; </a:t>
                      </a:r>
                      <a:r>
                        <a:rPr lang="en-US" altLang="zh-TW" sz="2000" b="1" dirty="0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//Global Handler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kumimoji="1" lang="en-US" altLang="zh-TW" sz="2000" b="1" kern="1200" dirty="0" smtClean="0">
                        <a:solidFill>
                          <a:prstClr val="black"/>
                        </a:solidFill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err="1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int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main(void){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</a:t>
                      </a:r>
                      <a:r>
                        <a:rPr kumimoji="1" lang="en-US" altLang="zh-TW" sz="2000" b="1" kern="1200" dirty="0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/**parameter for </a:t>
                      </a:r>
                      <a:r>
                        <a:rPr kumimoji="1" lang="en-US" altLang="zh-TW" sz="2000" b="1" kern="1200" dirty="0" err="1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uxMaxCount</a:t>
                      </a:r>
                      <a:r>
                        <a:rPr kumimoji="1" lang="en-US" altLang="zh-TW" sz="2000" b="1" kern="1200" dirty="0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, </a:t>
                      </a:r>
                      <a:r>
                        <a:rPr kumimoji="1" lang="en-US" altLang="zh-TW" sz="2000" b="1" kern="1200" dirty="0" err="1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uxInitialCount</a:t>
                      </a:r>
                      <a:r>
                        <a:rPr kumimoji="1" lang="en-US" altLang="zh-TW" sz="2000" b="1" kern="1200" dirty="0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</a:t>
                      </a:r>
                      <a:r>
                        <a:rPr kumimoji="1" lang="en-US" altLang="zh-TW" sz="2000" b="1" kern="1200" dirty="0" err="1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count_sem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= </a:t>
                      </a:r>
                      <a:r>
                        <a:rPr kumimoji="1" lang="en-US" altLang="zh-TW" sz="2000" b="1" kern="1200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xSemaphoreCreateCounting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(2, </a:t>
                      </a:r>
                      <a:r>
                        <a:rPr kumimoji="1" lang="en-US" altLang="zh-TW" sz="2000" b="1" kern="1200" dirty="0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2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);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</a:t>
                      </a:r>
                      <a:r>
                        <a:rPr kumimoji="1" lang="en-US" altLang="zh-TW" sz="2000" b="1" kern="1200" dirty="0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/*Create tasks with priority 1 for both users*/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</a:t>
                      </a:r>
                      <a:r>
                        <a:rPr kumimoji="1" lang="en-US" altLang="zh-TW" sz="2000" b="1" kern="1200" dirty="0" err="1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xTaskCreate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(task1, (signed char*)) “t1", 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1024,</a:t>
                      </a:r>
                      <a:r>
                        <a:rPr kumimoji="1" lang="en-US" altLang="zh-TW" sz="2000" b="1" kern="1200" baseline="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NULL, 1, NULL);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</a:t>
                      </a:r>
                      <a:r>
                        <a:rPr kumimoji="1" lang="en-US" altLang="zh-TW" sz="2000" b="1" kern="1200" dirty="0" err="1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xTaskCreate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(task2, (signed char*)) “t2",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 1024, NULL, 1, NULL);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</a:t>
                      </a:r>
                      <a:r>
                        <a:rPr kumimoji="1" lang="en-US" altLang="zh-TW" sz="2000" b="1" kern="1200" dirty="0" err="1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vTaskStartScheduler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();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return 0;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  <a:endParaRPr kumimoji="1" lang="zh-TW" altLang="en-US" sz="2000" b="1" kern="1200" dirty="0">
                        <a:solidFill>
                          <a:prstClr val="black"/>
                        </a:solidFill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720512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Example </a:t>
            </a:r>
            <a:r>
              <a:rPr lang="en-US" altLang="zh-TW" dirty="0" smtClean="0"/>
              <a:t>of Counting </a:t>
            </a:r>
            <a:r>
              <a:rPr lang="en-US" altLang="zh-TW" dirty="0" smtClean="0"/>
              <a:t>Semaphore </a:t>
            </a:r>
            <a:r>
              <a:rPr lang="en-US" altLang="zh-TW" dirty="0" smtClean="0"/>
              <a:t>(</a:t>
            </a:r>
            <a:r>
              <a:rPr lang="en-US" altLang="zh-TW" dirty="0" smtClean="0"/>
              <a:t>2/2)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B3E00B-676D-46F7-957F-6C5FE337BE7D}" type="slidenum">
              <a:rPr lang="zh-TW" altLang="en-US" smtClean="0"/>
              <a:pPr/>
              <a:t>42</a:t>
            </a:fld>
            <a:endParaRPr lang="zh-TW" altLang="zh-TW"/>
          </a:p>
        </p:txBody>
      </p:sp>
      <p:graphicFrame>
        <p:nvGraphicFramePr>
          <p:cNvPr id="4" name="Group 24"/>
          <p:cNvGraphicFramePr>
            <a:graphicFrameLocks noGrp="1"/>
          </p:cNvGraphicFramePr>
          <p:nvPr>
            <p:extLst/>
          </p:nvPr>
        </p:nvGraphicFramePr>
        <p:xfrm>
          <a:off x="251521" y="1124744"/>
          <a:ext cx="8570218" cy="4937760"/>
        </p:xfrm>
        <a:graphic>
          <a:graphicData uri="http://schemas.openxmlformats.org/drawingml/2006/table">
            <a:tbl>
              <a:tblPr/>
              <a:tblGrid>
                <a:gridCol w="857021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41767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indent="0">
                        <a:buNone/>
                      </a:pP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void task1(void *p){</a:t>
                      </a:r>
                    </a:p>
                    <a:p>
                      <a:pPr marL="0" indent="0">
                        <a:buNone/>
                      </a:pP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while(1){</a:t>
                      </a:r>
                    </a:p>
                    <a:p>
                      <a:pPr marL="0" indent="0">
                        <a:buNone/>
                      </a:pPr>
                      <a:r>
                        <a:rPr lang="en-US" altLang="zh-TW" sz="2000" b="1" baseline="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if(</a:t>
                      </a:r>
                      <a:r>
                        <a:rPr lang="en-US" altLang="zh-TW" sz="2000" b="1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xSemaphoreTake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</a:t>
                      </a:r>
                      <a:r>
                        <a:rPr lang="en-US" altLang="zh-TW" sz="2000" b="1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count_sem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, </a:t>
                      </a:r>
                      <a:r>
                        <a:rPr lang="en-US" altLang="zh-TW" sz="2000" b="1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portMAX_DELAY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)){</a:t>
                      </a:r>
                    </a:p>
                    <a:p>
                      <a:pPr marL="0" indent="0">
                        <a:buNone/>
                      </a:pP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 </a:t>
                      </a:r>
                      <a:r>
                        <a:rPr lang="en-US" altLang="zh-TW" sz="2000" b="1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xSemaphoreGive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</a:t>
                      </a:r>
                      <a:r>
                        <a:rPr lang="en-US" altLang="zh-TW" sz="2000" b="1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count_sem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);</a:t>
                      </a:r>
                    </a:p>
                    <a:p>
                      <a:pPr marL="0" indent="0">
                        <a:buNone/>
                      </a:pP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}</a:t>
                      </a:r>
                    </a:p>
                    <a:p>
                      <a:pPr marL="0" indent="0">
                        <a:buNone/>
                      </a:pP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lang="en-US" altLang="zh-TW" sz="2000" b="1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vTaskDelay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(3000); </a:t>
                      </a:r>
                    </a:p>
                    <a:p>
                      <a:pPr marL="0" indent="0">
                        <a:buNone/>
                      </a:pP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}</a:t>
                      </a:r>
                    </a:p>
                    <a:p>
                      <a:pPr marL="0" indent="0">
                        <a:buNone/>
                      </a:pP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void task2(void *p){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while(1){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if(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xSemaphoreTake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count_sem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),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portMAX_DELAY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){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xSemaphoreGive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count_sem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);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}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lang="en-US" altLang="zh-TW" sz="2000" b="1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vTaskDelay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(3000); </a:t>
                      </a:r>
                      <a:endParaRPr kumimoji="1" lang="en-US" altLang="zh-TW" sz="2000" b="1" kern="1200" dirty="0" smtClean="0"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}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  <a:endParaRPr kumimoji="1" lang="zh-TW" altLang="en-US" sz="2000" b="1" kern="1200" dirty="0" smtClean="0"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787468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Mutex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/>
              <a:t>Mutexes</a:t>
            </a:r>
            <a:r>
              <a:rPr lang="en-US" altLang="zh-TW" dirty="0"/>
              <a:t> are used for mutual exclusion, so that only one task at a time uses a shared </a:t>
            </a:r>
            <a:r>
              <a:rPr lang="en-US" altLang="zh-TW" dirty="0" smtClean="0"/>
              <a:t>resource, e.g., file, data, device, ...</a:t>
            </a:r>
          </a:p>
          <a:p>
            <a:pPr lvl="1"/>
            <a:r>
              <a:rPr lang="en-US" altLang="zh-TW" dirty="0" smtClean="0"/>
              <a:t>To </a:t>
            </a:r>
            <a:r>
              <a:rPr lang="en-US" altLang="zh-TW" dirty="0"/>
              <a:t>access the shared resource, a task locks the </a:t>
            </a:r>
            <a:r>
              <a:rPr lang="en-US" altLang="zh-TW" dirty="0" err="1"/>
              <a:t>mutex</a:t>
            </a:r>
            <a:r>
              <a:rPr lang="en-US" altLang="zh-TW" dirty="0"/>
              <a:t> associated with the </a:t>
            </a:r>
            <a:r>
              <a:rPr lang="en-US" altLang="zh-TW" dirty="0" smtClean="0"/>
              <a:t>resource </a:t>
            </a:r>
          </a:p>
          <a:p>
            <a:pPr lvl="1"/>
            <a:r>
              <a:rPr lang="en-US" altLang="zh-TW" dirty="0" smtClean="0"/>
              <a:t>The task owns </a:t>
            </a:r>
            <a:r>
              <a:rPr lang="en-US" altLang="zh-TW" dirty="0"/>
              <a:t>the </a:t>
            </a:r>
            <a:r>
              <a:rPr lang="en-US" altLang="zh-TW" dirty="0" err="1"/>
              <a:t>mutex</a:t>
            </a:r>
            <a:r>
              <a:rPr lang="en-US" altLang="zh-TW" dirty="0"/>
              <a:t>, until it unlocks the </a:t>
            </a:r>
            <a:r>
              <a:rPr lang="en-US" altLang="zh-TW" dirty="0" err="1" smtClean="0"/>
              <a:t>utex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43</a:t>
            </a:fld>
            <a:endParaRPr lang="zh-TW" altLang="zh-TW"/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3709706"/>
            <a:ext cx="8053294" cy="2383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37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Mutex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Mutex</a:t>
            </a:r>
            <a:r>
              <a:rPr lang="en-US" altLang="zh-TW" dirty="0" smtClean="0"/>
              <a:t> acts like a token used to guard a resource</a:t>
            </a:r>
          </a:p>
          <a:p>
            <a:pPr lvl="1"/>
            <a:r>
              <a:rPr lang="en-US" altLang="zh-TW" dirty="0" smtClean="0"/>
              <a:t>When a task wishes to access the resource, it must first obtain ('take') the token</a:t>
            </a:r>
          </a:p>
          <a:p>
            <a:pPr lvl="1"/>
            <a:r>
              <a:rPr lang="en-US" altLang="zh-TW" dirty="0" smtClean="0"/>
              <a:t>When the task has finished with the resource it must 'give' the token back - allowing other tasks the opportunity to access the same resource</a:t>
            </a:r>
          </a:p>
          <a:p>
            <a:r>
              <a:rPr lang="en-US" altLang="zh-TW" dirty="0" err="1" smtClean="0"/>
              <a:t>Mutex</a:t>
            </a:r>
            <a:r>
              <a:rPr lang="en-US" altLang="zh-TW" dirty="0" smtClean="0"/>
              <a:t> may cause a high priority task to be waiting on a lower priority one</a:t>
            </a:r>
          </a:p>
          <a:p>
            <a:pPr lvl="1"/>
            <a:r>
              <a:rPr lang="en-US" altLang="zh-TW" dirty="0" smtClean="0"/>
              <a:t>Even worse, a medium priority task might be running and cause the high priority task to not meet its deadline!</a:t>
            </a:r>
          </a:p>
          <a:p>
            <a:pPr lvl="1"/>
            <a:r>
              <a:rPr lang="en-US" altLang="zh-TW" i="1" dirty="0">
                <a:ea typeface="新細明體" panose="02020500000000000000" pitchFamily="18" charset="-120"/>
              </a:rPr>
              <a:t>Priority inversion </a:t>
            </a:r>
            <a:r>
              <a:rPr lang="en-US" altLang="zh-TW" i="1" dirty="0" smtClean="0">
                <a:ea typeface="新細明體" panose="02020500000000000000" pitchFamily="18" charset="-120"/>
              </a:rPr>
              <a:t>problem</a:t>
            </a:r>
            <a:endParaRPr lang="en-US" altLang="zh-TW" i="1" dirty="0" smtClean="0"/>
          </a:p>
          <a:p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44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39840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Priority </a:t>
            </a:r>
            <a:r>
              <a:rPr lang="en-US" altLang="zh-TW" dirty="0" smtClean="0"/>
              <a:t>Inversion: Case 1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Assume priority of T</a:t>
            </a:r>
            <a:r>
              <a:rPr lang="en-US" altLang="zh-TW" baseline="-25000" dirty="0"/>
              <a:t>1</a:t>
            </a:r>
            <a:r>
              <a:rPr lang="en-US" altLang="zh-TW" dirty="0"/>
              <a:t> &gt; priority of </a:t>
            </a:r>
            <a:r>
              <a:rPr lang="en-US" altLang="zh-TW" dirty="0" smtClean="0"/>
              <a:t>T</a:t>
            </a:r>
            <a:r>
              <a:rPr lang="en-US" altLang="zh-TW" baseline="-25000" dirty="0" smtClean="0"/>
              <a:t>9</a:t>
            </a:r>
            <a:endParaRPr lang="en-US" altLang="zh-TW" baseline="-25000" dirty="0"/>
          </a:p>
          <a:p>
            <a:pPr lvl="1"/>
            <a:r>
              <a:rPr lang="en-US" altLang="zh-TW" dirty="0"/>
              <a:t>If </a:t>
            </a:r>
            <a:r>
              <a:rPr lang="en-US" altLang="zh-TW" dirty="0" smtClean="0"/>
              <a:t>T</a:t>
            </a:r>
            <a:r>
              <a:rPr lang="en-US" altLang="zh-TW" sz="2800" baseline="-25000" dirty="0" smtClean="0"/>
              <a:t>9</a:t>
            </a:r>
            <a:r>
              <a:rPr lang="en-US" altLang="zh-TW" dirty="0" smtClean="0"/>
              <a:t> has exclusive access, T</a:t>
            </a:r>
            <a:r>
              <a:rPr lang="en-US" altLang="zh-TW" sz="2800" baseline="-25000" dirty="0" smtClean="0"/>
              <a:t>1</a:t>
            </a:r>
            <a:r>
              <a:rPr lang="en-US" altLang="zh-TW" dirty="0" smtClean="0"/>
              <a:t> </a:t>
            </a:r>
            <a:r>
              <a:rPr lang="en-US" altLang="zh-TW" dirty="0"/>
              <a:t>has to wait until </a:t>
            </a:r>
            <a:r>
              <a:rPr lang="en-US" altLang="zh-TW" dirty="0" smtClean="0"/>
              <a:t>T</a:t>
            </a:r>
            <a:r>
              <a:rPr lang="en-US" altLang="zh-TW" sz="2800" baseline="-25000" dirty="0" smtClean="0"/>
              <a:t>9</a:t>
            </a:r>
            <a:r>
              <a:rPr lang="en-US" altLang="zh-TW" dirty="0" smtClean="0"/>
              <a:t> </a:t>
            </a:r>
            <a:r>
              <a:rPr lang="en-US" altLang="zh-TW" dirty="0"/>
              <a:t>releases </a:t>
            </a:r>
            <a:r>
              <a:rPr lang="en-US" altLang="zh-TW" dirty="0" smtClean="0"/>
              <a:t>resource </a:t>
            </a:r>
            <a:r>
              <a:rPr lang="en-US" altLang="zh-TW" dirty="0" smtClean="0">
                <a:sym typeface="Wingdings" panose="05000000000000000000" pitchFamily="2" charset="2"/>
              </a:rPr>
              <a:t> </a:t>
            </a:r>
            <a:r>
              <a:rPr lang="en-US" altLang="zh-TW" dirty="0" smtClean="0"/>
              <a:t>inverting priority </a:t>
            </a:r>
            <a:r>
              <a:rPr lang="en-US" altLang="zh-TW" dirty="0" smtClean="0">
                <a:sym typeface="Wingdings" panose="05000000000000000000" pitchFamily="2" charset="2"/>
              </a:rPr>
              <a:t> can raise priority of </a:t>
            </a:r>
            <a:r>
              <a:rPr lang="en-US" altLang="zh-TW" dirty="0"/>
              <a:t>T</a:t>
            </a:r>
            <a:r>
              <a:rPr lang="en-US" altLang="zh-TW" baseline="-25000" dirty="0"/>
              <a:t>9</a:t>
            </a:r>
            <a:endParaRPr lang="en-US" altLang="zh-TW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45</a:t>
            </a:fld>
            <a:endParaRPr lang="zh-TW" altLang="zh-TW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143" y="2467022"/>
            <a:ext cx="7208217" cy="3626274"/>
          </a:xfrm>
          <a:prstGeom prst="rect">
            <a:avLst/>
          </a:prstGeom>
        </p:spPr>
      </p:pic>
      <p:sp>
        <p:nvSpPr>
          <p:cNvPr id="6" name="文字方塊 5"/>
          <p:cNvSpPr txBox="1"/>
          <p:nvPr/>
        </p:nvSpPr>
        <p:spPr>
          <a:xfrm>
            <a:off x="6793384" y="2852936"/>
            <a:ext cx="1872208" cy="1200329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latin typeface="+mn-lt"/>
              </a:rPr>
              <a:t>T</a:t>
            </a:r>
            <a:r>
              <a:rPr lang="en-US" altLang="zh-TW" baseline="-25000" dirty="0" smtClean="0">
                <a:latin typeface="+mn-lt"/>
              </a:rPr>
              <a:t>1</a:t>
            </a:r>
            <a:r>
              <a:rPr lang="en-US" altLang="zh-TW" dirty="0" smtClean="0">
                <a:latin typeface="+mn-lt"/>
              </a:rPr>
              <a:t> has higher priority and preempts T</a:t>
            </a:r>
            <a:r>
              <a:rPr lang="en-US" altLang="zh-TW" baseline="-25000" dirty="0" smtClean="0">
                <a:latin typeface="+mn-lt"/>
              </a:rPr>
              <a:t>9</a:t>
            </a:r>
            <a:endParaRPr lang="zh-TW" altLang="en-US" baseline="-25000" dirty="0">
              <a:latin typeface="+mn-lt"/>
            </a:endParaRPr>
          </a:p>
        </p:txBody>
      </p:sp>
      <p:cxnSp>
        <p:nvCxnSpPr>
          <p:cNvPr id="8" name="直線單箭頭接點 7"/>
          <p:cNvCxnSpPr/>
          <p:nvPr/>
        </p:nvCxnSpPr>
        <p:spPr bwMode="auto">
          <a:xfrm flipH="1">
            <a:off x="2976960" y="4077072"/>
            <a:ext cx="3816424" cy="72008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左大括弧 8"/>
          <p:cNvSpPr/>
          <p:nvPr/>
        </p:nvSpPr>
        <p:spPr bwMode="auto">
          <a:xfrm>
            <a:off x="1320776" y="3429000"/>
            <a:ext cx="216024" cy="576064"/>
          </a:xfrm>
          <a:prstGeom prst="leftBrac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467544" y="3356992"/>
            <a:ext cx="997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solidFill>
                  <a:srgbClr val="FF0000"/>
                </a:solidFill>
                <a:latin typeface="+mn-lt"/>
              </a:rPr>
              <a:t>Critical section</a:t>
            </a:r>
            <a:endParaRPr lang="zh-TW" altLang="en-US" sz="2000" dirty="0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7524328" y="5445224"/>
            <a:ext cx="1609614" cy="335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>
                <a:solidFill>
                  <a:srgbClr val="FF0000"/>
                </a:solidFill>
                <a:latin typeface="+mn-lt"/>
              </a:rPr>
              <a:t>(critical section)</a:t>
            </a:r>
            <a:endParaRPr lang="zh-TW" altLang="en-US" sz="1600" dirty="0" smtClean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2954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Priority Inversion: Case 2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 medium-priority task preempts a lower-priority task which is using a shared resource on which a higher priority task is blocked</a:t>
            </a:r>
          </a:p>
          <a:p>
            <a:pPr lvl="1"/>
            <a:r>
              <a:rPr lang="en-US" altLang="zh-TW" dirty="0" smtClean="0"/>
              <a:t> If the higher-priority task would be otherwise ready to run, but a medium-priority task is currently running instead, a priority inversion is occurred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46</a:t>
            </a:fld>
            <a:endParaRPr lang="zh-TW" altLang="zh-TW"/>
          </a:p>
        </p:txBody>
      </p:sp>
      <p:grpSp>
        <p:nvGrpSpPr>
          <p:cNvPr id="13" name="群組 12"/>
          <p:cNvGrpSpPr/>
          <p:nvPr/>
        </p:nvGrpSpPr>
        <p:grpSpPr>
          <a:xfrm>
            <a:off x="1447800" y="3573016"/>
            <a:ext cx="6677025" cy="2541587"/>
            <a:chOff x="1447800" y="3573016"/>
            <a:chExt cx="6677025" cy="2541587"/>
          </a:xfrm>
        </p:grpSpPr>
        <p:grpSp>
          <p:nvGrpSpPr>
            <p:cNvPr id="9" name="Group 4"/>
            <p:cNvGrpSpPr>
              <a:grpSpLocks/>
            </p:cNvGrpSpPr>
            <p:nvPr/>
          </p:nvGrpSpPr>
          <p:grpSpPr bwMode="auto">
            <a:xfrm>
              <a:off x="1447800" y="3573016"/>
              <a:ext cx="6677025" cy="2541587"/>
              <a:chOff x="1074" y="2335"/>
              <a:chExt cx="3870" cy="1434"/>
            </a:xfrm>
          </p:grpSpPr>
          <p:pic>
            <p:nvPicPr>
              <p:cNvPr id="10" name="Picture 5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84" y="2335"/>
                <a:ext cx="1560" cy="14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1" name="Picture 6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74" y="2448"/>
                <a:ext cx="2334" cy="13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12" name="矩形 11"/>
            <p:cNvSpPr/>
            <p:nvPr/>
          </p:nvSpPr>
          <p:spPr bwMode="auto">
            <a:xfrm>
              <a:off x="1619672" y="3645024"/>
              <a:ext cx="1080120" cy="288032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+mj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4682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Solving Priority Inversion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Priority </a:t>
            </a:r>
            <a:r>
              <a:rPr lang="en-US" altLang="zh-TW" dirty="0" smtClean="0"/>
              <a:t>inheritance</a:t>
            </a:r>
            <a:endParaRPr lang="en-US" altLang="zh-TW" dirty="0"/>
          </a:p>
          <a:p>
            <a:pPr lvl="1"/>
            <a:r>
              <a:rPr lang="en-US" altLang="zh-TW" dirty="0" smtClean="0"/>
              <a:t>If </a:t>
            </a:r>
            <a:r>
              <a:rPr lang="en-US" altLang="zh-TW" dirty="0"/>
              <a:t>a high priority task blocks while attempting to obtain a </a:t>
            </a:r>
            <a:r>
              <a:rPr lang="en-US" altLang="zh-TW" dirty="0" err="1"/>
              <a:t>mutex</a:t>
            </a:r>
            <a:r>
              <a:rPr lang="en-US" altLang="zh-TW" dirty="0"/>
              <a:t> (token) that is currently held by a lower priority task, then the priority of the task holding the token is temporarily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raised </a:t>
            </a:r>
            <a:r>
              <a:rPr lang="en-US" altLang="zh-TW" dirty="0"/>
              <a:t>to that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of </a:t>
            </a:r>
            <a:r>
              <a:rPr lang="en-US" altLang="zh-TW" dirty="0"/>
              <a:t>the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blocking task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47</a:t>
            </a:fld>
            <a:endParaRPr lang="zh-TW" altLang="zh-TW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72" t="13222" r="-285" b="2180"/>
          <a:stretch/>
        </p:blipFill>
        <p:spPr bwMode="auto">
          <a:xfrm>
            <a:off x="2987825" y="2636912"/>
            <a:ext cx="5995768" cy="3456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8435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5794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Example of </a:t>
            </a:r>
            <a:r>
              <a:rPr lang="en-US" altLang="zh-TW" dirty="0" err="1" smtClean="0"/>
              <a:t>Mutex</a:t>
            </a:r>
            <a:r>
              <a:rPr lang="en-US" altLang="zh-TW" dirty="0" smtClean="0"/>
              <a:t> (1/3)</a:t>
            </a:r>
            <a:endParaRPr lang="zh-TW" altLang="en-US" sz="1800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432AF1-3153-4BFC-ABF0-71916461ABBD}" type="slidenum">
              <a:rPr lang="zh-TW" altLang="en-US" smtClean="0"/>
              <a:pPr/>
              <a:t>48</a:t>
            </a:fld>
            <a:endParaRPr lang="zh-TW" altLang="zh-TW"/>
          </a:p>
        </p:txBody>
      </p:sp>
      <p:graphicFrame>
        <p:nvGraphicFramePr>
          <p:cNvPr id="1185816" name="Group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7891805"/>
              </p:ext>
            </p:extLst>
          </p:nvPr>
        </p:nvGraphicFramePr>
        <p:xfrm>
          <a:off x="107504" y="1124744"/>
          <a:ext cx="8928992" cy="4968552"/>
        </p:xfrm>
        <a:graphic>
          <a:graphicData uri="http://schemas.openxmlformats.org/drawingml/2006/table">
            <a:tbl>
              <a:tblPr/>
              <a:tblGrid>
                <a:gridCol w="89289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4968552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include &lt;</a:t>
                      </a:r>
                      <a:r>
                        <a:rPr kumimoji="1" lang="en-US" altLang="zh-TW" sz="2000" b="1" kern="1200" dirty="0" err="1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semphr.h</a:t>
                      </a:r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&gt;</a:t>
                      </a:r>
                    </a:p>
                    <a:p>
                      <a:r>
                        <a:rPr kumimoji="1" lang="en-US" altLang="zh-TW" sz="2000" b="1" kern="1200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SemaphoreHandle_t</a:t>
                      </a:r>
                      <a:r>
                        <a:rPr kumimoji="1" lang="en-US" altLang="zh-TW" sz="2000" b="1" kern="1200" dirty="0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</a:t>
                      </a:r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gatekeeper = 0; </a:t>
                      </a:r>
                      <a:r>
                        <a:rPr kumimoji="1" lang="en-US" altLang="zh-TW" sz="2000" b="1" kern="120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//Global handler</a:t>
                      </a:r>
                    </a:p>
                    <a:p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void user_1(void *p){</a:t>
                      </a:r>
                    </a:p>
                    <a:p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while(1){</a:t>
                      </a:r>
                    </a:p>
                    <a:p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if(</a:t>
                      </a:r>
                      <a:r>
                        <a:rPr kumimoji="1" lang="en-US" altLang="zh-TW" sz="2000" b="1" kern="1200" dirty="0" err="1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xSemaphoreTake</a:t>
                      </a:r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(gatekeeper, 100)){</a:t>
                      </a:r>
                    </a:p>
                    <a:p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</a:t>
                      </a:r>
                      <a:r>
                        <a:rPr kumimoji="1" lang="en-US" altLang="zh-TW" sz="2000" b="1" kern="1200" dirty="0" err="1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Serial.println</a:t>
                      </a:r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("User 1 got access");</a:t>
                      </a:r>
                    </a:p>
                    <a:p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</a:t>
                      </a:r>
                      <a:r>
                        <a:rPr kumimoji="1" lang="en-US" altLang="zh-TW" sz="2000" b="1" kern="120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// enter critical section</a:t>
                      </a:r>
                    </a:p>
                    <a:p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</a:t>
                      </a:r>
                      <a:r>
                        <a:rPr kumimoji="1" lang="en-US" altLang="zh-TW" sz="2000" b="1" kern="1200" dirty="0" err="1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vTaskDelay</a:t>
                      </a:r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(200); </a:t>
                      </a:r>
                      <a:r>
                        <a:rPr kumimoji="1" lang="en-US" altLang="zh-TW" sz="2000" b="1" kern="120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//stay</a:t>
                      </a:r>
                      <a:r>
                        <a:rPr kumimoji="1" lang="en-US" altLang="zh-TW" sz="2000" b="1" kern="1200" baseline="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in C.S. for 200 ticks</a:t>
                      </a:r>
                      <a:endParaRPr kumimoji="1" lang="en-US" altLang="zh-TW" sz="2000" b="1" kern="1200" dirty="0" smtClean="0">
                        <a:solidFill>
                          <a:srgbClr val="339933"/>
                        </a:solidFill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  <a:p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</a:t>
                      </a:r>
                      <a:r>
                        <a:rPr kumimoji="1" lang="en-US" altLang="zh-TW" sz="2000" b="1" kern="1200" dirty="0" err="1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xSemaphoreGive</a:t>
                      </a:r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(gatekeeper); </a:t>
                      </a:r>
                    </a:p>
                    <a:p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</a:t>
                      </a:r>
                      <a:r>
                        <a:rPr kumimoji="1" lang="en-US" altLang="zh-TW" sz="2000" b="1" kern="120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// releas</a:t>
                      </a:r>
                      <a:r>
                        <a:rPr kumimoji="1" lang="en-US" altLang="zh-TW" sz="2000" b="1" kern="1200" baseline="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e semaphore, exit critical section </a:t>
                      </a:r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}</a:t>
                      </a:r>
                    </a:p>
                    <a:p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else{</a:t>
                      </a:r>
                    </a:p>
                    <a:p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</a:t>
                      </a:r>
                      <a:r>
                        <a:rPr kumimoji="1" lang="en-US" altLang="zh-TW" sz="2000" b="1" kern="1200" dirty="0" err="1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Serial.println</a:t>
                      </a:r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(“User 1 cannot access in 1000 </a:t>
                      </a:r>
                      <a:r>
                        <a:rPr kumimoji="1" lang="en-US" altLang="zh-TW" sz="2000" b="1" kern="1200" dirty="0" err="1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ms</a:t>
                      </a:r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");</a:t>
                      </a:r>
                    </a:p>
                    <a:p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}</a:t>
                      </a:r>
                    </a:p>
                    <a:p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kumimoji="1" lang="en-US" altLang="zh-TW" sz="2000" b="1" kern="1200" dirty="0" err="1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vTaskDelay</a:t>
                      </a:r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(100); </a:t>
                      </a:r>
                      <a:r>
                        <a:rPr kumimoji="1" lang="en-US" altLang="zh-TW" sz="2000" b="1" kern="120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// or do other works</a:t>
                      </a:r>
                    </a:p>
                    <a:p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kumimoji="1" lang="en-US" altLang="zh-TW" sz="2000" b="1" kern="120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// Without delay, user 1 will get key immediately//</a:t>
                      </a:r>
                      <a:r>
                        <a:rPr kumimoji="1" lang="en-US" altLang="zh-TW" sz="2000" b="1" kern="1200" baseline="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</a:t>
                      </a:r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</a:p>
                    <a:p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  <a:endParaRPr kumimoji="1" lang="en-US" altLang="zh-TW" sz="2000" b="1" kern="1200" dirty="0">
                        <a:solidFill>
                          <a:schemeClr val="tx1"/>
                        </a:solidFill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7032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Real-Time Tasks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ea typeface="굴림" pitchFamily="50" charset="-127"/>
              </a:rPr>
              <a:t>Periodic </a:t>
            </a:r>
            <a:r>
              <a:rPr lang="en-US" altLang="ko-KR" dirty="0">
                <a:ea typeface="굴림" pitchFamily="50" charset="-127"/>
              </a:rPr>
              <a:t>task (</a:t>
            </a:r>
            <a:r>
              <a:rPr lang="en-US" altLang="ko-KR" i="1" dirty="0" err="1">
                <a:ea typeface="굴림" pitchFamily="50" charset="-127"/>
              </a:rPr>
              <a:t>p,e</a:t>
            </a:r>
            <a:r>
              <a:rPr lang="en-US" altLang="ko-KR" dirty="0">
                <a:ea typeface="굴림" pitchFamily="50" charset="-127"/>
              </a:rPr>
              <a:t>)</a:t>
            </a:r>
          </a:p>
          <a:p>
            <a:pPr lvl="1"/>
            <a:r>
              <a:rPr lang="en-US" altLang="ko-KR" dirty="0" smtClean="0">
                <a:ea typeface="굴림" pitchFamily="50" charset="-127"/>
              </a:rPr>
              <a:t>It is invoked repetitively in a regular interval </a:t>
            </a:r>
            <a:r>
              <a:rPr lang="en-US" altLang="ko-KR" dirty="0" smtClean="0">
                <a:ea typeface="굴림" pitchFamily="50" charset="-127"/>
                <a:sym typeface="Wingdings" panose="05000000000000000000" pitchFamily="2" charset="2"/>
              </a:rPr>
              <a:t> sampling</a:t>
            </a:r>
            <a:endParaRPr lang="en-US" altLang="ko-KR" dirty="0">
              <a:ea typeface="굴림" pitchFamily="50" charset="-127"/>
            </a:endParaRPr>
          </a:p>
          <a:p>
            <a:pPr lvl="1"/>
            <a:r>
              <a:rPr lang="en-US" altLang="ko-KR" dirty="0">
                <a:ea typeface="굴림" pitchFamily="50" charset="-127"/>
              </a:rPr>
              <a:t>Period </a:t>
            </a:r>
            <a:r>
              <a:rPr lang="en-US" altLang="ko-KR" i="1" dirty="0">
                <a:ea typeface="굴림" pitchFamily="50" charset="-127"/>
              </a:rPr>
              <a:t>p</a:t>
            </a:r>
            <a:r>
              <a:rPr lang="en-US" altLang="ko-KR" dirty="0">
                <a:ea typeface="굴림" pitchFamily="50" charset="-127"/>
              </a:rPr>
              <a:t> = </a:t>
            </a:r>
            <a:r>
              <a:rPr lang="en-US" altLang="ko-KR" dirty="0" smtClean="0">
                <a:ea typeface="굴림" pitchFamily="50" charset="-127"/>
              </a:rPr>
              <a:t>time between sampling (0 </a:t>
            </a:r>
            <a:r>
              <a:rPr lang="en-US" altLang="ko-KR" dirty="0">
                <a:ea typeface="굴림" pitchFamily="50" charset="-127"/>
              </a:rPr>
              <a:t>&lt; </a:t>
            </a:r>
            <a:r>
              <a:rPr lang="en-US" altLang="ko-KR" i="1" dirty="0">
                <a:ea typeface="굴림" pitchFamily="50" charset="-127"/>
              </a:rPr>
              <a:t>p</a:t>
            </a:r>
            <a:r>
              <a:rPr lang="en-US" altLang="ko-KR" dirty="0" smtClean="0">
                <a:ea typeface="굴림" pitchFamily="50" charset="-127"/>
              </a:rPr>
              <a:t>)</a:t>
            </a:r>
            <a:endParaRPr lang="en-US" altLang="ko-KR" dirty="0">
              <a:ea typeface="굴림" pitchFamily="50" charset="-127"/>
            </a:endParaRPr>
          </a:p>
          <a:p>
            <a:pPr lvl="1"/>
            <a:r>
              <a:rPr lang="en-US" altLang="ko-KR" dirty="0">
                <a:ea typeface="굴림" pitchFamily="50" charset="-127"/>
              </a:rPr>
              <a:t>Execution time </a:t>
            </a:r>
            <a:r>
              <a:rPr lang="en-US" altLang="ko-KR" i="1" dirty="0">
                <a:ea typeface="굴림" pitchFamily="50" charset="-127"/>
              </a:rPr>
              <a:t>e</a:t>
            </a:r>
            <a:r>
              <a:rPr lang="en-US" altLang="ko-KR" dirty="0">
                <a:ea typeface="굴림" pitchFamily="50" charset="-127"/>
              </a:rPr>
              <a:t> = maximum execution time (0 &lt; </a:t>
            </a:r>
            <a:r>
              <a:rPr lang="en-US" altLang="ko-KR" i="1" dirty="0">
                <a:ea typeface="굴림" pitchFamily="50" charset="-127"/>
              </a:rPr>
              <a:t>e </a:t>
            </a:r>
            <a:r>
              <a:rPr lang="en-US" altLang="ko-KR" dirty="0">
                <a:ea typeface="굴림" pitchFamily="50" charset="-127"/>
              </a:rPr>
              <a:t>&lt; </a:t>
            </a:r>
            <a:r>
              <a:rPr lang="en-US" altLang="ko-KR" i="1" dirty="0">
                <a:ea typeface="굴림" pitchFamily="50" charset="-127"/>
              </a:rPr>
              <a:t>p</a:t>
            </a:r>
            <a:r>
              <a:rPr lang="en-US" altLang="ko-KR" dirty="0">
                <a:ea typeface="굴림" pitchFamily="50" charset="-127"/>
              </a:rPr>
              <a:t>)</a:t>
            </a:r>
          </a:p>
          <a:p>
            <a:pPr lvl="1"/>
            <a:r>
              <a:rPr lang="en-US" altLang="ko-KR" dirty="0">
                <a:ea typeface="굴림" pitchFamily="50" charset="-127"/>
              </a:rPr>
              <a:t>Utilization U = </a:t>
            </a:r>
            <a:r>
              <a:rPr lang="en-US" altLang="ko-KR" dirty="0" smtClean="0">
                <a:ea typeface="굴림" pitchFamily="50" charset="-127"/>
              </a:rPr>
              <a:t>e/p</a:t>
            </a:r>
          </a:p>
          <a:p>
            <a:pPr lvl="1"/>
            <a:r>
              <a:rPr lang="en-US" altLang="zh-TW" dirty="0" smtClean="0"/>
              <a:t>Deadline: the </a:t>
            </a:r>
            <a:r>
              <a:rPr lang="en-US" altLang="zh-TW" dirty="0"/>
              <a:t>instant at which a result is </a:t>
            </a:r>
            <a:r>
              <a:rPr lang="en-US" altLang="zh-TW" dirty="0" smtClean="0"/>
              <a:t>needed</a:t>
            </a:r>
            <a:endParaRPr lang="en-US" altLang="zh-TW" dirty="0">
              <a:ea typeface="新細明體" panose="02020500000000000000" pitchFamily="18" charset="-120"/>
            </a:endParaRPr>
          </a:p>
          <a:p>
            <a:pPr lvl="1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4</a:t>
            </a:fld>
            <a:endParaRPr lang="zh-TW" altLang="zh-TW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733800" y="4633775"/>
            <a:ext cx="533400" cy="381000"/>
          </a:xfrm>
          <a:prstGeom prst="rect">
            <a:avLst/>
          </a:prstGeom>
          <a:solidFill>
            <a:srgbClr val="0000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6172200" y="4633775"/>
            <a:ext cx="533400" cy="381000"/>
          </a:xfrm>
          <a:prstGeom prst="rect">
            <a:avLst/>
          </a:prstGeom>
          <a:solidFill>
            <a:srgbClr val="0000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1066800" y="5014775"/>
            <a:ext cx="68961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 sz="2000">
              <a:latin typeface="+mn-lt"/>
            </a:endParaRP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1066800" y="4938575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1981200" y="4938575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2438400" y="4938575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>
            <a:off x="2895600" y="4938575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>
            <a:off x="1524000" y="4938575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>
            <a:off x="3810000" y="4938575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>
            <a:off x="4267200" y="4938575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5" name="Line 14"/>
          <p:cNvSpPr>
            <a:spLocks noChangeShapeType="1"/>
          </p:cNvSpPr>
          <p:nvPr/>
        </p:nvSpPr>
        <p:spPr bwMode="auto">
          <a:xfrm>
            <a:off x="3352800" y="4938575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>
            <a:off x="5181600" y="4938575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4724400" y="4938575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>
            <a:off x="6096000" y="4938575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9" name="Line 18"/>
          <p:cNvSpPr>
            <a:spLocks noChangeShapeType="1"/>
          </p:cNvSpPr>
          <p:nvPr/>
        </p:nvSpPr>
        <p:spPr bwMode="auto">
          <a:xfrm>
            <a:off x="5638800" y="4938575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7010400" y="4938575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6553200" y="4938575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>
            <a:off x="7924800" y="4938575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>
            <a:off x="7467600" y="4938575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1066800" y="4633775"/>
            <a:ext cx="533400" cy="381000"/>
          </a:xfrm>
          <a:prstGeom prst="rect">
            <a:avLst/>
          </a:prstGeom>
          <a:solidFill>
            <a:srgbClr val="0000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>
            <a:off x="7886700" y="5014775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 sz="2000">
              <a:latin typeface="+mn-lt"/>
            </a:endParaRPr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>
            <a:off x="3352800" y="4405175"/>
            <a:ext cx="0" cy="609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lg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zh-TW" altLang="en-US"/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>
            <a:off x="7924800" y="4405175"/>
            <a:ext cx="0" cy="609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lg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zh-TW" altLang="en-US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>
            <a:off x="5638800" y="4405175"/>
            <a:ext cx="0" cy="609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lg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zh-TW" altLang="en-US"/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>
            <a:off x="1066800" y="4405175"/>
            <a:ext cx="0" cy="609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med" len="lg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zh-TW" altLang="en-US"/>
          </a:p>
        </p:txBody>
      </p:sp>
      <p:sp>
        <p:nvSpPr>
          <p:cNvPr id="30" name="Text Box 31"/>
          <p:cNvSpPr txBox="1">
            <a:spLocks noChangeArrowheads="1"/>
          </p:cNvSpPr>
          <p:nvPr/>
        </p:nvSpPr>
        <p:spPr bwMode="auto">
          <a:xfrm>
            <a:off x="3200400" y="5014775"/>
            <a:ext cx="315792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ko-KR" sz="2000">
                <a:latin typeface="+mn-lt"/>
                <a:ea typeface="굴림" pitchFamily="50" charset="-127"/>
                <a:cs typeface="Arial" panose="020B0604020202020204" pitchFamily="34" charset="0"/>
              </a:rPr>
              <a:t>5</a:t>
            </a:r>
            <a:endParaRPr lang="en-US" altLang="zh-TW" sz="2000">
              <a:latin typeface="+mn-lt"/>
              <a:ea typeface="굴림" pitchFamily="50" charset="-127"/>
              <a:cs typeface="Arial" panose="020B0604020202020204" pitchFamily="34" charset="0"/>
            </a:endParaRPr>
          </a:p>
        </p:txBody>
      </p:sp>
      <p:sp>
        <p:nvSpPr>
          <p:cNvPr id="31" name="Text Box 33"/>
          <p:cNvSpPr txBox="1">
            <a:spLocks noChangeArrowheads="1"/>
          </p:cNvSpPr>
          <p:nvPr/>
        </p:nvSpPr>
        <p:spPr bwMode="auto">
          <a:xfrm>
            <a:off x="5410200" y="5014775"/>
            <a:ext cx="488950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r>
              <a:rPr lang="en-US" altLang="ko-KR" sz="2000">
                <a:latin typeface="+mn-lt"/>
                <a:ea typeface="굴림" pitchFamily="50" charset="-127"/>
                <a:cs typeface="Arial" panose="020B0604020202020204" pitchFamily="34" charset="0"/>
              </a:rPr>
              <a:t>10</a:t>
            </a:r>
            <a:endParaRPr lang="en-US" altLang="zh-TW" sz="2000">
              <a:latin typeface="+mn-lt"/>
              <a:ea typeface="굴림" pitchFamily="50" charset="-127"/>
              <a:cs typeface="Arial" panose="020B0604020202020204" pitchFamily="34" charset="0"/>
            </a:endParaRPr>
          </a:p>
        </p:txBody>
      </p:sp>
      <p:sp>
        <p:nvSpPr>
          <p:cNvPr id="32" name="Text Box 34"/>
          <p:cNvSpPr txBox="1">
            <a:spLocks noChangeArrowheads="1"/>
          </p:cNvSpPr>
          <p:nvPr/>
        </p:nvSpPr>
        <p:spPr bwMode="auto">
          <a:xfrm>
            <a:off x="7696200" y="5014775"/>
            <a:ext cx="445635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ko-KR" sz="2000">
                <a:latin typeface="+mn-lt"/>
                <a:ea typeface="굴림" pitchFamily="50" charset="-127"/>
                <a:cs typeface="Arial" panose="020B0604020202020204" pitchFamily="34" charset="0"/>
              </a:rPr>
              <a:t>15</a:t>
            </a:r>
            <a:endParaRPr lang="en-US" altLang="zh-TW" sz="2000">
              <a:latin typeface="+mn-lt"/>
              <a:ea typeface="굴림" pitchFamily="50" charset="-127"/>
              <a:cs typeface="Arial" panose="020B0604020202020204" pitchFamily="34" charset="0"/>
            </a:endParaRPr>
          </a:p>
        </p:txBody>
      </p:sp>
      <p:sp>
        <p:nvSpPr>
          <p:cNvPr id="33" name="Text Box 36"/>
          <p:cNvSpPr txBox="1">
            <a:spLocks noChangeArrowheads="1"/>
          </p:cNvSpPr>
          <p:nvPr/>
        </p:nvSpPr>
        <p:spPr bwMode="auto">
          <a:xfrm>
            <a:off x="914400" y="5014775"/>
            <a:ext cx="315792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ko-KR" sz="2000">
                <a:latin typeface="+mn-lt"/>
                <a:ea typeface="굴림" pitchFamily="50" charset="-127"/>
                <a:cs typeface="Arial" panose="020B0604020202020204" pitchFamily="34" charset="0"/>
              </a:rPr>
              <a:t>0</a:t>
            </a:r>
            <a:endParaRPr lang="en-US" altLang="zh-TW" sz="2000">
              <a:latin typeface="+mn-lt"/>
              <a:ea typeface="굴림" pitchFamily="50" charset="-127"/>
              <a:cs typeface="Arial" panose="020B0604020202020204" pitchFamily="34" charset="0"/>
            </a:endParaRPr>
          </a:p>
        </p:txBody>
      </p:sp>
      <p:grpSp>
        <p:nvGrpSpPr>
          <p:cNvPr id="34" name="Group 25"/>
          <p:cNvGrpSpPr>
            <a:grpSpLocks/>
          </p:cNvGrpSpPr>
          <p:nvPr/>
        </p:nvGrpSpPr>
        <p:grpSpPr bwMode="auto">
          <a:xfrm>
            <a:off x="1051520" y="5487532"/>
            <a:ext cx="2301280" cy="461748"/>
            <a:chOff x="768" y="3216"/>
            <a:chExt cx="4032" cy="443"/>
          </a:xfrm>
        </p:grpSpPr>
        <p:sp>
          <p:nvSpPr>
            <p:cNvPr id="35" name="Line 26"/>
            <p:cNvSpPr>
              <a:spLocks noChangeShapeType="1"/>
            </p:cNvSpPr>
            <p:nvPr/>
          </p:nvSpPr>
          <p:spPr bwMode="auto">
            <a:xfrm>
              <a:off x="768" y="3216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 sz="2000">
                <a:latin typeface="+mn-lt"/>
              </a:endParaRPr>
            </a:p>
          </p:txBody>
        </p:sp>
        <p:sp>
          <p:nvSpPr>
            <p:cNvPr id="36" name="Line 27"/>
            <p:cNvSpPr>
              <a:spLocks noChangeShapeType="1"/>
            </p:cNvSpPr>
            <p:nvPr/>
          </p:nvSpPr>
          <p:spPr bwMode="auto">
            <a:xfrm>
              <a:off x="4800" y="3216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 sz="2000">
                <a:latin typeface="+mn-lt"/>
              </a:endParaRPr>
            </a:p>
          </p:txBody>
        </p:sp>
        <p:sp>
          <p:nvSpPr>
            <p:cNvPr id="37" name="Text Box 28"/>
            <p:cNvSpPr txBox="1">
              <a:spLocks noChangeArrowheads="1"/>
            </p:cNvSpPr>
            <p:nvPr/>
          </p:nvSpPr>
          <p:spPr bwMode="auto">
            <a:xfrm>
              <a:off x="1511" y="3216"/>
              <a:ext cx="2488" cy="4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altLang="zh-TW" dirty="0" smtClean="0">
                  <a:solidFill>
                    <a:srgbClr val="000066"/>
                  </a:solidFill>
                  <a:latin typeface="+mn-lt"/>
                  <a:ea typeface="新細明體" panose="02020500000000000000" pitchFamily="18" charset="-120"/>
                  <a:cs typeface="Arial" panose="020B0604020202020204" pitchFamily="34" charset="0"/>
                </a:rPr>
                <a:t> period</a:t>
              </a:r>
              <a:endParaRPr lang="en-US" altLang="zh-TW" dirty="0">
                <a:solidFill>
                  <a:srgbClr val="000066"/>
                </a:solidFill>
                <a:latin typeface="+mn-lt"/>
                <a:ea typeface="新細明體" panose="02020500000000000000" pitchFamily="18" charset="-120"/>
                <a:cs typeface="Arial" panose="020B0604020202020204" pitchFamily="34" charset="0"/>
              </a:endParaRPr>
            </a:p>
          </p:txBody>
        </p:sp>
        <p:sp>
          <p:nvSpPr>
            <p:cNvPr id="38" name="Line 29"/>
            <p:cNvSpPr>
              <a:spLocks noChangeShapeType="1"/>
            </p:cNvSpPr>
            <p:nvPr/>
          </p:nvSpPr>
          <p:spPr bwMode="auto">
            <a:xfrm>
              <a:off x="3600" y="3456"/>
              <a:ext cx="1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 sz="2000">
                <a:latin typeface="+mn-lt"/>
              </a:endParaRPr>
            </a:p>
          </p:txBody>
        </p:sp>
        <p:sp>
          <p:nvSpPr>
            <p:cNvPr id="39" name="Line 30"/>
            <p:cNvSpPr>
              <a:spLocks noChangeShapeType="1"/>
            </p:cNvSpPr>
            <p:nvPr/>
          </p:nvSpPr>
          <p:spPr bwMode="auto">
            <a:xfrm flipH="1">
              <a:off x="768" y="3456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 sz="2000">
                <a:latin typeface="+mn-lt"/>
              </a:endParaRPr>
            </a:p>
          </p:txBody>
        </p:sp>
      </p:grpSp>
      <p:sp>
        <p:nvSpPr>
          <p:cNvPr id="40" name="文字方塊 39"/>
          <p:cNvSpPr txBox="1"/>
          <p:nvPr/>
        </p:nvSpPr>
        <p:spPr>
          <a:xfrm>
            <a:off x="3845540" y="3636478"/>
            <a:ext cx="14465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 smtClean="0">
                <a:latin typeface="+mn-lt"/>
              </a:rPr>
              <a:t>deadline</a:t>
            </a:r>
            <a:endParaRPr lang="zh-TW" altLang="en-US" dirty="0" smtClean="0">
              <a:latin typeface="+mn-lt"/>
            </a:endParaRPr>
          </a:p>
        </p:txBody>
      </p:sp>
      <p:cxnSp>
        <p:nvCxnSpPr>
          <p:cNvPr id="42" name="直線單箭頭接點 41"/>
          <p:cNvCxnSpPr/>
          <p:nvPr/>
        </p:nvCxnSpPr>
        <p:spPr bwMode="auto">
          <a:xfrm>
            <a:off x="4932040" y="4047375"/>
            <a:ext cx="576064" cy="357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" name="直線單箭頭接點 43"/>
          <p:cNvCxnSpPr/>
          <p:nvPr/>
        </p:nvCxnSpPr>
        <p:spPr bwMode="auto">
          <a:xfrm flipH="1">
            <a:off x="3516192" y="4098143"/>
            <a:ext cx="623760" cy="30703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49328612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5794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Example of </a:t>
            </a:r>
            <a:r>
              <a:rPr lang="en-US" altLang="zh-TW" dirty="0" err="1" smtClean="0"/>
              <a:t>Mutex</a:t>
            </a:r>
            <a:r>
              <a:rPr lang="en-US" altLang="zh-TW" dirty="0" smtClean="0"/>
              <a:t> (2/3)</a:t>
            </a:r>
            <a:endParaRPr lang="zh-TW" altLang="en-US" sz="1800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432AF1-3153-4BFC-ABF0-71916461ABBD}" type="slidenum">
              <a:rPr lang="zh-TW" altLang="en-US" smtClean="0"/>
              <a:pPr/>
              <a:t>49</a:t>
            </a:fld>
            <a:endParaRPr lang="zh-TW" altLang="zh-TW"/>
          </a:p>
        </p:txBody>
      </p:sp>
      <p:graphicFrame>
        <p:nvGraphicFramePr>
          <p:cNvPr id="1185816" name="Group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4293674"/>
              </p:ext>
            </p:extLst>
          </p:nvPr>
        </p:nvGraphicFramePr>
        <p:xfrm>
          <a:off x="251520" y="1196752"/>
          <a:ext cx="8712968" cy="4632960"/>
        </p:xfrm>
        <a:graphic>
          <a:graphicData uri="http://schemas.openxmlformats.org/drawingml/2006/table">
            <a:tbl>
              <a:tblPr/>
              <a:tblGrid>
                <a:gridCol w="87129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41767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void user_2(void *p){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while(1){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if(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xSemaphoreTake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(gatekeeper, 100)){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Serial.println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("User 2 got access");</a:t>
                      </a:r>
                    </a:p>
                    <a:p>
                      <a:r>
                        <a:rPr kumimoji="1" lang="en-US" altLang="zh-TW" sz="2000" b="1" kern="1200" baseline="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</a:t>
                      </a:r>
                      <a:r>
                        <a:rPr kumimoji="1" lang="en-US" altLang="zh-TW" sz="2000" b="1" kern="120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//critical section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xSemaphoreGive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(gatekeeper); </a:t>
                      </a:r>
                    </a:p>
                    <a:p>
                      <a:r>
                        <a:rPr kumimoji="1" lang="en-US" altLang="zh-TW" sz="2000" b="1" kern="120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//releas</a:t>
                      </a:r>
                      <a:r>
                        <a:rPr kumimoji="1" lang="en-US" altLang="zh-TW" sz="2000" b="1" kern="1200" baseline="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e semaphore, exit critical section 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else{</a:t>
                      </a:r>
                      <a:r>
                        <a:rPr kumimoji="1" lang="en-US" altLang="zh-TW" sz="2000" b="1" kern="120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//fail to</a:t>
                      </a:r>
                      <a:r>
                        <a:rPr kumimoji="1" lang="en-US" altLang="zh-TW" sz="2000" b="1" kern="1200" baseline="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get the semaphore</a:t>
                      </a:r>
                      <a:endParaRPr kumimoji="1" lang="en-US" altLang="zh-TW" sz="2000" b="1" kern="1200" dirty="0" smtClean="0">
                        <a:solidFill>
                          <a:srgbClr val="339933"/>
                        </a:solidFill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Serial.println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("User 2 cannot access in 1000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ms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");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}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vTaskDelay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(100); </a:t>
                      </a:r>
                      <a:r>
                        <a:rPr kumimoji="1" lang="en-US" altLang="zh-TW" sz="2000" b="1" kern="120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// or do other works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kumimoji="1" lang="en-US" altLang="zh-TW" sz="2000" b="1" kern="120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//</a:t>
                      </a:r>
                      <a:r>
                        <a:rPr kumimoji="1" lang="en-US" altLang="zh-TW" sz="2000" b="1" kern="1200" baseline="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</a:t>
                      </a:r>
                      <a:r>
                        <a:rPr kumimoji="1" lang="en-US" altLang="zh-TW" sz="2000" b="1" kern="120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Without delay, user 2 will get key immediately </a:t>
                      </a:r>
                    </a:p>
                    <a:p>
                      <a:r>
                        <a:rPr kumimoji="1" lang="en-US" altLang="zh-TW" sz="2000" b="1" kern="120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after releasing the key //                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}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  <a:endParaRPr kumimoji="1" lang="en-US" altLang="zh-TW" sz="2000" b="1" kern="1200" dirty="0"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4429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5794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Example of </a:t>
            </a:r>
            <a:r>
              <a:rPr lang="en-US" altLang="zh-TW" dirty="0" err="1" smtClean="0"/>
              <a:t>Mutex</a:t>
            </a:r>
            <a:r>
              <a:rPr lang="en-US" altLang="zh-TW" dirty="0" smtClean="0"/>
              <a:t> (3/3)</a:t>
            </a:r>
            <a:endParaRPr lang="zh-TW" altLang="en-US" sz="1800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432AF1-3153-4BFC-ABF0-71916461ABBD}" type="slidenum">
              <a:rPr lang="zh-TW" altLang="en-US" smtClean="0"/>
              <a:pPr/>
              <a:t>50</a:t>
            </a:fld>
            <a:endParaRPr lang="zh-TW" altLang="zh-TW"/>
          </a:p>
        </p:txBody>
      </p:sp>
      <p:graphicFrame>
        <p:nvGraphicFramePr>
          <p:cNvPr id="1185816" name="Group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9236956"/>
              </p:ext>
            </p:extLst>
          </p:nvPr>
        </p:nvGraphicFramePr>
        <p:xfrm>
          <a:off x="323528" y="1124744"/>
          <a:ext cx="8568952" cy="4945380"/>
        </p:xfrm>
        <a:graphic>
          <a:graphicData uri="http://schemas.openxmlformats.org/drawingml/2006/table">
            <a:tbl>
              <a:tblPr/>
              <a:tblGrid>
                <a:gridCol w="85689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44416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void setup(){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Serial.begin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(9600);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gatekeeper =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xSemaphoreCreateMutex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();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kumimoji="1" lang="en-US" altLang="zh-TW" sz="2000" b="1" kern="120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//</a:t>
                      </a:r>
                      <a:r>
                        <a:rPr kumimoji="1" lang="en-US" altLang="zh-TW" sz="2000" b="1" kern="1200" baseline="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</a:t>
                      </a:r>
                      <a:r>
                        <a:rPr kumimoji="1" lang="en-US" altLang="zh-TW" sz="2000" b="1" kern="120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Create tasks with priority 1 for both users</a:t>
                      </a:r>
                      <a:r>
                        <a:rPr kumimoji="1" lang="en-US" altLang="zh-TW" sz="2000" b="1" kern="1200" baseline="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/</a:t>
                      </a:r>
                      <a:r>
                        <a:rPr kumimoji="1" lang="en-US" altLang="zh-TW" sz="2000" b="1" kern="120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xTaskCreate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(user_1, (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const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portCHAR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*)"t1", 128,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  NULL, 1, NULL);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xTaskCreate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(user_2, (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const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portCHAR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*)"t2", 128,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  NULL, 2, NULL);    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Serial.println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("test");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vTaskStartScheduler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();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</a:p>
                    <a:p>
                      <a:endParaRPr kumimoji="1" lang="en-US" altLang="zh-TW" sz="2000" b="1" kern="1200" dirty="0" smtClean="0"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void loop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()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{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...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  <a:endParaRPr kumimoji="1" lang="zh-TW" altLang="en-US" sz="2000" b="1" kern="1200" dirty="0"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2444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Types of Deadlines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>
                <a:solidFill>
                  <a:srgbClr val="FF0000"/>
                </a:solidFill>
                <a:ea typeface="굴림" pitchFamily="50" charset="-127"/>
              </a:rPr>
              <a:t>Hard</a:t>
            </a:r>
            <a:r>
              <a:rPr lang="en-US" altLang="ko-KR" dirty="0">
                <a:ea typeface="굴림" pitchFamily="50" charset="-127"/>
              </a:rPr>
              <a:t> </a:t>
            </a:r>
            <a:r>
              <a:rPr lang="en-US" altLang="ko-KR" dirty="0" smtClean="0">
                <a:ea typeface="굴림" pitchFamily="50" charset="-127"/>
              </a:rPr>
              <a:t>deadline:</a:t>
            </a:r>
            <a:endParaRPr lang="en-US" altLang="ko-KR" dirty="0">
              <a:ea typeface="굴림" pitchFamily="50" charset="-127"/>
            </a:endParaRPr>
          </a:p>
          <a:p>
            <a:pPr lvl="1"/>
            <a:r>
              <a:rPr lang="en-US" altLang="ko-KR" dirty="0">
                <a:ea typeface="굴림" pitchFamily="50" charset="-127"/>
              </a:rPr>
              <a:t>Disastrous or very serious consequences may occur if the deadline is missed</a:t>
            </a:r>
          </a:p>
          <a:p>
            <a:pPr lvl="1"/>
            <a:r>
              <a:rPr lang="en-US" altLang="ko-KR" dirty="0">
                <a:ea typeface="굴림" pitchFamily="50" charset="-127"/>
              </a:rPr>
              <a:t>Validation is </a:t>
            </a:r>
            <a:r>
              <a:rPr lang="en-US" altLang="ko-KR" dirty="0" smtClean="0">
                <a:ea typeface="굴림" pitchFamily="50" charset="-127"/>
              </a:rPr>
              <a:t>essential: </a:t>
            </a:r>
            <a:r>
              <a:rPr lang="en-US" altLang="ko-KR" dirty="0">
                <a:ea typeface="굴림" pitchFamily="50" charset="-127"/>
              </a:rPr>
              <a:t>can </a:t>
            </a:r>
            <a:r>
              <a:rPr lang="en-US" altLang="ko-KR" dirty="0">
                <a:solidFill>
                  <a:srgbClr val="0000FF"/>
                </a:solidFill>
                <a:ea typeface="굴림" pitchFamily="50" charset="-127"/>
              </a:rPr>
              <a:t>all</a:t>
            </a:r>
            <a:r>
              <a:rPr lang="en-US" altLang="ko-KR" dirty="0">
                <a:ea typeface="굴림" pitchFamily="50" charset="-127"/>
              </a:rPr>
              <a:t> the deadlines be met, even under worst-case scenario?</a:t>
            </a:r>
          </a:p>
          <a:p>
            <a:pPr lvl="1"/>
            <a:r>
              <a:rPr lang="en-US" altLang="ko-KR" dirty="0">
                <a:ea typeface="굴림" pitchFamily="50" charset="-127"/>
              </a:rPr>
              <a:t>Deterministic guarantees</a:t>
            </a:r>
          </a:p>
          <a:p>
            <a:pPr lvl="1"/>
            <a:endParaRPr lang="en-US" altLang="ko-KR" dirty="0">
              <a:ea typeface="굴림" pitchFamily="50" charset="-127"/>
            </a:endParaRPr>
          </a:p>
          <a:p>
            <a:r>
              <a:rPr lang="en-US" altLang="ko-KR" dirty="0">
                <a:solidFill>
                  <a:srgbClr val="FF0000"/>
                </a:solidFill>
                <a:ea typeface="굴림" pitchFamily="50" charset="-127"/>
              </a:rPr>
              <a:t>Soft</a:t>
            </a:r>
            <a:r>
              <a:rPr lang="en-US" altLang="ko-KR" dirty="0">
                <a:ea typeface="굴림" pitchFamily="50" charset="-127"/>
              </a:rPr>
              <a:t> deadline</a:t>
            </a:r>
          </a:p>
          <a:p>
            <a:pPr lvl="1"/>
            <a:r>
              <a:rPr lang="en-US" altLang="ko-KR" dirty="0">
                <a:ea typeface="굴림" pitchFamily="50" charset="-127"/>
              </a:rPr>
              <a:t>Ideally, </a:t>
            </a:r>
            <a:r>
              <a:rPr lang="en-US" altLang="ko-KR" dirty="0" smtClean="0">
                <a:ea typeface="굴림" pitchFamily="50" charset="-127"/>
              </a:rPr>
              <a:t>deadline </a:t>
            </a:r>
            <a:r>
              <a:rPr lang="en-US" altLang="ko-KR" dirty="0">
                <a:ea typeface="굴림" pitchFamily="50" charset="-127"/>
              </a:rPr>
              <a:t>should be met for </a:t>
            </a:r>
            <a:r>
              <a:rPr lang="en-US" altLang="ko-KR" dirty="0" smtClean="0">
                <a:ea typeface="굴림" pitchFamily="50" charset="-127"/>
              </a:rPr>
              <a:t>the result to be useful (e.g. good performance), but, even if the deadline is missed, the result still has some uses (degraded perf.)</a:t>
            </a:r>
            <a:endParaRPr lang="en-US" altLang="ko-KR" dirty="0">
              <a:ea typeface="굴림" pitchFamily="50" charset="-127"/>
            </a:endParaRPr>
          </a:p>
          <a:p>
            <a:pPr lvl="1"/>
            <a:r>
              <a:rPr lang="en-US" altLang="ko-KR" dirty="0">
                <a:ea typeface="굴림" pitchFamily="50" charset="-127"/>
              </a:rPr>
              <a:t>Best effort </a:t>
            </a:r>
            <a:r>
              <a:rPr lang="en-US" altLang="ko-KR" dirty="0" smtClean="0">
                <a:ea typeface="굴림" pitchFamily="50" charset="-127"/>
              </a:rPr>
              <a:t>approaches</a:t>
            </a:r>
            <a:endParaRPr lang="en-US" altLang="ko-KR" dirty="0">
              <a:ea typeface="굴림" pitchFamily="50" charset="-127"/>
            </a:endParaRP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5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157621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>
                <a:ea typeface="굴림" pitchFamily="50" charset="-127"/>
              </a:rPr>
              <a:t>Schedulability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ea typeface="굴림" pitchFamily="50" charset="-127"/>
              </a:rPr>
              <a:t>A property </a:t>
            </a:r>
            <a:r>
              <a:rPr lang="en-US" altLang="ko-KR" dirty="0">
                <a:ea typeface="굴림" pitchFamily="50" charset="-127"/>
              </a:rPr>
              <a:t>indicating whether </a:t>
            </a:r>
            <a:r>
              <a:rPr lang="en-US" altLang="ko-KR" dirty="0" smtClean="0">
                <a:ea typeface="굴림" pitchFamily="50" charset="-127"/>
              </a:rPr>
              <a:t>a </a:t>
            </a:r>
            <a:r>
              <a:rPr lang="en-US" altLang="ko-KR" dirty="0">
                <a:ea typeface="굴림" pitchFamily="50" charset="-127"/>
              </a:rPr>
              <a:t>set of real-time </a:t>
            </a:r>
            <a:r>
              <a:rPr lang="en-US" altLang="ko-KR" dirty="0" smtClean="0">
                <a:ea typeface="굴림" pitchFamily="50" charset="-127"/>
              </a:rPr>
              <a:t>tasks (</a:t>
            </a:r>
            <a:r>
              <a:rPr lang="en-US" altLang="ko-KR" dirty="0">
                <a:ea typeface="굴림" pitchFamily="50" charset="-127"/>
              </a:rPr>
              <a:t>a real-time </a:t>
            </a:r>
            <a:r>
              <a:rPr lang="en-US" altLang="ko-KR" dirty="0" smtClean="0">
                <a:ea typeface="굴림" pitchFamily="50" charset="-127"/>
              </a:rPr>
              <a:t>system) </a:t>
            </a:r>
            <a:r>
              <a:rPr lang="en-US" altLang="ko-KR" dirty="0">
                <a:ea typeface="굴림" pitchFamily="50" charset="-127"/>
              </a:rPr>
              <a:t>can meet </a:t>
            </a:r>
            <a:r>
              <a:rPr lang="en-US" altLang="ko-KR" dirty="0" smtClean="0">
                <a:ea typeface="굴림" pitchFamily="50" charset="-127"/>
              </a:rPr>
              <a:t>their deadlines</a:t>
            </a:r>
            <a:endParaRPr lang="en-US" altLang="zh-TW" dirty="0">
              <a:ea typeface="新細明體" panose="02020500000000000000" pitchFamily="18" charset="-12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EAD3E7-B039-4A93-AACD-1369AB5C0DA9}" type="slidenum">
              <a:rPr lang="zh-TW" altLang="en-US" smtClean="0"/>
              <a:pPr/>
              <a:t>6</a:t>
            </a:fld>
            <a:endParaRPr lang="zh-TW" altLang="zh-TW"/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1371600" y="3701008"/>
            <a:ext cx="68961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1371600" y="3624808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2286000" y="3624808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>
            <a:off x="2743200" y="3624808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>
            <a:off x="3200400" y="3624808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>
            <a:off x="1828800" y="3624808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4114800" y="3624808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4572000" y="3624808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3657600" y="3624808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5486400" y="3624808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5029200" y="3624808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>
            <a:off x="6400800" y="3624808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5943600" y="3624808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>
            <a:off x="7315200" y="3624808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6858000" y="3624808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>
            <a:off x="8229600" y="3624808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22" name="Line 20"/>
          <p:cNvSpPr>
            <a:spLocks noChangeShapeType="1"/>
          </p:cNvSpPr>
          <p:nvPr/>
        </p:nvSpPr>
        <p:spPr bwMode="auto">
          <a:xfrm>
            <a:off x="7772400" y="3624808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23" name="Rectangle 21"/>
          <p:cNvSpPr>
            <a:spLocks noChangeArrowheads="1"/>
          </p:cNvSpPr>
          <p:nvPr/>
        </p:nvSpPr>
        <p:spPr bwMode="auto">
          <a:xfrm>
            <a:off x="1371600" y="3320008"/>
            <a:ext cx="457200" cy="381000"/>
          </a:xfrm>
          <a:prstGeom prst="rect">
            <a:avLst/>
          </a:prstGeom>
          <a:solidFill>
            <a:srgbClr val="0000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8191500" y="3701008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>
            <a:off x="1371600" y="3091408"/>
            <a:ext cx="0" cy="609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med" len="lg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6" name="Rectangle 24"/>
          <p:cNvSpPr>
            <a:spLocks noChangeArrowheads="1"/>
          </p:cNvSpPr>
          <p:nvPr/>
        </p:nvSpPr>
        <p:spPr bwMode="auto">
          <a:xfrm>
            <a:off x="3200400" y="3320008"/>
            <a:ext cx="457200" cy="381000"/>
          </a:xfrm>
          <a:prstGeom prst="rect">
            <a:avLst/>
          </a:prstGeom>
          <a:solidFill>
            <a:srgbClr val="0000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7" name="Rectangle 25"/>
          <p:cNvSpPr>
            <a:spLocks noChangeArrowheads="1"/>
          </p:cNvSpPr>
          <p:nvPr/>
        </p:nvSpPr>
        <p:spPr bwMode="auto">
          <a:xfrm>
            <a:off x="5029200" y="3320008"/>
            <a:ext cx="457200" cy="381000"/>
          </a:xfrm>
          <a:prstGeom prst="rect">
            <a:avLst/>
          </a:prstGeom>
          <a:solidFill>
            <a:srgbClr val="0000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8" name="Rectangle 26"/>
          <p:cNvSpPr>
            <a:spLocks noChangeArrowheads="1"/>
          </p:cNvSpPr>
          <p:nvPr/>
        </p:nvSpPr>
        <p:spPr bwMode="auto">
          <a:xfrm>
            <a:off x="6858000" y="3320008"/>
            <a:ext cx="457200" cy="381000"/>
          </a:xfrm>
          <a:prstGeom prst="rect">
            <a:avLst/>
          </a:prstGeom>
          <a:solidFill>
            <a:srgbClr val="0000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9" name="Line 27"/>
          <p:cNvSpPr>
            <a:spLocks noChangeShapeType="1"/>
          </p:cNvSpPr>
          <p:nvPr/>
        </p:nvSpPr>
        <p:spPr bwMode="auto">
          <a:xfrm>
            <a:off x="3200400" y="3091408"/>
            <a:ext cx="0" cy="609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lg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30" name="Line 28"/>
          <p:cNvSpPr>
            <a:spLocks noChangeShapeType="1"/>
          </p:cNvSpPr>
          <p:nvPr/>
        </p:nvSpPr>
        <p:spPr bwMode="auto">
          <a:xfrm>
            <a:off x="5029200" y="3091408"/>
            <a:ext cx="0" cy="609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lg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31" name="Line 29"/>
          <p:cNvSpPr>
            <a:spLocks noChangeShapeType="1"/>
          </p:cNvSpPr>
          <p:nvPr/>
        </p:nvSpPr>
        <p:spPr bwMode="auto">
          <a:xfrm>
            <a:off x="6858000" y="3091408"/>
            <a:ext cx="0" cy="609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lg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32" name="Text Box 30"/>
          <p:cNvSpPr txBox="1">
            <a:spLocks noChangeArrowheads="1"/>
          </p:cNvSpPr>
          <p:nvPr/>
        </p:nvSpPr>
        <p:spPr bwMode="auto">
          <a:xfrm>
            <a:off x="533400" y="3243808"/>
            <a:ext cx="759823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ko-KR" sz="2400">
                <a:latin typeface="+mn-lt"/>
                <a:ea typeface="굴림" pitchFamily="50" charset="-127"/>
                <a:cs typeface="Arial" panose="020B0604020202020204" pitchFamily="34" charset="0"/>
              </a:rPr>
              <a:t>(4,1)</a:t>
            </a:r>
            <a:endParaRPr lang="en-US" altLang="zh-TW" sz="2400">
              <a:latin typeface="+mn-lt"/>
              <a:ea typeface="굴림" pitchFamily="50" charset="-127"/>
              <a:cs typeface="Arial" panose="020B0604020202020204" pitchFamily="34" charset="0"/>
            </a:endParaRPr>
          </a:p>
        </p:txBody>
      </p:sp>
      <p:sp>
        <p:nvSpPr>
          <p:cNvPr id="33" name="Line 31"/>
          <p:cNvSpPr>
            <a:spLocks noChangeShapeType="1"/>
          </p:cNvSpPr>
          <p:nvPr/>
        </p:nvSpPr>
        <p:spPr bwMode="auto">
          <a:xfrm>
            <a:off x="1371600" y="3701008"/>
            <a:ext cx="68961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34" name="Line 32"/>
          <p:cNvSpPr>
            <a:spLocks noChangeShapeType="1"/>
          </p:cNvSpPr>
          <p:nvPr/>
        </p:nvSpPr>
        <p:spPr bwMode="auto">
          <a:xfrm>
            <a:off x="8191500" y="3701008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35" name="Line 33"/>
          <p:cNvSpPr>
            <a:spLocks noChangeShapeType="1"/>
          </p:cNvSpPr>
          <p:nvPr/>
        </p:nvSpPr>
        <p:spPr bwMode="auto">
          <a:xfrm>
            <a:off x="1371600" y="4463008"/>
            <a:ext cx="68961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36" name="Line 34"/>
          <p:cNvSpPr>
            <a:spLocks noChangeShapeType="1"/>
          </p:cNvSpPr>
          <p:nvPr/>
        </p:nvSpPr>
        <p:spPr bwMode="auto">
          <a:xfrm>
            <a:off x="1371600" y="4386808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37" name="Line 35"/>
          <p:cNvSpPr>
            <a:spLocks noChangeShapeType="1"/>
          </p:cNvSpPr>
          <p:nvPr/>
        </p:nvSpPr>
        <p:spPr bwMode="auto">
          <a:xfrm>
            <a:off x="2286000" y="4386808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38" name="Line 36"/>
          <p:cNvSpPr>
            <a:spLocks noChangeShapeType="1"/>
          </p:cNvSpPr>
          <p:nvPr/>
        </p:nvSpPr>
        <p:spPr bwMode="auto">
          <a:xfrm>
            <a:off x="2743200" y="4386808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39" name="Line 37"/>
          <p:cNvSpPr>
            <a:spLocks noChangeShapeType="1"/>
          </p:cNvSpPr>
          <p:nvPr/>
        </p:nvSpPr>
        <p:spPr bwMode="auto">
          <a:xfrm>
            <a:off x="3200400" y="4386808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40" name="Line 38"/>
          <p:cNvSpPr>
            <a:spLocks noChangeShapeType="1"/>
          </p:cNvSpPr>
          <p:nvPr/>
        </p:nvSpPr>
        <p:spPr bwMode="auto">
          <a:xfrm>
            <a:off x="1828800" y="4386808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41" name="Line 39"/>
          <p:cNvSpPr>
            <a:spLocks noChangeShapeType="1"/>
          </p:cNvSpPr>
          <p:nvPr/>
        </p:nvSpPr>
        <p:spPr bwMode="auto">
          <a:xfrm>
            <a:off x="4114800" y="4386808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42" name="Line 40"/>
          <p:cNvSpPr>
            <a:spLocks noChangeShapeType="1"/>
          </p:cNvSpPr>
          <p:nvPr/>
        </p:nvSpPr>
        <p:spPr bwMode="auto">
          <a:xfrm>
            <a:off x="4572000" y="4386808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43" name="Line 41"/>
          <p:cNvSpPr>
            <a:spLocks noChangeShapeType="1"/>
          </p:cNvSpPr>
          <p:nvPr/>
        </p:nvSpPr>
        <p:spPr bwMode="auto">
          <a:xfrm>
            <a:off x="3657600" y="4386808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44" name="Line 42"/>
          <p:cNvSpPr>
            <a:spLocks noChangeShapeType="1"/>
          </p:cNvSpPr>
          <p:nvPr/>
        </p:nvSpPr>
        <p:spPr bwMode="auto">
          <a:xfrm>
            <a:off x="5486400" y="4386808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45" name="Line 43"/>
          <p:cNvSpPr>
            <a:spLocks noChangeShapeType="1"/>
          </p:cNvSpPr>
          <p:nvPr/>
        </p:nvSpPr>
        <p:spPr bwMode="auto">
          <a:xfrm>
            <a:off x="5029200" y="4386808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46" name="Line 44"/>
          <p:cNvSpPr>
            <a:spLocks noChangeShapeType="1"/>
          </p:cNvSpPr>
          <p:nvPr/>
        </p:nvSpPr>
        <p:spPr bwMode="auto">
          <a:xfrm>
            <a:off x="6400800" y="4386808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47" name="Line 45"/>
          <p:cNvSpPr>
            <a:spLocks noChangeShapeType="1"/>
          </p:cNvSpPr>
          <p:nvPr/>
        </p:nvSpPr>
        <p:spPr bwMode="auto">
          <a:xfrm>
            <a:off x="5943600" y="4386808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48" name="Line 46"/>
          <p:cNvSpPr>
            <a:spLocks noChangeShapeType="1"/>
          </p:cNvSpPr>
          <p:nvPr/>
        </p:nvSpPr>
        <p:spPr bwMode="auto">
          <a:xfrm>
            <a:off x="7315200" y="4386808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49" name="Line 47"/>
          <p:cNvSpPr>
            <a:spLocks noChangeShapeType="1"/>
          </p:cNvSpPr>
          <p:nvPr/>
        </p:nvSpPr>
        <p:spPr bwMode="auto">
          <a:xfrm>
            <a:off x="6858000" y="4386808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50" name="Line 48"/>
          <p:cNvSpPr>
            <a:spLocks noChangeShapeType="1"/>
          </p:cNvSpPr>
          <p:nvPr/>
        </p:nvSpPr>
        <p:spPr bwMode="auto">
          <a:xfrm>
            <a:off x="8229600" y="4386808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51" name="Line 49"/>
          <p:cNvSpPr>
            <a:spLocks noChangeShapeType="1"/>
          </p:cNvSpPr>
          <p:nvPr/>
        </p:nvSpPr>
        <p:spPr bwMode="auto">
          <a:xfrm>
            <a:off x="7772400" y="4386808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52" name="Line 50"/>
          <p:cNvSpPr>
            <a:spLocks noChangeShapeType="1"/>
          </p:cNvSpPr>
          <p:nvPr/>
        </p:nvSpPr>
        <p:spPr bwMode="auto">
          <a:xfrm>
            <a:off x="8191500" y="4463008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53" name="Line 51"/>
          <p:cNvSpPr>
            <a:spLocks noChangeShapeType="1"/>
          </p:cNvSpPr>
          <p:nvPr/>
        </p:nvSpPr>
        <p:spPr bwMode="auto">
          <a:xfrm>
            <a:off x="8229600" y="3853408"/>
            <a:ext cx="0" cy="6096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triangle" w="med" len="lg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54" name="Rectangle 52"/>
          <p:cNvSpPr>
            <a:spLocks noChangeArrowheads="1"/>
          </p:cNvSpPr>
          <p:nvPr/>
        </p:nvSpPr>
        <p:spPr bwMode="auto">
          <a:xfrm>
            <a:off x="3657600" y="4082008"/>
            <a:ext cx="914400" cy="381000"/>
          </a:xfrm>
          <a:prstGeom prst="rect">
            <a:avLst/>
          </a:prstGeom>
          <a:solidFill>
            <a:srgbClr val="FF99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55" name="Rectangle 53"/>
          <p:cNvSpPr>
            <a:spLocks noChangeArrowheads="1"/>
          </p:cNvSpPr>
          <p:nvPr/>
        </p:nvSpPr>
        <p:spPr bwMode="auto">
          <a:xfrm>
            <a:off x="1371600" y="4082008"/>
            <a:ext cx="914400" cy="381000"/>
          </a:xfrm>
          <a:prstGeom prst="rect">
            <a:avLst/>
          </a:prstGeom>
          <a:solidFill>
            <a:srgbClr val="FF99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56" name="Rectangle 54"/>
          <p:cNvSpPr>
            <a:spLocks noChangeArrowheads="1"/>
          </p:cNvSpPr>
          <p:nvPr/>
        </p:nvSpPr>
        <p:spPr bwMode="auto">
          <a:xfrm>
            <a:off x="5943600" y="4082008"/>
            <a:ext cx="914400" cy="381000"/>
          </a:xfrm>
          <a:prstGeom prst="rect">
            <a:avLst/>
          </a:prstGeom>
          <a:solidFill>
            <a:srgbClr val="FF99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57" name="Line 55"/>
          <p:cNvSpPr>
            <a:spLocks noChangeShapeType="1"/>
          </p:cNvSpPr>
          <p:nvPr/>
        </p:nvSpPr>
        <p:spPr bwMode="auto">
          <a:xfrm>
            <a:off x="3657600" y="3853408"/>
            <a:ext cx="0" cy="6096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triangle" w="med" len="lg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58" name="Line 56"/>
          <p:cNvSpPr>
            <a:spLocks noChangeShapeType="1"/>
          </p:cNvSpPr>
          <p:nvPr/>
        </p:nvSpPr>
        <p:spPr bwMode="auto">
          <a:xfrm>
            <a:off x="5943600" y="3853408"/>
            <a:ext cx="0" cy="6096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triangle" w="med" len="lg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59" name="Line 57"/>
          <p:cNvSpPr>
            <a:spLocks noChangeShapeType="1"/>
          </p:cNvSpPr>
          <p:nvPr/>
        </p:nvSpPr>
        <p:spPr bwMode="auto">
          <a:xfrm>
            <a:off x="1371600" y="3853408"/>
            <a:ext cx="0" cy="6096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none" w="med" len="lg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60" name="Text Box 58"/>
          <p:cNvSpPr txBox="1">
            <a:spLocks noChangeArrowheads="1"/>
          </p:cNvSpPr>
          <p:nvPr/>
        </p:nvSpPr>
        <p:spPr bwMode="auto">
          <a:xfrm>
            <a:off x="533400" y="3929608"/>
            <a:ext cx="759823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ko-KR" sz="2400">
                <a:latin typeface="+mn-lt"/>
                <a:ea typeface="굴림" pitchFamily="50" charset="-127"/>
                <a:cs typeface="Arial" panose="020B0604020202020204" pitchFamily="34" charset="0"/>
              </a:rPr>
              <a:t>(5,2)</a:t>
            </a:r>
            <a:endParaRPr lang="en-US" altLang="zh-TW" sz="2400">
              <a:latin typeface="+mn-lt"/>
              <a:ea typeface="굴림" pitchFamily="50" charset="-127"/>
              <a:cs typeface="Arial" panose="020B0604020202020204" pitchFamily="34" charset="0"/>
            </a:endParaRPr>
          </a:p>
        </p:txBody>
      </p:sp>
      <p:sp>
        <p:nvSpPr>
          <p:cNvPr id="61" name="Line 59"/>
          <p:cNvSpPr>
            <a:spLocks noChangeShapeType="1"/>
          </p:cNvSpPr>
          <p:nvPr/>
        </p:nvSpPr>
        <p:spPr bwMode="auto">
          <a:xfrm>
            <a:off x="1371600" y="5301208"/>
            <a:ext cx="68961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62" name="Line 60"/>
          <p:cNvSpPr>
            <a:spLocks noChangeShapeType="1"/>
          </p:cNvSpPr>
          <p:nvPr/>
        </p:nvSpPr>
        <p:spPr bwMode="auto">
          <a:xfrm>
            <a:off x="1371600" y="5225008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63" name="Line 61"/>
          <p:cNvSpPr>
            <a:spLocks noChangeShapeType="1"/>
          </p:cNvSpPr>
          <p:nvPr/>
        </p:nvSpPr>
        <p:spPr bwMode="auto">
          <a:xfrm>
            <a:off x="2286000" y="5225008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64" name="Line 62"/>
          <p:cNvSpPr>
            <a:spLocks noChangeShapeType="1"/>
          </p:cNvSpPr>
          <p:nvPr/>
        </p:nvSpPr>
        <p:spPr bwMode="auto">
          <a:xfrm>
            <a:off x="2743200" y="5225008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65" name="Line 63"/>
          <p:cNvSpPr>
            <a:spLocks noChangeShapeType="1"/>
          </p:cNvSpPr>
          <p:nvPr/>
        </p:nvSpPr>
        <p:spPr bwMode="auto">
          <a:xfrm>
            <a:off x="3200400" y="5225008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66" name="Line 64"/>
          <p:cNvSpPr>
            <a:spLocks noChangeShapeType="1"/>
          </p:cNvSpPr>
          <p:nvPr/>
        </p:nvSpPr>
        <p:spPr bwMode="auto">
          <a:xfrm>
            <a:off x="1828800" y="5225008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67" name="Line 65"/>
          <p:cNvSpPr>
            <a:spLocks noChangeShapeType="1"/>
          </p:cNvSpPr>
          <p:nvPr/>
        </p:nvSpPr>
        <p:spPr bwMode="auto">
          <a:xfrm>
            <a:off x="4114800" y="5225008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68" name="Line 66"/>
          <p:cNvSpPr>
            <a:spLocks noChangeShapeType="1"/>
          </p:cNvSpPr>
          <p:nvPr/>
        </p:nvSpPr>
        <p:spPr bwMode="auto">
          <a:xfrm>
            <a:off x="4572000" y="5225008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69" name="Line 67"/>
          <p:cNvSpPr>
            <a:spLocks noChangeShapeType="1"/>
          </p:cNvSpPr>
          <p:nvPr/>
        </p:nvSpPr>
        <p:spPr bwMode="auto">
          <a:xfrm>
            <a:off x="3657600" y="5225008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70" name="Line 68"/>
          <p:cNvSpPr>
            <a:spLocks noChangeShapeType="1"/>
          </p:cNvSpPr>
          <p:nvPr/>
        </p:nvSpPr>
        <p:spPr bwMode="auto">
          <a:xfrm>
            <a:off x="5486400" y="5225008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71" name="Line 69"/>
          <p:cNvSpPr>
            <a:spLocks noChangeShapeType="1"/>
          </p:cNvSpPr>
          <p:nvPr/>
        </p:nvSpPr>
        <p:spPr bwMode="auto">
          <a:xfrm>
            <a:off x="5029200" y="5225008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72" name="Line 70"/>
          <p:cNvSpPr>
            <a:spLocks noChangeShapeType="1"/>
          </p:cNvSpPr>
          <p:nvPr/>
        </p:nvSpPr>
        <p:spPr bwMode="auto">
          <a:xfrm>
            <a:off x="6400800" y="5225008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73" name="Line 71"/>
          <p:cNvSpPr>
            <a:spLocks noChangeShapeType="1"/>
          </p:cNvSpPr>
          <p:nvPr/>
        </p:nvSpPr>
        <p:spPr bwMode="auto">
          <a:xfrm>
            <a:off x="5943600" y="5225008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74" name="Line 72"/>
          <p:cNvSpPr>
            <a:spLocks noChangeShapeType="1"/>
          </p:cNvSpPr>
          <p:nvPr/>
        </p:nvSpPr>
        <p:spPr bwMode="auto">
          <a:xfrm>
            <a:off x="7315200" y="5225008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75" name="Line 73"/>
          <p:cNvSpPr>
            <a:spLocks noChangeShapeType="1"/>
          </p:cNvSpPr>
          <p:nvPr/>
        </p:nvSpPr>
        <p:spPr bwMode="auto">
          <a:xfrm>
            <a:off x="6858000" y="5225008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76" name="Line 74"/>
          <p:cNvSpPr>
            <a:spLocks noChangeShapeType="1"/>
          </p:cNvSpPr>
          <p:nvPr/>
        </p:nvSpPr>
        <p:spPr bwMode="auto">
          <a:xfrm>
            <a:off x="8229600" y="5225008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77" name="Line 75"/>
          <p:cNvSpPr>
            <a:spLocks noChangeShapeType="1"/>
          </p:cNvSpPr>
          <p:nvPr/>
        </p:nvSpPr>
        <p:spPr bwMode="auto">
          <a:xfrm>
            <a:off x="7772400" y="5225008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78" name="Line 76"/>
          <p:cNvSpPr>
            <a:spLocks noChangeShapeType="1"/>
          </p:cNvSpPr>
          <p:nvPr/>
        </p:nvSpPr>
        <p:spPr bwMode="auto">
          <a:xfrm>
            <a:off x="8191500" y="5301208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79" name="Line 77"/>
          <p:cNvSpPr>
            <a:spLocks noChangeShapeType="1"/>
          </p:cNvSpPr>
          <p:nvPr/>
        </p:nvSpPr>
        <p:spPr bwMode="auto">
          <a:xfrm>
            <a:off x="7772400" y="4691608"/>
            <a:ext cx="0" cy="60960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 type="triangle" w="med" len="lg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80" name="Rectangle 78"/>
          <p:cNvSpPr>
            <a:spLocks noChangeArrowheads="1"/>
          </p:cNvSpPr>
          <p:nvPr/>
        </p:nvSpPr>
        <p:spPr bwMode="auto">
          <a:xfrm>
            <a:off x="1371600" y="4920208"/>
            <a:ext cx="914400" cy="381000"/>
          </a:xfrm>
          <a:prstGeom prst="rect">
            <a:avLst/>
          </a:prstGeom>
          <a:solidFill>
            <a:srgbClr val="00808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81" name="Rectangle 79"/>
          <p:cNvSpPr>
            <a:spLocks noChangeArrowheads="1"/>
          </p:cNvSpPr>
          <p:nvPr/>
        </p:nvSpPr>
        <p:spPr bwMode="auto">
          <a:xfrm>
            <a:off x="4572000" y="4920208"/>
            <a:ext cx="914400" cy="381000"/>
          </a:xfrm>
          <a:prstGeom prst="rect">
            <a:avLst/>
          </a:prstGeom>
          <a:solidFill>
            <a:srgbClr val="00808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82" name="Line 80"/>
          <p:cNvSpPr>
            <a:spLocks noChangeShapeType="1"/>
          </p:cNvSpPr>
          <p:nvPr/>
        </p:nvSpPr>
        <p:spPr bwMode="auto">
          <a:xfrm>
            <a:off x="4572000" y="4691608"/>
            <a:ext cx="0" cy="60960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 type="triangle" w="med" len="lg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83" name="Line 81"/>
          <p:cNvSpPr>
            <a:spLocks noChangeShapeType="1"/>
          </p:cNvSpPr>
          <p:nvPr/>
        </p:nvSpPr>
        <p:spPr bwMode="auto">
          <a:xfrm>
            <a:off x="1371600" y="4691608"/>
            <a:ext cx="0" cy="60960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 type="none" w="med" len="lg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84" name="Text Box 82"/>
          <p:cNvSpPr txBox="1">
            <a:spLocks noChangeArrowheads="1"/>
          </p:cNvSpPr>
          <p:nvPr/>
        </p:nvSpPr>
        <p:spPr bwMode="auto">
          <a:xfrm>
            <a:off x="533400" y="4767808"/>
            <a:ext cx="759823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ko-KR" sz="2400">
                <a:latin typeface="+mn-lt"/>
                <a:ea typeface="굴림" pitchFamily="50" charset="-127"/>
                <a:cs typeface="Arial" panose="020B0604020202020204" pitchFamily="34" charset="0"/>
              </a:rPr>
              <a:t>(7,2)</a:t>
            </a:r>
            <a:endParaRPr lang="en-US" altLang="zh-TW" sz="2400">
              <a:latin typeface="+mn-lt"/>
              <a:ea typeface="굴림" pitchFamily="50" charset="-127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3010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5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9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3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7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8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1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2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6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8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Real-Time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>
                <a:ea typeface="굴림" pitchFamily="50" charset="-127"/>
              </a:rPr>
              <a:t>Determines the order of real-time task executions </a:t>
            </a:r>
            <a:endParaRPr lang="en-US" dirty="0" smtClean="0"/>
          </a:p>
          <a:p>
            <a:pPr lvl="1"/>
            <a:r>
              <a:rPr lang="en-US" altLang="zh-TW" dirty="0"/>
              <a:t>Must </a:t>
            </a:r>
            <a:r>
              <a:rPr lang="en-US" altLang="zh-TW" dirty="0" smtClean="0"/>
              <a:t>meet deadlines in all cases</a:t>
            </a:r>
            <a:endParaRPr lang="en-US" dirty="0" smtClean="0"/>
          </a:p>
          <a:p>
            <a:r>
              <a:rPr lang="en-US" dirty="0" smtClean="0"/>
              <a:t>Variations:</a:t>
            </a:r>
          </a:p>
          <a:p>
            <a:pPr lvl="1"/>
            <a:r>
              <a:rPr lang="en-US" dirty="0" smtClean="0"/>
              <a:t>Preemptive or non-preemptive</a:t>
            </a:r>
          </a:p>
          <a:p>
            <a:pPr lvl="1"/>
            <a:r>
              <a:rPr lang="en-US" dirty="0" smtClean="0"/>
              <a:t>Dynamic priority or static priority</a:t>
            </a:r>
          </a:p>
          <a:p>
            <a:r>
              <a:rPr lang="en-US" dirty="0" smtClean="0"/>
              <a:t>Two representative RT scheduling algorithms</a:t>
            </a:r>
          </a:p>
          <a:p>
            <a:pPr lvl="1"/>
            <a:r>
              <a:rPr lang="en-US" altLang="zh-TW" i="1" dirty="0" smtClean="0"/>
              <a:t>Rate monotonic </a:t>
            </a:r>
            <a:r>
              <a:rPr lang="en-US" altLang="zh-TW" dirty="0" smtClean="0"/>
              <a:t>(RM): static priority, simple to implement, nice properties</a:t>
            </a:r>
          </a:p>
          <a:p>
            <a:pPr lvl="1"/>
            <a:r>
              <a:rPr lang="en-US" altLang="zh-TW" i="1" dirty="0" smtClean="0"/>
              <a:t>Earliest deadline first </a:t>
            </a:r>
            <a:r>
              <a:rPr lang="en-US" altLang="zh-TW" dirty="0" smtClean="0"/>
              <a:t>(EDF): dynamic priority, harder to implement, very nice properties</a:t>
            </a:r>
            <a:endParaRPr 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EAD3E7-B039-4A93-AACD-1369AB5C0DA9}" type="slidenum">
              <a:rPr lang="zh-TW" altLang="en-US" smtClean="0"/>
              <a:pPr/>
              <a:t>7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242597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2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Rate </a:t>
            </a:r>
            <a:r>
              <a:rPr lang="en-US" altLang="zh-TW" dirty="0" smtClean="0"/>
              <a:t>Monotonic Scheduling</a:t>
            </a:r>
            <a:endParaRPr lang="en-US" altLang="zh-TW" dirty="0"/>
          </a:p>
        </p:txBody>
      </p:sp>
      <p:sp>
        <p:nvSpPr>
          <p:cNvPr id="85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>
                <a:solidFill>
                  <a:srgbClr val="FF0000"/>
                </a:solidFill>
              </a:rPr>
              <a:t>RMS</a:t>
            </a:r>
            <a:r>
              <a:rPr lang="en-US" altLang="zh-TW" dirty="0"/>
              <a:t> [Liu and </a:t>
            </a:r>
            <a:r>
              <a:rPr lang="en-US" altLang="zh-TW" dirty="0" err="1"/>
              <a:t>Layland</a:t>
            </a:r>
            <a:r>
              <a:rPr lang="en-US" altLang="zh-TW" dirty="0"/>
              <a:t>, 73]: widely-used, analyzable scheduling policy</a:t>
            </a:r>
          </a:p>
          <a:p>
            <a:r>
              <a:rPr lang="en-US" altLang="zh-TW" dirty="0" smtClean="0"/>
              <a:t>Assumptions</a:t>
            </a:r>
            <a:r>
              <a:rPr lang="en-US" altLang="zh-TW" dirty="0"/>
              <a:t>:</a:t>
            </a:r>
          </a:p>
          <a:p>
            <a:pPr lvl="1"/>
            <a:r>
              <a:rPr lang="en-US" altLang="zh-TW" dirty="0"/>
              <a:t>All processes run periodically on single </a:t>
            </a:r>
            <a:r>
              <a:rPr lang="en-US" altLang="zh-TW" dirty="0" smtClean="0"/>
              <a:t>CPU</a:t>
            </a:r>
            <a:endParaRPr lang="en-US" altLang="zh-TW" dirty="0"/>
          </a:p>
          <a:p>
            <a:pPr lvl="1"/>
            <a:r>
              <a:rPr lang="en-US" altLang="zh-TW" dirty="0"/>
              <a:t>Zero context switch </a:t>
            </a:r>
            <a:r>
              <a:rPr lang="en-US" altLang="zh-TW" dirty="0" smtClean="0"/>
              <a:t>time</a:t>
            </a:r>
            <a:endParaRPr lang="en-US" altLang="zh-TW" dirty="0"/>
          </a:p>
          <a:p>
            <a:pPr lvl="1"/>
            <a:r>
              <a:rPr lang="en-US" altLang="zh-TW" dirty="0"/>
              <a:t>No data dependencies between </a:t>
            </a:r>
            <a:r>
              <a:rPr lang="en-US" altLang="zh-TW" dirty="0" smtClean="0"/>
              <a:t>processes</a:t>
            </a:r>
            <a:endParaRPr lang="en-US" altLang="zh-TW" dirty="0"/>
          </a:p>
          <a:p>
            <a:pPr lvl="1"/>
            <a:r>
              <a:rPr lang="en-US" altLang="zh-TW" dirty="0"/>
              <a:t>Process execution time is </a:t>
            </a:r>
            <a:r>
              <a:rPr lang="en-US" altLang="zh-TW" dirty="0" smtClean="0"/>
              <a:t>constant</a:t>
            </a:r>
            <a:endParaRPr lang="en-US" altLang="zh-TW" dirty="0"/>
          </a:p>
          <a:p>
            <a:pPr lvl="1"/>
            <a:r>
              <a:rPr lang="en-US" altLang="zh-TW" dirty="0"/>
              <a:t>Deadline is at end of respective </a:t>
            </a:r>
            <a:r>
              <a:rPr lang="en-US" altLang="zh-TW" dirty="0" smtClean="0"/>
              <a:t>period</a:t>
            </a:r>
            <a:endParaRPr lang="en-US" altLang="zh-TW" dirty="0"/>
          </a:p>
          <a:p>
            <a:pPr lvl="1"/>
            <a:r>
              <a:rPr lang="en-US" altLang="zh-TW" dirty="0"/>
              <a:t>Highest-priority ready process </a:t>
            </a:r>
            <a:r>
              <a:rPr lang="en-US" altLang="zh-TW" dirty="0" smtClean="0"/>
              <a:t>runs</a:t>
            </a:r>
          </a:p>
          <a:p>
            <a:pPr lvl="1"/>
            <a:r>
              <a:rPr lang="en-US" altLang="zh-TW" dirty="0" smtClean="0"/>
              <a:t>Tasks can be preempted</a:t>
            </a:r>
            <a:endParaRPr lang="en-US" altLang="zh-TW" dirty="0"/>
          </a:p>
          <a:p>
            <a:endParaRPr lang="en-US" altLang="zh-TW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8</a:t>
            </a:fld>
            <a:endParaRPr lang="zh-TW" altLang="zh-TW"/>
          </a:p>
        </p:txBody>
      </p:sp>
      <p:sp>
        <p:nvSpPr>
          <p:cNvPr id="3" name="文字方塊 2"/>
          <p:cNvSpPr txBox="1"/>
          <p:nvPr/>
        </p:nvSpPr>
        <p:spPr>
          <a:xfrm>
            <a:off x="611560" y="5570076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None/>
            </a:pPr>
            <a:r>
              <a:rPr lang="en-US" altLang="ko-KR" sz="1400" dirty="0">
                <a:solidFill>
                  <a:srgbClr val="4D4D4D"/>
                </a:solidFill>
                <a:latin typeface="+mn-lt"/>
                <a:ea typeface="굴림" pitchFamily="50" charset="-127"/>
              </a:rPr>
              <a:t>Liu &amp; </a:t>
            </a:r>
            <a:r>
              <a:rPr lang="en-US" altLang="ko-KR" sz="1400" dirty="0" err="1">
                <a:solidFill>
                  <a:srgbClr val="4D4D4D"/>
                </a:solidFill>
                <a:latin typeface="+mn-lt"/>
                <a:ea typeface="굴림" pitchFamily="50" charset="-127"/>
              </a:rPr>
              <a:t>Layland</a:t>
            </a:r>
            <a:r>
              <a:rPr lang="en-US" altLang="ko-KR" sz="1400" dirty="0" smtClean="0">
                <a:solidFill>
                  <a:srgbClr val="4D4D4D"/>
                </a:solidFill>
                <a:latin typeface="+mn-lt"/>
                <a:ea typeface="굴림" pitchFamily="50" charset="-127"/>
              </a:rPr>
              <a:t>, “</a:t>
            </a:r>
            <a:r>
              <a:rPr lang="en-US" altLang="ko-KR" sz="1400" dirty="0">
                <a:solidFill>
                  <a:srgbClr val="4D4D4D"/>
                </a:solidFill>
                <a:latin typeface="+mn-lt"/>
                <a:ea typeface="굴림" pitchFamily="50" charset="-127"/>
              </a:rPr>
              <a:t>Scheduling algorithms for multi-programming in a hard-real-time environment”,  </a:t>
            </a:r>
            <a:r>
              <a:rPr lang="en-US" altLang="ko-KR" sz="1400" i="1" dirty="0">
                <a:solidFill>
                  <a:srgbClr val="4D4D4D"/>
                </a:solidFill>
                <a:latin typeface="+mn-lt"/>
                <a:ea typeface="굴림" pitchFamily="50" charset="-127"/>
              </a:rPr>
              <a:t>Journal of ACM</a:t>
            </a:r>
            <a:r>
              <a:rPr lang="en-US" altLang="ko-KR" sz="1400" dirty="0">
                <a:solidFill>
                  <a:srgbClr val="4D4D4D"/>
                </a:solidFill>
                <a:latin typeface="+mn-lt"/>
                <a:ea typeface="굴림" pitchFamily="50" charset="-127"/>
              </a:rPr>
              <a:t>, 1973</a:t>
            </a:r>
            <a:r>
              <a:rPr lang="en-US" altLang="ko-KR" sz="1400" dirty="0" smtClean="0">
                <a:solidFill>
                  <a:srgbClr val="4D4D4D"/>
                </a:solidFill>
                <a:latin typeface="+mn-lt"/>
                <a:ea typeface="굴림" pitchFamily="50" charset="-127"/>
              </a:rPr>
              <a:t>.</a:t>
            </a:r>
            <a:endParaRPr lang="zh-TW" altLang="en-US" sz="14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9441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Calibri"/>
        <a:ea typeface="標楷體"/>
        <a:cs typeface=""/>
      </a:majorFont>
      <a:minorFont>
        <a:latin typeface="Calibri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solidFill>
          <a:srgbClr val="99FF99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0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+mn-lt"/>
            <a:ea typeface="+mj-ea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+mn-lt"/>
          </a:defRPr>
        </a:defPPr>
      </a:lstStyle>
    </a:tx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5894</TotalTime>
  <Words>3194</Words>
  <Application>Microsoft Office PowerPoint</Application>
  <PresentationFormat>如螢幕大小 (4:3)</PresentationFormat>
  <Paragraphs>576</Paragraphs>
  <Slides>51</Slides>
  <Notes>20</Notes>
  <HiddenSlides>0</HiddenSlides>
  <MMClips>0</MMClips>
  <ScaleCrop>false</ScaleCrop>
  <HeadingPairs>
    <vt:vector size="8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51</vt:i4>
      </vt:variant>
    </vt:vector>
  </HeadingPairs>
  <TitlesOfParts>
    <vt:vector size="63" baseType="lpstr">
      <vt:lpstr>굴림</vt:lpstr>
      <vt:lpstr>新細明體</vt:lpstr>
      <vt:lpstr>標楷體</vt:lpstr>
      <vt:lpstr>Arial</vt:lpstr>
      <vt:lpstr>Calibri</vt:lpstr>
      <vt:lpstr>Courier New</vt:lpstr>
      <vt:lpstr>Symbol</vt:lpstr>
      <vt:lpstr>Tahoma</vt:lpstr>
      <vt:lpstr>Times New Roman</vt:lpstr>
      <vt:lpstr>Wingdings</vt:lpstr>
      <vt:lpstr>Contemporary Portrait</vt:lpstr>
      <vt:lpstr>Equation</vt:lpstr>
      <vt:lpstr>CS4101 嵌入式系統概論  RT Scheduling &amp; Synchronization</vt:lpstr>
      <vt:lpstr>Outline</vt:lpstr>
      <vt:lpstr>What is a Real-Time System?</vt:lpstr>
      <vt:lpstr>Real-Time Characteristics</vt:lpstr>
      <vt:lpstr>Real-Time Tasks</vt:lpstr>
      <vt:lpstr>Types of Deadlines</vt:lpstr>
      <vt:lpstr>Schedulability</vt:lpstr>
      <vt:lpstr>Real-Time Scheduling</vt:lpstr>
      <vt:lpstr>Rate Monotonic Scheduling</vt:lpstr>
      <vt:lpstr>Rate Monotonic Scheduling</vt:lpstr>
      <vt:lpstr>Rate Monotonic Scheduling</vt:lpstr>
      <vt:lpstr>Another RMS Example</vt:lpstr>
      <vt:lpstr>Earliest-Deadline-First Scheduling (EDF)</vt:lpstr>
      <vt:lpstr>Earliest-Deadline-First Scheduling (EDF)</vt:lpstr>
      <vt:lpstr>Outline</vt:lpstr>
      <vt:lpstr>Why Synchronization?</vt:lpstr>
      <vt:lpstr>Mutual Exclusion</vt:lpstr>
      <vt:lpstr>Control Flow Synchronization</vt:lpstr>
      <vt:lpstr>Data Flow Synchronization</vt:lpstr>
      <vt:lpstr>Outline</vt:lpstr>
      <vt:lpstr>FreeRTOS Queues</vt:lpstr>
      <vt:lpstr>FreeRTOS Queues</vt:lpstr>
      <vt:lpstr>Blocking on Queues</vt:lpstr>
      <vt:lpstr>Queue Creation</vt:lpstr>
      <vt:lpstr>Send Data through Queues</vt:lpstr>
      <vt:lpstr>Receive Data through Queues</vt:lpstr>
      <vt:lpstr>Other Functions for Queues</vt:lpstr>
      <vt:lpstr>Example of Queues (1/3): sender_task</vt:lpstr>
      <vt:lpstr>Example of Queues (2/3): receiver_task </vt:lpstr>
      <vt:lpstr>Example of Queues (3/3): setup</vt:lpstr>
      <vt:lpstr>Outline</vt:lpstr>
      <vt:lpstr>Semaphores</vt:lpstr>
      <vt:lpstr>How Semaphores Work?</vt:lpstr>
      <vt:lpstr>Binary Semaphores</vt:lpstr>
      <vt:lpstr>Binary Semaphores and Interrupts</vt:lpstr>
      <vt:lpstr>Binary Semaphores and Interrupts</vt:lpstr>
      <vt:lpstr>Create a Binary Semaphore</vt:lpstr>
      <vt:lpstr>Set a Binary Semaphore</vt:lpstr>
      <vt:lpstr>Reset a Binary Semaphore</vt:lpstr>
      <vt:lpstr>Example of Binary Semaphores</vt:lpstr>
      <vt:lpstr>Counting Semaphores</vt:lpstr>
      <vt:lpstr>Example of Counting Semaphore (1/2)</vt:lpstr>
      <vt:lpstr>Example of Counting Semaphore (2/2)</vt:lpstr>
      <vt:lpstr>Mutex</vt:lpstr>
      <vt:lpstr>Mutex</vt:lpstr>
      <vt:lpstr>Priority Inversion: Case 1</vt:lpstr>
      <vt:lpstr>Priority Inversion: Case 2</vt:lpstr>
      <vt:lpstr>Solving Priority Inversion</vt:lpstr>
      <vt:lpstr>Example of Mutex (1/3)</vt:lpstr>
      <vt:lpstr>Example of Mutex (2/3)</vt:lpstr>
      <vt:lpstr>Example of Mutex (3/3)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CS4101 嵌入式系統概論  Task Synchronization</dc:title>
  <dc:creator>Chung-Ta King</dc:creator>
  <cp:lastModifiedBy>Chung-Ta King</cp:lastModifiedBy>
  <cp:revision>644</cp:revision>
  <cp:lastPrinted>2014-12-09T17:09:16Z</cp:lastPrinted>
  <dcterms:created xsi:type="dcterms:W3CDTF">2000-02-07T23:54:30Z</dcterms:created>
  <dcterms:modified xsi:type="dcterms:W3CDTF">2016-12-25T16:44:30Z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>wolf@princeton.edu</vt:lpwstr>
  </property>
  <property fmtid="{D5CDD505-2E9C-101B-9397-08002B2CF9AE}" pid="8" name="HomePage">
    <vt:lpwstr>http://www.ee.princeton.edu/~wolf</vt:lpwstr>
  </property>
  <property fmtid="{D5CDD505-2E9C-101B-9397-08002B2CF9AE}" pid="9" name="Other">
    <vt:lpwstr>Overheads for Computers as Components_x000d_
(c) 2000 Morgan Kaufman</vt:lpwstr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D:\Computers as Components\Web Aids\overheads</vt:lpwstr>
  </property>
</Properties>
</file>