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88" r:id="rId2"/>
    <p:sldId id="451" r:id="rId3"/>
    <p:sldId id="545" r:id="rId4"/>
    <p:sldId id="546" r:id="rId5"/>
    <p:sldId id="556" r:id="rId6"/>
    <p:sldId id="557" r:id="rId7"/>
    <p:sldId id="547" r:id="rId8"/>
    <p:sldId id="548" r:id="rId9"/>
    <p:sldId id="549" r:id="rId10"/>
    <p:sldId id="550" r:id="rId11"/>
    <p:sldId id="560" r:id="rId12"/>
    <p:sldId id="551" r:id="rId13"/>
    <p:sldId id="553" r:id="rId14"/>
    <p:sldId id="561" r:id="rId15"/>
    <p:sldId id="555" r:id="rId16"/>
    <p:sldId id="452" r:id="rId17"/>
    <p:sldId id="453" r:id="rId18"/>
    <p:sldId id="454" r:id="rId19"/>
    <p:sldId id="455" r:id="rId20"/>
    <p:sldId id="503" r:id="rId21"/>
    <p:sldId id="508" r:id="rId22"/>
    <p:sldId id="509" r:id="rId23"/>
    <p:sldId id="511" r:id="rId24"/>
    <p:sldId id="510" r:id="rId25"/>
    <p:sldId id="515" r:id="rId26"/>
    <p:sldId id="516" r:id="rId27"/>
    <p:sldId id="565" r:id="rId28"/>
    <p:sldId id="562" r:id="rId29"/>
    <p:sldId id="563" r:id="rId30"/>
    <p:sldId id="564" r:id="rId31"/>
    <p:sldId id="517" r:id="rId32"/>
    <p:sldId id="518" r:id="rId33"/>
    <p:sldId id="519" r:id="rId34"/>
    <p:sldId id="531" r:id="rId35"/>
    <p:sldId id="535" r:id="rId36"/>
    <p:sldId id="533" r:id="rId37"/>
    <p:sldId id="536" r:id="rId38"/>
    <p:sldId id="537" r:id="rId39"/>
    <p:sldId id="534" r:id="rId40"/>
    <p:sldId id="566" r:id="rId41"/>
    <p:sldId id="540" r:id="rId42"/>
    <p:sldId id="573" r:id="rId43"/>
    <p:sldId id="574" r:id="rId44"/>
    <p:sldId id="492" r:id="rId45"/>
    <p:sldId id="570" r:id="rId46"/>
    <p:sldId id="494" r:id="rId47"/>
    <p:sldId id="572" r:id="rId48"/>
    <p:sldId id="541" r:id="rId49"/>
    <p:sldId id="567" r:id="rId50"/>
    <p:sldId id="568" r:id="rId51"/>
    <p:sldId id="569" r:id="rId5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339933"/>
    <a:srgbClr val="99FF99"/>
    <a:srgbClr val="33CC33"/>
    <a:srgbClr val="FFCC66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47" d="100"/>
          <a:sy n="47" d="100"/>
        </p:scale>
        <p:origin x="142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1386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40" y="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40" y="674370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4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9609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28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28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28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692288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29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29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29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263926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30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2241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CBB43-0F5E-4282-AB30-B00BADC5283B}" type="slidenum">
              <a:rPr lang="zh-TW" altLang="en-US"/>
              <a:pPr/>
              <a:t>31</a:t>
            </a:fld>
            <a:endParaRPr lang="zh-TW" altLang="zh-TW"/>
          </a:p>
        </p:txBody>
      </p:sp>
      <p:sp>
        <p:nvSpPr>
          <p:cNvPr id="115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82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3E86-D97F-4580-825A-4B3C8ED0BF59}" type="slidenum">
              <a:rPr lang="zh-TW" altLang="en-US"/>
              <a:pPr/>
              <a:t>32</a:t>
            </a:fld>
            <a:endParaRPr lang="zh-TW" altLang="zh-TW"/>
          </a:p>
        </p:txBody>
      </p:sp>
      <p:sp>
        <p:nvSpPr>
          <p:cNvPr id="1155074" name="Rectangle 7"/>
          <p:cNvSpPr txBox="1">
            <a:spLocks noGrp="1"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32D8166-0DC8-422F-B554-21C955D65046}" type="slidenum">
              <a:rPr lang="zh-TW" altLang="en-US" sz="13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32</a:t>
            </a:fld>
            <a:endParaRPr lang="en-US" altLang="zh-TW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5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 lIns="96661" tIns="48331" rIns="96661" bIns="48331"/>
          <a:lstStyle/>
          <a:p>
            <a:r>
              <a:rPr lang="en-US" altLang="zh-TW"/>
              <a:t>This should be a quick review from the basic RTOS section earlier</a:t>
            </a:r>
          </a:p>
          <a:p>
            <a:endParaRPr lang="en-US" altLang="zh-TW"/>
          </a:p>
          <a:p>
            <a:r>
              <a:rPr lang="en-US" altLang="zh-TW"/>
              <a:t>Mutex is special case where the count =1 so only one task can hold it at a time</a:t>
            </a:r>
          </a:p>
        </p:txBody>
      </p:sp>
    </p:spTree>
    <p:extLst>
      <p:ext uri="{BB962C8B-B14F-4D97-AF65-F5344CB8AC3E}">
        <p14:creationId xmlns:p14="http://schemas.microsoft.com/office/powerpoint/2010/main" val="2007900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39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39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39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535837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48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48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48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31455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49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49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49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57262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5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50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50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50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45581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0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50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9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514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45FD5-A74A-46C3-BFB0-A50CD2E5810E}" type="slidenum">
              <a:rPr lang="zh-TW" altLang="en-US"/>
              <a:pPr/>
              <a:t>15</a:t>
            </a:fld>
            <a:endParaRPr lang="zh-TW" altLang="zh-TW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277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30448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27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27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27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88238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E305B-C914-42AB-8329-D435686593B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1748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052736"/>
            <a:ext cx="8178800" cy="5040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RT</a:t>
            </a:r>
            <a:r>
              <a:rPr lang="zh-TW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Scheduling &amp; Synchronization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583022" y="5300663"/>
            <a:ext cx="8066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(Materials 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from Prof. </a:t>
            </a:r>
            <a:r>
              <a:rPr kumimoji="1" lang="en-US" altLang="zh-TW" sz="1600" dirty="0" err="1">
                <a:latin typeface="+mn-lt"/>
                <a:cs typeface="Arial" panose="020B0604020202020204" pitchFamily="34" charset="0"/>
              </a:rPr>
              <a:t>Insup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 </a:t>
            </a:r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Lee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, </a:t>
            </a:r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Prof. Frank </a:t>
            </a:r>
            <a:r>
              <a:rPr kumimoji="1" lang="en-US" altLang="zh-TW" sz="1600" dirty="0" err="1" smtClean="0">
                <a:latin typeface="+mn-lt"/>
                <a:cs typeface="Arial" panose="020B0604020202020204" pitchFamily="34" charset="0"/>
              </a:rPr>
              <a:t>Drews</a:t>
            </a:r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kumimoji="1" lang="en-US" altLang="en-US" sz="1600" i="1" dirty="0" smtClean="0">
                <a:latin typeface="+mn-lt"/>
                <a:cs typeface="Arial" panose="020B0604020202020204" pitchFamily="34" charset="0"/>
              </a:rPr>
              <a:t>MQX User Guide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,</a:t>
            </a:r>
            <a:r>
              <a:rPr kumimoji="1" lang="zh-TW" altLang="en-US" sz="1600" i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Using the </a:t>
            </a:r>
            <a:r>
              <a:rPr kumimoji="1" lang="en-US" altLang="zh-TW" sz="1600" i="1" dirty="0" err="1" smtClean="0">
                <a:latin typeface="+mn-lt"/>
                <a:cs typeface="Arial" panose="020B0604020202020204" pitchFamily="34" charset="0"/>
              </a:rPr>
              <a:t>FreeRTOS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 Real Time Kernel, 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Study of an 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Operating 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S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ystem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: </a:t>
            </a:r>
            <a:r>
              <a:rPr kumimoji="1" lang="en-US" altLang="zh-TW" sz="1600" i="1" dirty="0" err="1">
                <a:latin typeface="+mn-lt"/>
                <a:cs typeface="Arial" panose="020B0604020202020204" pitchFamily="34" charset="0"/>
              </a:rPr>
              <a:t>FreeRTOS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)</a:t>
            </a:r>
            <a:endParaRPr kumimoji="1" lang="zh-TW" altLang="en-US" sz="1600" i="1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Rate Monotonic Scheduling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Optimal </a:t>
            </a:r>
            <a:r>
              <a:rPr lang="en-US" altLang="zh-TW" dirty="0" smtClean="0"/>
              <a:t>static </a:t>
            </a:r>
            <a:r>
              <a:rPr lang="en-US" altLang="zh-TW" dirty="0"/>
              <a:t>priority assignment: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Shortest-period task </a:t>
            </a:r>
            <a:r>
              <a:rPr lang="en-US" altLang="zh-TW" dirty="0">
                <a:solidFill>
                  <a:srgbClr val="FF0000"/>
                </a:solidFill>
              </a:rPr>
              <a:t>gets highest </a:t>
            </a:r>
            <a:r>
              <a:rPr lang="en-US" altLang="zh-TW" dirty="0" smtClean="0">
                <a:solidFill>
                  <a:srgbClr val="FF0000"/>
                </a:solidFill>
              </a:rPr>
              <a:t>priority</a:t>
            </a:r>
            <a:endParaRPr lang="en-US" altLang="zh-TW" dirty="0"/>
          </a:p>
          <a:p>
            <a:pPr lvl="1"/>
            <a:r>
              <a:rPr lang="en-US" altLang="zh-TW" dirty="0" smtClean="0"/>
              <a:t>Break </a:t>
            </a:r>
            <a:r>
              <a:rPr lang="en-US" altLang="zh-TW" dirty="0"/>
              <a:t>ties </a:t>
            </a:r>
            <a:r>
              <a:rPr lang="en-US" altLang="zh-TW" dirty="0" smtClean="0"/>
              <a:t>arbitrarily</a:t>
            </a:r>
            <a:endParaRPr lang="en-US" altLang="zh-TW" dirty="0"/>
          </a:p>
          <a:p>
            <a:r>
              <a:rPr lang="en-US" altLang="zh-TW" dirty="0"/>
              <a:t>No </a:t>
            </a:r>
            <a:r>
              <a:rPr lang="en-US" altLang="zh-TW" dirty="0" smtClean="0"/>
              <a:t>static-priority </a:t>
            </a:r>
            <a:r>
              <a:rPr lang="en-US" altLang="zh-TW" dirty="0"/>
              <a:t>scheme does better</a:t>
            </a:r>
          </a:p>
          <a:p>
            <a:pPr lvl="1"/>
            <a:r>
              <a:rPr lang="en-US" altLang="zh-TW" dirty="0"/>
              <a:t>In terms of CPU </a:t>
            </a:r>
            <a:r>
              <a:rPr lang="en-US" altLang="zh-TW" dirty="0" smtClean="0"/>
              <a:t>utilization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  <p:sp>
        <p:nvSpPr>
          <p:cNvPr id="90" name="Rectangle 113"/>
          <p:cNvSpPr>
            <a:spLocks noChangeArrowheads="1"/>
          </p:cNvSpPr>
          <p:nvPr/>
        </p:nvSpPr>
        <p:spPr bwMode="auto">
          <a:xfrm>
            <a:off x="4265240" y="5079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1" name="Rectangle 107"/>
          <p:cNvSpPr>
            <a:spLocks noChangeArrowheads="1"/>
          </p:cNvSpPr>
          <p:nvPr/>
        </p:nvSpPr>
        <p:spPr bwMode="auto">
          <a:xfrm>
            <a:off x="3503240" y="4317751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2" name="Rectangle 104"/>
          <p:cNvSpPr>
            <a:spLocks noChangeArrowheads="1"/>
          </p:cNvSpPr>
          <p:nvPr/>
        </p:nvSpPr>
        <p:spPr bwMode="auto">
          <a:xfrm>
            <a:off x="1979240" y="4317751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3" name="Rectangle 106"/>
          <p:cNvSpPr>
            <a:spLocks noChangeArrowheads="1"/>
          </p:cNvSpPr>
          <p:nvPr/>
        </p:nvSpPr>
        <p:spPr bwMode="auto">
          <a:xfrm>
            <a:off x="3122240" y="3555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4" name="Rectangle 103"/>
          <p:cNvSpPr>
            <a:spLocks noChangeArrowheads="1"/>
          </p:cNvSpPr>
          <p:nvPr/>
        </p:nvSpPr>
        <p:spPr bwMode="auto">
          <a:xfrm>
            <a:off x="1598240" y="3555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1598240" y="3860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" name="Line 9"/>
          <p:cNvSpPr>
            <a:spLocks noChangeShapeType="1"/>
          </p:cNvSpPr>
          <p:nvPr/>
        </p:nvSpPr>
        <p:spPr bwMode="auto">
          <a:xfrm flipV="1">
            <a:off x="1598240" y="3555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>
            <a:off x="1979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8" name="Line 11"/>
          <p:cNvSpPr>
            <a:spLocks noChangeShapeType="1"/>
          </p:cNvSpPr>
          <p:nvPr/>
        </p:nvSpPr>
        <p:spPr bwMode="auto">
          <a:xfrm>
            <a:off x="2360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9" name="Line 12"/>
          <p:cNvSpPr>
            <a:spLocks noChangeShapeType="1"/>
          </p:cNvSpPr>
          <p:nvPr/>
        </p:nvSpPr>
        <p:spPr bwMode="auto">
          <a:xfrm>
            <a:off x="2741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>
            <a:off x="312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50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2" name="Line 15"/>
          <p:cNvSpPr>
            <a:spLocks noChangeShapeType="1"/>
          </p:cNvSpPr>
          <p:nvPr/>
        </p:nvSpPr>
        <p:spPr bwMode="auto">
          <a:xfrm>
            <a:off x="388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>
            <a:off x="4265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4" name="Line 17"/>
          <p:cNvSpPr>
            <a:spLocks noChangeShapeType="1"/>
          </p:cNvSpPr>
          <p:nvPr/>
        </p:nvSpPr>
        <p:spPr bwMode="auto">
          <a:xfrm>
            <a:off x="4646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5" name="Line 18"/>
          <p:cNvSpPr>
            <a:spLocks noChangeShapeType="1"/>
          </p:cNvSpPr>
          <p:nvPr/>
        </p:nvSpPr>
        <p:spPr bwMode="auto">
          <a:xfrm>
            <a:off x="5027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6" name="Line 19"/>
          <p:cNvSpPr>
            <a:spLocks noChangeShapeType="1"/>
          </p:cNvSpPr>
          <p:nvPr/>
        </p:nvSpPr>
        <p:spPr bwMode="auto">
          <a:xfrm>
            <a:off x="5408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5789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auto">
          <a:xfrm>
            <a:off x="6170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9" name="Line 22"/>
          <p:cNvSpPr>
            <a:spLocks noChangeShapeType="1"/>
          </p:cNvSpPr>
          <p:nvPr/>
        </p:nvSpPr>
        <p:spPr bwMode="auto">
          <a:xfrm>
            <a:off x="6551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0" name="Line 23"/>
          <p:cNvSpPr>
            <a:spLocks noChangeShapeType="1"/>
          </p:cNvSpPr>
          <p:nvPr/>
        </p:nvSpPr>
        <p:spPr bwMode="auto">
          <a:xfrm>
            <a:off x="693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731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2" name="Line 25"/>
          <p:cNvSpPr>
            <a:spLocks noChangeShapeType="1"/>
          </p:cNvSpPr>
          <p:nvPr/>
        </p:nvSpPr>
        <p:spPr bwMode="auto">
          <a:xfrm>
            <a:off x="769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>
            <a:off x="693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4" name="Line 27"/>
          <p:cNvSpPr>
            <a:spLocks noChangeShapeType="1"/>
          </p:cNvSpPr>
          <p:nvPr/>
        </p:nvSpPr>
        <p:spPr bwMode="auto">
          <a:xfrm>
            <a:off x="731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5" name="Line 28"/>
          <p:cNvSpPr>
            <a:spLocks noChangeShapeType="1"/>
          </p:cNvSpPr>
          <p:nvPr/>
        </p:nvSpPr>
        <p:spPr bwMode="auto">
          <a:xfrm>
            <a:off x="769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6" name="Line 29"/>
          <p:cNvSpPr>
            <a:spLocks noChangeShapeType="1"/>
          </p:cNvSpPr>
          <p:nvPr/>
        </p:nvSpPr>
        <p:spPr bwMode="auto">
          <a:xfrm>
            <a:off x="8075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7" name="Line 30"/>
          <p:cNvSpPr>
            <a:spLocks noChangeShapeType="1"/>
          </p:cNvSpPr>
          <p:nvPr/>
        </p:nvSpPr>
        <p:spPr bwMode="auto">
          <a:xfrm>
            <a:off x="1598240" y="4622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8" name="Line 31"/>
          <p:cNvSpPr>
            <a:spLocks noChangeShapeType="1"/>
          </p:cNvSpPr>
          <p:nvPr/>
        </p:nvSpPr>
        <p:spPr bwMode="auto">
          <a:xfrm flipV="1">
            <a:off x="1598240" y="4317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9" name="Line 32"/>
          <p:cNvSpPr>
            <a:spLocks noChangeShapeType="1"/>
          </p:cNvSpPr>
          <p:nvPr/>
        </p:nvSpPr>
        <p:spPr bwMode="auto">
          <a:xfrm>
            <a:off x="1979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0" name="Line 33"/>
          <p:cNvSpPr>
            <a:spLocks noChangeShapeType="1"/>
          </p:cNvSpPr>
          <p:nvPr/>
        </p:nvSpPr>
        <p:spPr bwMode="auto">
          <a:xfrm>
            <a:off x="2360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1" name="Line 34"/>
          <p:cNvSpPr>
            <a:spLocks noChangeShapeType="1"/>
          </p:cNvSpPr>
          <p:nvPr/>
        </p:nvSpPr>
        <p:spPr bwMode="auto">
          <a:xfrm>
            <a:off x="2741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2" name="Line 35"/>
          <p:cNvSpPr>
            <a:spLocks noChangeShapeType="1"/>
          </p:cNvSpPr>
          <p:nvPr/>
        </p:nvSpPr>
        <p:spPr bwMode="auto">
          <a:xfrm>
            <a:off x="312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3" name="Line 36"/>
          <p:cNvSpPr>
            <a:spLocks noChangeShapeType="1"/>
          </p:cNvSpPr>
          <p:nvPr/>
        </p:nvSpPr>
        <p:spPr bwMode="auto">
          <a:xfrm>
            <a:off x="350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4" name="Line 37"/>
          <p:cNvSpPr>
            <a:spLocks noChangeShapeType="1"/>
          </p:cNvSpPr>
          <p:nvPr/>
        </p:nvSpPr>
        <p:spPr bwMode="auto">
          <a:xfrm>
            <a:off x="388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5" name="Line 38"/>
          <p:cNvSpPr>
            <a:spLocks noChangeShapeType="1"/>
          </p:cNvSpPr>
          <p:nvPr/>
        </p:nvSpPr>
        <p:spPr bwMode="auto">
          <a:xfrm>
            <a:off x="4265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6" name="Line 39"/>
          <p:cNvSpPr>
            <a:spLocks noChangeShapeType="1"/>
          </p:cNvSpPr>
          <p:nvPr/>
        </p:nvSpPr>
        <p:spPr bwMode="auto">
          <a:xfrm>
            <a:off x="4646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7" name="Line 40"/>
          <p:cNvSpPr>
            <a:spLocks noChangeShapeType="1"/>
          </p:cNvSpPr>
          <p:nvPr/>
        </p:nvSpPr>
        <p:spPr bwMode="auto">
          <a:xfrm>
            <a:off x="5027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8" name="Line 41"/>
          <p:cNvSpPr>
            <a:spLocks noChangeShapeType="1"/>
          </p:cNvSpPr>
          <p:nvPr/>
        </p:nvSpPr>
        <p:spPr bwMode="auto">
          <a:xfrm>
            <a:off x="5408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9" name="Line 42"/>
          <p:cNvSpPr>
            <a:spLocks noChangeShapeType="1"/>
          </p:cNvSpPr>
          <p:nvPr/>
        </p:nvSpPr>
        <p:spPr bwMode="auto">
          <a:xfrm>
            <a:off x="5789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0" name="Line 43"/>
          <p:cNvSpPr>
            <a:spLocks noChangeShapeType="1"/>
          </p:cNvSpPr>
          <p:nvPr/>
        </p:nvSpPr>
        <p:spPr bwMode="auto">
          <a:xfrm>
            <a:off x="6170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1" name="Line 44"/>
          <p:cNvSpPr>
            <a:spLocks noChangeShapeType="1"/>
          </p:cNvSpPr>
          <p:nvPr/>
        </p:nvSpPr>
        <p:spPr bwMode="auto">
          <a:xfrm>
            <a:off x="6551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2" name="Line 45"/>
          <p:cNvSpPr>
            <a:spLocks noChangeShapeType="1"/>
          </p:cNvSpPr>
          <p:nvPr/>
        </p:nvSpPr>
        <p:spPr bwMode="auto">
          <a:xfrm>
            <a:off x="693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3" name="Line 46"/>
          <p:cNvSpPr>
            <a:spLocks noChangeShapeType="1"/>
          </p:cNvSpPr>
          <p:nvPr/>
        </p:nvSpPr>
        <p:spPr bwMode="auto">
          <a:xfrm>
            <a:off x="731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4" name="Line 47"/>
          <p:cNvSpPr>
            <a:spLocks noChangeShapeType="1"/>
          </p:cNvSpPr>
          <p:nvPr/>
        </p:nvSpPr>
        <p:spPr bwMode="auto">
          <a:xfrm>
            <a:off x="769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5" name="Line 48"/>
          <p:cNvSpPr>
            <a:spLocks noChangeShapeType="1"/>
          </p:cNvSpPr>
          <p:nvPr/>
        </p:nvSpPr>
        <p:spPr bwMode="auto">
          <a:xfrm>
            <a:off x="693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6" name="Line 49"/>
          <p:cNvSpPr>
            <a:spLocks noChangeShapeType="1"/>
          </p:cNvSpPr>
          <p:nvPr/>
        </p:nvSpPr>
        <p:spPr bwMode="auto">
          <a:xfrm>
            <a:off x="731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7" name="Line 50"/>
          <p:cNvSpPr>
            <a:spLocks noChangeShapeType="1"/>
          </p:cNvSpPr>
          <p:nvPr/>
        </p:nvSpPr>
        <p:spPr bwMode="auto">
          <a:xfrm>
            <a:off x="769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8" name="Line 51"/>
          <p:cNvSpPr>
            <a:spLocks noChangeShapeType="1"/>
          </p:cNvSpPr>
          <p:nvPr/>
        </p:nvSpPr>
        <p:spPr bwMode="auto">
          <a:xfrm>
            <a:off x="8075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9" name="Line 52"/>
          <p:cNvSpPr>
            <a:spLocks noChangeShapeType="1"/>
          </p:cNvSpPr>
          <p:nvPr/>
        </p:nvSpPr>
        <p:spPr bwMode="auto">
          <a:xfrm>
            <a:off x="1598240" y="5384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0" name="Line 53"/>
          <p:cNvSpPr>
            <a:spLocks noChangeShapeType="1"/>
          </p:cNvSpPr>
          <p:nvPr/>
        </p:nvSpPr>
        <p:spPr bwMode="auto">
          <a:xfrm flipV="1">
            <a:off x="1598240" y="5079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1" name="Line 54"/>
          <p:cNvSpPr>
            <a:spLocks noChangeShapeType="1"/>
          </p:cNvSpPr>
          <p:nvPr/>
        </p:nvSpPr>
        <p:spPr bwMode="auto">
          <a:xfrm>
            <a:off x="1979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2" name="Line 55"/>
          <p:cNvSpPr>
            <a:spLocks noChangeShapeType="1"/>
          </p:cNvSpPr>
          <p:nvPr/>
        </p:nvSpPr>
        <p:spPr bwMode="auto">
          <a:xfrm>
            <a:off x="2360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3" name="Line 56"/>
          <p:cNvSpPr>
            <a:spLocks noChangeShapeType="1"/>
          </p:cNvSpPr>
          <p:nvPr/>
        </p:nvSpPr>
        <p:spPr bwMode="auto">
          <a:xfrm>
            <a:off x="2741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4" name="Line 57"/>
          <p:cNvSpPr>
            <a:spLocks noChangeShapeType="1"/>
          </p:cNvSpPr>
          <p:nvPr/>
        </p:nvSpPr>
        <p:spPr bwMode="auto">
          <a:xfrm>
            <a:off x="312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5" name="Line 58"/>
          <p:cNvSpPr>
            <a:spLocks noChangeShapeType="1"/>
          </p:cNvSpPr>
          <p:nvPr/>
        </p:nvSpPr>
        <p:spPr bwMode="auto">
          <a:xfrm>
            <a:off x="350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6" name="Line 59"/>
          <p:cNvSpPr>
            <a:spLocks noChangeShapeType="1"/>
          </p:cNvSpPr>
          <p:nvPr/>
        </p:nvSpPr>
        <p:spPr bwMode="auto">
          <a:xfrm>
            <a:off x="388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7" name="Line 60"/>
          <p:cNvSpPr>
            <a:spLocks noChangeShapeType="1"/>
          </p:cNvSpPr>
          <p:nvPr/>
        </p:nvSpPr>
        <p:spPr bwMode="auto">
          <a:xfrm>
            <a:off x="4265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8" name="Line 61"/>
          <p:cNvSpPr>
            <a:spLocks noChangeShapeType="1"/>
          </p:cNvSpPr>
          <p:nvPr/>
        </p:nvSpPr>
        <p:spPr bwMode="auto">
          <a:xfrm>
            <a:off x="4646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9" name="Line 62"/>
          <p:cNvSpPr>
            <a:spLocks noChangeShapeType="1"/>
          </p:cNvSpPr>
          <p:nvPr/>
        </p:nvSpPr>
        <p:spPr bwMode="auto">
          <a:xfrm>
            <a:off x="5027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0" name="Line 63"/>
          <p:cNvSpPr>
            <a:spLocks noChangeShapeType="1"/>
          </p:cNvSpPr>
          <p:nvPr/>
        </p:nvSpPr>
        <p:spPr bwMode="auto">
          <a:xfrm>
            <a:off x="5408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1" name="Line 64"/>
          <p:cNvSpPr>
            <a:spLocks noChangeShapeType="1"/>
          </p:cNvSpPr>
          <p:nvPr/>
        </p:nvSpPr>
        <p:spPr bwMode="auto">
          <a:xfrm>
            <a:off x="5789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2" name="Line 65"/>
          <p:cNvSpPr>
            <a:spLocks noChangeShapeType="1"/>
          </p:cNvSpPr>
          <p:nvPr/>
        </p:nvSpPr>
        <p:spPr bwMode="auto">
          <a:xfrm>
            <a:off x="6170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3" name="Line 66"/>
          <p:cNvSpPr>
            <a:spLocks noChangeShapeType="1"/>
          </p:cNvSpPr>
          <p:nvPr/>
        </p:nvSpPr>
        <p:spPr bwMode="auto">
          <a:xfrm>
            <a:off x="6551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4" name="Line 67"/>
          <p:cNvSpPr>
            <a:spLocks noChangeShapeType="1"/>
          </p:cNvSpPr>
          <p:nvPr/>
        </p:nvSpPr>
        <p:spPr bwMode="auto">
          <a:xfrm>
            <a:off x="693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5" name="Line 68"/>
          <p:cNvSpPr>
            <a:spLocks noChangeShapeType="1"/>
          </p:cNvSpPr>
          <p:nvPr/>
        </p:nvSpPr>
        <p:spPr bwMode="auto">
          <a:xfrm>
            <a:off x="731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6" name="Line 69"/>
          <p:cNvSpPr>
            <a:spLocks noChangeShapeType="1"/>
          </p:cNvSpPr>
          <p:nvPr/>
        </p:nvSpPr>
        <p:spPr bwMode="auto">
          <a:xfrm>
            <a:off x="769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7" name="Line 70"/>
          <p:cNvSpPr>
            <a:spLocks noChangeShapeType="1"/>
          </p:cNvSpPr>
          <p:nvPr/>
        </p:nvSpPr>
        <p:spPr bwMode="auto">
          <a:xfrm>
            <a:off x="693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8" name="Line 71"/>
          <p:cNvSpPr>
            <a:spLocks noChangeShapeType="1"/>
          </p:cNvSpPr>
          <p:nvPr/>
        </p:nvSpPr>
        <p:spPr bwMode="auto">
          <a:xfrm>
            <a:off x="731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9" name="Line 72"/>
          <p:cNvSpPr>
            <a:spLocks noChangeShapeType="1"/>
          </p:cNvSpPr>
          <p:nvPr/>
        </p:nvSpPr>
        <p:spPr bwMode="auto">
          <a:xfrm>
            <a:off x="769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0" name="Line 73"/>
          <p:cNvSpPr>
            <a:spLocks noChangeShapeType="1"/>
          </p:cNvSpPr>
          <p:nvPr/>
        </p:nvSpPr>
        <p:spPr bwMode="auto">
          <a:xfrm>
            <a:off x="8075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1" name="Text Box 74"/>
          <p:cNvSpPr txBox="1">
            <a:spLocks noChangeArrowheads="1"/>
          </p:cNvSpPr>
          <p:nvPr/>
        </p:nvSpPr>
        <p:spPr bwMode="auto">
          <a:xfrm>
            <a:off x="1445840" y="5436939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 dirty="0">
                <a:latin typeface="+mn-lt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162" name="Text Box 79"/>
          <p:cNvSpPr txBox="1">
            <a:spLocks noChangeArrowheads="1"/>
          </p:cNvSpPr>
          <p:nvPr/>
        </p:nvSpPr>
        <p:spPr bwMode="auto">
          <a:xfrm>
            <a:off x="3350840" y="5441701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163" name="Text Box 80"/>
          <p:cNvSpPr txBox="1">
            <a:spLocks noChangeArrowheads="1"/>
          </p:cNvSpPr>
          <p:nvPr/>
        </p:nvSpPr>
        <p:spPr bwMode="auto">
          <a:xfrm>
            <a:off x="5179640" y="5441701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164" name="Text Box 81"/>
          <p:cNvSpPr txBox="1">
            <a:spLocks noChangeArrowheads="1"/>
          </p:cNvSpPr>
          <p:nvPr/>
        </p:nvSpPr>
        <p:spPr bwMode="auto">
          <a:xfrm>
            <a:off x="7084640" y="5455989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15</a:t>
            </a:r>
          </a:p>
        </p:txBody>
      </p:sp>
      <p:graphicFrame>
        <p:nvGraphicFramePr>
          <p:cNvPr id="165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06885"/>
              </p:ext>
            </p:extLst>
          </p:nvPr>
        </p:nvGraphicFramePr>
        <p:xfrm>
          <a:off x="490165" y="3538289"/>
          <a:ext cx="9667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410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65" y="3538289"/>
                        <a:ext cx="9667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112527"/>
              </p:ext>
            </p:extLst>
          </p:nvPr>
        </p:nvGraphicFramePr>
        <p:xfrm>
          <a:off x="474290" y="4328864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4101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90" y="4328864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109801"/>
              </p:ext>
            </p:extLst>
          </p:nvPr>
        </p:nvGraphicFramePr>
        <p:xfrm>
          <a:off x="502865" y="5032126"/>
          <a:ext cx="1030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4102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65" y="5032126"/>
                        <a:ext cx="1030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Line 89"/>
          <p:cNvSpPr>
            <a:spLocks noChangeShapeType="1"/>
          </p:cNvSpPr>
          <p:nvPr/>
        </p:nvSpPr>
        <p:spPr bwMode="auto">
          <a:xfrm flipV="1">
            <a:off x="1598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9" name="Line 94"/>
          <p:cNvSpPr>
            <a:spLocks noChangeShapeType="1"/>
          </p:cNvSpPr>
          <p:nvPr/>
        </p:nvSpPr>
        <p:spPr bwMode="auto">
          <a:xfrm flipV="1">
            <a:off x="1598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0" name="Line 98"/>
          <p:cNvSpPr>
            <a:spLocks noChangeShapeType="1"/>
          </p:cNvSpPr>
          <p:nvPr/>
        </p:nvSpPr>
        <p:spPr bwMode="auto">
          <a:xfrm flipV="1">
            <a:off x="1598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1" name="Line 100"/>
          <p:cNvSpPr>
            <a:spLocks noChangeShapeType="1"/>
          </p:cNvSpPr>
          <p:nvPr/>
        </p:nvSpPr>
        <p:spPr bwMode="auto">
          <a:xfrm flipV="1">
            <a:off x="3122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2" name="Line 101"/>
          <p:cNvSpPr>
            <a:spLocks noChangeShapeType="1"/>
          </p:cNvSpPr>
          <p:nvPr/>
        </p:nvSpPr>
        <p:spPr bwMode="auto">
          <a:xfrm flipV="1">
            <a:off x="3503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3" name="Line 102"/>
          <p:cNvSpPr>
            <a:spLocks noChangeShapeType="1"/>
          </p:cNvSpPr>
          <p:nvPr/>
        </p:nvSpPr>
        <p:spPr bwMode="auto">
          <a:xfrm flipV="1">
            <a:off x="4265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4" name="Rectangle 105"/>
          <p:cNvSpPr>
            <a:spLocks noChangeArrowheads="1"/>
          </p:cNvSpPr>
          <p:nvPr/>
        </p:nvSpPr>
        <p:spPr bwMode="auto">
          <a:xfrm>
            <a:off x="2741240" y="5079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4265240" y="3251199"/>
            <a:ext cx="1676204" cy="2133351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6" name="Text Box 109"/>
          <p:cNvSpPr txBox="1">
            <a:spLocks noChangeArrowheads="1"/>
          </p:cNvSpPr>
          <p:nvPr/>
        </p:nvSpPr>
        <p:spPr bwMode="auto">
          <a:xfrm>
            <a:off x="5027240" y="2808039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Deadline 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missed!</a:t>
            </a:r>
            <a:endParaRPr lang="en-US" altLang="zh-TW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77" name="Line 110"/>
          <p:cNvSpPr>
            <a:spLocks noChangeShapeType="1"/>
          </p:cNvSpPr>
          <p:nvPr/>
        </p:nvSpPr>
        <p:spPr bwMode="auto">
          <a:xfrm flipV="1">
            <a:off x="4646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8" name="Line 111"/>
          <p:cNvSpPr>
            <a:spLocks noChangeShapeType="1"/>
          </p:cNvSpPr>
          <p:nvPr/>
        </p:nvSpPr>
        <p:spPr bwMode="auto">
          <a:xfrm flipV="1">
            <a:off x="5408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9" name="Line 112"/>
          <p:cNvSpPr>
            <a:spLocks noChangeShapeType="1"/>
          </p:cNvSpPr>
          <p:nvPr/>
        </p:nvSpPr>
        <p:spPr bwMode="auto">
          <a:xfrm flipV="1">
            <a:off x="6932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0" name="Line 114"/>
          <p:cNvSpPr>
            <a:spLocks noChangeShapeType="1"/>
          </p:cNvSpPr>
          <p:nvPr/>
        </p:nvSpPr>
        <p:spPr bwMode="auto">
          <a:xfrm>
            <a:off x="4646240" y="5536951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1" name="Text Box 115"/>
          <p:cNvSpPr txBox="1">
            <a:spLocks noChangeArrowheads="1"/>
          </p:cNvSpPr>
          <p:nvPr/>
        </p:nvSpPr>
        <p:spPr bwMode="auto">
          <a:xfrm>
            <a:off x="4036640" y="5703639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 dirty="0">
                <a:latin typeface="+mn-lt"/>
                <a:ea typeface="新細明體" panose="02020500000000000000" pitchFamily="18" charset="-120"/>
              </a:rPr>
              <a:t>response time of </a:t>
            </a:r>
            <a:r>
              <a:rPr lang="en-US" altLang="zh-TW" u="none" dirty="0" smtClean="0">
                <a:latin typeface="+mn-lt"/>
                <a:ea typeface="新細明體" panose="02020500000000000000" pitchFamily="18" charset="-120"/>
              </a:rPr>
              <a:t>T</a:t>
            </a:r>
            <a:r>
              <a:rPr lang="en-US" altLang="zh-TW" u="none" baseline="-25000" dirty="0" smtClean="0">
                <a:latin typeface="+mn-lt"/>
                <a:ea typeface="新細明體" panose="02020500000000000000" pitchFamily="18" charset="-120"/>
              </a:rPr>
              <a:t>3</a:t>
            </a:r>
            <a:r>
              <a:rPr lang="en-US" altLang="zh-TW" u="none" dirty="0" smtClean="0">
                <a:latin typeface="+mn-lt"/>
                <a:ea typeface="新細明體" panose="02020500000000000000" pitchFamily="18" charset="-120"/>
              </a:rPr>
              <a:t> </a:t>
            </a:r>
            <a:endParaRPr lang="en-US" altLang="zh-TW" u="none" dirty="0">
              <a:latin typeface="+mn-lt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5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174" grpId="0" animBg="1"/>
      <p:bldP spid="176" grpId="0"/>
      <p:bldP spid="176" grpId="1"/>
      <p:bldP spid="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Rate Monotonic Scheduling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Let n be # of tasks, if total utilization &lt; n(2</a:t>
            </a:r>
            <a:r>
              <a:rPr lang="en-US" altLang="zh-TW" baseline="30000" dirty="0"/>
              <a:t>1/n</a:t>
            </a:r>
            <a:r>
              <a:rPr lang="en-US" altLang="zh-TW" dirty="0"/>
              <a:t>-1),  tasks are schedulable (at n=∞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69.3%)</a:t>
            </a:r>
          </a:p>
          <a:p>
            <a:r>
              <a:rPr lang="en-US" altLang="zh-TW" dirty="0"/>
              <a:t>This means that RMS algorithm will work if the total CPU utilization is less than 2/3!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10</a:t>
            </a:fld>
            <a:endParaRPr lang="zh-TW" altLang="zh-TW"/>
          </a:p>
        </p:txBody>
      </p:sp>
      <p:sp>
        <p:nvSpPr>
          <p:cNvPr id="98" name="Rectangle 113"/>
          <p:cNvSpPr>
            <a:spLocks noChangeArrowheads="1"/>
          </p:cNvSpPr>
          <p:nvPr/>
        </p:nvSpPr>
        <p:spPr bwMode="auto">
          <a:xfrm>
            <a:off x="4265240" y="5079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9" name="Rectangle 107"/>
          <p:cNvSpPr>
            <a:spLocks noChangeArrowheads="1"/>
          </p:cNvSpPr>
          <p:nvPr/>
        </p:nvSpPr>
        <p:spPr bwMode="auto">
          <a:xfrm>
            <a:off x="3503240" y="4317751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1979240" y="4317751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01" name="Rectangle 106"/>
          <p:cNvSpPr>
            <a:spLocks noChangeArrowheads="1"/>
          </p:cNvSpPr>
          <p:nvPr/>
        </p:nvSpPr>
        <p:spPr bwMode="auto">
          <a:xfrm>
            <a:off x="3122240" y="3555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02" name="Rectangle 103"/>
          <p:cNvSpPr>
            <a:spLocks noChangeArrowheads="1"/>
          </p:cNvSpPr>
          <p:nvPr/>
        </p:nvSpPr>
        <p:spPr bwMode="auto">
          <a:xfrm>
            <a:off x="1598240" y="3555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03" name="Line 8"/>
          <p:cNvSpPr>
            <a:spLocks noChangeShapeType="1"/>
          </p:cNvSpPr>
          <p:nvPr/>
        </p:nvSpPr>
        <p:spPr bwMode="auto">
          <a:xfrm>
            <a:off x="1598240" y="3860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4" name="Line 9"/>
          <p:cNvSpPr>
            <a:spLocks noChangeShapeType="1"/>
          </p:cNvSpPr>
          <p:nvPr/>
        </p:nvSpPr>
        <p:spPr bwMode="auto">
          <a:xfrm flipV="1">
            <a:off x="1598240" y="3555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5" name="Line 10"/>
          <p:cNvSpPr>
            <a:spLocks noChangeShapeType="1"/>
          </p:cNvSpPr>
          <p:nvPr/>
        </p:nvSpPr>
        <p:spPr bwMode="auto">
          <a:xfrm>
            <a:off x="1979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6" name="Line 11"/>
          <p:cNvSpPr>
            <a:spLocks noChangeShapeType="1"/>
          </p:cNvSpPr>
          <p:nvPr/>
        </p:nvSpPr>
        <p:spPr bwMode="auto">
          <a:xfrm>
            <a:off x="2360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7" name="Line 12"/>
          <p:cNvSpPr>
            <a:spLocks noChangeShapeType="1"/>
          </p:cNvSpPr>
          <p:nvPr/>
        </p:nvSpPr>
        <p:spPr bwMode="auto">
          <a:xfrm>
            <a:off x="2741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8" name="Line 13"/>
          <p:cNvSpPr>
            <a:spLocks noChangeShapeType="1"/>
          </p:cNvSpPr>
          <p:nvPr/>
        </p:nvSpPr>
        <p:spPr bwMode="auto">
          <a:xfrm>
            <a:off x="312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9" name="Line 14"/>
          <p:cNvSpPr>
            <a:spLocks noChangeShapeType="1"/>
          </p:cNvSpPr>
          <p:nvPr/>
        </p:nvSpPr>
        <p:spPr bwMode="auto">
          <a:xfrm>
            <a:off x="350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0" name="Line 15"/>
          <p:cNvSpPr>
            <a:spLocks noChangeShapeType="1"/>
          </p:cNvSpPr>
          <p:nvPr/>
        </p:nvSpPr>
        <p:spPr bwMode="auto">
          <a:xfrm>
            <a:off x="388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1" name="Line 16"/>
          <p:cNvSpPr>
            <a:spLocks noChangeShapeType="1"/>
          </p:cNvSpPr>
          <p:nvPr/>
        </p:nvSpPr>
        <p:spPr bwMode="auto">
          <a:xfrm>
            <a:off x="4265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2" name="Line 17"/>
          <p:cNvSpPr>
            <a:spLocks noChangeShapeType="1"/>
          </p:cNvSpPr>
          <p:nvPr/>
        </p:nvSpPr>
        <p:spPr bwMode="auto">
          <a:xfrm>
            <a:off x="4646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3" name="Line 18"/>
          <p:cNvSpPr>
            <a:spLocks noChangeShapeType="1"/>
          </p:cNvSpPr>
          <p:nvPr/>
        </p:nvSpPr>
        <p:spPr bwMode="auto">
          <a:xfrm>
            <a:off x="5027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4" name="Line 19"/>
          <p:cNvSpPr>
            <a:spLocks noChangeShapeType="1"/>
          </p:cNvSpPr>
          <p:nvPr/>
        </p:nvSpPr>
        <p:spPr bwMode="auto">
          <a:xfrm>
            <a:off x="5408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5" name="Line 20"/>
          <p:cNvSpPr>
            <a:spLocks noChangeShapeType="1"/>
          </p:cNvSpPr>
          <p:nvPr/>
        </p:nvSpPr>
        <p:spPr bwMode="auto">
          <a:xfrm>
            <a:off x="5789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6170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7" name="Line 22"/>
          <p:cNvSpPr>
            <a:spLocks noChangeShapeType="1"/>
          </p:cNvSpPr>
          <p:nvPr/>
        </p:nvSpPr>
        <p:spPr bwMode="auto">
          <a:xfrm>
            <a:off x="6551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8" name="Line 23"/>
          <p:cNvSpPr>
            <a:spLocks noChangeShapeType="1"/>
          </p:cNvSpPr>
          <p:nvPr/>
        </p:nvSpPr>
        <p:spPr bwMode="auto">
          <a:xfrm>
            <a:off x="693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9" name="Line 24"/>
          <p:cNvSpPr>
            <a:spLocks noChangeShapeType="1"/>
          </p:cNvSpPr>
          <p:nvPr/>
        </p:nvSpPr>
        <p:spPr bwMode="auto">
          <a:xfrm>
            <a:off x="731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0" name="Line 25"/>
          <p:cNvSpPr>
            <a:spLocks noChangeShapeType="1"/>
          </p:cNvSpPr>
          <p:nvPr/>
        </p:nvSpPr>
        <p:spPr bwMode="auto">
          <a:xfrm>
            <a:off x="769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1" name="Line 26"/>
          <p:cNvSpPr>
            <a:spLocks noChangeShapeType="1"/>
          </p:cNvSpPr>
          <p:nvPr/>
        </p:nvSpPr>
        <p:spPr bwMode="auto">
          <a:xfrm>
            <a:off x="6932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2" name="Line 27"/>
          <p:cNvSpPr>
            <a:spLocks noChangeShapeType="1"/>
          </p:cNvSpPr>
          <p:nvPr/>
        </p:nvSpPr>
        <p:spPr bwMode="auto">
          <a:xfrm>
            <a:off x="7313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3" name="Line 28"/>
          <p:cNvSpPr>
            <a:spLocks noChangeShapeType="1"/>
          </p:cNvSpPr>
          <p:nvPr/>
        </p:nvSpPr>
        <p:spPr bwMode="auto">
          <a:xfrm>
            <a:off x="7694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4" name="Line 29"/>
          <p:cNvSpPr>
            <a:spLocks noChangeShapeType="1"/>
          </p:cNvSpPr>
          <p:nvPr/>
        </p:nvSpPr>
        <p:spPr bwMode="auto">
          <a:xfrm>
            <a:off x="8075240" y="3784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5" name="Line 30"/>
          <p:cNvSpPr>
            <a:spLocks noChangeShapeType="1"/>
          </p:cNvSpPr>
          <p:nvPr/>
        </p:nvSpPr>
        <p:spPr bwMode="auto">
          <a:xfrm>
            <a:off x="1598240" y="4622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6" name="Line 31"/>
          <p:cNvSpPr>
            <a:spLocks noChangeShapeType="1"/>
          </p:cNvSpPr>
          <p:nvPr/>
        </p:nvSpPr>
        <p:spPr bwMode="auto">
          <a:xfrm flipV="1">
            <a:off x="1598240" y="4317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1979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8" name="Line 33"/>
          <p:cNvSpPr>
            <a:spLocks noChangeShapeType="1"/>
          </p:cNvSpPr>
          <p:nvPr/>
        </p:nvSpPr>
        <p:spPr bwMode="auto">
          <a:xfrm>
            <a:off x="2360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9" name="Line 34"/>
          <p:cNvSpPr>
            <a:spLocks noChangeShapeType="1"/>
          </p:cNvSpPr>
          <p:nvPr/>
        </p:nvSpPr>
        <p:spPr bwMode="auto">
          <a:xfrm>
            <a:off x="2741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0" name="Line 35"/>
          <p:cNvSpPr>
            <a:spLocks noChangeShapeType="1"/>
          </p:cNvSpPr>
          <p:nvPr/>
        </p:nvSpPr>
        <p:spPr bwMode="auto">
          <a:xfrm>
            <a:off x="312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1" name="Line 36"/>
          <p:cNvSpPr>
            <a:spLocks noChangeShapeType="1"/>
          </p:cNvSpPr>
          <p:nvPr/>
        </p:nvSpPr>
        <p:spPr bwMode="auto">
          <a:xfrm>
            <a:off x="350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2" name="Line 37"/>
          <p:cNvSpPr>
            <a:spLocks noChangeShapeType="1"/>
          </p:cNvSpPr>
          <p:nvPr/>
        </p:nvSpPr>
        <p:spPr bwMode="auto">
          <a:xfrm>
            <a:off x="388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3" name="Line 38"/>
          <p:cNvSpPr>
            <a:spLocks noChangeShapeType="1"/>
          </p:cNvSpPr>
          <p:nvPr/>
        </p:nvSpPr>
        <p:spPr bwMode="auto">
          <a:xfrm>
            <a:off x="4265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4" name="Line 39"/>
          <p:cNvSpPr>
            <a:spLocks noChangeShapeType="1"/>
          </p:cNvSpPr>
          <p:nvPr/>
        </p:nvSpPr>
        <p:spPr bwMode="auto">
          <a:xfrm>
            <a:off x="4646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5" name="Line 40"/>
          <p:cNvSpPr>
            <a:spLocks noChangeShapeType="1"/>
          </p:cNvSpPr>
          <p:nvPr/>
        </p:nvSpPr>
        <p:spPr bwMode="auto">
          <a:xfrm>
            <a:off x="5027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6" name="Line 41"/>
          <p:cNvSpPr>
            <a:spLocks noChangeShapeType="1"/>
          </p:cNvSpPr>
          <p:nvPr/>
        </p:nvSpPr>
        <p:spPr bwMode="auto">
          <a:xfrm>
            <a:off x="5408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7" name="Line 42"/>
          <p:cNvSpPr>
            <a:spLocks noChangeShapeType="1"/>
          </p:cNvSpPr>
          <p:nvPr/>
        </p:nvSpPr>
        <p:spPr bwMode="auto">
          <a:xfrm>
            <a:off x="5789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6170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9" name="Line 44"/>
          <p:cNvSpPr>
            <a:spLocks noChangeShapeType="1"/>
          </p:cNvSpPr>
          <p:nvPr/>
        </p:nvSpPr>
        <p:spPr bwMode="auto">
          <a:xfrm>
            <a:off x="6551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0" name="Line 45"/>
          <p:cNvSpPr>
            <a:spLocks noChangeShapeType="1"/>
          </p:cNvSpPr>
          <p:nvPr/>
        </p:nvSpPr>
        <p:spPr bwMode="auto">
          <a:xfrm>
            <a:off x="693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1" name="Line 46"/>
          <p:cNvSpPr>
            <a:spLocks noChangeShapeType="1"/>
          </p:cNvSpPr>
          <p:nvPr/>
        </p:nvSpPr>
        <p:spPr bwMode="auto">
          <a:xfrm>
            <a:off x="731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>
            <a:off x="769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3" name="Line 48"/>
          <p:cNvSpPr>
            <a:spLocks noChangeShapeType="1"/>
          </p:cNvSpPr>
          <p:nvPr/>
        </p:nvSpPr>
        <p:spPr bwMode="auto">
          <a:xfrm>
            <a:off x="6932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4" name="Line 49"/>
          <p:cNvSpPr>
            <a:spLocks noChangeShapeType="1"/>
          </p:cNvSpPr>
          <p:nvPr/>
        </p:nvSpPr>
        <p:spPr bwMode="auto">
          <a:xfrm>
            <a:off x="7313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5" name="Line 50"/>
          <p:cNvSpPr>
            <a:spLocks noChangeShapeType="1"/>
          </p:cNvSpPr>
          <p:nvPr/>
        </p:nvSpPr>
        <p:spPr bwMode="auto">
          <a:xfrm>
            <a:off x="7694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6" name="Line 51"/>
          <p:cNvSpPr>
            <a:spLocks noChangeShapeType="1"/>
          </p:cNvSpPr>
          <p:nvPr/>
        </p:nvSpPr>
        <p:spPr bwMode="auto">
          <a:xfrm>
            <a:off x="8075240" y="4546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7" name="Line 52"/>
          <p:cNvSpPr>
            <a:spLocks noChangeShapeType="1"/>
          </p:cNvSpPr>
          <p:nvPr/>
        </p:nvSpPr>
        <p:spPr bwMode="auto">
          <a:xfrm>
            <a:off x="1598240" y="5384551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8" name="Line 53"/>
          <p:cNvSpPr>
            <a:spLocks noChangeShapeType="1"/>
          </p:cNvSpPr>
          <p:nvPr/>
        </p:nvSpPr>
        <p:spPr bwMode="auto">
          <a:xfrm flipV="1">
            <a:off x="1598240" y="5079751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9" name="Line 54"/>
          <p:cNvSpPr>
            <a:spLocks noChangeShapeType="1"/>
          </p:cNvSpPr>
          <p:nvPr/>
        </p:nvSpPr>
        <p:spPr bwMode="auto">
          <a:xfrm>
            <a:off x="1979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0" name="Line 55"/>
          <p:cNvSpPr>
            <a:spLocks noChangeShapeType="1"/>
          </p:cNvSpPr>
          <p:nvPr/>
        </p:nvSpPr>
        <p:spPr bwMode="auto">
          <a:xfrm>
            <a:off x="2360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1" name="Line 56"/>
          <p:cNvSpPr>
            <a:spLocks noChangeShapeType="1"/>
          </p:cNvSpPr>
          <p:nvPr/>
        </p:nvSpPr>
        <p:spPr bwMode="auto">
          <a:xfrm>
            <a:off x="2741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2" name="Line 57"/>
          <p:cNvSpPr>
            <a:spLocks noChangeShapeType="1"/>
          </p:cNvSpPr>
          <p:nvPr/>
        </p:nvSpPr>
        <p:spPr bwMode="auto">
          <a:xfrm>
            <a:off x="312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3" name="Line 58"/>
          <p:cNvSpPr>
            <a:spLocks noChangeShapeType="1"/>
          </p:cNvSpPr>
          <p:nvPr/>
        </p:nvSpPr>
        <p:spPr bwMode="auto">
          <a:xfrm>
            <a:off x="350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4" name="Line 59"/>
          <p:cNvSpPr>
            <a:spLocks noChangeShapeType="1"/>
          </p:cNvSpPr>
          <p:nvPr/>
        </p:nvSpPr>
        <p:spPr bwMode="auto">
          <a:xfrm>
            <a:off x="388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5" name="Line 60"/>
          <p:cNvSpPr>
            <a:spLocks noChangeShapeType="1"/>
          </p:cNvSpPr>
          <p:nvPr/>
        </p:nvSpPr>
        <p:spPr bwMode="auto">
          <a:xfrm>
            <a:off x="4265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6" name="Line 61"/>
          <p:cNvSpPr>
            <a:spLocks noChangeShapeType="1"/>
          </p:cNvSpPr>
          <p:nvPr/>
        </p:nvSpPr>
        <p:spPr bwMode="auto">
          <a:xfrm>
            <a:off x="4646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7" name="Line 62"/>
          <p:cNvSpPr>
            <a:spLocks noChangeShapeType="1"/>
          </p:cNvSpPr>
          <p:nvPr/>
        </p:nvSpPr>
        <p:spPr bwMode="auto">
          <a:xfrm>
            <a:off x="5027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8" name="Line 63"/>
          <p:cNvSpPr>
            <a:spLocks noChangeShapeType="1"/>
          </p:cNvSpPr>
          <p:nvPr/>
        </p:nvSpPr>
        <p:spPr bwMode="auto">
          <a:xfrm>
            <a:off x="5408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9" name="Line 64"/>
          <p:cNvSpPr>
            <a:spLocks noChangeShapeType="1"/>
          </p:cNvSpPr>
          <p:nvPr/>
        </p:nvSpPr>
        <p:spPr bwMode="auto">
          <a:xfrm>
            <a:off x="5789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0" name="Line 65"/>
          <p:cNvSpPr>
            <a:spLocks noChangeShapeType="1"/>
          </p:cNvSpPr>
          <p:nvPr/>
        </p:nvSpPr>
        <p:spPr bwMode="auto">
          <a:xfrm>
            <a:off x="6170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1" name="Line 66"/>
          <p:cNvSpPr>
            <a:spLocks noChangeShapeType="1"/>
          </p:cNvSpPr>
          <p:nvPr/>
        </p:nvSpPr>
        <p:spPr bwMode="auto">
          <a:xfrm>
            <a:off x="6551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2" name="Line 67"/>
          <p:cNvSpPr>
            <a:spLocks noChangeShapeType="1"/>
          </p:cNvSpPr>
          <p:nvPr/>
        </p:nvSpPr>
        <p:spPr bwMode="auto">
          <a:xfrm>
            <a:off x="693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3" name="Line 68"/>
          <p:cNvSpPr>
            <a:spLocks noChangeShapeType="1"/>
          </p:cNvSpPr>
          <p:nvPr/>
        </p:nvSpPr>
        <p:spPr bwMode="auto">
          <a:xfrm>
            <a:off x="731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4" name="Line 69"/>
          <p:cNvSpPr>
            <a:spLocks noChangeShapeType="1"/>
          </p:cNvSpPr>
          <p:nvPr/>
        </p:nvSpPr>
        <p:spPr bwMode="auto">
          <a:xfrm>
            <a:off x="769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5" name="Line 70"/>
          <p:cNvSpPr>
            <a:spLocks noChangeShapeType="1"/>
          </p:cNvSpPr>
          <p:nvPr/>
        </p:nvSpPr>
        <p:spPr bwMode="auto">
          <a:xfrm>
            <a:off x="6932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6" name="Line 71"/>
          <p:cNvSpPr>
            <a:spLocks noChangeShapeType="1"/>
          </p:cNvSpPr>
          <p:nvPr/>
        </p:nvSpPr>
        <p:spPr bwMode="auto">
          <a:xfrm>
            <a:off x="7313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7" name="Line 72"/>
          <p:cNvSpPr>
            <a:spLocks noChangeShapeType="1"/>
          </p:cNvSpPr>
          <p:nvPr/>
        </p:nvSpPr>
        <p:spPr bwMode="auto">
          <a:xfrm>
            <a:off x="7694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8" name="Line 73"/>
          <p:cNvSpPr>
            <a:spLocks noChangeShapeType="1"/>
          </p:cNvSpPr>
          <p:nvPr/>
        </p:nvSpPr>
        <p:spPr bwMode="auto">
          <a:xfrm>
            <a:off x="8075240" y="530835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graphicFrame>
        <p:nvGraphicFramePr>
          <p:cNvPr id="169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542921"/>
              </p:ext>
            </p:extLst>
          </p:nvPr>
        </p:nvGraphicFramePr>
        <p:xfrm>
          <a:off x="490165" y="3538289"/>
          <a:ext cx="9667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165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65" y="3538289"/>
                        <a:ext cx="9667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43996"/>
              </p:ext>
            </p:extLst>
          </p:nvPr>
        </p:nvGraphicFramePr>
        <p:xfrm>
          <a:off x="474290" y="4328864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166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90" y="4328864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93908"/>
              </p:ext>
            </p:extLst>
          </p:nvPr>
        </p:nvGraphicFramePr>
        <p:xfrm>
          <a:off x="502865" y="5032126"/>
          <a:ext cx="1030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167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65" y="5032126"/>
                        <a:ext cx="1030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Line 89"/>
          <p:cNvSpPr>
            <a:spLocks noChangeShapeType="1"/>
          </p:cNvSpPr>
          <p:nvPr/>
        </p:nvSpPr>
        <p:spPr bwMode="auto">
          <a:xfrm flipV="1">
            <a:off x="1598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3" name="Line 94"/>
          <p:cNvSpPr>
            <a:spLocks noChangeShapeType="1"/>
          </p:cNvSpPr>
          <p:nvPr/>
        </p:nvSpPr>
        <p:spPr bwMode="auto">
          <a:xfrm flipV="1">
            <a:off x="1598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4" name="Line 98"/>
          <p:cNvSpPr>
            <a:spLocks noChangeShapeType="1"/>
          </p:cNvSpPr>
          <p:nvPr/>
        </p:nvSpPr>
        <p:spPr bwMode="auto">
          <a:xfrm flipV="1">
            <a:off x="1598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5" name="Line 100"/>
          <p:cNvSpPr>
            <a:spLocks noChangeShapeType="1"/>
          </p:cNvSpPr>
          <p:nvPr/>
        </p:nvSpPr>
        <p:spPr bwMode="auto">
          <a:xfrm flipV="1">
            <a:off x="3122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6" name="Line 101"/>
          <p:cNvSpPr>
            <a:spLocks noChangeShapeType="1"/>
          </p:cNvSpPr>
          <p:nvPr/>
        </p:nvSpPr>
        <p:spPr bwMode="auto">
          <a:xfrm flipV="1">
            <a:off x="3503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7" name="Line 102"/>
          <p:cNvSpPr>
            <a:spLocks noChangeShapeType="1"/>
          </p:cNvSpPr>
          <p:nvPr/>
        </p:nvSpPr>
        <p:spPr bwMode="auto">
          <a:xfrm flipV="1">
            <a:off x="4265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8" name="Rectangle 105"/>
          <p:cNvSpPr>
            <a:spLocks noChangeArrowheads="1"/>
          </p:cNvSpPr>
          <p:nvPr/>
        </p:nvSpPr>
        <p:spPr bwMode="auto">
          <a:xfrm>
            <a:off x="2741240" y="5079751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79" name="Line 110"/>
          <p:cNvSpPr>
            <a:spLocks noChangeShapeType="1"/>
          </p:cNvSpPr>
          <p:nvPr/>
        </p:nvSpPr>
        <p:spPr bwMode="auto">
          <a:xfrm flipV="1">
            <a:off x="4646240" y="3479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0" name="Line 111"/>
          <p:cNvSpPr>
            <a:spLocks noChangeShapeType="1"/>
          </p:cNvSpPr>
          <p:nvPr/>
        </p:nvSpPr>
        <p:spPr bwMode="auto">
          <a:xfrm flipV="1">
            <a:off x="5408240" y="4241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1" name="Line 112"/>
          <p:cNvSpPr>
            <a:spLocks noChangeShapeType="1"/>
          </p:cNvSpPr>
          <p:nvPr/>
        </p:nvSpPr>
        <p:spPr bwMode="auto">
          <a:xfrm flipV="1">
            <a:off x="6932240" y="5003551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76" name="Text Box 74"/>
          <p:cNvSpPr txBox="1">
            <a:spLocks noChangeArrowheads="1"/>
          </p:cNvSpPr>
          <p:nvPr/>
        </p:nvSpPr>
        <p:spPr bwMode="auto">
          <a:xfrm>
            <a:off x="1445840" y="5436939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 dirty="0">
                <a:latin typeface="+mn-lt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277" name="Text Box 79"/>
          <p:cNvSpPr txBox="1">
            <a:spLocks noChangeArrowheads="1"/>
          </p:cNvSpPr>
          <p:nvPr/>
        </p:nvSpPr>
        <p:spPr bwMode="auto">
          <a:xfrm>
            <a:off x="3350840" y="5441701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278" name="Text Box 80"/>
          <p:cNvSpPr txBox="1">
            <a:spLocks noChangeArrowheads="1"/>
          </p:cNvSpPr>
          <p:nvPr/>
        </p:nvSpPr>
        <p:spPr bwMode="auto">
          <a:xfrm>
            <a:off x="5179640" y="5441701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79" name="Text Box 81"/>
          <p:cNvSpPr txBox="1">
            <a:spLocks noChangeArrowheads="1"/>
          </p:cNvSpPr>
          <p:nvPr/>
        </p:nvSpPr>
        <p:spPr bwMode="auto">
          <a:xfrm>
            <a:off x="7084640" y="5455989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0760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RMS Example</a:t>
            </a:r>
            <a:endParaRPr lang="en-US" altLang="zh-TW" dirty="0"/>
          </a:p>
        </p:txBody>
      </p:sp>
      <p:sp>
        <p:nvSpPr>
          <p:cNvPr id="951321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2400" dirty="0"/>
              <a:t>Process	</a:t>
            </a:r>
            <a:r>
              <a:rPr lang="en-US" altLang="zh-TW" sz="2400" dirty="0" smtClean="0"/>
              <a:t>Execution </a:t>
            </a:r>
            <a:r>
              <a:rPr lang="en-US" altLang="zh-TW" sz="2400" dirty="0"/>
              <a:t>time	</a:t>
            </a:r>
            <a:r>
              <a:rPr lang="en-US" altLang="zh-TW" sz="2400" dirty="0" smtClean="0"/>
              <a:t>Period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P1</a:t>
            </a:r>
            <a:r>
              <a:rPr lang="en-US" altLang="zh-TW" sz="2400" dirty="0"/>
              <a:t>			  1		</a:t>
            </a:r>
            <a:r>
              <a:rPr lang="en-US" altLang="zh-TW" sz="2400" dirty="0" smtClean="0"/>
              <a:t>     </a:t>
            </a:r>
            <a:r>
              <a:rPr lang="en-US" altLang="zh-TW" sz="2400" dirty="0"/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P2</a:t>
            </a:r>
            <a:r>
              <a:rPr lang="en-US" altLang="zh-TW" sz="2400" dirty="0"/>
              <a:t>			  2		</a:t>
            </a:r>
            <a:r>
              <a:rPr lang="en-US" altLang="zh-TW" sz="2400" dirty="0" smtClean="0"/>
              <a:t>     </a:t>
            </a:r>
            <a:r>
              <a:rPr lang="en-US" altLang="zh-TW" sz="2400" dirty="0"/>
              <a:t>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P3</a:t>
            </a:r>
            <a:r>
              <a:rPr lang="en-US" altLang="zh-TW" sz="2400" dirty="0"/>
              <a:t>			  3		</a:t>
            </a:r>
            <a:r>
              <a:rPr lang="en-US" altLang="zh-TW" sz="2400" dirty="0" smtClean="0"/>
              <a:t>   12</a:t>
            </a:r>
            <a:endParaRPr lang="en-US" altLang="zh-TW" sz="2400" dirty="0"/>
          </a:p>
        </p:txBody>
      </p:sp>
      <p:sp>
        <p:nvSpPr>
          <p:cNvPr id="951301" name="Line 5"/>
          <p:cNvSpPr>
            <a:spLocks noChangeShapeType="1"/>
          </p:cNvSpPr>
          <p:nvPr/>
        </p:nvSpPr>
        <p:spPr bwMode="auto">
          <a:xfrm>
            <a:off x="762000" y="5449888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2" name="Text Box 6"/>
          <p:cNvSpPr txBox="1">
            <a:spLocks noChangeArrowheads="1"/>
          </p:cNvSpPr>
          <p:nvPr/>
        </p:nvSpPr>
        <p:spPr bwMode="auto">
          <a:xfrm>
            <a:off x="7962900" y="4802188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+mn-lt"/>
              </a:rPr>
              <a:t>time</a:t>
            </a:r>
          </a:p>
        </p:txBody>
      </p:sp>
      <p:sp>
        <p:nvSpPr>
          <p:cNvPr id="951303" name="Line 7"/>
          <p:cNvSpPr>
            <a:spLocks noChangeShapeType="1"/>
          </p:cNvSpPr>
          <p:nvPr/>
        </p:nvSpPr>
        <p:spPr bwMode="auto">
          <a:xfrm>
            <a:off x="762000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4" name="Text Box 8"/>
          <p:cNvSpPr txBox="1">
            <a:spLocks noChangeArrowheads="1"/>
          </p:cNvSpPr>
          <p:nvPr/>
        </p:nvSpPr>
        <p:spPr bwMode="auto">
          <a:xfrm>
            <a:off x="611560" y="576897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0</a:t>
            </a:r>
            <a:endParaRPr lang="en-US" altLang="zh-TW" sz="2400">
              <a:latin typeface="+mn-lt"/>
            </a:endParaRPr>
          </a:p>
        </p:txBody>
      </p:sp>
      <p:sp>
        <p:nvSpPr>
          <p:cNvPr id="951305" name="Line 9"/>
          <p:cNvSpPr>
            <a:spLocks noChangeShapeType="1"/>
          </p:cNvSpPr>
          <p:nvPr/>
        </p:nvSpPr>
        <p:spPr bwMode="auto">
          <a:xfrm>
            <a:off x="4579938" y="543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6" name="Text Box 10"/>
          <p:cNvSpPr txBox="1">
            <a:spLocks noChangeArrowheads="1"/>
          </p:cNvSpPr>
          <p:nvPr/>
        </p:nvSpPr>
        <p:spPr bwMode="auto">
          <a:xfrm>
            <a:off x="4365997" y="575468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6</a:t>
            </a:r>
            <a:endParaRPr lang="en-US" altLang="zh-TW" sz="2400">
              <a:latin typeface="+mn-lt"/>
            </a:endParaRPr>
          </a:p>
        </p:txBody>
      </p:sp>
      <p:sp>
        <p:nvSpPr>
          <p:cNvPr id="951307" name="Line 11"/>
          <p:cNvSpPr>
            <a:spLocks noChangeShapeType="1"/>
          </p:cNvSpPr>
          <p:nvPr/>
        </p:nvSpPr>
        <p:spPr bwMode="auto">
          <a:xfrm>
            <a:off x="2034646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8" name="Text Box 12"/>
          <p:cNvSpPr txBox="1">
            <a:spLocks noChangeArrowheads="1"/>
          </p:cNvSpPr>
          <p:nvPr/>
        </p:nvSpPr>
        <p:spPr bwMode="auto">
          <a:xfrm>
            <a:off x="1863039" y="576897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2</a:t>
            </a:r>
            <a:endParaRPr lang="en-US" altLang="zh-TW" sz="2400">
              <a:latin typeface="+mn-lt"/>
            </a:endParaRPr>
          </a:p>
        </p:txBody>
      </p:sp>
      <p:sp>
        <p:nvSpPr>
          <p:cNvPr id="951309" name="Line 13"/>
          <p:cNvSpPr>
            <a:spLocks noChangeShapeType="1"/>
          </p:cNvSpPr>
          <p:nvPr/>
        </p:nvSpPr>
        <p:spPr bwMode="auto">
          <a:xfrm>
            <a:off x="3307292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0" name="Text Box 14"/>
          <p:cNvSpPr txBox="1">
            <a:spLocks noChangeArrowheads="1"/>
          </p:cNvSpPr>
          <p:nvPr/>
        </p:nvSpPr>
        <p:spPr bwMode="auto">
          <a:xfrm>
            <a:off x="3114518" y="576897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4</a:t>
            </a:r>
            <a:endParaRPr lang="en-US" altLang="zh-TW" sz="2400">
              <a:latin typeface="+mn-lt"/>
            </a:endParaRPr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>
            <a:off x="8397875" y="543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2" name="Text Box 16"/>
          <p:cNvSpPr txBox="1">
            <a:spLocks noChangeArrowheads="1"/>
          </p:cNvSpPr>
          <p:nvPr/>
        </p:nvSpPr>
        <p:spPr bwMode="auto">
          <a:xfrm>
            <a:off x="8247435" y="575468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12</a:t>
            </a:r>
            <a:endParaRPr lang="en-US" altLang="zh-TW" sz="2400">
              <a:latin typeface="+mn-lt"/>
            </a:endParaRPr>
          </a:p>
        </p:txBody>
      </p:sp>
      <p:sp>
        <p:nvSpPr>
          <p:cNvPr id="951313" name="Line 17"/>
          <p:cNvSpPr>
            <a:spLocks noChangeShapeType="1"/>
          </p:cNvSpPr>
          <p:nvPr/>
        </p:nvSpPr>
        <p:spPr bwMode="auto">
          <a:xfrm>
            <a:off x="5852584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5617476" y="576897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8</a:t>
            </a:r>
            <a:endParaRPr lang="en-US" altLang="zh-TW" sz="2400">
              <a:latin typeface="+mn-lt"/>
            </a:endParaRPr>
          </a:p>
        </p:txBody>
      </p:sp>
      <p:sp>
        <p:nvSpPr>
          <p:cNvPr id="951315" name="Line 19"/>
          <p:cNvSpPr>
            <a:spLocks noChangeShapeType="1"/>
          </p:cNvSpPr>
          <p:nvPr/>
        </p:nvSpPr>
        <p:spPr bwMode="auto">
          <a:xfrm>
            <a:off x="7125230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6" name="Text Box 20"/>
          <p:cNvSpPr txBox="1">
            <a:spLocks noChangeArrowheads="1"/>
          </p:cNvSpPr>
          <p:nvPr/>
        </p:nvSpPr>
        <p:spPr bwMode="auto">
          <a:xfrm>
            <a:off x="6868955" y="5768975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+mn-lt"/>
              </a:rPr>
              <a:t>10</a:t>
            </a:r>
            <a:endParaRPr lang="en-US" altLang="zh-TW" sz="2400">
              <a:latin typeface="+mn-lt"/>
            </a:endParaRPr>
          </a:p>
        </p:txBody>
      </p:sp>
      <p:sp>
        <p:nvSpPr>
          <p:cNvPr id="951317" name="Rectangle 21"/>
          <p:cNvSpPr>
            <a:spLocks noChangeArrowheads="1"/>
          </p:cNvSpPr>
          <p:nvPr/>
        </p:nvSpPr>
        <p:spPr bwMode="auto">
          <a:xfrm>
            <a:off x="7620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19" name="Rectangle 23"/>
          <p:cNvSpPr>
            <a:spLocks noChangeArrowheads="1"/>
          </p:cNvSpPr>
          <p:nvPr/>
        </p:nvSpPr>
        <p:spPr bwMode="auto">
          <a:xfrm>
            <a:off x="1331640" y="4095750"/>
            <a:ext cx="1224000" cy="360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P2</a:t>
            </a:r>
          </a:p>
        </p:txBody>
      </p:sp>
      <p:sp>
        <p:nvSpPr>
          <p:cNvPr id="951320" name="Rectangle 24"/>
          <p:cNvSpPr>
            <a:spLocks noChangeArrowheads="1"/>
          </p:cNvSpPr>
          <p:nvPr/>
        </p:nvSpPr>
        <p:spPr bwMode="auto">
          <a:xfrm>
            <a:off x="2627313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951322" name="Rectangle 26"/>
          <p:cNvSpPr>
            <a:spLocks noChangeArrowheads="1"/>
          </p:cNvSpPr>
          <p:nvPr/>
        </p:nvSpPr>
        <p:spPr bwMode="auto">
          <a:xfrm>
            <a:off x="32766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23" name="Rectangle 27"/>
          <p:cNvSpPr>
            <a:spLocks noChangeArrowheads="1"/>
          </p:cNvSpPr>
          <p:nvPr/>
        </p:nvSpPr>
        <p:spPr bwMode="auto">
          <a:xfrm>
            <a:off x="58674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24" name="Rectangle 28"/>
          <p:cNvSpPr>
            <a:spLocks noChangeArrowheads="1"/>
          </p:cNvSpPr>
          <p:nvPr/>
        </p:nvSpPr>
        <p:spPr bwMode="auto">
          <a:xfrm>
            <a:off x="4499992" y="4095750"/>
            <a:ext cx="1224000" cy="360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anose="02020603050405020304" pitchFamily="18" charset="0"/>
              </a:rPr>
              <a:t>P2</a:t>
            </a:r>
          </a:p>
        </p:txBody>
      </p:sp>
      <p:sp>
        <p:nvSpPr>
          <p:cNvPr id="951325" name="Rectangle 29"/>
          <p:cNvSpPr>
            <a:spLocks noChangeArrowheads="1"/>
          </p:cNvSpPr>
          <p:nvPr/>
        </p:nvSpPr>
        <p:spPr bwMode="auto">
          <a:xfrm>
            <a:off x="3851275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26" name="Rectangle 30"/>
          <p:cNvSpPr>
            <a:spLocks noChangeArrowheads="1"/>
          </p:cNvSpPr>
          <p:nvPr/>
        </p:nvSpPr>
        <p:spPr bwMode="auto">
          <a:xfrm>
            <a:off x="6470165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11</a:t>
            </a:fld>
            <a:endParaRPr lang="zh-TW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547664" y="2827277"/>
            <a:ext cx="1708690" cy="633473"/>
            <a:chOff x="1644110" y="2827277"/>
            <a:chExt cx="1708690" cy="633473"/>
          </a:xfrm>
        </p:grpSpPr>
        <p:sp>
          <p:nvSpPr>
            <p:cNvPr id="3" name="文字方塊 2"/>
            <p:cNvSpPr txBox="1"/>
            <p:nvPr/>
          </p:nvSpPr>
          <p:spPr>
            <a:xfrm>
              <a:off x="1644110" y="2827277"/>
              <a:ext cx="1345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Preempted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5" name="直線單箭頭接點 4"/>
            <p:cNvCxnSpPr/>
            <p:nvPr/>
          </p:nvCxnSpPr>
          <p:spPr bwMode="auto">
            <a:xfrm>
              <a:off x="2878534" y="3115342"/>
              <a:ext cx="474266" cy="3454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群組 6"/>
          <p:cNvGrpSpPr/>
          <p:nvPr/>
        </p:nvGrpSpPr>
        <p:grpSpPr>
          <a:xfrm>
            <a:off x="3419872" y="2852936"/>
            <a:ext cx="1151597" cy="578733"/>
            <a:chOff x="3419872" y="2839154"/>
            <a:chExt cx="1151597" cy="578733"/>
          </a:xfrm>
        </p:grpSpPr>
        <p:sp>
          <p:nvSpPr>
            <p:cNvPr id="33" name="文字方塊 32"/>
            <p:cNvSpPr txBox="1"/>
            <p:nvPr/>
          </p:nvSpPr>
          <p:spPr>
            <a:xfrm>
              <a:off x="3419872" y="2839154"/>
              <a:ext cx="11515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Resumed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4" name="直線單箭頭接點 33"/>
            <p:cNvCxnSpPr/>
            <p:nvPr/>
          </p:nvCxnSpPr>
          <p:spPr bwMode="auto">
            <a:xfrm>
              <a:off x="3851275" y="3115342"/>
              <a:ext cx="0" cy="302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群組 7"/>
          <p:cNvGrpSpPr/>
          <p:nvPr/>
        </p:nvGrpSpPr>
        <p:grpSpPr>
          <a:xfrm>
            <a:off x="4427984" y="2852936"/>
            <a:ext cx="1394723" cy="606486"/>
            <a:chOff x="4587224" y="2827277"/>
            <a:chExt cx="1394723" cy="606486"/>
          </a:xfrm>
        </p:grpSpPr>
        <p:sp>
          <p:nvSpPr>
            <p:cNvPr id="39" name="文字方塊 38"/>
            <p:cNvSpPr txBox="1"/>
            <p:nvPr/>
          </p:nvSpPr>
          <p:spPr>
            <a:xfrm>
              <a:off x="4636001" y="2827277"/>
              <a:ext cx="1345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Preempted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40" name="直線單箭頭接點 39"/>
            <p:cNvCxnSpPr/>
            <p:nvPr/>
          </p:nvCxnSpPr>
          <p:spPr bwMode="auto">
            <a:xfrm flipH="1">
              <a:off x="4587224" y="3142329"/>
              <a:ext cx="430126" cy="2914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群組 8"/>
          <p:cNvGrpSpPr/>
          <p:nvPr/>
        </p:nvGrpSpPr>
        <p:grpSpPr>
          <a:xfrm>
            <a:off x="6228715" y="2839154"/>
            <a:ext cx="1151597" cy="578733"/>
            <a:chOff x="6411763" y="2839154"/>
            <a:chExt cx="1151597" cy="578733"/>
          </a:xfrm>
        </p:grpSpPr>
        <p:sp>
          <p:nvSpPr>
            <p:cNvPr id="41" name="文字方塊 40"/>
            <p:cNvSpPr txBox="1"/>
            <p:nvPr/>
          </p:nvSpPr>
          <p:spPr>
            <a:xfrm>
              <a:off x="6411763" y="2839154"/>
              <a:ext cx="11515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Resumed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42" name="直線單箭頭接點 41"/>
            <p:cNvCxnSpPr/>
            <p:nvPr/>
          </p:nvCxnSpPr>
          <p:spPr bwMode="auto">
            <a:xfrm>
              <a:off x="6653213" y="3115342"/>
              <a:ext cx="0" cy="302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" name="文字方塊 3"/>
          <p:cNvSpPr txBox="1"/>
          <p:nvPr/>
        </p:nvSpPr>
        <p:spPr>
          <a:xfrm flipH="1">
            <a:off x="6660232" y="1844824"/>
            <a:ext cx="217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Utilization = 0.5</a:t>
            </a:r>
            <a:endParaRPr lang="zh-TW" alt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600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5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5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5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5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5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7" grpId="0" animBg="1" autoUpdateAnimBg="0"/>
      <p:bldP spid="951319" grpId="0" animBg="1" autoUpdateAnimBg="0"/>
      <p:bldP spid="951320" grpId="0" animBg="1" autoUpdateAnimBg="0"/>
      <p:bldP spid="951322" grpId="0" animBg="1" autoUpdateAnimBg="0"/>
      <p:bldP spid="951323" grpId="0" animBg="1" autoUpdateAnimBg="0"/>
      <p:bldP spid="951324" grpId="0" animBg="1" autoUpdateAnimBg="0"/>
      <p:bldP spid="951325" grpId="0" animBg="1" autoUpdateAnimBg="0"/>
      <p:bldP spid="95132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Earliest-Deadline-First Scheduling (EDF)</a:t>
            </a:r>
            <a:endParaRPr lang="en-US" altLang="zh-TW" dirty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Task closest to its deadline has highest priority</a:t>
            </a:r>
          </a:p>
          <a:p>
            <a:pPr lvl="1"/>
            <a:r>
              <a:rPr lang="en-US" altLang="zh-TW" dirty="0" smtClean="0"/>
              <a:t>Requires recalculating priority of tasks at every time unit</a:t>
            </a:r>
          </a:p>
          <a:p>
            <a:pPr lvl="1"/>
            <a:r>
              <a:rPr lang="en-US" altLang="zh-TW" dirty="0" smtClean="0"/>
              <a:t>Dynamic </a:t>
            </a:r>
            <a:r>
              <a:rPr lang="en-US" altLang="zh-TW" dirty="0"/>
              <a:t>priority </a:t>
            </a:r>
            <a:r>
              <a:rPr lang="en-US" altLang="zh-TW" dirty="0" smtClean="0"/>
              <a:t>assignment: priority </a:t>
            </a:r>
            <a:r>
              <a:rPr lang="en-US" altLang="zh-TW" dirty="0"/>
              <a:t>of a </a:t>
            </a:r>
            <a:r>
              <a:rPr lang="en-US" altLang="zh-TW" dirty="0" smtClean="0"/>
              <a:t>task </a:t>
            </a:r>
            <a:r>
              <a:rPr lang="en-US" altLang="zh-TW" dirty="0"/>
              <a:t>is assigned as the </a:t>
            </a:r>
            <a:r>
              <a:rPr lang="en-US" altLang="zh-TW" dirty="0" smtClean="0"/>
              <a:t>task </a:t>
            </a:r>
            <a:r>
              <a:rPr lang="en-US" altLang="zh-TW" dirty="0"/>
              <a:t>arrives</a:t>
            </a:r>
          </a:p>
          <a:p>
            <a:pPr lvl="1"/>
            <a:r>
              <a:rPr lang="en-US" altLang="zh-TW" dirty="0" smtClean="0"/>
              <a:t>Tasks </a:t>
            </a:r>
            <a:r>
              <a:rPr lang="en-US" altLang="zh-TW" dirty="0"/>
              <a:t>do not have to be periodic</a:t>
            </a:r>
          </a:p>
          <a:p>
            <a:r>
              <a:rPr lang="en-US" altLang="zh-TW" dirty="0" smtClean="0"/>
              <a:t>EDF </a:t>
            </a:r>
            <a:r>
              <a:rPr lang="en-US" altLang="zh-TW" dirty="0"/>
              <a:t>is an optimal uniprocessor scheduling </a:t>
            </a:r>
            <a:r>
              <a:rPr lang="en-US" altLang="zh-TW" dirty="0" smtClean="0"/>
              <a:t>algorithm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use 100% of </a:t>
            </a:r>
            <a:r>
              <a:rPr lang="en-US" altLang="zh-TW" dirty="0" smtClean="0"/>
              <a:t>CPU</a:t>
            </a:r>
            <a:endParaRPr lang="en-US" altLang="zh-TW" dirty="0"/>
          </a:p>
          <a:p>
            <a:pPr lvl="1"/>
            <a:r>
              <a:rPr lang="en-US" altLang="zh-TW" dirty="0"/>
              <a:t>Scheduling cost is high and ready queue can reassign </a:t>
            </a:r>
            <a:r>
              <a:rPr lang="en-US" altLang="zh-TW" dirty="0" smtClean="0"/>
              <a:t>priority</a:t>
            </a:r>
            <a:endParaRPr lang="en-US" altLang="zh-TW" dirty="0"/>
          </a:p>
          <a:p>
            <a:pPr lvl="1"/>
            <a:r>
              <a:rPr lang="en-US" altLang="zh-TW" dirty="0" smtClean="0"/>
              <a:t>May </a:t>
            </a:r>
            <a:r>
              <a:rPr lang="en-US" altLang="zh-TW" dirty="0"/>
              <a:t>fail to meet a </a:t>
            </a:r>
            <a:r>
              <a:rPr lang="en-US" altLang="zh-TW" dirty="0" smtClean="0"/>
              <a:t>deadline</a:t>
            </a:r>
            <a:endParaRPr lang="en-US" altLang="zh-TW" dirty="0"/>
          </a:p>
          <a:p>
            <a:pPr lvl="1"/>
            <a:r>
              <a:rPr lang="en-US" altLang="zh-TW" dirty="0"/>
              <a:t>Cannot guarantee who will miss deadline, </a:t>
            </a:r>
            <a:r>
              <a:rPr lang="en-US" altLang="zh-TW" dirty="0" smtClean="0"/>
              <a:t>but RMS </a:t>
            </a:r>
            <a:r>
              <a:rPr lang="en-US" altLang="zh-TW" dirty="0"/>
              <a:t>can guarantee </a:t>
            </a:r>
            <a:r>
              <a:rPr lang="en-US" altLang="zh-TW" dirty="0" smtClean="0"/>
              <a:t>that the </a:t>
            </a:r>
            <a:r>
              <a:rPr lang="en-US" altLang="zh-TW" dirty="0"/>
              <a:t>lowest priority task </a:t>
            </a:r>
            <a:r>
              <a:rPr lang="en-US" altLang="zh-TW" dirty="0" smtClean="0"/>
              <a:t>misses deadline</a:t>
            </a:r>
            <a:endParaRPr lang="en-US" altLang="zh-TW" dirty="0"/>
          </a:p>
          <a:p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334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Earliest-Deadline-First Scheduling (EDF)</a:t>
            </a:r>
            <a:endParaRPr lang="en-US" altLang="zh-TW" dirty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Executes </a:t>
            </a:r>
            <a:r>
              <a:rPr lang="en-US" altLang="ko-KR" dirty="0" smtClean="0">
                <a:ea typeface="굴림" pitchFamily="50" charset="-127"/>
              </a:rPr>
              <a:t>the task </a:t>
            </a:r>
            <a:r>
              <a:rPr lang="en-US" altLang="ko-KR" dirty="0">
                <a:ea typeface="굴림" pitchFamily="50" charset="-127"/>
              </a:rPr>
              <a:t>with the earliest deadline</a:t>
            </a:r>
            <a:endParaRPr lang="en-US" altLang="zh-TW" dirty="0">
              <a:ea typeface="新細明體" panose="02020500000000000000" pitchFamily="18" charset="-120"/>
            </a:endParaRPr>
          </a:p>
          <a:p>
            <a:r>
              <a:rPr lang="en-US" altLang="ko-KR" dirty="0">
                <a:ea typeface="굴림" pitchFamily="50" charset="-127"/>
              </a:rPr>
              <a:t>Optimal scheduling algorithm 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if there is a schedule for a set of real-time tasks</a:t>
            </a:r>
            <a:r>
              <a:rPr lang="en-US" altLang="ko-KR" dirty="0" smtClean="0">
                <a:ea typeface="굴림" pitchFamily="50" charset="-127"/>
              </a:rPr>
              <a:t>, EDF </a:t>
            </a:r>
            <a:r>
              <a:rPr lang="en-US" altLang="ko-KR" dirty="0">
                <a:ea typeface="굴림" pitchFamily="50" charset="-127"/>
              </a:rPr>
              <a:t>can schedule </a:t>
            </a:r>
            <a:r>
              <a:rPr lang="en-US" altLang="ko-KR" dirty="0" smtClean="0">
                <a:ea typeface="굴림" pitchFamily="50" charset="-127"/>
              </a:rPr>
              <a:t>it</a:t>
            </a:r>
            <a:endParaRPr lang="en-US" altLang="ko-KR" dirty="0">
              <a:ea typeface="굴림" pitchFamily="50" charset="-127"/>
            </a:endParaRPr>
          </a:p>
          <a:p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13</a:t>
            </a:fld>
            <a:endParaRPr lang="zh-TW" altLang="zh-TW"/>
          </a:p>
        </p:txBody>
      </p:sp>
      <p:sp>
        <p:nvSpPr>
          <p:cNvPr id="90" name="Rectangle 109"/>
          <p:cNvSpPr>
            <a:spLocks noChangeArrowheads="1"/>
          </p:cNvSpPr>
          <p:nvPr/>
        </p:nvSpPr>
        <p:spPr bwMode="auto">
          <a:xfrm>
            <a:off x="7313240" y="4483224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1" name="Rectangle 108"/>
          <p:cNvSpPr>
            <a:spLocks noChangeArrowheads="1"/>
          </p:cNvSpPr>
          <p:nvPr/>
        </p:nvSpPr>
        <p:spPr bwMode="auto">
          <a:xfrm>
            <a:off x="4646240" y="3721224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2" name="Rectangle 107"/>
          <p:cNvSpPr>
            <a:spLocks noChangeArrowheads="1"/>
          </p:cNvSpPr>
          <p:nvPr/>
        </p:nvSpPr>
        <p:spPr bwMode="auto">
          <a:xfrm>
            <a:off x="6932240" y="5245224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V="1">
            <a:off x="4646240" y="3649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4" name="Rectangle 6"/>
          <p:cNvSpPr>
            <a:spLocks noChangeArrowheads="1"/>
          </p:cNvSpPr>
          <p:nvPr/>
        </p:nvSpPr>
        <p:spPr bwMode="auto">
          <a:xfrm>
            <a:off x="1979240" y="4487987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3503240" y="3725987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1598240" y="3725987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97" name="Line 9"/>
          <p:cNvSpPr>
            <a:spLocks noChangeShapeType="1"/>
          </p:cNvSpPr>
          <p:nvPr/>
        </p:nvSpPr>
        <p:spPr bwMode="auto">
          <a:xfrm>
            <a:off x="1598240" y="4030787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flipV="1">
            <a:off x="1598240" y="3725987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9" name="Line 11"/>
          <p:cNvSpPr>
            <a:spLocks noChangeShapeType="1"/>
          </p:cNvSpPr>
          <p:nvPr/>
        </p:nvSpPr>
        <p:spPr bwMode="auto">
          <a:xfrm>
            <a:off x="1979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0" name="Line 12"/>
          <p:cNvSpPr>
            <a:spLocks noChangeShapeType="1"/>
          </p:cNvSpPr>
          <p:nvPr/>
        </p:nvSpPr>
        <p:spPr bwMode="auto">
          <a:xfrm>
            <a:off x="2360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1" name="Line 13"/>
          <p:cNvSpPr>
            <a:spLocks noChangeShapeType="1"/>
          </p:cNvSpPr>
          <p:nvPr/>
        </p:nvSpPr>
        <p:spPr bwMode="auto">
          <a:xfrm>
            <a:off x="2741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3122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3" name="Line 15"/>
          <p:cNvSpPr>
            <a:spLocks noChangeShapeType="1"/>
          </p:cNvSpPr>
          <p:nvPr/>
        </p:nvSpPr>
        <p:spPr bwMode="auto">
          <a:xfrm>
            <a:off x="3503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4" name="Line 16"/>
          <p:cNvSpPr>
            <a:spLocks noChangeShapeType="1"/>
          </p:cNvSpPr>
          <p:nvPr/>
        </p:nvSpPr>
        <p:spPr bwMode="auto">
          <a:xfrm>
            <a:off x="3884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5" name="Line 17"/>
          <p:cNvSpPr>
            <a:spLocks noChangeShapeType="1"/>
          </p:cNvSpPr>
          <p:nvPr/>
        </p:nvSpPr>
        <p:spPr bwMode="auto">
          <a:xfrm>
            <a:off x="4265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6" name="Line 18"/>
          <p:cNvSpPr>
            <a:spLocks noChangeShapeType="1"/>
          </p:cNvSpPr>
          <p:nvPr/>
        </p:nvSpPr>
        <p:spPr bwMode="auto">
          <a:xfrm>
            <a:off x="4646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7" name="Line 19"/>
          <p:cNvSpPr>
            <a:spLocks noChangeShapeType="1"/>
          </p:cNvSpPr>
          <p:nvPr/>
        </p:nvSpPr>
        <p:spPr bwMode="auto">
          <a:xfrm>
            <a:off x="5027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8" name="Line 20"/>
          <p:cNvSpPr>
            <a:spLocks noChangeShapeType="1"/>
          </p:cNvSpPr>
          <p:nvPr/>
        </p:nvSpPr>
        <p:spPr bwMode="auto">
          <a:xfrm>
            <a:off x="5408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auto">
          <a:xfrm>
            <a:off x="5789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>
            <a:off x="6170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1" name="Line 23"/>
          <p:cNvSpPr>
            <a:spLocks noChangeShapeType="1"/>
          </p:cNvSpPr>
          <p:nvPr/>
        </p:nvSpPr>
        <p:spPr bwMode="auto">
          <a:xfrm>
            <a:off x="6551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>
            <a:off x="6932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7313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4" name="Line 26"/>
          <p:cNvSpPr>
            <a:spLocks noChangeShapeType="1"/>
          </p:cNvSpPr>
          <p:nvPr/>
        </p:nvSpPr>
        <p:spPr bwMode="auto">
          <a:xfrm>
            <a:off x="7694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5" name="Line 27"/>
          <p:cNvSpPr>
            <a:spLocks noChangeShapeType="1"/>
          </p:cNvSpPr>
          <p:nvPr/>
        </p:nvSpPr>
        <p:spPr bwMode="auto">
          <a:xfrm>
            <a:off x="6932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>
            <a:off x="7313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>
            <a:off x="7694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8" name="Line 30"/>
          <p:cNvSpPr>
            <a:spLocks noChangeShapeType="1"/>
          </p:cNvSpPr>
          <p:nvPr/>
        </p:nvSpPr>
        <p:spPr bwMode="auto">
          <a:xfrm>
            <a:off x="8075240" y="3954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9" name="Line 31"/>
          <p:cNvSpPr>
            <a:spLocks noChangeShapeType="1"/>
          </p:cNvSpPr>
          <p:nvPr/>
        </p:nvSpPr>
        <p:spPr bwMode="auto">
          <a:xfrm>
            <a:off x="1598240" y="4792787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0" name="Line 32"/>
          <p:cNvSpPr>
            <a:spLocks noChangeShapeType="1"/>
          </p:cNvSpPr>
          <p:nvPr/>
        </p:nvSpPr>
        <p:spPr bwMode="auto">
          <a:xfrm flipV="1">
            <a:off x="1598240" y="4487987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1" name="Line 33"/>
          <p:cNvSpPr>
            <a:spLocks noChangeShapeType="1"/>
          </p:cNvSpPr>
          <p:nvPr/>
        </p:nvSpPr>
        <p:spPr bwMode="auto">
          <a:xfrm>
            <a:off x="1979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2" name="Line 34"/>
          <p:cNvSpPr>
            <a:spLocks noChangeShapeType="1"/>
          </p:cNvSpPr>
          <p:nvPr/>
        </p:nvSpPr>
        <p:spPr bwMode="auto">
          <a:xfrm>
            <a:off x="2360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3" name="Line 35"/>
          <p:cNvSpPr>
            <a:spLocks noChangeShapeType="1"/>
          </p:cNvSpPr>
          <p:nvPr/>
        </p:nvSpPr>
        <p:spPr bwMode="auto">
          <a:xfrm>
            <a:off x="2741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4" name="Line 36"/>
          <p:cNvSpPr>
            <a:spLocks noChangeShapeType="1"/>
          </p:cNvSpPr>
          <p:nvPr/>
        </p:nvSpPr>
        <p:spPr bwMode="auto">
          <a:xfrm>
            <a:off x="3122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5" name="Line 37"/>
          <p:cNvSpPr>
            <a:spLocks noChangeShapeType="1"/>
          </p:cNvSpPr>
          <p:nvPr/>
        </p:nvSpPr>
        <p:spPr bwMode="auto">
          <a:xfrm>
            <a:off x="3503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6" name="Line 38"/>
          <p:cNvSpPr>
            <a:spLocks noChangeShapeType="1"/>
          </p:cNvSpPr>
          <p:nvPr/>
        </p:nvSpPr>
        <p:spPr bwMode="auto">
          <a:xfrm>
            <a:off x="3884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7" name="Line 39"/>
          <p:cNvSpPr>
            <a:spLocks noChangeShapeType="1"/>
          </p:cNvSpPr>
          <p:nvPr/>
        </p:nvSpPr>
        <p:spPr bwMode="auto">
          <a:xfrm>
            <a:off x="4265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8" name="Line 40"/>
          <p:cNvSpPr>
            <a:spLocks noChangeShapeType="1"/>
          </p:cNvSpPr>
          <p:nvPr/>
        </p:nvSpPr>
        <p:spPr bwMode="auto">
          <a:xfrm>
            <a:off x="4646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9" name="Line 41"/>
          <p:cNvSpPr>
            <a:spLocks noChangeShapeType="1"/>
          </p:cNvSpPr>
          <p:nvPr/>
        </p:nvSpPr>
        <p:spPr bwMode="auto">
          <a:xfrm>
            <a:off x="5027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0" name="Line 42"/>
          <p:cNvSpPr>
            <a:spLocks noChangeShapeType="1"/>
          </p:cNvSpPr>
          <p:nvPr/>
        </p:nvSpPr>
        <p:spPr bwMode="auto">
          <a:xfrm>
            <a:off x="5408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1" name="Line 43"/>
          <p:cNvSpPr>
            <a:spLocks noChangeShapeType="1"/>
          </p:cNvSpPr>
          <p:nvPr/>
        </p:nvSpPr>
        <p:spPr bwMode="auto">
          <a:xfrm>
            <a:off x="5789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2" name="Line 44"/>
          <p:cNvSpPr>
            <a:spLocks noChangeShapeType="1"/>
          </p:cNvSpPr>
          <p:nvPr/>
        </p:nvSpPr>
        <p:spPr bwMode="auto">
          <a:xfrm>
            <a:off x="6170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3" name="Line 45"/>
          <p:cNvSpPr>
            <a:spLocks noChangeShapeType="1"/>
          </p:cNvSpPr>
          <p:nvPr/>
        </p:nvSpPr>
        <p:spPr bwMode="auto">
          <a:xfrm>
            <a:off x="6551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4" name="Line 46"/>
          <p:cNvSpPr>
            <a:spLocks noChangeShapeType="1"/>
          </p:cNvSpPr>
          <p:nvPr/>
        </p:nvSpPr>
        <p:spPr bwMode="auto">
          <a:xfrm>
            <a:off x="6932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5" name="Line 47"/>
          <p:cNvSpPr>
            <a:spLocks noChangeShapeType="1"/>
          </p:cNvSpPr>
          <p:nvPr/>
        </p:nvSpPr>
        <p:spPr bwMode="auto">
          <a:xfrm>
            <a:off x="7313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6" name="Line 48"/>
          <p:cNvSpPr>
            <a:spLocks noChangeShapeType="1"/>
          </p:cNvSpPr>
          <p:nvPr/>
        </p:nvSpPr>
        <p:spPr bwMode="auto">
          <a:xfrm>
            <a:off x="7694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7" name="Line 49"/>
          <p:cNvSpPr>
            <a:spLocks noChangeShapeType="1"/>
          </p:cNvSpPr>
          <p:nvPr/>
        </p:nvSpPr>
        <p:spPr bwMode="auto">
          <a:xfrm>
            <a:off x="6932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8" name="Line 50"/>
          <p:cNvSpPr>
            <a:spLocks noChangeShapeType="1"/>
          </p:cNvSpPr>
          <p:nvPr/>
        </p:nvSpPr>
        <p:spPr bwMode="auto">
          <a:xfrm>
            <a:off x="7313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9" name="Line 51"/>
          <p:cNvSpPr>
            <a:spLocks noChangeShapeType="1"/>
          </p:cNvSpPr>
          <p:nvPr/>
        </p:nvSpPr>
        <p:spPr bwMode="auto">
          <a:xfrm>
            <a:off x="7694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0" name="Line 52"/>
          <p:cNvSpPr>
            <a:spLocks noChangeShapeType="1"/>
          </p:cNvSpPr>
          <p:nvPr/>
        </p:nvSpPr>
        <p:spPr bwMode="auto">
          <a:xfrm>
            <a:off x="8075240" y="4716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1" name="Line 53"/>
          <p:cNvSpPr>
            <a:spLocks noChangeShapeType="1"/>
          </p:cNvSpPr>
          <p:nvPr/>
        </p:nvSpPr>
        <p:spPr bwMode="auto">
          <a:xfrm>
            <a:off x="1598240" y="5554787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2" name="Line 54"/>
          <p:cNvSpPr>
            <a:spLocks noChangeShapeType="1"/>
          </p:cNvSpPr>
          <p:nvPr/>
        </p:nvSpPr>
        <p:spPr bwMode="auto">
          <a:xfrm flipV="1">
            <a:off x="1598240" y="5249987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3" name="Line 55"/>
          <p:cNvSpPr>
            <a:spLocks noChangeShapeType="1"/>
          </p:cNvSpPr>
          <p:nvPr/>
        </p:nvSpPr>
        <p:spPr bwMode="auto">
          <a:xfrm>
            <a:off x="1979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4" name="Line 56"/>
          <p:cNvSpPr>
            <a:spLocks noChangeShapeType="1"/>
          </p:cNvSpPr>
          <p:nvPr/>
        </p:nvSpPr>
        <p:spPr bwMode="auto">
          <a:xfrm>
            <a:off x="2360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5" name="Line 57"/>
          <p:cNvSpPr>
            <a:spLocks noChangeShapeType="1"/>
          </p:cNvSpPr>
          <p:nvPr/>
        </p:nvSpPr>
        <p:spPr bwMode="auto">
          <a:xfrm>
            <a:off x="2741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6" name="Line 58"/>
          <p:cNvSpPr>
            <a:spLocks noChangeShapeType="1"/>
          </p:cNvSpPr>
          <p:nvPr/>
        </p:nvSpPr>
        <p:spPr bwMode="auto">
          <a:xfrm>
            <a:off x="3122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7" name="Line 59"/>
          <p:cNvSpPr>
            <a:spLocks noChangeShapeType="1"/>
          </p:cNvSpPr>
          <p:nvPr/>
        </p:nvSpPr>
        <p:spPr bwMode="auto">
          <a:xfrm>
            <a:off x="3503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8" name="Line 60"/>
          <p:cNvSpPr>
            <a:spLocks noChangeShapeType="1"/>
          </p:cNvSpPr>
          <p:nvPr/>
        </p:nvSpPr>
        <p:spPr bwMode="auto">
          <a:xfrm>
            <a:off x="3884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9" name="Line 61"/>
          <p:cNvSpPr>
            <a:spLocks noChangeShapeType="1"/>
          </p:cNvSpPr>
          <p:nvPr/>
        </p:nvSpPr>
        <p:spPr bwMode="auto">
          <a:xfrm>
            <a:off x="4265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0" name="Line 62"/>
          <p:cNvSpPr>
            <a:spLocks noChangeShapeType="1"/>
          </p:cNvSpPr>
          <p:nvPr/>
        </p:nvSpPr>
        <p:spPr bwMode="auto">
          <a:xfrm>
            <a:off x="4646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1" name="Line 63"/>
          <p:cNvSpPr>
            <a:spLocks noChangeShapeType="1"/>
          </p:cNvSpPr>
          <p:nvPr/>
        </p:nvSpPr>
        <p:spPr bwMode="auto">
          <a:xfrm>
            <a:off x="5027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2" name="Line 64"/>
          <p:cNvSpPr>
            <a:spLocks noChangeShapeType="1"/>
          </p:cNvSpPr>
          <p:nvPr/>
        </p:nvSpPr>
        <p:spPr bwMode="auto">
          <a:xfrm>
            <a:off x="5408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3" name="Line 65"/>
          <p:cNvSpPr>
            <a:spLocks noChangeShapeType="1"/>
          </p:cNvSpPr>
          <p:nvPr/>
        </p:nvSpPr>
        <p:spPr bwMode="auto">
          <a:xfrm>
            <a:off x="5789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4" name="Line 66"/>
          <p:cNvSpPr>
            <a:spLocks noChangeShapeType="1"/>
          </p:cNvSpPr>
          <p:nvPr/>
        </p:nvSpPr>
        <p:spPr bwMode="auto">
          <a:xfrm>
            <a:off x="6170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5" name="Line 67"/>
          <p:cNvSpPr>
            <a:spLocks noChangeShapeType="1"/>
          </p:cNvSpPr>
          <p:nvPr/>
        </p:nvSpPr>
        <p:spPr bwMode="auto">
          <a:xfrm>
            <a:off x="6551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6" name="Line 68"/>
          <p:cNvSpPr>
            <a:spLocks noChangeShapeType="1"/>
          </p:cNvSpPr>
          <p:nvPr/>
        </p:nvSpPr>
        <p:spPr bwMode="auto">
          <a:xfrm>
            <a:off x="6932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7" name="Line 69"/>
          <p:cNvSpPr>
            <a:spLocks noChangeShapeType="1"/>
          </p:cNvSpPr>
          <p:nvPr/>
        </p:nvSpPr>
        <p:spPr bwMode="auto">
          <a:xfrm>
            <a:off x="7313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8" name="Line 70"/>
          <p:cNvSpPr>
            <a:spLocks noChangeShapeType="1"/>
          </p:cNvSpPr>
          <p:nvPr/>
        </p:nvSpPr>
        <p:spPr bwMode="auto">
          <a:xfrm>
            <a:off x="7694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9" name="Line 71"/>
          <p:cNvSpPr>
            <a:spLocks noChangeShapeType="1"/>
          </p:cNvSpPr>
          <p:nvPr/>
        </p:nvSpPr>
        <p:spPr bwMode="auto">
          <a:xfrm>
            <a:off x="6932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0" name="Line 72"/>
          <p:cNvSpPr>
            <a:spLocks noChangeShapeType="1"/>
          </p:cNvSpPr>
          <p:nvPr/>
        </p:nvSpPr>
        <p:spPr bwMode="auto">
          <a:xfrm>
            <a:off x="7313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1" name="Line 73"/>
          <p:cNvSpPr>
            <a:spLocks noChangeShapeType="1"/>
          </p:cNvSpPr>
          <p:nvPr/>
        </p:nvSpPr>
        <p:spPr bwMode="auto">
          <a:xfrm>
            <a:off x="7694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2" name="Line 74"/>
          <p:cNvSpPr>
            <a:spLocks noChangeShapeType="1"/>
          </p:cNvSpPr>
          <p:nvPr/>
        </p:nvSpPr>
        <p:spPr bwMode="auto">
          <a:xfrm>
            <a:off x="8075240" y="54785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3" name="Text Box 75"/>
          <p:cNvSpPr txBox="1">
            <a:spLocks noChangeArrowheads="1"/>
          </p:cNvSpPr>
          <p:nvPr/>
        </p:nvSpPr>
        <p:spPr bwMode="auto">
          <a:xfrm>
            <a:off x="1445840" y="5607174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164" name="Text Box 76"/>
          <p:cNvSpPr txBox="1">
            <a:spLocks noChangeArrowheads="1"/>
          </p:cNvSpPr>
          <p:nvPr/>
        </p:nvSpPr>
        <p:spPr bwMode="auto">
          <a:xfrm>
            <a:off x="3350840" y="561193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165" name="Text Box 77"/>
          <p:cNvSpPr txBox="1">
            <a:spLocks noChangeArrowheads="1"/>
          </p:cNvSpPr>
          <p:nvPr/>
        </p:nvSpPr>
        <p:spPr bwMode="auto">
          <a:xfrm>
            <a:off x="5179640" y="561193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166" name="Text Box 78"/>
          <p:cNvSpPr txBox="1">
            <a:spLocks noChangeArrowheads="1"/>
          </p:cNvSpPr>
          <p:nvPr/>
        </p:nvSpPr>
        <p:spPr bwMode="auto">
          <a:xfrm>
            <a:off x="7084640" y="5626224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u="none">
                <a:latin typeface="+mn-lt"/>
                <a:ea typeface="新細明體" panose="02020500000000000000" pitchFamily="18" charset="-120"/>
              </a:rPr>
              <a:t>15</a:t>
            </a:r>
          </a:p>
        </p:txBody>
      </p:sp>
      <p:graphicFrame>
        <p:nvGraphicFramePr>
          <p:cNvPr id="16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561420"/>
              </p:ext>
            </p:extLst>
          </p:nvPr>
        </p:nvGraphicFramePr>
        <p:xfrm>
          <a:off x="490165" y="3708524"/>
          <a:ext cx="966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18434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65" y="3708524"/>
                        <a:ext cx="966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66337"/>
              </p:ext>
            </p:extLst>
          </p:nvPr>
        </p:nvGraphicFramePr>
        <p:xfrm>
          <a:off x="474290" y="4499099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18435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90" y="4499099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100892"/>
              </p:ext>
            </p:extLst>
          </p:nvPr>
        </p:nvGraphicFramePr>
        <p:xfrm>
          <a:off x="502865" y="5202362"/>
          <a:ext cx="1030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18436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65" y="5202362"/>
                        <a:ext cx="1030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Line 82"/>
          <p:cNvSpPr>
            <a:spLocks noChangeShapeType="1"/>
          </p:cNvSpPr>
          <p:nvPr/>
        </p:nvSpPr>
        <p:spPr bwMode="auto">
          <a:xfrm flipV="1">
            <a:off x="1598240" y="3649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1" name="Line 83"/>
          <p:cNvSpPr>
            <a:spLocks noChangeShapeType="1"/>
          </p:cNvSpPr>
          <p:nvPr/>
        </p:nvSpPr>
        <p:spPr bwMode="auto">
          <a:xfrm flipV="1">
            <a:off x="1598240" y="4411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2" name="Line 84"/>
          <p:cNvSpPr>
            <a:spLocks noChangeShapeType="1"/>
          </p:cNvSpPr>
          <p:nvPr/>
        </p:nvSpPr>
        <p:spPr bwMode="auto">
          <a:xfrm flipV="1">
            <a:off x="1598240" y="5173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3" name="Line 85"/>
          <p:cNvSpPr>
            <a:spLocks noChangeShapeType="1"/>
          </p:cNvSpPr>
          <p:nvPr/>
        </p:nvSpPr>
        <p:spPr bwMode="auto">
          <a:xfrm flipV="1">
            <a:off x="3122240" y="3649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4" name="Line 86"/>
          <p:cNvSpPr>
            <a:spLocks noChangeShapeType="1"/>
          </p:cNvSpPr>
          <p:nvPr/>
        </p:nvSpPr>
        <p:spPr bwMode="auto">
          <a:xfrm flipV="1">
            <a:off x="3503240" y="4411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5" name="Line 87"/>
          <p:cNvSpPr>
            <a:spLocks noChangeShapeType="1"/>
          </p:cNvSpPr>
          <p:nvPr/>
        </p:nvSpPr>
        <p:spPr bwMode="auto">
          <a:xfrm flipV="1">
            <a:off x="4265240" y="5173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6" name="Rectangle 88"/>
          <p:cNvSpPr>
            <a:spLocks noChangeArrowheads="1"/>
          </p:cNvSpPr>
          <p:nvPr/>
        </p:nvSpPr>
        <p:spPr bwMode="auto">
          <a:xfrm>
            <a:off x="2741240" y="5249987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77" name="Line 92"/>
          <p:cNvSpPr>
            <a:spLocks noChangeShapeType="1"/>
          </p:cNvSpPr>
          <p:nvPr/>
        </p:nvSpPr>
        <p:spPr bwMode="auto">
          <a:xfrm flipV="1">
            <a:off x="5408240" y="4411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8" name="Line 93"/>
          <p:cNvSpPr>
            <a:spLocks noChangeShapeType="1"/>
          </p:cNvSpPr>
          <p:nvPr/>
        </p:nvSpPr>
        <p:spPr bwMode="auto">
          <a:xfrm flipV="1">
            <a:off x="6932240" y="51737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9" name="Line 97"/>
          <p:cNvSpPr>
            <a:spLocks noChangeShapeType="1"/>
          </p:cNvSpPr>
          <p:nvPr/>
        </p:nvSpPr>
        <p:spPr bwMode="auto">
          <a:xfrm flipV="1">
            <a:off x="6170240" y="3645024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0" name="Line 98"/>
          <p:cNvSpPr>
            <a:spLocks noChangeShapeType="1"/>
          </p:cNvSpPr>
          <p:nvPr/>
        </p:nvSpPr>
        <p:spPr bwMode="auto">
          <a:xfrm flipV="1">
            <a:off x="7313240" y="4407024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1" name="Line 99"/>
          <p:cNvSpPr>
            <a:spLocks noChangeShapeType="1"/>
          </p:cNvSpPr>
          <p:nvPr/>
        </p:nvSpPr>
        <p:spPr bwMode="auto">
          <a:xfrm flipV="1">
            <a:off x="7694240" y="3645024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2" name="Rectangle 100"/>
          <p:cNvSpPr>
            <a:spLocks noChangeArrowheads="1"/>
          </p:cNvSpPr>
          <p:nvPr/>
        </p:nvSpPr>
        <p:spPr bwMode="auto">
          <a:xfrm>
            <a:off x="3884240" y="4483224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83" name="Rectangle 102"/>
          <p:cNvSpPr>
            <a:spLocks noChangeArrowheads="1"/>
          </p:cNvSpPr>
          <p:nvPr/>
        </p:nvSpPr>
        <p:spPr bwMode="auto">
          <a:xfrm>
            <a:off x="5027240" y="5245224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84" name="Rectangle 103"/>
          <p:cNvSpPr>
            <a:spLocks noChangeArrowheads="1"/>
          </p:cNvSpPr>
          <p:nvPr/>
        </p:nvSpPr>
        <p:spPr bwMode="auto">
          <a:xfrm>
            <a:off x="5789240" y="4483224"/>
            <a:ext cx="762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85" name="Rectangle 104"/>
          <p:cNvSpPr>
            <a:spLocks noChangeArrowheads="1"/>
          </p:cNvSpPr>
          <p:nvPr/>
        </p:nvSpPr>
        <p:spPr bwMode="auto">
          <a:xfrm>
            <a:off x="6551240" y="3721224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  <p:sp>
        <p:nvSpPr>
          <p:cNvPr id="186" name="Rectangle 110"/>
          <p:cNvSpPr>
            <a:spLocks noChangeArrowheads="1"/>
          </p:cNvSpPr>
          <p:nvPr/>
        </p:nvSpPr>
        <p:spPr bwMode="auto">
          <a:xfrm>
            <a:off x="8075240" y="3721224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zh-TW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349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176" grpId="0" animBg="1"/>
      <p:bldP spid="182" grpId="0" animBg="1"/>
      <p:bldP spid="183" grpId="0" animBg="1"/>
      <p:bldP spid="184" grpId="0" animBg="1"/>
      <p:bldP spid="185" grpId="0" animBg="1"/>
      <p:bldP spid="1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Real-time task scheduling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Introduction to task synchronization </a:t>
            </a:r>
          </a:p>
          <a:p>
            <a:r>
              <a:rPr lang="en-US" altLang="zh-TW" dirty="0" smtClean="0"/>
              <a:t>Queues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r>
              <a:rPr lang="en-US" altLang="zh-TW" dirty="0" smtClean="0"/>
              <a:t>Semaphores and </a:t>
            </a:r>
            <a:r>
              <a:rPr lang="en-US" altLang="zh-TW" dirty="0" err="1"/>
              <a:t>m</a:t>
            </a:r>
            <a:r>
              <a:rPr lang="en-US" altLang="zh-TW" dirty="0" err="1" smtClean="0"/>
              <a:t>utexs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8307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Why Synchronization?</a:t>
            </a:r>
            <a:endParaRPr lang="en-CA" altLang="zh-TW"/>
          </a:p>
        </p:txBody>
      </p:sp>
      <p:sp>
        <p:nvSpPr>
          <p:cNvPr id="11417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Synchronization may be used to solve:</a:t>
            </a:r>
          </a:p>
          <a:p>
            <a:pPr lvl="1"/>
            <a:r>
              <a:rPr lang="en-US" altLang="zh-TW" dirty="0"/>
              <a:t>Mutual exclusion</a:t>
            </a:r>
          </a:p>
          <a:p>
            <a:pPr lvl="1"/>
            <a:r>
              <a:rPr lang="en-US" altLang="zh-TW" dirty="0"/>
              <a:t>Control flow</a:t>
            </a:r>
          </a:p>
          <a:p>
            <a:pPr lvl="1"/>
            <a:r>
              <a:rPr lang="en-US" altLang="zh-TW" dirty="0"/>
              <a:t>Data flow</a:t>
            </a:r>
          </a:p>
          <a:p>
            <a:r>
              <a:rPr lang="en-US" altLang="zh-TW" dirty="0"/>
              <a:t>Synchronization </a:t>
            </a:r>
            <a:r>
              <a:rPr lang="en-US" altLang="zh-TW" dirty="0" smtClean="0"/>
              <a:t>mechanisms </a:t>
            </a:r>
            <a:r>
              <a:rPr lang="en-US" altLang="zh-TW" dirty="0"/>
              <a:t>include:</a:t>
            </a:r>
          </a:p>
          <a:p>
            <a:pPr lvl="1"/>
            <a:r>
              <a:rPr lang="en-US" altLang="zh-TW" dirty="0" smtClean="0"/>
              <a:t>Message queues</a:t>
            </a:r>
          </a:p>
          <a:p>
            <a:pPr lvl="1"/>
            <a:r>
              <a:rPr lang="en-US" altLang="zh-TW" dirty="0" smtClean="0"/>
              <a:t>Semaphores</a:t>
            </a:r>
            <a:endParaRPr lang="en-US" altLang="zh-TW" dirty="0"/>
          </a:p>
          <a:p>
            <a:pPr lvl="1"/>
            <a:r>
              <a:rPr lang="en-US" altLang="zh-TW" dirty="0" err="1" smtClean="0"/>
              <a:t>Mutexs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Events</a:t>
            </a:r>
            <a:endParaRPr lang="en-US" altLang="zh-TW" dirty="0"/>
          </a:p>
          <a:p>
            <a:r>
              <a:rPr lang="en-US" altLang="zh-TW" dirty="0" smtClean="0"/>
              <a:t>Correct </a:t>
            </a:r>
            <a:r>
              <a:rPr lang="en-US" altLang="zh-TW" dirty="0"/>
              <a:t>synchronization mechanism depends </a:t>
            </a:r>
            <a:br>
              <a:rPr lang="en-US" altLang="zh-TW" dirty="0"/>
            </a:br>
            <a:r>
              <a:rPr lang="en-US" altLang="zh-TW" dirty="0"/>
              <a:t>on the synchronization issue being addressed</a:t>
            </a:r>
            <a:endParaRPr lang="en-CA" altLang="zh-TW" dirty="0"/>
          </a:p>
        </p:txBody>
      </p:sp>
      <p:grpSp>
        <p:nvGrpSpPr>
          <p:cNvPr id="1141765" name="Group 5"/>
          <p:cNvGrpSpPr>
            <a:grpSpLocks/>
          </p:cNvGrpSpPr>
          <p:nvPr/>
        </p:nvGrpSpPr>
        <p:grpSpPr bwMode="auto">
          <a:xfrm>
            <a:off x="8316913" y="2917825"/>
            <a:ext cx="503237" cy="704850"/>
            <a:chOff x="5086" y="1325"/>
            <a:chExt cx="317" cy="444"/>
          </a:xfrm>
        </p:grpSpPr>
        <p:grpSp>
          <p:nvGrpSpPr>
            <p:cNvPr id="1141766" name="Group 45"/>
            <p:cNvGrpSpPr>
              <a:grpSpLocks/>
            </p:cNvGrpSpPr>
            <p:nvPr/>
          </p:nvGrpSpPr>
          <p:grpSpPr bwMode="auto">
            <a:xfrm>
              <a:off x="5086" y="1325"/>
              <a:ext cx="317" cy="444"/>
              <a:chOff x="673" y="878"/>
              <a:chExt cx="720" cy="1008"/>
            </a:xfrm>
          </p:grpSpPr>
          <p:sp>
            <p:nvSpPr>
              <p:cNvPr id="1141767" name="Rectangle 28"/>
              <p:cNvSpPr>
                <a:spLocks noChangeArrowheads="1"/>
              </p:cNvSpPr>
              <p:nvPr/>
            </p:nvSpPr>
            <p:spPr bwMode="auto">
              <a:xfrm>
                <a:off x="673" y="878"/>
                <a:ext cx="720" cy="100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68" name="Line 29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69" name="Line 30"/>
              <p:cNvSpPr>
                <a:spLocks noChangeShapeType="1"/>
              </p:cNvSpPr>
              <p:nvPr/>
            </p:nvSpPr>
            <p:spPr bwMode="auto">
              <a:xfrm>
                <a:off x="769" y="140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0" name="Line 31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1" name="Line 32"/>
              <p:cNvSpPr>
                <a:spLocks noChangeShapeType="1"/>
              </p:cNvSpPr>
              <p:nvPr/>
            </p:nvSpPr>
            <p:spPr bwMode="auto">
              <a:xfrm flipH="1">
                <a:off x="1201" y="102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2" name="Line 33"/>
              <p:cNvSpPr>
                <a:spLocks noChangeShapeType="1"/>
              </p:cNvSpPr>
              <p:nvPr/>
            </p:nvSpPr>
            <p:spPr bwMode="auto">
              <a:xfrm>
                <a:off x="1201" y="111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3" name="Line 34"/>
              <p:cNvSpPr>
                <a:spLocks noChangeShapeType="1"/>
              </p:cNvSpPr>
              <p:nvPr/>
            </p:nvSpPr>
            <p:spPr bwMode="auto">
              <a:xfrm flipH="1">
                <a:off x="1201" y="121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4" name="Line 35"/>
              <p:cNvSpPr>
                <a:spLocks noChangeShapeType="1"/>
              </p:cNvSpPr>
              <p:nvPr/>
            </p:nvSpPr>
            <p:spPr bwMode="auto">
              <a:xfrm>
                <a:off x="1201" y="131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5" name="Oval 37"/>
              <p:cNvSpPr>
                <a:spLocks noChangeArrowheads="1"/>
              </p:cNvSpPr>
              <p:nvPr/>
            </p:nvSpPr>
            <p:spPr bwMode="auto">
              <a:xfrm>
                <a:off x="753" y="992"/>
                <a:ext cx="30" cy="3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76" name="Text Box 36"/>
            <p:cNvSpPr txBox="1">
              <a:spLocks noChangeArrowheads="1"/>
            </p:cNvSpPr>
            <p:nvPr/>
          </p:nvSpPr>
          <p:spPr bwMode="auto">
            <a:xfrm>
              <a:off x="5164" y="1587"/>
              <a:ext cx="218" cy="15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EF</a:t>
              </a:r>
            </a:p>
          </p:txBody>
        </p:sp>
      </p:grpSp>
      <p:grpSp>
        <p:nvGrpSpPr>
          <p:cNvPr id="1141777" name="Group 38"/>
          <p:cNvGrpSpPr>
            <a:grpSpLocks/>
          </p:cNvGrpSpPr>
          <p:nvPr/>
        </p:nvGrpSpPr>
        <p:grpSpPr bwMode="auto">
          <a:xfrm>
            <a:off x="8316913" y="5140325"/>
            <a:ext cx="484187" cy="677863"/>
            <a:chOff x="2424" y="2913"/>
            <a:chExt cx="720" cy="1008"/>
          </a:xfrm>
        </p:grpSpPr>
        <p:sp>
          <p:nvSpPr>
            <p:cNvPr id="1141778" name="Rectangle 39"/>
            <p:cNvSpPr>
              <a:spLocks noChangeArrowheads="1"/>
            </p:cNvSpPr>
            <p:nvPr/>
          </p:nvSpPr>
          <p:spPr bwMode="auto">
            <a:xfrm>
              <a:off x="2424" y="2913"/>
              <a:ext cx="720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41779" name="Group 40"/>
            <p:cNvGrpSpPr>
              <a:grpSpLocks/>
            </p:cNvGrpSpPr>
            <p:nvPr/>
          </p:nvGrpSpPr>
          <p:grpSpPr bwMode="auto">
            <a:xfrm>
              <a:off x="2520" y="3129"/>
              <a:ext cx="528" cy="576"/>
              <a:chOff x="2520" y="3129"/>
              <a:chExt cx="528" cy="576"/>
            </a:xfrm>
          </p:grpSpPr>
          <p:sp>
            <p:nvSpPr>
              <p:cNvPr id="1141780" name="Line 41"/>
              <p:cNvSpPr>
                <a:spLocks noChangeShapeType="1"/>
              </p:cNvSpPr>
              <p:nvPr/>
            </p:nvSpPr>
            <p:spPr bwMode="auto">
              <a:xfrm>
                <a:off x="2640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1" name="Line 42"/>
              <p:cNvSpPr>
                <a:spLocks noChangeShapeType="1"/>
              </p:cNvSpPr>
              <p:nvPr/>
            </p:nvSpPr>
            <p:spPr bwMode="auto">
              <a:xfrm>
                <a:off x="2928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2" name="Line 43"/>
              <p:cNvSpPr>
                <a:spLocks noChangeShapeType="1"/>
              </p:cNvSpPr>
              <p:nvPr/>
            </p:nvSpPr>
            <p:spPr bwMode="auto">
              <a:xfrm>
                <a:off x="2520" y="3129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3" name="Line 44"/>
              <p:cNvSpPr>
                <a:spLocks noChangeShapeType="1"/>
              </p:cNvSpPr>
              <p:nvPr/>
            </p:nvSpPr>
            <p:spPr bwMode="auto">
              <a:xfrm>
                <a:off x="2520" y="3705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141784" name="Group 54"/>
          <p:cNvGrpSpPr>
            <a:grpSpLocks/>
          </p:cNvGrpSpPr>
          <p:nvPr/>
        </p:nvGrpSpPr>
        <p:grpSpPr bwMode="auto">
          <a:xfrm>
            <a:off x="8316913" y="1916113"/>
            <a:ext cx="498475" cy="700087"/>
            <a:chOff x="976" y="2040"/>
            <a:chExt cx="358" cy="501"/>
          </a:xfrm>
        </p:grpSpPr>
        <p:sp>
          <p:nvSpPr>
            <p:cNvPr id="1141785" name="Rectangle 48"/>
            <p:cNvSpPr>
              <a:spLocks noChangeArrowheads="1"/>
            </p:cNvSpPr>
            <p:nvPr/>
          </p:nvSpPr>
          <p:spPr bwMode="auto">
            <a:xfrm>
              <a:off x="976" y="2040"/>
              <a:ext cx="358" cy="50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1786" name="Line 49"/>
            <p:cNvSpPr>
              <a:spLocks noChangeShapeType="1"/>
            </p:cNvSpPr>
            <p:nvPr/>
          </p:nvSpPr>
          <p:spPr bwMode="auto">
            <a:xfrm>
              <a:off x="1024" y="2112"/>
              <a:ext cx="0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7" name="Line 50"/>
            <p:cNvSpPr>
              <a:spLocks noChangeShapeType="1"/>
            </p:cNvSpPr>
            <p:nvPr/>
          </p:nvSpPr>
          <p:spPr bwMode="auto">
            <a:xfrm flipV="1">
              <a:off x="1024" y="2207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8" name="Line 51"/>
            <p:cNvSpPr>
              <a:spLocks noChangeShapeType="1"/>
            </p:cNvSpPr>
            <p:nvPr/>
          </p:nvSpPr>
          <p:spPr bwMode="auto">
            <a:xfrm>
              <a:off x="1024" y="2112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9" name="Oval 53"/>
            <p:cNvSpPr>
              <a:spLocks noChangeArrowheads="1"/>
            </p:cNvSpPr>
            <p:nvPr/>
          </p:nvSpPr>
          <p:spPr bwMode="auto">
            <a:xfrm>
              <a:off x="1016" y="2097"/>
              <a:ext cx="15" cy="15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1790" name="Group 71"/>
          <p:cNvGrpSpPr>
            <a:grpSpLocks/>
          </p:cNvGrpSpPr>
          <p:nvPr/>
        </p:nvGrpSpPr>
        <p:grpSpPr bwMode="auto">
          <a:xfrm>
            <a:off x="8316913" y="4065588"/>
            <a:ext cx="501650" cy="701675"/>
            <a:chOff x="1022" y="2855"/>
            <a:chExt cx="316" cy="442"/>
          </a:xfrm>
        </p:grpSpPr>
        <p:grpSp>
          <p:nvGrpSpPr>
            <p:cNvPr id="1141791" name="Group 70"/>
            <p:cNvGrpSpPr>
              <a:grpSpLocks/>
            </p:cNvGrpSpPr>
            <p:nvPr/>
          </p:nvGrpSpPr>
          <p:grpSpPr bwMode="auto">
            <a:xfrm>
              <a:off x="1022" y="2855"/>
              <a:ext cx="316" cy="442"/>
              <a:chOff x="875" y="2664"/>
              <a:chExt cx="720" cy="1008"/>
            </a:xfrm>
          </p:grpSpPr>
          <p:sp>
            <p:nvSpPr>
              <p:cNvPr id="1141792" name="Rectangle 63"/>
              <p:cNvSpPr>
                <a:spLocks noChangeArrowheads="1"/>
              </p:cNvSpPr>
              <p:nvPr/>
            </p:nvSpPr>
            <p:spPr bwMode="auto">
              <a:xfrm>
                <a:off x="875" y="2664"/>
                <a:ext cx="720" cy="100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93" name="Line 64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4" name="Line 65"/>
              <p:cNvSpPr>
                <a:spLocks noChangeShapeType="1"/>
              </p:cNvSpPr>
              <p:nvPr/>
            </p:nvSpPr>
            <p:spPr bwMode="auto">
              <a:xfrm flipV="1">
                <a:off x="971" y="3000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5" name="Line 66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6" name="Oval 68"/>
              <p:cNvSpPr>
                <a:spLocks noChangeArrowheads="1"/>
              </p:cNvSpPr>
              <p:nvPr/>
            </p:nvSpPr>
            <p:spPr bwMode="auto">
              <a:xfrm>
                <a:off x="955" y="2778"/>
                <a:ext cx="30" cy="3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97" name="Text Box 67"/>
            <p:cNvSpPr txBox="1">
              <a:spLocks noChangeArrowheads="1"/>
            </p:cNvSpPr>
            <p:nvPr/>
          </p:nvSpPr>
          <p:spPr bwMode="auto">
            <a:xfrm>
              <a:off x="1134" y="3130"/>
              <a:ext cx="183" cy="1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4843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Mutual Exclusion</a:t>
            </a:r>
            <a:endParaRPr lang="zh-TW" altLang="en-US"/>
          </a:p>
        </p:txBody>
      </p:sp>
      <p:sp>
        <p:nvSpPr>
          <p:cNvPr id="1179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multiple tasks may “simultaneously” need to access the same resource</a:t>
            </a:r>
          </a:p>
          <a:p>
            <a:pPr lvl="1"/>
            <a:r>
              <a:rPr lang="en-US" altLang="zh-TW" dirty="0"/>
              <a:t>Resource may be code, data, peripheral, etc.</a:t>
            </a:r>
          </a:p>
          <a:p>
            <a:pPr lvl="1"/>
            <a:r>
              <a:rPr lang="en-US" altLang="zh-TW" dirty="0"/>
              <a:t>Need to allow the shared resource </a:t>
            </a:r>
            <a:r>
              <a:rPr lang="en-US" altLang="zh-TW" dirty="0" smtClean="0"/>
              <a:t>exclusively </a:t>
            </a:r>
            <a:r>
              <a:rPr lang="en-US" altLang="zh-TW" dirty="0"/>
              <a:t>accessible to only one task at a time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Allowing only one task to lock the resource and the rest have to wait for the resource to be unlocked</a:t>
            </a:r>
          </a:p>
          <a:p>
            <a:pPr lvl="1"/>
            <a:r>
              <a:rPr lang="en-US" altLang="zh-TW" dirty="0"/>
              <a:t>Common mechanisms: lock/unlock, </a:t>
            </a:r>
            <a:r>
              <a:rPr lang="en-US" altLang="zh-TW" dirty="0" err="1"/>
              <a:t>mutex</a:t>
            </a:r>
            <a:r>
              <a:rPr lang="en-US" altLang="zh-TW" dirty="0"/>
              <a:t>, semaphore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82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Control Flow Synchronization</a:t>
            </a:r>
            <a:endParaRPr lang="zh-TW" altLang="en-US"/>
          </a:p>
        </p:txBody>
      </p:sp>
      <p:sp>
        <p:nvSpPr>
          <p:cNvPr id="1180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a task or ISR may need to resume the execution of one or more other tasks, so that tasks execute in an application-controlled order</a:t>
            </a:r>
          </a:p>
          <a:p>
            <a:pPr lvl="1"/>
            <a:r>
              <a:rPr lang="en-US" altLang="zh-TW" dirty="0"/>
              <a:t>Mutual exclusion is used to prevent another task from </a:t>
            </a:r>
            <a:r>
              <a:rPr lang="en-US" altLang="zh-TW" dirty="0" smtClean="0"/>
              <a:t>running, while control </a:t>
            </a:r>
            <a:r>
              <a:rPr lang="en-US" altLang="zh-TW" dirty="0"/>
              <a:t>flow is used to allow another task to run, often specific tasks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Common mechanisms: post/wait, signal, event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17</a:t>
            </a:fld>
            <a:endParaRPr lang="zh-TW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8639"/>
          <a:stretch/>
        </p:blipFill>
        <p:spPr>
          <a:xfrm>
            <a:off x="1731962" y="4498429"/>
            <a:ext cx="5553075" cy="15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Data Flow Synchronization</a:t>
            </a:r>
            <a:endParaRPr lang="zh-TW" altLang="en-US"/>
          </a:p>
        </p:txBody>
      </p:sp>
      <p:sp>
        <p:nvSpPr>
          <p:cNvPr id="1181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Problem: a task or ISR may need to pass some data to one or more other specific tasks, so that data may be processed in an application-specified order</a:t>
            </a:r>
          </a:p>
          <a:p>
            <a:r>
              <a:rPr lang="en-US" altLang="zh-TW" dirty="0" smtClean="0"/>
              <a:t>How to do?</a:t>
            </a:r>
          </a:p>
          <a:p>
            <a:pPr lvl="1"/>
            <a:r>
              <a:rPr lang="en-US" altLang="zh-TW" dirty="0" smtClean="0"/>
              <a:t>May be accomplished indirectly through control flow synchronization</a:t>
            </a:r>
          </a:p>
          <a:p>
            <a:pPr lvl="1"/>
            <a:r>
              <a:rPr lang="en-US" altLang="zh-TW" dirty="0" smtClean="0"/>
              <a:t>Common mechanisms: queues, signal, post/wait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438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Real-time task scheduling</a:t>
            </a:r>
          </a:p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/>
              <a:t>Queues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r>
              <a:rPr lang="en-US" altLang="zh-TW" dirty="0" smtClean="0"/>
              <a:t>Semaphores and </a:t>
            </a:r>
            <a:r>
              <a:rPr lang="en-US" altLang="zh-TW" dirty="0" err="1"/>
              <a:t>m</a:t>
            </a:r>
            <a:r>
              <a:rPr lang="en-US" altLang="zh-TW" dirty="0" err="1" smtClean="0"/>
              <a:t>utexs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17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Real-time task scheduling</a:t>
            </a:r>
          </a:p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Queues of </a:t>
            </a:r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Semaphores and </a:t>
            </a:r>
            <a:r>
              <a:rPr lang="en-US" altLang="zh-TW" dirty="0" err="1" smtClean="0"/>
              <a:t>mutexs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563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Queues are </a:t>
            </a:r>
            <a:r>
              <a:rPr lang="en-US" altLang="zh-TW" dirty="0" smtClean="0"/>
              <a:t>the primary </a:t>
            </a:r>
            <a:r>
              <a:rPr lang="en-US" altLang="zh-TW" dirty="0"/>
              <a:t>form of </a:t>
            </a:r>
            <a:r>
              <a:rPr lang="en-US" altLang="zh-TW" dirty="0" smtClean="0"/>
              <a:t>inter-task communications in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queue can hold a finite number of fixed size data items.</a:t>
            </a:r>
          </a:p>
          <a:p>
            <a:pPr lvl="1"/>
            <a:r>
              <a:rPr lang="en-US" altLang="zh-TW" dirty="0" smtClean="0"/>
              <a:t>In most cases, used as thread safe FIFO (First In First Out) buffers with new data being sent to the back of the queue, and removed from the front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be used to send messages between tasks, and between interrupts and </a:t>
            </a:r>
            <a:r>
              <a:rPr lang="en-US" altLang="zh-TW" dirty="0" smtClean="0"/>
              <a:t>tasks</a:t>
            </a:r>
          </a:p>
          <a:p>
            <a:pPr lvl="0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20</a:t>
            </a:fld>
            <a:endParaRPr lang="zh-TW" altLang="zh-TW"/>
          </a:p>
        </p:txBody>
      </p:sp>
      <p:pic>
        <p:nvPicPr>
          <p:cNvPr id="6" name="Picture 2" descr="http://www.freertos.org/queue_anim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6840562" cy="177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5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FreeRTOS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Queues store a finite number of fixed-size data</a:t>
            </a:r>
          </a:p>
          <a:p>
            <a:pPr lvl="1"/>
            <a:r>
              <a:rPr lang="en-US" altLang="zh-TW" dirty="0" smtClean="0"/>
              <a:t>May be read and written by different tasks, but do not belong to any task</a:t>
            </a:r>
          </a:p>
          <a:p>
            <a:pPr lvl="1"/>
            <a:r>
              <a:rPr lang="en-US" altLang="zh-TW" dirty="0" smtClean="0"/>
              <a:t># of items and item size determined at queue create time</a:t>
            </a:r>
          </a:p>
          <a:p>
            <a:pPr lvl="1"/>
            <a:r>
              <a:rPr lang="en-US" altLang="zh-TW" dirty="0" smtClean="0"/>
              <a:t>Sending/receiving items are by copy not reference</a:t>
            </a:r>
          </a:p>
          <a:p>
            <a:r>
              <a:rPr lang="en-US" altLang="zh-TW" dirty="0" smtClean="0"/>
              <a:t>Queue functions</a:t>
            </a:r>
          </a:p>
          <a:p>
            <a:pPr lvl="1"/>
            <a:r>
              <a:rPr lang="en-US" altLang="zh-TW" dirty="0" smtClean="0"/>
              <a:t>Create queues: </a:t>
            </a:r>
            <a:r>
              <a:rPr lang="en-US" altLang="zh-TW" dirty="0" err="1" smtClean="0"/>
              <a:t>xQueueCreate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vQueueDelete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Send/receive data to/from queues: </a:t>
            </a:r>
            <a:r>
              <a:rPr lang="en-US" altLang="zh-TW" dirty="0" err="1" smtClean="0"/>
              <a:t>xQueueSend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xQueueSendToBack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xQueueReceive</a:t>
            </a:r>
            <a:r>
              <a:rPr lang="en-US" altLang="zh-TW" dirty="0" smtClean="0"/>
              <a:t>(), </a:t>
            </a:r>
            <a:r>
              <a:rPr lang="en-US" altLang="zh-TW" spc="-5" dirty="0" err="1" smtClean="0">
                <a:solidFill>
                  <a:prstClr val="black"/>
                </a:solidFill>
              </a:rPr>
              <a:t>xQueueReceiveFromISR</a:t>
            </a:r>
            <a:r>
              <a:rPr lang="en-US" altLang="zh-TW" spc="-5" dirty="0" smtClean="0">
                <a:solidFill>
                  <a:prstClr val="black"/>
                </a:solidFill>
              </a:rPr>
              <a:t>()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Queue management/number of items in a queue</a:t>
            </a:r>
          </a:p>
          <a:p>
            <a:pPr lvl="1"/>
            <a:r>
              <a:rPr lang="en-US" altLang="zh-TW" dirty="0" smtClean="0"/>
              <a:t>Blocking on a queue/effect of priority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24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Blocking on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Queue APIs permit a block time to be specified</a:t>
            </a:r>
          </a:p>
          <a:p>
            <a:r>
              <a:rPr lang="en-US" altLang="zh-TW" dirty="0" smtClean="0"/>
              <a:t>When read from an empty queue, </a:t>
            </a:r>
          </a:p>
          <a:p>
            <a:pPr lvl="1"/>
            <a:r>
              <a:rPr lang="en-US" altLang="zh-TW" dirty="0" smtClean="0"/>
              <a:t>Task will be placed into the Blocked state </a:t>
            </a:r>
          </a:p>
          <a:p>
            <a:pPr lvl="1"/>
            <a:r>
              <a:rPr lang="en-US" altLang="zh-TW" dirty="0" smtClean="0"/>
              <a:t>Until data is available on the queue or block time expires</a:t>
            </a:r>
          </a:p>
          <a:p>
            <a:r>
              <a:rPr lang="en-US" altLang="zh-TW" dirty="0" smtClean="0"/>
              <a:t>When write to a full queue,</a:t>
            </a:r>
          </a:p>
          <a:p>
            <a:pPr lvl="1"/>
            <a:r>
              <a:rPr lang="en-US" altLang="zh-TW" dirty="0" smtClean="0"/>
              <a:t>Task will be placed into the Blocked state</a:t>
            </a:r>
          </a:p>
          <a:p>
            <a:pPr lvl="1"/>
            <a:r>
              <a:rPr lang="en-US" altLang="zh-TW" dirty="0" smtClean="0"/>
              <a:t>Until space is available in the queue, or block time expires</a:t>
            </a:r>
          </a:p>
          <a:p>
            <a:r>
              <a:rPr lang="en-US" altLang="zh-TW" dirty="0" smtClean="0"/>
              <a:t>If more than one task block on the same queue, then the task with the highest priority will be the task that is unblocked first</a:t>
            </a:r>
          </a:p>
          <a:p>
            <a:pPr lvl="1"/>
            <a:r>
              <a:rPr lang="en-US" altLang="zh-TW" dirty="0"/>
              <a:t>If the blocked tasks have equal priority, the task that has been waiting for data the longest will be </a:t>
            </a:r>
            <a:r>
              <a:rPr lang="en-US" altLang="zh-TW" dirty="0" smtClean="0"/>
              <a:t>unblocked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061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Queue Creation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xQueueCreate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lv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uxQueueLength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lv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uxItemSize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dirty="0" smtClean="0"/>
          </a:p>
          <a:p>
            <a:r>
              <a:rPr lang="en-US" altLang="zh-TW" dirty="0"/>
              <a:t>Creates a new queue </a:t>
            </a:r>
            <a:r>
              <a:rPr lang="en-US" altLang="zh-TW" dirty="0" smtClean="0"/>
              <a:t>instance</a:t>
            </a:r>
          </a:p>
          <a:p>
            <a:pPr lvl="1"/>
            <a:r>
              <a:rPr lang="en-US" altLang="zh-TW" dirty="0" smtClean="0"/>
              <a:t>Allocates queue storage and </a:t>
            </a:r>
            <a:r>
              <a:rPr lang="en-US" altLang="zh-TW" dirty="0"/>
              <a:t>returns a </a:t>
            </a:r>
            <a:r>
              <a:rPr lang="en-US" altLang="zh-TW" dirty="0" smtClean="0"/>
              <a:t>handle</a:t>
            </a:r>
          </a:p>
          <a:p>
            <a:pPr lvl="1"/>
            <a:r>
              <a:rPr lang="en-US" altLang="zh-TW" dirty="0" err="1" smtClean="0"/>
              <a:t>uxQueueLength</a:t>
            </a:r>
            <a:r>
              <a:rPr lang="en-US" altLang="zh-TW" dirty="0" smtClean="0"/>
              <a:t>: maximum number of items that the queue can contain</a:t>
            </a:r>
          </a:p>
          <a:p>
            <a:pPr lvl="1"/>
            <a:r>
              <a:rPr lang="en-US" altLang="zh-TW" dirty="0" err="1" smtClean="0"/>
              <a:t>uxItemSize</a:t>
            </a:r>
            <a:r>
              <a:rPr lang="en-US" altLang="zh-TW" dirty="0" smtClean="0"/>
              <a:t>: number of bytes that each item in the queue will require</a:t>
            </a:r>
          </a:p>
          <a:p>
            <a:pPr lvl="2"/>
            <a:r>
              <a:rPr lang="en-US" altLang="zh-TW" dirty="0" smtClean="0"/>
              <a:t>Items are queued by copy, not by reference, so this is the number of bytes that will be copied for each posted item</a:t>
            </a:r>
          </a:p>
          <a:p>
            <a:pPr lvl="1"/>
            <a:r>
              <a:rPr lang="en-US" altLang="zh-TW" dirty="0" smtClean="0"/>
              <a:t>Each item on the queue must be the same size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47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Send Data through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xQueueSend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*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pvItemToQueue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TickType_t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xTicksToWait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Post </a:t>
            </a:r>
            <a:r>
              <a:rPr lang="en-US" altLang="zh-TW" dirty="0"/>
              <a:t>an item on a </a:t>
            </a:r>
            <a:r>
              <a:rPr lang="en-US" altLang="zh-TW" dirty="0" smtClean="0"/>
              <a:t>queue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item is queued by copy, not by </a:t>
            </a:r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 smtClean="0"/>
              <a:t>Must </a:t>
            </a:r>
            <a:r>
              <a:rPr lang="en-US" altLang="zh-TW" dirty="0"/>
              <a:t>not be called from an interrupt service </a:t>
            </a:r>
            <a:r>
              <a:rPr lang="en-US" altLang="zh-TW" dirty="0" smtClean="0"/>
              <a:t>routine</a:t>
            </a:r>
            <a:endParaRPr lang="en-US" altLang="zh-TW" dirty="0"/>
          </a:p>
          <a:p>
            <a:pPr lvl="1"/>
            <a:r>
              <a:rPr lang="en-US" altLang="zh-TW" dirty="0" err="1" smtClean="0"/>
              <a:t>xQueue</a:t>
            </a:r>
            <a:r>
              <a:rPr lang="en-US" altLang="zh-TW" dirty="0" smtClean="0"/>
              <a:t>:  </a:t>
            </a:r>
            <a:r>
              <a:rPr lang="en-US" altLang="zh-TW" dirty="0"/>
              <a:t>queue </a:t>
            </a:r>
            <a:r>
              <a:rPr lang="en-US" altLang="zh-TW" dirty="0" smtClean="0"/>
              <a:t>handle </a:t>
            </a:r>
            <a:r>
              <a:rPr lang="en-US" altLang="zh-TW" dirty="0"/>
              <a:t>to </a:t>
            </a:r>
            <a:r>
              <a:rPr lang="en-US" altLang="zh-TW" dirty="0" smtClean="0"/>
              <a:t>which </a:t>
            </a:r>
            <a:r>
              <a:rPr lang="en-US" altLang="zh-TW" dirty="0"/>
              <a:t>the item is to be </a:t>
            </a:r>
            <a:r>
              <a:rPr lang="en-US" altLang="zh-TW" dirty="0" smtClean="0"/>
              <a:t>posted</a:t>
            </a:r>
            <a:endParaRPr lang="en-US" altLang="zh-TW" dirty="0"/>
          </a:p>
          <a:p>
            <a:pPr lvl="1"/>
            <a:r>
              <a:rPr lang="en-US" altLang="zh-TW" dirty="0" err="1" smtClean="0"/>
              <a:t>pvItemToQueue</a:t>
            </a:r>
            <a:r>
              <a:rPr lang="en-US" altLang="zh-TW" dirty="0" smtClean="0"/>
              <a:t>: pointer </a:t>
            </a:r>
            <a:r>
              <a:rPr lang="en-US" altLang="zh-TW" dirty="0"/>
              <a:t>to </a:t>
            </a:r>
            <a:r>
              <a:rPr lang="en-US" altLang="zh-TW" dirty="0" smtClean="0"/>
              <a:t>item to </a:t>
            </a:r>
            <a:r>
              <a:rPr lang="en-US" altLang="zh-TW" dirty="0"/>
              <a:t>be placed on </a:t>
            </a:r>
            <a:r>
              <a:rPr lang="en-US" altLang="zh-TW" dirty="0" smtClean="0"/>
              <a:t>queue</a:t>
            </a:r>
            <a:endParaRPr lang="en-US" altLang="zh-TW" dirty="0"/>
          </a:p>
          <a:p>
            <a:pPr lvl="1"/>
            <a:r>
              <a:rPr lang="en-US" altLang="zh-TW" dirty="0" err="1" smtClean="0"/>
              <a:t>xTicksToWait</a:t>
            </a:r>
            <a:r>
              <a:rPr lang="en-US" altLang="zh-TW" dirty="0" smtClean="0"/>
              <a:t>: max. time (in ticks) that task </a:t>
            </a:r>
            <a:r>
              <a:rPr lang="en-US" altLang="zh-TW" dirty="0"/>
              <a:t>should block waiting for space to become </a:t>
            </a:r>
            <a:r>
              <a:rPr lang="en-US" altLang="zh-TW" dirty="0" smtClean="0"/>
              <a:t>available, </a:t>
            </a:r>
            <a:r>
              <a:rPr lang="en-US" altLang="zh-TW" dirty="0"/>
              <a:t>should it </a:t>
            </a:r>
            <a:r>
              <a:rPr lang="en-US" altLang="zh-TW" dirty="0" smtClean="0"/>
              <a:t>is full</a:t>
            </a:r>
            <a:endParaRPr lang="en-US" altLang="zh-TW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err="1"/>
              <a:t>INCLUDE_vTaskSuspend</a:t>
            </a:r>
            <a:r>
              <a:rPr lang="en-US" altLang="zh-TW" dirty="0"/>
              <a:t> is set to </a:t>
            </a:r>
            <a:r>
              <a:rPr lang="en-US" altLang="zh-TW" dirty="0" smtClean="0"/>
              <a:t>'1‘, </a:t>
            </a:r>
            <a:r>
              <a:rPr lang="en-US" altLang="zh-TW" dirty="0"/>
              <a:t>then specifying the block time as </a:t>
            </a:r>
            <a:r>
              <a:rPr lang="en-US" altLang="zh-TW" dirty="0" err="1"/>
              <a:t>portMAX_DELAY</a:t>
            </a:r>
            <a:r>
              <a:rPr lang="en-US" altLang="zh-TW" dirty="0"/>
              <a:t> will </a:t>
            </a:r>
            <a:r>
              <a:rPr lang="en-US" altLang="zh-TW" dirty="0" smtClean="0"/>
              <a:t>block task indefinitely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68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Receive Data through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xQueueReceive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pvBuffer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TickType_t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xTicksToWait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Receive </a:t>
            </a:r>
            <a:r>
              <a:rPr lang="en-US" altLang="zh-TW" dirty="0"/>
              <a:t>an item from a </a:t>
            </a:r>
            <a:r>
              <a:rPr lang="en-US" altLang="zh-TW" dirty="0" smtClean="0"/>
              <a:t>queue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item is received by copy so a buffer of adequate size must be </a:t>
            </a:r>
            <a:r>
              <a:rPr lang="en-US" altLang="zh-TW" dirty="0" smtClean="0"/>
              <a:t>provided</a:t>
            </a:r>
            <a:endParaRPr lang="en-US" altLang="zh-TW" dirty="0"/>
          </a:p>
          <a:p>
            <a:pPr lvl="1"/>
            <a:r>
              <a:rPr lang="en-US" altLang="zh-TW" dirty="0" smtClean="0"/>
              <a:t>Must </a:t>
            </a:r>
            <a:r>
              <a:rPr lang="en-US" altLang="zh-TW" dirty="0"/>
              <a:t>not be used in an interrupt service </a:t>
            </a:r>
            <a:r>
              <a:rPr lang="en-US" altLang="zh-TW" dirty="0" smtClean="0"/>
              <a:t>routine</a:t>
            </a:r>
            <a:endParaRPr lang="en-US" altLang="zh-TW" dirty="0"/>
          </a:p>
          <a:p>
            <a:pPr lvl="1"/>
            <a:r>
              <a:rPr lang="en-US" altLang="zh-TW" dirty="0" err="1" smtClean="0"/>
              <a:t>xQueue</a:t>
            </a:r>
            <a:r>
              <a:rPr lang="en-US" altLang="zh-TW" dirty="0" smtClean="0"/>
              <a:t>: queue </a:t>
            </a:r>
            <a:r>
              <a:rPr lang="en-US" altLang="zh-TW" dirty="0"/>
              <a:t>handle </a:t>
            </a:r>
            <a:r>
              <a:rPr lang="en-US" altLang="zh-TW" dirty="0" smtClean="0"/>
              <a:t>from </a:t>
            </a:r>
            <a:r>
              <a:rPr lang="en-US" altLang="zh-TW" dirty="0"/>
              <a:t>which </a:t>
            </a:r>
            <a:r>
              <a:rPr lang="en-US" altLang="zh-TW" dirty="0" smtClean="0"/>
              <a:t>to receive item</a:t>
            </a:r>
            <a:endParaRPr lang="en-US" altLang="zh-TW" dirty="0"/>
          </a:p>
          <a:p>
            <a:pPr lvl="1"/>
            <a:r>
              <a:rPr lang="en-US" altLang="zh-TW" dirty="0" err="1" smtClean="0"/>
              <a:t>pvBuffer</a:t>
            </a:r>
            <a:r>
              <a:rPr lang="en-US" altLang="zh-TW" dirty="0" smtClean="0"/>
              <a:t>: pointer </a:t>
            </a:r>
            <a:r>
              <a:rPr lang="en-US" altLang="zh-TW" dirty="0"/>
              <a:t>to the buffer into which the received item will be copied.</a:t>
            </a:r>
          </a:p>
          <a:p>
            <a:pPr lvl="1"/>
            <a:r>
              <a:rPr lang="en-US" altLang="zh-TW" dirty="0" err="1" smtClean="0"/>
              <a:t>xTicksToWait</a:t>
            </a:r>
            <a:r>
              <a:rPr lang="en-US" altLang="zh-TW" dirty="0" smtClean="0"/>
              <a:t>: max. amount </a:t>
            </a:r>
            <a:r>
              <a:rPr lang="en-US" altLang="zh-TW" dirty="0"/>
              <a:t>of time the task should block waiting for an item </a:t>
            </a:r>
            <a:r>
              <a:rPr lang="en-US" altLang="zh-TW" dirty="0" smtClean="0"/>
              <a:t>should </a:t>
            </a:r>
            <a:r>
              <a:rPr lang="en-US" altLang="zh-TW" dirty="0"/>
              <a:t>the queue be </a:t>
            </a:r>
            <a:r>
              <a:rPr lang="en-US" altLang="zh-TW" dirty="0" smtClean="0"/>
              <a:t>empty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346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Functions for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portBASE_TYPE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xQueuePeek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xQueueHandle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altLang="zh-TW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pvBuffer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portTickType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xTicksToWait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dirty="0" smtClean="0"/>
              <a:t>Receive an item from the head of the queue without the item being removed from the queue</a:t>
            </a:r>
          </a:p>
          <a:p>
            <a:pPr marL="0" indent="0">
              <a:buNone/>
            </a:pPr>
            <a:endParaRPr lang="en-US" altLang="zh-TW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portBASE_TYPE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uxQueueMEssagesWaiting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xQueueHandle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dirty="0" smtClean="0"/>
              <a:t>Query </a:t>
            </a:r>
            <a:r>
              <a:rPr lang="en-US" altLang="zh-TW" dirty="0"/>
              <a:t>the number of items </a:t>
            </a:r>
            <a:r>
              <a:rPr lang="en-US" altLang="zh-TW" dirty="0" smtClean="0"/>
              <a:t>currently </a:t>
            </a:r>
            <a:r>
              <a:rPr lang="en-US" altLang="zh-TW" dirty="0"/>
              <a:t>in a queue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600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Queues (1/3): </a:t>
            </a:r>
            <a:r>
              <a:rPr lang="en-US" altLang="zh-TW" dirty="0" err="1" smtClean="0"/>
              <a:t>sender_task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27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18524"/>
              </p:ext>
            </p:extLst>
          </p:nvPr>
        </p:nvGraphicFramePr>
        <p:xfrm>
          <a:off x="241300" y="1180212"/>
          <a:ext cx="8710630" cy="4335780"/>
        </p:xfrm>
        <a:graphic>
          <a:graphicData uri="http://schemas.openxmlformats.org/drawingml/2006/table">
            <a:tbl>
              <a:tblPr/>
              <a:tblGrid>
                <a:gridCol w="8710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QueueHandle_t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pPr marL="0" indent="0">
                        <a:buNone/>
                      </a:pPr>
                      <a:endParaRPr lang="en-US" altLang="zh-TW" sz="2000" b="1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sender_task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=0;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("sent a value:");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if(!</a:t>
                      </a: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xQueueSend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&amp;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1000))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("Failed to send to queue");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++;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(3000/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portTICK_PERIOD_MS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//delay 3 sec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Queues (</a:t>
            </a:r>
            <a:r>
              <a:rPr lang="en-US" altLang="zh-TW" dirty="0"/>
              <a:t>2</a:t>
            </a:r>
            <a:r>
              <a:rPr lang="en-US" altLang="zh-TW" dirty="0" smtClean="0"/>
              <a:t>/3): </a:t>
            </a:r>
            <a:r>
              <a:rPr lang="en-US" altLang="zh-TW" dirty="0" err="1" smtClean="0"/>
              <a:t>receiver_task</a:t>
            </a:r>
            <a:r>
              <a:rPr lang="en-US" altLang="zh-TW" dirty="0" smtClean="0"/>
              <a:t> 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28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80272"/>
              </p:ext>
            </p:extLst>
          </p:nvPr>
        </p:nvGraphicFramePr>
        <p:xfrm>
          <a:off x="251521" y="1124743"/>
          <a:ext cx="8570218" cy="3996249"/>
        </p:xfrm>
        <a:graphic>
          <a:graphicData uri="http://schemas.openxmlformats.org/drawingml/2006/table">
            <a:tbl>
              <a:tblPr/>
              <a:tblGrid>
                <a:gridCol w="8570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962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receiver_task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rx_int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xQueueReceive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(Global_Queue_Handle,&amp;rx_int,1000))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("receive a value:");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rx_int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("Failed to receive from queue");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3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Real-Time System?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Real-time systems have been defined as: 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 smtClean="0">
                <a:solidFill>
                  <a:srgbClr val="0000FF"/>
                </a:solidFill>
              </a:rPr>
              <a:t>those systems in which the correctness of the system depends not only on the </a:t>
            </a:r>
            <a:r>
              <a:rPr lang="en-US" u="sng" dirty="0" smtClean="0">
                <a:solidFill>
                  <a:srgbClr val="0000FF"/>
                </a:solidFill>
              </a:rPr>
              <a:t>logical result </a:t>
            </a:r>
            <a:r>
              <a:rPr lang="en-US" dirty="0" smtClean="0">
                <a:solidFill>
                  <a:srgbClr val="0000FF"/>
                </a:solidFill>
              </a:rPr>
              <a:t>of the computation, but also on the </a:t>
            </a:r>
            <a:r>
              <a:rPr lang="en-US" u="sng" dirty="0" smtClean="0">
                <a:solidFill>
                  <a:srgbClr val="0000FF"/>
                </a:solidFill>
              </a:rPr>
              <a:t>time</a:t>
            </a:r>
            <a:r>
              <a:rPr lang="en-US" dirty="0" smtClean="0">
                <a:solidFill>
                  <a:srgbClr val="0000FF"/>
                </a:solidFill>
              </a:rPr>
              <a:t> at which the results are produced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 J. </a:t>
            </a:r>
            <a:r>
              <a:rPr lang="en-US" dirty="0" err="1" smtClean="0"/>
              <a:t>Stankovic</a:t>
            </a:r>
            <a:r>
              <a:rPr lang="en-US" dirty="0" smtClean="0"/>
              <a:t>, "Misconceptions about Real-Time Computing," </a:t>
            </a:r>
            <a:r>
              <a:rPr lang="en-US" i="1" dirty="0" smtClean="0"/>
              <a:t>IEEE Computer</a:t>
            </a:r>
            <a:r>
              <a:rPr lang="en-US" dirty="0" smtClean="0"/>
              <a:t>, 21(10), October 1988.</a:t>
            </a:r>
          </a:p>
          <a:p>
            <a:r>
              <a:rPr lang="en-US" altLang="ko-KR" dirty="0">
                <a:ea typeface="굴림" pitchFamily="50" charset="-127"/>
              </a:rPr>
              <a:t>Performance measure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Timeliness </a:t>
            </a:r>
            <a:r>
              <a:rPr lang="en-US" altLang="ko-KR" dirty="0">
                <a:ea typeface="굴림" pitchFamily="50" charset="-127"/>
              </a:rPr>
              <a:t>on timing constraints (deadlines</a:t>
            </a:r>
            <a:r>
              <a:rPr lang="en-US" altLang="ko-KR" dirty="0" smtClean="0">
                <a:ea typeface="굴림" pitchFamily="50" charset="-127"/>
              </a:rPr>
              <a:t>)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Key property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Predictability</a:t>
            </a:r>
            <a:r>
              <a:rPr lang="en-US" altLang="ko-KR" dirty="0">
                <a:ea typeface="굴림" pitchFamily="50" charset="-127"/>
              </a:rPr>
              <a:t> on timing constraints</a:t>
            </a:r>
          </a:p>
          <a:p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56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Queues (3/3): setup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29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51972"/>
              </p:ext>
            </p:extLst>
          </p:nvPr>
        </p:nvGraphicFramePr>
        <p:xfrm>
          <a:off x="251520" y="1196503"/>
          <a:ext cx="8568952" cy="46634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66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setup() {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Serial.begin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(9600);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(3,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sizeof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create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a queue of 3 </a:t>
                      </a:r>
                      <a:r>
                        <a:rPr kumimoji="1" lang="en-US" altLang="zh-TW" sz="2000" b="1" kern="1200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Create tasks with priority 1 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sender_task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*)"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sx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128,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receiver_task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*)"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128,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Real-time task scheduling</a:t>
            </a:r>
          </a:p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/>
              <a:t>Queues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Semaphores and </a:t>
            </a:r>
            <a:r>
              <a:rPr lang="en-US" altLang="zh-TW" dirty="0" err="1" smtClean="0">
                <a:solidFill>
                  <a:srgbClr val="FF0000"/>
                </a:solidFill>
              </a:rPr>
              <a:t>mutexs</a:t>
            </a:r>
            <a:r>
              <a:rPr lang="en-US" altLang="zh-TW" dirty="0" smtClean="0">
                <a:solidFill>
                  <a:srgbClr val="FF0000"/>
                </a:solidFill>
              </a:rPr>
              <a:t> of </a:t>
            </a:r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Binary semaphores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Counting semaphores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Mutex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678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Semaphores</a:t>
            </a:r>
            <a:endParaRPr lang="en-US" altLang="zh-TW"/>
          </a:p>
        </p:txBody>
      </p:sp>
      <p:sp>
        <p:nvSpPr>
          <p:cNvPr id="11520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Semaphores are used to:</a:t>
            </a:r>
          </a:p>
          <a:p>
            <a:pPr lvl="1"/>
            <a:r>
              <a:rPr lang="en-US" altLang="zh-TW" dirty="0" smtClean="0"/>
              <a:t>Control access to a shared resource (mutual exclusion)</a:t>
            </a:r>
          </a:p>
          <a:p>
            <a:pPr lvl="1"/>
            <a:r>
              <a:rPr lang="en-US" altLang="zh-TW" dirty="0" smtClean="0"/>
              <a:t>Signal the occurrence of an event</a:t>
            </a:r>
          </a:p>
          <a:p>
            <a:pPr lvl="1"/>
            <a:r>
              <a:rPr lang="en-US" altLang="zh-TW" dirty="0" smtClean="0"/>
              <a:t>Allow two tasks to synchronize their activities</a:t>
            </a:r>
          </a:p>
          <a:p>
            <a:r>
              <a:rPr lang="en-US" altLang="zh-TW" dirty="0" smtClean="0"/>
              <a:t>Basic idea</a:t>
            </a:r>
          </a:p>
          <a:p>
            <a:pPr lvl="1"/>
            <a:r>
              <a:rPr lang="en-US" altLang="zh-TW" dirty="0" smtClean="0"/>
              <a:t>A semaphore contains a number of tokens. The code needs to acquire one in order to continue execution </a:t>
            </a:r>
          </a:p>
          <a:p>
            <a:pPr lvl="1"/>
            <a:r>
              <a:rPr lang="en-US" altLang="zh-TW" dirty="0" smtClean="0"/>
              <a:t>If all the tokens of the semaphore are used, the requesting task is suspended until some tokens are released by their current owners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31</a:t>
            </a:fld>
            <a:endParaRPr lang="zh-TW" altLang="zh-TW"/>
          </a:p>
        </p:txBody>
      </p:sp>
      <p:pic>
        <p:nvPicPr>
          <p:cNvPr id="1152004" name="Picture 4" descr="MCj04421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5837"/>
            <a:ext cx="128905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6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Semaphores Work?</a:t>
            </a:r>
            <a:endParaRPr lang="en-US" altLang="zh-TW"/>
          </a:p>
        </p:txBody>
      </p:sp>
      <p:sp>
        <p:nvSpPr>
          <p:cNvPr id="11540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semaphore has: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Counter</a:t>
            </a:r>
            <a:r>
              <a:rPr lang="en-US" altLang="zh-TW" dirty="0" smtClean="0"/>
              <a:t>: maximum number of concurrent accesses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Queue</a:t>
            </a:r>
            <a:r>
              <a:rPr lang="en-US" altLang="zh-TW" dirty="0" smtClean="0"/>
              <a:t>: for tasks that wait for access</a:t>
            </a:r>
          </a:p>
          <a:p>
            <a:r>
              <a:rPr lang="en-US" altLang="zh-TW" dirty="0" smtClean="0"/>
              <a:t>If a task requests (waits for) a semaphore</a:t>
            </a:r>
          </a:p>
          <a:p>
            <a:pPr lvl="1"/>
            <a:r>
              <a:rPr lang="en-US" altLang="zh-TW" dirty="0" smtClean="0"/>
              <a:t>if counter &gt; 0, then (1) the counter is decremented by 1, and (2) task gets the semaphore and proceed to do work</a:t>
            </a:r>
          </a:p>
          <a:p>
            <a:pPr lvl="1"/>
            <a:r>
              <a:rPr lang="en-US" altLang="zh-TW" dirty="0" smtClean="0"/>
              <a:t>Else task is blocked and put in the queue</a:t>
            </a:r>
          </a:p>
          <a:p>
            <a:r>
              <a:rPr lang="en-US" altLang="zh-TW" dirty="0" smtClean="0"/>
              <a:t>If a task releases (posts) a semaphore</a:t>
            </a:r>
          </a:p>
          <a:p>
            <a:pPr lvl="1"/>
            <a:r>
              <a:rPr lang="en-US" altLang="zh-TW" dirty="0" smtClean="0"/>
              <a:t>if there are tasks in the semaphore queue, then appropriate task is readied, according to queuing policy</a:t>
            </a:r>
          </a:p>
          <a:p>
            <a:pPr lvl="1"/>
            <a:r>
              <a:rPr lang="en-US" altLang="zh-TW" dirty="0" smtClean="0"/>
              <a:t>Else counter is incremented by 1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4445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Semaphores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Semaphores with counter = 1, used for mutual </a:t>
            </a:r>
            <a:r>
              <a:rPr lang="en-US" altLang="zh-TW" dirty="0"/>
              <a:t>exclusion </a:t>
            </a:r>
            <a:r>
              <a:rPr lang="en-US" altLang="zh-TW" dirty="0" smtClean="0"/>
              <a:t>and synchronization</a:t>
            </a:r>
          </a:p>
          <a:p>
            <a:r>
              <a:rPr lang="en-US" altLang="zh-TW" dirty="0" smtClean="0"/>
              <a:t>For synchronization purpose, a </a:t>
            </a:r>
            <a:r>
              <a:rPr lang="en-US" altLang="zh-TW" dirty="0"/>
              <a:t>binary semaphore </a:t>
            </a:r>
            <a:r>
              <a:rPr lang="en-US" altLang="zh-TW" dirty="0" smtClean="0"/>
              <a:t>can be think of as </a:t>
            </a:r>
            <a:r>
              <a:rPr lang="en-US" altLang="zh-TW" dirty="0"/>
              <a:t>a queue that </a:t>
            </a:r>
            <a:r>
              <a:rPr lang="en-US" altLang="zh-TW" dirty="0" smtClean="0"/>
              <a:t>only holds </a:t>
            </a:r>
            <a:r>
              <a:rPr lang="en-US" altLang="zh-TW" dirty="0"/>
              <a:t>one </a:t>
            </a:r>
            <a:r>
              <a:rPr lang="en-US" altLang="zh-TW" dirty="0" smtClean="0"/>
              <a:t>item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queue can </a:t>
            </a:r>
            <a:r>
              <a:rPr lang="en-US" altLang="zh-TW" dirty="0" smtClean="0"/>
              <a:t>only </a:t>
            </a:r>
            <a:r>
              <a:rPr lang="en-US" altLang="zh-TW" dirty="0"/>
              <a:t>be empty or full (hence binary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Tasks using </a:t>
            </a:r>
            <a:r>
              <a:rPr lang="en-US" altLang="zh-TW" dirty="0"/>
              <a:t>the queue don't care what the queue </a:t>
            </a:r>
            <a:r>
              <a:rPr lang="en-US" altLang="zh-TW" dirty="0" smtClean="0"/>
              <a:t>holds, only </a:t>
            </a:r>
            <a:r>
              <a:rPr lang="en-US" altLang="zh-TW" dirty="0"/>
              <a:t>want to know if the queue is empty or </a:t>
            </a:r>
            <a:r>
              <a:rPr lang="en-US" altLang="zh-TW" dirty="0" smtClean="0"/>
              <a:t>full</a:t>
            </a:r>
          </a:p>
          <a:p>
            <a:pPr lvl="1"/>
            <a:r>
              <a:rPr lang="en-US" altLang="zh-TW" dirty="0"/>
              <a:t> If more than one task blocks on the same </a:t>
            </a:r>
            <a:r>
              <a:rPr lang="en-US" altLang="zh-TW" dirty="0" smtClean="0"/>
              <a:t>semaphore, </a:t>
            </a:r>
            <a:r>
              <a:rPr lang="en-US" altLang="zh-TW" dirty="0"/>
              <a:t>then the task with the highest priority will be the task that is unblocked the next time the semaphore becomes available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186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Semaphores and Interrupts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best way to handle complex events triggered by interrupts is to </a:t>
            </a:r>
            <a:r>
              <a:rPr lang="en-US" altLang="zh-TW" b="1" dirty="0"/>
              <a:t>not</a:t>
            </a:r>
            <a:r>
              <a:rPr lang="en-US" altLang="zh-TW" dirty="0"/>
              <a:t> do the code in the </a:t>
            </a:r>
            <a:r>
              <a:rPr lang="en-US" altLang="zh-TW" dirty="0" smtClean="0"/>
              <a:t>ISR</a:t>
            </a:r>
            <a:endParaRPr lang="en-US" altLang="zh-TW" dirty="0"/>
          </a:p>
          <a:p>
            <a:pPr lvl="1"/>
            <a:r>
              <a:rPr lang="en-US" altLang="zh-TW" dirty="0" smtClean="0"/>
              <a:t>Create </a:t>
            </a:r>
            <a:r>
              <a:rPr lang="en-US" altLang="zh-TW" dirty="0"/>
              <a:t>a task that is blocking on a </a:t>
            </a:r>
            <a:r>
              <a:rPr lang="en-US" altLang="zh-TW" dirty="0" smtClean="0"/>
              <a:t>binary semaphore</a:t>
            </a:r>
            <a:endParaRPr lang="en-US" altLang="zh-TW" dirty="0"/>
          </a:p>
          <a:p>
            <a:pPr lvl="1"/>
            <a:r>
              <a:rPr lang="en-US" altLang="zh-TW" dirty="0"/>
              <a:t>When the interrupt happens, the ISR just sets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gives</a:t>
            </a:r>
            <a:r>
              <a:rPr lang="en-US" altLang="zh-TW" dirty="0" smtClean="0"/>
              <a:t>) the </a:t>
            </a:r>
            <a:r>
              <a:rPr lang="en-US" altLang="zh-TW" dirty="0"/>
              <a:t>semaphore and </a:t>
            </a:r>
            <a:r>
              <a:rPr lang="en-US" altLang="zh-TW" dirty="0" smtClean="0"/>
              <a:t>exits</a:t>
            </a:r>
            <a:endParaRPr lang="en-US" altLang="zh-TW" dirty="0"/>
          </a:p>
          <a:p>
            <a:pPr lvl="1"/>
            <a:r>
              <a:rPr lang="en-US" altLang="zh-TW" dirty="0"/>
              <a:t>Task can now be scheduled like any </a:t>
            </a:r>
            <a:r>
              <a:rPr lang="en-US" altLang="zh-TW" dirty="0" smtClean="0"/>
              <a:t>other</a:t>
            </a:r>
          </a:p>
          <a:p>
            <a:pPr lvl="2"/>
            <a:r>
              <a:rPr lang="en-US" altLang="zh-TW" dirty="0" smtClean="0"/>
              <a:t>No </a:t>
            </a:r>
            <a:r>
              <a:rPr lang="en-US" altLang="zh-TW" dirty="0"/>
              <a:t>need to worry about nesting interrupts </a:t>
            </a:r>
            <a:r>
              <a:rPr lang="en-US" altLang="zh-TW" dirty="0" smtClean="0"/>
              <a:t>and interrupt priority</a:t>
            </a:r>
          </a:p>
          <a:p>
            <a:r>
              <a:rPr lang="en-US" altLang="zh-TW" dirty="0" smtClean="0"/>
              <a:t>This is called </a:t>
            </a:r>
            <a:r>
              <a:rPr lang="en-US" altLang="zh-TW" i="1" dirty="0"/>
              <a:t>Deferred Interrupt Processing</a:t>
            </a:r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416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5877272"/>
            <a:ext cx="5156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from </a:t>
            </a:r>
            <a:r>
              <a:rPr lang="en-US" sz="1200" b="1" i="1" dirty="0" smtClean="0"/>
              <a:t>Using the </a:t>
            </a:r>
            <a:r>
              <a:rPr lang="en-US" sz="1200" b="1" i="1" dirty="0" err="1" smtClean="0"/>
              <a:t>FreeRTOS</a:t>
            </a:r>
            <a:r>
              <a:rPr lang="en-US" sz="1200" b="1" i="1" dirty="0" smtClean="0"/>
              <a:t> Real Time Kernel </a:t>
            </a:r>
            <a:r>
              <a:rPr lang="en-US" sz="1200" dirty="0" smtClean="0"/>
              <a:t>(a </a:t>
            </a:r>
            <a:r>
              <a:rPr lang="en-US" sz="1200" dirty="0" err="1" smtClean="0"/>
              <a:t>pdf</a:t>
            </a:r>
            <a:r>
              <a:rPr lang="en-US" sz="1200" dirty="0" smtClean="0"/>
              <a:t> book), fair use claimed.</a:t>
            </a:r>
            <a:endParaRPr lang="en-US" sz="1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Binary Semaphores and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35</a:t>
            </a:fld>
            <a:endParaRPr lang="zh-TW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902944"/>
            <a:ext cx="5095875" cy="33432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089579"/>
            <a:ext cx="4990876" cy="477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Create a Binary Semaphore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25450" y="1052736"/>
            <a:ext cx="8395022" cy="504056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xSemaphoreCreateBinary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  <a:endParaRPr lang="en-US" altLang="zh-TW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Function to create </a:t>
            </a:r>
            <a:r>
              <a:rPr lang="en-US" altLang="zh-TW" dirty="0"/>
              <a:t>a binary </a:t>
            </a:r>
            <a:r>
              <a:rPr lang="en-US" altLang="zh-TW" dirty="0" smtClean="0"/>
              <a:t>semaphore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semaphore is created in the 'empty' </a:t>
            </a:r>
            <a:r>
              <a:rPr lang="en-US" altLang="zh-TW" dirty="0" smtClean="0"/>
              <a:t>state</a:t>
            </a:r>
            <a:endParaRPr lang="en-US" altLang="zh-TW" dirty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binary semaphore need not be given back once obtained, so task </a:t>
            </a:r>
            <a:r>
              <a:rPr lang="en-US" altLang="zh-TW" dirty="0" smtClean="0"/>
              <a:t>synchronization </a:t>
            </a:r>
            <a:r>
              <a:rPr lang="en-US" altLang="zh-TW" dirty="0"/>
              <a:t>can be implemented by one task/interrupt continuously 'giving' the semaphore while another continuously 'takes' the </a:t>
            </a:r>
            <a:r>
              <a:rPr lang="en-US" altLang="zh-TW" dirty="0" smtClean="0"/>
              <a:t>semaphore</a:t>
            </a:r>
            <a:endParaRPr lang="en-US" altLang="zh-TW" dirty="0"/>
          </a:p>
          <a:p>
            <a:pPr lvl="1"/>
            <a:r>
              <a:rPr lang="en-US" altLang="zh-TW" dirty="0" smtClean="0"/>
              <a:t>Binary </a:t>
            </a:r>
            <a:r>
              <a:rPr lang="en-US" altLang="zh-TW" dirty="0"/>
              <a:t>semaphores are assigned to variables of type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dirty="0"/>
              <a:t> and can be used in any API function that takes a parameter of this </a:t>
            </a:r>
            <a:r>
              <a:rPr lang="en-US" altLang="zh-TW" dirty="0" smtClean="0"/>
              <a:t>type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36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358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 a Binary Semaphore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xSemaphoreGiveFromISR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xSemaphore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signed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pxHigherPriorityTaskWoken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zh-TW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Set (give) a semaphore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be used from an </a:t>
            </a:r>
            <a:r>
              <a:rPr lang="en-US" altLang="zh-TW" dirty="0" smtClean="0"/>
              <a:t>ISR</a:t>
            </a:r>
            <a:endParaRPr lang="en-US" altLang="zh-TW" dirty="0"/>
          </a:p>
          <a:p>
            <a:pPr lvl="1"/>
            <a:r>
              <a:rPr lang="en-US" altLang="zh-TW" dirty="0" err="1" smtClean="0"/>
              <a:t>xSemaphore</a:t>
            </a:r>
            <a:r>
              <a:rPr lang="en-US" altLang="zh-TW" dirty="0" smtClean="0"/>
              <a:t>: handle </a:t>
            </a:r>
            <a:r>
              <a:rPr lang="en-US" altLang="zh-TW" dirty="0"/>
              <a:t>to the semaphore being </a:t>
            </a:r>
            <a:r>
              <a:rPr lang="en-US" altLang="zh-TW" dirty="0" smtClean="0"/>
              <a:t>released </a:t>
            </a:r>
          </a:p>
          <a:p>
            <a:pPr lvl="1"/>
            <a:r>
              <a:rPr lang="en-US" altLang="zh-TW" dirty="0" err="1" smtClean="0"/>
              <a:t>pxHigherPriorityTaskWoken</a:t>
            </a:r>
            <a:r>
              <a:rPr lang="en-US" altLang="zh-TW" dirty="0" smtClean="0"/>
              <a:t>: set </a:t>
            </a:r>
            <a:r>
              <a:rPr lang="en-US" altLang="zh-TW" dirty="0"/>
              <a:t>to </a:t>
            </a:r>
            <a:r>
              <a:rPr lang="en-US" altLang="zh-TW" dirty="0" err="1"/>
              <a:t>pdTRUE</a:t>
            </a:r>
            <a:r>
              <a:rPr lang="en-US" altLang="zh-TW" dirty="0"/>
              <a:t> if giving the semaphore caused a </a:t>
            </a:r>
            <a:r>
              <a:rPr lang="en-US" altLang="zh-TW" dirty="0" smtClean="0"/>
              <a:t>task of a </a:t>
            </a:r>
            <a:r>
              <a:rPr lang="en-US" altLang="zh-TW" dirty="0"/>
              <a:t>higher </a:t>
            </a:r>
            <a:r>
              <a:rPr lang="en-US" altLang="zh-TW" dirty="0" smtClean="0"/>
              <a:t>priority to unblock, causing a </a:t>
            </a:r>
            <a:r>
              <a:rPr lang="en-US" altLang="zh-TW" dirty="0"/>
              <a:t>context </a:t>
            </a:r>
            <a:r>
              <a:rPr lang="en-US" altLang="zh-TW" dirty="0" smtClean="0"/>
              <a:t>switch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54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a Binary Semaphore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xSemaphoreTake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xSemaphoreHandle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portTickType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xBlockTime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Reset (take) a semaphore</a:t>
            </a:r>
          </a:p>
          <a:p>
            <a:pPr lvl="1"/>
            <a:r>
              <a:rPr lang="en-US" dirty="0" err="1" smtClean="0"/>
              <a:t>xSemaphore</a:t>
            </a:r>
            <a:r>
              <a:rPr lang="en-US" dirty="0" smtClean="0"/>
              <a:t>: handle to the semaphore being taken</a:t>
            </a:r>
          </a:p>
          <a:p>
            <a:pPr lvl="1"/>
            <a:r>
              <a:rPr lang="en-US" dirty="0" err="1" smtClean="0"/>
              <a:t>xBlockTime</a:t>
            </a:r>
            <a:r>
              <a:rPr lang="en-US" dirty="0" smtClean="0"/>
              <a:t>: time in ticks to wait for the semaphore to become available</a:t>
            </a:r>
          </a:p>
          <a:p>
            <a:pPr lvl="2"/>
            <a:r>
              <a:rPr lang="en-US" dirty="0" smtClean="0"/>
              <a:t>A block time of zero can be used to poll the semaphore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265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Characteristics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Fundamental design issues: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To </a:t>
            </a:r>
            <a:r>
              <a:rPr lang="en-US" altLang="ko-KR" dirty="0">
                <a:ea typeface="굴림" pitchFamily="50" charset="-127"/>
              </a:rPr>
              <a:t>specify the timing constraints of real-time systems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To </a:t>
            </a:r>
            <a:r>
              <a:rPr lang="en-US" altLang="ko-KR" dirty="0">
                <a:ea typeface="굴림" pitchFamily="50" charset="-127"/>
              </a:rPr>
              <a:t>achieve predictability on satisfying their timing </a:t>
            </a:r>
            <a:r>
              <a:rPr lang="en-US" altLang="ko-KR" dirty="0" smtClean="0">
                <a:ea typeface="굴림" pitchFamily="50" charset="-127"/>
              </a:rPr>
              <a:t>constraints with </a:t>
            </a:r>
            <a:r>
              <a:rPr lang="en-US" altLang="ko-KR" dirty="0">
                <a:ea typeface="굴림" pitchFamily="50" charset="-127"/>
              </a:rPr>
              <a:t>the existence of other real-time systems</a:t>
            </a:r>
          </a:p>
          <a:p>
            <a:r>
              <a:rPr lang="en-US" dirty="0" smtClean="0"/>
              <a:t>Tasks can be broken into two categories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</a:p>
          <a:p>
            <a:pPr lvl="1"/>
            <a:r>
              <a:rPr lang="en-US" b="1" dirty="0" smtClean="0"/>
              <a:t>Periodic Tasks</a:t>
            </a:r>
            <a:r>
              <a:rPr lang="en-US" dirty="0" smtClean="0"/>
              <a:t>: time-driven, recurring at regular intervals</a:t>
            </a:r>
          </a:p>
          <a:p>
            <a:pPr lvl="2"/>
            <a:r>
              <a:rPr lang="en-US" dirty="0" smtClean="0"/>
              <a:t>A car checking for pedestrians every 0.1 second </a:t>
            </a:r>
          </a:p>
          <a:p>
            <a:pPr lvl="2"/>
            <a:r>
              <a:rPr lang="en-US" dirty="0" smtClean="0"/>
              <a:t>An air monitoring system taking a sample every 10 seconds </a:t>
            </a:r>
          </a:p>
          <a:p>
            <a:pPr lvl="1"/>
            <a:r>
              <a:rPr lang="en-US" sz="2400" b="1" dirty="0" smtClean="0"/>
              <a:t>Aperiodic</a:t>
            </a:r>
            <a:r>
              <a:rPr lang="en-US" sz="2400" dirty="0" smtClean="0"/>
              <a:t>: event-driven</a:t>
            </a:r>
          </a:p>
          <a:p>
            <a:pPr lvl="2"/>
            <a:r>
              <a:rPr lang="en-US" sz="2000" dirty="0" smtClean="0"/>
              <a:t>The airbag of a car having to react to an impact</a:t>
            </a:r>
          </a:p>
          <a:p>
            <a:pPr lvl="2"/>
            <a:r>
              <a:rPr lang="en-US" sz="2000" dirty="0" smtClean="0"/>
              <a:t>The loss of network connectivity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824" y="5489863"/>
            <a:ext cx="9001680" cy="67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1500"/>
              </a:lnSpc>
            </a:pPr>
            <a:r>
              <a:rPr lang="en-US" sz="16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Sporadic tasks are sometimes considered as a third category. They are tasks similar to aperiodic tasks but activated with some known bounded rate, which is characterized by a minimum interval of time between two successive activations.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717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Binary Semaphores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39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57840"/>
              </p:ext>
            </p:extLst>
          </p:nvPr>
        </p:nvGraphicFramePr>
        <p:xfrm>
          <a:off x="251520" y="1124744"/>
          <a:ext cx="8712968" cy="49377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vSemaphoreHandle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one_sec_isr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(void){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an ISR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xSemaphoreGiveFromISR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NULL);	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while(1)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(binary_sem,999999)) puts("Tick!");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vSemaphoreCreateBinary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(signed char*)) "t1", 2048,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return 0;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Counting Semaphores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dirty="0" smtClean="0"/>
              <a:t>Typically </a:t>
            </a:r>
            <a:r>
              <a:rPr lang="en-US" altLang="zh-TW" dirty="0"/>
              <a:t>used for two things:</a:t>
            </a:r>
          </a:p>
          <a:p>
            <a:pPr>
              <a:spcBef>
                <a:spcPts val="0"/>
              </a:spcBef>
            </a:pPr>
            <a:r>
              <a:rPr lang="en-US" altLang="zh-TW" dirty="0"/>
              <a:t>Counting </a:t>
            </a:r>
            <a:r>
              <a:rPr lang="en-US" altLang="zh-TW" dirty="0" smtClean="0"/>
              <a:t>events: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An </a:t>
            </a:r>
            <a:r>
              <a:rPr lang="en-US" altLang="zh-TW" i="1" dirty="0"/>
              <a:t>event handler </a:t>
            </a:r>
            <a:r>
              <a:rPr lang="en-US" altLang="zh-TW" dirty="0"/>
              <a:t>will 'give' a semaphore each time an event </a:t>
            </a:r>
            <a:r>
              <a:rPr lang="en-US" altLang="zh-TW" dirty="0" smtClean="0"/>
              <a:t>occurs, </a:t>
            </a:r>
            <a:r>
              <a:rPr lang="en-US" altLang="zh-TW" dirty="0"/>
              <a:t>and a </a:t>
            </a:r>
            <a:r>
              <a:rPr lang="en-US" altLang="zh-TW" i="1" dirty="0"/>
              <a:t>handler task </a:t>
            </a:r>
            <a:r>
              <a:rPr lang="en-US" altLang="zh-TW" dirty="0"/>
              <a:t>will 'take' a semaphore each time it processes an </a:t>
            </a:r>
            <a:r>
              <a:rPr lang="en-US" altLang="zh-TW" dirty="0" smtClean="0"/>
              <a:t>event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Resource </a:t>
            </a:r>
            <a:r>
              <a:rPr lang="en-US" altLang="zh-TW" dirty="0" smtClean="0"/>
              <a:t>management: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The </a:t>
            </a:r>
            <a:r>
              <a:rPr lang="en-US" altLang="zh-TW" dirty="0"/>
              <a:t>count value indicates </a:t>
            </a:r>
            <a:r>
              <a:rPr lang="en-US" altLang="zh-TW" dirty="0" smtClean="0"/>
              <a:t>number of available resources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To get a resource, </a:t>
            </a:r>
            <a:r>
              <a:rPr lang="en-US" altLang="zh-TW" dirty="0"/>
              <a:t>a task must </a:t>
            </a:r>
            <a:r>
              <a:rPr lang="en-US" altLang="zh-TW" dirty="0" smtClean="0"/>
              <a:t>obtain (take) </a:t>
            </a:r>
            <a:r>
              <a:rPr lang="en-US" altLang="zh-TW" dirty="0"/>
              <a:t>a </a:t>
            </a:r>
            <a:r>
              <a:rPr lang="en-US" altLang="zh-TW" dirty="0" smtClean="0"/>
              <a:t>semaphore 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When </a:t>
            </a:r>
            <a:r>
              <a:rPr lang="en-US" altLang="zh-TW" dirty="0"/>
              <a:t>a task finishes with the </a:t>
            </a:r>
            <a:r>
              <a:rPr lang="en-US" altLang="zh-TW" dirty="0" smtClean="0"/>
              <a:t>resource, </a:t>
            </a:r>
            <a:r>
              <a:rPr lang="en-US" altLang="zh-TW" dirty="0"/>
              <a:t>it 'gives' the semaphore </a:t>
            </a:r>
            <a:r>
              <a:rPr lang="en-US" altLang="zh-TW" dirty="0" smtClean="0"/>
              <a:t>back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xSemaphoreCreateCounting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uxMaxCount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uxInitialCount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TW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407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Counting </a:t>
            </a:r>
            <a:r>
              <a:rPr lang="en-US" altLang="zh-TW" dirty="0"/>
              <a:t>Semaphore </a:t>
            </a:r>
            <a:r>
              <a:rPr lang="en-US" altLang="zh-TW" dirty="0" smtClean="0"/>
              <a:t>(</a:t>
            </a:r>
            <a:r>
              <a:rPr lang="en-US" altLang="zh-TW" dirty="0" smtClean="0"/>
              <a:t>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41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/>
          </p:nvPr>
        </p:nvGraphicFramePr>
        <p:xfrm>
          <a:off x="251520" y="1196503"/>
          <a:ext cx="8568952" cy="46634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166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xSemaphoreHandle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/**parameter for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uxMaxCount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uxInitialCount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xSemaphoreCreateCounting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(2, </a:t>
                      </a:r>
                      <a:r>
                        <a:rPr kumimoji="1" lang="en-US" altLang="zh-TW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2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/*Create tasks with priority 1 for both users*/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(task1, (signed char*)) “t1",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1024,</a:t>
                      </a:r>
                      <a:r>
                        <a:rPr kumimoji="1" lang="en-US" altLang="zh-TW" sz="2000" b="1" kern="1200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(task2, (signed char*)) “t2",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1024,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 0;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205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of Counting </a:t>
            </a:r>
            <a:r>
              <a:rPr lang="en-US" altLang="zh-TW" dirty="0" smtClean="0"/>
              <a:t>Semaphore </a:t>
            </a:r>
            <a:r>
              <a:rPr lang="en-US" altLang="zh-TW" dirty="0" smtClean="0"/>
              <a:t>(</a:t>
            </a:r>
            <a:r>
              <a:rPr lang="en-US" altLang="zh-TW" dirty="0" smtClean="0"/>
              <a:t>2/2)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42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/>
          </p:nvPr>
        </p:nvGraphicFramePr>
        <p:xfrm>
          <a:off x="251521" y="1124744"/>
          <a:ext cx="8570218" cy="4937760"/>
        </p:xfrm>
        <a:graphic>
          <a:graphicData uri="http://schemas.openxmlformats.org/drawingml/2006/table">
            <a:tbl>
              <a:tblPr/>
              <a:tblGrid>
                <a:gridCol w="8570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task1(void *p){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),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8746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Mutexes</a:t>
            </a:r>
            <a:r>
              <a:rPr lang="en-US" altLang="zh-TW" dirty="0"/>
              <a:t> are used for mutual exclusion, so that only one task at a time uses a shared </a:t>
            </a:r>
            <a:r>
              <a:rPr lang="en-US" altLang="zh-TW" dirty="0" smtClean="0"/>
              <a:t>resource, e.g., file, data, device, ...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access the shared resource, a task locks the </a:t>
            </a:r>
            <a:r>
              <a:rPr lang="en-US" altLang="zh-TW" dirty="0" err="1"/>
              <a:t>mutex</a:t>
            </a:r>
            <a:r>
              <a:rPr lang="en-US" altLang="zh-TW" dirty="0"/>
              <a:t> associated with the </a:t>
            </a:r>
            <a:r>
              <a:rPr lang="en-US" altLang="zh-TW" dirty="0" smtClean="0"/>
              <a:t>resource </a:t>
            </a:r>
          </a:p>
          <a:p>
            <a:pPr lvl="1"/>
            <a:r>
              <a:rPr lang="en-US" altLang="zh-TW" dirty="0" smtClean="0"/>
              <a:t>The task owns </a:t>
            </a:r>
            <a:r>
              <a:rPr lang="en-US" altLang="zh-TW" dirty="0"/>
              <a:t>the </a:t>
            </a:r>
            <a:r>
              <a:rPr lang="en-US" altLang="zh-TW" dirty="0" err="1"/>
              <a:t>mutex</a:t>
            </a:r>
            <a:r>
              <a:rPr lang="en-US" altLang="zh-TW" dirty="0"/>
              <a:t>, until it unlocks the </a:t>
            </a:r>
            <a:r>
              <a:rPr lang="en-US" altLang="zh-TW" dirty="0" err="1" smtClean="0"/>
              <a:t>utex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43</a:t>
            </a:fld>
            <a:endParaRPr lang="zh-TW" altLang="zh-TW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709706"/>
            <a:ext cx="8053294" cy="238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acts like a token used to guard a resource</a:t>
            </a:r>
          </a:p>
          <a:p>
            <a:pPr lvl="1"/>
            <a:r>
              <a:rPr lang="en-US" altLang="zh-TW" dirty="0" smtClean="0"/>
              <a:t>When a task wishes to access the resource, it must first obtain ('take') the token</a:t>
            </a:r>
          </a:p>
          <a:p>
            <a:pPr lvl="1"/>
            <a:r>
              <a:rPr lang="en-US" altLang="zh-TW" dirty="0" smtClean="0"/>
              <a:t>When the task has finished with the resource it must 'give' the token back - allowing other tasks the opportunity to access the same resource</a:t>
            </a:r>
          </a:p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may cause a high priority task to be waiting on a lower priority one</a:t>
            </a:r>
          </a:p>
          <a:p>
            <a:pPr lvl="1"/>
            <a:r>
              <a:rPr lang="en-US" altLang="zh-TW" dirty="0" smtClean="0"/>
              <a:t>Even worse, a medium priority task might be running and cause the high priority task to not meet its deadline!</a:t>
            </a:r>
          </a:p>
          <a:p>
            <a:pPr lvl="1"/>
            <a:r>
              <a:rPr lang="en-US" altLang="zh-TW" i="1" dirty="0">
                <a:ea typeface="新細明體" panose="02020500000000000000" pitchFamily="18" charset="-120"/>
              </a:rPr>
              <a:t>Priority inversion </a:t>
            </a:r>
            <a:r>
              <a:rPr lang="en-US" altLang="zh-TW" i="1" dirty="0" smtClean="0">
                <a:ea typeface="新細明體" panose="02020500000000000000" pitchFamily="18" charset="-120"/>
              </a:rPr>
              <a:t>problem</a:t>
            </a:r>
            <a:endParaRPr lang="en-US" altLang="zh-TW" i="1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8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</a:t>
            </a:r>
            <a:r>
              <a:rPr lang="en-US" altLang="zh-TW" dirty="0" smtClean="0"/>
              <a:t>Inversion: Case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Assume priority of T</a:t>
            </a:r>
            <a:r>
              <a:rPr lang="en-US" altLang="zh-TW" baseline="-25000" dirty="0"/>
              <a:t>1</a:t>
            </a:r>
            <a:r>
              <a:rPr lang="en-US" altLang="zh-TW" dirty="0"/>
              <a:t> &gt; priority of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endParaRPr lang="en-US" altLang="zh-TW" baseline="-25000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has exclusive access, T</a:t>
            </a:r>
            <a:r>
              <a:rPr lang="en-US" altLang="zh-TW" sz="2800" baseline="-25000" dirty="0" smtClean="0"/>
              <a:t>1</a:t>
            </a:r>
            <a:r>
              <a:rPr lang="en-US" altLang="zh-TW" dirty="0" smtClean="0"/>
              <a:t> </a:t>
            </a:r>
            <a:r>
              <a:rPr lang="en-US" altLang="zh-TW" dirty="0"/>
              <a:t>has to wait until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/>
              <a:t>releases </a:t>
            </a:r>
            <a:r>
              <a:rPr lang="en-US" altLang="zh-TW" dirty="0" smtClean="0"/>
              <a:t>resource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inverting priority </a:t>
            </a:r>
            <a:r>
              <a:rPr lang="en-US" altLang="zh-TW" dirty="0" smtClean="0">
                <a:sym typeface="Wingdings" panose="05000000000000000000" pitchFamily="2" charset="2"/>
              </a:rPr>
              <a:t> can raise priority of </a:t>
            </a:r>
            <a:r>
              <a:rPr lang="en-US" altLang="zh-TW" dirty="0"/>
              <a:t>T</a:t>
            </a:r>
            <a:r>
              <a:rPr lang="en-US" altLang="zh-TW" baseline="-25000" dirty="0"/>
              <a:t>9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45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43" y="2467022"/>
            <a:ext cx="7208217" cy="36262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793384" y="2852936"/>
            <a:ext cx="1872208" cy="12003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</a:t>
            </a:r>
            <a:r>
              <a:rPr lang="en-US" altLang="zh-TW" baseline="-25000" dirty="0" smtClean="0">
                <a:latin typeface="+mn-lt"/>
              </a:rPr>
              <a:t>1</a:t>
            </a:r>
            <a:r>
              <a:rPr lang="en-US" altLang="zh-TW" dirty="0" smtClean="0">
                <a:latin typeface="+mn-lt"/>
              </a:rPr>
              <a:t> has higher priority and preempts T</a:t>
            </a:r>
            <a:r>
              <a:rPr lang="en-US" altLang="zh-TW" baseline="-25000" dirty="0" smtClean="0">
                <a:latin typeface="+mn-lt"/>
              </a:rPr>
              <a:t>9</a:t>
            </a:r>
            <a:endParaRPr lang="zh-TW" altLang="en-US" baseline="-25000" dirty="0">
              <a:latin typeface="+mn-lt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2976960" y="4077072"/>
            <a:ext cx="381642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左大括弧 8"/>
          <p:cNvSpPr/>
          <p:nvPr/>
        </p:nvSpPr>
        <p:spPr bwMode="auto">
          <a:xfrm>
            <a:off x="1320776" y="3429000"/>
            <a:ext cx="216024" cy="576064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356992"/>
            <a:ext cx="99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Critical section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24328" y="5445224"/>
            <a:ext cx="1609614" cy="33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n-lt"/>
              </a:rPr>
              <a:t>(critical section)</a:t>
            </a:r>
            <a:endParaRPr lang="zh-TW" altLang="en-US" sz="16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9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Priority Inversion: Case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medium-priority task preempts a lower-priority task which is using a shared resource on which a higher priority task is blocked</a:t>
            </a:r>
          </a:p>
          <a:p>
            <a:pPr lvl="1"/>
            <a:r>
              <a:rPr lang="en-US" altLang="zh-TW" dirty="0" smtClean="0"/>
              <a:t> If the higher-priority task would be otherwise ready to run, but a medium-priority task is currently running instead, a priority inversion is occurred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46</a:t>
            </a:fld>
            <a:endParaRPr lang="zh-TW" altLang="zh-TW"/>
          </a:p>
        </p:txBody>
      </p:sp>
      <p:grpSp>
        <p:nvGrpSpPr>
          <p:cNvPr id="13" name="群組 12"/>
          <p:cNvGrpSpPr/>
          <p:nvPr/>
        </p:nvGrpSpPr>
        <p:grpSpPr>
          <a:xfrm>
            <a:off x="1447800" y="3573016"/>
            <a:ext cx="6677025" cy="2541587"/>
            <a:chOff x="1447800" y="3573016"/>
            <a:chExt cx="6677025" cy="2541587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1447800" y="3573016"/>
              <a:ext cx="6677025" cy="2541587"/>
              <a:chOff x="1074" y="2335"/>
              <a:chExt cx="3870" cy="1434"/>
            </a:xfrm>
          </p:grpSpPr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" y="2335"/>
                <a:ext cx="1560" cy="1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4" y="2448"/>
                <a:ext cx="2334" cy="1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矩形 11"/>
            <p:cNvSpPr/>
            <p:nvPr/>
          </p:nvSpPr>
          <p:spPr bwMode="auto">
            <a:xfrm>
              <a:off x="1619672" y="3645024"/>
              <a:ext cx="108012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68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Solving 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Priority </a:t>
            </a:r>
            <a:r>
              <a:rPr lang="en-US" altLang="zh-TW" dirty="0" smtClean="0"/>
              <a:t>inheritance</a:t>
            </a:r>
            <a:endParaRPr lang="en-US" altLang="zh-TW" dirty="0"/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a high priority task blocks while attempting to obtain a </a:t>
            </a:r>
            <a:r>
              <a:rPr lang="en-US" altLang="zh-TW" dirty="0" err="1"/>
              <a:t>mutex</a:t>
            </a:r>
            <a:r>
              <a:rPr lang="en-US" altLang="zh-TW" dirty="0"/>
              <a:t> (token) that is currently held by a lower priority task, then the priority of the task holding the token is temporarily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raised </a:t>
            </a:r>
            <a:r>
              <a:rPr lang="en-US" altLang="zh-TW" dirty="0"/>
              <a:t>to that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of </a:t>
            </a:r>
            <a:r>
              <a:rPr lang="en-US" altLang="zh-TW" dirty="0"/>
              <a:t>the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blocking 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47</a:t>
            </a:fld>
            <a:endParaRPr lang="zh-TW" altLang="zh-TW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2" t="13222" r="-285" b="2180"/>
          <a:stretch/>
        </p:blipFill>
        <p:spPr bwMode="auto">
          <a:xfrm>
            <a:off x="2987825" y="2636912"/>
            <a:ext cx="599576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3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(1/3)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48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91805"/>
              </p:ext>
            </p:extLst>
          </p:nvPr>
        </p:nvGraphicFramePr>
        <p:xfrm>
          <a:off x="107504" y="1124744"/>
          <a:ext cx="8928992" cy="4968552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6855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include &lt;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semphr.h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SemaphoreHandle_t</a:t>
                      </a:r>
                      <a:r>
                        <a:rPr kumimoji="1" lang="en-US" altLang="zh-TW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gatekeeper = 0;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user_1(void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100)){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1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enter critical section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(200);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//stay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in C.S. for 200 ticks</a:t>
                      </a:r>
                      <a:endParaRPr kumimoji="1" lang="en-US" altLang="zh-TW" sz="2000" b="1" kern="1200" dirty="0" smtClean="0">
                        <a:solidFill>
                          <a:srgbClr val="339933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releas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 semaphore, exit critical section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(“User 1 cannot access in 1000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ms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");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or do other works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Without delay, user 1 will get key immediately//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Real-Time Tasks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Periodic </a:t>
            </a:r>
            <a:r>
              <a:rPr lang="en-US" altLang="ko-KR" dirty="0">
                <a:ea typeface="굴림" pitchFamily="50" charset="-127"/>
              </a:rPr>
              <a:t>task (</a:t>
            </a:r>
            <a:r>
              <a:rPr lang="en-US" altLang="ko-KR" i="1" dirty="0" err="1">
                <a:ea typeface="굴림" pitchFamily="50" charset="-127"/>
              </a:rPr>
              <a:t>p,e</a:t>
            </a:r>
            <a:r>
              <a:rPr lang="en-US" altLang="ko-KR" dirty="0">
                <a:ea typeface="굴림" pitchFamily="50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It is invoked repetitively in a regular interval </a:t>
            </a:r>
            <a:r>
              <a:rPr lang="en-US" altLang="ko-KR" dirty="0" smtClean="0">
                <a:ea typeface="굴림" pitchFamily="50" charset="-127"/>
                <a:sym typeface="Wingdings" panose="05000000000000000000" pitchFamily="2" charset="2"/>
              </a:rPr>
              <a:t> sampling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Period </a:t>
            </a:r>
            <a:r>
              <a:rPr lang="en-US" altLang="ko-KR" i="1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 = </a:t>
            </a:r>
            <a:r>
              <a:rPr lang="en-US" altLang="ko-KR" dirty="0" smtClean="0">
                <a:ea typeface="굴림" pitchFamily="50" charset="-127"/>
              </a:rPr>
              <a:t>time between sampling (0 </a:t>
            </a:r>
            <a:r>
              <a:rPr lang="en-US" altLang="ko-KR" dirty="0">
                <a:ea typeface="굴림" pitchFamily="50" charset="-127"/>
              </a:rPr>
              <a:t>&lt; </a:t>
            </a:r>
            <a:r>
              <a:rPr lang="en-US" altLang="ko-KR" i="1" dirty="0">
                <a:ea typeface="굴림" pitchFamily="50" charset="-127"/>
              </a:rPr>
              <a:t>p</a:t>
            </a:r>
            <a:r>
              <a:rPr lang="en-US" altLang="ko-KR" dirty="0" smtClean="0">
                <a:ea typeface="굴림" pitchFamily="50" charset="-127"/>
              </a:rPr>
              <a:t>)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Execution time </a:t>
            </a:r>
            <a:r>
              <a:rPr lang="en-US" altLang="ko-KR" i="1" dirty="0">
                <a:ea typeface="굴림" pitchFamily="50" charset="-127"/>
              </a:rPr>
              <a:t>e</a:t>
            </a:r>
            <a:r>
              <a:rPr lang="en-US" altLang="ko-KR" dirty="0">
                <a:ea typeface="굴림" pitchFamily="50" charset="-127"/>
              </a:rPr>
              <a:t> = maximum execution time (0 &lt; </a:t>
            </a:r>
            <a:r>
              <a:rPr lang="en-US" altLang="ko-KR" i="1" dirty="0">
                <a:ea typeface="굴림" pitchFamily="50" charset="-127"/>
              </a:rPr>
              <a:t>e </a:t>
            </a:r>
            <a:r>
              <a:rPr lang="en-US" altLang="ko-KR" dirty="0">
                <a:ea typeface="굴림" pitchFamily="50" charset="-127"/>
              </a:rPr>
              <a:t>&lt; </a:t>
            </a:r>
            <a:r>
              <a:rPr lang="en-US" altLang="ko-KR" i="1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)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Utilization U = </a:t>
            </a:r>
            <a:r>
              <a:rPr lang="en-US" altLang="ko-KR" dirty="0" smtClean="0">
                <a:ea typeface="굴림" pitchFamily="50" charset="-127"/>
              </a:rPr>
              <a:t>e/p</a:t>
            </a:r>
          </a:p>
          <a:p>
            <a:pPr lvl="1"/>
            <a:r>
              <a:rPr lang="en-US" altLang="zh-TW" dirty="0" smtClean="0"/>
              <a:t>Deadline: the </a:t>
            </a:r>
            <a:r>
              <a:rPr lang="en-US" altLang="zh-TW" dirty="0"/>
              <a:t>instant at which a result is </a:t>
            </a:r>
            <a:r>
              <a:rPr lang="en-US" altLang="zh-TW" dirty="0" smtClean="0"/>
              <a:t>needed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</a:t>
            </a:fld>
            <a:endParaRPr lang="zh-TW" altLang="zh-TW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33800" y="4633775"/>
            <a:ext cx="5334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72200" y="4633775"/>
            <a:ext cx="5334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66800" y="5014775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0668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812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4384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8956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5240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8100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2672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3528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1816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7244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0960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6388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70104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5532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9248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7467600" y="4938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066800" y="4633775"/>
            <a:ext cx="5334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886700" y="5014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352800" y="4405175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7924800" y="4405175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638800" y="4405175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066800" y="4405175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3200400" y="5014775"/>
            <a:ext cx="31579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000">
                <a:latin typeface="+mn-lt"/>
                <a:ea typeface="굴림" pitchFamily="50" charset="-127"/>
                <a:cs typeface="Arial" panose="020B0604020202020204" pitchFamily="34" charset="0"/>
              </a:rPr>
              <a:t>5</a:t>
            </a:r>
            <a:endParaRPr lang="en-US" altLang="zh-TW" sz="20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5410200" y="5014775"/>
            <a:ext cx="48895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ko-KR" sz="2000">
                <a:latin typeface="+mn-lt"/>
                <a:ea typeface="굴림" pitchFamily="50" charset="-127"/>
                <a:cs typeface="Arial" panose="020B0604020202020204" pitchFamily="34" charset="0"/>
              </a:rPr>
              <a:t>10</a:t>
            </a:r>
            <a:endParaRPr lang="en-US" altLang="zh-TW" sz="20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7696200" y="5014775"/>
            <a:ext cx="44563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000">
                <a:latin typeface="+mn-lt"/>
                <a:ea typeface="굴림" pitchFamily="50" charset="-127"/>
                <a:cs typeface="Arial" panose="020B0604020202020204" pitchFamily="34" charset="0"/>
              </a:rPr>
              <a:t>15</a:t>
            </a:r>
            <a:endParaRPr lang="en-US" altLang="zh-TW" sz="20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914400" y="5014775"/>
            <a:ext cx="31579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000">
                <a:latin typeface="+mn-lt"/>
                <a:ea typeface="굴림" pitchFamily="50" charset="-127"/>
                <a:cs typeface="Arial" panose="020B0604020202020204" pitchFamily="34" charset="0"/>
              </a:rPr>
              <a:t>0</a:t>
            </a:r>
            <a:endParaRPr lang="en-US" altLang="zh-TW" sz="20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1051520" y="5487532"/>
            <a:ext cx="2301280" cy="461748"/>
            <a:chOff x="768" y="3216"/>
            <a:chExt cx="4032" cy="443"/>
          </a:xfrm>
        </p:grpSpPr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768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480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1511" y="3216"/>
              <a:ext cx="2488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dirty="0" smtClean="0">
                  <a:solidFill>
                    <a:srgbClr val="000066"/>
                  </a:solidFill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 period</a:t>
              </a:r>
              <a:endParaRPr lang="en-US" altLang="zh-TW" dirty="0">
                <a:solidFill>
                  <a:srgbClr val="000066"/>
                </a:solidFill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3600" y="34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 flipH="1">
              <a:off x="768" y="345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3845540" y="3636478"/>
            <a:ext cx="144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latin typeface="+mn-lt"/>
              </a:rPr>
              <a:t>deadline</a:t>
            </a:r>
            <a:endParaRPr lang="zh-TW" altLang="en-US" dirty="0" smtClean="0">
              <a:latin typeface="+mn-lt"/>
            </a:endParaRPr>
          </a:p>
        </p:txBody>
      </p:sp>
      <p:cxnSp>
        <p:nvCxnSpPr>
          <p:cNvPr id="42" name="直線單箭頭接點 41"/>
          <p:cNvCxnSpPr/>
          <p:nvPr/>
        </p:nvCxnSpPr>
        <p:spPr bwMode="auto">
          <a:xfrm>
            <a:off x="4932040" y="4047375"/>
            <a:ext cx="576064" cy="35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線單箭頭接點 43"/>
          <p:cNvCxnSpPr/>
          <p:nvPr/>
        </p:nvCxnSpPr>
        <p:spPr bwMode="auto">
          <a:xfrm flipH="1">
            <a:off x="3516192" y="4098143"/>
            <a:ext cx="623760" cy="307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32861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(2/3)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49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93674"/>
              </p:ext>
            </p:extLst>
          </p:nvPr>
        </p:nvGraphicFramePr>
        <p:xfrm>
          <a:off x="251520" y="1196752"/>
          <a:ext cx="8712968" cy="46329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100)){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2 got access");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//critical section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//releas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 semaphore, exit critical section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//fail to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get the semaphore</a:t>
                      </a:r>
                      <a:endParaRPr kumimoji="1" lang="en-US" altLang="zh-TW" sz="2000" b="1" kern="1200" dirty="0" smtClean="0">
                        <a:solidFill>
                          <a:srgbClr val="339933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2 cannot access in 1000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ms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or do other works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Without delay, user 2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after releasing the key //        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(3/3)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50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36956"/>
              </p:ext>
            </p:extLst>
          </p:nvPr>
        </p:nvGraphicFramePr>
        <p:xfrm>
          <a:off x="323528" y="1124744"/>
          <a:ext cx="8568952" cy="494538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4441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setup(){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Serial.begin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(9600);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gatekeeper =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xSemaphoreCreateMutex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Create tasks with priority 1 for both users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/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(user_1, 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*)"t1", 128,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(user_2, 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*)"t2", 128,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NULL, 2, NULL);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("test");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loop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...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4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Types of Deadlines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Hard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deadline: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Disastrous or very serious consequences may occur if the deadline is missed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Validation is </a:t>
            </a:r>
            <a:r>
              <a:rPr lang="en-US" altLang="ko-KR" dirty="0" smtClean="0">
                <a:ea typeface="굴림" pitchFamily="50" charset="-127"/>
              </a:rPr>
              <a:t>essential: </a:t>
            </a:r>
            <a:r>
              <a:rPr lang="en-US" altLang="ko-KR" dirty="0">
                <a:ea typeface="굴림" pitchFamily="50" charset="-127"/>
              </a:rPr>
              <a:t>can </a:t>
            </a: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all</a:t>
            </a:r>
            <a:r>
              <a:rPr lang="en-US" altLang="ko-KR" dirty="0">
                <a:ea typeface="굴림" pitchFamily="50" charset="-127"/>
              </a:rPr>
              <a:t> the deadlines be met, even under worst-case scenario?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Deterministic guarantees</a:t>
            </a:r>
          </a:p>
          <a:p>
            <a:pPr lvl="1"/>
            <a:endParaRPr lang="en-US" altLang="ko-KR" dirty="0">
              <a:ea typeface="굴림" pitchFamily="50" charset="-127"/>
            </a:endParaRPr>
          </a:p>
          <a:p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Soft</a:t>
            </a:r>
            <a:r>
              <a:rPr lang="en-US" altLang="ko-KR" dirty="0">
                <a:ea typeface="굴림" pitchFamily="50" charset="-127"/>
              </a:rPr>
              <a:t> deadline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Ideally, </a:t>
            </a:r>
            <a:r>
              <a:rPr lang="en-US" altLang="ko-KR" dirty="0" smtClean="0">
                <a:ea typeface="굴림" pitchFamily="50" charset="-127"/>
              </a:rPr>
              <a:t>deadline </a:t>
            </a:r>
            <a:r>
              <a:rPr lang="en-US" altLang="ko-KR" dirty="0">
                <a:ea typeface="굴림" pitchFamily="50" charset="-127"/>
              </a:rPr>
              <a:t>should be met for </a:t>
            </a:r>
            <a:r>
              <a:rPr lang="en-US" altLang="ko-KR" dirty="0" smtClean="0">
                <a:ea typeface="굴림" pitchFamily="50" charset="-127"/>
              </a:rPr>
              <a:t>the result to be useful (e.g. good performance), but, even if the deadline is missed, the result still has some uses (degraded perf.)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Best effort </a:t>
            </a:r>
            <a:r>
              <a:rPr lang="en-US" altLang="ko-KR" dirty="0" smtClean="0">
                <a:ea typeface="굴림" pitchFamily="50" charset="-127"/>
              </a:rPr>
              <a:t>approaches</a:t>
            </a:r>
            <a:endParaRPr lang="en-US" altLang="ko-KR" dirty="0">
              <a:ea typeface="굴림" pitchFamily="50" charset="-127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762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pitchFamily="50" charset="-127"/>
              </a:rPr>
              <a:t>Schedulability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 property </a:t>
            </a:r>
            <a:r>
              <a:rPr lang="en-US" altLang="ko-KR" dirty="0">
                <a:ea typeface="굴림" pitchFamily="50" charset="-127"/>
              </a:rPr>
              <a:t>indicating whether </a:t>
            </a:r>
            <a:r>
              <a:rPr lang="en-US" altLang="ko-KR" dirty="0" smtClean="0">
                <a:ea typeface="굴림" pitchFamily="50" charset="-127"/>
              </a:rPr>
              <a:t>a </a:t>
            </a:r>
            <a:r>
              <a:rPr lang="en-US" altLang="ko-KR" dirty="0">
                <a:ea typeface="굴림" pitchFamily="50" charset="-127"/>
              </a:rPr>
              <a:t>set of real-time </a:t>
            </a:r>
            <a:r>
              <a:rPr lang="en-US" altLang="ko-KR" dirty="0" smtClean="0">
                <a:ea typeface="굴림" pitchFamily="50" charset="-127"/>
              </a:rPr>
              <a:t>tasks (</a:t>
            </a:r>
            <a:r>
              <a:rPr lang="en-US" altLang="ko-KR" dirty="0">
                <a:ea typeface="굴림" pitchFamily="50" charset="-127"/>
              </a:rPr>
              <a:t>a real-time </a:t>
            </a:r>
            <a:r>
              <a:rPr lang="en-US" altLang="ko-KR" dirty="0" smtClean="0">
                <a:ea typeface="굴림" pitchFamily="50" charset="-127"/>
              </a:rPr>
              <a:t>system) </a:t>
            </a:r>
            <a:r>
              <a:rPr lang="en-US" altLang="ko-KR" dirty="0">
                <a:ea typeface="굴림" pitchFamily="50" charset="-127"/>
              </a:rPr>
              <a:t>can meet </a:t>
            </a:r>
            <a:r>
              <a:rPr lang="en-US" altLang="ko-KR" dirty="0" smtClean="0">
                <a:ea typeface="굴림" pitchFamily="50" charset="-127"/>
              </a:rPr>
              <a:t>their deadlines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6</a:t>
            </a:fld>
            <a:endParaRPr lang="zh-TW" altLang="zh-TW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371600" y="370100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3716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2860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32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2004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8288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1148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5720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6576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864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0292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64008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9436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3152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8580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82296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772400" y="3624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371600" y="332000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191500" y="370100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1371600" y="309140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00400" y="332000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029200" y="332000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858000" y="332000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200400" y="309140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029200" y="309140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858000" y="309140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533400" y="3243808"/>
            <a:ext cx="7598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latin typeface="+mn-lt"/>
                <a:ea typeface="굴림" pitchFamily="50" charset="-127"/>
                <a:cs typeface="Arial" panose="020B0604020202020204" pitchFamily="34" charset="0"/>
              </a:rPr>
              <a:t>(4,1)</a:t>
            </a:r>
            <a:endParaRPr lang="en-US" altLang="zh-TW" sz="24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1371600" y="370100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8191500" y="370100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1371600" y="446300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13716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22860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27432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32004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18288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1148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36576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54864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50292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64008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59436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73152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68580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82296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7772400" y="43868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8191500" y="446300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8229600" y="385340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657600" y="408200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1371600" y="408200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5943600" y="408200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3657600" y="385340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943600" y="385340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1371600" y="385340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533400" y="3929608"/>
            <a:ext cx="7598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latin typeface="+mn-lt"/>
                <a:ea typeface="굴림" pitchFamily="50" charset="-127"/>
                <a:cs typeface="Arial" panose="020B0604020202020204" pitchFamily="34" charset="0"/>
              </a:rPr>
              <a:t>(5,2)</a:t>
            </a:r>
            <a:endParaRPr lang="en-US" altLang="zh-TW" sz="24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1371600" y="530120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13716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22860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27432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32004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18288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41148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45720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>
            <a:off x="36576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0" name="Line 68"/>
          <p:cNvSpPr>
            <a:spLocks noChangeShapeType="1"/>
          </p:cNvSpPr>
          <p:nvPr/>
        </p:nvSpPr>
        <p:spPr bwMode="auto">
          <a:xfrm>
            <a:off x="54864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50292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>
            <a:off x="64008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59436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73152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68580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6" name="Line 74"/>
          <p:cNvSpPr>
            <a:spLocks noChangeShapeType="1"/>
          </p:cNvSpPr>
          <p:nvPr/>
        </p:nvSpPr>
        <p:spPr bwMode="auto">
          <a:xfrm>
            <a:off x="82296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7" name="Line 75"/>
          <p:cNvSpPr>
            <a:spLocks noChangeShapeType="1"/>
          </p:cNvSpPr>
          <p:nvPr/>
        </p:nvSpPr>
        <p:spPr bwMode="auto">
          <a:xfrm>
            <a:off x="7772400" y="522500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8" name="Line 76"/>
          <p:cNvSpPr>
            <a:spLocks noChangeShapeType="1"/>
          </p:cNvSpPr>
          <p:nvPr/>
        </p:nvSpPr>
        <p:spPr bwMode="auto">
          <a:xfrm>
            <a:off x="8191500" y="530120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79" name="Line 77"/>
          <p:cNvSpPr>
            <a:spLocks noChangeShapeType="1"/>
          </p:cNvSpPr>
          <p:nvPr/>
        </p:nvSpPr>
        <p:spPr bwMode="auto">
          <a:xfrm>
            <a:off x="7772400" y="469160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1371600" y="492020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4572000" y="492020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>
            <a:off x="4572000" y="469160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1371600" y="469160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84" name="Text Box 82"/>
          <p:cNvSpPr txBox="1">
            <a:spLocks noChangeArrowheads="1"/>
          </p:cNvSpPr>
          <p:nvPr/>
        </p:nvSpPr>
        <p:spPr bwMode="auto">
          <a:xfrm>
            <a:off x="533400" y="4767808"/>
            <a:ext cx="7598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latin typeface="+mn-lt"/>
                <a:ea typeface="굴림" pitchFamily="50" charset="-127"/>
                <a:cs typeface="Arial" panose="020B0604020202020204" pitchFamily="34" charset="0"/>
              </a:rPr>
              <a:t>(7,2)</a:t>
            </a:r>
            <a:endParaRPr lang="en-US" altLang="zh-TW" sz="2400">
              <a:latin typeface="+mn-lt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Determines the order of real-time task executions </a:t>
            </a:r>
            <a:endParaRPr lang="en-US" dirty="0" smtClean="0"/>
          </a:p>
          <a:p>
            <a:pPr lvl="1"/>
            <a:r>
              <a:rPr lang="en-US" altLang="zh-TW" dirty="0"/>
              <a:t>Must </a:t>
            </a:r>
            <a:r>
              <a:rPr lang="en-US" altLang="zh-TW" dirty="0" smtClean="0"/>
              <a:t>meet deadlines in all cases</a:t>
            </a:r>
            <a:endParaRPr lang="en-US" dirty="0" smtClean="0"/>
          </a:p>
          <a:p>
            <a:r>
              <a:rPr lang="en-US" dirty="0" smtClean="0"/>
              <a:t>Variations:</a:t>
            </a:r>
          </a:p>
          <a:p>
            <a:pPr lvl="1"/>
            <a:r>
              <a:rPr lang="en-US" dirty="0" smtClean="0"/>
              <a:t>Preemptive or non-preemptive</a:t>
            </a:r>
          </a:p>
          <a:p>
            <a:pPr lvl="1"/>
            <a:r>
              <a:rPr lang="en-US" dirty="0" smtClean="0"/>
              <a:t>Dynamic priority or static priority</a:t>
            </a:r>
          </a:p>
          <a:p>
            <a:r>
              <a:rPr lang="en-US" dirty="0" smtClean="0"/>
              <a:t>Two representative RT scheduling algorithms</a:t>
            </a:r>
          </a:p>
          <a:p>
            <a:pPr lvl="1"/>
            <a:r>
              <a:rPr lang="en-US" altLang="zh-TW" i="1" dirty="0" smtClean="0"/>
              <a:t>Rate monotonic </a:t>
            </a:r>
            <a:r>
              <a:rPr lang="en-US" altLang="zh-TW" dirty="0" smtClean="0"/>
              <a:t>(RM): static priority, simple to implement, nice properties</a:t>
            </a:r>
          </a:p>
          <a:p>
            <a:pPr lvl="1"/>
            <a:r>
              <a:rPr lang="en-US" altLang="zh-TW" i="1" dirty="0" smtClean="0"/>
              <a:t>Earliest deadline first </a:t>
            </a:r>
            <a:r>
              <a:rPr lang="en-US" altLang="zh-TW" dirty="0" smtClean="0"/>
              <a:t>(EDF): dynamic priority, harder to implement, very nice properties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425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Rate </a:t>
            </a:r>
            <a:r>
              <a:rPr lang="en-US" altLang="zh-TW" dirty="0" smtClean="0"/>
              <a:t>Monotonic Scheduling</a:t>
            </a:r>
            <a:endParaRPr lang="en-US" altLang="zh-TW" dirty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RMS</a:t>
            </a:r>
            <a:r>
              <a:rPr lang="en-US" altLang="zh-TW" dirty="0"/>
              <a:t> [Liu and </a:t>
            </a:r>
            <a:r>
              <a:rPr lang="en-US" altLang="zh-TW" dirty="0" err="1"/>
              <a:t>Layland</a:t>
            </a:r>
            <a:r>
              <a:rPr lang="en-US" altLang="zh-TW" dirty="0"/>
              <a:t>, 73]: widely-used, analyzable scheduling policy</a:t>
            </a:r>
          </a:p>
          <a:p>
            <a:r>
              <a:rPr lang="en-US" altLang="zh-TW" dirty="0" smtClean="0"/>
              <a:t>Assumptions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/>
              <a:t>All processes run periodically on single </a:t>
            </a:r>
            <a:r>
              <a:rPr lang="en-US" altLang="zh-TW" dirty="0" smtClean="0"/>
              <a:t>CPU</a:t>
            </a:r>
            <a:endParaRPr lang="en-US" altLang="zh-TW" dirty="0"/>
          </a:p>
          <a:p>
            <a:pPr lvl="1"/>
            <a:r>
              <a:rPr lang="en-US" altLang="zh-TW" dirty="0"/>
              <a:t>Zero context switch </a:t>
            </a:r>
            <a:r>
              <a:rPr lang="en-US" altLang="zh-TW" dirty="0" smtClean="0"/>
              <a:t>time</a:t>
            </a:r>
            <a:endParaRPr lang="en-US" altLang="zh-TW" dirty="0"/>
          </a:p>
          <a:p>
            <a:pPr lvl="1"/>
            <a:r>
              <a:rPr lang="en-US" altLang="zh-TW" dirty="0"/>
              <a:t>No data dependencies between </a:t>
            </a:r>
            <a:r>
              <a:rPr lang="en-US" altLang="zh-TW" dirty="0" smtClean="0"/>
              <a:t>processes</a:t>
            </a:r>
            <a:endParaRPr lang="en-US" altLang="zh-TW" dirty="0"/>
          </a:p>
          <a:p>
            <a:pPr lvl="1"/>
            <a:r>
              <a:rPr lang="en-US" altLang="zh-TW" dirty="0"/>
              <a:t>Process execution time is </a:t>
            </a:r>
            <a:r>
              <a:rPr lang="en-US" altLang="zh-TW" dirty="0" smtClean="0"/>
              <a:t>constant</a:t>
            </a:r>
            <a:endParaRPr lang="en-US" altLang="zh-TW" dirty="0"/>
          </a:p>
          <a:p>
            <a:pPr lvl="1"/>
            <a:r>
              <a:rPr lang="en-US" altLang="zh-TW" dirty="0"/>
              <a:t>Deadline is at end of respective </a:t>
            </a:r>
            <a:r>
              <a:rPr lang="en-US" altLang="zh-TW" dirty="0" smtClean="0"/>
              <a:t>period</a:t>
            </a:r>
            <a:endParaRPr lang="en-US" altLang="zh-TW" dirty="0"/>
          </a:p>
          <a:p>
            <a:pPr lvl="1"/>
            <a:r>
              <a:rPr lang="en-US" altLang="zh-TW" dirty="0"/>
              <a:t>Highest-priority ready process </a:t>
            </a:r>
            <a:r>
              <a:rPr lang="en-US" altLang="zh-TW" dirty="0" smtClean="0"/>
              <a:t>runs</a:t>
            </a:r>
          </a:p>
          <a:p>
            <a:pPr lvl="1"/>
            <a:r>
              <a:rPr lang="en-US" altLang="zh-TW" dirty="0" smtClean="0"/>
              <a:t>Tasks can be preempted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8</a:t>
            </a:fld>
            <a:endParaRPr lang="zh-TW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611560" y="557007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ko-KR" sz="1400" dirty="0">
                <a:solidFill>
                  <a:srgbClr val="4D4D4D"/>
                </a:solidFill>
                <a:latin typeface="+mn-lt"/>
                <a:ea typeface="굴림" pitchFamily="50" charset="-127"/>
              </a:rPr>
              <a:t>Liu &amp; </a:t>
            </a:r>
            <a:r>
              <a:rPr lang="en-US" altLang="ko-KR" sz="1400" dirty="0" err="1">
                <a:solidFill>
                  <a:srgbClr val="4D4D4D"/>
                </a:solidFill>
                <a:latin typeface="+mn-lt"/>
                <a:ea typeface="굴림" pitchFamily="50" charset="-127"/>
              </a:rPr>
              <a:t>Layland</a:t>
            </a:r>
            <a:r>
              <a:rPr lang="en-US" altLang="ko-KR" sz="1400" dirty="0" smtClean="0">
                <a:solidFill>
                  <a:srgbClr val="4D4D4D"/>
                </a:solidFill>
                <a:latin typeface="+mn-lt"/>
                <a:ea typeface="굴림" pitchFamily="50" charset="-127"/>
              </a:rPr>
              <a:t>, “</a:t>
            </a:r>
            <a:r>
              <a:rPr lang="en-US" altLang="ko-KR" sz="1400" dirty="0">
                <a:solidFill>
                  <a:srgbClr val="4D4D4D"/>
                </a:solidFill>
                <a:latin typeface="+mn-lt"/>
                <a:ea typeface="굴림" pitchFamily="50" charset="-127"/>
              </a:rPr>
              <a:t>Scheduling algorithms for multi-programming in a hard-real-time environment”,  </a:t>
            </a:r>
            <a:r>
              <a:rPr lang="en-US" altLang="ko-KR" sz="1400" i="1" dirty="0">
                <a:solidFill>
                  <a:srgbClr val="4D4D4D"/>
                </a:solidFill>
                <a:latin typeface="+mn-lt"/>
                <a:ea typeface="굴림" pitchFamily="50" charset="-127"/>
              </a:rPr>
              <a:t>Journal of ACM</a:t>
            </a:r>
            <a:r>
              <a:rPr lang="en-US" altLang="ko-KR" sz="1400" dirty="0">
                <a:solidFill>
                  <a:srgbClr val="4D4D4D"/>
                </a:solidFill>
                <a:latin typeface="+mn-lt"/>
                <a:ea typeface="굴림" pitchFamily="50" charset="-127"/>
              </a:rPr>
              <a:t>, 1973</a:t>
            </a:r>
            <a:r>
              <a:rPr lang="en-US" altLang="ko-KR" sz="1400" dirty="0" smtClean="0">
                <a:solidFill>
                  <a:srgbClr val="4D4D4D"/>
                </a:solidFill>
                <a:latin typeface="+mn-lt"/>
                <a:ea typeface="굴림" pitchFamily="50" charset="-127"/>
              </a:rPr>
              <a:t>.</a:t>
            </a:r>
            <a:endParaRPr lang="zh-TW" alt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44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99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5894</TotalTime>
  <Words>3194</Words>
  <Application>Microsoft Office PowerPoint</Application>
  <PresentationFormat>如螢幕大小 (4:3)</PresentationFormat>
  <Paragraphs>576</Paragraphs>
  <Slides>51</Slides>
  <Notes>20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51</vt:i4>
      </vt:variant>
    </vt:vector>
  </HeadingPairs>
  <TitlesOfParts>
    <vt:vector size="63" baseType="lpstr">
      <vt:lpstr>굴림</vt:lpstr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Equation</vt:lpstr>
      <vt:lpstr>CS4101 嵌入式系統概論  RT Scheduling &amp; Synchronization</vt:lpstr>
      <vt:lpstr>Outline</vt:lpstr>
      <vt:lpstr>What is a Real-Time System?</vt:lpstr>
      <vt:lpstr>Real-Time Characteristics</vt:lpstr>
      <vt:lpstr>Real-Time Tasks</vt:lpstr>
      <vt:lpstr>Types of Deadlines</vt:lpstr>
      <vt:lpstr>Schedulability</vt:lpstr>
      <vt:lpstr>Real-Time Scheduling</vt:lpstr>
      <vt:lpstr>Rate Monotonic Scheduling</vt:lpstr>
      <vt:lpstr>Rate Monotonic Scheduling</vt:lpstr>
      <vt:lpstr>Rate Monotonic Scheduling</vt:lpstr>
      <vt:lpstr>Another RMS Example</vt:lpstr>
      <vt:lpstr>Earliest-Deadline-First Scheduling (EDF)</vt:lpstr>
      <vt:lpstr>Earliest-Deadline-First Scheduling (EDF)</vt:lpstr>
      <vt:lpstr>Outline</vt:lpstr>
      <vt:lpstr>Why Synchronization?</vt:lpstr>
      <vt:lpstr>Mutual Exclusion</vt:lpstr>
      <vt:lpstr>Control Flow Synchronization</vt:lpstr>
      <vt:lpstr>Data Flow Synchronization</vt:lpstr>
      <vt:lpstr>Outline</vt:lpstr>
      <vt:lpstr>FreeRTOS Queues</vt:lpstr>
      <vt:lpstr>FreeRTOS Queues</vt:lpstr>
      <vt:lpstr>Blocking on Queues</vt:lpstr>
      <vt:lpstr>Queue Creation</vt:lpstr>
      <vt:lpstr>Send Data through Queues</vt:lpstr>
      <vt:lpstr>Receive Data through Queues</vt:lpstr>
      <vt:lpstr>Other Functions for Queues</vt:lpstr>
      <vt:lpstr>Example of Queues (1/3): sender_task</vt:lpstr>
      <vt:lpstr>Example of Queues (2/3): receiver_task </vt:lpstr>
      <vt:lpstr>Example of Queues (3/3): setup</vt:lpstr>
      <vt:lpstr>Outline</vt:lpstr>
      <vt:lpstr>Semaphores</vt:lpstr>
      <vt:lpstr>How Semaphores Work?</vt:lpstr>
      <vt:lpstr>Binary Semaphores</vt:lpstr>
      <vt:lpstr>Binary Semaphores and Interrupts</vt:lpstr>
      <vt:lpstr>Binary Semaphores and Interrupts</vt:lpstr>
      <vt:lpstr>Create a Binary Semaphore</vt:lpstr>
      <vt:lpstr>Set a Binary Semaphore</vt:lpstr>
      <vt:lpstr>Reset a Binary Semaphore</vt:lpstr>
      <vt:lpstr>Example of Binary Semaphores</vt:lpstr>
      <vt:lpstr>Counting Semaphores</vt:lpstr>
      <vt:lpstr>Example of Counting Semaphore (1/2)</vt:lpstr>
      <vt:lpstr>Example of Counting Semaphore (2/2)</vt:lpstr>
      <vt:lpstr>Mutex</vt:lpstr>
      <vt:lpstr>Mutex</vt:lpstr>
      <vt:lpstr>Priority Inversion: Case 1</vt:lpstr>
      <vt:lpstr>Priority Inversion: Case 2</vt:lpstr>
      <vt:lpstr>Solving Priority Inversion</vt:lpstr>
      <vt:lpstr>Example of Mutex (1/3)</vt:lpstr>
      <vt:lpstr>Example of Mutex (2/3)</vt:lpstr>
      <vt:lpstr>Example of Mutex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Task Synchronization</dc:title>
  <dc:creator>Chung-Ta King</dc:creator>
  <cp:lastModifiedBy>Chung-Ta King</cp:lastModifiedBy>
  <cp:revision>644</cp:revision>
  <cp:lastPrinted>2014-12-09T17:09:16Z</cp:lastPrinted>
  <dcterms:created xsi:type="dcterms:W3CDTF">2000-02-07T23:54:30Z</dcterms:created>
  <dcterms:modified xsi:type="dcterms:W3CDTF">2016-12-25T16:44:30Z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