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88" r:id="rId2"/>
    <p:sldId id="514" r:id="rId3"/>
    <p:sldId id="664" r:id="rId4"/>
    <p:sldId id="646" r:id="rId5"/>
    <p:sldId id="644" r:id="rId6"/>
    <p:sldId id="665" r:id="rId7"/>
    <p:sldId id="666" r:id="rId8"/>
    <p:sldId id="676" r:id="rId9"/>
    <p:sldId id="667" r:id="rId10"/>
    <p:sldId id="670" r:id="rId11"/>
    <p:sldId id="668" r:id="rId12"/>
    <p:sldId id="669" r:id="rId13"/>
    <p:sldId id="671" r:id="rId14"/>
    <p:sldId id="672" r:id="rId15"/>
    <p:sldId id="674" r:id="rId16"/>
    <p:sldId id="675" r:id="rId17"/>
    <p:sldId id="652" r:id="rId18"/>
    <p:sldId id="658" r:id="rId19"/>
    <p:sldId id="677" r:id="rId20"/>
    <p:sldId id="662" r:id="rId21"/>
    <p:sldId id="663" r:id="rId22"/>
    <p:sldId id="678" r:id="rId23"/>
    <p:sldId id="679" r:id="rId2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2F2F2"/>
    <a:srgbClr val="339933"/>
    <a:srgbClr val="33CC33"/>
    <a:srgbClr val="FFCC66"/>
    <a:srgbClr val="FFCC99"/>
    <a:srgbClr val="FF0000"/>
    <a:srgbClr val="99CC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27" autoAdjust="0"/>
  </p:normalViewPr>
  <p:slideViewPr>
    <p:cSldViewPr>
      <p:cViewPr varScale="1">
        <p:scale>
          <a:sx n="60" d="100"/>
          <a:sy n="60" d="100"/>
        </p:scale>
        <p:origin x="1388" y="2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654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51F64A-5ABC-4089-B4D8-D035D4D3A05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07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charset="0"/>
                <a:ea typeface="新細明體" charset="0"/>
                <a:cs typeface="新細明體" charset="0"/>
              </a:rPr>
              <a:t>Memory allocated by the task code is not automatically freed, and should be freed before the task is deleted.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20828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charset="0"/>
                <a:ea typeface="新細明體" charset="0"/>
                <a:cs typeface="新細明體" charset="0"/>
              </a:rPr>
              <a:t>The constant </a:t>
            </a:r>
            <a:r>
              <a:rPr kumimoji="1" lang="en-US" altLang="zh-TW" sz="1200" b="0" i="0" kern="1200" dirty="0" err="1" smtClean="0">
                <a:solidFill>
                  <a:schemeClr val="tx1"/>
                </a:solidFill>
                <a:effectLst/>
                <a:latin typeface="Times New Roman" charset="0"/>
                <a:ea typeface="新細明體" charset="0"/>
                <a:cs typeface="新細明體" charset="0"/>
              </a:rPr>
              <a:t>portTICK_PERIOD_MS</a:t>
            </a:r>
            <a:r>
              <a:rPr kumimoji="1" lang="en-US" altLang="zh-TW" sz="1200" b="0" i="0" kern="1200" dirty="0" smtClean="0">
                <a:solidFill>
                  <a:schemeClr val="tx1"/>
                </a:solidFill>
                <a:effectLst/>
                <a:latin typeface="Times New Roman" charset="0"/>
                <a:ea typeface="新細明體" charset="0"/>
                <a:cs typeface="新細明體" charset="0"/>
              </a:rPr>
              <a:t> can be used to calculate real time from the tick rate - with the resolution of one tick period.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64659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volatile </a:t>
            </a:r>
            <a:r>
              <a:rPr lang="en-US" altLang="zh-TW" dirty="0" err="1" smtClean="0"/>
              <a:t>TickType_t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xTaskGetTickCount</a:t>
            </a:r>
            <a:r>
              <a:rPr lang="en-US" altLang="zh-TW" dirty="0" smtClean="0"/>
              <a:t>( void );</a:t>
            </a:r>
            <a:endParaRPr lang="en-US" altLang="zh-TW" b="1" dirty="0" smtClean="0"/>
          </a:p>
          <a:p>
            <a:r>
              <a:rPr lang="en-US" altLang="zh-TW" b="1" dirty="0" smtClean="0"/>
              <a:t>Returns: </a:t>
            </a:r>
            <a:r>
              <a:rPr lang="en-US" altLang="zh-TW" dirty="0" smtClean="0"/>
              <a:t>The count of ticks since </a:t>
            </a:r>
            <a:r>
              <a:rPr lang="en-US" altLang="zh-TW" dirty="0" err="1" smtClean="0"/>
              <a:t>vTaskStartScheduler</a:t>
            </a:r>
            <a:r>
              <a:rPr lang="en-US" altLang="zh-TW" dirty="0" smtClean="0"/>
              <a:t> was called.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03325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The idle task will only run when all the other tasks have no work to perform, so measuring the amount of processing time allocated to the idle task provides a clear indication of how much processing time is spare.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03275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‘Fixed Priority’ because each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task is assigned a priority that is not altered by the kernel itself (only tasks can change priorities).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‘Preemptive’ because a task entering the Ready state or having its priority altered will always pre-empt</a:t>
            </a:r>
          </a:p>
          <a:p>
            <a:r>
              <a:rPr kumimoji="1" lang="en-US" altLang="zh-TW" sz="1200" b="0" i="0" u="none" strike="noStrike" kern="1200" baseline="0" dirty="0" smtClean="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rPr>
              <a:t>the Running state task if the Running state task has a lower priority.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1367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0000FF"/>
                </a:solidFill>
              </a:rPr>
              <a:t>Tasks and Scheduling</a:t>
            </a:r>
            <a:endParaRPr lang="en-US" altLang="zh-TW" b="0" dirty="0" smtClean="0">
              <a:solidFill>
                <a:srgbClr val="0000FF"/>
              </a:solidFill>
            </a:endParaRPr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Prof. Chung-Ta King</a:t>
            </a:r>
          </a:p>
          <a:p>
            <a:r>
              <a:rPr lang="en-US" altLang="zh-TW" sz="2800" dirty="0" smtClean="0"/>
              <a:t>Department of Computer Science</a:t>
            </a:r>
          </a:p>
          <a:p>
            <a:r>
              <a:rPr lang="en-US" altLang="zh-TW" sz="2800" dirty="0" smtClean="0"/>
              <a:t>National Tsing Hua University, Taiwan</a:t>
            </a:r>
            <a:endParaRPr lang="zh-TW" altLang="en-US" sz="2800" dirty="0" smtClean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620689" y="5373216"/>
            <a:ext cx="6048672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1" lang="en-US" altLang="zh-TW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en-US" altLang="zh-TW" sz="1400" dirty="0">
                <a:latin typeface="Tahoma" panose="020B0604030504040204" pitchFamily="34" charset="0"/>
                <a:cs typeface="Arial" panose="020B0604020202020204" pitchFamily="34" charset="0"/>
              </a:rPr>
              <a:t>Materials </a:t>
            </a:r>
            <a:r>
              <a:rPr kumimoji="1" lang="en-US" altLang="zh-TW" sz="1400" dirty="0" smtClean="0">
                <a:latin typeface="Tahoma" panose="020B0604030504040204" pitchFamily="34" charset="0"/>
                <a:cs typeface="Arial" panose="020B0604020202020204" pitchFamily="34" charset="0"/>
              </a:rPr>
              <a:t>From Using the </a:t>
            </a:r>
            <a:r>
              <a:rPr kumimoji="1" lang="en-US" altLang="zh-TW" sz="1400" dirty="0" err="1" smtClean="0">
                <a:latin typeface="Tahoma" panose="020B0604030504040204" pitchFamily="34" charset="0"/>
                <a:cs typeface="Arial" panose="020B0604020202020204" pitchFamily="34" charset="0"/>
              </a:rPr>
              <a:t>FreeRTOS</a:t>
            </a:r>
            <a:r>
              <a:rPr kumimoji="1" lang="en-US" altLang="zh-TW" sz="1400" dirty="0" smtClean="0">
                <a:latin typeface="Tahoma" panose="020B0604030504040204" pitchFamily="34" charset="0"/>
                <a:cs typeface="Arial" panose="020B0604020202020204" pitchFamily="34" charset="0"/>
              </a:rPr>
              <a:t> Real Time Kernel, </a:t>
            </a:r>
            <a:r>
              <a:rPr lang="de-DE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Richard Barry</a:t>
            </a:r>
            <a:r>
              <a:rPr lang="de-DE" altLang="zh-TW" sz="1400" dirty="0">
                <a:latin typeface="Tahoma" panose="020B0604030504040204" pitchFamily="34" charset="0"/>
                <a:ea typeface="標楷體" panose="03000509000000000000" pitchFamily="65" charset="-120"/>
              </a:rPr>
              <a:t>, </a:t>
            </a:r>
            <a:r>
              <a:rPr lang="en-US" altLang="zh-TW" sz="1400" i="1" dirty="0">
                <a:latin typeface="Tahoma" panose="020B0604030504040204" pitchFamily="34" charset="0"/>
                <a:ea typeface="標楷體" panose="03000509000000000000" pitchFamily="65" charset="-120"/>
              </a:rPr>
              <a:t>Study of an operating system: </a:t>
            </a:r>
            <a:r>
              <a:rPr lang="en-US" altLang="zh-TW" sz="1400" i="1" dirty="0" err="1" smtClean="0">
                <a:latin typeface="Tahoma" panose="020B0604030504040204" pitchFamily="34" charset="0"/>
                <a:ea typeface="標楷體" panose="03000509000000000000" pitchFamily="65" charset="-120"/>
              </a:rPr>
              <a:t>FreeRTOS</a:t>
            </a:r>
            <a:r>
              <a:rPr lang="en-US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, </a:t>
            </a:r>
            <a:r>
              <a:rPr lang="de-DE" altLang="zh-TW" sz="1400" dirty="0" smtClean="0">
                <a:latin typeface="Tahoma" panose="020B0604030504040204" pitchFamily="34" charset="0"/>
                <a:ea typeface="標楷體" panose="03000509000000000000" pitchFamily="65" charset="-120"/>
              </a:rPr>
              <a:t>Nicolas Melot, and </a:t>
            </a:r>
          </a:p>
          <a:p>
            <a:pPr algn="ctr"/>
            <a:r>
              <a:rPr kumimoji="1" lang="en-US" altLang="zh-TW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http://www.eecs.umich.edu/eecs/courses/eecs373/Lec/RTOS2.pptx)</a:t>
            </a:r>
            <a:endParaRPr kumimoji="1" lang="zh-TW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Task Priority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only uses the priorities of tasks to </a:t>
            </a:r>
            <a:r>
              <a:rPr lang="en-US" altLang="zh-TW" dirty="0"/>
              <a:t>decide which task </a:t>
            </a:r>
            <a:r>
              <a:rPr lang="en-US" altLang="zh-TW" dirty="0" smtClean="0"/>
              <a:t>to run next</a:t>
            </a:r>
          </a:p>
          <a:p>
            <a:r>
              <a:rPr lang="en-US" altLang="zh-TW" dirty="0"/>
              <a:t>The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uxPriority</a:t>
            </a:r>
            <a:r>
              <a:rPr lang="en-US" altLang="zh-TW" dirty="0"/>
              <a:t> parameter of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zh-TW" dirty="0"/>
              <a:t>assigns an initial priority to the task being created</a:t>
            </a:r>
          </a:p>
          <a:p>
            <a:pPr lvl="1"/>
            <a:r>
              <a:rPr lang="en-US" altLang="zh-TW" dirty="0" smtClean="0"/>
              <a:t>Can </a:t>
            </a:r>
            <a:r>
              <a:rPr lang="en-US" altLang="zh-TW" dirty="0"/>
              <a:t>be changed </a:t>
            </a:r>
            <a:r>
              <a:rPr lang="en-US" altLang="zh-TW" dirty="0" smtClean="0"/>
              <a:t>using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vTaskPrioritySet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altLang="zh-TW" dirty="0"/>
          </a:p>
          <a:p>
            <a:pPr lvl="1"/>
            <a:r>
              <a:rPr lang="en-US" altLang="zh-TW" dirty="0"/>
              <a:t>Low numeric priority values denote low priority tasks</a:t>
            </a:r>
          </a:p>
          <a:p>
            <a:r>
              <a:rPr lang="en-US" altLang="zh-TW" dirty="0" smtClean="0"/>
              <a:t>Scheduler always </a:t>
            </a:r>
            <a:r>
              <a:rPr lang="en-US" altLang="zh-TW" dirty="0" smtClean="0"/>
              <a:t>selects </a:t>
            </a:r>
            <a:r>
              <a:rPr lang="en-US" altLang="zh-TW" dirty="0" smtClean="0"/>
              <a:t>the highest </a:t>
            </a:r>
            <a:r>
              <a:rPr lang="en-US" altLang="zh-TW" dirty="0"/>
              <a:t>priority task that is </a:t>
            </a:r>
            <a:r>
              <a:rPr lang="en-US" altLang="zh-TW" i="1" dirty="0"/>
              <a:t>able </a:t>
            </a:r>
            <a:r>
              <a:rPr lang="en-US" altLang="zh-TW" dirty="0"/>
              <a:t>to run </a:t>
            </a:r>
          </a:p>
          <a:p>
            <a:pPr lvl="1"/>
            <a:r>
              <a:rPr lang="en-US" altLang="zh-TW" dirty="0" smtClean="0"/>
              <a:t>When </a:t>
            </a:r>
            <a:r>
              <a:rPr lang="en-US" altLang="zh-TW" dirty="0"/>
              <a:t>more than one task of the same priority is able to run, the scheduler </a:t>
            </a:r>
            <a:r>
              <a:rPr lang="en-US" altLang="zh-TW" dirty="0" smtClean="0"/>
              <a:t>uses round-robin</a:t>
            </a:r>
            <a:endParaRPr lang="zh-TW" altLang="en-US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4485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Ticks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</a:t>
            </a:r>
            <a:r>
              <a:rPr lang="en-US" altLang="zh-TW" dirty="0" smtClean="0"/>
              <a:t>select </a:t>
            </a:r>
            <a:r>
              <a:rPr lang="en-US" altLang="zh-TW" dirty="0"/>
              <a:t>the next task to </a:t>
            </a:r>
            <a:r>
              <a:rPr lang="en-US" altLang="zh-TW" dirty="0" smtClean="0"/>
              <a:t>run, </a:t>
            </a:r>
            <a:r>
              <a:rPr lang="en-US" altLang="zh-TW" dirty="0"/>
              <a:t>the scheduler </a:t>
            </a:r>
            <a:r>
              <a:rPr lang="en-US" altLang="zh-TW" dirty="0" smtClean="0"/>
              <a:t>has </a:t>
            </a:r>
            <a:r>
              <a:rPr lang="en-US" altLang="zh-TW" dirty="0"/>
              <a:t>to </a:t>
            </a:r>
            <a:r>
              <a:rPr lang="en-US" altLang="zh-TW" dirty="0" smtClean="0"/>
              <a:t>be executed periodically</a:t>
            </a:r>
          </a:p>
          <a:p>
            <a:pPr lvl="1"/>
            <a:r>
              <a:rPr lang="en-US" altLang="zh-TW" dirty="0" smtClean="0"/>
              <a:t>By a </a:t>
            </a:r>
            <a:r>
              <a:rPr lang="en-US" altLang="zh-TW" dirty="0"/>
              <a:t>periodic interrupt called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the </a:t>
            </a:r>
            <a:r>
              <a:rPr lang="en-US" altLang="zh-TW" i="1" dirty="0"/>
              <a:t>tick </a:t>
            </a:r>
            <a:r>
              <a:rPr lang="en-US" altLang="zh-TW" i="1" dirty="0" smtClean="0"/>
              <a:t>interrupt</a:t>
            </a:r>
          </a:p>
          <a:p>
            <a:r>
              <a:rPr lang="en-US" altLang="zh-TW" dirty="0" err="1"/>
              <a:t>FreeRTOS</a:t>
            </a:r>
            <a:r>
              <a:rPr lang="en-US" altLang="zh-TW" dirty="0"/>
              <a:t> API calls always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specify </a:t>
            </a:r>
            <a:r>
              <a:rPr lang="en-US" altLang="zh-TW" dirty="0"/>
              <a:t>time in tick interrupts </a:t>
            </a:r>
            <a:r>
              <a:rPr lang="en-US" altLang="zh-TW" dirty="0" smtClean="0"/>
              <a:t>(or just ‘</a:t>
            </a:r>
            <a:r>
              <a:rPr lang="en-US" altLang="zh-TW" i="1" dirty="0"/>
              <a:t>ticks</a:t>
            </a:r>
            <a:r>
              <a:rPr lang="en-US" altLang="zh-TW" dirty="0" smtClean="0"/>
              <a:t>’)</a:t>
            </a:r>
          </a:p>
          <a:p>
            <a:r>
              <a:rPr lang="en-US" altLang="zh-TW" dirty="0" smtClean="0"/>
              <a:t>‘</a:t>
            </a:r>
            <a:r>
              <a:rPr lang="en-US" altLang="zh-TW" i="1" dirty="0" smtClean="0"/>
              <a:t>Tick </a:t>
            </a:r>
            <a:r>
              <a:rPr lang="en-US" altLang="zh-TW" i="1" dirty="0"/>
              <a:t>count</a:t>
            </a:r>
            <a:r>
              <a:rPr lang="en-US" altLang="zh-TW" dirty="0"/>
              <a:t>’ </a:t>
            </a:r>
            <a:r>
              <a:rPr lang="en-US" altLang="zh-TW" dirty="0" smtClean="0"/>
              <a:t>is </a:t>
            </a:r>
            <a:r>
              <a:rPr lang="en-US" altLang="zh-TW" dirty="0"/>
              <a:t>the total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number </a:t>
            </a:r>
            <a:r>
              <a:rPr lang="en-US" altLang="zh-TW" dirty="0"/>
              <a:t>of tick interrupts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that </a:t>
            </a:r>
            <a:r>
              <a:rPr lang="en-US" altLang="zh-TW" dirty="0"/>
              <a:t>have occurred since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the </a:t>
            </a:r>
            <a:r>
              <a:rPr lang="en-US" altLang="zh-TW" dirty="0"/>
              <a:t>scheduler </a:t>
            </a:r>
            <a:r>
              <a:rPr lang="en-US" altLang="zh-TW" dirty="0" smtClean="0"/>
              <a:t>was started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10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56" y="1602431"/>
            <a:ext cx="3888432" cy="449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66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Task Priority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*pcTextForTask1 = “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T1 running\r\n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”;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char *pcTextForTask2 = “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T2 running\t\n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”;</a:t>
            </a:r>
          </a:p>
          <a:p>
            <a:pPr marL="0" indent="0"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main(void) {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/*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the first task at priority 1.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vTaskFunction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"Task 1", 1000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(void*)pcTextForTask1,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/*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Create the second task at priority 2. */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vTaskFunction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"Task 2", 1000, </a:t>
            </a:r>
            <a:endParaRPr lang="en-US" altLang="zh-TW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void*)pcTextForTask2, 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/*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Start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scheduler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so the tasks start executing. */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vTaskStartScheduler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0" indent="0"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3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Running Multiple Periodic Tasks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is inconvenient to run multiple periodic jobs using a single Arduino loop, e.g.</a:t>
            </a:r>
          </a:p>
          <a:p>
            <a:pPr lvl="1"/>
            <a:r>
              <a:rPr lang="en-US" altLang="zh-TW" dirty="0"/>
              <a:t>Measure the light using the </a:t>
            </a:r>
            <a:r>
              <a:rPr lang="en-US" altLang="zh-TW" dirty="0" err="1"/>
              <a:t>photoresistor</a:t>
            </a:r>
            <a:r>
              <a:rPr lang="en-US" altLang="zh-TW" dirty="0"/>
              <a:t> at 1 </a:t>
            </a:r>
            <a:r>
              <a:rPr lang="en-US" altLang="zh-TW" dirty="0" smtClean="0"/>
              <a:t>Hz</a:t>
            </a:r>
            <a:endParaRPr lang="en-US" altLang="zh-TW" dirty="0"/>
          </a:p>
          <a:p>
            <a:pPr lvl="1"/>
            <a:r>
              <a:rPr lang="en-US" altLang="zh-TW" dirty="0"/>
              <a:t>Measure the sound intensity using </a:t>
            </a:r>
            <a:r>
              <a:rPr lang="en-US" altLang="zh-TW" dirty="0" smtClean="0"/>
              <a:t>microphone </a:t>
            </a:r>
            <a:r>
              <a:rPr lang="en-US" altLang="zh-TW" dirty="0"/>
              <a:t>at 2.5 Hz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Measure </a:t>
            </a:r>
            <a:r>
              <a:rPr lang="en-US" altLang="zh-TW" dirty="0"/>
              <a:t>the distance of an object using the ultrasonic sensor at 0.4 </a:t>
            </a:r>
            <a:r>
              <a:rPr lang="en-US" altLang="zh-TW" dirty="0" smtClean="0"/>
              <a:t>Hz</a:t>
            </a:r>
            <a:endParaRPr lang="en-US" altLang="zh-TW" dirty="0"/>
          </a:p>
          <a:p>
            <a:r>
              <a:rPr lang="en-US" altLang="zh-TW" dirty="0" smtClean="0"/>
              <a:t>Even if we run each job in a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task, we still need a way to schedule the tasks at specified time</a:t>
            </a:r>
          </a:p>
          <a:p>
            <a:endParaRPr lang="en-US" altLang="zh-TW" dirty="0"/>
          </a:p>
          <a:p>
            <a:pPr marL="0" indent="0" algn="ctr"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Use blocked state with </a:t>
            </a:r>
            <a:r>
              <a:rPr lang="en-US" altLang="zh-TW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vTaskDelay</a:t>
            </a:r>
            <a:r>
              <a:rPr lang="en-US" altLang="zh-TW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zh-TW" altLang="en-US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2519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Delaying a Task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vTaskDelay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const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TickType_t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xTicksToDelay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Places </a:t>
            </a:r>
            <a:r>
              <a:rPr lang="en-US" altLang="zh-TW" dirty="0"/>
              <a:t>the calling task into the Blocked state for a fixed number of tick </a:t>
            </a:r>
            <a:r>
              <a:rPr lang="en-US" altLang="zh-TW" dirty="0" smtClean="0"/>
              <a:t>interrupts </a:t>
            </a:r>
          </a:p>
          <a:p>
            <a:pPr lvl="1"/>
            <a:r>
              <a:rPr lang="en-US" altLang="zh-TW" dirty="0" smtClean="0"/>
              <a:t>While in </a:t>
            </a:r>
            <a:r>
              <a:rPr lang="en-US" altLang="zh-TW" dirty="0"/>
              <a:t>the Blocked </a:t>
            </a:r>
            <a:r>
              <a:rPr lang="en-US" altLang="zh-TW" dirty="0" smtClean="0"/>
              <a:t>state, </a:t>
            </a:r>
            <a:r>
              <a:rPr lang="en-US" altLang="zh-TW" dirty="0"/>
              <a:t>the task will not use any processing time </a:t>
            </a:r>
            <a:r>
              <a:rPr lang="en-US" altLang="zh-TW" dirty="0" smtClean="0">
                <a:sym typeface="Wingdings" panose="05000000000000000000" pitchFamily="2" charset="2"/>
              </a:rPr>
              <a:t> equivalent to timer interrupt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Note: Frequency of the periodic task depends on the path of the code, as well as other tasks and interrupt activities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13</a:t>
            </a:fld>
            <a:endParaRPr lang="zh-TW" altLang="zh-TW"/>
          </a:p>
        </p:txBody>
      </p:sp>
      <p:sp>
        <p:nvSpPr>
          <p:cNvPr id="8" name="內容版面配置區 2"/>
          <p:cNvSpPr txBox="1">
            <a:spLocks/>
          </p:cNvSpPr>
          <p:nvPr/>
        </p:nvSpPr>
        <p:spPr bwMode="auto">
          <a:xfrm>
            <a:off x="425450" y="4005063"/>
            <a:ext cx="8407400" cy="20162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vTaskFunction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(void *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pvParameters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const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TickType_t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xDelay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500/</a:t>
            </a:r>
            <a:r>
              <a:rPr lang="en-US" altLang="zh-TW" sz="1800" b="1" kern="0" dirty="0" err="1" smtClean="0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portTICK_PERIOD_MS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for( ;; ) {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vToggleLED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vTaskDelay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1800" b="1" kern="0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xDelay</a:t>
            </a: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);</a:t>
            </a:r>
            <a:r>
              <a:rPr lang="en-US" altLang="zh-TW" sz="1800" b="1" kern="0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1800" b="1" kern="0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/* Block for 500ms. */</a:t>
            </a:r>
            <a:endParaRPr lang="en-US" altLang="zh-TW" sz="1800" b="1" kern="0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}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en-US" altLang="zh-TW" sz="1800" b="1" kern="0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  <a:endParaRPr lang="en-US" altLang="zh-TW" sz="1800" b="1" kern="0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64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Delaying a Task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755062" cy="4967287"/>
          </a:xfrm>
        </p:spPr>
        <p:txBody>
          <a:bodyPr/>
          <a:lstStyle/>
          <a:p>
            <a:r>
              <a:rPr lang="en-US" altLang="zh-TW" dirty="0"/>
              <a:t>void </a:t>
            </a:r>
            <a:r>
              <a:rPr lang="en-US" altLang="zh-TW" dirty="0" err="1" smtClean="0"/>
              <a:t>vTaskDelayUntil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TickType_t</a:t>
            </a:r>
            <a:r>
              <a:rPr lang="en-US" altLang="zh-TW" dirty="0" smtClean="0"/>
              <a:t> </a:t>
            </a:r>
            <a:r>
              <a:rPr lang="en-US" altLang="zh-TW" dirty="0"/>
              <a:t>*</a:t>
            </a:r>
            <a:r>
              <a:rPr lang="en-US" altLang="zh-TW" dirty="0" err="1"/>
              <a:t>pxPreviousWakeTime</a:t>
            </a:r>
            <a:r>
              <a:rPr lang="en-US" altLang="zh-TW" dirty="0"/>
              <a:t>, </a:t>
            </a:r>
            <a:r>
              <a:rPr lang="en-US" altLang="zh-TW" dirty="0" err="1"/>
              <a:t>const</a:t>
            </a:r>
            <a:r>
              <a:rPr lang="en-US" altLang="zh-TW" dirty="0"/>
              <a:t> </a:t>
            </a:r>
            <a:r>
              <a:rPr lang="en-US" altLang="zh-TW" dirty="0" err="1"/>
              <a:t>TickType_t</a:t>
            </a:r>
            <a:r>
              <a:rPr lang="en-US" altLang="zh-TW" dirty="0"/>
              <a:t> </a:t>
            </a:r>
            <a:r>
              <a:rPr lang="en-US" altLang="zh-TW" dirty="0" err="1" smtClean="0"/>
              <a:t>xTimeIncrement</a:t>
            </a:r>
            <a:r>
              <a:rPr lang="en-US" altLang="zh-TW" dirty="0" smtClean="0"/>
              <a:t>);</a:t>
            </a:r>
            <a:endParaRPr lang="en-US" altLang="zh-TW" dirty="0"/>
          </a:p>
          <a:p>
            <a:pPr lvl="1"/>
            <a:r>
              <a:rPr lang="en-US" altLang="zh-TW" dirty="0"/>
              <a:t>Delay a task until a specified </a:t>
            </a:r>
            <a:r>
              <a:rPr lang="en-US" altLang="zh-TW" dirty="0" smtClean="0"/>
              <a:t>time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to </a:t>
            </a:r>
            <a:r>
              <a:rPr lang="en-US" altLang="zh-TW" dirty="0"/>
              <a:t>ensure a constant execution </a:t>
            </a:r>
            <a:r>
              <a:rPr lang="en-US" altLang="zh-TW" dirty="0" smtClean="0"/>
              <a:t>frequency</a:t>
            </a:r>
          </a:p>
          <a:p>
            <a:pPr lvl="2"/>
            <a:r>
              <a:rPr lang="en-US" altLang="zh-TW" dirty="0" err="1" smtClean="0"/>
              <a:t>vTaskDelay</a:t>
            </a:r>
            <a:r>
              <a:rPr lang="en-US" altLang="zh-TW" dirty="0"/>
              <a:t>() specifies a time at which the task wishes to unblock </a:t>
            </a:r>
            <a:r>
              <a:rPr lang="en-US" altLang="zh-TW" i="1" dirty="0">
                <a:solidFill>
                  <a:srgbClr val="FF0000"/>
                </a:solidFill>
              </a:rPr>
              <a:t>relative</a:t>
            </a:r>
            <a:r>
              <a:rPr lang="en-US" altLang="zh-TW" dirty="0">
                <a:solidFill>
                  <a:srgbClr val="FF0000"/>
                </a:solidFill>
              </a:rPr>
              <a:t> to the time </a:t>
            </a:r>
            <a:r>
              <a:rPr lang="en-US" altLang="zh-TW" dirty="0"/>
              <a:t>at which </a:t>
            </a:r>
            <a:r>
              <a:rPr lang="en-US" altLang="zh-TW" dirty="0" err="1"/>
              <a:t>vTaskDelay</a:t>
            </a:r>
            <a:r>
              <a:rPr lang="en-US" altLang="zh-TW" dirty="0"/>
              <a:t>() is </a:t>
            </a:r>
            <a:r>
              <a:rPr lang="en-US" altLang="zh-TW" dirty="0" smtClean="0"/>
              <a:t>called</a:t>
            </a:r>
          </a:p>
          <a:p>
            <a:pPr lvl="2"/>
            <a:r>
              <a:rPr lang="en-US" altLang="zh-TW" dirty="0" err="1" smtClean="0"/>
              <a:t>vTaskDelayUntil</a:t>
            </a:r>
            <a:r>
              <a:rPr lang="en-US" altLang="zh-TW" dirty="0"/>
              <a:t>() specifies an </a:t>
            </a:r>
            <a:r>
              <a:rPr lang="en-US" altLang="zh-TW" i="1" dirty="0"/>
              <a:t>absolute</a:t>
            </a:r>
            <a:r>
              <a:rPr lang="en-US" altLang="zh-TW" dirty="0"/>
              <a:t> time </a:t>
            </a:r>
            <a:r>
              <a:rPr lang="en-US" altLang="zh-TW" dirty="0" smtClean="0"/>
              <a:t>to unblock the task</a:t>
            </a:r>
          </a:p>
          <a:p>
            <a:pPr lvl="1"/>
            <a:r>
              <a:rPr lang="en-US" altLang="zh-TW" dirty="0" err="1" smtClean="0"/>
              <a:t>pxPreviousWakeTime</a:t>
            </a:r>
            <a:r>
              <a:rPr lang="en-US" altLang="zh-TW" dirty="0" smtClean="0"/>
              <a:t>: the </a:t>
            </a:r>
            <a:r>
              <a:rPr lang="en-US" altLang="zh-TW" dirty="0"/>
              <a:t>time </a:t>
            </a:r>
            <a:r>
              <a:rPr lang="en-US" altLang="zh-TW" dirty="0" smtClean="0"/>
              <a:t>that task last </a:t>
            </a:r>
            <a:r>
              <a:rPr lang="en-US" altLang="zh-TW" dirty="0"/>
              <a:t>left </a:t>
            </a:r>
            <a:r>
              <a:rPr lang="en-US" altLang="zh-TW" dirty="0" smtClean="0"/>
              <a:t>Blocked </a:t>
            </a:r>
            <a:r>
              <a:rPr lang="en-US" altLang="zh-TW" dirty="0"/>
              <a:t>state 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This </a:t>
            </a:r>
            <a:r>
              <a:rPr lang="en-US" altLang="zh-TW" dirty="0"/>
              <a:t>time is used as a </a:t>
            </a:r>
            <a:r>
              <a:rPr lang="en-US" altLang="zh-TW" dirty="0" smtClean="0"/>
              <a:t>reference point </a:t>
            </a:r>
            <a:r>
              <a:rPr lang="en-US" altLang="zh-TW" dirty="0"/>
              <a:t>to calculate the time at which the task should next leave the </a:t>
            </a:r>
            <a:r>
              <a:rPr lang="en-US" altLang="zh-TW" dirty="0" smtClean="0"/>
              <a:t>Blocked state</a:t>
            </a:r>
            <a:endParaRPr lang="en-US" altLang="zh-TW" dirty="0"/>
          </a:p>
          <a:p>
            <a:pPr lvl="1"/>
            <a:r>
              <a:rPr lang="en-US" altLang="zh-TW" dirty="0" err="1" smtClean="0"/>
              <a:t>xTimeIncrement</a:t>
            </a:r>
            <a:r>
              <a:rPr lang="en-US" altLang="zh-TW" dirty="0" smtClean="0"/>
              <a:t>: frequency of the periodic task in ‘</a:t>
            </a:r>
            <a:r>
              <a:rPr lang="en-US" altLang="zh-TW" dirty="0"/>
              <a:t>ticks</a:t>
            </a:r>
            <a:r>
              <a:rPr lang="en-US" altLang="zh-TW" dirty="0" smtClean="0"/>
              <a:t>’</a:t>
            </a:r>
          </a:p>
          <a:p>
            <a:pPr lvl="1"/>
            <a:r>
              <a:rPr lang="en-US" altLang="zh-TW" dirty="0" err="1" smtClean="0"/>
              <a:t>vTaskDelayUntil</a:t>
            </a:r>
            <a:r>
              <a:rPr lang="en-US" altLang="zh-TW" dirty="0"/>
              <a:t>() will return immediately </a:t>
            </a:r>
            <a:r>
              <a:rPr lang="en-US" altLang="zh-TW" dirty="0" smtClean="0"/>
              <a:t>without blocking </a:t>
            </a:r>
            <a:r>
              <a:rPr lang="en-US" altLang="zh-TW" dirty="0"/>
              <a:t>if </a:t>
            </a:r>
            <a:r>
              <a:rPr lang="en-US" altLang="zh-TW" dirty="0" smtClean="0"/>
              <a:t>the specified wake </a:t>
            </a:r>
            <a:r>
              <a:rPr lang="en-US" altLang="zh-TW" dirty="0"/>
              <a:t>time </a:t>
            </a:r>
            <a:r>
              <a:rPr lang="en-US" altLang="zh-TW" dirty="0" smtClean="0"/>
              <a:t>is </a:t>
            </a:r>
            <a:r>
              <a:rPr lang="en-US" altLang="zh-TW" dirty="0"/>
              <a:t>already in the </a:t>
            </a:r>
            <a:r>
              <a:rPr lang="en-US" altLang="zh-TW" dirty="0" smtClean="0"/>
              <a:t>past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2631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Periodic Tasks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15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vTaskFunction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(void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pvParameters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Perform an action every 10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ticks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TickType_t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const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TickType_t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xFrequency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10;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Initialize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the </a:t>
            </a:r>
            <a:r>
              <a:rPr lang="en-US" altLang="zh-TW" sz="2000" b="1" dirty="0" err="1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variable with the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current </a:t>
            </a:r>
            <a:r>
              <a:rPr lang="en-US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time.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= </a:t>
            </a:r>
            <a:r>
              <a:rPr lang="en-US" altLang="zh-TW" sz="2000" b="1" dirty="0" err="1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xTaskGetTickCount</a:t>
            </a:r>
            <a:r>
              <a:rPr lang="en-US" altLang="zh-TW" sz="2000" b="1" dirty="0" smtClean="0">
                <a:solidFill>
                  <a:srgbClr val="FF0000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for( ;; )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// Wait for the next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period.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vTaskDelayUntil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(&amp;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xLastWakeTime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xFrequency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  // Perform action here.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}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0432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Suspending and Resuming a Task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void </a:t>
            </a:r>
            <a:r>
              <a:rPr lang="en-US" altLang="zh-TW" dirty="0" err="1" smtClean="0"/>
              <a:t>vTaskSuspend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TaskHandle_t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xTaskToSuspend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Suspend </a:t>
            </a:r>
            <a:r>
              <a:rPr lang="en-US" altLang="zh-TW" dirty="0"/>
              <a:t>any </a:t>
            </a:r>
            <a:r>
              <a:rPr lang="en-US" altLang="zh-TW" dirty="0" smtClean="0"/>
              <a:t>task</a:t>
            </a:r>
          </a:p>
          <a:p>
            <a:pPr lvl="1"/>
            <a:r>
              <a:rPr lang="en-US" altLang="zh-TW" dirty="0" smtClean="0"/>
              <a:t>Task </a:t>
            </a:r>
            <a:r>
              <a:rPr lang="en-US" altLang="zh-TW" dirty="0"/>
              <a:t>will never get any microcontroller processing time, no matter what its </a:t>
            </a:r>
            <a:r>
              <a:rPr lang="en-US" altLang="zh-TW" dirty="0" smtClean="0"/>
              <a:t>priority</a:t>
            </a:r>
            <a:endParaRPr lang="en-US" altLang="zh-TW" dirty="0"/>
          </a:p>
          <a:p>
            <a:pPr lvl="1"/>
            <a:r>
              <a:rPr lang="en-US" altLang="zh-TW" dirty="0" smtClean="0"/>
              <a:t>Calls to </a:t>
            </a:r>
            <a:r>
              <a:rPr lang="en-US" altLang="zh-TW" dirty="0" err="1" smtClean="0"/>
              <a:t>vTaskSuspend</a:t>
            </a:r>
            <a:r>
              <a:rPr lang="en-US" altLang="zh-TW" dirty="0" smtClean="0"/>
              <a:t>() are not accumulative, i.e. calling </a:t>
            </a:r>
            <a:r>
              <a:rPr lang="en-US" altLang="zh-TW" dirty="0" err="1" smtClean="0"/>
              <a:t>vTaskSuspend</a:t>
            </a:r>
            <a:r>
              <a:rPr lang="en-US" altLang="zh-TW" dirty="0" smtClean="0"/>
              <a:t> () twice on the same task still only requires one call to </a:t>
            </a:r>
            <a:r>
              <a:rPr lang="en-US" altLang="zh-TW" dirty="0" err="1" smtClean="0"/>
              <a:t>vTaskResume</a:t>
            </a:r>
            <a:r>
              <a:rPr lang="en-US" altLang="zh-TW" dirty="0" smtClean="0"/>
              <a:t> () to ready the suspended task</a:t>
            </a:r>
          </a:p>
          <a:p>
            <a:r>
              <a:rPr lang="en-US" altLang="zh-TW" dirty="0"/>
              <a:t>void </a:t>
            </a:r>
            <a:r>
              <a:rPr lang="en-US" altLang="zh-TW" dirty="0" err="1" smtClean="0"/>
              <a:t>vTaskResume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TaskHandle_t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xTaskToResume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 smtClean="0"/>
              <a:t>Resumes a suspended task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task that has been suspended by one or more calls to </a:t>
            </a:r>
            <a:r>
              <a:rPr lang="en-US" altLang="zh-TW" dirty="0" err="1"/>
              <a:t>vTaskSuspend</a:t>
            </a:r>
            <a:r>
              <a:rPr lang="en-US" altLang="zh-TW" dirty="0"/>
              <a:t> () will be made available for running again by a single call to </a:t>
            </a:r>
            <a:r>
              <a:rPr lang="en-US" altLang="zh-TW" dirty="0" err="1"/>
              <a:t>vTaskResume</a:t>
            </a:r>
            <a:r>
              <a:rPr lang="en-US" altLang="zh-TW" dirty="0"/>
              <a:t> </a:t>
            </a:r>
            <a:r>
              <a:rPr lang="en-US" altLang="zh-TW" dirty="0" smtClean="0"/>
              <a:t>()</a:t>
            </a:r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7627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</a:t>
            </a:r>
            <a:r>
              <a:rPr lang="en-US" altLang="zh-TW" dirty="0"/>
              <a:t>Code for Suspending </a:t>
            </a:r>
            <a:r>
              <a:rPr lang="en-US" altLang="zh-TW" dirty="0" smtClean="0"/>
              <a:t>a </a:t>
            </a:r>
            <a:r>
              <a:rPr lang="en-US" altLang="zh-TW" dirty="0"/>
              <a:t>Task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17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vAFunction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(void) 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{ 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TaskHandle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_t xHandle;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Create a task, storing the handle.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xTaskCreate(vTaskCode, 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"NAME", STACK_SIZE, NULL,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	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tskIDLE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_PRIORITY, 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&amp;xHandle);</a:t>
            </a:r>
            <a:endParaRPr lang="zh-TW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...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Use the handle to suspend the created 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vTaskSuspend(xHandle);</a:t>
            </a:r>
            <a:endParaRPr lang="zh-TW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...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</a:t>
            </a: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reated </a:t>
            </a:r>
            <a:r>
              <a:rPr lang="zh-TW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 will not run during this </a:t>
            </a:r>
            <a:r>
              <a:rPr lang="zh-TW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period </a:t>
            </a:r>
            <a:endParaRPr lang="en-US" altLang="zh-TW" sz="2000" b="1" dirty="0" smtClean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 ...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>
                <a:solidFill>
                  <a:srgbClr val="0000FF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// Resume the suspended task ourselves. </a:t>
            </a:r>
            <a:endParaRPr lang="en-US" altLang="zh-TW" sz="2000" b="1" dirty="0">
              <a:solidFill>
                <a:srgbClr val="0000FF"/>
              </a:solidFill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	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vTaskResume</a:t>
            </a:r>
            <a:r>
              <a:rPr lang="zh-TW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(xHandle)</a:t>
            </a:r>
            <a:r>
              <a:rPr lang="zh-TW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solidFill>
                  <a:schemeClr val="tx2"/>
                </a:solidFill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  <a:p>
            <a:pPr marL="0" lvl="0" indent="0">
              <a:spcBef>
                <a:spcPct val="0"/>
              </a:spcBef>
              <a:buClrTx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80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Idle Task Hook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Recall:</a:t>
            </a:r>
          </a:p>
          <a:p>
            <a:pPr lvl="1"/>
            <a:r>
              <a:rPr lang="en-US" altLang="zh-TW" dirty="0" smtClean="0"/>
              <a:t>An </a:t>
            </a:r>
            <a:r>
              <a:rPr lang="en-US" altLang="zh-TW" dirty="0"/>
              <a:t>Idle task is </a:t>
            </a:r>
            <a:r>
              <a:rPr lang="en-US" altLang="zh-TW" dirty="0" smtClean="0"/>
              <a:t>created when </a:t>
            </a:r>
            <a:r>
              <a:rPr lang="en-US" altLang="zh-TW" dirty="0" err="1"/>
              <a:t>vTaskStartScheduler</a:t>
            </a:r>
            <a:r>
              <a:rPr lang="en-US" altLang="zh-TW" dirty="0"/>
              <a:t>() is </a:t>
            </a:r>
            <a:r>
              <a:rPr lang="en-US" altLang="zh-TW" dirty="0" smtClean="0"/>
              <a:t>called so that there is at least always a </a:t>
            </a:r>
            <a:r>
              <a:rPr lang="en-US" altLang="zh-TW" dirty="0"/>
              <a:t>task </a:t>
            </a:r>
            <a:r>
              <a:rPr lang="en-US" altLang="zh-TW" dirty="0" smtClean="0"/>
              <a:t>to run</a:t>
            </a:r>
          </a:p>
          <a:p>
            <a:r>
              <a:rPr lang="en-US" altLang="zh-TW" dirty="0" smtClean="0"/>
              <a:t>Can add special functionality into </a:t>
            </a:r>
            <a:r>
              <a:rPr lang="en-US" altLang="zh-TW" dirty="0"/>
              <a:t>the idle task through </a:t>
            </a:r>
            <a:r>
              <a:rPr lang="en-US" altLang="zh-TW" i="1" dirty="0" smtClean="0"/>
              <a:t>an idle hook </a:t>
            </a:r>
            <a:r>
              <a:rPr lang="en-US" altLang="zh-TW" dirty="0"/>
              <a:t>(or call-back) </a:t>
            </a:r>
            <a:r>
              <a:rPr lang="en-US" altLang="zh-TW" dirty="0" smtClean="0"/>
              <a:t>function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vApplicationIdleHook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lvl="1"/>
            <a:r>
              <a:rPr lang="en-US" altLang="zh-TW" dirty="0" smtClean="0"/>
              <a:t>A </a:t>
            </a:r>
            <a:r>
              <a:rPr lang="en-US" altLang="zh-TW" dirty="0"/>
              <a:t>function that is automatically called by the idle task once per </a:t>
            </a:r>
            <a:r>
              <a:rPr lang="en-US" altLang="zh-TW" dirty="0" smtClean="0"/>
              <a:t>iteration of </a:t>
            </a:r>
            <a:r>
              <a:rPr lang="en-US" altLang="zh-TW" dirty="0"/>
              <a:t>the idle task </a:t>
            </a:r>
            <a:r>
              <a:rPr lang="en-US" altLang="zh-TW" dirty="0" smtClean="0"/>
              <a:t>loop</a:t>
            </a:r>
          </a:p>
          <a:p>
            <a:r>
              <a:rPr lang="en-US" altLang="zh-TW" dirty="0"/>
              <a:t>Common uses for the Idle task hook include:</a:t>
            </a:r>
          </a:p>
          <a:p>
            <a:pPr lvl="1"/>
            <a:r>
              <a:rPr lang="en-US" altLang="zh-TW" dirty="0" smtClean="0"/>
              <a:t>Executing </a:t>
            </a:r>
            <a:r>
              <a:rPr lang="en-US" altLang="zh-TW" dirty="0"/>
              <a:t>low priority, background or continuous </a:t>
            </a:r>
            <a:r>
              <a:rPr lang="en-US" altLang="zh-TW" dirty="0" smtClean="0"/>
              <a:t>task</a:t>
            </a:r>
            <a:endParaRPr lang="en-US" altLang="zh-TW" dirty="0"/>
          </a:p>
          <a:p>
            <a:pPr lvl="1"/>
            <a:r>
              <a:rPr lang="en-US" altLang="zh-TW" dirty="0" smtClean="0"/>
              <a:t>Measuring </a:t>
            </a:r>
            <a:r>
              <a:rPr lang="en-US" altLang="zh-TW" dirty="0"/>
              <a:t>the amount of spare processing </a:t>
            </a:r>
            <a:r>
              <a:rPr lang="en-US" altLang="zh-TW" dirty="0" smtClean="0"/>
              <a:t>capacity </a:t>
            </a:r>
          </a:p>
          <a:p>
            <a:pPr lvl="1"/>
            <a:r>
              <a:rPr lang="en-US" altLang="zh-TW" dirty="0" smtClean="0"/>
              <a:t>Placing </a:t>
            </a:r>
            <a:r>
              <a:rPr lang="en-US" altLang="zh-TW" dirty="0"/>
              <a:t>the processor into a low power </a:t>
            </a:r>
            <a:r>
              <a:rPr lang="en-US" altLang="zh-TW" dirty="0" smtClean="0"/>
              <a:t>mode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6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Tasks in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Task states</a:t>
            </a:r>
          </a:p>
          <a:p>
            <a:pPr lvl="1"/>
            <a:r>
              <a:rPr lang="en-US" altLang="zh-TW" dirty="0" smtClean="0"/>
              <a:t>Task creation and deletion</a:t>
            </a:r>
          </a:p>
          <a:p>
            <a:r>
              <a:rPr lang="en-US" altLang="zh-TW" dirty="0" smtClean="0"/>
              <a:t>Task scheduler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Priority and ticks</a:t>
            </a:r>
          </a:p>
          <a:p>
            <a:pPr lvl="1"/>
            <a:r>
              <a:rPr lang="en-US" altLang="zh-TW" dirty="0" smtClean="0"/>
              <a:t>Delaying a task</a:t>
            </a:r>
          </a:p>
          <a:p>
            <a:pPr lvl="1"/>
            <a:r>
              <a:rPr lang="en-US" altLang="zh-TW" dirty="0" smtClean="0"/>
              <a:t>Suspending and resuming a task</a:t>
            </a:r>
          </a:p>
          <a:p>
            <a:pPr lvl="1"/>
            <a:r>
              <a:rPr lang="en-US" altLang="zh-TW" dirty="0" smtClean="0"/>
              <a:t>Idle task hook</a:t>
            </a:r>
          </a:p>
          <a:p>
            <a:pPr lvl="1"/>
            <a:r>
              <a:rPr lang="en-US" altLang="zh-TW" dirty="0" smtClean="0"/>
              <a:t>Changing priority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marL="514350" indent="-457200"/>
            <a:endParaRPr lang="en-US" altLang="zh-TW" dirty="0" smtClean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777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008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0" fill="hold"/>
                                        <p:tgtEl>
                                          <p:spTgt spid="1008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fill="hold"/>
                                        <p:tgtEl>
                                          <p:spTgt spid="1008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Changing the Priority of a Task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1052736"/>
            <a:ext cx="8755062" cy="496728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void </a:t>
            </a:r>
            <a:r>
              <a:rPr lang="en-US" altLang="zh-TW" dirty="0" err="1" smtClean="0"/>
              <a:t>vTaskPrioritySet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TaskHandle_t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pxTask</a:t>
            </a:r>
            <a:r>
              <a:rPr lang="en-US" altLang="zh-TW" dirty="0"/>
              <a:t>, </a:t>
            </a:r>
            <a:r>
              <a:rPr lang="en-US" altLang="zh-TW" dirty="0" err="1"/>
              <a:t>UBaseType_t</a:t>
            </a:r>
            <a:r>
              <a:rPr lang="en-US" altLang="zh-TW" dirty="0"/>
              <a:t> </a:t>
            </a:r>
            <a:r>
              <a:rPr lang="en-US" altLang="zh-TW" dirty="0" err="1" smtClean="0"/>
              <a:t>uxNewPriority</a:t>
            </a:r>
            <a:r>
              <a:rPr lang="en-US" altLang="zh-TW" dirty="0" smtClean="0"/>
              <a:t>);</a:t>
            </a:r>
            <a:r>
              <a:rPr lang="en-US" altLang="zh-TW" b="1" dirty="0" smtClean="0"/>
              <a:t> </a:t>
            </a:r>
          </a:p>
          <a:p>
            <a:pPr lvl="1">
              <a:spcBef>
                <a:spcPts val="0"/>
              </a:spcBef>
            </a:pPr>
            <a:r>
              <a:rPr lang="en-US" altLang="zh-TW" dirty="0"/>
              <a:t>Set the priority of any </a:t>
            </a:r>
            <a:r>
              <a:rPr lang="en-US" altLang="zh-TW" dirty="0" smtClean="0"/>
              <a:t>task</a:t>
            </a:r>
            <a:endParaRPr lang="en-US" altLang="zh-TW" dirty="0"/>
          </a:p>
          <a:p>
            <a:pPr lvl="1">
              <a:spcBef>
                <a:spcPts val="0"/>
              </a:spcBef>
            </a:pPr>
            <a:r>
              <a:rPr lang="en-US" altLang="zh-TW" dirty="0" err="1" smtClean="0"/>
              <a:t>pxTask</a:t>
            </a:r>
            <a:r>
              <a:rPr lang="en-US" altLang="zh-TW" dirty="0" smtClean="0"/>
              <a:t>: handle </a:t>
            </a:r>
            <a:r>
              <a:rPr lang="en-US" altLang="zh-TW" dirty="0"/>
              <a:t>of the task whose priority is being modified </a:t>
            </a:r>
            <a:r>
              <a:rPr lang="en-US" altLang="zh-TW" dirty="0" smtClean="0"/>
              <a:t>(NULL for itself)</a:t>
            </a:r>
          </a:p>
          <a:p>
            <a:pPr lvl="1">
              <a:spcBef>
                <a:spcPts val="0"/>
              </a:spcBef>
            </a:pPr>
            <a:r>
              <a:rPr lang="en-US" altLang="zh-TW" dirty="0" err="1" smtClean="0"/>
              <a:t>uxNewPriority</a:t>
            </a:r>
            <a:r>
              <a:rPr lang="en-US" altLang="zh-TW" dirty="0" smtClean="0"/>
              <a:t>: the </a:t>
            </a:r>
            <a:r>
              <a:rPr lang="en-US" altLang="zh-TW" dirty="0"/>
              <a:t>priority to which the </a:t>
            </a:r>
            <a:r>
              <a:rPr lang="en-US" altLang="zh-TW" dirty="0" smtClean="0"/>
              <a:t>task </a:t>
            </a:r>
            <a:r>
              <a:rPr lang="en-US" altLang="zh-TW" dirty="0"/>
              <a:t>is to be </a:t>
            </a:r>
            <a:r>
              <a:rPr lang="en-US" altLang="zh-TW" dirty="0" smtClean="0"/>
              <a:t>set</a:t>
            </a:r>
          </a:p>
          <a:p>
            <a:pPr lvl="2">
              <a:spcBef>
                <a:spcPts val="0"/>
              </a:spcBef>
            </a:pPr>
            <a:r>
              <a:rPr lang="en-US" altLang="zh-TW" dirty="0" smtClean="0"/>
              <a:t>Capped to </a:t>
            </a:r>
            <a:r>
              <a:rPr lang="en-US" altLang="zh-TW" dirty="0"/>
              <a:t>the maximum available priority of (</a:t>
            </a:r>
            <a:r>
              <a:rPr lang="en-US" altLang="zh-TW" dirty="0" err="1"/>
              <a:t>configMAX_PRIORITIES</a:t>
            </a:r>
            <a:r>
              <a:rPr lang="en-US" altLang="zh-TW" dirty="0"/>
              <a:t> – 1), </a:t>
            </a:r>
            <a:r>
              <a:rPr lang="en-US" altLang="zh-TW" dirty="0" smtClean="0"/>
              <a:t>where </a:t>
            </a:r>
            <a:r>
              <a:rPr lang="en-US" altLang="zh-TW" dirty="0" err="1" smtClean="0"/>
              <a:t>configMAX_PRIORITIES</a:t>
            </a:r>
            <a:r>
              <a:rPr lang="en-US" altLang="zh-TW" dirty="0" smtClean="0"/>
              <a:t> </a:t>
            </a:r>
            <a:r>
              <a:rPr lang="en-US" altLang="zh-TW" dirty="0"/>
              <a:t>is a compile time option set in the </a:t>
            </a:r>
            <a:r>
              <a:rPr lang="en-US" altLang="zh-TW" dirty="0" err="1" smtClean="0"/>
              <a:t>FreeRTOSConfig.h</a:t>
            </a:r>
            <a:r>
              <a:rPr lang="en-US" altLang="zh-TW" dirty="0" smtClean="0"/>
              <a:t> header file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 </a:t>
            </a:r>
            <a:r>
              <a:rPr lang="en-US" altLang="zh-TW" dirty="0"/>
              <a:t>context switch will occur before the function returns if the </a:t>
            </a:r>
            <a:r>
              <a:rPr lang="en-US" altLang="zh-TW" dirty="0" smtClean="0"/>
              <a:t>priority </a:t>
            </a:r>
            <a:r>
              <a:rPr lang="en-US" altLang="zh-TW" dirty="0"/>
              <a:t>being set is higher than the currently executing </a:t>
            </a:r>
            <a:r>
              <a:rPr lang="en-US" altLang="zh-TW" dirty="0" smtClean="0"/>
              <a:t>task</a:t>
            </a:r>
          </a:p>
          <a:p>
            <a:pPr>
              <a:spcBef>
                <a:spcPts val="0"/>
              </a:spcBef>
            </a:pPr>
            <a:r>
              <a:rPr lang="en-US" altLang="zh-TW" dirty="0"/>
              <a:t>unsigned </a:t>
            </a:r>
            <a:r>
              <a:rPr lang="en-US" altLang="zh-TW" dirty="0" err="1"/>
              <a:t>portBASE_TYPE</a:t>
            </a:r>
            <a:r>
              <a:rPr lang="en-US" altLang="zh-TW" dirty="0"/>
              <a:t> </a:t>
            </a:r>
            <a:r>
              <a:rPr lang="en-US" altLang="zh-TW" dirty="0" err="1" smtClean="0"/>
              <a:t>uxTaskPriorityGet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xTaskHandle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pxTask</a:t>
            </a:r>
            <a:r>
              <a:rPr lang="en-US" altLang="zh-TW" dirty="0" smtClean="0"/>
              <a:t>);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788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Changing Priority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20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vTask1(void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pvParameters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unsigned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portBASE_TYPE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=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uxTaskPriorityGet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(NULL); // my priority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for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 ;;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vPrintString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(“Task1 raises Task2’s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priority\r\n" 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vTaskPrioritySet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(xTask2Handle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+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1));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/* For Task1 to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reach this point Task2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must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 set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its priority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back down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to below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Task1. */  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void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vTask2(void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*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pvParameters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unsigned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portBASE_TYPE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=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uxTaskPriorityGet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(NULL);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for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 ;;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) 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vPrintString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(“Task2 lower its priority\r\n");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vTaskPrioritySet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(NULL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uxPriority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-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2)); }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975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Sample Code for Changing Priority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21</a:t>
            </a:fld>
            <a:endParaRPr lang="zh-TW" altLang="zh-TW"/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256480" y="1126009"/>
            <a:ext cx="8636000" cy="4967287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xTaskHandle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xTask2Handle;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int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main(void) {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//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Create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Task1 at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priority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2 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(vTask1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"Task 1", 1000, NULL, 2,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NULL);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//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Create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Task2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at priority 1 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(vTask2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 "Task 2", 1000, NULL, 1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,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&amp;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xTask2Handle);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//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Start the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scheduler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vTaskStartScheduler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/*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If all is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well,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then main() will never reach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here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as the scheduler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will now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be running the tasks. </a:t>
            </a:r>
            <a:endParaRPr lang="en-US" altLang="zh-TW" sz="2000" b="1" dirty="0" smtClean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If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main() does reach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here,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then it is likely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that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 there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was insufficient heap memory available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for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  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the idle task to be created</a:t>
            </a: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.*/</a:t>
            </a:r>
            <a:endParaRPr lang="en-US" altLang="zh-TW" sz="2000" b="1" dirty="0">
              <a:latin typeface="Courier New" panose="02070309020205020404" pitchFamily="49" charset="0"/>
              <a:ea typeface="標楷體" panose="03000509000000000000" pitchFamily="65" charset="-120"/>
              <a:cs typeface="Courier New" panose="02070309020205020404" pitchFamily="49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  for</a:t>
            </a: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( ;; );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zh-TW" sz="2000" b="1" dirty="0">
                <a:latin typeface="Courier New" panose="02070309020205020404" pitchFamily="49" charset="0"/>
                <a:ea typeface="標楷體" panose="03000509000000000000" pitchFamily="65" charset="-12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1840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FreeRTOS</a:t>
            </a:r>
            <a:r>
              <a:rPr lang="en-US" altLang="zh-TW" dirty="0" smtClean="0"/>
              <a:t> runs Fixed </a:t>
            </a:r>
            <a:r>
              <a:rPr lang="en-US" altLang="zh-TW" dirty="0"/>
              <a:t>Priority Preemptive </a:t>
            </a:r>
            <a:r>
              <a:rPr lang="en-US" altLang="zh-TW" dirty="0" smtClean="0"/>
              <a:t>Scheduling</a:t>
            </a:r>
          </a:p>
          <a:p>
            <a:pPr lvl="1"/>
            <a:r>
              <a:rPr lang="en-US" altLang="zh-TW" dirty="0"/>
              <a:t>Each task is assigned a </a:t>
            </a:r>
            <a:r>
              <a:rPr lang="en-US" altLang="zh-TW" dirty="0" smtClean="0"/>
              <a:t>priority</a:t>
            </a:r>
            <a:endParaRPr lang="en-US" altLang="zh-TW" dirty="0"/>
          </a:p>
          <a:p>
            <a:pPr lvl="1"/>
            <a:r>
              <a:rPr lang="en-US" altLang="zh-TW" dirty="0" smtClean="0"/>
              <a:t>Each </a:t>
            </a:r>
            <a:r>
              <a:rPr lang="en-US" altLang="zh-TW" dirty="0"/>
              <a:t>task can exist in one of several </a:t>
            </a:r>
            <a:r>
              <a:rPr lang="en-US" altLang="zh-TW" dirty="0" smtClean="0"/>
              <a:t>states</a:t>
            </a:r>
            <a:endParaRPr lang="en-US" altLang="zh-TW" dirty="0"/>
          </a:p>
          <a:p>
            <a:pPr lvl="1"/>
            <a:r>
              <a:rPr lang="en-US" altLang="zh-TW" dirty="0" smtClean="0"/>
              <a:t>Only </a:t>
            </a:r>
            <a:r>
              <a:rPr lang="en-US" altLang="zh-TW" dirty="0"/>
              <a:t>one task can exist in </a:t>
            </a:r>
            <a:r>
              <a:rPr lang="en-US" altLang="zh-TW" dirty="0" smtClean="0"/>
              <a:t>Running </a:t>
            </a:r>
            <a:r>
              <a:rPr lang="en-US" altLang="zh-TW" dirty="0"/>
              <a:t>state at any one </a:t>
            </a:r>
            <a:r>
              <a:rPr lang="en-US" altLang="zh-TW" dirty="0" smtClean="0"/>
              <a:t>time</a:t>
            </a:r>
            <a:endParaRPr lang="en-US" altLang="zh-TW" dirty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scheduler will always select the highest priority Ready state task to enter the </a:t>
            </a:r>
            <a:r>
              <a:rPr lang="en-US" altLang="zh-TW" dirty="0" smtClean="0"/>
              <a:t>Running state</a:t>
            </a:r>
          </a:p>
          <a:p>
            <a:pPr lvl="1"/>
            <a:r>
              <a:rPr lang="en-US" altLang="zh-TW" dirty="0" smtClean="0"/>
              <a:t>Scheduling is made at each tick interrupt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452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in </a:t>
            </a:r>
            <a:r>
              <a:rPr lang="en-US" dirty="0" err="1" smtClean="0"/>
              <a:t>FreeRTOS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FreeRTOS</a:t>
            </a:r>
            <a:r>
              <a:rPr lang="en-US" dirty="0" smtClean="0"/>
              <a:t>, computations are organized around </a:t>
            </a:r>
            <a:r>
              <a:rPr lang="en-US" i="1" dirty="0" smtClean="0">
                <a:solidFill>
                  <a:srgbClr val="FF0000"/>
                </a:solidFill>
              </a:rPr>
              <a:t>tasks</a:t>
            </a:r>
            <a:r>
              <a:rPr lang="en-US" dirty="0" smtClean="0"/>
              <a:t>, which are the most basic unit of scheduling</a:t>
            </a:r>
          </a:p>
          <a:p>
            <a:pPr lvl="1"/>
            <a:r>
              <a:rPr lang="en-US" dirty="0" smtClean="0"/>
              <a:t>A task is a thread</a:t>
            </a:r>
          </a:p>
          <a:p>
            <a:r>
              <a:rPr lang="en-US" altLang="zh-TW" dirty="0" smtClean="0"/>
              <a:t>A task is a function </a:t>
            </a:r>
            <a:r>
              <a:rPr lang="en-US" altLang="zh-TW" dirty="0"/>
              <a:t>that must return </a:t>
            </a:r>
            <a:r>
              <a:rPr lang="en-US" altLang="zh-TW" i="1" dirty="0"/>
              <a:t>void</a:t>
            </a:r>
            <a:r>
              <a:rPr lang="en-US" altLang="zh-TW" dirty="0"/>
              <a:t> and take a void pointer parameter:</a:t>
            </a:r>
          </a:p>
          <a:p>
            <a:pPr marL="457200" lvl="1" indent="0">
              <a:buNone/>
            </a:pPr>
            <a:r>
              <a:rPr lang="en-US" altLang="zh-TW" dirty="0"/>
              <a:t>  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ATaskFunction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 *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pvParameters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/>
            <a:r>
              <a:rPr lang="en-US" dirty="0" smtClean="0"/>
              <a:t>A task normally runs in </a:t>
            </a:r>
            <a:r>
              <a:rPr lang="en-US" altLang="zh-TW" dirty="0"/>
              <a:t>an infinite </a:t>
            </a:r>
            <a:r>
              <a:rPr lang="en-US" altLang="zh-TW" dirty="0" smtClean="0"/>
              <a:t>loop </a:t>
            </a:r>
            <a:r>
              <a:rPr lang="en-US" dirty="0" smtClean="0"/>
              <a:t>and must not return</a:t>
            </a:r>
          </a:p>
          <a:p>
            <a:r>
              <a:rPr lang="en-US" dirty="0" smtClean="0"/>
              <a:t>You inform the scheduler of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task’s resource needs (stack space, priority)</a:t>
            </a:r>
          </a:p>
          <a:p>
            <a:pPr lvl="1"/>
            <a:r>
              <a:rPr lang="en-US" dirty="0" smtClean="0"/>
              <a:t>Any arguments the task needs</a:t>
            </a:r>
          </a:p>
        </p:txBody>
      </p:sp>
    </p:spTree>
    <p:extLst>
      <p:ext uri="{BB962C8B-B14F-4D97-AF65-F5344CB8AC3E}">
        <p14:creationId xmlns:p14="http://schemas.microsoft.com/office/powerpoint/2010/main" val="186187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Task States in FreeRTOS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Running: </a:t>
            </a:r>
          </a:p>
          <a:p>
            <a:pPr lvl="1"/>
            <a:r>
              <a:rPr lang="en-US" dirty="0" smtClean="0"/>
              <a:t>Task is actually executing</a:t>
            </a:r>
          </a:p>
          <a:p>
            <a:pPr lvl="1"/>
            <a:r>
              <a:rPr lang="en-US" altLang="zh-TW" dirty="0" smtClean="0"/>
              <a:t>Only one task can exist in </a:t>
            </a:r>
            <a:br>
              <a:rPr lang="en-US" altLang="zh-TW" dirty="0" smtClean="0"/>
            </a:br>
            <a:r>
              <a:rPr lang="en-US" altLang="zh-TW" dirty="0" smtClean="0"/>
              <a:t>Running state at any one </a:t>
            </a:r>
            <a:br>
              <a:rPr lang="en-US" altLang="zh-TW" dirty="0" smtClean="0"/>
            </a:br>
            <a:r>
              <a:rPr lang="en-US" altLang="zh-TW" dirty="0" smtClean="0"/>
              <a:t>time (assuming 1-core </a:t>
            </a:r>
            <a:br>
              <a:rPr lang="en-US" altLang="zh-TW" dirty="0" smtClean="0"/>
            </a:br>
            <a:r>
              <a:rPr lang="en-US" altLang="zh-TW" dirty="0" smtClean="0"/>
              <a:t>system)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Ready:</a:t>
            </a:r>
          </a:p>
          <a:p>
            <a:pPr lvl="1"/>
            <a:r>
              <a:rPr lang="en-US" dirty="0" smtClean="0"/>
              <a:t>Task is ready to execute </a:t>
            </a:r>
            <a:br>
              <a:rPr lang="en-US" dirty="0" smtClean="0"/>
            </a:br>
            <a:r>
              <a:rPr lang="en-US" dirty="0" smtClean="0"/>
              <a:t>but a task of equal or </a:t>
            </a:r>
            <a:br>
              <a:rPr lang="en-US" dirty="0" smtClean="0"/>
            </a:br>
            <a:r>
              <a:rPr lang="en-US" dirty="0" smtClean="0"/>
              <a:t>higher priority is </a:t>
            </a:r>
            <a:br>
              <a:rPr lang="en-US" dirty="0" smtClean="0"/>
            </a:br>
            <a:r>
              <a:rPr lang="en-US" dirty="0" smtClean="0"/>
              <a:t>Running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8637AE-06FB-472C-8804-23E15062B4AF}" type="slidenum">
              <a:rPr lang="zh-TW" altLang="en-US" smtClean="0"/>
              <a:pPr/>
              <a:t>3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1116774"/>
            <a:ext cx="4392488" cy="497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3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Task States in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Blocked: </a:t>
            </a:r>
          </a:p>
          <a:p>
            <a:pPr lvl="1"/>
            <a:r>
              <a:rPr lang="en-US" altLang="zh-TW" dirty="0" smtClean="0"/>
              <a:t>Task is waiting for some event</a:t>
            </a:r>
          </a:p>
          <a:p>
            <a:pPr lvl="2"/>
            <a:r>
              <a:rPr lang="en-US" altLang="zh-TW" dirty="0" smtClean="0"/>
              <a:t>Time: if a task calls </a:t>
            </a:r>
            <a:r>
              <a:rPr lang="en-US" altLang="zh-TW" dirty="0" err="1" smtClean="0"/>
              <a:t>vTaskDelay</a:t>
            </a:r>
            <a:r>
              <a:rPr lang="en-US" altLang="zh-TW" dirty="0" smtClean="0"/>
              <a:t>() it will be blocked until the delay period has expired</a:t>
            </a:r>
          </a:p>
          <a:p>
            <a:pPr lvl="2"/>
            <a:r>
              <a:rPr lang="en-US" altLang="zh-TW" dirty="0" smtClean="0"/>
              <a:t>Resource: tasks can also block waiting for queue and semaphore events</a:t>
            </a:r>
          </a:p>
          <a:p>
            <a:r>
              <a:rPr lang="en-US" altLang="zh-TW" dirty="0" smtClean="0"/>
              <a:t>Suspended:</a:t>
            </a:r>
          </a:p>
          <a:p>
            <a:pPr lvl="1"/>
            <a:r>
              <a:rPr lang="en-US" altLang="zh-TW" dirty="0" smtClean="0"/>
              <a:t>Much like blocked, but not waiting for anything </a:t>
            </a:r>
          </a:p>
          <a:p>
            <a:pPr lvl="1"/>
            <a:r>
              <a:rPr lang="en-US" altLang="zh-TW" dirty="0" smtClean="0"/>
              <a:t>Tasks will only enter or exit the suspended state when explicitly commanded to do so through the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vTaskSuspend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dirty="0" smtClean="0"/>
              <a:t> and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vTaskResume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dirty="0" smtClean="0"/>
              <a:t> API calls respectively 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8641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Task Creation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xTaskCreate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pvTaskCode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pcName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usStackDepth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pvParameters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uxPriority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pxCreatedTask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b="1" dirty="0" err="1" smtClean="0"/>
              <a:t>pvTaskCode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pointer to task entry function, implemented to never return</a:t>
            </a:r>
          </a:p>
          <a:p>
            <a:pPr lvl="1"/>
            <a:r>
              <a:rPr lang="en-US" altLang="zh-TW" b="1" dirty="0" err="1" smtClean="0"/>
              <a:t>pcName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a descriptive name for the task to facilitate debugging  </a:t>
            </a:r>
          </a:p>
          <a:p>
            <a:pPr lvl="1"/>
            <a:r>
              <a:rPr lang="en-US" altLang="zh-TW" b="1" dirty="0" err="1" smtClean="0"/>
              <a:t>usStackDepth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size of task stack, specified as the number of variables that the stack can hold</a:t>
            </a:r>
          </a:p>
          <a:p>
            <a:pPr lvl="1"/>
            <a:r>
              <a:rPr lang="en-US" altLang="zh-TW" b="1" dirty="0" err="1" smtClean="0"/>
              <a:t>pvParameters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pointer to parameters for the task</a:t>
            </a:r>
          </a:p>
          <a:p>
            <a:pPr lvl="1"/>
            <a:r>
              <a:rPr lang="en-US" altLang="zh-TW" b="1" dirty="0" err="1" smtClean="0"/>
              <a:t>uxPriority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priority at which the task should </a:t>
            </a:r>
            <a:r>
              <a:rPr lang="en-US" altLang="zh-TW" dirty="0"/>
              <a:t>run; </a:t>
            </a:r>
            <a:r>
              <a:rPr lang="en-US" altLang="zh-TW" dirty="0" smtClean="0"/>
              <a:t>low </a:t>
            </a:r>
            <a:r>
              <a:rPr lang="en-US" altLang="zh-TW" dirty="0"/>
              <a:t>numeric priority values denote low priority </a:t>
            </a:r>
            <a:endParaRPr lang="en-US" altLang="zh-TW" dirty="0" smtClean="0"/>
          </a:p>
          <a:p>
            <a:pPr lvl="1"/>
            <a:r>
              <a:rPr lang="en-US" altLang="zh-TW" b="1" dirty="0" err="1" smtClean="0"/>
              <a:t>pvCreatedTask</a:t>
            </a:r>
            <a:r>
              <a:rPr lang="en-US" altLang="zh-TW" b="1" dirty="0" smtClean="0"/>
              <a:t>:</a:t>
            </a:r>
            <a:r>
              <a:rPr lang="en-US" altLang="zh-TW" dirty="0" smtClean="0"/>
              <a:t> pass back a handle to reference the task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AD3E7-B039-4A93-AACD-1369AB5C0DA9}" type="slidenum">
              <a:rPr lang="zh-TW" altLang="en-US" smtClean="0"/>
              <a:pPr/>
              <a:t>5</a:t>
            </a:fld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415854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Task Deletion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created task </a:t>
            </a:r>
            <a:r>
              <a:rPr lang="en-US" altLang="zh-TW" dirty="0" smtClean="0"/>
              <a:t>commonly runs in </a:t>
            </a:r>
            <a:r>
              <a:rPr lang="en-US" altLang="zh-TW" dirty="0"/>
              <a:t>an </a:t>
            </a:r>
            <a:r>
              <a:rPr lang="en-US" altLang="zh-TW" dirty="0" smtClean="0"/>
              <a:t>infinite loop</a:t>
            </a:r>
            <a:r>
              <a:rPr lang="en-US" altLang="zh-TW" dirty="0"/>
              <a:t>, </a:t>
            </a:r>
            <a:r>
              <a:rPr lang="en-US" altLang="zh-TW" dirty="0" smtClean="0"/>
              <a:t>but it may </a:t>
            </a:r>
            <a:r>
              <a:rPr lang="en-US" altLang="zh-TW" dirty="0"/>
              <a:t>invoke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vTaskDestroy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(NULL)</a:t>
            </a:r>
            <a:r>
              <a:rPr lang="en-US" altLang="zh-TW" dirty="0"/>
              <a:t> </a:t>
            </a:r>
            <a:r>
              <a:rPr lang="en-US" altLang="zh-TW" dirty="0" smtClean="0"/>
              <a:t>to end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void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vTaskDelete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TaskHandle_t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</a:t>
            </a:r>
            <a:r>
              <a:rPr lang="en-US" altLang="zh-TW" dirty="0" smtClean="0"/>
              <a:t>: </a:t>
            </a:r>
            <a:r>
              <a:rPr lang="en-US" altLang="zh-TW" dirty="0"/>
              <a:t>handle of the task to be </a:t>
            </a:r>
            <a:r>
              <a:rPr lang="en-US" altLang="zh-TW" dirty="0" smtClean="0"/>
              <a:t>deleted; NULL to cause </a:t>
            </a:r>
            <a:r>
              <a:rPr lang="en-US" altLang="zh-TW" dirty="0"/>
              <a:t>the calling task to be </a:t>
            </a:r>
            <a:r>
              <a:rPr lang="en-US" altLang="zh-TW" dirty="0" smtClean="0"/>
              <a:t>deleted</a:t>
            </a:r>
          </a:p>
          <a:p>
            <a:pPr lvl="1"/>
            <a:r>
              <a:rPr lang="en-US" altLang="zh-TW" dirty="0"/>
              <a:t>Remove a task from the RTOS kernels </a:t>
            </a:r>
            <a:r>
              <a:rPr lang="en-US" altLang="zh-TW" dirty="0" smtClean="0"/>
              <a:t>management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6</a:t>
            </a:fld>
            <a:endParaRPr lang="zh-TW" altLang="zh-TW"/>
          </a:p>
        </p:txBody>
      </p:sp>
      <p:sp>
        <p:nvSpPr>
          <p:cNvPr id="6" name="矩形 5"/>
          <p:cNvSpPr/>
          <p:nvPr/>
        </p:nvSpPr>
        <p:spPr>
          <a:xfrm>
            <a:off x="281434" y="3538751"/>
            <a:ext cx="8611046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vOtherFunction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(void)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TaskHandle_t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xHandle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NULL;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Create the task, storing the handle.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xTaskCreate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vTaskCode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"NAME", STACK_SIZE,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NULL,</a:t>
            </a:r>
          </a:p>
          <a:p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tskIDLE_PRIORITY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&amp;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xHandle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 the handle to delete the task.</a:t>
            </a: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xHandle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!=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NULL)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vTaskDelete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xHandle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0738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/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Tasks in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Task states</a:t>
            </a:r>
          </a:p>
          <a:p>
            <a:pPr lvl="1"/>
            <a:r>
              <a:rPr lang="en-US" altLang="zh-TW" dirty="0" smtClean="0"/>
              <a:t>Task creation and deletion</a:t>
            </a:r>
          </a:p>
          <a:p>
            <a:r>
              <a:rPr lang="en-US" altLang="zh-TW" dirty="0" smtClean="0"/>
              <a:t>Task scheduler of </a:t>
            </a:r>
            <a:r>
              <a:rPr lang="en-US" altLang="zh-TW" dirty="0" err="1" smtClean="0"/>
              <a:t>FreeRTOS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Priority and ticks</a:t>
            </a:r>
          </a:p>
          <a:p>
            <a:pPr lvl="1"/>
            <a:r>
              <a:rPr lang="en-US" altLang="zh-TW" dirty="0" smtClean="0"/>
              <a:t>Delaying a task</a:t>
            </a:r>
          </a:p>
          <a:p>
            <a:pPr lvl="1"/>
            <a:r>
              <a:rPr lang="en-US" altLang="zh-TW" dirty="0" smtClean="0"/>
              <a:t>Suspending and resuming a task</a:t>
            </a:r>
          </a:p>
          <a:p>
            <a:pPr lvl="1"/>
            <a:r>
              <a:rPr lang="en-US" altLang="zh-TW" dirty="0" smtClean="0"/>
              <a:t>Idle task hook</a:t>
            </a:r>
          </a:p>
          <a:p>
            <a:pPr lvl="1"/>
            <a:r>
              <a:rPr lang="en-US" altLang="zh-TW" dirty="0" smtClean="0"/>
              <a:t>Changing priority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marL="514350" indent="-457200"/>
            <a:endParaRPr lang="en-US" altLang="zh-TW" dirty="0" smtClean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B92EA2C-849A-49EC-B0CD-5F88A3D4CA3F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20382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008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1000" fill="hold"/>
                                        <p:tgtEl>
                                          <p:spTgt spid="1008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008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1000" fill="hold"/>
                                        <p:tgtEl>
                                          <p:spTgt spid="1008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1008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0" fill="hold"/>
                                        <p:tgtEl>
                                          <p:spTgt spid="1008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Scheduler of </a:t>
            </a:r>
            <a:r>
              <a:rPr lang="en-US" altLang="zh-TW" dirty="0" err="1" smtClean="0"/>
              <a:t>FreeRTOS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Task </a:t>
            </a:r>
            <a:r>
              <a:rPr lang="en-US" altLang="zh-TW" dirty="0" smtClean="0"/>
              <a:t>scheduling: decide </a:t>
            </a:r>
            <a:r>
              <a:rPr lang="en-US" altLang="zh-TW" dirty="0"/>
              <a:t>which task in “Ready” state has to be run at a given </a:t>
            </a:r>
            <a:r>
              <a:rPr lang="en-US" altLang="zh-TW" dirty="0" smtClean="0"/>
              <a:t>time</a:t>
            </a:r>
          </a:p>
          <a:p>
            <a:r>
              <a:rPr lang="en-US" altLang="zh-TW" dirty="0" smtClean="0"/>
              <a:t>RTOS scheduler is started by calling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vTaskStartScheduler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(void);</a:t>
            </a:r>
          </a:p>
          <a:p>
            <a:pPr lvl="1"/>
            <a:r>
              <a:rPr lang="en-US" altLang="zh-TW" dirty="0" smtClean="0"/>
              <a:t>RTOS kernel now has control over which tasks are executed and when (Arduino invokes it automatically)</a:t>
            </a:r>
            <a:endParaRPr lang="en-US" altLang="zh-TW" dirty="0"/>
          </a:p>
          <a:p>
            <a:r>
              <a:rPr lang="en-US" altLang="zh-TW" dirty="0" smtClean="0"/>
              <a:t>An </a:t>
            </a:r>
            <a:r>
              <a:rPr lang="en-US" altLang="zh-TW" dirty="0"/>
              <a:t>Idle task is automatically created by </a:t>
            </a:r>
            <a:r>
              <a:rPr lang="en-US" altLang="zh-TW" dirty="0" smtClean="0"/>
              <a:t>scheduler </a:t>
            </a:r>
            <a:r>
              <a:rPr lang="en-US" altLang="zh-TW" dirty="0"/>
              <a:t>when </a:t>
            </a:r>
            <a:r>
              <a:rPr lang="en-US" altLang="zh-TW" dirty="0" err="1"/>
              <a:t>vTaskStartScheduler</a:t>
            </a:r>
            <a:r>
              <a:rPr lang="en-US" altLang="zh-TW" dirty="0"/>
              <a:t>() is </a:t>
            </a:r>
            <a:r>
              <a:rPr lang="en-US" altLang="zh-TW" dirty="0" smtClean="0"/>
              <a:t>called</a:t>
            </a:r>
          </a:p>
          <a:p>
            <a:pPr lvl="1"/>
            <a:r>
              <a:rPr lang="en-US" altLang="zh-TW" dirty="0" smtClean="0"/>
              <a:t>Because CPU </a:t>
            </a:r>
            <a:r>
              <a:rPr lang="en-US" altLang="zh-TW" dirty="0"/>
              <a:t>always needs something to execute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must </a:t>
            </a:r>
            <a:r>
              <a:rPr lang="en-US" altLang="zh-TW" dirty="0"/>
              <a:t>always </a:t>
            </a:r>
            <a:r>
              <a:rPr lang="en-US" altLang="zh-TW" dirty="0" smtClean="0"/>
              <a:t>be one </a:t>
            </a:r>
            <a:r>
              <a:rPr lang="en-US" altLang="zh-TW" dirty="0"/>
              <a:t>task that </a:t>
            </a:r>
            <a:r>
              <a:rPr lang="en-US" altLang="zh-TW" dirty="0" smtClean="0"/>
              <a:t>can enter Running state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idle task has </a:t>
            </a:r>
            <a:r>
              <a:rPr lang="en-US" altLang="zh-TW" dirty="0" smtClean="0"/>
              <a:t>lowest priority </a:t>
            </a:r>
            <a:r>
              <a:rPr lang="en-US" altLang="zh-TW" dirty="0"/>
              <a:t>(priority 0) to </a:t>
            </a:r>
            <a:r>
              <a:rPr lang="en-US" altLang="zh-TW" dirty="0" smtClean="0"/>
              <a:t>never prevent </a:t>
            </a:r>
            <a:r>
              <a:rPr lang="en-US" altLang="zh-TW" dirty="0"/>
              <a:t>a higher </a:t>
            </a:r>
            <a:r>
              <a:rPr lang="en-US" altLang="zh-TW" dirty="0" smtClean="0"/>
              <a:t>priority task from running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EAD3E7-B039-4A93-AACD-1369AB5C0DA9}" type="slidenum">
              <a:rPr lang="zh-TW" altLang="en-US" smtClean="0"/>
              <a:pPr>
                <a:defRPr/>
              </a:pPr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9541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7606</TotalTime>
  <Words>1813</Words>
  <Application>Microsoft Office PowerPoint</Application>
  <PresentationFormat>如螢幕大小 (4:3)</PresentationFormat>
  <Paragraphs>274</Paragraphs>
  <Slides>23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3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Tasks and Scheduling</vt:lpstr>
      <vt:lpstr>Outline</vt:lpstr>
      <vt:lpstr>Tasks in FreeRTOS </vt:lpstr>
      <vt:lpstr>Task States in FreeRTOS</vt:lpstr>
      <vt:lpstr>Task States in FreeRTOS</vt:lpstr>
      <vt:lpstr>Task Creation</vt:lpstr>
      <vt:lpstr>Task Deletion</vt:lpstr>
      <vt:lpstr>Outline</vt:lpstr>
      <vt:lpstr>Scheduler of FreeRTOS</vt:lpstr>
      <vt:lpstr>Task Priority</vt:lpstr>
      <vt:lpstr>Ticks</vt:lpstr>
      <vt:lpstr>Sample Code for Task Priority</vt:lpstr>
      <vt:lpstr>Running Multiple Periodic Tasks</vt:lpstr>
      <vt:lpstr>Delaying a Task</vt:lpstr>
      <vt:lpstr>Delaying a Task</vt:lpstr>
      <vt:lpstr>Sample Code for Periodic Tasks</vt:lpstr>
      <vt:lpstr>Suspending and Resuming a Task</vt:lpstr>
      <vt:lpstr>Sample Code for Suspending a Task</vt:lpstr>
      <vt:lpstr>Idle Task Hook</vt:lpstr>
      <vt:lpstr>Changing the Priority of a Task</vt:lpstr>
      <vt:lpstr>Sample Code for Changing Priority</vt:lpstr>
      <vt:lpstr>Sample Code for Changing Priority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 </dc:title>
  <dc:creator>Chung-Ta King</dc:creator>
  <cp:lastModifiedBy>CTKing</cp:lastModifiedBy>
  <cp:revision>681</cp:revision>
  <dcterms:created xsi:type="dcterms:W3CDTF">2000-02-07T23:54:30Z</dcterms:created>
  <dcterms:modified xsi:type="dcterms:W3CDTF">2016-12-08T01:54:31Z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