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88" r:id="rId2"/>
    <p:sldId id="690" r:id="rId3"/>
    <p:sldId id="691" r:id="rId4"/>
    <p:sldId id="692" r:id="rId5"/>
    <p:sldId id="693" r:id="rId6"/>
    <p:sldId id="694" r:id="rId7"/>
    <p:sldId id="696" r:id="rId8"/>
    <p:sldId id="697" r:id="rId9"/>
    <p:sldId id="698" r:id="rId10"/>
    <p:sldId id="699" r:id="rId11"/>
    <p:sldId id="701" r:id="rId12"/>
    <p:sldId id="702" r:id="rId13"/>
    <p:sldId id="703" r:id="rId14"/>
    <p:sldId id="704" r:id="rId15"/>
    <p:sldId id="706" r:id="rId16"/>
    <p:sldId id="707" r:id="rId17"/>
    <p:sldId id="708" r:id="rId18"/>
    <p:sldId id="709" r:id="rId19"/>
    <p:sldId id="710" r:id="rId20"/>
    <p:sldId id="515" r:id="rId21"/>
    <p:sldId id="516" r:id="rId22"/>
    <p:sldId id="517" r:id="rId23"/>
    <p:sldId id="518" r:id="rId24"/>
    <p:sldId id="520" r:id="rId25"/>
    <p:sldId id="592" r:id="rId26"/>
    <p:sldId id="593" r:id="rId27"/>
    <p:sldId id="595" r:id="rId28"/>
    <p:sldId id="625" r:id="rId29"/>
    <p:sldId id="524" r:id="rId30"/>
    <p:sldId id="526" r:id="rId31"/>
    <p:sldId id="711" r:id="rId32"/>
    <p:sldId id="629" r:id="rId33"/>
    <p:sldId id="649" r:id="rId34"/>
    <p:sldId id="631" r:id="rId35"/>
    <p:sldId id="650" r:id="rId36"/>
    <p:sldId id="687" r:id="rId37"/>
    <p:sldId id="655" r:id="rId38"/>
    <p:sldId id="654" r:id="rId39"/>
    <p:sldId id="660" r:id="rId40"/>
    <p:sldId id="688" r:id="rId41"/>
    <p:sldId id="689" r:id="rId42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F2F2"/>
    <a:srgbClr val="339933"/>
    <a:srgbClr val="33CC33"/>
    <a:srgbClr val="FFCC66"/>
    <a:srgbClr val="FFCC99"/>
    <a:srgbClr val="FF0000"/>
    <a:srgbClr val="99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8" autoAdjust="0"/>
    <p:restoredTop sz="94666"/>
  </p:normalViewPr>
  <p:slideViewPr>
    <p:cSldViewPr>
      <p:cViewPr varScale="1">
        <p:scale>
          <a:sx n="63" d="100"/>
          <a:sy n="63" d="100"/>
        </p:scale>
        <p:origin x="1404" y="32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936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8720FD9-120A-45D0-BD27-F980DB659080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46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smtClean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8EEF703-A619-4889-95DC-465EFE4F83EA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8290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Reference/AnalogReferenc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6BA918-1D8D-482B-907F-DE60C60A6305}" type="slidenum">
              <a:rPr lang="en-US" altLang="zh-TW"/>
              <a:pPr eaLnBrk="1" hangingPunct="1"/>
              <a:t>2</a:t>
            </a:fld>
            <a:endParaRPr lang="en-US" altLang="zh-TW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TW" sz="1400" smtClean="0"/>
              <a:t>What is a Sensor?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400" smtClean="0"/>
              <a:t>A Sensor is a device that detects a physical or electrical quantity and converts this characteristic into a value for a decision making center such as an MCU.  From this the MCU can decide on events, and trigger an additional output.</a:t>
            </a:r>
          </a:p>
          <a:p>
            <a:pPr eaLnBrk="1" hangingPunct="1">
              <a:spcBef>
                <a:spcPct val="50000"/>
              </a:spcBef>
            </a:pPr>
            <a:endParaRPr lang="en-US" altLang="zh-TW" sz="1400" smtClean="0"/>
          </a:p>
          <a:p>
            <a:pPr eaLnBrk="1" hangingPunct="1">
              <a:spcBef>
                <a:spcPct val="50000"/>
              </a:spcBef>
            </a:pPr>
            <a:r>
              <a:rPr lang="en-US" altLang="zh-TW" sz="1400" smtClean="0"/>
              <a:t>Some examples of physical quantities that our sensors measure include: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1400" smtClean="0"/>
              <a:t>Temperature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1400" smtClean="0"/>
              <a:t>Pressure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1400" smtClean="0"/>
              <a:t>Flow rate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1400" smtClean="0"/>
              <a:t>Acceleration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1400" smtClean="0"/>
              <a:t>Vibration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1400" smtClean="0"/>
              <a:t>Tilt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1400" smtClean="0"/>
              <a:t>Touch</a:t>
            </a:r>
            <a:endParaRPr lang="en-US" altLang="zh-TW" sz="1100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64762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9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6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7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B9DA7-6C3E-4964-87B9-E48FFAE2D745}" type="slidenum">
              <a:rPr lang="zh-TW" altLang="en-US"/>
              <a:pPr/>
              <a:t>28</a:t>
            </a:fld>
            <a:endParaRPr lang="zh-TW" altLang="zh-TW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3825"/>
          </a:xfrm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0" y="3371850"/>
            <a:ext cx="8189913" cy="3195638"/>
          </a:xfrm>
        </p:spPr>
        <p:txBody>
          <a:bodyPr/>
          <a:lstStyle/>
          <a:p>
            <a:endParaRPr lang="de-DE" altLang="zh-TW"/>
          </a:p>
        </p:txBody>
      </p:sp>
    </p:spTree>
    <p:extLst>
      <p:ext uri="{BB962C8B-B14F-4D97-AF65-F5344CB8AC3E}">
        <p14:creationId xmlns:p14="http://schemas.microsoft.com/office/powerpoint/2010/main" val="428819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BC582-64AD-450C-A798-F997E722500D}" type="slidenum">
              <a:rPr lang="zh-TW" altLang="en-US"/>
              <a:pPr/>
              <a:t>29</a:t>
            </a:fld>
            <a:endParaRPr lang="zh-TW" altLang="zh-TW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3825"/>
          </a:xfrm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0" y="3371850"/>
            <a:ext cx="8189913" cy="3195638"/>
          </a:xfrm>
        </p:spPr>
        <p:txBody>
          <a:bodyPr/>
          <a:lstStyle/>
          <a:p>
            <a:endParaRPr lang="de-DE" altLang="zh-TW"/>
          </a:p>
        </p:txBody>
      </p:sp>
    </p:spTree>
    <p:extLst>
      <p:ext uri="{BB962C8B-B14F-4D97-AF65-F5344CB8AC3E}">
        <p14:creationId xmlns:p14="http://schemas.microsoft.com/office/powerpoint/2010/main" val="91040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EF703-A619-4889-95DC-465EFE4F83EA}" type="slidenum">
              <a:rPr lang="zh-TW" altLang="en-US" smtClean="0"/>
              <a:pPr>
                <a:defRPr/>
              </a:pPr>
              <a:t>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8853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dirty="0" smtClean="0"/>
              <a:t>Accelerometers include measurements of Gesture detection, Tilt, Tap and Orientation.  </a:t>
            </a:r>
          </a:p>
          <a:p>
            <a:pPr eaLnBrk="1" hangingPunct="1"/>
            <a:r>
              <a:rPr lang="en-US" altLang="zh-TW" dirty="0" smtClean="0"/>
              <a:t>Pressure sensors measure Automotive engine control parameters, medical health monitoring, and have lots of industrial applications.</a:t>
            </a:r>
          </a:p>
          <a:p>
            <a:pPr eaLnBrk="1" hangingPunct="1"/>
            <a:r>
              <a:rPr lang="en-US" altLang="zh-TW" dirty="0" smtClean="0"/>
              <a:t>Touch sensors can be utilized in button replacement and be designed for custom applications.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80C344-E47D-486D-B47E-F88FFB144983}" type="slidenum">
              <a:rPr lang="en-US" altLang="zh-TW"/>
              <a:pPr eaLnBrk="1" hangingPunct="1"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731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Reads the value from the specified analog pin. The Arduino Uno board contains a 6 channel, 10-bit analog to digital converter. It will map input voltages between 0 and 5 volts into integer values between 0 and 1023. This yields a resolution between readings of: 5 volts / 1024 units or, .0049 volts (4.9 mV) per unit. The input range and resolution can be changed using </a:t>
            </a:r>
            <a:r>
              <a:rPr kumimoji="1"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  <a:hlinkClick r:id="rId3"/>
              </a:rPr>
              <a:t>analogReference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().</a:t>
            </a:r>
          </a:p>
          <a:p>
            <a:pPr rtl="0"/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It takes about 100 microseconds (0.0001 s) to read an analog input, so the maximum reading rate is about 10,000 times a second.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EF703-A619-4889-95DC-465EFE4F83EA}" type="slidenum">
              <a:rPr lang="zh-TW" altLang="en-US" smtClean="0"/>
              <a:pPr>
                <a:defRPr/>
              </a:pPr>
              <a:t>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8818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D8DE8-22D6-41E4-BFF2-DF766BF81FE1}" type="slidenum">
              <a:rPr lang="zh-TW" altLang="en-US"/>
              <a:pPr/>
              <a:t>19</a:t>
            </a:fld>
            <a:endParaRPr lang="zh-TW" altLang="zh-TW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938" y="3371850"/>
            <a:ext cx="8186737" cy="3194050"/>
          </a:xfrm>
        </p:spPr>
        <p:txBody>
          <a:bodyPr/>
          <a:lstStyle/>
          <a:p>
            <a:r>
              <a:rPr lang="en-GB" altLang="zh-TW" b="1"/>
              <a:t>Resource management </a:t>
            </a:r>
            <a:r>
              <a:rPr lang="en-GB" altLang="zh-TW"/>
              <a:t>- e.g. memory, processor, hard disk, cd-rom, printer</a:t>
            </a:r>
          </a:p>
          <a:p>
            <a:r>
              <a:rPr lang="en-GB" altLang="zh-TW" b="1"/>
              <a:t>Interface between application and hardware</a:t>
            </a:r>
          </a:p>
          <a:p>
            <a:pPr>
              <a:buFontTx/>
              <a:buChar char="•"/>
            </a:pPr>
            <a:r>
              <a:rPr lang="en-GB" altLang="zh-TW"/>
              <a:t>Creation of an operating system-API for hardware - </a:t>
            </a:r>
            <a:r>
              <a:rPr lang="en-US" altLang="zh-TW"/>
              <a:t>leads to a simple handling of the hardware </a:t>
            </a:r>
            <a:r>
              <a:rPr lang="en-GB" altLang="zh-TW"/>
              <a:t>for the programmer (minor knowledge of hardware)</a:t>
            </a:r>
          </a:p>
          <a:p>
            <a:r>
              <a:rPr lang="en-GB" altLang="zh-TW" b="1"/>
              <a:t>Library of functions for application</a:t>
            </a:r>
            <a:r>
              <a:rPr lang="en-GB" altLang="zh-TW"/>
              <a:t> </a:t>
            </a:r>
          </a:p>
          <a:p>
            <a:r>
              <a:rPr lang="en-GB" altLang="zh-TW" b="1"/>
              <a:t>Use:</a:t>
            </a:r>
            <a:endParaRPr lang="en-GB" altLang="zh-TW"/>
          </a:p>
          <a:p>
            <a:pPr>
              <a:buFontTx/>
              <a:buChar char="•"/>
            </a:pPr>
            <a:r>
              <a:rPr lang="en-GB" altLang="zh-TW"/>
              <a:t>The operating system has a big </a:t>
            </a:r>
            <a:r>
              <a:rPr lang="en-US" altLang="zh-TW"/>
              <a:t>influence</a:t>
            </a:r>
            <a:r>
              <a:rPr lang="en-GB" altLang="zh-TW"/>
              <a:t> at software </a:t>
            </a:r>
            <a:r>
              <a:rPr lang="en-US" altLang="zh-TW"/>
              <a:t>reliability</a:t>
            </a:r>
            <a:r>
              <a:rPr lang="en-GB" altLang="zh-TW"/>
              <a:t>, </a:t>
            </a:r>
            <a:r>
              <a:rPr lang="en-US" altLang="zh-TW"/>
              <a:t>productivity</a:t>
            </a:r>
            <a:r>
              <a:rPr lang="en-GB" altLang="zh-TW"/>
              <a:t>, </a:t>
            </a:r>
            <a:r>
              <a:rPr lang="en-US" altLang="zh-TW"/>
              <a:t>maintenance and service</a:t>
            </a:r>
            <a:r>
              <a:rPr lang="en-GB" altLang="zh-TW"/>
              <a:t>.</a:t>
            </a:r>
          </a:p>
          <a:p>
            <a:pPr>
              <a:buFontTx/>
              <a:buChar char="•"/>
            </a:pPr>
            <a:r>
              <a:rPr lang="en-US" altLang="zh-TW"/>
              <a:t>Allocation </a:t>
            </a:r>
            <a:r>
              <a:rPr lang="en-GB" altLang="zh-TW"/>
              <a:t>of resources (cpu, memory, etc) for the application</a:t>
            </a:r>
          </a:p>
          <a:p>
            <a:pPr>
              <a:buFontTx/>
              <a:buChar char="•"/>
            </a:pPr>
            <a:r>
              <a:rPr lang="en-US" altLang="zh-TW"/>
              <a:t>Deletion </a:t>
            </a:r>
            <a:r>
              <a:rPr lang="en-GB" altLang="zh-TW"/>
              <a:t>of </a:t>
            </a:r>
            <a:r>
              <a:rPr lang="en-US" altLang="zh-TW"/>
              <a:t>conflict situations</a:t>
            </a:r>
            <a:endParaRPr lang="de-DE" altLang="zh-TW"/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970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06A6F-6331-472E-9BD8-B854F84D94CC}" type="slidenum">
              <a:rPr lang="zh-TW" altLang="en-US"/>
              <a:pPr/>
              <a:t>20</a:t>
            </a:fld>
            <a:endParaRPr lang="zh-TW" altLang="zh-TW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9650" cy="2662238"/>
          </a:xfrm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0263"/>
            <a:ext cx="7504113" cy="3195637"/>
          </a:xfrm>
        </p:spPr>
        <p:txBody>
          <a:bodyPr/>
          <a:lstStyle/>
          <a:p>
            <a:r>
              <a:rPr lang="en-GB" altLang="zh-TW" b="1"/>
              <a:t>Resources management</a:t>
            </a:r>
            <a:endParaRPr lang="en-GB" altLang="zh-TW"/>
          </a:p>
          <a:p>
            <a:pPr>
              <a:buFontTx/>
              <a:buChar char="•"/>
            </a:pPr>
            <a:r>
              <a:rPr lang="en-GB" altLang="zh-TW"/>
              <a:t>Optimising to less memory requirement</a:t>
            </a:r>
          </a:p>
          <a:p>
            <a:pPr>
              <a:buFontTx/>
              <a:buChar char="•"/>
            </a:pPr>
            <a:r>
              <a:rPr lang="en-GB" altLang="zh-TW"/>
              <a:t>Processor</a:t>
            </a:r>
          </a:p>
          <a:p>
            <a:pPr>
              <a:buFontTx/>
              <a:buChar char="•"/>
            </a:pPr>
            <a:r>
              <a:rPr lang="en-GB" altLang="zh-TW"/>
              <a:t>Mostly no management of the ports and periphery </a:t>
            </a:r>
            <a:r>
              <a:rPr lang="en-GB" altLang="zh-TW" sz="900"/>
              <a:t>(limitation to operating system kernel)</a:t>
            </a:r>
          </a:p>
          <a:p>
            <a:endParaRPr lang="en-GB" altLang="zh-TW" b="1"/>
          </a:p>
          <a:p>
            <a:r>
              <a:rPr lang="en-GB" altLang="zh-TW" b="1"/>
              <a:t>Less Overhead</a:t>
            </a:r>
          </a:p>
          <a:p>
            <a:pPr>
              <a:buFontTx/>
              <a:buChar char="•"/>
            </a:pPr>
            <a:r>
              <a:rPr lang="en-GB" altLang="zh-TW"/>
              <a:t>Run time</a:t>
            </a:r>
          </a:p>
          <a:p>
            <a:pPr>
              <a:buFontTx/>
              <a:buChar char="•"/>
            </a:pPr>
            <a:r>
              <a:rPr lang="en-GB" altLang="zh-TW"/>
              <a:t>Memory requirement (RAM, ROM)</a:t>
            </a:r>
            <a:endParaRPr lang="en-GB" altLang="zh-TW" b="1"/>
          </a:p>
          <a:p>
            <a:endParaRPr lang="en-GB" altLang="zh-TW" b="1"/>
          </a:p>
          <a:p>
            <a:r>
              <a:rPr lang="en-GB" altLang="zh-TW" b="1"/>
              <a:t>Interface: </a:t>
            </a:r>
            <a:r>
              <a:rPr lang="en-GB" altLang="zh-TW"/>
              <a:t>Relation to the outside world (input.- and output signals)</a:t>
            </a:r>
            <a:endParaRPr lang="en-GB" altLang="zh-TW" b="1"/>
          </a:p>
          <a:p>
            <a:endParaRPr lang="en-GB" altLang="zh-TW" b="1"/>
          </a:p>
          <a:p>
            <a:r>
              <a:rPr lang="en-GB" altLang="zh-TW" b="1"/>
              <a:t>Kind of operating system:</a:t>
            </a:r>
            <a:endParaRPr lang="en-GB" altLang="zh-TW"/>
          </a:p>
          <a:p>
            <a:pPr>
              <a:buFontTx/>
              <a:buChar char="•"/>
            </a:pPr>
            <a:r>
              <a:rPr lang="en-GB" altLang="zh-TW"/>
              <a:t>Single-/multi-user system</a:t>
            </a:r>
          </a:p>
          <a:p>
            <a:pPr>
              <a:buFontTx/>
              <a:buChar char="•"/>
            </a:pPr>
            <a:r>
              <a:rPr lang="en-GB" altLang="zh-TW"/>
              <a:t>Timesharing (multi-access)</a:t>
            </a:r>
          </a:p>
          <a:p>
            <a:pPr>
              <a:buFontTx/>
              <a:buChar char="•"/>
            </a:pPr>
            <a:r>
              <a:rPr lang="en-GB" altLang="zh-TW"/>
              <a:t>Multitasking </a:t>
            </a:r>
          </a:p>
          <a:p>
            <a:pPr>
              <a:buFontTx/>
              <a:buChar char="•"/>
            </a:pPr>
            <a:r>
              <a:rPr lang="en-GB" altLang="zh-TW"/>
              <a:t>Batch</a:t>
            </a:r>
          </a:p>
        </p:txBody>
      </p:sp>
    </p:spTree>
    <p:extLst>
      <p:ext uri="{BB962C8B-B14F-4D97-AF65-F5344CB8AC3E}">
        <p14:creationId xmlns:p14="http://schemas.microsoft.com/office/powerpoint/2010/main" val="258110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FE3A-E996-4FA1-A1B4-7EEC42307A04}" type="slidenum">
              <a:rPr lang="zh-TW" altLang="en-US"/>
              <a:pPr/>
              <a:t>22</a:t>
            </a:fld>
            <a:endParaRPr lang="zh-TW" altLang="zh-TW"/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3825"/>
          </a:xfrm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0" y="3371850"/>
            <a:ext cx="8189913" cy="3195638"/>
          </a:xfrm>
        </p:spPr>
        <p:txBody>
          <a:bodyPr/>
          <a:lstStyle/>
          <a:p>
            <a:endParaRPr lang="de-DE" altLang="zh-TW"/>
          </a:p>
        </p:txBody>
      </p:sp>
    </p:spTree>
    <p:extLst>
      <p:ext uri="{BB962C8B-B14F-4D97-AF65-F5344CB8AC3E}">
        <p14:creationId xmlns:p14="http://schemas.microsoft.com/office/powerpoint/2010/main" val="75270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84CDC-6A20-4211-BA98-037870C821BC}" type="slidenum">
              <a:rPr lang="zh-TW" altLang="en-US"/>
              <a:pPr/>
              <a:t>23</a:t>
            </a:fld>
            <a:endParaRPr lang="zh-TW" altLang="zh-TW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3825"/>
          </a:xfrm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0" y="3371850"/>
            <a:ext cx="8189913" cy="3195638"/>
          </a:xfrm>
        </p:spPr>
        <p:txBody>
          <a:bodyPr/>
          <a:lstStyle/>
          <a:p>
            <a:endParaRPr lang="de-DE" altLang="zh-TW"/>
          </a:p>
        </p:txBody>
      </p:sp>
    </p:spTree>
    <p:extLst>
      <p:ext uri="{BB962C8B-B14F-4D97-AF65-F5344CB8AC3E}">
        <p14:creationId xmlns:p14="http://schemas.microsoft.com/office/powerpoint/2010/main" val="208658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7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Picture 11" descr="清大LOGO(鳥)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清大書法字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1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National Tsing Hua University</a:t>
            </a:r>
          </a:p>
        </p:txBody>
      </p:sp>
      <p:pic>
        <p:nvPicPr>
          <p:cNvPr id="8" name="Picture 13" descr="清大LOGO(圓)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7126D7-2226-4CF4-89DC-1CA388FF3E0E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2978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0E11-D4C9-4736-9586-DD2A24C439AA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2396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90B5-0C4C-429A-9F6E-F0C8CEFC6D17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3389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D3E7-B039-4A93-AACD-1369AB5C0DA9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77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7977-9BA0-48E7-81F9-590A1D8BC6BA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6754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37AE-06FB-472C-8804-23E15062B4AF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8160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21326-5002-4537-AB4D-A4F024E54A7D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8031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97D5C-740A-4F5C-A848-0CD35FD783BB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2505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F8DA-99A1-4CF9-A981-2621FECEC23E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5861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183B-1CFB-48EF-8328-1C115138F735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5847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1E77D-F4F5-4B7C-8CD9-C31B3E34D152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9593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27" name="Picture 11" descr="清大LOGO(鳥)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052736"/>
            <a:ext cx="8178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B17737F-DE39-4645-9C7E-900D1ED27EF8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33" name="Picture 14" descr="清大書法字 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1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National Tsing Hua University</a:t>
            </a:r>
          </a:p>
        </p:txBody>
      </p:sp>
      <p:pic>
        <p:nvPicPr>
          <p:cNvPr id="1035" name="Picture 13" descr="清大LOGO(圓)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b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CS4101 </a:t>
            </a:r>
            <a:r>
              <a:rPr lang="zh-TW" altLang="en-US" sz="3200" b="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嵌入式系統概論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>
                <a:solidFill>
                  <a:srgbClr val="0000FF"/>
                </a:solidFill>
              </a:rPr>
              <a:t>Sensors and RTOS</a:t>
            </a:r>
            <a:endParaRPr lang="en-US" altLang="zh-TW" b="0" dirty="0" smtClean="0">
              <a:solidFill>
                <a:srgbClr val="0000FF"/>
              </a:solidFill>
            </a:endParaRPr>
          </a:p>
        </p:txBody>
      </p:sp>
      <p:sp>
        <p:nvSpPr>
          <p:cNvPr id="5123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Prof. Chung-Ta King</a:t>
            </a:r>
          </a:p>
          <a:p>
            <a:r>
              <a:rPr lang="en-US" altLang="zh-TW" sz="2800" dirty="0" smtClean="0"/>
              <a:t>Department of Computer Science</a:t>
            </a:r>
          </a:p>
          <a:p>
            <a:r>
              <a:rPr lang="en-US" altLang="zh-TW" sz="2800" dirty="0" smtClean="0"/>
              <a:t>National Tsing Hua University, Taiwan</a:t>
            </a:r>
            <a:endParaRPr lang="zh-TW" altLang="en-US" sz="2800" dirty="0" smtClean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475656" y="5572125"/>
            <a:ext cx="6405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1"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zh-TW" sz="1400" dirty="0">
                <a:latin typeface="Tahoma" panose="020B0604030504040204" pitchFamily="34" charset="0"/>
                <a:cs typeface="Arial" panose="020B0604020202020204" pitchFamily="34" charset="0"/>
              </a:rPr>
              <a:t>Materials from </a:t>
            </a:r>
            <a:r>
              <a:rPr kumimoji="1" lang="en-US" altLang="zh-TW" sz="1400" dirty="0" smtClean="0">
                <a:latin typeface="Tahoma" panose="020B0604030504040204" pitchFamily="34" charset="0"/>
                <a:ea typeface="標楷體" panose="03000509000000000000" pitchFamily="65" charset="-120"/>
              </a:rPr>
              <a:t>Prof</a:t>
            </a:r>
            <a:r>
              <a:rPr kumimoji="1" lang="en-US" altLang="zh-TW" sz="1400" dirty="0">
                <a:latin typeface="Tahoma" panose="020B0604030504040204" pitchFamily="34" charset="0"/>
                <a:ea typeface="標楷體" panose="03000509000000000000" pitchFamily="65" charset="-120"/>
              </a:rPr>
              <a:t>. </a:t>
            </a:r>
            <a:r>
              <a:rPr lang="de-DE" altLang="zh-TW" sz="1400" dirty="0">
                <a:latin typeface="Tahoma" panose="020B0604030504040204" pitchFamily="34" charset="0"/>
                <a:ea typeface="標楷體" panose="03000509000000000000" pitchFamily="65" charset="-120"/>
              </a:rPr>
              <a:t>P. Marwedel of Univ. Dortmund, </a:t>
            </a:r>
            <a:r>
              <a:rPr lang="de-DE" altLang="zh-TW" sz="1400" dirty="0" smtClean="0">
                <a:latin typeface="Tahoma" panose="020B0604030504040204" pitchFamily="34" charset="0"/>
                <a:ea typeface="標楷體" panose="03000509000000000000" pitchFamily="65" charset="-120"/>
              </a:rPr>
              <a:t>Richard Barry, and </a:t>
            </a:r>
          </a:p>
          <a:p>
            <a:pPr algn="ctr"/>
            <a:r>
              <a:rPr kumimoji="1"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http://www.eecs.umich.edu/eecs/courses/eecs373/Lec/RTOS2.pptx)</a:t>
            </a:r>
            <a:endParaRPr kumimoji="1" lang="zh-TW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Distance </a:t>
            </a:r>
            <a:r>
              <a:rPr lang="en-US" altLang="zh-TW" dirty="0" smtClean="0"/>
              <a:t>Calculation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et </a:t>
            </a:r>
            <a:r>
              <a:rPr lang="en-US" altLang="zh-TW" dirty="0"/>
              <a:t>the Trig </a:t>
            </a:r>
            <a:r>
              <a:rPr lang="en-US" altLang="zh-TW" dirty="0" smtClean="0"/>
              <a:t>pin on at HIGH </a:t>
            </a:r>
            <a:r>
              <a:rPr lang="en-US" altLang="zh-TW" dirty="0"/>
              <a:t>for </a:t>
            </a:r>
            <a:r>
              <a:rPr lang="en-US" altLang="zh-TW" dirty="0" smtClean="0"/>
              <a:t>&gt; 10 µs to start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hat </a:t>
            </a:r>
            <a:r>
              <a:rPr lang="en-US" altLang="zh-TW" dirty="0"/>
              <a:t>will send out an </a:t>
            </a:r>
            <a:r>
              <a:rPr lang="en-US" altLang="zh-TW" dirty="0" smtClean="0"/>
              <a:t>8-cycle sound wave that can </a:t>
            </a:r>
            <a:r>
              <a:rPr lang="en-US" altLang="zh-TW" dirty="0"/>
              <a:t>be received in the Echo </a:t>
            </a:r>
            <a:r>
              <a:rPr lang="en-US" altLang="zh-TW" dirty="0" smtClean="0"/>
              <a:t>pin</a:t>
            </a:r>
          </a:p>
          <a:p>
            <a:pPr lvl="1"/>
            <a:r>
              <a:rPr lang="en-US" altLang="zh-TW" dirty="0" smtClean="0"/>
              <a:t>Echo pin will be HIGH based on the </a:t>
            </a:r>
            <a:r>
              <a:rPr lang="en-US" altLang="zh-TW" dirty="0"/>
              <a:t>time in microseconds </a:t>
            </a:r>
            <a:r>
              <a:rPr lang="en-US" altLang="zh-TW" dirty="0" smtClean="0"/>
              <a:t>that the </a:t>
            </a:r>
            <a:r>
              <a:rPr lang="en-US" altLang="zh-TW" dirty="0"/>
              <a:t>sound wave </a:t>
            </a:r>
            <a:r>
              <a:rPr lang="en-US" altLang="zh-TW" dirty="0" smtClean="0"/>
              <a:t>traveled</a:t>
            </a:r>
          </a:p>
          <a:p>
            <a:pPr lvl="1"/>
            <a:r>
              <a:rPr lang="en-US" altLang="zh-TW" dirty="0" smtClean="0"/>
              <a:t>Distance </a:t>
            </a:r>
            <a:r>
              <a:rPr lang="en-US" altLang="zh-TW" dirty="0"/>
              <a:t>= </a:t>
            </a:r>
            <a:r>
              <a:rPr lang="en-US" altLang="zh-TW" dirty="0" smtClean="0"/>
              <a:t>HIGH Duration</a:t>
            </a:r>
            <a:r>
              <a:rPr lang="en-US" altLang="zh-TW" dirty="0"/>
              <a:t>*(Sonic:340m/s)/2</a:t>
            </a:r>
          </a:p>
          <a:p>
            <a:pPr lvl="1"/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9</a:t>
            </a:fld>
            <a:endParaRPr lang="zh-TW" altLang="zh-TW"/>
          </a:p>
        </p:txBody>
      </p:sp>
      <p:pic>
        <p:nvPicPr>
          <p:cNvPr id="3074" name="Picture 2" descr="C:\Users\PADSnull\Desktop\HC-SR04-timing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86" y="3944528"/>
            <a:ext cx="5140994" cy="21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2843808" y="4304567"/>
            <a:ext cx="802375" cy="5330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Trigger Pin</a:t>
            </a: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標楷體" charset="0"/>
              <a:cs typeface="MoolBoran" panose="020B0100010101010101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843808" y="4910900"/>
            <a:ext cx="864096" cy="481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Transmit Wave</a:t>
            </a: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標楷體" charset="0"/>
              <a:cs typeface="MoolBoran" panose="020B0100010101010101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843808" y="5528703"/>
            <a:ext cx="801262" cy="2752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Echo Pin</a:t>
            </a: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標楷體" charset="0"/>
              <a:cs typeface="MoolBoran" panose="020B0100010101010101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136510" y="5877272"/>
            <a:ext cx="141517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標楷體" charset="0"/>
              <a:cs typeface="MoolBoran" panose="020B0100010101010101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589001" y="3674772"/>
            <a:ext cx="2725409" cy="3743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HC-SR04 Timing Diagram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effectLst/>
              <a:latin typeface="+mn-lt"/>
              <a:ea typeface="標楷體" charset="0"/>
              <a:cs typeface="MoolBoran" panose="020B0100010101010101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644008" y="3957626"/>
            <a:ext cx="1415176" cy="1309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標楷體" charset="0"/>
              <a:cs typeface="MoolBoran" panose="020B0100010101010101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076056" y="4533690"/>
            <a:ext cx="1656184" cy="1309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標楷體" charset="0"/>
              <a:cs typeface="MoolBoran" panose="020B0100010101010101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477680" y="4203105"/>
            <a:ext cx="2046648" cy="1734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10 </a:t>
            </a:r>
            <a:r>
              <a:rPr lang="en-US" altLang="zh-TW" sz="1400" dirty="0" smtClean="0">
                <a:latin typeface="+mn-lt"/>
                <a:cs typeface="MoolBoran" panose="020B0100010101010101" pitchFamily="34" charset="0"/>
              </a:rPr>
              <a:t>µs</a:t>
            </a:r>
            <a:r>
              <a:rPr lang="zh-TW" altLang="en-US" sz="1400" dirty="0">
                <a:solidFill>
                  <a:srgbClr val="002060"/>
                </a:solidFill>
                <a:latin typeface="+mn-lt"/>
                <a:ea typeface="標楷體" charset="0"/>
                <a:cs typeface="MoolBoran" panose="020B0100010101010101" pitchFamily="34" charset="0"/>
              </a:rPr>
              <a:t> </a:t>
            </a:r>
            <a:r>
              <a:rPr lang="en-US" altLang="zh-TW" sz="1400" dirty="0" smtClean="0">
                <a:solidFill>
                  <a:srgbClr val="002060"/>
                </a:solidFill>
                <a:latin typeface="+mn-lt"/>
                <a:ea typeface="標楷體" charset="0"/>
                <a:cs typeface="MoolBoran" panose="020B0100010101010101" pitchFamily="34" charset="0"/>
              </a:rPr>
              <a:t>tripper pulse</a:t>
            </a:r>
            <a:endParaRPr lang="en-US" altLang="zh-TW" sz="1400" dirty="0">
              <a:latin typeface="+mn-lt"/>
              <a:cs typeface="MoolBoran" panose="020B0100010101010101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413784" y="4779169"/>
            <a:ext cx="2046648" cy="1734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8 x 40kHz sound</a:t>
            </a:r>
            <a:r>
              <a:rPr kumimoji="0" lang="en-US" altLang="zh-TW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 wave</a:t>
            </a:r>
            <a:endParaRPr lang="en-US" altLang="zh-TW" sz="1400" dirty="0">
              <a:latin typeface="+mn-lt"/>
              <a:cs typeface="MoolBoran" panose="020B0100010101010101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948264" y="5517232"/>
            <a:ext cx="1511402" cy="2305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defTabSz="828000">
              <a:lnSpc>
                <a:spcPts val="1500"/>
              </a:lnSpc>
              <a:spcBef>
                <a:spcPts val="0"/>
              </a:spcBef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Width proportional</a:t>
            </a:r>
            <a:r>
              <a:rPr kumimoji="0" lang="en-US" altLang="zh-TW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 to  measured distance</a:t>
            </a:r>
            <a:endParaRPr lang="en-US" altLang="zh-TW" sz="1400" dirty="0">
              <a:latin typeface="+mn-lt"/>
              <a:cs typeface="MoolBoran" panose="020B0100010101010101" pitchFamily="34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217288" y="5240672"/>
            <a:ext cx="2459168" cy="654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標楷體" charset="0"/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Distance </a:t>
            </a:r>
            <a:r>
              <a:rPr lang="en-US" altLang="zh-TW" dirty="0" smtClean="0"/>
              <a:t>Calculation: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 in order to get the distance in cm we need to multiply the received travel time value from the Echo pin by </a:t>
            </a:r>
            <a:r>
              <a:rPr lang="en-US" altLang="zh-TW" dirty="0"/>
              <a:t>0.034 </a:t>
            </a:r>
            <a:r>
              <a:rPr lang="en-US" altLang="zh-TW" dirty="0" smtClean="0"/>
              <a:t>cm/µs </a:t>
            </a:r>
            <a:r>
              <a:rPr lang="en-US" altLang="zh-TW" dirty="0"/>
              <a:t>and </a:t>
            </a:r>
            <a:r>
              <a:rPr lang="en-US" altLang="zh-TW" dirty="0" smtClean="0"/>
              <a:t>divide it by 2</a:t>
            </a:r>
            <a:endParaRPr lang="zh-TW" altLang="en-US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10</a:t>
            </a:fld>
            <a:endParaRPr lang="zh-TW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3982" b="14991"/>
          <a:stretch/>
        </p:blipFill>
        <p:spPr>
          <a:xfrm>
            <a:off x="1763689" y="2564905"/>
            <a:ext cx="69127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Ultrasonic Sensor and Arduino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HC-SR04 </a:t>
            </a:r>
            <a:r>
              <a:rPr lang="en-US" altLang="zh-TW" dirty="0" smtClean="0"/>
              <a:t>has </a:t>
            </a:r>
            <a:r>
              <a:rPr lang="en-US" altLang="zh-TW" dirty="0"/>
              <a:t>4 </a:t>
            </a:r>
            <a:r>
              <a:rPr lang="en-US" altLang="zh-TW" dirty="0" smtClean="0"/>
              <a:t>pins: </a:t>
            </a:r>
            <a:r>
              <a:rPr lang="en-US" altLang="zh-TW" dirty="0"/>
              <a:t>Ground, </a:t>
            </a:r>
            <a:r>
              <a:rPr lang="en-US" altLang="zh-TW" dirty="0" err="1" smtClean="0"/>
              <a:t>Vcc</a:t>
            </a:r>
            <a:r>
              <a:rPr lang="en-US" altLang="zh-TW" dirty="0" smtClean="0"/>
              <a:t>, Trig, Echo	</a:t>
            </a:r>
            <a:endParaRPr lang="en-US" altLang="zh-TW" dirty="0"/>
          </a:p>
          <a:p>
            <a:pPr lvl="1"/>
            <a:r>
              <a:rPr lang="en-US" altLang="zh-TW" dirty="0" err="1" smtClean="0"/>
              <a:t>Vcc</a:t>
            </a:r>
            <a:r>
              <a:rPr lang="en-US" altLang="zh-TW" dirty="0" smtClean="0"/>
              <a:t> </a:t>
            </a:r>
            <a:r>
              <a:rPr lang="en-US" altLang="zh-TW" dirty="0"/>
              <a:t>i</a:t>
            </a:r>
            <a:r>
              <a:rPr lang="en-US" altLang="zh-TW" dirty="0" smtClean="0"/>
              <a:t>s connected </a:t>
            </a:r>
            <a:r>
              <a:rPr lang="en-US" altLang="zh-TW" dirty="0"/>
              <a:t>to </a:t>
            </a:r>
            <a:r>
              <a:rPr lang="en-US" altLang="zh-TW" dirty="0" smtClean="0"/>
              <a:t>the 5 volt pin, trig </a:t>
            </a:r>
            <a:r>
              <a:rPr lang="en-US" altLang="zh-TW" dirty="0"/>
              <a:t>and echo pins to any </a:t>
            </a:r>
            <a:r>
              <a:rPr lang="en-US" altLang="zh-TW" dirty="0" smtClean="0"/>
              <a:t>digital </a:t>
            </a:r>
            <a:r>
              <a:rPr lang="en-US" altLang="zh-TW" dirty="0"/>
              <a:t>I/O pin on </a:t>
            </a:r>
            <a:r>
              <a:rPr lang="en-US" altLang="zh-TW" dirty="0" smtClean="0"/>
              <a:t>Arduino Uno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11</a:t>
            </a:fld>
            <a:endParaRPr lang="zh-TW" altLang="zh-TW"/>
          </a:p>
        </p:txBody>
      </p:sp>
      <p:pic>
        <p:nvPicPr>
          <p:cNvPr id="6146" name="Picture 2" descr="「ultrasonic sensor theory arduino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3956" r="2325" b="5848"/>
          <a:stretch/>
        </p:blipFill>
        <p:spPr bwMode="auto">
          <a:xfrm>
            <a:off x="755575" y="2492896"/>
            <a:ext cx="781443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en-US" altLang="zh-TW" dirty="0"/>
              <a:t>Ultrasonic Sensor and Arduino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pulseIn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zh-TW" dirty="0" smtClean="0"/>
              <a:t>reads </a:t>
            </a:r>
            <a:r>
              <a:rPr lang="en-US" altLang="zh-TW" dirty="0"/>
              <a:t>a pulse (either HIGH or LOW) on a </a:t>
            </a:r>
            <a:r>
              <a:rPr lang="en-US" altLang="zh-TW" dirty="0" smtClean="0"/>
              <a:t>pin</a:t>
            </a:r>
          </a:p>
          <a:p>
            <a:pPr lvl="1"/>
            <a:r>
              <a:rPr lang="en-US" altLang="zh-TW" dirty="0" smtClean="0"/>
              <a:t>Syntax : </a:t>
            </a:r>
            <a:r>
              <a:rPr lang="en-US" altLang="zh-TW" dirty="0" err="1" smtClean="0"/>
              <a:t>pulseIn</a:t>
            </a:r>
            <a:r>
              <a:rPr lang="en-US" altLang="zh-TW" dirty="0" smtClean="0"/>
              <a:t>(pin, value) </a:t>
            </a:r>
            <a:endParaRPr lang="en-US" altLang="zh-TW" b="1" dirty="0" smtClean="0"/>
          </a:p>
          <a:p>
            <a:pPr lvl="1"/>
            <a:r>
              <a:rPr lang="en-US" altLang="zh-TW" dirty="0" smtClean="0"/>
              <a:t>If</a:t>
            </a:r>
            <a:r>
              <a:rPr lang="en-US" altLang="zh-TW" dirty="0"/>
              <a:t> value is HIGH</a:t>
            </a:r>
            <a:r>
              <a:rPr lang="en-US" altLang="zh-TW" dirty="0" smtClean="0"/>
              <a:t>, 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pulseIn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zh-TW" dirty="0"/>
              <a:t> waits for the pin </a:t>
            </a:r>
            <a:r>
              <a:rPr lang="en-US" altLang="zh-TW" dirty="0" smtClean="0"/>
              <a:t>to go</a:t>
            </a:r>
            <a:r>
              <a:rPr lang="en-US" altLang="zh-TW" dirty="0"/>
              <a:t> HIGH, starts timing, then waits for the pin to go LOW and stops </a:t>
            </a:r>
            <a:r>
              <a:rPr lang="en-US" altLang="zh-TW" dirty="0" smtClean="0"/>
              <a:t>timing</a:t>
            </a:r>
          </a:p>
          <a:p>
            <a:pPr lvl="1"/>
            <a:r>
              <a:rPr lang="en-US" altLang="zh-TW" dirty="0"/>
              <a:t>Returns the length of the pulse in microseconds or 0 if no complete pulse was received within the </a:t>
            </a:r>
            <a:r>
              <a:rPr lang="en-US" altLang="zh-TW" dirty="0" smtClean="0"/>
              <a:t>timeout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12</a:t>
            </a:fld>
            <a:endParaRPr lang="zh-TW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603" t="67692"/>
          <a:stretch/>
        </p:blipFill>
        <p:spPr>
          <a:xfrm>
            <a:off x="3131840" y="4725144"/>
            <a:ext cx="5744002" cy="11703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222306" y="5013176"/>
            <a:ext cx="1421702" cy="5131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Echo</a:t>
            </a:r>
            <a:r>
              <a:rPr kumimoji="0" lang="en-US" altLang="zh-TW" sz="2000" b="0" i="0" u="none" strike="noStrike" cap="none" normalizeH="0" dirty="0" smtClean="0">
                <a:ln>
                  <a:noFill/>
                </a:ln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 Pin</a:t>
            </a:r>
            <a:endParaRPr kumimoji="0" lang="zh-TW" altLang="en-US" sz="2000" b="0" i="0" u="none" strike="noStrike" cap="none" normalizeH="0" baseline="0" dirty="0">
              <a:ln>
                <a:noFill/>
              </a:ln>
              <a:effectLst/>
              <a:latin typeface="+mn-lt"/>
              <a:ea typeface="標楷體" charset="0"/>
              <a:cs typeface="MoolBoran" panose="020B0100010101010101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148064" y="5373215"/>
            <a:ext cx="3240360" cy="6401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  Time it takes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effectLst/>
                <a:latin typeface="+mn-lt"/>
                <a:ea typeface="標楷體" charset="0"/>
                <a:cs typeface="MoolBoran" panose="020B0100010101010101" pitchFamily="34" charset="0"/>
              </a:rPr>
              <a:t> pulse to leave and return to sensors</a:t>
            </a:r>
            <a:endParaRPr kumimoji="0" lang="zh-TW" altLang="en-US" sz="1600" b="0" i="0" u="none" strike="noStrike" cap="none" normalizeH="0" baseline="0" dirty="0">
              <a:ln>
                <a:noFill/>
              </a:ln>
              <a:effectLst/>
              <a:latin typeface="+mn-lt"/>
              <a:ea typeface="標楷體" charset="0"/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Sample Code for Ultrasonic Sensor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13</a:t>
            </a:fld>
            <a:endParaRPr lang="zh-TW" altLang="zh-TW"/>
          </a:p>
        </p:txBody>
      </p:sp>
      <p:sp>
        <p:nvSpPr>
          <p:cNvPr id="5" name="矩形 4"/>
          <p:cNvSpPr/>
          <p:nvPr/>
        </p:nvSpPr>
        <p:spPr>
          <a:xfrm>
            <a:off x="262384" y="1196752"/>
            <a:ext cx="8630096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trigPin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12, 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echoPin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11;</a:t>
            </a:r>
          </a:p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duration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TW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trigPin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OUTPUT);</a:t>
            </a:r>
          </a:p>
          <a:p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echoPin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INPUT);</a:t>
            </a:r>
          </a:p>
          <a:p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trigPin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LOW); // Clears the </a:t>
            </a:r>
            <a:r>
              <a:rPr lang="en-US" altLang="zh-TW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trigPin</a:t>
            </a:r>
            <a:endParaRPr lang="en-US" altLang="zh-TW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delayMicroseconds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(2);</a:t>
            </a:r>
          </a:p>
          <a:p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Sets the </a:t>
            </a:r>
            <a:r>
              <a:rPr lang="en-US" altLang="zh-TW" sz="18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trigPin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 HIGH state for 10ms */</a:t>
            </a:r>
          </a:p>
          <a:p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trigPin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HIGH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  <a:r>
              <a:rPr lang="en-US" altLang="zh-TW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delayMicroseconds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(10);</a:t>
            </a:r>
          </a:p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trigPin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LOW);</a:t>
            </a:r>
          </a:p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Reads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pin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returns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sound travel time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duration 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zh-TW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pulseIn</a:t>
            </a:r>
            <a:r>
              <a:rPr lang="en-US" altLang="zh-TW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echoPin</a:t>
            </a:r>
            <a:r>
              <a:rPr lang="en-US" altLang="zh-TW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HIGH);</a:t>
            </a:r>
          </a:p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Calculating the distance */</a:t>
            </a:r>
          </a:p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distance = duration*0.034/2; </a:t>
            </a:r>
          </a:p>
          <a:p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TW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/>
            </a:r>
            <a:br>
              <a:rPr lang="en-US" altLang="zh-TW" b="0" dirty="0"/>
            </a:br>
            <a:r>
              <a:rPr lang="en-US" altLang="zh-TW" b="0" dirty="0"/>
              <a:t/>
            </a:r>
            <a:br>
              <a:rPr lang="en-US" altLang="zh-TW" b="0" dirty="0"/>
            </a:br>
            <a:r>
              <a:rPr lang="en-US" altLang="zh-TW" dirty="0"/>
              <a:t>KY-038 Microphone </a:t>
            </a:r>
            <a:r>
              <a:rPr lang="en-US" altLang="zh-TW" dirty="0" smtClean="0"/>
              <a:t>Sound </a:t>
            </a:r>
            <a:r>
              <a:rPr lang="en-US" altLang="zh-TW" dirty="0"/>
              <a:t>S</a:t>
            </a:r>
            <a:r>
              <a:rPr lang="en-US" altLang="zh-TW" dirty="0" smtClean="0"/>
              <a:t>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Detect </a:t>
            </a:r>
            <a:r>
              <a:rPr lang="en-US" altLang="zh-TW" dirty="0"/>
              <a:t>when sound has exceeded a set </a:t>
            </a:r>
            <a:r>
              <a:rPr lang="en-US" altLang="zh-TW" dirty="0" smtClean="0"/>
              <a:t>point</a:t>
            </a:r>
          </a:p>
          <a:p>
            <a:pPr lvl="1"/>
            <a:r>
              <a:rPr lang="en-US" altLang="zh-TW" dirty="0" smtClean="0"/>
              <a:t>Sound </a:t>
            </a:r>
            <a:r>
              <a:rPr lang="en-US" altLang="zh-TW" dirty="0"/>
              <a:t>is detected via a microphone and fed into an LM393 op </a:t>
            </a:r>
            <a:r>
              <a:rPr lang="en-US" altLang="zh-TW" dirty="0" smtClean="0"/>
              <a:t>amp</a:t>
            </a:r>
          </a:p>
          <a:p>
            <a:pPr lvl="1"/>
            <a:r>
              <a:rPr lang="en-US" altLang="zh-TW" dirty="0"/>
              <a:t>The sound level set point is adjusted via an </a:t>
            </a:r>
            <a:r>
              <a:rPr lang="en-US" altLang="zh-TW" dirty="0" smtClean="0"/>
              <a:t>on-board potentiometer</a:t>
            </a:r>
          </a:p>
          <a:p>
            <a:pPr lvl="1"/>
            <a:r>
              <a:rPr lang="en-US" altLang="zh-TW" dirty="0" smtClean="0"/>
              <a:t>When </a:t>
            </a:r>
            <a:r>
              <a:rPr lang="en-US" altLang="zh-TW" dirty="0"/>
              <a:t>the sound level exceeds the set point, an LED on the module is illuminated and the output is sent low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14</a:t>
            </a:fld>
            <a:endParaRPr lang="zh-TW" altLang="zh-TW"/>
          </a:p>
        </p:txBody>
      </p:sp>
      <p:pic>
        <p:nvPicPr>
          <p:cNvPr id="6" name="Picture 2" descr="「arduino sound sensor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0639" y="3931791"/>
            <a:ext cx="250572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KY-038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21786" r="4992" b="17212"/>
          <a:stretch/>
        </p:blipFill>
        <p:spPr bwMode="auto">
          <a:xfrm>
            <a:off x="547725" y="4032759"/>
            <a:ext cx="5760640" cy="17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149593"/>
            <a:ext cx="5167742" cy="3799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/>
            </a:r>
            <a:br>
              <a:rPr lang="en-US" altLang="zh-TW" b="0" dirty="0"/>
            </a:br>
            <a:r>
              <a:rPr lang="en-US" altLang="zh-TW" b="0" dirty="0"/>
              <a:t/>
            </a:r>
            <a:br>
              <a:rPr lang="en-US" altLang="zh-TW" b="0" dirty="0"/>
            </a:br>
            <a:r>
              <a:rPr lang="en-US" altLang="zh-TW" dirty="0"/>
              <a:t>KY-038 Microphone </a:t>
            </a:r>
            <a:r>
              <a:rPr lang="en-US" altLang="zh-TW" dirty="0" smtClean="0"/>
              <a:t>Sound </a:t>
            </a:r>
            <a:r>
              <a:rPr lang="en-US" altLang="zh-TW" dirty="0"/>
              <a:t>S</a:t>
            </a:r>
            <a:r>
              <a:rPr lang="en-US" altLang="zh-TW" dirty="0" smtClean="0"/>
              <a:t>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Module </a:t>
            </a:r>
            <a:r>
              <a:rPr lang="en-US" altLang="zh-TW" dirty="0"/>
              <a:t>has </a:t>
            </a:r>
            <a:r>
              <a:rPr lang="en-US" altLang="zh-TW" dirty="0" smtClean="0"/>
              <a:t>four outputs: (inputs to Arduino)</a:t>
            </a:r>
            <a:endParaRPr lang="en-US" altLang="zh-TW" dirty="0"/>
          </a:p>
          <a:p>
            <a:pPr lvl="1"/>
            <a:r>
              <a:rPr lang="en-US" altLang="zh-TW" b="1" dirty="0"/>
              <a:t>AO</a:t>
            </a:r>
            <a:r>
              <a:rPr lang="en-US" altLang="zh-TW" dirty="0"/>
              <a:t>, analog </a:t>
            </a:r>
            <a:r>
              <a:rPr lang="en-US" altLang="zh-TW" dirty="0" smtClean="0"/>
              <a:t>output: </a:t>
            </a:r>
            <a:r>
              <a:rPr lang="en-US" altLang="zh-TW" dirty="0"/>
              <a:t>real-time output voltage signal of the microphone</a:t>
            </a:r>
          </a:p>
          <a:p>
            <a:pPr lvl="1"/>
            <a:r>
              <a:rPr lang="en-US" altLang="zh-TW" b="1" dirty="0"/>
              <a:t>DO</a:t>
            </a:r>
            <a:r>
              <a:rPr lang="en-US" altLang="zh-TW" dirty="0"/>
              <a:t>, </a:t>
            </a:r>
            <a:r>
              <a:rPr lang="en-US" altLang="zh-TW" dirty="0" smtClean="0"/>
              <a:t>digital output: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when </a:t>
            </a:r>
            <a:r>
              <a:rPr lang="en-US" altLang="zh-TW" dirty="0"/>
              <a:t>the sound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intensity </a:t>
            </a:r>
            <a:r>
              <a:rPr lang="en-US" altLang="zh-TW" dirty="0"/>
              <a:t>reaches a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certain </a:t>
            </a:r>
            <a:r>
              <a:rPr lang="en-US" altLang="zh-TW" dirty="0"/>
              <a:t>threshold,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output </a:t>
            </a:r>
            <a:r>
              <a:rPr lang="en-US" altLang="zh-TW" dirty="0"/>
              <a:t>high and low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signal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Vcc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GND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51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Sample Code for Digital </a:t>
            </a:r>
            <a:r>
              <a:rPr lang="en-US" altLang="zh-TW" dirty="0" smtClean="0"/>
              <a:t>Input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16</a:t>
            </a:fld>
            <a:endParaRPr lang="zh-TW" altLang="zh-TW"/>
          </a:p>
        </p:txBody>
      </p:sp>
      <p:sp>
        <p:nvSpPr>
          <p:cNvPr id="5" name="矩形 4"/>
          <p:cNvSpPr/>
          <p:nvPr/>
        </p:nvSpPr>
        <p:spPr>
          <a:xfrm>
            <a:off x="251520" y="1168291"/>
            <a:ext cx="8630096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Led = 13</a:t>
            </a:r>
          </a:p>
          <a:p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(Led, OUTPUT);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INPUT);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digital interface will be assigned a value of </a:t>
            </a:r>
          </a:p>
          <a:p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pin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read </a:t>
            </a:r>
            <a:r>
              <a:rPr lang="en-US" altLang="zh-TW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HIGH) {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(Led, HIGH); }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 {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(Led, LOW); }</a:t>
            </a:r>
            <a:b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Sample Code for Analog </a:t>
            </a:r>
            <a:r>
              <a:rPr lang="en-US" altLang="zh-TW" dirty="0" smtClean="0"/>
              <a:t>Input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17</a:t>
            </a:fld>
            <a:endParaRPr lang="zh-TW" altLang="zh-TW"/>
          </a:p>
        </p:txBody>
      </p:sp>
      <p:sp>
        <p:nvSpPr>
          <p:cNvPr id="5" name="矩形 4"/>
          <p:cNvSpPr/>
          <p:nvPr/>
        </p:nvSpPr>
        <p:spPr>
          <a:xfrm>
            <a:off x="323528" y="1168291"/>
            <a:ext cx="8496944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A0;</a:t>
            </a:r>
          </a:p>
          <a:p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13;</a:t>
            </a:r>
          </a:p>
          <a:p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sensorValue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OUTPUT);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loop()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sensorValue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HIGH);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delay(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sensorValue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LOW);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delay(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sensorValue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sensorValue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DEC); 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04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en-US" altLang="zh-TW"/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Sensors</a:t>
            </a:r>
          </a:p>
          <a:p>
            <a:pPr lvl="1"/>
            <a:r>
              <a:rPr lang="en-US" altLang="zh-TW" dirty="0" err="1" smtClean="0"/>
              <a:t>Photoresistors</a:t>
            </a:r>
            <a:r>
              <a:rPr lang="en-US" altLang="zh-TW" dirty="0" smtClean="0"/>
              <a:t>, ultrasonic sensors, microphone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Embedded and real-time operating systems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Embedded operating systems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Overview of real-time systems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Real-time operating systems (RTOS)</a:t>
            </a:r>
          </a:p>
          <a:p>
            <a:r>
              <a:rPr lang="en-US" altLang="zh-TW" dirty="0" err="1" smtClean="0"/>
              <a:t>FreeRTOS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Tasks</a:t>
            </a:r>
          </a:p>
          <a:p>
            <a:pPr lvl="1"/>
            <a:r>
              <a:rPr lang="en-US" altLang="zh-TW" dirty="0" smtClean="0"/>
              <a:t>Link to </a:t>
            </a:r>
            <a:r>
              <a:rPr lang="en-US" altLang="zh-TW" dirty="0" err="1" smtClean="0"/>
              <a:t>FreeRTOS</a:t>
            </a:r>
            <a:r>
              <a:rPr lang="en-US" altLang="zh-TW" dirty="0" smtClean="0"/>
              <a:t> on Arduino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731000" y="6229350"/>
            <a:ext cx="1905000" cy="457200"/>
          </a:xfrm>
        </p:spPr>
        <p:txBody>
          <a:bodyPr/>
          <a:lstStyle/>
          <a:p>
            <a:fld id="{2B92EA2C-849A-49EC-B0CD-5F88A3D4CA3F}" type="slidenum">
              <a:rPr lang="zh-TW" altLang="en-US" smtClean="0"/>
              <a:pPr/>
              <a:t>18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731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en-US" altLang="zh-TW"/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Sensors</a:t>
            </a:r>
          </a:p>
          <a:p>
            <a:pPr lvl="1"/>
            <a:r>
              <a:rPr lang="en-US" altLang="zh-TW" dirty="0" err="1" smtClean="0">
                <a:solidFill>
                  <a:srgbClr val="FF0000"/>
                </a:solidFill>
              </a:rPr>
              <a:t>Photoresistors</a:t>
            </a:r>
            <a:r>
              <a:rPr lang="en-US" altLang="zh-TW" dirty="0" smtClean="0">
                <a:solidFill>
                  <a:srgbClr val="FF0000"/>
                </a:solidFill>
              </a:rPr>
              <a:t>, ultrasonic sensors, microphone</a:t>
            </a:r>
          </a:p>
          <a:p>
            <a:r>
              <a:rPr lang="en-US" altLang="zh-TW" dirty="0" smtClean="0"/>
              <a:t>Embedded and real-time operating systems</a:t>
            </a:r>
          </a:p>
          <a:p>
            <a:pPr lvl="1"/>
            <a:r>
              <a:rPr lang="en-US" altLang="zh-TW" dirty="0" smtClean="0"/>
              <a:t>Embedded operating systems</a:t>
            </a:r>
          </a:p>
          <a:p>
            <a:pPr lvl="1"/>
            <a:r>
              <a:rPr lang="en-US" altLang="zh-TW" dirty="0" smtClean="0"/>
              <a:t>Overview of real-time systems</a:t>
            </a:r>
          </a:p>
          <a:p>
            <a:pPr lvl="1"/>
            <a:r>
              <a:rPr lang="en-US" altLang="zh-TW" dirty="0" smtClean="0"/>
              <a:t>Real-time operating systems (RTOS)</a:t>
            </a:r>
          </a:p>
          <a:p>
            <a:r>
              <a:rPr lang="en-US" altLang="zh-TW" dirty="0" err="1" smtClean="0"/>
              <a:t>FreeRTOS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Tasks</a:t>
            </a:r>
          </a:p>
          <a:p>
            <a:pPr lvl="1"/>
            <a:r>
              <a:rPr lang="en-US" altLang="zh-TW" dirty="0" smtClean="0"/>
              <a:t>Link to </a:t>
            </a:r>
            <a:r>
              <a:rPr lang="en-US" altLang="zh-TW" dirty="0" err="1" smtClean="0"/>
              <a:t>FreeRTOS</a:t>
            </a:r>
            <a:r>
              <a:rPr lang="en-US" altLang="zh-TW" dirty="0" smtClean="0"/>
              <a:t> on Arduino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731000" y="6229350"/>
            <a:ext cx="1905000" cy="457200"/>
          </a:xfrm>
        </p:spPr>
        <p:txBody>
          <a:bodyPr/>
          <a:lstStyle/>
          <a:p>
            <a:fld id="{2B92EA2C-849A-49EC-B0CD-5F88A3D4CA3F}" type="slidenum">
              <a:rPr lang="zh-TW" altLang="en-US" smtClean="0"/>
              <a:pPr/>
              <a:t>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267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Operating Systems</a:t>
            </a:r>
          </a:p>
        </p:txBody>
      </p:sp>
      <p:sp>
        <p:nvSpPr>
          <p:cNvPr id="10106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collection of software that manages a</a:t>
            </a:r>
            <a:br>
              <a:rPr lang="en-US" altLang="zh-TW" dirty="0"/>
            </a:br>
            <a:r>
              <a:rPr lang="en-US" altLang="zh-TW" dirty="0"/>
              <a:t>system’s hardware resources</a:t>
            </a:r>
          </a:p>
          <a:p>
            <a:pPr lvl="1"/>
            <a:r>
              <a:rPr lang="en-US" altLang="zh-TW" dirty="0"/>
              <a:t>Often include a file system module, </a:t>
            </a:r>
            <a:br>
              <a:rPr lang="en-US" altLang="zh-TW" dirty="0"/>
            </a:br>
            <a:r>
              <a:rPr lang="en-US" altLang="zh-TW" dirty="0"/>
              <a:t>a GUI and other components</a:t>
            </a:r>
          </a:p>
          <a:p>
            <a:r>
              <a:rPr lang="en-US" altLang="zh-TW" dirty="0"/>
              <a:t>Often times, a “kernel” is </a:t>
            </a:r>
            <a:br>
              <a:rPr lang="en-US" altLang="zh-TW" dirty="0"/>
            </a:br>
            <a:r>
              <a:rPr lang="en-US" altLang="zh-TW" dirty="0"/>
              <a:t>understood to be a subset of </a:t>
            </a:r>
            <a:br>
              <a:rPr lang="en-US" altLang="zh-TW" dirty="0"/>
            </a:br>
            <a:r>
              <a:rPr lang="en-US" altLang="zh-TW" dirty="0"/>
              <a:t>such a collection</a:t>
            </a:r>
          </a:p>
          <a:p>
            <a:r>
              <a:rPr lang="en-US" altLang="zh-TW" dirty="0"/>
              <a:t>Characteristics</a:t>
            </a:r>
          </a:p>
          <a:p>
            <a:pPr lvl="1"/>
            <a:r>
              <a:rPr lang="en-US" altLang="zh-TW" dirty="0"/>
              <a:t>Resource management</a:t>
            </a:r>
          </a:p>
          <a:p>
            <a:pPr lvl="1"/>
            <a:r>
              <a:rPr lang="en-US" altLang="zh-TW" dirty="0"/>
              <a:t>Interface between application and hardware</a:t>
            </a:r>
          </a:p>
          <a:p>
            <a:pPr lvl="1"/>
            <a:r>
              <a:rPr lang="en-US" altLang="zh-TW" dirty="0"/>
              <a:t>Library of functions for the application</a:t>
            </a:r>
          </a:p>
        </p:txBody>
      </p:sp>
      <p:graphicFrame>
        <p:nvGraphicFramePr>
          <p:cNvPr id="1010690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01274684"/>
              </p:ext>
            </p:extLst>
          </p:nvPr>
        </p:nvGraphicFramePr>
        <p:xfrm>
          <a:off x="6227763" y="1628800"/>
          <a:ext cx="2584450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Visio" r:id="rId4" imgW="2878836" imgH="2977515" progId="Visio.Drawing.11">
                  <p:embed/>
                </p:oleObj>
              </mc:Choice>
              <mc:Fallback>
                <p:oleObj name="Visio" r:id="rId4" imgW="2878836" imgH="29775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628800"/>
                        <a:ext cx="2584450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30125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TW" smtClean="0"/>
              <a:t>Embedded Operating Systems</a:t>
            </a:r>
            <a:endParaRPr lang="de-DE" altLang="zh-TW"/>
          </a:p>
        </p:txBody>
      </p:sp>
      <p:sp>
        <p:nvSpPr>
          <p:cNvPr id="10137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 smtClean="0"/>
              <a:t>Fusion of the application and the OS to one unit</a:t>
            </a:r>
            <a:r>
              <a:rPr lang="de-DE" altLang="zh-TW" smtClean="0"/>
              <a:t> </a:t>
            </a:r>
          </a:p>
          <a:p>
            <a:r>
              <a:rPr lang="en-GB" altLang="zh-TW" smtClean="0"/>
              <a:t>Characteristics:</a:t>
            </a:r>
          </a:p>
          <a:p>
            <a:pPr lvl="1"/>
            <a:r>
              <a:rPr lang="en-GB" altLang="zh-TW" smtClean="0"/>
              <a:t>Resource management</a:t>
            </a:r>
          </a:p>
          <a:p>
            <a:pPr lvl="2"/>
            <a:r>
              <a:rPr lang="en-GB" altLang="zh-TW" smtClean="0"/>
              <a:t>Primary internal resources</a:t>
            </a:r>
          </a:p>
          <a:p>
            <a:pPr lvl="1"/>
            <a:r>
              <a:rPr lang="en-GB" altLang="zh-TW" smtClean="0"/>
              <a:t>Less overhead</a:t>
            </a:r>
          </a:p>
          <a:p>
            <a:pPr lvl="1"/>
            <a:r>
              <a:rPr lang="en-GB" altLang="zh-TW" smtClean="0"/>
              <a:t>Code of the OS and the</a:t>
            </a:r>
            <a:br>
              <a:rPr lang="en-GB" altLang="zh-TW" smtClean="0"/>
            </a:br>
            <a:r>
              <a:rPr lang="en-GB" altLang="zh-TW" smtClean="0"/>
              <a:t>application mostly reside in</a:t>
            </a:r>
            <a:br>
              <a:rPr lang="en-GB" altLang="zh-TW" smtClean="0"/>
            </a:br>
            <a:r>
              <a:rPr lang="en-GB" altLang="zh-TW" smtClean="0"/>
              <a:t>ROM</a:t>
            </a:r>
            <a:endParaRPr lang="en-US" altLang="zh-TW" smtClean="0"/>
          </a:p>
          <a:p>
            <a:endParaRPr lang="en-US" altLang="zh-TW" dirty="0"/>
          </a:p>
        </p:txBody>
      </p:sp>
      <p:graphicFrame>
        <p:nvGraphicFramePr>
          <p:cNvPr id="1013764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401393"/>
              </p:ext>
            </p:extLst>
          </p:nvPr>
        </p:nvGraphicFramePr>
        <p:xfrm>
          <a:off x="5580063" y="2276872"/>
          <a:ext cx="3171825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" name="Visio" r:id="rId4" imgW="2878836" imgH="2177415" progId="Visio.Drawing.11">
                  <p:embed/>
                </p:oleObj>
              </mc:Choice>
              <mc:Fallback>
                <p:oleObj name="Visio" r:id="rId4" imgW="2878836" imgH="21774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276872"/>
                        <a:ext cx="3171825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20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3504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Desktop vs Embedded OS</a:t>
            </a:r>
          </a:p>
        </p:txBody>
      </p:sp>
      <p:sp>
        <p:nvSpPr>
          <p:cNvPr id="10199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Desktop</a:t>
            </a:r>
            <a:r>
              <a:rPr lang="zh-TW" altLang="en-US" dirty="0" smtClean="0"/>
              <a:t> </a:t>
            </a:r>
            <a:r>
              <a:rPr lang="en-US" altLang="zh-TW" dirty="0" smtClean="0"/>
              <a:t>OS: </a:t>
            </a:r>
            <a:r>
              <a:rPr lang="en-US" altLang="zh-TW" dirty="0"/>
              <a:t>applications are compiled separately from the OS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Embedded</a:t>
            </a:r>
            <a:r>
              <a:rPr lang="zh-TW" altLang="en-US" dirty="0" smtClean="0"/>
              <a:t> </a:t>
            </a:r>
            <a:r>
              <a:rPr lang="en-US" altLang="zh-TW" dirty="0" smtClean="0"/>
              <a:t>OS: </a:t>
            </a:r>
            <a:r>
              <a:rPr lang="en-US" altLang="zh-TW" dirty="0"/>
              <a:t>application is compiled and linked together with the embedded OS</a:t>
            </a:r>
          </a:p>
          <a:p>
            <a:pPr lvl="1"/>
            <a:r>
              <a:rPr lang="en-US" altLang="zh-TW" dirty="0"/>
              <a:t>On system start, application usually gets executed first, and it then starts the </a:t>
            </a:r>
            <a:r>
              <a:rPr lang="en-US" altLang="zh-TW" dirty="0" smtClean="0"/>
              <a:t>RTOS</a:t>
            </a:r>
            <a:endParaRPr lang="en-US" altLang="zh-TW" dirty="0"/>
          </a:p>
          <a:p>
            <a:pPr lvl="1"/>
            <a:r>
              <a:rPr lang="en-US" altLang="zh-TW" dirty="0"/>
              <a:t>Typically only part of RTOS (services, routines, or functions) needed to support the embedded application system are configured and linked in</a:t>
            </a:r>
          </a:p>
        </p:txBody>
      </p:sp>
      <p:sp>
        <p:nvSpPr>
          <p:cNvPr id="1019910" name="Rectangle 6"/>
          <p:cNvSpPr>
            <a:spLocks noChangeArrowheads="1"/>
          </p:cNvSpPr>
          <p:nvPr/>
        </p:nvSpPr>
        <p:spPr bwMode="auto">
          <a:xfrm>
            <a:off x="6084168" y="5761745"/>
            <a:ext cx="22193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en-US" altLang="zh-TW" sz="1200" dirty="0" err="1">
                <a:latin typeface="Arial" panose="020B0604020202020204" pitchFamily="34" charset="0"/>
                <a:ea typeface="新細明體" panose="02020500000000000000" pitchFamily="18" charset="-120"/>
              </a:rPr>
              <a:t>Dr</a:t>
            </a:r>
            <a:r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  <a:t> Jimmy To, EIE, POLYU)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21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524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Characteristics</a:t>
            </a:r>
            <a:r>
              <a:rPr lang="de-DE" altLang="zh-TW"/>
              <a:t> of Embedded </a:t>
            </a:r>
            <a:r>
              <a:rPr lang="en-US" altLang="zh-TW"/>
              <a:t>OS</a:t>
            </a:r>
          </a:p>
        </p:txBody>
      </p:sp>
      <p:sp>
        <p:nvSpPr>
          <p:cNvPr id="10219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Embedded OS need to be configurable:</a:t>
            </a:r>
            <a:endParaRPr lang="en-US" altLang="zh-TW" dirty="0"/>
          </a:p>
          <a:p>
            <a:pPr lvl="1"/>
            <a:r>
              <a:rPr lang="en-US" altLang="zh-TW" dirty="0"/>
              <a:t>No single OS fit all </a:t>
            </a:r>
            <a:r>
              <a:rPr lang="en-US" altLang="zh-TW" dirty="0" smtClean="0"/>
              <a:t>needs</a:t>
            </a:r>
            <a:r>
              <a:rPr lang="zh-TW" altLang="en-US" dirty="0" smtClean="0"/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install only those needed</a:t>
            </a:r>
            <a:endParaRPr lang="en-US" altLang="zh-TW" dirty="0"/>
          </a:p>
          <a:p>
            <a:pPr lvl="1"/>
            <a:r>
              <a:rPr lang="en-US" altLang="zh-TW" dirty="0"/>
              <a:t>e</a:t>
            </a:r>
            <a:r>
              <a:rPr lang="en-US" altLang="zh-TW" dirty="0" smtClean="0"/>
              <a:t>.g., conditional </a:t>
            </a:r>
            <a:r>
              <a:rPr lang="en-US" altLang="zh-TW" dirty="0"/>
              <a:t>compilation </a:t>
            </a:r>
            <a:r>
              <a:rPr lang="en-US" altLang="zh-TW" dirty="0" smtClean="0"/>
              <a:t>using 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zh-TW" dirty="0" smtClean="0"/>
              <a:t> and 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ifdef</a:t>
            </a:r>
            <a:endParaRPr lang="en-US" altLang="zh-TW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dirty="0" smtClean="0"/>
              <a:t>Device </a:t>
            </a:r>
            <a:r>
              <a:rPr lang="en-US" altLang="zh-TW" dirty="0"/>
              <a:t>drivers often not integrated into kernel</a:t>
            </a:r>
          </a:p>
          <a:p>
            <a:pPr lvl="1"/>
            <a:r>
              <a:rPr lang="en-US" altLang="zh-TW" dirty="0"/>
              <a:t>Embedded systems often application-specific </a:t>
            </a:r>
            <a:r>
              <a:rPr lang="en-US" altLang="zh-TW" dirty="0">
                <a:sym typeface="Wingdings" panose="05000000000000000000" pitchFamily="2" charset="2"/>
              </a:rPr>
              <a:t> specific devices  move </a:t>
            </a:r>
            <a:r>
              <a:rPr lang="en-US" altLang="zh-TW" dirty="0" smtClean="0">
                <a:sym typeface="Wingdings" panose="05000000000000000000" pitchFamily="2" charset="2"/>
              </a:rPr>
              <a:t>devices </a:t>
            </a:r>
            <a:r>
              <a:rPr lang="en-US" altLang="zh-TW" dirty="0">
                <a:sym typeface="Wingdings" panose="05000000000000000000" pitchFamily="2" charset="2"/>
              </a:rPr>
              <a:t>out of OS to </a:t>
            </a:r>
            <a:r>
              <a:rPr lang="en-US" altLang="zh-TW" dirty="0" smtClean="0">
                <a:sym typeface="Wingdings" panose="05000000000000000000" pitchFamily="2" charset="2"/>
              </a:rPr>
              <a:t>tasks</a:t>
            </a:r>
            <a:endParaRPr lang="en-US" altLang="zh-TW" dirty="0">
              <a:sym typeface="Wingdings" panose="05000000000000000000" pitchFamily="2" charset="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22</a:t>
            </a:fld>
            <a:endParaRPr lang="zh-TW" altLang="zh-TW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44296" r="4153" b="28915"/>
          <a:stretch>
            <a:fillRect/>
          </a:stretch>
        </p:blipFill>
        <p:spPr bwMode="auto">
          <a:xfrm>
            <a:off x="539750" y="4077072"/>
            <a:ext cx="8382000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82675" y="3645024"/>
            <a:ext cx="218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altLang="zh-TW" sz="2000" dirty="0">
                <a:latin typeface="Arial" panose="020B0604020202020204" pitchFamily="34" charset="0"/>
                <a:ea typeface="新細明體" panose="02020500000000000000" pitchFamily="18" charset="-120"/>
              </a:rPr>
              <a:t>Embedded OS</a:t>
            </a:r>
            <a:endParaRPr lang="en-US" altLang="zh-TW" sz="20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945188" y="3692649"/>
            <a:ext cx="165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Standard OS</a:t>
            </a:r>
            <a:endParaRPr lang="en-US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083175" y="5445249"/>
            <a:ext cx="3311525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7652" y="5013424"/>
            <a:ext cx="3240087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7538" y="5480174"/>
            <a:ext cx="2016125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de-DE" altLang="zh-TW" sz="2000">
                <a:latin typeface="Arial" panose="020B060402020202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7561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Characteristics</a:t>
            </a:r>
            <a:r>
              <a:rPr lang="de-DE" altLang="zh-TW"/>
              <a:t> of Embedded </a:t>
            </a:r>
            <a:r>
              <a:rPr lang="en-US" altLang="zh-TW"/>
              <a:t>OS</a:t>
            </a:r>
          </a:p>
        </p:txBody>
      </p:sp>
      <p:sp>
        <p:nvSpPr>
          <p:cNvPr id="103220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Protection is often optional</a:t>
            </a:r>
          </a:p>
          <a:p>
            <a:pPr lvl="1"/>
            <a:r>
              <a:rPr lang="en-US" altLang="zh-TW" dirty="0"/>
              <a:t>Embedded systems are typically designed for a single purpose, untested programs rarely loaded, and thus software is considered reliable</a:t>
            </a:r>
          </a:p>
          <a:p>
            <a:pPr lvl="1"/>
            <a:r>
              <a:rPr kumimoji="0" lang="en-US" altLang="zh-TW" i="1" dirty="0"/>
              <a:t>Privileged</a:t>
            </a:r>
            <a:r>
              <a:rPr kumimoji="0" lang="en-US" altLang="zh-TW" dirty="0"/>
              <a:t> I/O instructions not necessary </a:t>
            </a:r>
            <a:r>
              <a:rPr kumimoji="0" lang="en-US" altLang="zh-TW" dirty="0" smtClean="0"/>
              <a:t>and tasks </a:t>
            </a:r>
            <a:r>
              <a:rPr kumimoji="0" lang="en-US" altLang="zh-TW" dirty="0"/>
              <a:t>can do their own </a:t>
            </a:r>
            <a:r>
              <a:rPr kumimoji="0" lang="en-US" altLang="zh-TW" dirty="0" smtClean="0"/>
              <a:t>I/O, e.g., </a:t>
            </a:r>
            <a:r>
              <a:rPr kumimoji="0"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kumimoji="0" lang="en-US" altLang="zh-TW" dirty="0" smtClean="0"/>
              <a:t> is address </a:t>
            </a:r>
            <a:r>
              <a:rPr kumimoji="0" lang="en-US" altLang="zh-TW" dirty="0"/>
              <a:t>of some switch</a:t>
            </a:r>
            <a:br>
              <a:rPr kumimoji="0" lang="en-US" altLang="zh-TW" dirty="0"/>
            </a:br>
            <a:r>
              <a:rPr kumimoji="0" lang="en-US" altLang="zh-TW" dirty="0"/>
              <a:t>Simply use</a:t>
            </a:r>
          </a:p>
          <a:p>
            <a:pPr lvl="1">
              <a:buFont typeface="Wingdings" panose="05000000000000000000" pitchFamily="2" charset="2"/>
              <a:buNone/>
            </a:pPr>
            <a:r>
              <a:rPr kumimoji="0" lang="en-US" altLang="zh-TW" dirty="0"/>
              <a:t>      </a:t>
            </a:r>
            <a:r>
              <a:rPr kumimoji="0"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load register</a:t>
            </a:r>
            <a:r>
              <a:rPr kumimoji="0"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switch</a:t>
            </a:r>
            <a:r>
              <a:rPr kumimoji="0" lang="en-US" altLang="zh-TW" b="1" dirty="0"/>
              <a:t/>
            </a:r>
            <a:br>
              <a:rPr kumimoji="0" lang="en-US" altLang="zh-TW" b="1" dirty="0"/>
            </a:br>
            <a:r>
              <a:rPr kumimoji="0" lang="en-US" altLang="zh-TW" dirty="0"/>
              <a:t>instead of OS </a:t>
            </a:r>
            <a:r>
              <a:rPr kumimoji="0" lang="en-US" altLang="zh-TW" dirty="0" smtClean="0"/>
              <a:t>call</a:t>
            </a:r>
          </a:p>
          <a:p>
            <a:r>
              <a:rPr lang="en-US" altLang="zh-TW" dirty="0"/>
              <a:t>Real-time capability</a:t>
            </a:r>
          </a:p>
          <a:p>
            <a:pPr lvl="1"/>
            <a:r>
              <a:rPr lang="en-US" altLang="zh-TW" dirty="0"/>
              <a:t>Many embedded systems are real-time (RT) systems and, hence, the OS used in these systems must be </a:t>
            </a:r>
            <a:r>
              <a:rPr lang="en-US" altLang="zh-TW" dirty="0">
                <a:solidFill>
                  <a:srgbClr val="FF0000"/>
                </a:solidFill>
              </a:rPr>
              <a:t>real-time operating systems</a:t>
            </a:r>
            <a:r>
              <a:rPr lang="en-US" altLang="zh-TW" dirty="0"/>
              <a:t> (RTOSs)</a:t>
            </a:r>
          </a:p>
          <a:p>
            <a:pPr lvl="1">
              <a:buFont typeface="Wingdings" panose="05000000000000000000" pitchFamily="2" charset="2"/>
              <a:buNone/>
            </a:pPr>
            <a:endParaRPr kumimoji="0" lang="en-US" altLang="zh-TW" dirty="0"/>
          </a:p>
          <a:p>
            <a:pPr lvl="1" eaLnBrk="1" hangingPunct="1">
              <a:lnSpc>
                <a:spcPct val="100000"/>
              </a:lnSpc>
              <a:spcBef>
                <a:spcPct val="40000"/>
              </a:spcBef>
              <a:buClrTx/>
              <a:buSzTx/>
              <a:buFontTx/>
              <a:buNone/>
            </a:pPr>
            <a:endParaRPr kumimoji="0" lang="en-US" altLang="zh-TW" dirty="0"/>
          </a:p>
          <a:p>
            <a:pPr lvl="1"/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23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238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Real-Time System?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Real-time systems have been defined as: 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 smtClean="0">
                <a:solidFill>
                  <a:srgbClr val="0000FF"/>
                </a:solidFill>
              </a:rPr>
              <a:t>those systems in which the correctness of the system depends not only on the </a:t>
            </a:r>
            <a:r>
              <a:rPr lang="en-US" u="sng" dirty="0" smtClean="0">
                <a:solidFill>
                  <a:srgbClr val="0000FF"/>
                </a:solidFill>
              </a:rPr>
              <a:t>logical result </a:t>
            </a:r>
            <a:r>
              <a:rPr lang="en-US" dirty="0" smtClean="0">
                <a:solidFill>
                  <a:srgbClr val="0000FF"/>
                </a:solidFill>
              </a:rPr>
              <a:t>of the computation, but also on the </a:t>
            </a:r>
            <a:r>
              <a:rPr lang="en-US" u="sng" dirty="0" smtClean="0">
                <a:solidFill>
                  <a:srgbClr val="0000FF"/>
                </a:solidFill>
              </a:rPr>
              <a:t>time</a:t>
            </a:r>
            <a:r>
              <a:rPr lang="en-US" dirty="0" smtClean="0">
                <a:solidFill>
                  <a:srgbClr val="0000FF"/>
                </a:solidFill>
              </a:rPr>
              <a:t> at which the results are produced</a:t>
            </a:r>
            <a:r>
              <a:rPr lang="en-US" dirty="0" smtClean="0"/>
              <a:t>"</a:t>
            </a:r>
          </a:p>
          <a:p>
            <a:pPr lvl="1"/>
            <a:r>
              <a:rPr lang="en-US" dirty="0" smtClean="0"/>
              <a:t> J. </a:t>
            </a:r>
            <a:r>
              <a:rPr lang="en-US" dirty="0" err="1" smtClean="0"/>
              <a:t>Stankovic</a:t>
            </a:r>
            <a:r>
              <a:rPr lang="en-US" dirty="0" smtClean="0"/>
              <a:t>, "Misconceptions about Real-Time Computing," </a:t>
            </a:r>
            <a:r>
              <a:rPr lang="en-US" i="1" dirty="0" smtClean="0"/>
              <a:t>IEEE Computer</a:t>
            </a:r>
            <a:r>
              <a:rPr lang="en-US" dirty="0" smtClean="0"/>
              <a:t>, 21(10), October 1988.</a:t>
            </a:r>
            <a:endParaRPr 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24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98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Characteristics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Pretty much typical embedded systems</a:t>
            </a:r>
          </a:p>
          <a:p>
            <a:pPr lvl="1"/>
            <a:r>
              <a:rPr lang="en-US" dirty="0" smtClean="0"/>
              <a:t>Sensors and actuators all controlled by a processor</a:t>
            </a:r>
          </a:p>
          <a:p>
            <a:pPr lvl="1"/>
            <a:r>
              <a:rPr lang="en-US" dirty="0" smtClean="0"/>
              <a:t>The big difference is </a:t>
            </a:r>
            <a:r>
              <a:rPr lang="en-US" b="1" dirty="0" smtClean="0"/>
              <a:t>timing constraints</a:t>
            </a:r>
            <a:r>
              <a:rPr lang="en-US" dirty="0" smtClean="0"/>
              <a:t> (deadlines)</a:t>
            </a:r>
          </a:p>
          <a:p>
            <a:r>
              <a:rPr lang="en-US" dirty="0" smtClean="0"/>
              <a:t>Tasks can be broken into two categories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pPr lvl="1"/>
            <a:r>
              <a:rPr lang="en-US" b="1" dirty="0" smtClean="0"/>
              <a:t>Periodic Tasks</a:t>
            </a:r>
            <a:r>
              <a:rPr lang="en-US" dirty="0" smtClean="0"/>
              <a:t>: time-driven, recurring at regular intervals</a:t>
            </a:r>
          </a:p>
          <a:p>
            <a:pPr lvl="2"/>
            <a:r>
              <a:rPr lang="en-US" dirty="0" smtClean="0"/>
              <a:t>An </a:t>
            </a:r>
            <a:r>
              <a:rPr lang="en-US" dirty="0" smtClean="0"/>
              <a:t>air monitoring system taking a sample every 10 </a:t>
            </a:r>
            <a:r>
              <a:rPr lang="en-US" dirty="0" smtClean="0"/>
              <a:t>seconds</a:t>
            </a:r>
          </a:p>
          <a:p>
            <a:pPr lvl="2"/>
            <a:r>
              <a:rPr lang="en-US" dirty="0" smtClean="0"/>
              <a:t>Flash LEDs</a:t>
            </a:r>
            <a:r>
              <a:rPr lang="en-US" dirty="0" smtClean="0"/>
              <a:t> in 1 Hz</a:t>
            </a:r>
            <a:endParaRPr lang="en-US" dirty="0" smtClean="0"/>
          </a:p>
          <a:p>
            <a:pPr lvl="1"/>
            <a:r>
              <a:rPr lang="en-US" sz="2400" b="1" dirty="0" smtClean="0"/>
              <a:t>Aperiodic</a:t>
            </a:r>
            <a:r>
              <a:rPr lang="en-US" sz="2400" dirty="0" smtClean="0"/>
              <a:t>: event-driven</a:t>
            </a:r>
          </a:p>
          <a:p>
            <a:pPr lvl="2"/>
            <a:r>
              <a:rPr lang="en-US" sz="2000" dirty="0" smtClean="0"/>
              <a:t>The airbag of a car having to react to an impact</a:t>
            </a:r>
          </a:p>
          <a:p>
            <a:pPr lvl="2"/>
            <a:r>
              <a:rPr lang="en-US" sz="2000" dirty="0" smtClean="0"/>
              <a:t>Press a button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824" y="5301208"/>
            <a:ext cx="900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Sporadic tasks are sometimes considered as a third category. They are tasks similar to aperiodic tasks but activated with some known bounded rate, which is characterized by a minimum interval of time between two successive activations.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25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597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Soft, Firm and Hard deadlines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instant at which a result is needed is called a </a:t>
            </a:r>
            <a:r>
              <a:rPr lang="en-US" i="1" dirty="0" smtClean="0"/>
              <a:t>deadline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the result has utility even after the deadline has passed, the deadline is classified as </a:t>
            </a:r>
            <a:r>
              <a:rPr lang="en-US" i="1" dirty="0" smtClean="0"/>
              <a:t>soft</a:t>
            </a:r>
            <a:r>
              <a:rPr lang="en-US" dirty="0" smtClean="0"/>
              <a:t>, otherwise it is </a:t>
            </a:r>
            <a:r>
              <a:rPr lang="en-US" i="1" dirty="0" smtClean="0"/>
              <a:t>firm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a catastrophe could result if a firm deadline is missed, the deadline is </a:t>
            </a:r>
            <a:r>
              <a:rPr lang="en-US" i="1" dirty="0" smtClean="0"/>
              <a:t>hard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26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392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an RTOS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to meet RT deadlines</a:t>
            </a:r>
          </a:p>
          <a:p>
            <a:r>
              <a:rPr lang="en-US" dirty="0" smtClean="0"/>
              <a:t>Also like </a:t>
            </a:r>
          </a:p>
          <a:p>
            <a:pPr lvl="1"/>
            <a:r>
              <a:rPr lang="en-US" dirty="0" smtClean="0"/>
              <a:t>Deadlines met</a:t>
            </a:r>
          </a:p>
          <a:p>
            <a:pPr lvl="2"/>
            <a:r>
              <a:rPr lang="en-US" altLang="zh-TW" dirty="0"/>
              <a:t>Ability to specify scheduling algorithm</a:t>
            </a:r>
          </a:p>
          <a:p>
            <a:pPr lvl="2"/>
            <a:r>
              <a:rPr lang="en-US" dirty="0" smtClean="0"/>
              <a:t>Interrupts are fast</a:t>
            </a:r>
          </a:p>
          <a:p>
            <a:pPr lvl="2"/>
            <a:r>
              <a:rPr lang="en-US" altLang="zh-TW" dirty="0"/>
              <a:t>Interrupt prioritization easy to set</a:t>
            </a:r>
            <a:endParaRPr lang="en-US" dirty="0" smtClean="0"/>
          </a:p>
          <a:p>
            <a:pPr lvl="1"/>
            <a:r>
              <a:rPr lang="en-US" dirty="0" smtClean="0"/>
              <a:t>Tasks stay out of each others’ way</a:t>
            </a:r>
          </a:p>
          <a:p>
            <a:pPr lvl="2"/>
            <a:r>
              <a:rPr lang="en-US" altLang="zh-TW" dirty="0" smtClean="0"/>
              <a:t>Normally through page </a:t>
            </a:r>
            <a:r>
              <a:rPr lang="en-US" altLang="zh-TW" dirty="0"/>
              <a:t>protection</a:t>
            </a:r>
            <a:endParaRPr lang="en-US" dirty="0" smtClean="0"/>
          </a:p>
          <a:p>
            <a:pPr lvl="1"/>
            <a:r>
              <a:rPr lang="en-US" dirty="0" smtClean="0"/>
              <a:t>Device drivers already written (and tested!) for us</a:t>
            </a:r>
          </a:p>
          <a:p>
            <a:pPr lvl="1"/>
            <a:r>
              <a:rPr lang="en-US" dirty="0" smtClean="0"/>
              <a:t>Portable—runs on a huge variety of systems</a:t>
            </a:r>
          </a:p>
          <a:p>
            <a:pPr lvl="1"/>
            <a:r>
              <a:rPr lang="en-US" dirty="0" smtClean="0"/>
              <a:t>Nearly no overhead so we can use a small device!</a:t>
            </a:r>
          </a:p>
          <a:p>
            <a:pPr lvl="2"/>
            <a:r>
              <a:rPr lang="en-US" dirty="0" smtClean="0"/>
              <a:t>That is a small memory and CPU footprint</a:t>
            </a:r>
          </a:p>
          <a:p>
            <a:pPr lvl="3"/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27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678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Requirements for RTOS</a:t>
            </a:r>
          </a:p>
        </p:txBody>
      </p:sp>
      <p:sp>
        <p:nvSpPr>
          <p:cNvPr id="1038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Predictability of timing </a:t>
            </a:r>
            <a:r>
              <a:rPr lang="en-US" altLang="zh-TW" dirty="0" smtClean="0"/>
              <a:t>behavior </a:t>
            </a:r>
            <a:r>
              <a:rPr lang="en-US" altLang="zh-TW" dirty="0"/>
              <a:t>of the </a:t>
            </a:r>
            <a:r>
              <a:rPr lang="en-US" altLang="zh-TW" dirty="0" smtClean="0"/>
              <a:t>OS</a:t>
            </a:r>
            <a:endParaRPr lang="en-US" altLang="zh-TW" dirty="0"/>
          </a:p>
          <a:p>
            <a:pPr lvl="1"/>
            <a:r>
              <a:rPr lang="en-US" altLang="zh-TW" dirty="0"/>
              <a:t>U</a:t>
            </a:r>
            <a:r>
              <a:rPr lang="en-US" altLang="zh-TW" dirty="0" smtClean="0"/>
              <a:t>pper </a:t>
            </a:r>
            <a:r>
              <a:rPr lang="en-US" altLang="zh-TW" dirty="0"/>
              <a:t>bound on </a:t>
            </a:r>
            <a:r>
              <a:rPr lang="en-US" altLang="zh-TW" dirty="0" smtClean="0"/>
              <a:t>execution time f</a:t>
            </a:r>
            <a:r>
              <a:rPr lang="en-US" altLang="zh-TW" dirty="0" smtClean="0">
                <a:sym typeface="Symbol" panose="05050102010706020507" pitchFamily="18" charset="2"/>
              </a:rPr>
              <a:t>or all OS </a:t>
            </a:r>
            <a:r>
              <a:rPr lang="en-US" altLang="zh-TW" dirty="0" smtClean="0"/>
              <a:t>services</a:t>
            </a:r>
            <a:endParaRPr lang="en-US" altLang="zh-TW" dirty="0"/>
          </a:p>
          <a:p>
            <a:pPr lvl="1"/>
            <a:r>
              <a:rPr lang="en-US" altLang="zh-TW" dirty="0"/>
              <a:t>Scheduling policy must be deterministic</a:t>
            </a:r>
          </a:p>
          <a:p>
            <a:pPr lvl="1"/>
            <a:r>
              <a:rPr lang="en-US" altLang="zh-TW" dirty="0" smtClean="0"/>
              <a:t>Period in </a:t>
            </a:r>
            <a:r>
              <a:rPr lang="en-US" altLang="zh-TW" dirty="0"/>
              <a:t>which interrupts are disabled must be short (to avoid unpredictable delays in </a:t>
            </a:r>
            <a:r>
              <a:rPr lang="en-US" altLang="zh-TW" dirty="0" smtClean="0"/>
              <a:t>processing critical </a:t>
            </a:r>
            <a:r>
              <a:rPr lang="en-US" altLang="zh-TW" dirty="0"/>
              <a:t>events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OS should manage timing and scheduling</a:t>
            </a:r>
          </a:p>
          <a:p>
            <a:pPr lvl="1"/>
            <a:r>
              <a:rPr lang="en-US" altLang="zh-TW" dirty="0"/>
              <a:t>OS </a:t>
            </a:r>
            <a:r>
              <a:rPr lang="en-US" altLang="zh-TW" dirty="0" smtClean="0"/>
              <a:t>has </a:t>
            </a:r>
            <a:r>
              <a:rPr lang="en-US" altLang="zh-TW" dirty="0"/>
              <a:t>to be aware of task </a:t>
            </a:r>
            <a:r>
              <a:rPr lang="en-US" altLang="zh-TW" dirty="0" smtClean="0"/>
              <a:t>deadlines (</a:t>
            </a:r>
            <a:r>
              <a:rPr lang="en-US" altLang="zh-TW" dirty="0"/>
              <a:t>unless scheduling is done off-line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en-US" altLang="zh-TW" dirty="0" smtClean="0"/>
              <a:t>OS </a:t>
            </a:r>
            <a:r>
              <a:rPr lang="en-US" altLang="zh-TW" dirty="0"/>
              <a:t>should provide precise time services with high </a:t>
            </a:r>
            <a:r>
              <a:rPr lang="en-US" altLang="zh-TW" dirty="0" smtClean="0"/>
              <a:t>resolution</a:t>
            </a:r>
            <a:endParaRPr lang="en-US" altLang="zh-TW" dirty="0"/>
          </a:p>
          <a:p>
            <a:pPr lvl="2"/>
            <a:r>
              <a:rPr lang="en-US" altLang="zh-TW" dirty="0"/>
              <a:t>Important if internal processing of the embedded system is linked to an absolute time in the physical </a:t>
            </a:r>
            <a:r>
              <a:rPr lang="en-US" altLang="zh-TW" dirty="0" smtClean="0"/>
              <a:t>environment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28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81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a Sensor?</a:t>
            </a:r>
          </a:p>
        </p:txBody>
      </p:sp>
      <p:sp>
        <p:nvSpPr>
          <p:cNvPr id="922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i="1" dirty="0" smtClean="0"/>
              <a:t>sensor</a:t>
            </a:r>
            <a:r>
              <a:rPr lang="en-US" altLang="zh-TW" dirty="0" smtClean="0"/>
              <a:t> is a device that detects either an absolute value or a change in a physical or electrical quantity, and converts that change into a useful input signal (often analog signals) for a decision making center. </a:t>
            </a:r>
          </a:p>
        </p:txBody>
      </p:sp>
      <p:grpSp>
        <p:nvGrpSpPr>
          <p:cNvPr id="9221" name="Group 10"/>
          <p:cNvGrpSpPr>
            <a:grpSpLocks/>
          </p:cNvGrpSpPr>
          <p:nvPr/>
        </p:nvGrpSpPr>
        <p:grpSpPr bwMode="auto">
          <a:xfrm>
            <a:off x="522288" y="3118073"/>
            <a:ext cx="7991475" cy="2543175"/>
            <a:chOff x="497" y="1753"/>
            <a:chExt cx="5034" cy="1602"/>
          </a:xfrm>
        </p:grpSpPr>
        <p:sp>
          <p:nvSpPr>
            <p:cNvPr id="9222" name="Rectangle 5"/>
            <p:cNvSpPr>
              <a:spLocks noChangeArrowheads="1"/>
            </p:cNvSpPr>
            <p:nvPr/>
          </p:nvSpPr>
          <p:spPr bwMode="auto">
            <a:xfrm>
              <a:off x="2154" y="2218"/>
              <a:ext cx="1632" cy="600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TW" sz="2000" dirty="0">
                  <a:solidFill>
                    <a:srgbClr val="000000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Data Processing, </a:t>
              </a:r>
            </a:p>
            <a:p>
              <a:pPr algn="ctr" eaLnBrk="1" hangingPunct="1"/>
              <a:r>
                <a:rPr lang="en-US" altLang="zh-TW" sz="2000" dirty="0">
                  <a:solidFill>
                    <a:srgbClr val="000000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Control, </a:t>
              </a:r>
              <a:r>
                <a:rPr lang="en-US" altLang="zh-TW" sz="2000" dirty="0" smtClean="0">
                  <a:solidFill>
                    <a:srgbClr val="000000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Connectivity</a:t>
              </a:r>
              <a:endParaRPr lang="en-US" altLang="zh-TW" sz="2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9223" name="AutoShape 6"/>
            <p:cNvSpPr>
              <a:spLocks noChangeArrowheads="1"/>
            </p:cNvSpPr>
            <p:nvPr/>
          </p:nvSpPr>
          <p:spPr bwMode="auto">
            <a:xfrm>
              <a:off x="497" y="2283"/>
              <a:ext cx="1232" cy="594"/>
            </a:xfrm>
            <a:prstGeom prst="parallelogram">
              <a:avLst>
                <a:gd name="adj" fmla="val 51852"/>
              </a:avLst>
            </a:prstGeom>
            <a:solidFill>
              <a:srgbClr val="F2652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TW" sz="2000" dirty="0">
                  <a:solidFill>
                    <a:srgbClr val="000000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Sensor </a:t>
              </a:r>
              <a:endParaRPr lang="en-US" altLang="zh-TW" sz="200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zh-TW" sz="2000" dirty="0" smtClean="0">
                  <a:solidFill>
                    <a:srgbClr val="000000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Input</a:t>
              </a:r>
              <a:endParaRPr lang="en-US" altLang="zh-TW" sz="2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9224" name="AutoShape 7"/>
            <p:cNvSpPr>
              <a:spLocks noChangeArrowheads="1"/>
            </p:cNvSpPr>
            <p:nvPr/>
          </p:nvSpPr>
          <p:spPr bwMode="auto">
            <a:xfrm>
              <a:off x="4221" y="2183"/>
              <a:ext cx="1310" cy="762"/>
            </a:xfrm>
            <a:prstGeom prst="parallelogram">
              <a:avLst>
                <a:gd name="adj" fmla="val 42979"/>
              </a:avLst>
            </a:prstGeom>
            <a:solidFill>
              <a:srgbClr val="F2652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rgbClr val="000000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</a:p>
            <a:p>
              <a:pPr algn="ctr" eaLnBrk="1" hangingPunct="1"/>
              <a:r>
                <a:rPr lang="en-US" altLang="zh-TW" sz="2000">
                  <a:solidFill>
                    <a:srgbClr val="000000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Actuator</a:t>
              </a:r>
            </a:p>
            <a:p>
              <a:pPr algn="ctr" eaLnBrk="1" hangingPunct="1"/>
              <a:r>
                <a:rPr lang="en-US" altLang="zh-TW" sz="2000">
                  <a:solidFill>
                    <a:srgbClr val="000000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or</a:t>
              </a:r>
            </a:p>
            <a:p>
              <a:pPr algn="ctr" eaLnBrk="1" hangingPunct="1"/>
              <a:r>
                <a:rPr lang="en-US" altLang="zh-TW" sz="2000">
                  <a:solidFill>
                    <a:srgbClr val="000000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Output</a:t>
              </a:r>
            </a:p>
            <a:p>
              <a:pPr algn="ctr" eaLnBrk="1" hangingPunct="1"/>
              <a:endParaRPr lang="en-US" altLang="zh-TW" sz="20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 rot="5400000">
              <a:off x="1623" y="2474"/>
              <a:ext cx="412" cy="1349"/>
            </a:xfrm>
            <a:prstGeom prst="curvedLeftArrow">
              <a:avLst>
                <a:gd name="adj1" fmla="val 65485"/>
                <a:gd name="adj2" fmla="val 13097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zh-TW" sz="2000" u="sng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 rot="-5400000">
              <a:off x="1693" y="1323"/>
              <a:ext cx="449" cy="1309"/>
            </a:xfrm>
            <a:prstGeom prst="curvedLeftArrow">
              <a:avLst>
                <a:gd name="adj1" fmla="val 58307"/>
                <a:gd name="adj2" fmla="val 1166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70000"/>
                </a:lnSpc>
              </a:pPr>
              <a:endParaRPr lang="zh-TW" altLang="zh-TW" sz="2000" b="1">
                <a:solidFill>
                  <a:srgbClr val="F2F2F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>
              <a:off x="3803" y="2347"/>
              <a:ext cx="584" cy="306"/>
            </a:xfrm>
            <a:prstGeom prst="rightArrow">
              <a:avLst>
                <a:gd name="adj1" fmla="val 50000"/>
                <a:gd name="adj2" fmla="val 4771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70000"/>
                </a:lnSpc>
              </a:pPr>
              <a:endParaRPr lang="zh-TW" altLang="zh-TW" sz="2000" b="1">
                <a:solidFill>
                  <a:srgbClr val="F2F2F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394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Functionality of RTOS Kernel</a:t>
            </a:r>
            <a:endParaRPr lang="en-US" altLang="zh-TW"/>
          </a:p>
        </p:txBody>
      </p:sp>
      <p:sp>
        <p:nvSpPr>
          <p:cNvPr id="10547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Processor management </a:t>
            </a:r>
          </a:p>
          <a:p>
            <a:r>
              <a:rPr lang="en-US" altLang="zh-TW" dirty="0" smtClean="0"/>
              <a:t>Memory management</a:t>
            </a:r>
          </a:p>
          <a:p>
            <a:r>
              <a:rPr lang="en-US" altLang="zh-TW" dirty="0" smtClean="0"/>
              <a:t>Timer management</a:t>
            </a:r>
          </a:p>
          <a:p>
            <a:r>
              <a:rPr lang="en-US" altLang="zh-TW" dirty="0" smtClean="0"/>
              <a:t>Task management (resume, wait, etc.)</a:t>
            </a:r>
          </a:p>
          <a:p>
            <a:r>
              <a:rPr lang="en-US" altLang="zh-TW" dirty="0" smtClean="0"/>
              <a:t>Inter-task communication</a:t>
            </a:r>
          </a:p>
          <a:p>
            <a:r>
              <a:rPr lang="en-US" altLang="zh-TW" dirty="0" smtClean="0"/>
              <a:t>Task synchronization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29</a:t>
            </a:fld>
            <a:endParaRPr lang="zh-TW" altLang="zh-TW"/>
          </a:p>
        </p:txBody>
      </p:sp>
      <p:sp>
        <p:nvSpPr>
          <p:cNvPr id="1054724" name="AutoShape 4"/>
          <p:cNvSpPr>
            <a:spLocks/>
          </p:cNvSpPr>
          <p:nvPr/>
        </p:nvSpPr>
        <p:spPr bwMode="auto">
          <a:xfrm>
            <a:off x="4740275" y="1268760"/>
            <a:ext cx="152400" cy="1143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4725" name="Text Box 5"/>
          <p:cNvSpPr txBox="1">
            <a:spLocks noChangeArrowheads="1"/>
          </p:cNvSpPr>
          <p:nvPr/>
        </p:nvSpPr>
        <p:spPr bwMode="auto">
          <a:xfrm>
            <a:off x="4978400" y="1556792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13944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en-US" altLang="zh-TW"/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Sensors</a:t>
            </a:r>
          </a:p>
          <a:p>
            <a:pPr lvl="1"/>
            <a:r>
              <a:rPr lang="en-US" altLang="zh-TW" dirty="0" err="1" smtClean="0"/>
              <a:t>Photoresistors</a:t>
            </a:r>
            <a:r>
              <a:rPr lang="en-US" altLang="zh-TW" dirty="0" smtClean="0"/>
              <a:t>, ultrasonic sensors, microphone</a:t>
            </a:r>
          </a:p>
          <a:p>
            <a:r>
              <a:rPr lang="en-US" altLang="zh-TW" dirty="0" smtClean="0"/>
              <a:t>Embedded and real-time operating systems</a:t>
            </a:r>
          </a:p>
          <a:p>
            <a:pPr lvl="1"/>
            <a:r>
              <a:rPr lang="en-US" altLang="zh-TW" dirty="0" smtClean="0"/>
              <a:t>Embedded operating systems</a:t>
            </a:r>
          </a:p>
          <a:p>
            <a:pPr lvl="1"/>
            <a:r>
              <a:rPr lang="en-US" altLang="zh-TW" dirty="0" smtClean="0"/>
              <a:t>Overview of real-time systems</a:t>
            </a:r>
          </a:p>
          <a:p>
            <a:pPr lvl="1"/>
            <a:r>
              <a:rPr lang="en-US" altLang="zh-TW" dirty="0" smtClean="0"/>
              <a:t>Real-time operating systems (RTOS)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FreeRTOS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Tasks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Link to </a:t>
            </a:r>
            <a:r>
              <a:rPr lang="en-US" altLang="zh-TW" dirty="0" err="1" smtClean="0">
                <a:solidFill>
                  <a:srgbClr val="FF0000"/>
                </a:solidFill>
              </a:rPr>
              <a:t>FreeRTOS</a:t>
            </a:r>
            <a:r>
              <a:rPr lang="en-US" altLang="zh-TW" dirty="0" smtClean="0">
                <a:solidFill>
                  <a:srgbClr val="FF0000"/>
                </a:solidFill>
              </a:rPr>
              <a:t> on Arduino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731000" y="6229350"/>
            <a:ext cx="1905000" cy="457200"/>
          </a:xfrm>
        </p:spPr>
        <p:txBody>
          <a:bodyPr/>
          <a:lstStyle/>
          <a:p>
            <a:fld id="{2B92EA2C-849A-49EC-B0CD-5F88A3D4CA3F}" type="slidenum">
              <a:rPr lang="zh-TW" altLang="en-US" smtClean="0"/>
              <a:pPr/>
              <a:t>30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095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FreeRTOS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FreeRTOS</a:t>
            </a:r>
            <a:r>
              <a:rPr lang="en-US" altLang="zh-TW" dirty="0" smtClean="0"/>
              <a:t> is nothing but software that provides multitasking facilities</a:t>
            </a:r>
          </a:p>
          <a:p>
            <a:pPr lvl="1"/>
            <a:r>
              <a:rPr lang="en-US" altLang="zh-TW" dirty="0" smtClean="0"/>
              <a:t>Allows to run multiple tasks and has a simple scheduler to switch between tasks (priority-based multitasking)</a:t>
            </a:r>
          </a:p>
          <a:p>
            <a:pPr lvl="2"/>
            <a:r>
              <a:rPr lang="en-US" altLang="zh-TW" dirty="0" smtClean="0"/>
              <a:t>Fully preemptive</a:t>
            </a:r>
          </a:p>
          <a:p>
            <a:pPr lvl="2"/>
            <a:r>
              <a:rPr lang="en-US" altLang="zh-TW" dirty="0" smtClean="0"/>
              <a:t>Always runs the highest priority task that is ready to run</a:t>
            </a:r>
          </a:p>
          <a:p>
            <a:pPr lvl="2"/>
            <a:r>
              <a:rPr lang="en-US" altLang="zh-TW" dirty="0" smtClean="0"/>
              <a:t>Context switch occurs if a task/co-routine blocks or a task/co-routine yields the CPU</a:t>
            </a:r>
          </a:p>
          <a:p>
            <a:pPr lvl="1"/>
            <a:r>
              <a:rPr lang="en-US" altLang="zh-TW" i="1" dirty="0" smtClean="0"/>
              <a:t>Queues</a:t>
            </a:r>
            <a:r>
              <a:rPr lang="en-US" altLang="zh-TW" dirty="0" smtClean="0"/>
              <a:t> to communicate between multiple tasks</a:t>
            </a:r>
          </a:p>
          <a:p>
            <a:pPr lvl="1"/>
            <a:r>
              <a:rPr lang="en-US" altLang="zh-TW" i="1" dirty="0" smtClean="0"/>
              <a:t>Semaphores</a:t>
            </a:r>
            <a:r>
              <a:rPr lang="en-US" altLang="zh-TW" dirty="0" smtClean="0"/>
              <a:t> to manage resource sharing between multiple tasks</a:t>
            </a:r>
          </a:p>
          <a:p>
            <a:pPr lvl="1"/>
            <a:r>
              <a:rPr lang="en-US" altLang="zh-TW" dirty="0" smtClean="0"/>
              <a:t>Utilities to view CPU utilization, stack utilization etc.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31</a:t>
            </a:fld>
            <a:endParaRPr lang="zh-TW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3059832" y="5805264"/>
            <a:ext cx="6043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TW" sz="1600" dirty="0">
                <a:latin typeface="+mn-lt"/>
              </a:rPr>
              <a:t>(http://www.socialledge.com/sjsu/index.php?title=FreeRTOS_Tutorial)</a:t>
            </a:r>
            <a:endParaRPr lang="zh-TW" alt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1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Tasks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</a:t>
            </a:r>
            <a:r>
              <a:rPr lang="en-US" altLang="zh-TW" dirty="0" err="1" smtClean="0"/>
              <a:t>FreeRTOS</a:t>
            </a:r>
            <a:r>
              <a:rPr lang="en-US" altLang="zh-TW" dirty="0" smtClean="0"/>
              <a:t> each thread of execution is called a </a:t>
            </a:r>
            <a:r>
              <a:rPr lang="en-US" altLang="zh-TW" i="1" dirty="0" smtClean="0">
                <a:solidFill>
                  <a:srgbClr val="FF0000"/>
                </a:solidFill>
              </a:rPr>
              <a:t>task</a:t>
            </a:r>
          </a:p>
          <a:p>
            <a:pPr lvl="1"/>
            <a:r>
              <a:rPr lang="en-US" altLang="zh-TW" dirty="0"/>
              <a:t>Tasks are implemented as C </a:t>
            </a:r>
            <a:r>
              <a:rPr lang="en-US" altLang="zh-TW" dirty="0" smtClean="0"/>
              <a:t>functions that must </a:t>
            </a:r>
            <a:r>
              <a:rPr lang="en-US" altLang="zh-TW" dirty="0"/>
              <a:t>return </a:t>
            </a:r>
            <a:r>
              <a:rPr lang="en-US" altLang="zh-TW" i="1" dirty="0"/>
              <a:t>void</a:t>
            </a:r>
            <a:r>
              <a:rPr lang="en-US" altLang="zh-TW" dirty="0"/>
              <a:t> and take a void pointer </a:t>
            </a:r>
            <a:r>
              <a:rPr lang="en-US" altLang="zh-TW" dirty="0" smtClean="0"/>
              <a:t>parameter</a:t>
            </a:r>
            <a:r>
              <a:rPr lang="en-US" altLang="zh-TW" dirty="0"/>
              <a:t>:</a:t>
            </a:r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ATaskFunction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(void 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pvParameters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task is a small </a:t>
            </a:r>
            <a:r>
              <a:rPr lang="en-US" altLang="zh-TW" dirty="0" smtClean="0"/>
              <a:t>program that </a:t>
            </a:r>
            <a:r>
              <a:rPr lang="en-US" altLang="zh-TW" dirty="0"/>
              <a:t>has an entry point, will normally run forever within </a:t>
            </a:r>
            <a:r>
              <a:rPr lang="en-US" altLang="zh-TW" dirty="0" smtClean="0"/>
              <a:t>an infinite </a:t>
            </a:r>
            <a:r>
              <a:rPr lang="en-US" altLang="zh-TW" dirty="0"/>
              <a:t>loop, </a:t>
            </a:r>
            <a:r>
              <a:rPr lang="en-US" altLang="zh-TW" dirty="0" smtClean="0"/>
              <a:t>will </a:t>
            </a:r>
            <a:r>
              <a:rPr lang="en-US" altLang="zh-TW" dirty="0"/>
              <a:t>not </a:t>
            </a:r>
            <a:r>
              <a:rPr lang="en-US" altLang="zh-TW" dirty="0" smtClean="0"/>
              <a:t>exit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32</a:t>
            </a:fld>
            <a:endParaRPr lang="zh-TW" altLang="zh-TW"/>
          </a:p>
        </p:txBody>
      </p:sp>
      <p:sp>
        <p:nvSpPr>
          <p:cNvPr id="8" name="矩形 7"/>
          <p:cNvSpPr/>
          <p:nvPr/>
        </p:nvSpPr>
        <p:spPr>
          <a:xfrm>
            <a:off x="107504" y="3501008"/>
            <a:ext cx="8928992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ATaskFunction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(void 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pvParameters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altLang="zh-TW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Each instance of task will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have its own copy of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iVariableExample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task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normally implemented in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infinite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;; 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 /* task </a:t>
            </a:r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functionality 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 }</a:t>
            </a:r>
            <a:endParaRPr lang="en-US" altLang="zh-TW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Should the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 ever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 out of the above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then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task must be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deleted. </a:t>
            </a:r>
            <a:r>
              <a:rPr lang="en-US" altLang="zh-TW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vTaskDelete</a:t>
            </a:r>
            <a:r>
              <a:rPr lang="en-US" altLang="zh-TW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(NULL); 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NULL: this task */</a:t>
            </a:r>
            <a:endParaRPr lang="en-US" altLang="zh-TW" sz="18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809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Task Creation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xTaskCreate</a:t>
            </a:r>
            <a:r>
              <a:rPr lang="en-US" altLang="zh-TW" dirty="0" smtClean="0"/>
              <a:t>( </a:t>
            </a:r>
            <a:r>
              <a:rPr lang="en-US" altLang="zh-TW" dirty="0" err="1" smtClean="0"/>
              <a:t>pvTaskCode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pcName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usStackDepth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pvParameters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uxPriority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pxCreatedTask</a:t>
            </a:r>
            <a:r>
              <a:rPr lang="en-US" altLang="zh-TW" dirty="0" smtClean="0"/>
              <a:t> )</a:t>
            </a:r>
          </a:p>
          <a:p>
            <a:pPr lvl="1"/>
            <a:r>
              <a:rPr lang="en-US" altLang="zh-TW" b="1" dirty="0" err="1" smtClean="0"/>
              <a:t>pvTaskCode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pointer to task entry function, implemented to never return</a:t>
            </a:r>
          </a:p>
          <a:p>
            <a:pPr lvl="1"/>
            <a:r>
              <a:rPr lang="en-US" altLang="zh-TW" b="1" dirty="0" err="1" smtClean="0"/>
              <a:t>pcName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a descriptive name for the task to facilitate debugging  </a:t>
            </a:r>
          </a:p>
          <a:p>
            <a:pPr lvl="1"/>
            <a:r>
              <a:rPr lang="en-US" altLang="zh-TW" b="1" dirty="0" err="1" smtClean="0"/>
              <a:t>usStackDepth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size of task stack, specified as the number of variables that the stack can hold</a:t>
            </a:r>
          </a:p>
          <a:p>
            <a:pPr lvl="1"/>
            <a:r>
              <a:rPr lang="en-US" altLang="zh-TW" b="1" dirty="0" err="1" smtClean="0"/>
              <a:t>pvParameters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pointer to parameters for the task</a:t>
            </a:r>
          </a:p>
          <a:p>
            <a:pPr lvl="1"/>
            <a:r>
              <a:rPr lang="en-US" altLang="zh-TW" b="1" dirty="0" err="1" smtClean="0"/>
              <a:t>uxPriority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priority at which the task should run</a:t>
            </a:r>
          </a:p>
          <a:p>
            <a:pPr lvl="1"/>
            <a:r>
              <a:rPr lang="en-US" altLang="zh-TW" b="1" dirty="0" err="1" smtClean="0"/>
              <a:t>pvCreatedTask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pass back a handle by which the created task can be referenced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33</a:t>
            </a:fld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5707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Creating a Task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34</a:t>
            </a:fld>
            <a:endParaRPr lang="zh-TW" altLang="zh-TW"/>
          </a:p>
        </p:txBody>
      </p:sp>
      <p:sp>
        <p:nvSpPr>
          <p:cNvPr id="5" name="矩形 4"/>
          <p:cNvSpPr/>
          <p:nvPr/>
        </p:nvSpPr>
        <p:spPr>
          <a:xfrm>
            <a:off x="107504" y="1168291"/>
            <a:ext cx="8928992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oid setup()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(!Serial){;} // wait for serial port to connect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/*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Now set up two tasks to run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independently */</a:t>
            </a:r>
            <a:endParaRPr lang="en-US" altLang="zh-TW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xTaskCreate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vTask1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Pointer to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the task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portCHAR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*) "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Task1",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Name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the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task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128,     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 */</a:t>
            </a:r>
            <a:endParaRPr lang="en-US" altLang="zh-TW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NULL,    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NULL task parameter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task will run at priority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NULL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not use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task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xTaskCreate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vTask2,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Task2", 1000, NULL, 1,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Now the task scheduler, which takes over control of scheduling individual tasks, is automatically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started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Creating a Task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35</a:t>
            </a:fld>
            <a:endParaRPr lang="zh-TW" altLang="zh-TW"/>
          </a:p>
        </p:txBody>
      </p:sp>
      <p:sp>
        <p:nvSpPr>
          <p:cNvPr id="5" name="矩形 4"/>
          <p:cNvSpPr/>
          <p:nvPr/>
        </p:nvSpPr>
        <p:spPr>
          <a:xfrm>
            <a:off x="107504" y="1168291"/>
            <a:ext cx="8928992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vTask1(void *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pvParameters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(void)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pvParameters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altLang="zh-TW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;;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the input on analog pin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*/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sensorValue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(A0);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out the value you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*/</a:t>
            </a:r>
            <a:endParaRPr lang="en-US" altLang="zh-TW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sensorValue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 tick delay in between reads for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stability */</a:t>
            </a:r>
            <a:endParaRPr lang="en-US" altLang="zh-TW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vTaskDelay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493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Link to </a:t>
            </a:r>
            <a:r>
              <a:rPr lang="en-US" altLang="zh-TW" dirty="0" err="1" smtClean="0"/>
              <a:t>FreeRTOS</a:t>
            </a:r>
            <a:r>
              <a:rPr lang="en-US" altLang="zh-TW" dirty="0" smtClean="0"/>
              <a:t> on Arduino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is a </a:t>
            </a:r>
            <a:r>
              <a:rPr lang="en-US" altLang="zh-TW" dirty="0" err="1" smtClean="0"/>
              <a:t>FreeRTOS</a:t>
            </a:r>
            <a:r>
              <a:rPr lang="en-US" altLang="zh-TW" dirty="0" smtClean="0"/>
              <a:t> </a:t>
            </a:r>
            <a:r>
              <a:rPr lang="en-US" altLang="zh-TW" dirty="0"/>
              <a:t>implementation </a:t>
            </a:r>
            <a:r>
              <a:rPr lang="en-US" altLang="zh-TW" dirty="0" smtClean="0"/>
              <a:t>in Arduino</a:t>
            </a:r>
            <a:r>
              <a:rPr lang="en-US" altLang="zh-TW" dirty="0"/>
              <a:t> IDE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Go </a:t>
            </a:r>
            <a:r>
              <a:rPr lang="en-US" altLang="zh-TW" dirty="0"/>
              <a:t>to “</a:t>
            </a:r>
            <a:r>
              <a:rPr lang="en-US" altLang="zh-TW" dirty="0">
                <a:solidFill>
                  <a:srgbClr val="0000FF"/>
                </a:solidFill>
              </a:rPr>
              <a:t>Sketch</a:t>
            </a:r>
            <a:r>
              <a:rPr lang="en-US" altLang="zh-TW" dirty="0"/>
              <a:t>” -&gt; “</a:t>
            </a:r>
            <a:r>
              <a:rPr lang="en-US" altLang="zh-TW" dirty="0">
                <a:solidFill>
                  <a:srgbClr val="0000FF"/>
                </a:solidFill>
              </a:rPr>
              <a:t>Include Library</a:t>
            </a:r>
            <a:r>
              <a:rPr lang="en-US" altLang="zh-TW" dirty="0"/>
              <a:t>” -&gt; “</a:t>
            </a:r>
            <a:r>
              <a:rPr lang="en-US" altLang="zh-TW" dirty="0">
                <a:solidFill>
                  <a:srgbClr val="0000FF"/>
                </a:solidFill>
              </a:rPr>
              <a:t>Manage Libraries…</a:t>
            </a:r>
            <a:r>
              <a:rPr lang="en-US" altLang="zh-TW" dirty="0"/>
              <a:t>” to open Arduino IDE Library manager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36</a:t>
            </a:fld>
            <a:endParaRPr lang="zh-TW" altLang="zh-TW"/>
          </a:p>
        </p:txBody>
      </p:sp>
      <p:pic>
        <p:nvPicPr>
          <p:cNvPr id="5" name="Picture 3" descr="C:\Users\PADSnull\Desktop\FreeR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9273"/>
            <a:ext cx="5632451" cy="368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TW" dirty="0"/>
              <a:t>Link to </a:t>
            </a:r>
            <a:r>
              <a:rPr lang="en-US" altLang="zh-TW" dirty="0" err="1"/>
              <a:t>FreeRTOS</a:t>
            </a:r>
            <a:r>
              <a:rPr lang="en-US" altLang="zh-TW" dirty="0"/>
              <a:t> on Arduino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the </a:t>
            </a:r>
            <a:r>
              <a:rPr lang="en-US" altLang="zh-TW" dirty="0"/>
              <a:t>Arduino IDE Library </a:t>
            </a:r>
            <a:r>
              <a:rPr lang="en-US" altLang="zh-TW" dirty="0" smtClean="0"/>
              <a:t>manager (from Arduino Version 1.6.8) </a:t>
            </a:r>
            <a:r>
              <a:rPr lang="en-US" altLang="zh-TW" dirty="0"/>
              <a:t>look for </a:t>
            </a:r>
            <a:r>
              <a:rPr lang="en-US" altLang="zh-TW" dirty="0" smtClean="0"/>
              <a:t>the </a:t>
            </a:r>
            <a:r>
              <a:rPr lang="en-US" altLang="zh-TW" dirty="0" err="1" smtClean="0"/>
              <a:t>FreeRTOS</a:t>
            </a:r>
            <a:r>
              <a:rPr lang="en-US" altLang="zh-TW" dirty="0" smtClean="0"/>
              <a:t> </a:t>
            </a:r>
            <a:r>
              <a:rPr lang="en-US" altLang="zh-TW" dirty="0"/>
              <a:t>Library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Type</a:t>
            </a:r>
            <a:r>
              <a:rPr lang="en-US" altLang="zh-TW" dirty="0"/>
              <a:t>: “</a:t>
            </a:r>
            <a:r>
              <a:rPr lang="en-US" altLang="zh-TW" dirty="0">
                <a:solidFill>
                  <a:srgbClr val="0000FF"/>
                </a:solidFill>
              </a:rPr>
              <a:t>Contributed</a:t>
            </a:r>
            <a:r>
              <a:rPr lang="en-US" altLang="zh-TW" dirty="0"/>
              <a:t>” and </a:t>
            </a:r>
            <a:r>
              <a:rPr lang="en-US" altLang="zh-TW" dirty="0" smtClean="0"/>
              <a:t>Topic</a:t>
            </a:r>
            <a:r>
              <a:rPr lang="en-US" altLang="zh-TW" dirty="0"/>
              <a:t>: “</a:t>
            </a:r>
            <a:r>
              <a:rPr lang="en-US" altLang="zh-TW" dirty="0">
                <a:solidFill>
                  <a:srgbClr val="0000FF"/>
                </a:solidFill>
              </a:rPr>
              <a:t>Timing</a:t>
            </a:r>
            <a:r>
              <a:rPr lang="en-US" altLang="zh-TW" dirty="0"/>
              <a:t>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37</a:t>
            </a:fld>
            <a:endParaRPr lang="zh-TW" altLang="zh-TW"/>
          </a:p>
        </p:txBody>
      </p:sp>
      <p:pic>
        <p:nvPicPr>
          <p:cNvPr id="3075" name="Picture 3" descr="C:\Users\PADSnull\Desktop\FreeR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75" y="2636912"/>
            <a:ext cx="5916752" cy="333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1691681" y="3789040"/>
            <a:ext cx="5616624" cy="79208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TW" dirty="0"/>
              <a:t>Link to </a:t>
            </a:r>
            <a:r>
              <a:rPr lang="en-US" altLang="zh-TW" dirty="0" err="1"/>
              <a:t>FreeRTOS</a:t>
            </a:r>
            <a:r>
              <a:rPr lang="en-US" altLang="zh-TW" dirty="0"/>
              <a:t> on Arduino </a:t>
            </a:r>
            <a:r>
              <a:rPr lang="en-US" altLang="zh-TW" dirty="0" smtClean="0"/>
              <a:t>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Under </a:t>
            </a:r>
            <a:r>
              <a:rPr lang="en-US" altLang="zh-TW" dirty="0"/>
              <a:t>the </a:t>
            </a:r>
            <a:r>
              <a:rPr lang="en-US" altLang="zh-TW" dirty="0" smtClean="0"/>
              <a:t>“</a:t>
            </a:r>
            <a:r>
              <a:rPr lang="en-US" altLang="zh-TW" dirty="0" smtClean="0">
                <a:solidFill>
                  <a:srgbClr val="0000FF"/>
                </a:solidFill>
              </a:rPr>
              <a:t>Sketch</a:t>
            </a:r>
            <a:r>
              <a:rPr lang="en-US" altLang="zh-TW" dirty="0" smtClean="0"/>
              <a:t>” -&gt; “</a:t>
            </a:r>
            <a:r>
              <a:rPr lang="en-US" altLang="zh-TW" dirty="0" smtClean="0">
                <a:solidFill>
                  <a:srgbClr val="0000FF"/>
                </a:solidFill>
              </a:rPr>
              <a:t>Include Library</a:t>
            </a:r>
            <a:r>
              <a:rPr lang="en-US" altLang="zh-TW" dirty="0" smtClean="0"/>
              <a:t>”, </a:t>
            </a:r>
            <a:r>
              <a:rPr lang="en-US" altLang="zh-TW" dirty="0"/>
              <a:t>ensure that the </a:t>
            </a:r>
            <a:r>
              <a:rPr lang="en-US" altLang="zh-TW" dirty="0" err="1"/>
              <a:t>FreeRTOS</a:t>
            </a:r>
            <a:r>
              <a:rPr lang="en-US" altLang="zh-TW" dirty="0"/>
              <a:t> library is included in your </a:t>
            </a:r>
            <a:r>
              <a:rPr lang="en-US" altLang="zh-TW" dirty="0" smtClean="0"/>
              <a:t>sketch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38</a:t>
            </a:fld>
            <a:endParaRPr lang="zh-TW" altLang="zh-TW"/>
          </a:p>
        </p:txBody>
      </p:sp>
      <p:pic>
        <p:nvPicPr>
          <p:cNvPr id="5122" name="Picture 2" descr="C:\Users\PADSnull\Desktop\FreeR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50247"/>
            <a:ext cx="4381207" cy="39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Sensors</a:t>
            </a:r>
            <a:endParaRPr lang="en-US" altLang="zh-TW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For capturing physical data</a:t>
            </a:r>
          </a:p>
          <a:p>
            <a:r>
              <a:rPr lang="en-US" altLang="zh-TW" dirty="0" smtClean="0"/>
              <a:t>Sensors can be designed for virtually every physical and </a:t>
            </a:r>
            <a:r>
              <a:rPr lang="en-US" altLang="zh-TW" dirty="0"/>
              <a:t>chemical </a:t>
            </a:r>
            <a:r>
              <a:rPr lang="en-US" altLang="zh-TW" dirty="0" smtClean="0"/>
              <a:t>stimulus.</a:t>
            </a:r>
          </a:p>
          <a:p>
            <a:pPr lvl="1"/>
            <a:r>
              <a:rPr lang="en-US" altLang="zh-TW" dirty="0"/>
              <a:t>H</a:t>
            </a:r>
            <a:r>
              <a:rPr lang="en-US" altLang="zh-TW" dirty="0" smtClean="0"/>
              <a:t>eat</a:t>
            </a:r>
            <a:r>
              <a:rPr lang="en-US" altLang="zh-TW" dirty="0"/>
              <a:t>, light, sound, weight, velocity, acceleration, electrical current, voltage, </a:t>
            </a:r>
            <a:r>
              <a:rPr lang="en-US" altLang="zh-TW" dirty="0" smtClean="0"/>
              <a:t>pressure, … </a:t>
            </a:r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hemical compounds</a:t>
            </a:r>
          </a:p>
          <a:p>
            <a:r>
              <a:rPr lang="en-US" altLang="zh-TW" dirty="0"/>
              <a:t>Many physical effects can be used for constructing sensors</a:t>
            </a:r>
          </a:p>
          <a:p>
            <a:pPr lvl="1"/>
            <a:r>
              <a:rPr lang="en-US" altLang="zh-TW" dirty="0"/>
              <a:t>L</a:t>
            </a:r>
            <a:r>
              <a:rPr lang="en-US" altLang="zh-TW" dirty="0" smtClean="0"/>
              <a:t>aw </a:t>
            </a:r>
            <a:r>
              <a:rPr lang="en-US" altLang="zh-TW" dirty="0"/>
              <a:t>of induction (generation of voltages in an electric field</a:t>
            </a:r>
            <a:r>
              <a:rPr lang="en-US" altLang="zh-TW" dirty="0" smtClean="0"/>
              <a:t>), light-electric effects. …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25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dirty="0" err="1"/>
              <a:t>Blink_AnalogRead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39</a:t>
            </a:fld>
            <a:endParaRPr lang="zh-TW" altLang="zh-TW"/>
          </a:p>
        </p:txBody>
      </p:sp>
      <p:sp>
        <p:nvSpPr>
          <p:cNvPr id="5" name="矩形 4"/>
          <p:cNvSpPr/>
          <p:nvPr/>
        </p:nvSpPr>
        <p:spPr>
          <a:xfrm>
            <a:off x="107504" y="1168291"/>
            <a:ext cx="8928992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Arduino_FreeRTOS.h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define two tasks for Blink &amp; </a:t>
            </a:r>
            <a:r>
              <a:rPr lang="en-US" altLang="zh-TW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TaskBlink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(void *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pvParameters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TaskAnalogRead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(void *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pvParameters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while (!Serial) {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; // wait for serial port to connect.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Now set up two tasks to run independently */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xTaskCreate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TaskBlink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portCHAR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*)"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Blink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128, NULL, 2,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 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xTaskCreate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TaskAnalogRead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portCHAR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*) "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128, NULL, 1,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 );</a:t>
            </a:r>
          </a:p>
        </p:txBody>
      </p:sp>
    </p:spTree>
    <p:extLst>
      <p:ext uri="{BB962C8B-B14F-4D97-AF65-F5344CB8AC3E}">
        <p14:creationId xmlns:p14="http://schemas.microsoft.com/office/powerpoint/2010/main" val="42378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dirty="0" err="1"/>
              <a:t>Blink_AnalogRead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40</a:t>
            </a:fld>
            <a:endParaRPr lang="zh-TW" altLang="zh-TW"/>
          </a:p>
        </p:txBody>
      </p:sp>
      <p:sp>
        <p:nvSpPr>
          <p:cNvPr id="5" name="矩形 4"/>
          <p:cNvSpPr/>
          <p:nvPr/>
        </p:nvSpPr>
        <p:spPr>
          <a:xfrm>
            <a:off x="107504" y="1168291"/>
            <a:ext cx="8928992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TaskAnalogRead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(void *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pvParameters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(void)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pvParameters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(;;) {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read the input on analog pin 0 */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sensorValue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(A0);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print out the value you read */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sensorValue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one tick delay in between reads for stability */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vTaskDelay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(1); 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936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361656"/>
            <a:ext cx="4038600" cy="1371600"/>
          </a:xfrm>
          <a:prstGeom prst="rect">
            <a:avLst/>
          </a:prstGeom>
          <a:solidFill>
            <a:srgbClr val="175E77"/>
          </a:solidFill>
          <a:ln w="28575">
            <a:solidFill>
              <a:schemeClr val="bg2"/>
            </a:solidFill>
            <a:miter lim="800000"/>
            <a:headEnd/>
            <a:tailEnd type="none" w="lg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 tIns="91440" bIns="9144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837656"/>
            <a:ext cx="4038600" cy="1371600"/>
          </a:xfrm>
          <a:prstGeom prst="rect">
            <a:avLst/>
          </a:prstGeom>
          <a:solidFill>
            <a:srgbClr val="175E77"/>
          </a:solidFill>
          <a:ln w="28575">
            <a:solidFill>
              <a:schemeClr val="bg2"/>
            </a:solidFill>
            <a:miter lim="800000"/>
            <a:headEnd/>
            <a:tailEnd type="none" w="lg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 tIns="91440" bIns="9144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Sensor Applications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237456"/>
            <a:ext cx="4038600" cy="1447800"/>
          </a:xfrm>
          <a:prstGeom prst="rect">
            <a:avLst/>
          </a:prstGeom>
          <a:solidFill>
            <a:srgbClr val="175E77"/>
          </a:solidFill>
          <a:ln w="28575">
            <a:solidFill>
              <a:schemeClr val="bg2"/>
            </a:solidFill>
            <a:miter lim="800000"/>
            <a:headEnd/>
            <a:tailEnd type="none" w="lg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 tIns="91440" bIns="9144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2085975" y="4404519"/>
            <a:ext cx="2098675" cy="1295400"/>
          </a:xfrm>
          <a:prstGeom prst="roundRect">
            <a:avLst>
              <a:gd name="adj" fmla="val 9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Touch </a:t>
            </a:r>
          </a:p>
          <a:p>
            <a:pPr eaLnBrk="1" hangingPunct="1">
              <a:buFontTx/>
              <a:buChar char="•"/>
            </a:pPr>
            <a:r>
              <a:rPr lang="en-US" altLang="zh-TW" sz="140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Touch detection</a:t>
            </a:r>
          </a:p>
          <a:p>
            <a:pPr eaLnBrk="1" hangingPunct="1">
              <a:buFontTx/>
              <a:buChar char="•"/>
            </a:pPr>
            <a:r>
              <a:rPr lang="en-US" altLang="zh-TW" sz="140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Appliance control panels</a:t>
            </a:r>
          </a:p>
          <a:p>
            <a:pPr eaLnBrk="1" hangingPunct="1">
              <a:buFontTx/>
              <a:buChar char="•"/>
            </a:pPr>
            <a:r>
              <a:rPr lang="en-US" altLang="zh-TW" sz="140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Touch panels</a:t>
            </a:r>
          </a:p>
          <a:p>
            <a:endParaRPr lang="en-US" altLang="zh-TW" sz="800" b="1">
              <a:solidFill>
                <a:schemeClr val="bg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085975" y="2801144"/>
            <a:ext cx="2133600" cy="1303337"/>
          </a:xfrm>
          <a:prstGeom prst="roundRect">
            <a:avLst>
              <a:gd name="adj" fmla="val 9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Pressure</a:t>
            </a:r>
          </a:p>
          <a:p>
            <a:pPr eaLnBrk="1" hangingPunct="1">
              <a:buFontTx/>
              <a:buChar char="•"/>
            </a:pPr>
            <a:r>
              <a:rPr lang="en-US" altLang="zh-TW" sz="14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Medical</a:t>
            </a:r>
          </a:p>
          <a:p>
            <a:pPr eaLnBrk="1" hangingPunct="1">
              <a:buFontTx/>
              <a:buChar char="•"/>
            </a:pPr>
            <a:r>
              <a:rPr lang="en-US" altLang="zh-TW" sz="14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Barometer/altimeter</a:t>
            </a:r>
          </a:p>
          <a:p>
            <a:pPr eaLnBrk="1" hangingPunct="1">
              <a:buFontTx/>
              <a:buChar char="•"/>
            </a:pPr>
            <a:r>
              <a:rPr lang="en-US" altLang="zh-TW" sz="14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Engine control/tire pressure</a:t>
            </a:r>
          </a:p>
          <a:p>
            <a:pPr eaLnBrk="1" hangingPunct="1">
              <a:buFontTx/>
              <a:buChar char="•"/>
            </a:pPr>
            <a:r>
              <a:rPr lang="en-US" altLang="zh-TW" sz="14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HVAC applications</a:t>
            </a:r>
          </a:p>
          <a:p>
            <a:pPr eaLnBrk="1" hangingPunct="1">
              <a:buFontTx/>
              <a:buChar char="•"/>
            </a:pPr>
            <a:r>
              <a:rPr lang="en-US" altLang="zh-TW" sz="14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Water level</a:t>
            </a:r>
          </a:p>
          <a:p>
            <a:endParaRPr lang="en-US" altLang="zh-TW" sz="1400" b="1" dirty="0">
              <a:solidFill>
                <a:schemeClr val="bg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>
            <a:off x="2085975" y="1237456"/>
            <a:ext cx="2133600" cy="1371600"/>
          </a:xfrm>
          <a:prstGeom prst="roundRect">
            <a:avLst>
              <a:gd name="adj" fmla="val 9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Acceleration</a:t>
            </a:r>
          </a:p>
          <a:p>
            <a:pPr eaLnBrk="1" hangingPunct="1">
              <a:buFontTx/>
              <a:buChar char="•"/>
            </a:pPr>
            <a:r>
              <a:rPr lang="en-US" altLang="zh-TW" sz="14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Gesture detection</a:t>
            </a:r>
          </a:p>
          <a:p>
            <a:pPr eaLnBrk="1" hangingPunct="1">
              <a:buFontTx/>
              <a:buChar char="•"/>
            </a:pPr>
            <a:r>
              <a:rPr lang="en-US" altLang="zh-TW" sz="14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Tilt to control</a:t>
            </a:r>
          </a:p>
          <a:p>
            <a:pPr eaLnBrk="1" hangingPunct="1">
              <a:buFontTx/>
              <a:buChar char="•"/>
            </a:pPr>
            <a:r>
              <a:rPr lang="en-US" altLang="zh-TW" sz="14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Tap detection</a:t>
            </a:r>
          </a:p>
          <a:p>
            <a:pPr eaLnBrk="1" hangingPunct="1">
              <a:buFontTx/>
              <a:buChar char="•"/>
            </a:pPr>
            <a:r>
              <a:rPr lang="en-US" altLang="zh-TW" sz="14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Position detection</a:t>
            </a:r>
          </a:p>
          <a:p>
            <a:pPr eaLnBrk="1" hangingPunct="1">
              <a:buFontTx/>
              <a:buChar char="•"/>
            </a:pPr>
            <a:r>
              <a:rPr lang="en-US" altLang="zh-TW" sz="14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Orientation</a:t>
            </a:r>
            <a:r>
              <a:rPr lang="en-US" altLang="zh-TW" sz="12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</a:p>
          <a:p>
            <a:endParaRPr lang="en-US" altLang="zh-TW" sz="600" b="1" dirty="0">
              <a:solidFill>
                <a:schemeClr val="bg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75788" name="Picture 13" descr="Final TSP-8286 Signature Graphic MC34940 Low-R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437856"/>
            <a:ext cx="1658938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89" name="Picture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13656"/>
            <a:ext cx="1676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2" name="Text Box 170"/>
          <p:cNvSpPr txBox="1">
            <a:spLocks noChangeArrowheads="1"/>
          </p:cNvSpPr>
          <p:nvPr/>
        </p:nvSpPr>
        <p:spPr bwMode="auto">
          <a:xfrm>
            <a:off x="4927848" y="4820959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000000"/>
                </a:solidFill>
                <a:latin typeface="+mn-lt"/>
                <a:ea typeface="新細明體" panose="02020500000000000000" pitchFamily="18" charset="-120"/>
                <a:cs typeface="Arial" panose="020B0604020202020204" pitchFamily="34" charset="0"/>
              </a:rPr>
              <a:t>Multiple sensors working together for next generation </a:t>
            </a:r>
            <a:r>
              <a:rPr lang="en-US" altLang="zh-TW" dirty="0" smtClean="0">
                <a:solidFill>
                  <a:srgbClr val="000000"/>
                </a:solidFill>
                <a:latin typeface="+mn-lt"/>
                <a:ea typeface="新細明體" panose="02020500000000000000" pitchFamily="18" charset="-120"/>
                <a:cs typeface="Arial" panose="020B0604020202020204" pitchFamily="34" charset="0"/>
              </a:rPr>
              <a:t>applications </a:t>
            </a:r>
            <a:r>
              <a:rPr lang="en-US" altLang="zh-TW" dirty="0" smtClean="0">
                <a:solidFill>
                  <a:srgbClr val="000000"/>
                </a:solidFill>
                <a:latin typeface="+mn-lt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i="1" dirty="0" smtClean="0">
                <a:solidFill>
                  <a:srgbClr val="000000"/>
                </a:solidFill>
                <a:latin typeface="+mn-lt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sensor fusion</a:t>
            </a:r>
            <a:endParaRPr lang="en-US" altLang="zh-TW" i="1" dirty="0">
              <a:solidFill>
                <a:srgbClr val="000000"/>
              </a:solidFill>
              <a:latin typeface="+mn-lt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75792" name="Picture 15" descr="RAS-16026 Pegasus Sig Graphic_o1v1 2-3-0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2"/>
          <a:stretch>
            <a:fillRect/>
          </a:stretch>
        </p:blipFill>
        <p:spPr bwMode="auto">
          <a:xfrm>
            <a:off x="533400" y="2913856"/>
            <a:ext cx="1676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4048" y="1556792"/>
            <a:ext cx="3581400" cy="1447800"/>
          </a:xfrm>
          <a:prstGeom prst="rect">
            <a:avLst/>
          </a:prstGeom>
          <a:solidFill>
            <a:srgbClr val="175E77"/>
          </a:solidFill>
          <a:ln w="28575">
            <a:solidFill>
              <a:schemeClr val="bg2"/>
            </a:solidFill>
            <a:miter lim="800000"/>
            <a:headEnd/>
            <a:tailEnd type="none" w="lg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 tIns="91440" bIns="9144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10255" name="AutoShape 8"/>
          <p:cNvSpPr>
            <a:spLocks noChangeArrowheads="1"/>
          </p:cNvSpPr>
          <p:nvPr/>
        </p:nvSpPr>
        <p:spPr bwMode="auto">
          <a:xfrm>
            <a:off x="6223248" y="1556792"/>
            <a:ext cx="2514600" cy="1600200"/>
          </a:xfrm>
          <a:prstGeom prst="roundRect">
            <a:avLst>
              <a:gd name="adj" fmla="val 9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Gyroscopic</a:t>
            </a:r>
          </a:p>
          <a:p>
            <a:r>
              <a:rPr lang="en-US" altLang="zh-TW" sz="16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Magnetic</a:t>
            </a:r>
          </a:p>
          <a:p>
            <a:r>
              <a:rPr lang="en-US" altLang="zh-TW" sz="16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Ambient light sensing</a:t>
            </a:r>
          </a:p>
          <a:p>
            <a:r>
              <a:rPr lang="en-US" altLang="zh-TW" sz="16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Temperature/humidity</a:t>
            </a:r>
          </a:p>
          <a:p>
            <a:r>
              <a:rPr lang="en-US" altLang="zh-TW" sz="1600" dirty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Motion detection</a:t>
            </a:r>
          </a:p>
        </p:txBody>
      </p:sp>
      <p:pic>
        <p:nvPicPr>
          <p:cNvPr id="10256" name="Picture 27" descr="MPR121_LR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666456"/>
            <a:ext cx="533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0592" name="Rectangle 16"/>
          <p:cNvSpPr>
            <a:spLocks noChangeArrowheads="1"/>
          </p:cNvSpPr>
          <p:nvPr/>
        </p:nvSpPr>
        <p:spPr bwMode="auto">
          <a:xfrm>
            <a:off x="5308848" y="1785392"/>
            <a:ext cx="8382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8" name="AutoShape 17"/>
          <p:cNvSpPr>
            <a:spLocks noChangeArrowheads="1"/>
          </p:cNvSpPr>
          <p:nvPr/>
        </p:nvSpPr>
        <p:spPr bwMode="auto">
          <a:xfrm>
            <a:off x="5461248" y="1861592"/>
            <a:ext cx="533400" cy="762000"/>
          </a:xfrm>
          <a:prstGeom prst="diamond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13500000">
              <a:srgbClr val="000000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>
            <a:off x="5918448" y="2242592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13500000">
              <a:srgbClr val="00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D4F8DA-99A1-4CF9-A981-2621FECEC23E}" type="slidenum">
              <a:rPr lang="zh-TW" altLang="en-US" smtClean="0"/>
              <a:pPr>
                <a:defRPr/>
              </a:pPr>
              <a:t>4</a:t>
            </a:fld>
            <a:endParaRPr lang="zh-TW" altLang="zh-TW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014664" y="3268960"/>
            <a:ext cx="3581400" cy="1447800"/>
          </a:xfrm>
          <a:prstGeom prst="rect">
            <a:avLst/>
          </a:prstGeom>
          <a:solidFill>
            <a:srgbClr val="175E77"/>
          </a:solidFill>
          <a:ln w="28575">
            <a:solidFill>
              <a:schemeClr val="bg2"/>
            </a:solidFill>
            <a:miter lim="800000"/>
            <a:headEnd/>
            <a:tailEnd type="none" w="lg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 tIns="91440" bIns="9144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6233864" y="3356992"/>
            <a:ext cx="2514600" cy="1343937"/>
          </a:xfrm>
          <a:prstGeom prst="roundRect">
            <a:avLst>
              <a:gd name="adj" fmla="val 98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dirty="0" smtClean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Video/Audio/Lidar</a:t>
            </a:r>
            <a:endParaRPr lang="en-US" altLang="zh-TW" sz="1600" b="1" dirty="0">
              <a:solidFill>
                <a:schemeClr val="bg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Surveillance</a:t>
            </a:r>
            <a:endParaRPr lang="en-US" altLang="zh-TW" sz="1400" dirty="0">
              <a:solidFill>
                <a:schemeClr val="bg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Object detection</a:t>
            </a:r>
            <a:endParaRPr lang="en-US" altLang="zh-TW" sz="1400" dirty="0">
              <a:solidFill>
                <a:schemeClr val="bg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Depth detection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bg1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Speech recognition</a:t>
            </a:r>
            <a:endParaRPr lang="en-US" altLang="zh-TW" sz="1400" dirty="0">
              <a:solidFill>
                <a:schemeClr val="bg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319464" y="3497560"/>
            <a:ext cx="8382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pic>
        <p:nvPicPr>
          <p:cNvPr id="7" name="圖片 6" descr="Posted on September 1, 2014 October 27, 2014 by Jenny Zhu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0" t="11990" r="29253"/>
          <a:stretch/>
        </p:blipFill>
        <p:spPr>
          <a:xfrm>
            <a:off x="5367886" y="4004740"/>
            <a:ext cx="572266" cy="464858"/>
          </a:xfrm>
          <a:prstGeom prst="rect">
            <a:avLst/>
          </a:prstGeom>
        </p:spPr>
      </p:pic>
      <p:pic>
        <p:nvPicPr>
          <p:cNvPr id="6" name="圖片 5" descr="File:Camera video.PNG - Wikimedia Commo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t="11108" r="8368" b="21785"/>
          <a:stretch/>
        </p:blipFill>
        <p:spPr>
          <a:xfrm>
            <a:off x="5565715" y="3526382"/>
            <a:ext cx="591949" cy="4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/>
            </a:r>
            <a:br>
              <a:rPr lang="en-US" altLang="zh-TW" b="0" dirty="0"/>
            </a:br>
            <a:r>
              <a:rPr lang="en-US" altLang="zh-TW" b="0" dirty="0"/>
              <a:t/>
            </a:r>
            <a:br>
              <a:rPr lang="en-US" altLang="zh-TW" b="0" dirty="0"/>
            </a:br>
            <a:r>
              <a:rPr lang="en-US" altLang="zh-TW" dirty="0" err="1"/>
              <a:t>Photoresistor</a:t>
            </a:r>
            <a:endParaRPr lang="en-US" altLang="zh-TW" dirty="0"/>
          </a:p>
        </p:txBody>
      </p:sp>
      <p:sp>
        <p:nvSpPr>
          <p:cNvPr id="13926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Photoresistor</a:t>
            </a:r>
            <a:r>
              <a:rPr lang="en-US" altLang="zh-TW" dirty="0"/>
              <a:t> </a:t>
            </a:r>
            <a:r>
              <a:rPr lang="en-US" altLang="zh-TW" dirty="0" smtClean="0"/>
              <a:t>is </a:t>
            </a:r>
            <a:r>
              <a:rPr lang="en-US" altLang="zh-TW" dirty="0"/>
              <a:t>a light-controlled variable </a:t>
            </a:r>
            <a:r>
              <a:rPr lang="en-US" altLang="zh-TW" dirty="0" smtClean="0"/>
              <a:t>resistor, made </a:t>
            </a:r>
            <a:r>
              <a:rPr lang="en-US" altLang="zh-TW" dirty="0"/>
              <a:t>of a high resistance </a:t>
            </a:r>
            <a:r>
              <a:rPr lang="en-US" altLang="zh-TW" dirty="0" smtClean="0"/>
              <a:t>semiconductor</a:t>
            </a:r>
            <a:endParaRPr lang="en-US" altLang="zh-TW" dirty="0"/>
          </a:p>
          <a:p>
            <a:r>
              <a:rPr lang="en-US" altLang="zh-TW" dirty="0"/>
              <a:t>The resistance of a </a:t>
            </a:r>
            <a:r>
              <a:rPr lang="en-US" altLang="zh-TW" dirty="0" err="1"/>
              <a:t>photoresistor</a:t>
            </a:r>
            <a:r>
              <a:rPr lang="en-US" altLang="zh-TW" dirty="0"/>
              <a:t> decreases with increasing incident light </a:t>
            </a:r>
            <a:r>
              <a:rPr lang="en-US" altLang="zh-TW" dirty="0" smtClean="0"/>
              <a:t>intensity</a:t>
            </a:r>
          </a:p>
          <a:p>
            <a:pPr lvl="1"/>
            <a:r>
              <a:rPr lang="en-US" altLang="zh-TW" dirty="0"/>
              <a:t>In the dark, a </a:t>
            </a:r>
            <a:r>
              <a:rPr lang="en-US" altLang="zh-TW" dirty="0" err="1"/>
              <a:t>photoresistor</a:t>
            </a:r>
            <a:r>
              <a:rPr lang="en-US" altLang="zh-TW" dirty="0"/>
              <a:t> can have a resistance as high as several </a:t>
            </a:r>
            <a:r>
              <a:rPr lang="en-US" altLang="zh-TW" dirty="0" err="1"/>
              <a:t>megohms</a:t>
            </a:r>
            <a:r>
              <a:rPr lang="en-US" altLang="zh-TW" dirty="0"/>
              <a:t> (MΩ)</a:t>
            </a:r>
          </a:p>
          <a:p>
            <a:pPr lvl="1"/>
            <a:r>
              <a:rPr lang="en-US" altLang="zh-TW" dirty="0"/>
              <a:t>While in the light, a </a:t>
            </a:r>
            <a:r>
              <a:rPr lang="en-US" altLang="zh-TW" dirty="0" err="1"/>
              <a:t>photoresistor</a:t>
            </a:r>
            <a:r>
              <a:rPr lang="en-US" altLang="zh-TW" dirty="0"/>
              <a:t> can have a resistance as low as a few hundred ohms</a:t>
            </a:r>
          </a:p>
          <a:p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4F8DA-99A1-4CF9-A981-2621FECEC23E}" type="slidenum">
              <a:rPr lang="zh-TW" altLang="en-US" smtClean="0"/>
              <a:pPr/>
              <a:t>5</a:t>
            </a:fld>
            <a:endParaRPr lang="zh-TW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8228" t="12821" r="5373" b="13697"/>
          <a:stretch/>
        </p:blipFill>
        <p:spPr>
          <a:xfrm>
            <a:off x="1763688" y="4433683"/>
            <a:ext cx="1800200" cy="1371581"/>
          </a:xfrm>
          <a:prstGeom prst="rect">
            <a:avLst/>
          </a:prstGeom>
        </p:spPr>
      </p:pic>
      <p:pic>
        <p:nvPicPr>
          <p:cNvPr id="6" name="Picture 2" descr="C:\Users\PADSnull\Desktop\LD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82" y="4077072"/>
            <a:ext cx="3413850" cy="20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Photoresistor</a:t>
            </a:r>
            <a:r>
              <a:rPr lang="en-US" altLang="zh-TW" dirty="0" smtClean="0"/>
              <a:t> and Arduino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6</a:t>
            </a:fld>
            <a:endParaRPr lang="zh-TW" altLang="zh-TW"/>
          </a:p>
        </p:txBody>
      </p:sp>
      <p:pic>
        <p:nvPicPr>
          <p:cNvPr id="1026" name="Picture 2" descr="「arduino photocell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85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Sample Code for </a:t>
            </a:r>
            <a:r>
              <a:rPr lang="en-US" altLang="zh-TW" dirty="0" err="1"/>
              <a:t>Photoresistor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7</a:t>
            </a:fld>
            <a:endParaRPr lang="zh-TW" altLang="zh-TW"/>
          </a:p>
        </p:txBody>
      </p:sp>
      <p:sp>
        <p:nvSpPr>
          <p:cNvPr id="5" name="矩形 4"/>
          <p:cNvSpPr/>
          <p:nvPr/>
        </p:nvSpPr>
        <p:spPr>
          <a:xfrm>
            <a:off x="107504" y="1168291"/>
            <a:ext cx="8928992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  <a:b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(A0, INPUT);</a:t>
            </a:r>
            <a:b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(13, OUTPUT);</a:t>
            </a:r>
            <a:b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(13, LOW);</a:t>
            </a:r>
            <a:b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pr_min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400;</a:t>
            </a:r>
            <a:b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loop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r>
              <a:rPr lang="zh-TW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zh-TW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zh-TW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(A0);</a:t>
            </a:r>
          </a:p>
          <a:p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Read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 of A0 input (must in range of 0~1023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*/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(13,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pr_min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 LOW : HIGH);</a:t>
            </a:r>
          </a:p>
          <a:p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If 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 value &gt; </a:t>
            </a:r>
            <a:r>
              <a:rPr lang="en-US" altLang="zh-TW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pr_min</a:t>
            </a:r>
            <a:r>
              <a:rPr lang="en-US" altLang="zh-TW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then flash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 */</a:t>
            </a:r>
            <a:endParaRPr lang="en-US" altLang="zh-TW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delay(1000);</a:t>
            </a:r>
            <a:b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圓角矩形圖說文字 2"/>
          <p:cNvSpPr/>
          <p:nvPr/>
        </p:nvSpPr>
        <p:spPr bwMode="auto">
          <a:xfrm>
            <a:off x="4508500" y="2276872"/>
            <a:ext cx="2706092" cy="936104"/>
          </a:xfrm>
          <a:prstGeom prst="wedgeRoundRectCallout">
            <a:avLst>
              <a:gd name="adj1" fmla="val -69939"/>
              <a:gd name="adj2" fmla="val 98021"/>
              <a:gd name="adj3" fmla="val 16667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charset="0"/>
                <a:cs typeface="標楷體" charset="0"/>
              </a:rPr>
              <a:t>Analog input (0~5V) with 10-bit ADC</a:t>
            </a:r>
            <a:endParaRPr kumimoji="0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Ultrasonic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ultrasonic sensor emits </a:t>
            </a:r>
            <a:r>
              <a:rPr lang="en-US" altLang="zh-TW" dirty="0"/>
              <a:t>an ultrasound </a:t>
            </a:r>
            <a:r>
              <a:rPr lang="en-US" altLang="zh-TW" dirty="0" smtClean="0"/>
              <a:t>that </a:t>
            </a:r>
            <a:r>
              <a:rPr lang="en-US" altLang="zh-TW" dirty="0"/>
              <a:t>travels through the </a:t>
            </a:r>
            <a:r>
              <a:rPr lang="en-US" altLang="zh-TW" dirty="0" smtClean="0"/>
              <a:t>air; if </a:t>
            </a:r>
            <a:r>
              <a:rPr lang="en-US" altLang="zh-TW" dirty="0"/>
              <a:t>there is an object or obstacle on its path It will bounce back to the </a:t>
            </a:r>
            <a:r>
              <a:rPr lang="en-US" altLang="zh-TW" dirty="0" smtClean="0"/>
              <a:t>sensor</a:t>
            </a:r>
          </a:p>
          <a:p>
            <a:r>
              <a:rPr lang="en-US" altLang="zh-TW" dirty="0" smtClean="0"/>
              <a:t>Considering </a:t>
            </a:r>
            <a:r>
              <a:rPr lang="en-US" altLang="zh-TW" dirty="0"/>
              <a:t>the travel time and the speed of the </a:t>
            </a:r>
            <a:r>
              <a:rPr lang="en-US" altLang="zh-TW" dirty="0" smtClean="0"/>
              <a:t>sound, the distance can be calculated</a:t>
            </a:r>
          </a:p>
          <a:p>
            <a:r>
              <a:rPr lang="en-US" altLang="zh-TW" dirty="0"/>
              <a:t>Ex.: </a:t>
            </a:r>
            <a:r>
              <a:rPr lang="en-US" altLang="zh-TW" dirty="0" smtClean="0"/>
              <a:t>HC-SR04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>
                <a:cs typeface="Arial" panose="020B0604020202020204" pitchFamily="34" charset="0"/>
              </a:rPr>
              <a:t>Effectual </a:t>
            </a:r>
            <a:r>
              <a:rPr lang="en-US" altLang="zh-TW" dirty="0">
                <a:cs typeface="Arial" panose="020B0604020202020204" pitchFamily="34" charset="0"/>
              </a:rPr>
              <a:t>angle: &lt;15°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>
                <a:cs typeface="Arial" panose="020B0604020202020204" pitchFamily="34" charset="0"/>
              </a:rPr>
              <a:t>Ranging </a:t>
            </a:r>
            <a:r>
              <a:rPr lang="en-US" altLang="zh-TW" dirty="0">
                <a:cs typeface="Arial" panose="020B0604020202020204" pitchFamily="34" charset="0"/>
              </a:rPr>
              <a:t>distance : 2cm – 500 cm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>
                <a:cs typeface="Arial" panose="020B0604020202020204" pitchFamily="34" charset="0"/>
              </a:rPr>
              <a:t>Resolution </a:t>
            </a:r>
            <a:r>
              <a:rPr lang="en-US" altLang="zh-TW" dirty="0">
                <a:cs typeface="Arial" panose="020B0604020202020204" pitchFamily="34" charset="0"/>
              </a:rPr>
              <a:t>: 0.3 cm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40KHz ultrasonic signal </a:t>
            </a:r>
            <a:r>
              <a:rPr lang="en-US" altLang="zh-TW" dirty="0">
                <a:cs typeface="Arial" panose="020B0604020202020204" pitchFamily="34" charset="0"/>
              </a:rPr>
              <a:t> </a:t>
            </a:r>
            <a:endParaRPr lang="en-US" altLang="zh-TW" dirty="0" smtClean="0">
              <a:cs typeface="Arial" panose="020B0604020202020204" pitchFamily="34" charset="0"/>
            </a:endParaRPr>
          </a:p>
          <a:p>
            <a:pPr lvl="1"/>
            <a:r>
              <a:rPr lang="en-US" altLang="zh-TW" dirty="0" smtClean="0"/>
              <a:t>4 pins: </a:t>
            </a:r>
            <a:r>
              <a:rPr lang="en-US" altLang="zh-TW" dirty="0" err="1" smtClean="0"/>
              <a:t>Vcc</a:t>
            </a:r>
            <a:r>
              <a:rPr lang="en-US" altLang="zh-TW" dirty="0" smtClean="0"/>
              <a:t>, </a:t>
            </a:r>
            <a:r>
              <a:rPr lang="en-US" altLang="zh-TW" dirty="0"/>
              <a:t>Trig, Echo, GND </a:t>
            </a:r>
          </a:p>
          <a:p>
            <a:pPr lvl="1">
              <a:lnSpc>
                <a:spcPct val="90000"/>
              </a:lnSpc>
            </a:pPr>
            <a:endParaRPr lang="en-US" altLang="zh-TW" dirty="0"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8</a:t>
            </a:fld>
            <a:endParaRPr lang="zh-TW" altLang="zh-TW"/>
          </a:p>
        </p:txBody>
      </p:sp>
      <p:pic>
        <p:nvPicPr>
          <p:cNvPr id="5" name="Picture 2" descr="「arduino ultrasonic sensor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9752" r="21643" b="23607"/>
          <a:stretch/>
        </p:blipFill>
        <p:spPr bwMode="auto">
          <a:xfrm rot="10800000">
            <a:off x="5724128" y="3717032"/>
            <a:ext cx="3003488" cy="181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標楷體"/>
      </a:majorFont>
      <a:minorFont>
        <a:latin typeface="Calibri"/>
        <a:ea typeface="標楷體"/>
        <a:cs typeface="標楷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ea typeface="標楷體" charset="0"/>
            <a:cs typeface="標楷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標楷體" charset="0"/>
            <a:cs typeface="標楷體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5796</TotalTime>
  <Words>2660</Words>
  <Application>Microsoft Office PowerPoint</Application>
  <PresentationFormat>如螢幕大小 (4:3)</PresentationFormat>
  <Paragraphs>471</Paragraphs>
  <Slides>41</Slides>
  <Notes>14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4" baseType="lpstr">
      <vt:lpstr>Arial Unicode MS</vt:lpstr>
      <vt:lpstr>MoolBoran</vt:lpstr>
      <vt:lpstr>新細明體</vt:lpstr>
      <vt:lpstr>標楷體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Contemporary Portrait</vt:lpstr>
      <vt:lpstr>Visio</vt:lpstr>
      <vt:lpstr>CS4101 嵌入式系統概論  Sensors and RTOS</vt:lpstr>
      <vt:lpstr>Outline</vt:lpstr>
      <vt:lpstr>What Is a Sensor?</vt:lpstr>
      <vt:lpstr>Sensors</vt:lpstr>
      <vt:lpstr>Sensor Applications</vt:lpstr>
      <vt:lpstr>  Photoresistor</vt:lpstr>
      <vt:lpstr>Photoresistor and Arduino</vt:lpstr>
      <vt:lpstr>Sample Code for Photoresistor</vt:lpstr>
      <vt:lpstr>Ultrasonic Sensor</vt:lpstr>
      <vt:lpstr>Distance Calculation</vt:lpstr>
      <vt:lpstr>Distance Calculation: Example</vt:lpstr>
      <vt:lpstr>Ultrasonic Sensor and Arduino</vt:lpstr>
      <vt:lpstr> Ultrasonic Sensor and Arduino</vt:lpstr>
      <vt:lpstr>Sample Code for Ultrasonic Sensor</vt:lpstr>
      <vt:lpstr>  KY-038 Microphone Sound Sensor</vt:lpstr>
      <vt:lpstr>  KY-038 Microphone Sound Sensor</vt:lpstr>
      <vt:lpstr>Sample Code for Digital Input</vt:lpstr>
      <vt:lpstr>Sample Code for Analog Input</vt:lpstr>
      <vt:lpstr>Outline</vt:lpstr>
      <vt:lpstr>Operating Systems</vt:lpstr>
      <vt:lpstr>Embedded Operating Systems</vt:lpstr>
      <vt:lpstr>Desktop vs Embedded OS</vt:lpstr>
      <vt:lpstr>Characteristics of Embedded OS</vt:lpstr>
      <vt:lpstr>Characteristics of Embedded OS</vt:lpstr>
      <vt:lpstr>What is a Real-Time System?</vt:lpstr>
      <vt:lpstr>Real-Time Characteristics</vt:lpstr>
      <vt:lpstr>Soft, Firm and Hard deadlines</vt:lpstr>
      <vt:lpstr>Goals of an RTOS</vt:lpstr>
      <vt:lpstr>Requirements for RTOS</vt:lpstr>
      <vt:lpstr>Functionality of RTOS Kernel</vt:lpstr>
      <vt:lpstr>Outline</vt:lpstr>
      <vt:lpstr>FreeRTOS</vt:lpstr>
      <vt:lpstr>Tasks</vt:lpstr>
      <vt:lpstr>Task Creation</vt:lpstr>
      <vt:lpstr>Example: Creating a Task</vt:lpstr>
      <vt:lpstr>Example: Creating a Task</vt:lpstr>
      <vt:lpstr>Link to FreeRTOS on Arduino </vt:lpstr>
      <vt:lpstr>Link to FreeRTOS on Arduino</vt:lpstr>
      <vt:lpstr>Link to FreeRTOS on Arduino  </vt:lpstr>
      <vt:lpstr>Example: Blink_AnalogRead</vt:lpstr>
      <vt:lpstr>Example: Blink_AnalogRead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CS4101 嵌入式系統概論  Interrupts</dc:title>
  <dc:creator>Chung-Ta King</dc:creator>
  <cp:lastModifiedBy>Chung-Ta King</cp:lastModifiedBy>
  <cp:revision>766</cp:revision>
  <dcterms:created xsi:type="dcterms:W3CDTF">2000-02-07T23:54:30Z</dcterms:created>
  <dcterms:modified xsi:type="dcterms:W3CDTF">2016-12-01T01:58:24Z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true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