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88" r:id="rId3"/>
    <p:sldId id="299" r:id="rId4"/>
    <p:sldId id="289" r:id="rId5"/>
    <p:sldId id="293" r:id="rId6"/>
    <p:sldId id="297" r:id="rId7"/>
    <p:sldId id="290" r:id="rId8"/>
    <p:sldId id="314" r:id="rId9"/>
    <p:sldId id="294" r:id="rId10"/>
    <p:sldId id="298" r:id="rId11"/>
    <p:sldId id="302" r:id="rId12"/>
    <p:sldId id="319" r:id="rId13"/>
    <p:sldId id="320" r:id="rId14"/>
    <p:sldId id="307" r:id="rId15"/>
    <p:sldId id="315" r:id="rId16"/>
    <p:sldId id="318" r:id="rId17"/>
    <p:sldId id="306" r:id="rId18"/>
    <p:sldId id="305" r:id="rId19"/>
    <p:sldId id="296" r:id="rId20"/>
    <p:sldId id="313" r:id="rId21"/>
    <p:sldId id="303" r:id="rId22"/>
    <p:sldId id="310" r:id="rId23"/>
    <p:sldId id="311" r:id="rId24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00FF"/>
    <a:srgbClr val="33CC33"/>
    <a:srgbClr val="339933"/>
    <a:srgbClr val="99FF99"/>
    <a:srgbClr val="FFCC66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87975" autoAdjust="0"/>
  </p:normalViewPr>
  <p:slideViewPr>
    <p:cSldViewPr>
      <p:cViewPr varScale="1">
        <p:scale>
          <a:sx n="45" d="100"/>
          <a:sy n="45" d="100"/>
        </p:scale>
        <p:origin x="1474" y="19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11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B1325A9D-FAB7-4797-8322-BC4A2F2BBA1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562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B9CD987E-F49D-41F0-8708-86B5D525514B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1319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nl-NL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inverting summer Op Amp circuit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D987E-F49D-41F0-8708-86B5D525514B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9197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D987E-F49D-41F0-8708-86B5D525514B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8125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http://garretlab.web.fc2.com/en/arduino/inside/arduino/wiring_analog.c/analogWrite.html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D987E-F49D-41F0-8708-86B5D525514B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493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BB86502A-8257-432D-AAC3-7A30F6CF4FE1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6CF81-4D2B-4BDC-AB01-7C1A15D9ED4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416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B182A-C929-4ED0-9B0E-F5329ECBE9D5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493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6766FF0-B772-49A7-9DD7-9D769CA432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845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ACE460B-4D9F-460E-AAA6-AA5460FCF5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20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126D7-2226-4CF4-89DC-1CA388FF3E0E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457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AD3E7-B039-4A93-AACD-1369AB5C0DA9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90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FD7977-9BA0-48E7-81F9-590A1D8BC6BA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09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37AE-06FB-472C-8804-23E15062B4AF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57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21326-5002-4537-AB4D-A4F024E54A7D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49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97D5C-740A-4F5C-A848-0CD35FD783BB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174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A0DC7-59DB-4FF4-A98F-253DCA5EE1C1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7552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5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2C183B-1CFB-48EF-8328-1C115138F735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97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1E77D-F4F5-4B7C-8CD9-C31B3E34D152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57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90E11-D4C9-4736-9586-DD2A24C439AA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3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990B5-0C4C-429A-9F6E-F0C8CEFC6D17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09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2C75C-C60D-41E9-8CD5-4B91B05A49CF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39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61DC7D-C733-4BA1-AB4E-22B1CB3E3431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809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9569C-0865-4AD3-AECD-3F3C6A22156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5481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4D331C-7B98-4B6D-9798-78ED94CD21C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7067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C2A8D-9A7B-4180-A2C0-64594010D3A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6365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432AF1-3153-4BFC-ABF0-71916461ABB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772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4938B9-D8C5-479D-A6AF-5DA54CB679A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78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C4A593-471D-4B76-A7DC-78EE3F07C05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00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35050"/>
            <a:ext cx="81788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BF2ECC61-491F-48A1-9344-D1CF0B9FC3B9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11" descr="清大LOGO(鳥)"/>
          <p:cNvPicPr>
            <a:picLocks noChangeAspect="1" noChangeArrowheads="1"/>
          </p:cNvPicPr>
          <p:nvPr userDrawn="1"/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5E574E"/>
              </a:solidFill>
              <a:effectLst/>
              <a:uLnTx/>
              <a:uFillTx/>
              <a:latin typeface="Arial" charset="0"/>
              <a:ea typeface="新細明體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7737F-DE39-4645-9C7E-900D1ED27EF8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3" name="Picture 14" descr="清大書法字 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1035" name="Picture 13" descr="清大LOGO(圓)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CS4101 </a:t>
            </a:r>
            <a:r>
              <a:rPr lang="zh-TW" altLang="en-US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嵌入式系統概論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0000FF"/>
                </a:solidFill>
              </a:rPr>
              <a:t>DAC and PWM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800" dirty="0"/>
              <a:t>Prof. Chung-Ta King</a:t>
            </a:r>
          </a:p>
          <a:p>
            <a:r>
              <a:rPr lang="en-US" altLang="zh-TW" sz="2400" dirty="0"/>
              <a:t>Department of Computer Science</a:t>
            </a:r>
          </a:p>
          <a:p>
            <a:r>
              <a:rPr lang="en-US" altLang="zh-TW" sz="2400" dirty="0"/>
              <a:t>National Tsing Hua University, Taiwan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 of Duty Cycle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high voltage = 5 V and duty cycle = 10%, then the average output voltage = 0.5 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9</a:t>
            </a:fld>
            <a:endParaRPr lang="zh-TW" altLang="zh-TW"/>
          </a:p>
        </p:txBody>
      </p:sp>
      <p:pic>
        <p:nvPicPr>
          <p:cNvPr id="4098" name="Picture 2" descr="https://www.mbeckler.org/microcontrollers/rgb_led/pw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09" y="2420888"/>
            <a:ext cx="7914281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for Driving RGB LED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10</a:t>
            </a:fld>
            <a:endParaRPr lang="zh-TW" altLang="zh-TW"/>
          </a:p>
        </p:txBody>
      </p:sp>
      <p:pic>
        <p:nvPicPr>
          <p:cNvPr id="5124" name="Picture 4" descr="「RGB LED」的圖片搜尋結果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886" y="1700808"/>
            <a:ext cx="623653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pjrc.com/teensy/rgb_l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512504"/>
            <a:ext cx="2495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868144" y="5827345"/>
            <a:ext cx="3310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(https</a:t>
            </a:r>
            <a:r>
              <a:rPr lang="en-US" altLang="zh-TW" sz="1400" dirty="0">
                <a:latin typeface="+mn-lt"/>
              </a:rPr>
              <a:t>://</a:t>
            </a:r>
            <a:r>
              <a:rPr lang="en-US" altLang="zh-TW" sz="1400" dirty="0" smtClean="0">
                <a:latin typeface="+mn-lt"/>
              </a:rPr>
              <a:t>www.pjrc.com/teensy/rgb_led.gif)</a:t>
            </a:r>
            <a:endParaRPr lang="zh-TW" altLang="en-US" sz="1400" dirty="0">
              <a:latin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3434" y="5827345"/>
            <a:ext cx="4901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(https</a:t>
            </a:r>
            <a:r>
              <a:rPr lang="en-US" altLang="zh-TW" sz="1400" dirty="0">
                <a:latin typeface="+mn-lt"/>
              </a:rPr>
              <a:t>://developer.mbed.org/users/4180_1/notebook/rgb-leds</a:t>
            </a:r>
            <a:r>
              <a:rPr lang="en-US" altLang="zh-TW" sz="1400" dirty="0" smtClean="0">
                <a:latin typeface="+mn-lt"/>
              </a:rPr>
              <a:t>/)</a:t>
            </a:r>
            <a:endParaRPr lang="zh-TW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PWM in Arduino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6 </a:t>
            </a:r>
            <a:r>
              <a:rPr lang="zh-TW" altLang="zh-TW" dirty="0" smtClean="0"/>
              <a:t>pins</a:t>
            </a:r>
            <a:r>
              <a:rPr lang="en-US" altLang="zh-TW" dirty="0" smtClean="0"/>
              <a:t>,</a:t>
            </a:r>
            <a:r>
              <a:rPr lang="zh-TW" altLang="zh-TW" dirty="0" smtClean="0"/>
              <a:t> </a:t>
            </a:r>
            <a:r>
              <a:rPr lang="zh-TW" altLang="zh-TW" dirty="0"/>
              <a:t>3, 5, 6, 9, 10</a:t>
            </a:r>
            <a:r>
              <a:rPr lang="en-US" altLang="zh-TW" dirty="0"/>
              <a:t>,</a:t>
            </a:r>
            <a:r>
              <a:rPr lang="zh-TW" altLang="zh-TW" dirty="0"/>
              <a:t> 11, marked by ~ can produce </a:t>
            </a:r>
            <a:r>
              <a:rPr lang="zh-TW" altLang="zh-TW" dirty="0" smtClean="0"/>
              <a:t>PWM </a:t>
            </a:r>
            <a:r>
              <a:rPr lang="zh-TW" altLang="zh-TW" dirty="0"/>
              <a:t>output via </a:t>
            </a:r>
            <a:r>
              <a:rPr lang="zh-TW" altLang="zh-TW" i="1" dirty="0"/>
              <a:t>analogWrite(pinNumber, dutyCycle)</a:t>
            </a:r>
            <a:endParaRPr lang="en-US" altLang="zh-TW" i="1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C2A8D-9A7B-4180-A2C0-64594010D3A4}" type="slidenum">
              <a:rPr lang="zh-TW" altLang="en-US" smtClean="0"/>
              <a:pPr/>
              <a:t>11</a:t>
            </a:fld>
            <a:endParaRPr lang="zh-TW" altLang="zh-TW"/>
          </a:p>
        </p:txBody>
      </p:sp>
      <p:pic>
        <p:nvPicPr>
          <p:cNvPr id="6146" name="Picture 2" descr="「arduino uno」的圖片搜尋結果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0574" y="2348880"/>
            <a:ext cx="49685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in Arduino - </a:t>
            </a:r>
            <a:r>
              <a:rPr lang="en-US" altLang="zh-TW" dirty="0" err="1" smtClean="0"/>
              <a:t>analogWrite</a:t>
            </a:r>
            <a:r>
              <a:rPr lang="en-US" altLang="zh-TW" dirty="0" smtClean="0"/>
              <a:t>()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analogWrite</a:t>
            </a:r>
            <a:r>
              <a:rPr lang="en-US" altLang="zh-TW" dirty="0" smtClean="0"/>
              <a:t>(pin, value)</a:t>
            </a:r>
          </a:p>
          <a:p>
            <a:pPr lvl="1"/>
            <a:r>
              <a:rPr lang="en-US" altLang="zh-TW" dirty="0" smtClean="0"/>
              <a:t>Writes an analog </a:t>
            </a:r>
            <a:r>
              <a:rPr lang="en-US" altLang="zh-TW" i="1" dirty="0" smtClean="0"/>
              <a:t>value</a:t>
            </a:r>
            <a:r>
              <a:rPr lang="en-US" altLang="zh-TW" dirty="0" smtClean="0"/>
              <a:t> (PWM wave) to a </a:t>
            </a:r>
            <a:r>
              <a:rPr lang="en-US" altLang="zh-TW" i="1" dirty="0" smtClean="0"/>
              <a:t>pin</a:t>
            </a:r>
            <a:r>
              <a:rPr lang="en-US" altLang="zh-TW" dirty="0" smtClean="0"/>
              <a:t>. </a:t>
            </a:r>
          </a:p>
          <a:p>
            <a:pPr lvl="1"/>
            <a:r>
              <a:rPr lang="en-US" altLang="zh-TW" i="1" dirty="0" smtClean="0"/>
              <a:t>Value</a:t>
            </a:r>
            <a:r>
              <a:rPr lang="en-US" altLang="zh-TW" dirty="0" smtClean="0"/>
              <a:t> specifies the duty cycle between 0 (always off) and 255 (always on).</a:t>
            </a:r>
          </a:p>
          <a:p>
            <a:pPr lvl="1"/>
            <a:r>
              <a:rPr lang="en-US" altLang="zh-TW" i="1" dirty="0" smtClean="0"/>
              <a:t>Pin</a:t>
            </a:r>
            <a:r>
              <a:rPr lang="en-US" altLang="zh-TW" dirty="0" smtClean="0"/>
              <a:t> will generate a steady square wave of the specified duty cycle until the next call to </a:t>
            </a:r>
            <a:r>
              <a:rPr lang="en-US" altLang="zh-TW" dirty="0" err="1" smtClean="0"/>
              <a:t>analogWrite</a:t>
            </a:r>
            <a:r>
              <a:rPr lang="en-US" altLang="zh-TW" dirty="0" smtClean="0"/>
              <a:t>().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frequency of the PWM signal on most pins is approximately 490 Hz. </a:t>
            </a:r>
          </a:p>
          <a:p>
            <a:pPr lvl="1"/>
            <a:r>
              <a:rPr lang="en-US" altLang="zh-TW" dirty="0" smtClean="0"/>
              <a:t>On Arduino UNO, pins 5 and 6 have a frequency of approximately 980 Hz.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70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Introduction to digital-to-analog converter (DAC)</a:t>
            </a:r>
          </a:p>
          <a:p>
            <a:r>
              <a:rPr lang="en-US" altLang="zh-TW" dirty="0" smtClean="0"/>
              <a:t>Pulse-width modulation (PWM)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Introduction to stepper motor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A5B4C-2E95-473F-9B1F-319D90A12652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45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Stepper Motor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electromagnetic device </a:t>
            </a:r>
            <a:r>
              <a:rPr lang="en-US" altLang="zh-TW" dirty="0" smtClean="0"/>
              <a:t>that</a:t>
            </a:r>
            <a:endParaRPr lang="en-US" altLang="zh-TW" dirty="0"/>
          </a:p>
          <a:p>
            <a:pPr lvl="1"/>
            <a:r>
              <a:rPr lang="en-US" altLang="zh-TW" dirty="0" smtClean="0"/>
              <a:t>Converts </a:t>
            </a:r>
            <a:r>
              <a:rPr lang="en-US" altLang="zh-TW" dirty="0"/>
              <a:t>digital pulses into mechanical shaft rotation</a:t>
            </a:r>
          </a:p>
          <a:p>
            <a:pPr lvl="1"/>
            <a:r>
              <a:rPr lang="en-US" altLang="zh-TW" dirty="0" smtClean="0"/>
              <a:t>Ex. analog clock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Precision</a:t>
            </a:r>
          </a:p>
          <a:p>
            <a:pPr lvl="1"/>
            <a:r>
              <a:rPr lang="en-US" altLang="zh-TW" dirty="0"/>
              <a:t>Determined primarily by the number of steps per revolution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14</a:t>
            </a:fld>
            <a:endParaRPr lang="zh-TW" altLang="zh-TW"/>
          </a:p>
        </p:txBody>
      </p:sp>
      <p:pic>
        <p:nvPicPr>
          <p:cNvPr id="5" name="Picture 8" descr="Figure 1: One Pulse Equals One 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5569" y="1645800"/>
            <a:ext cx="321490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igure 2: Pulse Counts Equals Step Cou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13597"/>
            <a:ext cx="3410927" cy="18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536" y="5805264"/>
            <a:ext cx="466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(coecsl.ece.illinois.edu/ge423/</a:t>
            </a:r>
            <a:r>
              <a:rPr lang="en-US" altLang="zh-TW" sz="1400" dirty="0" err="1" smtClean="0">
                <a:latin typeface="+mn-lt"/>
              </a:rPr>
              <a:t>sensorprojects</a:t>
            </a:r>
            <a:r>
              <a:rPr lang="en-US" altLang="zh-TW" sz="1400" dirty="0" smtClean="0">
                <a:latin typeface="+mn-lt"/>
              </a:rPr>
              <a:t>/StepMotor.ppt)</a:t>
            </a:r>
            <a:endParaRPr lang="zh-TW" altLang="en-US" sz="1400" dirty="0">
              <a:latin typeface="+mn-lt"/>
            </a:endParaRPr>
          </a:p>
        </p:txBody>
      </p:sp>
      <p:pic>
        <p:nvPicPr>
          <p:cNvPr id="8" name="圖片 7" descr="... Analog Clock （ミニマル アナログ クロック） ｜ Show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174547"/>
            <a:ext cx="1390778" cy="13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Stepper Motor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Controlled by a series of electromagnetic coils </a:t>
            </a:r>
          </a:p>
          <a:p>
            <a:pPr lvl="1"/>
            <a:r>
              <a:rPr lang="en-US" altLang="zh-TW" dirty="0" smtClean="0"/>
              <a:t>The coils are alternately given current. </a:t>
            </a:r>
          </a:p>
          <a:p>
            <a:pPr lvl="1"/>
            <a:r>
              <a:rPr lang="en-US" altLang="zh-TW" dirty="0" smtClean="0"/>
              <a:t>The creating magnetic fields will repulse or attract the magnets on the shaft, causing the motor to rotate.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15</a:t>
            </a:fld>
            <a:endParaRPr lang="zh-TW" altLang="zh-TW"/>
          </a:p>
        </p:txBody>
      </p:sp>
      <p:pic>
        <p:nvPicPr>
          <p:cNvPr id="5" name="Picture 2" descr="variable reluctance stepper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08771"/>
            <a:ext cx="4763900" cy="32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11803" y="5816297"/>
            <a:ext cx="3345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latin typeface="+mn-lt"/>
              </a:rPr>
              <a:t>(http</a:t>
            </a:r>
            <a:r>
              <a:rPr lang="en-US" altLang="zh-TW" sz="1200" dirty="0">
                <a:latin typeface="+mn-lt"/>
              </a:rPr>
              <a:t>://</a:t>
            </a:r>
            <a:r>
              <a:rPr lang="en-US" altLang="zh-TW" sz="1200" dirty="0" smtClean="0">
                <a:latin typeface="+mn-lt"/>
              </a:rPr>
              <a:t>www.electronics-tutorials.ws/io/io_7.html)</a:t>
            </a:r>
            <a:endParaRPr lang="zh-TW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1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tistronics.com/images/l/1253/37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789040"/>
            <a:ext cx="2736304" cy="22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dedata.com.tw/wp-content/uploads/2015/07/mBlockArduino16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450" y="2853443"/>
            <a:ext cx="3302206" cy="32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Stepper Motor: 28BYJ-48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Number </a:t>
            </a:r>
            <a:r>
              <a:rPr lang="en-US" altLang="zh-TW" dirty="0"/>
              <a:t>of </a:t>
            </a:r>
            <a:r>
              <a:rPr lang="en-US" altLang="zh-TW" dirty="0" smtClean="0"/>
              <a:t>phases:</a:t>
            </a:r>
            <a:r>
              <a:rPr lang="zh-TW" altLang="en-US" dirty="0" smtClean="0"/>
              <a:t> </a:t>
            </a:r>
            <a:r>
              <a:rPr lang="en-US" altLang="zh-TW" dirty="0"/>
              <a:t>4</a:t>
            </a:r>
          </a:p>
          <a:p>
            <a:r>
              <a:rPr lang="en-US" altLang="zh-TW" dirty="0" smtClean="0"/>
              <a:t>Step angle:</a:t>
            </a:r>
          </a:p>
          <a:p>
            <a:pPr lvl="1"/>
            <a:r>
              <a:rPr lang="en-US" altLang="zh-TW" dirty="0" smtClean="0"/>
              <a:t>8-step sequence: 5.625° (64 </a:t>
            </a:r>
            <a:r>
              <a:rPr lang="en-US" altLang="zh-TW" dirty="0"/>
              <a:t>steps per revolution)</a:t>
            </a:r>
          </a:p>
          <a:p>
            <a:pPr lvl="1"/>
            <a:r>
              <a:rPr lang="en-US" altLang="zh-TW" dirty="0" smtClean="0"/>
              <a:t>4-step </a:t>
            </a:r>
            <a:r>
              <a:rPr lang="en-US" altLang="zh-TW" dirty="0"/>
              <a:t>sequence: </a:t>
            </a:r>
            <a:r>
              <a:rPr lang="en-US" altLang="zh-TW" dirty="0" smtClean="0"/>
              <a:t>11.25</a:t>
            </a:r>
            <a:r>
              <a:rPr lang="en-US" altLang="zh-TW" dirty="0"/>
              <a:t>° (32 steps per revolution)</a:t>
            </a:r>
          </a:p>
          <a:p>
            <a:r>
              <a:rPr lang="en-US" altLang="zh-TW" dirty="0"/>
              <a:t>Gear r</a:t>
            </a:r>
            <a:r>
              <a:rPr lang="en-US" altLang="zh-TW" dirty="0" smtClean="0"/>
              <a:t>eduction ratio:</a:t>
            </a:r>
            <a:r>
              <a:rPr lang="zh-TW" altLang="en-US" dirty="0" smtClean="0"/>
              <a:t> </a:t>
            </a:r>
            <a:r>
              <a:rPr lang="en-US" altLang="zh-TW" dirty="0" smtClean="0"/>
              <a:t>1/64</a:t>
            </a:r>
          </a:p>
          <a:p>
            <a:pPr lvl="1"/>
            <a:r>
              <a:rPr lang="en-US" altLang="zh-TW" dirty="0" smtClean="0"/>
              <a:t>32*64 </a:t>
            </a:r>
            <a:r>
              <a:rPr lang="en-US" altLang="zh-TW" dirty="0"/>
              <a:t>= 2048 steps per </a:t>
            </a:r>
            <a:r>
              <a:rPr lang="en-US" altLang="zh-TW" dirty="0" smtClean="0"/>
              <a:t>revolution in </a:t>
            </a:r>
            <a:br>
              <a:rPr lang="en-US" altLang="zh-TW" dirty="0" smtClean="0"/>
            </a:br>
            <a:r>
              <a:rPr lang="en-US" altLang="zh-TW" dirty="0" smtClean="0"/>
              <a:t>4-step sequence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28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Stepper Motor Driver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output voltage provided by Arduino UNO cannot drive 28BYJ-48.</a:t>
            </a:r>
          </a:p>
          <a:p>
            <a:r>
              <a:rPr lang="en-US" altLang="zh-TW" dirty="0" smtClean="0"/>
              <a:t>So we need to use an amplifier, ULN2003, to raise the output voltage.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17</a:t>
            </a:fld>
            <a:endParaRPr lang="zh-TW" altLang="zh-TW"/>
          </a:p>
        </p:txBody>
      </p:sp>
      <p:pic>
        <p:nvPicPr>
          <p:cNvPr id="1026" name="Picture 2" descr="http://42bots.com/wp-content/uploads/2014/02/UNL2003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036" y="2416174"/>
            <a:ext cx="3571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4406" y="5506397"/>
            <a:ext cx="456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  <a:latin typeface="+mn-lt"/>
              </a:rPr>
              <a:t>4 </a:t>
            </a:r>
            <a:r>
              <a:rPr lang="en-US" altLang="zh-TW" sz="1800" dirty="0" smtClean="0">
                <a:solidFill>
                  <a:srgbClr val="FF0000"/>
                </a:solidFill>
                <a:latin typeface="+mn-lt"/>
              </a:rPr>
              <a:t>LEDs </a:t>
            </a:r>
            <a:r>
              <a:rPr lang="en-US" altLang="zh-TW" sz="1800" dirty="0">
                <a:solidFill>
                  <a:srgbClr val="FF0000"/>
                </a:solidFill>
                <a:latin typeface="+mn-lt"/>
              </a:rPr>
              <a:t>indicate which coil is currently </a:t>
            </a:r>
            <a:r>
              <a:rPr lang="en-US" altLang="zh-TW" sz="1800" dirty="0" smtClean="0">
                <a:solidFill>
                  <a:srgbClr val="FF0000"/>
                </a:solidFill>
                <a:latin typeface="+mn-lt"/>
              </a:rPr>
              <a:t>powered</a:t>
            </a:r>
            <a:endParaRPr lang="zh-TW" alt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V="1">
            <a:off x="3635896" y="3401446"/>
            <a:ext cx="2105800" cy="196842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27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Drive </a:t>
            </a:r>
            <a:r>
              <a:rPr lang="en-US" altLang="zh-TW" dirty="0" smtClean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 </a:t>
            </a:r>
            <a:r>
              <a:rPr lang="en-US" altLang="zh-TW" dirty="0"/>
              <a:t>drive methods for </a:t>
            </a:r>
            <a:r>
              <a:rPr lang="en-US" altLang="zh-TW" dirty="0" smtClean="0"/>
              <a:t>stepper motors.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Different methods cause </a:t>
            </a:r>
            <a:r>
              <a:rPr lang="en-US" altLang="zh-TW" dirty="0"/>
              <a:t>different </a:t>
            </a:r>
            <a:r>
              <a:rPr lang="en-US" altLang="zh-TW" dirty="0" smtClean="0"/>
              <a:t>shakiness, power consumption and accuracy.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18</a:t>
            </a:fld>
            <a:endParaRPr lang="zh-TW" altLang="zh-TW"/>
          </a:p>
        </p:txBody>
      </p:sp>
      <p:pic>
        <p:nvPicPr>
          <p:cNvPr id="5" name="Picture 4" descr="http://www.orientalmotor.com/images/101/wave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659267" cy="31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rientalmotor.com/images/101/2phas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131" y="2055308"/>
            <a:ext cx="3765325" cy="32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331640" y="1527175"/>
            <a:ext cx="2465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1-phase </a:t>
            </a:r>
            <a:r>
              <a:rPr lang="en-US" altLang="zh-TW" dirty="0">
                <a:latin typeface="+mn-lt"/>
              </a:rPr>
              <a:t>excitation</a:t>
            </a:r>
            <a:endParaRPr lang="zh-TW" altLang="en-US" dirty="0">
              <a:latin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35294" y="1556792"/>
            <a:ext cx="2465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+mn-lt"/>
              </a:rPr>
              <a:t>2</a:t>
            </a:r>
            <a:r>
              <a:rPr lang="en-US" altLang="zh-TW" dirty="0" smtClean="0">
                <a:latin typeface="+mn-lt"/>
              </a:rPr>
              <a:t>-phase </a:t>
            </a:r>
            <a:r>
              <a:rPr lang="en-US" altLang="zh-TW" dirty="0">
                <a:latin typeface="+mn-lt"/>
              </a:rPr>
              <a:t>excitation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8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 to digital-to-analog converter (DAC)</a:t>
            </a:r>
          </a:p>
          <a:p>
            <a:r>
              <a:rPr lang="en-US" altLang="zh-TW" dirty="0" smtClean="0"/>
              <a:t>Pulse-width modulation (PWM)</a:t>
            </a:r>
          </a:p>
          <a:p>
            <a:r>
              <a:rPr lang="en-US" altLang="zh-TW" dirty="0" smtClean="0"/>
              <a:t>Introduction to stepper motor</a:t>
            </a:r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A5B4C-2E95-473F-9B1F-319D90A12652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365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Stepper.c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0" y="1125538"/>
            <a:ext cx="4032448" cy="4967287"/>
          </a:xfrm>
        </p:spPr>
        <p:txBody>
          <a:bodyPr/>
          <a:lstStyle/>
          <a:p>
            <a:r>
              <a:rPr lang="en-US" altLang="zh-TW" dirty="0" smtClean="0"/>
              <a:t>Arduino stepper library uses 2-phase excitation to rotate the motor.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19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85850"/>
            <a:ext cx="4505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ample Code for Stepper Motor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124744"/>
            <a:ext cx="8379594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Stepper.h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change this to the number of steps on your motor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STEPS 100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an instance of the stepper class,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specifying # of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steps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motor and the pins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 is attached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Stepper stepper(STEPS, 8, 9, 10, 11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the previous reading from the analog input</a:t>
            </a:r>
          </a:p>
          <a:p>
            <a:pPr marL="0" indent="0">
              <a:buNone/>
            </a:pP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previous 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stepper.setSpeed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set the speed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 RPMs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7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ample Code for Stepper Motor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124744"/>
            <a:ext cx="8379594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get the sensor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 from analog input A0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(A0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move a number of steps equal to the change in the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sensor reading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stepper.step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previous);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remember the previous value of the sensor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previous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96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learned that we can quantify a nature value by ADC.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can also transform digital value into analog signals, e.g. </a:t>
            </a:r>
            <a:r>
              <a:rPr lang="en-US" altLang="zh-TW" dirty="0"/>
              <a:t>control motors, generate </a:t>
            </a:r>
            <a:r>
              <a:rPr lang="en-US" altLang="zh-TW" dirty="0" smtClean="0"/>
              <a:t>sounds, ...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2</a:t>
            </a:fld>
            <a:endParaRPr lang="zh-TW" altLang="zh-TW"/>
          </a:p>
        </p:txBody>
      </p:sp>
      <p:pic>
        <p:nvPicPr>
          <p:cNvPr id="5" name="Picture 2" descr="ADC 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4862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右箭號 5"/>
          <p:cNvSpPr>
            <a:spLocks noChangeArrowheads="1"/>
          </p:cNvSpPr>
          <p:nvPr/>
        </p:nvSpPr>
        <p:spPr bwMode="auto">
          <a:xfrm>
            <a:off x="828352" y="2204913"/>
            <a:ext cx="1655763" cy="865187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3CC33"/>
          </a:solidFill>
          <a:ln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b="1" dirty="0">
                <a:solidFill>
                  <a:schemeClr val="lt1"/>
                </a:solidFill>
                <a:latin typeface="+mn-lt"/>
                <a:ea typeface="+mn-ea"/>
              </a:rPr>
              <a:t>Analog signal</a:t>
            </a:r>
            <a:endParaRPr lang="zh-TW" altLang="en-US" sz="1800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向右箭號 6"/>
          <p:cNvSpPr>
            <a:spLocks noChangeArrowheads="1"/>
          </p:cNvSpPr>
          <p:nvPr/>
        </p:nvSpPr>
        <p:spPr bwMode="auto">
          <a:xfrm>
            <a:off x="6876603" y="2204913"/>
            <a:ext cx="1655763" cy="865187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3CC33"/>
          </a:solidFill>
          <a:ln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b="1" dirty="0">
                <a:solidFill>
                  <a:schemeClr val="lt1"/>
                </a:solidFill>
                <a:latin typeface="+mn-lt"/>
                <a:ea typeface="+mn-ea"/>
              </a:rPr>
              <a:t>Digital signal</a:t>
            </a:r>
            <a:endParaRPr lang="zh-TW" altLang="en-US" sz="1800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60355" y="4710168"/>
            <a:ext cx="8265479" cy="1311118"/>
            <a:chOff x="560355" y="4710168"/>
            <a:chExt cx="8265479" cy="1311118"/>
          </a:xfrm>
        </p:grpSpPr>
        <p:sp>
          <p:nvSpPr>
            <p:cNvPr id="16" name="五邊形 15"/>
            <p:cNvSpPr/>
            <p:nvPr/>
          </p:nvSpPr>
          <p:spPr bwMode="auto">
            <a:xfrm>
              <a:off x="3709366" y="4941167"/>
              <a:ext cx="2081431" cy="1080119"/>
            </a:xfrm>
            <a:prstGeom prst="homePlat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TW" dirty="0"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DAC</a:t>
              </a:r>
            </a:p>
          </p:txBody>
        </p:sp>
        <p:cxnSp>
          <p:nvCxnSpPr>
            <p:cNvPr id="17" name="直線單箭頭接點 16"/>
            <p:cNvCxnSpPr>
              <a:stCxn id="16" idx="3"/>
            </p:cNvCxnSpPr>
            <p:nvPr/>
          </p:nvCxnSpPr>
          <p:spPr bwMode="auto">
            <a:xfrm>
              <a:off x="5790797" y="5481227"/>
              <a:ext cx="970140" cy="8216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文字方塊 17"/>
            <p:cNvSpPr txBox="1"/>
            <p:nvPr/>
          </p:nvSpPr>
          <p:spPr>
            <a:xfrm>
              <a:off x="6993282" y="4731708"/>
              <a:ext cx="183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+mn-lt"/>
                </a:rPr>
                <a:t>Analog signal</a:t>
              </a:r>
              <a:endParaRPr lang="zh-TW" altLang="en-US" dirty="0">
                <a:latin typeface="+mn-lt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2382929" y="5094209"/>
              <a:ext cx="13264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/>
            <p:cNvCxnSpPr/>
            <p:nvPr/>
          </p:nvCxnSpPr>
          <p:spPr bwMode="auto">
            <a:xfrm>
              <a:off x="2382929" y="5289496"/>
              <a:ext cx="13264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/>
            <p:cNvCxnSpPr/>
            <p:nvPr/>
          </p:nvCxnSpPr>
          <p:spPr bwMode="auto">
            <a:xfrm>
              <a:off x="2382929" y="5489446"/>
              <a:ext cx="13264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線接點 21"/>
            <p:cNvCxnSpPr/>
            <p:nvPr/>
          </p:nvCxnSpPr>
          <p:spPr bwMode="auto">
            <a:xfrm>
              <a:off x="2382929" y="5854964"/>
              <a:ext cx="13264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接點 22"/>
            <p:cNvCxnSpPr/>
            <p:nvPr/>
          </p:nvCxnSpPr>
          <p:spPr bwMode="auto">
            <a:xfrm>
              <a:off x="2382929" y="5672206"/>
              <a:ext cx="13264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文字方塊 23"/>
            <p:cNvSpPr txBox="1"/>
            <p:nvPr/>
          </p:nvSpPr>
          <p:spPr>
            <a:xfrm>
              <a:off x="560355" y="5199586"/>
              <a:ext cx="170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+mn-lt"/>
                </a:rPr>
                <a:t>Binary input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693846" y="5350420"/>
              <a:ext cx="34496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+mn-lt"/>
                </a:rPr>
                <a:t>IN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199598" y="5339358"/>
              <a:ext cx="50686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+mn-lt"/>
                </a:rPr>
                <a:t>OUT</a:t>
              </a:r>
              <a:endParaRPr lang="zh-TW" altLang="en-US" sz="1400" dirty="0">
                <a:latin typeface="+mn-lt"/>
              </a:endParaRPr>
            </a:p>
          </p:txBody>
        </p:sp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6864688" y="4710168"/>
              <a:ext cx="1874467" cy="1311118"/>
              <a:chOff x="3456" y="2208"/>
              <a:chExt cx="1872" cy="1680"/>
            </a:xfrm>
          </p:grpSpPr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 flipV="1">
                <a:off x="3456" y="220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18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3456" y="2784"/>
                <a:ext cx="1536" cy="1104"/>
              </a:xfrm>
              <a:custGeom>
                <a:avLst/>
                <a:gdLst>
                  <a:gd name="T0" fmla="*/ 0 w 1248"/>
                  <a:gd name="T1" fmla="*/ 432 h 816"/>
                  <a:gd name="T2" fmla="*/ 384 w 1248"/>
                  <a:gd name="T3" fmla="*/ 0 h 816"/>
                  <a:gd name="T4" fmla="*/ 672 w 1248"/>
                  <a:gd name="T5" fmla="*/ 432 h 816"/>
                  <a:gd name="T6" fmla="*/ 960 w 1248"/>
                  <a:gd name="T7" fmla="*/ 816 h 816"/>
                  <a:gd name="T8" fmla="*/ 1248 w 1248"/>
                  <a:gd name="T9" fmla="*/ 432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8" h="816">
                    <a:moveTo>
                      <a:pt x="0" y="432"/>
                    </a:moveTo>
                    <a:cubicBezTo>
                      <a:pt x="136" y="216"/>
                      <a:pt x="272" y="0"/>
                      <a:pt x="384" y="0"/>
                    </a:cubicBezTo>
                    <a:cubicBezTo>
                      <a:pt x="496" y="0"/>
                      <a:pt x="576" y="296"/>
                      <a:pt x="672" y="432"/>
                    </a:cubicBezTo>
                    <a:cubicBezTo>
                      <a:pt x="768" y="568"/>
                      <a:pt x="864" y="816"/>
                      <a:pt x="960" y="816"/>
                    </a:cubicBezTo>
                    <a:cubicBezTo>
                      <a:pt x="1056" y="816"/>
                      <a:pt x="1200" y="496"/>
                      <a:pt x="1248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4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Digital-to-Analog Converter (DAC)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DAC converts digital values into analog signals by producing different proportions of voltage according to the binary input. </a:t>
            </a:r>
          </a:p>
          <a:p>
            <a:pPr lvl="1"/>
            <a:r>
              <a:rPr lang="en-US" altLang="zh-TW" dirty="0" smtClean="0"/>
              <a:t>Voltage can be generated</a:t>
            </a:r>
            <a:br>
              <a:rPr lang="en-US" altLang="zh-TW" dirty="0" smtClean="0"/>
            </a:br>
            <a:r>
              <a:rPr lang="en-US" altLang="zh-TW" dirty="0" smtClean="0"/>
              <a:t>by </a:t>
            </a:r>
            <a:r>
              <a:rPr lang="en-US" altLang="zh-TW" dirty="0"/>
              <a:t>modifying different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resistors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3</a:t>
            </a:fld>
            <a:endParaRPr lang="zh-TW" altLang="zh-TW"/>
          </a:p>
        </p:txBody>
      </p:sp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4392820" y="1907792"/>
            <a:ext cx="4591180" cy="2961368"/>
            <a:chOff x="2441" y="1056"/>
            <a:chExt cx="3059" cy="1962"/>
          </a:xfrm>
        </p:grpSpPr>
        <p:sp>
          <p:nvSpPr>
            <p:cNvPr id="9" name="Line 145"/>
            <p:cNvSpPr>
              <a:spLocks noChangeShapeType="1"/>
            </p:cNvSpPr>
            <p:nvPr/>
          </p:nvSpPr>
          <p:spPr bwMode="auto">
            <a:xfrm>
              <a:off x="4322" y="173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600"/>
            </a:p>
          </p:txBody>
        </p:sp>
        <p:grpSp>
          <p:nvGrpSpPr>
            <p:cNvPr id="10" name="Group 169"/>
            <p:cNvGrpSpPr>
              <a:grpSpLocks/>
            </p:cNvGrpSpPr>
            <p:nvPr/>
          </p:nvGrpSpPr>
          <p:grpSpPr bwMode="auto">
            <a:xfrm>
              <a:off x="2441" y="1056"/>
              <a:ext cx="3059" cy="1962"/>
              <a:chOff x="2441" y="1056"/>
              <a:chExt cx="3059" cy="1962"/>
            </a:xfrm>
          </p:grpSpPr>
          <p:sp>
            <p:nvSpPr>
              <p:cNvPr id="11" name="Rectangle 144"/>
              <p:cNvSpPr>
                <a:spLocks noChangeArrowheads="1"/>
              </p:cNvSpPr>
              <p:nvPr/>
            </p:nvSpPr>
            <p:spPr bwMode="auto">
              <a:xfrm>
                <a:off x="4154" y="1590"/>
                <a:ext cx="16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sz="1600" i="1">
                    <a:latin typeface="Times New Roman" panose="02020603050405020304" pitchFamily="18" charset="0"/>
                    <a:ea typeface="Gulim" pitchFamily="34" charset="-127"/>
                  </a:rPr>
                  <a:t>I</a:t>
                </a:r>
                <a:endParaRPr lang="en-US" altLang="zh-TW" sz="1600" i="1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2" name="Group 168"/>
              <p:cNvGrpSpPr>
                <a:grpSpLocks/>
              </p:cNvGrpSpPr>
              <p:nvPr/>
            </p:nvGrpSpPr>
            <p:grpSpPr bwMode="auto">
              <a:xfrm>
                <a:off x="2441" y="1056"/>
                <a:ext cx="3059" cy="1962"/>
                <a:chOff x="2441" y="1056"/>
                <a:chExt cx="3059" cy="1962"/>
              </a:xfrm>
            </p:grpSpPr>
            <p:grpSp>
              <p:nvGrpSpPr>
                <p:cNvPr id="13" name="Group 6"/>
                <p:cNvGrpSpPr>
                  <a:grpSpLocks/>
                </p:cNvGrpSpPr>
                <p:nvPr/>
              </p:nvGrpSpPr>
              <p:grpSpPr bwMode="auto">
                <a:xfrm>
                  <a:off x="2550" y="1338"/>
                  <a:ext cx="2950" cy="1680"/>
                  <a:chOff x="2157" y="1386"/>
                  <a:chExt cx="3420" cy="2225"/>
                </a:xfrm>
              </p:grpSpPr>
              <p:grpSp>
                <p:nvGrpSpPr>
                  <p:cNvPr id="1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157" y="1386"/>
                    <a:ext cx="3420" cy="2225"/>
                    <a:chOff x="2157" y="1386"/>
                    <a:chExt cx="3420" cy="2225"/>
                  </a:xfrm>
                </p:grpSpPr>
                <p:sp>
                  <p:nvSpPr>
                    <p:cNvPr id="21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402"/>
                      <a:ext cx="145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23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1" y="2088"/>
                      <a:ext cx="169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24" name="Line 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35" y="1628"/>
                      <a:ext cx="145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25" name="AutoShape 1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320" y="2284"/>
                      <a:ext cx="528" cy="57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2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2" y="2571"/>
                      <a:ext cx="40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27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6" y="2331"/>
                      <a:ext cx="196" cy="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altLang="ko-KR" sz="1600">
                          <a:latin typeface="Arial" panose="020B0604020202020204" pitchFamily="34" charset="0"/>
                          <a:ea typeface="Gulim" pitchFamily="34" charset="-127"/>
                        </a:rPr>
                        <a:t>-</a:t>
                      </a:r>
                    </a:p>
                  </p:txBody>
                </p:sp>
                <p:sp>
                  <p:nvSpPr>
                    <p:cNvPr id="28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6" y="2569"/>
                      <a:ext cx="236" cy="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altLang="ko-KR" sz="1600">
                          <a:latin typeface="Arial" panose="020B0604020202020204" pitchFamily="34" charset="0"/>
                          <a:ea typeface="Gulim" pitchFamily="34" charset="-127"/>
                        </a:rPr>
                        <a:t>+</a:t>
                      </a:r>
                    </a:p>
                  </p:txBody>
                </p:sp>
                <p:sp>
                  <p:nvSpPr>
                    <p:cNvPr id="2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9" y="1748"/>
                      <a:ext cx="0" cy="13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3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9" y="2402"/>
                      <a:ext cx="38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grpSp>
                  <p:nvGrpSpPr>
                    <p:cNvPr id="3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1484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145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147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grpSp>
                      <p:nvGrpSpPr>
                        <p:cNvPr id="148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55" name="Lin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56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grpSp>
                      <p:nvGrpSpPr>
                        <p:cNvPr id="149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53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54" name="Lin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sp>
                      <p:nvSpPr>
                        <p:cNvPr id="150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5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52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146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248" cy="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R</a:t>
                        </a:r>
                      </a:p>
                    </p:txBody>
                  </p:sp>
                </p:grpSp>
                <p:grpSp>
                  <p:nvGrpSpPr>
                    <p:cNvPr id="32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1823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13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135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grpSp>
                      <p:nvGrpSpPr>
                        <p:cNvPr id="136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43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44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grpSp>
                      <p:nvGrpSpPr>
                        <p:cNvPr id="137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41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42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sp>
                      <p:nvSpPr>
                        <p:cNvPr id="138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3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40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134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327" cy="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2R</a:t>
                        </a:r>
                      </a:p>
                    </p:txBody>
                  </p:sp>
                </p:grpSp>
                <p:grpSp>
                  <p:nvGrpSpPr>
                    <p:cNvPr id="3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2138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121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123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grpSp>
                      <p:nvGrpSpPr>
                        <p:cNvPr id="124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31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32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grpSp>
                      <p:nvGrpSpPr>
                        <p:cNvPr id="125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29" name="Line 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30" name="Line 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sp>
                      <p:nvSpPr>
                        <p:cNvPr id="126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27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28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122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327" cy="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4R</a:t>
                        </a:r>
                      </a:p>
                    </p:txBody>
                  </p:sp>
                </p:grpSp>
                <p:grpSp>
                  <p:nvGrpSpPr>
                    <p:cNvPr id="34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2863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109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111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grpSp>
                      <p:nvGrpSpPr>
                        <p:cNvPr id="112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19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20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grpSp>
                      <p:nvGrpSpPr>
                        <p:cNvPr id="11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17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18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sp>
                      <p:nvSpPr>
                        <p:cNvPr id="114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15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16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110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468" cy="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2</a:t>
                        </a:r>
                        <a:r>
                          <a:rPr lang="en-US" altLang="ko-KR" sz="1600" baseline="300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n-1</a:t>
                        </a:r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35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5" y="2571"/>
                      <a:ext cx="0" cy="29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grpSp>
                  <p:nvGrpSpPr>
                    <p:cNvPr id="3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0" y="1750"/>
                      <a:ext cx="895" cy="338"/>
                      <a:chOff x="2904" y="999"/>
                      <a:chExt cx="895" cy="338"/>
                    </a:xfrm>
                  </p:grpSpPr>
                  <p:grpSp>
                    <p:nvGrpSpPr>
                      <p:cNvPr id="97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99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grpSp>
                      <p:nvGrpSpPr>
                        <p:cNvPr id="100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07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08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grpSp>
                      <p:nvGrpSpPr>
                        <p:cNvPr id="101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105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  <p:sp>
                        <p:nvSpPr>
                          <p:cNvPr id="106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 sz="1600"/>
                          </a:p>
                        </p:txBody>
                      </p:sp>
                    </p:grpSp>
                    <p:sp>
                      <p:nvSpPr>
                        <p:cNvPr id="102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03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104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98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999"/>
                        <a:ext cx="301" cy="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ko-KR" sz="1600">
                            <a:latin typeface="Times New Roman" panose="02020603050405020304" pitchFamily="18" charset="0"/>
                            <a:ea typeface="Gulim" pitchFamily="34" charset="-127"/>
                          </a:rPr>
                          <a:t>Rf</a:t>
                        </a:r>
                        <a:endParaRPr lang="en-US" altLang="ko-KR" sz="1600" baseline="-25000">
                          <a:latin typeface="Times New Roman" panose="02020603050405020304" pitchFamily="18" charset="0"/>
                          <a:ea typeface="Gulim" pitchFamily="34" charset="-127"/>
                        </a:endParaRPr>
                      </a:p>
                    </p:txBody>
                  </p:sp>
                </p:grpSp>
                <p:sp>
                  <p:nvSpPr>
                    <p:cNvPr id="3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0" y="2015"/>
                      <a:ext cx="0" cy="3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38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5" y="2015"/>
                      <a:ext cx="0" cy="5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39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98" y="2339"/>
                      <a:ext cx="379" cy="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altLang="ko-KR" sz="1600" i="1" dirty="0" err="1">
                          <a:latin typeface="Times New Roman" panose="02020603050405020304" pitchFamily="18" charset="0"/>
                          <a:ea typeface="Gulim" pitchFamily="34" charset="-127"/>
                        </a:rPr>
                        <a:t>V</a:t>
                      </a:r>
                      <a:r>
                        <a:rPr lang="en-US" altLang="ko-KR" sz="1600" baseline="-25000" dirty="0" err="1">
                          <a:latin typeface="Times New Roman" panose="02020603050405020304" pitchFamily="18" charset="0"/>
                          <a:ea typeface="Gulim" pitchFamily="34" charset="-127"/>
                        </a:rPr>
                        <a:t>ou</a:t>
                      </a:r>
                      <a:r>
                        <a:rPr lang="en-US" altLang="ko-KR" sz="1800" baseline="-25000" dirty="0" err="1">
                          <a:latin typeface="Times New Roman" panose="02020603050405020304" pitchFamily="18" charset="0"/>
                          <a:ea typeface="Gulim" pitchFamily="34" charset="-127"/>
                        </a:rPr>
                        <a:t>t</a:t>
                      </a:r>
                      <a:endParaRPr lang="en-US" altLang="ko-KR" sz="1800" baseline="-25000" dirty="0">
                        <a:latin typeface="Times New Roman" panose="02020603050405020304" pitchFamily="18" charset="0"/>
                        <a:ea typeface="Gulim" pitchFamily="34" charset="-127"/>
                      </a:endParaRPr>
                    </a:p>
                  </p:txBody>
                </p:sp>
                <p:sp>
                  <p:nvSpPr>
                    <p:cNvPr id="40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1725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41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206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42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310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43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1" y="2983"/>
                      <a:ext cx="145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44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2378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45" name="Line 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9" y="1434"/>
                      <a:ext cx="0" cy="18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grpSp>
                  <p:nvGrpSpPr>
                    <p:cNvPr id="46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3273"/>
                      <a:ext cx="265" cy="48"/>
                      <a:chOff x="2469" y="2789"/>
                      <a:chExt cx="265" cy="48"/>
                    </a:xfrm>
                  </p:grpSpPr>
                  <p:sp>
                    <p:nvSpPr>
                      <p:cNvPr id="95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69" y="2813"/>
                        <a:ext cx="24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96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6" y="2789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4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1552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91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92" name="Oval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93" name="Arc 9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14 w 43200"/>
                          <a:gd name="T1" fmla="*/ 22375 h 22375"/>
                          <a:gd name="T2" fmla="*/ 43200 w 43200"/>
                          <a:gd name="T3" fmla="*/ 21600 h 22375"/>
                          <a:gd name="T4" fmla="*/ 21600 w 43200"/>
                          <a:gd name="T5" fmla="*/ 21600 h 223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94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48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1915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8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8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9" name="Arc 10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14 w 43200"/>
                          <a:gd name="T1" fmla="*/ 22375 h 22375"/>
                          <a:gd name="T2" fmla="*/ 43200 w 43200"/>
                          <a:gd name="T3" fmla="*/ 21600 h 22375"/>
                          <a:gd name="T4" fmla="*/ 21600 w 43200"/>
                          <a:gd name="T5" fmla="*/ 21600 h 223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90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49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2254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8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4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5" name="Arc 10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14 w 43200"/>
                          <a:gd name="T1" fmla="*/ 22375 h 22375"/>
                          <a:gd name="T2" fmla="*/ 43200 w 43200"/>
                          <a:gd name="T3" fmla="*/ 21600 h 22375"/>
                          <a:gd name="T4" fmla="*/ 21600 w 43200"/>
                          <a:gd name="T5" fmla="*/ 21600 h 223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5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2883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79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0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1" name="Arc 11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14 w 43200"/>
                          <a:gd name="T1" fmla="*/ 22375 h 22375"/>
                          <a:gd name="T2" fmla="*/ 43200 w 43200"/>
                          <a:gd name="T3" fmla="*/ 21600 h 22375"/>
                          <a:gd name="T4" fmla="*/ 21600 w 43200"/>
                          <a:gd name="T5" fmla="*/ 21600 h 223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199" y="9670"/>
                              <a:pt x="43199" y="21599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82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51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1821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77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78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52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2185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75" name="Oval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76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grpSp>
                  <p:nvGrpSpPr>
                    <p:cNvPr id="53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2499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73" name="Oval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74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sp>
                  <p:nvSpPr>
                    <p:cNvPr id="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3273"/>
                      <a:ext cx="0" cy="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55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539"/>
                      <a:ext cx="14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56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5" y="3563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57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7" y="1386"/>
                      <a:ext cx="0" cy="157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grpSp>
                  <p:nvGrpSpPr>
                    <p:cNvPr id="59" name="Group 12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3654" y="3079"/>
                      <a:ext cx="895" cy="121"/>
                      <a:chOff x="2227" y="2305"/>
                      <a:chExt cx="895" cy="121"/>
                    </a:xfrm>
                  </p:grpSpPr>
                  <p:sp>
                    <p:nvSpPr>
                      <p:cNvPr id="63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6" y="2354"/>
                        <a:ext cx="26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grpSp>
                    <p:nvGrpSpPr>
                      <p:cNvPr id="64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1" y="2305"/>
                        <a:ext cx="145" cy="121"/>
                        <a:chOff x="2541" y="2305"/>
                        <a:chExt cx="145" cy="121"/>
                      </a:xfrm>
                    </p:grpSpPr>
                    <p:sp>
                      <p:nvSpPr>
                        <p:cNvPr id="71" name="Line 1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41" y="2305"/>
                          <a:ext cx="70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72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4" y="2305"/>
                          <a:ext cx="72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grpSp>
                    <p:nvGrpSpPr>
                      <p:cNvPr id="65" name="Group 1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7" y="2305"/>
                        <a:ext cx="145" cy="121"/>
                        <a:chOff x="2541" y="2305"/>
                        <a:chExt cx="145" cy="121"/>
                      </a:xfrm>
                    </p:grpSpPr>
                    <p:sp>
                      <p:nvSpPr>
                        <p:cNvPr id="69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41" y="2305"/>
                          <a:ext cx="70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  <p:sp>
                      <p:nvSpPr>
                        <p:cNvPr id="70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4" y="2305"/>
                          <a:ext cx="72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TW" altLang="en-US" sz="1600"/>
                        </a:p>
                      </p:txBody>
                    </p:sp>
                  </p:grpSp>
                  <p:sp>
                    <p:nvSpPr>
                      <p:cNvPr id="66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7" y="2305"/>
                        <a:ext cx="24" cy="4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67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32" y="2305"/>
                        <a:ext cx="24" cy="4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  <p:sp>
                    <p:nvSpPr>
                      <p:cNvPr id="68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27" y="2354"/>
                        <a:ext cx="2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 sz="1600"/>
                      </a:p>
                    </p:txBody>
                  </p:sp>
                </p:grpSp>
                <p:sp>
                  <p:nvSpPr>
                    <p:cNvPr id="60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3" y="2692"/>
                      <a:ext cx="1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61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41" y="3587"/>
                      <a:ext cx="14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  <p:sp>
                  <p:nvSpPr>
                    <p:cNvPr id="62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0" y="3611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600"/>
                    </a:p>
                  </p:txBody>
                </p:sp>
              </p:grpSp>
              <p:sp>
                <p:nvSpPr>
                  <p:cNvPr id="2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324" y="2499"/>
                    <a:ext cx="0" cy="29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 sz="1600"/>
                  </a:p>
                </p:txBody>
              </p:sp>
            </p:grpSp>
            <p:sp>
              <p:nvSpPr>
                <p:cNvPr id="1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441" y="1056"/>
                  <a:ext cx="307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i="1" dirty="0" err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V</a:t>
                  </a:r>
                  <a:r>
                    <a:rPr lang="en-US" altLang="zh-TW" sz="1600" baseline="-25000" dirty="0" err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ref</a:t>
                  </a:r>
                  <a:endParaRPr lang="en-US" altLang="zh-TW" sz="1600" baseline="-25000" dirty="0"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5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3264" y="1348"/>
                  <a:ext cx="2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i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V</a:t>
                  </a:r>
                  <a:r>
                    <a:rPr lang="en-US" altLang="zh-TW" sz="1600" baseline="-25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1</a:t>
                  </a:r>
                </a:p>
              </p:txBody>
            </p:sp>
            <p:sp>
              <p:nvSpPr>
                <p:cNvPr id="16" name="Rectangle 162"/>
                <p:cNvSpPr>
                  <a:spLocks noChangeArrowheads="1"/>
                </p:cNvSpPr>
                <p:nvPr/>
              </p:nvSpPr>
              <p:spPr bwMode="auto">
                <a:xfrm>
                  <a:off x="3216" y="1632"/>
                  <a:ext cx="2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i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V</a:t>
                  </a:r>
                  <a:r>
                    <a:rPr lang="en-US" altLang="zh-TW" sz="1600" baseline="-25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2</a:t>
                  </a:r>
                </a:p>
              </p:txBody>
            </p:sp>
            <p:sp>
              <p:nvSpPr>
                <p:cNvPr id="17" name="Rectangle 164"/>
                <p:cNvSpPr>
                  <a:spLocks noChangeArrowheads="1"/>
                </p:cNvSpPr>
                <p:nvPr/>
              </p:nvSpPr>
              <p:spPr bwMode="auto">
                <a:xfrm>
                  <a:off x="3216" y="1872"/>
                  <a:ext cx="2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i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V</a:t>
                  </a:r>
                  <a:r>
                    <a:rPr lang="en-US" altLang="zh-TW" sz="1600" baseline="-25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3</a:t>
                  </a:r>
                </a:p>
              </p:txBody>
            </p:sp>
            <p:sp>
              <p:nvSpPr>
                <p:cNvPr id="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3264" y="2400"/>
                  <a:ext cx="2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i="1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V</a:t>
                  </a:r>
                  <a:r>
                    <a:rPr lang="en-US" altLang="zh-TW" sz="1600" baseline="-25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n</a:t>
                  </a:r>
                </a:p>
              </p:txBody>
            </p:sp>
          </p:grpSp>
        </p:grpSp>
      </p:grpSp>
      <p:graphicFrame>
        <p:nvGraphicFramePr>
          <p:cNvPr id="1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62615"/>
              </p:ext>
            </p:extLst>
          </p:nvPr>
        </p:nvGraphicFramePr>
        <p:xfrm>
          <a:off x="683568" y="5209895"/>
          <a:ext cx="5553760" cy="89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2692080" imgH="431640" progId="Equation.3">
                  <p:embed/>
                </p:oleObj>
              </mc:Choice>
              <mc:Fallback>
                <p:oleObj name="Equation" r:id="rId4" imgW="2692080" imgH="43164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209895"/>
                        <a:ext cx="5553760" cy="890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Text Box 147"/>
          <p:cNvSpPr txBox="1">
            <a:spLocks noChangeArrowheads="1"/>
          </p:cNvSpPr>
          <p:nvPr/>
        </p:nvSpPr>
        <p:spPr bwMode="auto">
          <a:xfrm>
            <a:off x="2613495" y="4437112"/>
            <a:ext cx="662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+mn-lt"/>
                <a:ea typeface="新細明體" panose="02020500000000000000" pitchFamily="18" charset="-120"/>
              </a:rPr>
              <a:t>MSB</a:t>
            </a:r>
          </a:p>
        </p:txBody>
      </p:sp>
      <p:sp>
        <p:nvSpPr>
          <p:cNvPr id="159" name="Text Box 148"/>
          <p:cNvSpPr txBox="1">
            <a:spLocks noChangeArrowheads="1"/>
          </p:cNvSpPr>
          <p:nvPr/>
        </p:nvSpPr>
        <p:spPr bwMode="auto">
          <a:xfrm>
            <a:off x="6542129" y="5046712"/>
            <a:ext cx="550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  <a:ea typeface="新細明體" panose="02020500000000000000" pitchFamily="18" charset="-120"/>
              </a:rPr>
              <a:t>LSB</a:t>
            </a:r>
          </a:p>
        </p:txBody>
      </p:sp>
      <p:sp>
        <p:nvSpPr>
          <p:cNvPr id="160" name="Line 149"/>
          <p:cNvSpPr>
            <a:spLocks noChangeShapeType="1"/>
          </p:cNvSpPr>
          <p:nvPr/>
        </p:nvSpPr>
        <p:spPr bwMode="auto">
          <a:xfrm>
            <a:off x="3070695" y="4818112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1" name="Line 159"/>
          <p:cNvSpPr>
            <a:spLocks noChangeShapeType="1"/>
          </p:cNvSpPr>
          <p:nvPr/>
        </p:nvSpPr>
        <p:spPr bwMode="auto">
          <a:xfrm flipH="1">
            <a:off x="5856329" y="5275312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99419" y="5843329"/>
            <a:ext cx="2366353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1400" dirty="0" smtClean="0">
                <a:latin typeface="+mn-lt"/>
                <a:ea typeface="新細明體" panose="02020500000000000000" pitchFamily="18" charset="-120"/>
              </a:rPr>
              <a:t>(D. Hinckley, L. Huynh, D. Kim)</a:t>
            </a:r>
            <a:endParaRPr lang="en-US" altLang="zh-TW" sz="1400" dirty="0">
              <a:latin typeface="+mn-lt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2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DAC Example – 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we give LED more power, it will be brighter. So we can use this feature to intensify Red, Blue and Green diode through a DAC.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4</a:t>
            </a:fld>
            <a:endParaRPr lang="zh-TW" altLang="zh-TW"/>
          </a:p>
        </p:txBody>
      </p:sp>
      <p:pic>
        <p:nvPicPr>
          <p:cNvPr id="2050" name="Picture 2" descr="http://www.wallcoo.net/holiday/christmas-tree/images/%5Bwallcoo.com%5D_Christmas_tree_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48" y="2678176"/>
            <a:ext cx="2016224" cy="32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shop.adafruit.com/1200x900/1586-0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4650" y="4179199"/>
            <a:ext cx="1800200" cy="17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beckler.org/microcontrollers/rgb_led/led_pin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515" y="2668885"/>
            <a:ext cx="5904656" cy="13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「RGB LED」的圖片搜尋結果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5308" y="4137085"/>
            <a:ext cx="1728192" cy="16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RGB LED Animation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5</a:t>
            </a:fld>
            <a:endParaRPr lang="zh-TW" altLang="zh-TW"/>
          </a:p>
        </p:txBody>
      </p:sp>
      <p:pic>
        <p:nvPicPr>
          <p:cNvPr id="1026" name="Picture 2" descr="https://arduino-info.wikispaces.com/file/view/RGB-animation.gif/264579766/RGB-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40506" cy="28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43916" y="5805264"/>
            <a:ext cx="780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Reference : </a:t>
            </a:r>
            <a:r>
              <a:rPr kumimoji="1" lang="en-US" altLang="zh-TW" sz="14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Matthew </a:t>
            </a:r>
            <a:r>
              <a:rPr kumimoji="1" lang="en-US" altLang="zh-TW" sz="1400" b="1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Beckler's</a:t>
            </a:r>
            <a:r>
              <a:rPr kumimoji="1" lang="en-US" altLang="zh-TW" sz="14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Home Page (</a:t>
            </a:r>
            <a:r>
              <a:rPr lang="en-US" altLang="zh-TW" sz="1400" dirty="0"/>
              <a:t>https://www.mbeckler.org/microcontrollers/rgb_led/)</a:t>
            </a:r>
            <a:endParaRPr lang="zh-TW" altLang="en-US" sz="1400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Introduction to digital-to-analog converter (DAC)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Pulse-width modulation (PWM)</a:t>
            </a:r>
          </a:p>
          <a:p>
            <a:r>
              <a:rPr lang="en-US" altLang="zh-TW" dirty="0" smtClean="0"/>
              <a:t>Introduction to stepper motor</a:t>
            </a:r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A5B4C-2E95-473F-9B1F-319D90A12652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4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Pulse-width Modulation (PWM)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use DAC to control the output voltage, but this usually </a:t>
            </a:r>
            <a:r>
              <a:rPr lang="en-US" altLang="zh-TW" dirty="0"/>
              <a:t>requires an additional </a:t>
            </a:r>
            <a:r>
              <a:rPr lang="en-US" altLang="zh-TW" dirty="0" smtClean="0"/>
              <a:t>chip.</a:t>
            </a:r>
          </a:p>
          <a:p>
            <a:endParaRPr lang="en-US" altLang="zh-TW" dirty="0"/>
          </a:p>
          <a:p>
            <a:r>
              <a:rPr lang="en-US" altLang="zh-TW" b="1" dirty="0"/>
              <a:t>Pulse-width m</a:t>
            </a:r>
            <a:r>
              <a:rPr lang="en-US" altLang="zh-TW" b="1" dirty="0" smtClean="0"/>
              <a:t>odulation </a:t>
            </a:r>
            <a:r>
              <a:rPr lang="en-US" altLang="zh-TW" dirty="0" smtClean="0"/>
              <a:t>(</a:t>
            </a:r>
            <a:r>
              <a:rPr lang="en-US" altLang="zh-TW" dirty="0"/>
              <a:t>PWM) provides the ability to </a:t>
            </a:r>
            <a:r>
              <a:rPr lang="en-US" altLang="zh-TW" dirty="0" smtClean="0"/>
              <a:t>simulate varying </a:t>
            </a:r>
            <a:r>
              <a:rPr lang="en-US" altLang="zh-TW" dirty="0"/>
              <a:t>levels of </a:t>
            </a:r>
            <a:r>
              <a:rPr lang="en-US" altLang="zh-TW" dirty="0" smtClean="0"/>
              <a:t>outputs. Thus, we can use PWM to convert digital signals into analog intensities without DAC.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3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Pulse-width Modulation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450" y="1125538"/>
            <a:ext cx="8611046" cy="4967287"/>
          </a:xfrm>
        </p:spPr>
        <p:txBody>
          <a:bodyPr/>
          <a:lstStyle/>
          <a:p>
            <a:r>
              <a:rPr lang="en-US" altLang="zh-TW" dirty="0" smtClean="0"/>
              <a:t>A PWM signal:</a:t>
            </a:r>
          </a:p>
          <a:p>
            <a:pPr lvl="1"/>
            <a:r>
              <a:rPr lang="en-US" altLang="zh-TW" dirty="0" smtClean="0"/>
              <a:t>Different </a:t>
            </a:r>
            <a:r>
              <a:rPr lang="en-US" altLang="zh-TW" dirty="0"/>
              <a:t>duty </a:t>
            </a:r>
            <a:r>
              <a:rPr lang="en-US" altLang="zh-TW" dirty="0" smtClean="0"/>
              <a:t>cycles imply different average </a:t>
            </a:r>
            <a:r>
              <a:rPr lang="en-US" altLang="zh-TW" dirty="0"/>
              <a:t>power</a:t>
            </a:r>
            <a:r>
              <a:rPr lang="en-US" altLang="zh-TW" dirty="0" smtClean="0"/>
              <a:t>. </a:t>
            </a:r>
          </a:p>
          <a:p>
            <a:pPr lvl="1"/>
            <a:r>
              <a:rPr lang="en-US" altLang="zh-TW" i="1" dirty="0"/>
              <a:t>Duty Cycle 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FF0000"/>
                </a:solidFill>
              </a:rPr>
              <a:t> (PW/T) * 100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, where </a:t>
            </a:r>
            <a:r>
              <a:rPr lang="en-US" altLang="zh-TW" dirty="0"/>
              <a:t>PW is pulse width time and T is total period of a signal.</a:t>
            </a:r>
          </a:p>
          <a:p>
            <a:pPr lvl="1"/>
            <a:r>
              <a:rPr lang="en-US" altLang="zh-TW" dirty="0" smtClean="0"/>
              <a:t>Ex.: A </a:t>
            </a:r>
            <a:r>
              <a:rPr lang="en-US" altLang="zh-TW" dirty="0"/>
              <a:t>90% duty cycle means the signal is </a:t>
            </a:r>
            <a:r>
              <a:rPr lang="en-US" altLang="zh-TW" dirty="0" smtClean="0"/>
              <a:t>high </a:t>
            </a:r>
            <a:r>
              <a:rPr lang="en-US" altLang="zh-TW" dirty="0"/>
              <a:t>90% of the time </a:t>
            </a:r>
            <a:r>
              <a:rPr lang="en-US" altLang="zh-TW" dirty="0" smtClean="0"/>
              <a:t>and low </a:t>
            </a:r>
            <a:r>
              <a:rPr lang="en-US" altLang="zh-TW" dirty="0"/>
              <a:t>10% of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</a:t>
            </a:r>
            <a:r>
              <a:rPr lang="en-US" altLang="zh-TW" dirty="0"/>
              <a:t>time. 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8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26958"/>
            <a:ext cx="5472608" cy="28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標楷體"/>
      </a:majorFont>
      <a:minorFont>
        <a:latin typeface="Calibri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14174</TotalTime>
  <Words>809</Words>
  <Application>Microsoft Office PowerPoint</Application>
  <PresentationFormat>如螢幕大小 (4:3)</PresentationFormat>
  <Paragraphs>173</Paragraphs>
  <Slides>22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Gulim</vt:lpstr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1_Contemporary Portrait</vt:lpstr>
      <vt:lpstr>Equation</vt:lpstr>
      <vt:lpstr>CS4101 嵌入式系統概論  DAC and PWM</vt:lpstr>
      <vt:lpstr>Outline</vt:lpstr>
      <vt:lpstr>ADC</vt:lpstr>
      <vt:lpstr>Digital-to-Analog Converter (DAC)</vt:lpstr>
      <vt:lpstr>DAC Example – RGB LED</vt:lpstr>
      <vt:lpstr>RGB LED Animation</vt:lpstr>
      <vt:lpstr>Outline</vt:lpstr>
      <vt:lpstr>Pulse-width Modulation (PWM)</vt:lpstr>
      <vt:lpstr>Pulse-width Modulation</vt:lpstr>
      <vt:lpstr>Example of Duty Cycle </vt:lpstr>
      <vt:lpstr>PWM for Driving RGB LED</vt:lpstr>
      <vt:lpstr>PWM in Arduino</vt:lpstr>
      <vt:lpstr>PWM in Arduino - analogWrite()</vt:lpstr>
      <vt:lpstr>Outline</vt:lpstr>
      <vt:lpstr>Stepper Motor</vt:lpstr>
      <vt:lpstr>Stepper Motor</vt:lpstr>
      <vt:lpstr>Example Stepper Motor: 28BYJ-48</vt:lpstr>
      <vt:lpstr>Stepper Motor Driver </vt:lpstr>
      <vt:lpstr>Drive Methods</vt:lpstr>
      <vt:lpstr>Stepper.c</vt:lpstr>
      <vt:lpstr>Sample Code for Stepper Motor</vt:lpstr>
      <vt:lpstr>Sample Code for Stepper Motor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Analog-to-Digital Converter</dc:title>
  <dc:creator>Chung-Ta King</dc:creator>
  <cp:lastModifiedBy>Chung-Ta King</cp:lastModifiedBy>
  <cp:revision>628</cp:revision>
  <dcterms:created xsi:type="dcterms:W3CDTF">2000-02-07T23:54:30Z</dcterms:created>
  <dcterms:modified xsi:type="dcterms:W3CDTF">2016-11-28T15:30:09Z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