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39"/>
  </p:notesMasterIdLst>
  <p:handoutMasterIdLst>
    <p:handoutMasterId r:id="rId40"/>
  </p:handoutMasterIdLst>
  <p:sldIdLst>
    <p:sldId id="288" r:id="rId2"/>
    <p:sldId id="487" r:id="rId3"/>
    <p:sldId id="445" r:id="rId4"/>
    <p:sldId id="488" r:id="rId5"/>
    <p:sldId id="489" r:id="rId6"/>
    <p:sldId id="490" r:id="rId7"/>
    <p:sldId id="491" r:id="rId8"/>
    <p:sldId id="492" r:id="rId9"/>
    <p:sldId id="494" r:id="rId10"/>
    <p:sldId id="493" r:id="rId11"/>
    <p:sldId id="495" r:id="rId12"/>
    <p:sldId id="496" r:id="rId13"/>
    <p:sldId id="513" r:id="rId14"/>
    <p:sldId id="497" r:id="rId15"/>
    <p:sldId id="498" r:id="rId16"/>
    <p:sldId id="499" r:id="rId17"/>
    <p:sldId id="500" r:id="rId18"/>
    <p:sldId id="514" r:id="rId19"/>
    <p:sldId id="519" r:id="rId20"/>
    <p:sldId id="502"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532" r:id="rId34"/>
    <p:sldId id="533" r:id="rId35"/>
    <p:sldId id="535" r:id="rId36"/>
    <p:sldId id="536" r:id="rId37"/>
    <p:sldId id="534" r:id="rId38"/>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FF00FF"/>
    <a:srgbClr val="99CCFF"/>
    <a:srgbClr val="339933"/>
    <a:srgbClr val="99FF99"/>
    <a:srgbClr val="FFCC66"/>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94660"/>
  </p:normalViewPr>
  <p:slideViewPr>
    <p:cSldViewPr>
      <p:cViewPr varScale="1">
        <p:scale>
          <a:sx n="61" d="100"/>
          <a:sy n="61" d="100"/>
        </p:scale>
        <p:origin x="776" y="56"/>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336"/>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B1325A9D-FAB7-4797-8322-BC4A2F2BBA17}" type="slidenum">
              <a:rPr lang="zh-TW" altLang="en-US"/>
              <a:pPr/>
              <a:t>‹#›</a:t>
            </a:fld>
            <a:endParaRPr lang="zh-TW" altLang="zh-TW"/>
          </a:p>
        </p:txBody>
      </p:sp>
    </p:spTree>
    <p:extLst>
      <p:ext uri="{BB962C8B-B14F-4D97-AF65-F5344CB8AC3E}">
        <p14:creationId xmlns:p14="http://schemas.microsoft.com/office/powerpoint/2010/main" val="2585623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9CD987E-F49D-41F0-8708-86B5D525514B}" type="slidenum">
              <a:rPr lang="zh-TW" altLang="en-US"/>
              <a:pPr/>
              <a:t>‹#›</a:t>
            </a:fld>
            <a:endParaRPr lang="zh-TW" altLang="zh-TW"/>
          </a:p>
        </p:txBody>
      </p:sp>
    </p:spTree>
    <p:extLst>
      <p:ext uri="{BB962C8B-B14F-4D97-AF65-F5344CB8AC3E}">
        <p14:creationId xmlns:p14="http://schemas.microsoft.com/office/powerpoint/2010/main" val="1513195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The </a:t>
            </a:r>
            <a:r>
              <a:rPr lang="en-US" altLang="zh-TW" dirty="0" err="1" smtClean="0"/>
              <a:t>OUTMODx</a:t>
            </a:r>
            <a:r>
              <a:rPr lang="en-US" altLang="zh-TW" dirty="0" smtClean="0"/>
              <a:t> determines how the signal changes when a CCR0 event happens.</a:t>
            </a:r>
            <a:endParaRPr lang="zh-TW" altLang="en-US" dirty="0" smtClean="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21</a:t>
            </a:fld>
            <a:endParaRPr lang="zh-TW" altLang="zh-TW"/>
          </a:p>
        </p:txBody>
      </p:sp>
    </p:spTree>
    <p:extLst>
      <p:ext uri="{BB962C8B-B14F-4D97-AF65-F5344CB8AC3E}">
        <p14:creationId xmlns:p14="http://schemas.microsoft.com/office/powerpoint/2010/main" val="163649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en-US" altLang="zh-TW" sz="12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sends one byte at a time</a:t>
            </a:r>
          </a:p>
          <a:p>
            <a:r>
              <a:rPr kumimoji="0" lang="en-US" altLang="zh-TW" sz="12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sends the whole string</a:t>
            </a:r>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27</a:t>
            </a:fld>
            <a:endParaRPr lang="zh-TW" altLang="zh-TW"/>
          </a:p>
        </p:txBody>
      </p:sp>
    </p:spTree>
    <p:extLst>
      <p:ext uri="{BB962C8B-B14F-4D97-AF65-F5344CB8AC3E}">
        <p14:creationId xmlns:p14="http://schemas.microsoft.com/office/powerpoint/2010/main" val="5834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TA0CCTL0</a:t>
            </a:r>
            <a:r>
              <a:rPr kumimoji="0" lang="zh-TW" altLang="en-US"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zh-TW" altLang="en-US"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OUT</a:t>
            </a:r>
            <a:r>
              <a:rPr kumimoji="0" lang="zh-TW" altLang="en-US"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anose="05000000000000000000" pitchFamily="2" charset="2"/>
              </a:rPr>
              <a:t></a:t>
            </a:r>
            <a:r>
              <a:rPr kumimoji="0" lang="zh-TW" altLang="en-US"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anose="05000000000000000000" pitchFamily="2" charset="2"/>
              </a:rPr>
              <a: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anose="05000000000000000000" pitchFamily="2" charset="2"/>
              </a:rPr>
              <a:t>set OUT bit always to 1 (gives TXD an idle state and all later bits with a 1)</a:t>
            </a:r>
            <a:endPar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TACCTL1 = SCS + CM1 + CAP + CCIE;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Sync, capture on rising edge (1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anose="05000000000000000000" pitchFamily="2" charset="2"/>
              </a:rPr>
              <a:t> 0)</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Capture mode, CCIS1 = 0 (default)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itchFamily="2" charset="2"/>
              </a:rPr>
              <a:t> CCI1A, interrupt</a:t>
            </a:r>
            <a:endPar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endPar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SCS: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Synchronize capture source. This bit is used to synchronize the capture input signal with the timer clock.</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Asynchronous capture;  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Synchronous capture</a:t>
            </a:r>
          </a:p>
          <a:p>
            <a:r>
              <a:rPr kumimoji="1" lang="fr-FR"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CMx: </a:t>
            </a:r>
            <a:r>
              <a:rPr kumimoji="1" lang="fr-FR"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 mode</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No capture;   01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 on rising edge;   10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 on falling edge;   11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 on both rising and falling edges</a:t>
            </a:r>
          </a:p>
          <a:p>
            <a:r>
              <a:rPr kumimoji="1" lang="en-US" altLang="zh-TW" sz="1200" b="1"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CCISx</a:t>
            </a:r>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Capture/compare input select. These bits select the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TACCRx</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input signal.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CCIxA</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01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CCIxB</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10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GND;   11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VCC</a:t>
            </a:r>
          </a:p>
          <a:p>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Transmission</a:t>
            </a:r>
            <a:r>
              <a:rPr lang="en-US" altLang="zh-TW" baseline="0" dirty="0" smtClean="0"/>
              <a:t> starts from LSB</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What happens if TACCR0 overflow? Synch with TAR’s overflow!</a:t>
            </a:r>
            <a:endParaRPr lang="zh-TW" altLang="en-US" dirty="0" smtClean="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28</a:t>
            </a:fld>
            <a:endParaRPr lang="zh-TW" altLang="zh-TW"/>
          </a:p>
        </p:txBody>
      </p:sp>
    </p:spTree>
    <p:extLst>
      <p:ext uri="{BB962C8B-B14F-4D97-AF65-F5344CB8AC3E}">
        <p14:creationId xmlns:p14="http://schemas.microsoft.com/office/powerpoint/2010/main" val="83162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de-DE" altLang="zh-TW" dirty="0" smtClean="0">
                <a:sym typeface="Wingdings" pitchFamily="2" charset="2"/>
              </a:rPr>
              <a:t>Entered here when RXD</a:t>
            </a:r>
            <a:r>
              <a:rPr lang="de-DE" altLang="zh-TW" baseline="0" dirty="0" smtClean="0">
                <a:sym typeface="Wingdings" pitchFamily="2" charset="2"/>
              </a:rPr>
              <a:t> gets a rising edge (1  0) from idle to start bit</a:t>
            </a:r>
            <a:endParaRPr lang="de-DE" altLang="zh-TW" dirty="0" smtClean="0">
              <a:sym typeface="Wingdings" pitchFamily="2" charset="2"/>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de-DE" altLang="zh-TW" dirty="0" smtClean="0">
                <a:sym typeface="Wingdings" pitchFamily="2" charset="2"/>
              </a:rPr>
              <a:t>Timer_A</a:t>
            </a:r>
            <a:r>
              <a:rPr lang="de-DE" altLang="zh-TW" dirty="0" smtClean="0"/>
              <a:t> </a:t>
            </a:r>
            <a:r>
              <a:rPr lang="de-DE" altLang="zh-TW" dirty="0" smtClean="0">
                <a:solidFill>
                  <a:srgbClr val="FF0000"/>
                </a:solidFill>
              </a:rPr>
              <a:t>interrupt vector register (TAIV): o</a:t>
            </a:r>
            <a:r>
              <a:rPr lang="en-US" altLang="zh-TW" dirty="0" smtClean="0"/>
              <a:t>n an interrupt, TAIV contains a number indicating highest priority enabled interrupt for Timer_A0</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TA0IV = 02h for TACCR1;    = 04h for TACCR2;   = 0ah</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for TAIFG</a:t>
            </a:r>
            <a:endPar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__</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even_in_range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x,n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intrinsic tells the compiler that the expected argument is 1) always an even number and 2) in the range of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x..n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b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b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It allows the compiler to use a way more efficient method to branch to the different cases.</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Instead of chained comparisons, the compiler just adds the argument to the program counter. And follows this instruction with a table of jump instructions (which take 2 bytes each). As a result of this add, the program counter directly lands on the jump instruction that jumps to the case code.</a:t>
            </a:r>
            <a:b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b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This intrinsic works best in conjunction with the IV registers, as these registers always return an even value in a known range. And, the highest priority interrupt has the largest value in the IV registers, so it is executed fastest.</a:t>
            </a:r>
          </a:p>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30</a:t>
            </a:fld>
            <a:endParaRPr lang="zh-TW" altLang="zh-TW"/>
          </a:p>
        </p:txBody>
      </p:sp>
    </p:spTree>
    <p:extLst>
      <p:ext uri="{BB962C8B-B14F-4D97-AF65-F5344CB8AC3E}">
        <p14:creationId xmlns:p14="http://schemas.microsoft.com/office/powerpoint/2010/main" val="129459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標楷體" panose="03000509000000000000" pitchFamily="65" charset="-120"/>
              </a:defRPr>
            </a:lvl1pPr>
            <a:lvl2pPr marL="742950" indent="-285750" defTabSz="990600">
              <a:defRPr sz="2400">
                <a:solidFill>
                  <a:schemeClr val="tx1"/>
                </a:solidFill>
                <a:latin typeface="Tahoma" panose="020B0604030504040204" pitchFamily="34" charset="0"/>
                <a:ea typeface="標楷體" panose="03000509000000000000" pitchFamily="65" charset="-120"/>
              </a:defRPr>
            </a:lvl2pPr>
            <a:lvl3pPr marL="1143000" indent="-228600" defTabSz="990600">
              <a:defRPr sz="2400">
                <a:solidFill>
                  <a:schemeClr val="tx1"/>
                </a:solidFill>
                <a:latin typeface="Tahoma" panose="020B0604030504040204" pitchFamily="34" charset="0"/>
                <a:ea typeface="標楷體" panose="03000509000000000000" pitchFamily="65" charset="-120"/>
              </a:defRPr>
            </a:lvl3pPr>
            <a:lvl4pPr marL="1600200" indent="-228600" defTabSz="990600">
              <a:defRPr sz="2400">
                <a:solidFill>
                  <a:schemeClr val="tx1"/>
                </a:solidFill>
                <a:latin typeface="Tahoma" panose="020B0604030504040204" pitchFamily="34" charset="0"/>
                <a:ea typeface="標楷體" panose="03000509000000000000" pitchFamily="65" charset="-120"/>
              </a:defRPr>
            </a:lvl4pPr>
            <a:lvl5pPr marL="2057400" indent="-228600" defTabSz="990600">
              <a:defRPr sz="2400">
                <a:solidFill>
                  <a:schemeClr val="tx1"/>
                </a:solidFill>
                <a:latin typeface="Tahoma" panose="020B0604030504040204" pitchFamily="34" charset="0"/>
                <a:ea typeface="標楷體"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fld id="{C2CED01E-008D-4EDA-A899-EA307103310D}" type="slidenum">
              <a:rPr lang="zh-TW" altLang="en-US" sz="1300">
                <a:latin typeface="Times New Roman" panose="02020603050405020304" pitchFamily="18" charset="0"/>
                <a:ea typeface="新細明體" panose="02020500000000000000" pitchFamily="18" charset="-120"/>
              </a:rPr>
              <a:pPr/>
              <a:t>32</a:t>
            </a:fld>
            <a:endParaRPr lang="zh-TW" altLang="zh-TW" sz="1300">
              <a:latin typeface="Times New Roman" panose="02020603050405020304" pitchFamily="18" charset="0"/>
              <a:ea typeface="新細明體" panose="02020500000000000000" pitchFamily="18" charset="-120"/>
            </a:endParaRPr>
          </a:p>
        </p:txBody>
      </p:sp>
      <p:sp>
        <p:nvSpPr>
          <p:cNvPr id="38915" name="投影片圖像版面配置區 1"/>
          <p:cNvSpPr>
            <a:spLocks noGrp="1" noRot="1" noChangeAspect="1" noTextEdit="1"/>
          </p:cNvSpPr>
          <p:nvPr>
            <p:ph type="sldImg"/>
          </p:nvPr>
        </p:nvSpPr>
        <p:spPr>
          <a:ln/>
        </p:spPr>
      </p:sp>
      <p:sp>
        <p:nvSpPr>
          <p:cNvPr id="38916"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latin typeface="Times New Roman" panose="02020603050405020304" pitchFamily="18" charset="0"/>
                <a:ea typeface="新細明體" panose="02020500000000000000" pitchFamily="18" charset="-120"/>
              </a:rPr>
              <a:t>The MSP430 uses </a:t>
            </a:r>
            <a:r>
              <a:rPr lang="en-US" altLang="zh-TW" b="1" smtClean="0">
                <a:latin typeface="Times New Roman" panose="02020603050405020304" pitchFamily="18" charset="0"/>
                <a:ea typeface="新細明體" panose="02020500000000000000" pitchFamily="18" charset="-120"/>
              </a:rPr>
              <a:t>vectored interrupts</a:t>
            </a:r>
            <a:r>
              <a:rPr lang="en-US" altLang="zh-TW" smtClean="0">
                <a:latin typeface="Times New Roman" panose="02020603050405020304" pitchFamily="18" charset="0"/>
                <a:ea typeface="新細明體" panose="02020500000000000000" pitchFamily="18" charset="-120"/>
              </a:rPr>
              <a:t>, which means </a:t>
            </a:r>
            <a:r>
              <a:rPr lang="en-US" altLang="zh-TW" b="1" smtClean="0">
                <a:latin typeface="Times New Roman" panose="02020603050405020304" pitchFamily="18" charset="0"/>
                <a:ea typeface="新細明體" panose="02020500000000000000" pitchFamily="18" charset="-120"/>
              </a:rPr>
              <a:t>that the address of each ISR—its vector—is stored in a vector table at a deﬁned address in memory. </a:t>
            </a:r>
            <a:r>
              <a:rPr lang="en-US" altLang="zh-TW" smtClean="0">
                <a:latin typeface="Times New Roman" panose="02020603050405020304" pitchFamily="18" charset="0"/>
                <a:ea typeface="新細明體" panose="02020500000000000000" pitchFamily="18" charset="-120"/>
              </a:rPr>
              <a:t>In most cases each vector is associated with a unique interrupt but some sources share a vector. The ISR itself must locate the source of interrupts that share vectors. For example, TAIFG shares a vector with the capture/compare interrupts for all channels of Timer_A other than 0. Channel 0 has its own interrupt ﬂag TACCR0 CCIFG and separate vector.</a:t>
            </a:r>
            <a:endParaRPr lang="zh-TW" altLang="en-US" smtClean="0">
              <a:latin typeface="Times New Roman" panose="02020603050405020304" pitchFamily="18" charset="0"/>
              <a:ea typeface="新細明體" panose="02020500000000000000" pitchFamily="18" charset="-120"/>
            </a:endParaRPr>
          </a:p>
        </p:txBody>
      </p:sp>
      <p:sp>
        <p:nvSpPr>
          <p:cNvPr id="38917"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標楷體" panose="03000509000000000000" pitchFamily="65" charset="-120"/>
              </a:defRPr>
            </a:lvl1pPr>
            <a:lvl2pPr marL="742950" indent="-285750" defTabSz="990600">
              <a:defRPr sz="2400">
                <a:solidFill>
                  <a:schemeClr val="tx1"/>
                </a:solidFill>
                <a:latin typeface="Tahoma" panose="020B0604030504040204" pitchFamily="34" charset="0"/>
                <a:ea typeface="標楷體" panose="03000509000000000000" pitchFamily="65" charset="-120"/>
              </a:defRPr>
            </a:lvl2pPr>
            <a:lvl3pPr marL="1143000" indent="-228600" defTabSz="990600">
              <a:defRPr sz="2400">
                <a:solidFill>
                  <a:schemeClr val="tx1"/>
                </a:solidFill>
                <a:latin typeface="Tahoma" panose="020B0604030504040204" pitchFamily="34" charset="0"/>
                <a:ea typeface="標楷體" panose="03000509000000000000" pitchFamily="65" charset="-120"/>
              </a:defRPr>
            </a:lvl3pPr>
            <a:lvl4pPr marL="1600200" indent="-228600" defTabSz="990600">
              <a:defRPr sz="2400">
                <a:solidFill>
                  <a:schemeClr val="tx1"/>
                </a:solidFill>
                <a:latin typeface="Tahoma" panose="020B0604030504040204" pitchFamily="34" charset="0"/>
                <a:ea typeface="標楷體" panose="03000509000000000000" pitchFamily="65" charset="-120"/>
              </a:defRPr>
            </a:lvl4pPr>
            <a:lvl5pPr marL="2057400" indent="-228600" defTabSz="990600">
              <a:defRPr sz="2400">
                <a:solidFill>
                  <a:schemeClr val="tx1"/>
                </a:solidFill>
                <a:latin typeface="Tahoma" panose="020B0604030504040204" pitchFamily="34" charset="0"/>
                <a:ea typeface="標楷體"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algn="r" eaLnBrk="1" hangingPunct="1"/>
            <a:fld id="{1B994B74-C6C1-43FF-88F7-9D2AEB864697}" type="slidenum">
              <a:rPr kumimoji="1" lang="zh-TW" altLang="en-US" sz="1300">
                <a:latin typeface="Times New Roman" panose="02020603050405020304" pitchFamily="18" charset="0"/>
                <a:ea typeface="新細明體" panose="02020500000000000000" pitchFamily="18" charset="-120"/>
              </a:rPr>
              <a:pPr algn="r" eaLnBrk="1" hangingPunct="1"/>
              <a:t>32</a:t>
            </a:fld>
            <a:endParaRPr kumimoji="1" lang="en-US" altLang="zh-TW" sz="130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98482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BB86502A-8257-432D-AAC3-7A30F6CF4FE1}"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1406CF81-4D2B-4BDC-AB01-7C1A15D9ED42}" type="slidenum">
              <a:rPr lang="zh-TW" altLang="en-US"/>
              <a:pPr/>
              <a:t>‹#›</a:t>
            </a:fld>
            <a:endParaRPr lang="zh-TW" altLang="zh-TW"/>
          </a:p>
        </p:txBody>
      </p:sp>
    </p:spTree>
    <p:extLst>
      <p:ext uri="{BB962C8B-B14F-4D97-AF65-F5344CB8AC3E}">
        <p14:creationId xmlns:p14="http://schemas.microsoft.com/office/powerpoint/2010/main" val="204164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D90B182A-C929-4ED0-9B0E-F5329ECBE9D5}" type="slidenum">
              <a:rPr lang="zh-TW" altLang="en-US"/>
              <a:pPr/>
              <a:t>‹#›</a:t>
            </a:fld>
            <a:endParaRPr lang="zh-TW" altLang="zh-TW"/>
          </a:p>
        </p:txBody>
      </p:sp>
    </p:spTree>
    <p:extLst>
      <p:ext uri="{BB962C8B-B14F-4D97-AF65-F5344CB8AC3E}">
        <p14:creationId xmlns:p14="http://schemas.microsoft.com/office/powerpoint/2010/main" val="303493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D7A0DC7-59DB-4FF4-A98F-253DCA5EE1C1}" type="slidenum">
              <a:rPr lang="zh-TW" altLang="en-US"/>
              <a:pPr/>
              <a:t>‹#›</a:t>
            </a:fld>
            <a:endParaRPr lang="zh-TW" altLang="zh-TW"/>
          </a:p>
        </p:txBody>
      </p:sp>
    </p:spTree>
    <p:extLst>
      <p:ext uri="{BB962C8B-B14F-4D97-AF65-F5344CB8AC3E}">
        <p14:creationId xmlns:p14="http://schemas.microsoft.com/office/powerpoint/2010/main" val="3575520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161DC7D-C733-4BA1-AB4E-22B1CB3E3431}" type="slidenum">
              <a:rPr lang="zh-TW" altLang="en-US"/>
              <a:pPr/>
              <a:t>‹#›</a:t>
            </a:fld>
            <a:endParaRPr lang="zh-TW" altLang="zh-TW"/>
          </a:p>
        </p:txBody>
      </p:sp>
    </p:spTree>
    <p:extLst>
      <p:ext uri="{BB962C8B-B14F-4D97-AF65-F5344CB8AC3E}">
        <p14:creationId xmlns:p14="http://schemas.microsoft.com/office/powerpoint/2010/main" val="88095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EB9569C-0865-4AD3-AECD-3F3C6A221567}" type="slidenum">
              <a:rPr lang="zh-TW" altLang="en-US"/>
              <a:pPr/>
              <a:t>‹#›</a:t>
            </a:fld>
            <a:endParaRPr lang="zh-TW" altLang="zh-TW"/>
          </a:p>
        </p:txBody>
      </p:sp>
    </p:spTree>
    <p:extLst>
      <p:ext uri="{BB962C8B-B14F-4D97-AF65-F5344CB8AC3E}">
        <p14:creationId xmlns:p14="http://schemas.microsoft.com/office/powerpoint/2010/main" val="95481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614D331C-7B98-4B6D-9798-78ED94CD21C3}" type="slidenum">
              <a:rPr lang="zh-TW" altLang="en-US"/>
              <a:pPr/>
              <a:t>‹#›</a:t>
            </a:fld>
            <a:endParaRPr lang="zh-TW" altLang="zh-TW"/>
          </a:p>
        </p:txBody>
      </p:sp>
    </p:spTree>
    <p:extLst>
      <p:ext uri="{BB962C8B-B14F-4D97-AF65-F5344CB8AC3E}">
        <p14:creationId xmlns:p14="http://schemas.microsoft.com/office/powerpoint/2010/main" val="227067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DDBC2A8D-9A7B-4180-A2C0-64594010D3A4}" type="slidenum">
              <a:rPr lang="zh-TW" altLang="en-US"/>
              <a:pPr/>
              <a:t>‹#›</a:t>
            </a:fld>
            <a:endParaRPr lang="zh-TW" altLang="zh-TW"/>
          </a:p>
        </p:txBody>
      </p:sp>
    </p:spTree>
    <p:extLst>
      <p:ext uri="{BB962C8B-B14F-4D97-AF65-F5344CB8AC3E}">
        <p14:creationId xmlns:p14="http://schemas.microsoft.com/office/powerpoint/2010/main" val="34636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FB432AF1-3153-4BFC-ABF0-71916461ABBD}" type="slidenum">
              <a:rPr lang="zh-TW" altLang="en-US"/>
              <a:pPr/>
              <a:t>‹#›</a:t>
            </a:fld>
            <a:endParaRPr lang="zh-TW" altLang="zh-TW"/>
          </a:p>
        </p:txBody>
      </p:sp>
    </p:spTree>
    <p:extLst>
      <p:ext uri="{BB962C8B-B14F-4D97-AF65-F5344CB8AC3E}">
        <p14:creationId xmlns:p14="http://schemas.microsoft.com/office/powerpoint/2010/main" val="77772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D4938B9-D8C5-479D-A6AF-5DA54CB679A4}" type="slidenum">
              <a:rPr lang="zh-TW" altLang="en-US"/>
              <a:pPr/>
              <a:t>‹#›</a:t>
            </a:fld>
            <a:endParaRPr lang="zh-TW" altLang="zh-TW"/>
          </a:p>
        </p:txBody>
      </p:sp>
    </p:spTree>
    <p:extLst>
      <p:ext uri="{BB962C8B-B14F-4D97-AF65-F5344CB8AC3E}">
        <p14:creationId xmlns:p14="http://schemas.microsoft.com/office/powerpoint/2010/main" val="139785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90C4A593-471D-4B76-A7DC-78EE3F07C057}" type="slidenum">
              <a:rPr lang="zh-TW" altLang="en-US"/>
              <a:pPr/>
              <a:t>‹#›</a:t>
            </a:fld>
            <a:endParaRPr lang="zh-TW" altLang="zh-TW"/>
          </a:p>
        </p:txBody>
      </p:sp>
    </p:spTree>
    <p:extLst>
      <p:ext uri="{BB962C8B-B14F-4D97-AF65-F5344CB8AC3E}">
        <p14:creationId xmlns:p14="http://schemas.microsoft.com/office/powerpoint/2010/main" val="317009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052736"/>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BF2ECC61-491F-48A1-9344-D1CF0B9FC3B9}"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rgbClr val="C00000"/>
                </a:solidFill>
                <a:latin typeface="Arial" panose="020B0604020202020204" pitchFamily="34" charset="0"/>
              </a:rPr>
              <a:t>CS4101 </a:t>
            </a:r>
            <a:r>
              <a:rPr lang="zh-TW" altLang="en-US" sz="3200" b="0" dirty="0">
                <a:solidFill>
                  <a:srgbClr val="C00000"/>
                </a:solidFill>
                <a:latin typeface="Arial" panose="020B0604020202020204" pitchFamily="34" charset="0"/>
              </a:rPr>
              <a:t>嵌入式系統概論</a:t>
            </a:r>
            <a:r>
              <a:rPr lang="zh-TW" altLang="en-US" dirty="0">
                <a:solidFill>
                  <a:srgbClr val="C00000"/>
                </a:solidFill>
              </a:rPr>
              <a:t/>
            </a:r>
            <a:br>
              <a:rPr lang="zh-TW" altLang="en-US" dirty="0">
                <a:solidFill>
                  <a:srgbClr val="C00000"/>
                </a:solidFill>
              </a:rPr>
            </a:br>
            <a:r>
              <a:rPr lang="zh-TW" altLang="en-US" dirty="0"/>
              <a:t/>
            </a:r>
            <a:br>
              <a:rPr lang="zh-TW" altLang="en-US" dirty="0"/>
            </a:br>
            <a:r>
              <a:rPr lang="en-US" altLang="zh-TW" dirty="0" smtClean="0">
                <a:solidFill>
                  <a:srgbClr val="0000FF"/>
                </a:solidFill>
              </a:rPr>
              <a:t>Serial Communication</a:t>
            </a:r>
            <a:endParaRPr lang="en-US" altLang="zh-TW" dirty="0">
              <a:solidFill>
                <a:srgbClr val="0000FF"/>
              </a:solidFill>
            </a:endParaRPr>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
        <p:nvSpPr>
          <p:cNvPr id="510989" name="Text Box 13"/>
          <p:cNvSpPr txBox="1">
            <a:spLocks noChangeArrowheads="1"/>
          </p:cNvSpPr>
          <p:nvPr/>
        </p:nvSpPr>
        <p:spPr bwMode="auto">
          <a:xfrm>
            <a:off x="1477963" y="5300663"/>
            <a:ext cx="61896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TW" sz="1600"/>
              <a:t>Materials from </a:t>
            </a:r>
            <a:r>
              <a:rPr kumimoji="1" lang="en-US" altLang="zh-TW" sz="1600" i="1"/>
              <a:t>MSP430 Microcontroller Basics</a:t>
            </a:r>
            <a:r>
              <a:rPr kumimoji="1" lang="en-US" altLang="zh-TW" sz="1600"/>
              <a:t>, John H. Davies, Newnes, 2008</a:t>
            </a:r>
            <a:endParaRPr kumimoji="1" lang="zh-TW" altLang="en-US"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7" name="Rectangle 6"/>
          <p:cNvSpPr>
            <a:spLocks noGrp="1" noChangeArrowheads="1"/>
          </p:cNvSpPr>
          <p:nvPr>
            <p:ph type="title"/>
          </p:nvPr>
        </p:nvSpPr>
        <p:spPr/>
        <p:txBody>
          <a:bodyPr/>
          <a:lstStyle/>
          <a:p>
            <a:r>
              <a:rPr lang="en-US" altLang="zh-TW" smtClean="0"/>
              <a:t>Transmission Speed</a:t>
            </a:r>
            <a:endParaRPr lang="zh-TW" altLang="en-US"/>
          </a:p>
        </p:txBody>
      </p:sp>
      <p:sp>
        <p:nvSpPr>
          <p:cNvPr id="953348" name="Rectangle 7"/>
          <p:cNvSpPr>
            <a:spLocks noGrp="1" noChangeArrowheads="1"/>
          </p:cNvSpPr>
          <p:nvPr>
            <p:ph type="body" idx="1"/>
          </p:nvPr>
        </p:nvSpPr>
        <p:spPr/>
        <p:txBody>
          <a:bodyPr/>
          <a:lstStyle/>
          <a:p>
            <a:pPr>
              <a:spcBef>
                <a:spcPts val="0"/>
              </a:spcBef>
            </a:pPr>
            <a:r>
              <a:rPr lang="en-US" altLang="zh-TW" dirty="0" smtClean="0"/>
              <a:t>Baud rate:</a:t>
            </a:r>
          </a:p>
          <a:p>
            <a:pPr lvl="1">
              <a:spcBef>
                <a:spcPts val="0"/>
              </a:spcBef>
            </a:pPr>
            <a:r>
              <a:rPr lang="en-US" altLang="zh-TW" dirty="0" smtClean="0"/>
              <a:t># of signal changes per second, e.g., 9600 baud</a:t>
            </a:r>
          </a:p>
          <a:p>
            <a:pPr lvl="2">
              <a:spcBef>
                <a:spcPts val="0"/>
              </a:spcBef>
            </a:pPr>
            <a:r>
              <a:rPr lang="en-US" altLang="zh-TW" dirty="0" smtClean="0"/>
              <a:t>In RS-232, each signal change represents one bit, so baud rate and bits per second are equal </a:t>
            </a:r>
          </a:p>
          <a:p>
            <a:pPr lvl="1">
              <a:spcBef>
                <a:spcPts val="0"/>
              </a:spcBef>
            </a:pPr>
            <a:r>
              <a:rPr lang="en-US" altLang="zh-TW" dirty="0" smtClean="0"/>
              <a:t>Since each 8 bits of data are accompanied by a start and a stop bit, maximum data rate is only 8/10 of baud rate </a:t>
            </a:r>
          </a:p>
          <a:p>
            <a:pPr>
              <a:spcBef>
                <a:spcPts val="0"/>
              </a:spcBef>
            </a:pPr>
            <a:r>
              <a:rPr lang="en-US" altLang="zh-TW" dirty="0" smtClean="0"/>
              <a:t>How close must the two ends run their clocks?</a:t>
            </a:r>
          </a:p>
          <a:p>
            <a:pPr lvl="1">
              <a:spcBef>
                <a:spcPts val="0"/>
              </a:spcBef>
            </a:pPr>
            <a:r>
              <a:rPr lang="en-US" altLang="zh-TW" dirty="0" smtClean="0"/>
              <a:t>The final sample is taken 9.5 bit periods after the initial falling edge and must lie within the stop bit</a:t>
            </a:r>
          </a:p>
          <a:p>
            <a:pPr lvl="1">
              <a:spcBef>
                <a:spcPts val="0"/>
              </a:spcBef>
            </a:pPr>
            <a:r>
              <a:rPr lang="en-US" altLang="zh-TW" dirty="0" smtClean="0"/>
              <a:t>The permissible error is therefore about ±0.5 bit period in 9.5 periods or ±5%</a:t>
            </a:r>
          </a:p>
          <a:p>
            <a:pPr lvl="1">
              <a:spcBef>
                <a:spcPts val="0"/>
              </a:spcBef>
            </a:pPr>
            <a:r>
              <a:rPr lang="en-US" altLang="zh-TW" dirty="0" smtClean="0"/>
              <a:t>There may be errors in both receiver and transmitter, so each should be accurate to within about ±2%</a:t>
            </a:r>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1595E99A-4FFF-4CFF-AB03-E2629A7BCE02}" type="slidenum">
              <a:rPr lang="zh-TW" altLang="en-US" smtClean="0"/>
              <a:pPr/>
              <a:t>9</a:t>
            </a:fld>
            <a:endParaRPr lang="zh-TW" altLang="zh-TW"/>
          </a:p>
        </p:txBody>
      </p:sp>
    </p:spTree>
    <p:extLst>
      <p:ext uri="{BB962C8B-B14F-4D97-AF65-F5344CB8AC3E}">
        <p14:creationId xmlns:p14="http://schemas.microsoft.com/office/powerpoint/2010/main" val="157365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5" name="Rectangle 58"/>
          <p:cNvSpPr>
            <a:spLocks noGrp="1" noChangeArrowheads="1"/>
          </p:cNvSpPr>
          <p:nvPr>
            <p:ph type="title"/>
          </p:nvPr>
        </p:nvSpPr>
        <p:spPr/>
        <p:txBody>
          <a:bodyPr/>
          <a:lstStyle/>
          <a:p>
            <a:r>
              <a:rPr lang="en-US" altLang="zh-TW" smtClean="0"/>
              <a:t>Serial Transmission Using UARTs</a:t>
            </a:r>
            <a:endParaRPr lang="en-US" altLang="zh-TW"/>
          </a:p>
        </p:txBody>
      </p:sp>
      <p:sp>
        <p:nvSpPr>
          <p:cNvPr id="955396" name="Rectangle 59"/>
          <p:cNvSpPr>
            <a:spLocks noGrp="1" noChangeArrowheads="1"/>
          </p:cNvSpPr>
          <p:nvPr>
            <p:ph type="body" sz="half" idx="1"/>
          </p:nvPr>
        </p:nvSpPr>
        <p:spPr>
          <a:xfrm>
            <a:off x="251520" y="1630065"/>
            <a:ext cx="4013200" cy="4967287"/>
          </a:xfrm>
        </p:spPr>
        <p:txBody>
          <a:bodyPr/>
          <a:lstStyle/>
          <a:p>
            <a:r>
              <a:rPr lang="en-US" altLang="zh-TW" dirty="0" smtClean="0">
                <a:solidFill>
                  <a:srgbClr val="FF0000"/>
                </a:solidFill>
              </a:rPr>
              <a:t>UART</a:t>
            </a:r>
            <a:r>
              <a:rPr lang="en-US" altLang="zh-TW" dirty="0" smtClean="0"/>
              <a:t>: Universal Asynchronous Receiver Transmitter</a:t>
            </a:r>
          </a:p>
          <a:p>
            <a:pPr lvl="1"/>
            <a:r>
              <a:rPr lang="en-US" altLang="zh-TW" dirty="0" smtClean="0"/>
              <a:t>Takes parallel data </a:t>
            </a:r>
            <a:br>
              <a:rPr lang="en-US" altLang="zh-TW" dirty="0" smtClean="0"/>
            </a:br>
            <a:r>
              <a:rPr lang="en-US" altLang="zh-TW" dirty="0" smtClean="0"/>
              <a:t>and transmits serially</a:t>
            </a:r>
          </a:p>
          <a:p>
            <a:pPr lvl="1"/>
            <a:r>
              <a:rPr lang="en-US" altLang="zh-TW" dirty="0" smtClean="0"/>
              <a:t>Receives serial data </a:t>
            </a:r>
            <a:br>
              <a:rPr lang="en-US" altLang="zh-TW" dirty="0" smtClean="0"/>
            </a:br>
            <a:r>
              <a:rPr lang="en-US" altLang="zh-TW" dirty="0" smtClean="0"/>
              <a:t>and converts to parallel</a:t>
            </a:r>
          </a:p>
          <a:p>
            <a:endParaRPr lang="en-US" altLang="zh-TW" dirty="0"/>
          </a:p>
        </p:txBody>
      </p:sp>
      <p:sp>
        <p:nvSpPr>
          <p:cNvPr id="59" name="投影片編號版面配置區 6"/>
          <p:cNvSpPr>
            <a:spLocks noGrp="1"/>
          </p:cNvSpPr>
          <p:nvPr>
            <p:ph type="sldNum" sz="quarter" idx="11"/>
          </p:nvPr>
        </p:nvSpPr>
        <p:spPr>
          <a:xfrm>
            <a:off x="6731000" y="6229350"/>
            <a:ext cx="1905000" cy="457200"/>
          </a:xfrm>
        </p:spPr>
        <p:txBody>
          <a:bodyPr/>
          <a:lstStyle/>
          <a:p>
            <a:fld id="{A1ABE4A4-1EB0-4DE0-B47B-B49038242C7E}" type="slidenum">
              <a:rPr lang="zh-TW" altLang="en-US" smtClean="0"/>
              <a:pPr/>
              <a:t>10</a:t>
            </a:fld>
            <a:endParaRPr lang="zh-TW" altLang="zh-TW"/>
          </a:p>
        </p:txBody>
      </p:sp>
      <p:sp>
        <p:nvSpPr>
          <p:cNvPr id="1010692" name="Text Box 4"/>
          <p:cNvSpPr txBox="1">
            <a:spLocks noChangeArrowheads="1"/>
          </p:cNvSpPr>
          <p:nvPr/>
        </p:nvSpPr>
        <p:spPr bwMode="auto">
          <a:xfrm>
            <a:off x="4560888" y="1805583"/>
            <a:ext cx="1049337" cy="620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144" tIns="9144" rIns="9144" bIns="9144"/>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1600"/>
          </a:p>
        </p:txBody>
      </p:sp>
      <p:sp>
        <p:nvSpPr>
          <p:cNvPr id="1010693" name="Freeform 5"/>
          <p:cNvSpPr>
            <a:spLocks/>
          </p:cNvSpPr>
          <p:nvPr/>
        </p:nvSpPr>
        <p:spPr bwMode="auto">
          <a:xfrm>
            <a:off x="5607050" y="2131020"/>
            <a:ext cx="2366963" cy="233363"/>
          </a:xfrm>
          <a:custGeom>
            <a:avLst/>
            <a:gdLst>
              <a:gd name="T0" fmla="*/ 0 w 3220"/>
              <a:gd name="T1" fmla="*/ 73534 h 384"/>
              <a:gd name="T2" fmla="*/ 151427 w 3220"/>
              <a:gd name="T3" fmla="*/ 22485 h 384"/>
              <a:gd name="T4" fmla="*/ 208028 w 3220"/>
              <a:gd name="T5" fmla="*/ 12154 h 384"/>
              <a:gd name="T6" fmla="*/ 321231 w 3220"/>
              <a:gd name="T7" fmla="*/ 32817 h 384"/>
              <a:gd name="T8" fmla="*/ 352839 w 3220"/>
              <a:gd name="T9" fmla="*/ 58948 h 384"/>
              <a:gd name="T10" fmla="*/ 421937 w 3220"/>
              <a:gd name="T11" fmla="*/ 136736 h 384"/>
              <a:gd name="T12" fmla="*/ 491770 w 3220"/>
              <a:gd name="T13" fmla="*/ 178669 h 384"/>
              <a:gd name="T14" fmla="*/ 554252 w 3220"/>
              <a:gd name="T15" fmla="*/ 215132 h 384"/>
              <a:gd name="T16" fmla="*/ 604972 w 3220"/>
              <a:gd name="T17" fmla="*/ 225463 h 384"/>
              <a:gd name="T18" fmla="*/ 913707 w 3220"/>
              <a:gd name="T19" fmla="*/ 194469 h 384"/>
              <a:gd name="T20" fmla="*/ 926203 w 3220"/>
              <a:gd name="T21" fmla="*/ 183530 h 384"/>
              <a:gd name="T22" fmla="*/ 945315 w 3220"/>
              <a:gd name="T23" fmla="*/ 178669 h 384"/>
              <a:gd name="T24" fmla="*/ 957811 w 3220"/>
              <a:gd name="T25" fmla="*/ 162868 h 384"/>
              <a:gd name="T26" fmla="*/ 976924 w 3220"/>
              <a:gd name="T27" fmla="*/ 152537 h 384"/>
              <a:gd name="T28" fmla="*/ 1228321 w 3220"/>
              <a:gd name="T29" fmla="*/ 43148 h 384"/>
              <a:gd name="T30" fmla="*/ 1499567 w 3220"/>
              <a:gd name="T31" fmla="*/ 63810 h 384"/>
              <a:gd name="T32" fmla="*/ 1556168 w 3220"/>
              <a:gd name="T33" fmla="*/ 85080 h 384"/>
              <a:gd name="T34" fmla="*/ 1638497 w 3220"/>
              <a:gd name="T35" fmla="*/ 126405 h 384"/>
              <a:gd name="T36" fmla="*/ 1720091 w 3220"/>
              <a:gd name="T37" fmla="*/ 147067 h 384"/>
              <a:gd name="T38" fmla="*/ 1801685 w 3220"/>
              <a:gd name="T39" fmla="*/ 168337 h 384"/>
              <a:gd name="T40" fmla="*/ 2072930 w 3220"/>
              <a:gd name="T41" fmla="*/ 142206 h 384"/>
              <a:gd name="T42" fmla="*/ 2161140 w 3220"/>
              <a:gd name="T43" fmla="*/ 122151 h 384"/>
              <a:gd name="T44" fmla="*/ 2264052 w 3220"/>
              <a:gd name="T45" fmla="*/ 116074 h 384"/>
              <a:gd name="T46" fmla="*/ 2366963 w 3220"/>
              <a:gd name="T47" fmla="*/ 140382 h 3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0" h="384">
                <a:moveTo>
                  <a:pt x="0" y="121"/>
                </a:moveTo>
                <a:cubicBezTo>
                  <a:pt x="48" y="74"/>
                  <a:pt x="138" y="53"/>
                  <a:pt x="206" y="37"/>
                </a:cubicBezTo>
                <a:cubicBezTo>
                  <a:pt x="257" y="0"/>
                  <a:pt x="245" y="17"/>
                  <a:pt x="283" y="20"/>
                </a:cubicBezTo>
                <a:cubicBezTo>
                  <a:pt x="321" y="23"/>
                  <a:pt x="404" y="41"/>
                  <a:pt x="437" y="54"/>
                </a:cubicBezTo>
                <a:cubicBezTo>
                  <a:pt x="502" y="153"/>
                  <a:pt x="403" y="10"/>
                  <a:pt x="480" y="97"/>
                </a:cubicBezTo>
                <a:cubicBezTo>
                  <a:pt x="514" y="136"/>
                  <a:pt x="537" y="188"/>
                  <a:pt x="574" y="225"/>
                </a:cubicBezTo>
                <a:cubicBezTo>
                  <a:pt x="600" y="250"/>
                  <a:pt x="640" y="275"/>
                  <a:pt x="669" y="294"/>
                </a:cubicBezTo>
                <a:cubicBezTo>
                  <a:pt x="695" y="311"/>
                  <a:pt x="722" y="341"/>
                  <a:pt x="754" y="354"/>
                </a:cubicBezTo>
                <a:cubicBezTo>
                  <a:pt x="776" y="363"/>
                  <a:pt x="800" y="365"/>
                  <a:pt x="823" y="371"/>
                </a:cubicBezTo>
                <a:cubicBezTo>
                  <a:pt x="1226" y="359"/>
                  <a:pt x="1036" y="384"/>
                  <a:pt x="1243" y="320"/>
                </a:cubicBezTo>
                <a:cubicBezTo>
                  <a:pt x="1249" y="314"/>
                  <a:pt x="1253" y="306"/>
                  <a:pt x="1260" y="302"/>
                </a:cubicBezTo>
                <a:cubicBezTo>
                  <a:pt x="1268" y="297"/>
                  <a:pt x="1279" y="300"/>
                  <a:pt x="1286" y="294"/>
                </a:cubicBezTo>
                <a:cubicBezTo>
                  <a:pt x="1294" y="288"/>
                  <a:pt x="1296" y="275"/>
                  <a:pt x="1303" y="268"/>
                </a:cubicBezTo>
                <a:cubicBezTo>
                  <a:pt x="1310" y="261"/>
                  <a:pt x="1320" y="257"/>
                  <a:pt x="1329" y="251"/>
                </a:cubicBezTo>
                <a:cubicBezTo>
                  <a:pt x="1400" y="142"/>
                  <a:pt x="1553" y="102"/>
                  <a:pt x="1671" y="71"/>
                </a:cubicBezTo>
                <a:cubicBezTo>
                  <a:pt x="1895" y="78"/>
                  <a:pt x="1900" y="62"/>
                  <a:pt x="2040" y="105"/>
                </a:cubicBezTo>
                <a:cubicBezTo>
                  <a:pt x="2081" y="132"/>
                  <a:pt x="2056" y="119"/>
                  <a:pt x="2117" y="140"/>
                </a:cubicBezTo>
                <a:cubicBezTo>
                  <a:pt x="2154" y="153"/>
                  <a:pt x="2192" y="192"/>
                  <a:pt x="2229" y="208"/>
                </a:cubicBezTo>
                <a:cubicBezTo>
                  <a:pt x="2264" y="223"/>
                  <a:pt x="2302" y="235"/>
                  <a:pt x="2340" y="242"/>
                </a:cubicBezTo>
                <a:cubicBezTo>
                  <a:pt x="2380" y="263"/>
                  <a:pt x="2405" y="269"/>
                  <a:pt x="2451" y="277"/>
                </a:cubicBezTo>
                <a:cubicBezTo>
                  <a:pt x="2605" y="271"/>
                  <a:pt x="2689" y="274"/>
                  <a:pt x="2820" y="234"/>
                </a:cubicBezTo>
                <a:cubicBezTo>
                  <a:pt x="2829" y="225"/>
                  <a:pt x="2931" y="209"/>
                  <a:pt x="2940" y="201"/>
                </a:cubicBezTo>
                <a:cubicBezTo>
                  <a:pt x="2987" y="199"/>
                  <a:pt x="3030" y="184"/>
                  <a:pt x="3080" y="191"/>
                </a:cubicBezTo>
                <a:cubicBezTo>
                  <a:pt x="3127" y="196"/>
                  <a:pt x="3191" y="223"/>
                  <a:pt x="3220" y="231"/>
                </a:cubicBezTo>
              </a:path>
            </a:pathLst>
          </a:custGeom>
          <a:noFill/>
          <a:ln w="222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grpSp>
        <p:nvGrpSpPr>
          <p:cNvPr id="955399" name="Group 6"/>
          <p:cNvGrpSpPr>
            <a:grpSpLocks/>
          </p:cNvGrpSpPr>
          <p:nvPr/>
        </p:nvGrpSpPr>
        <p:grpSpPr bwMode="auto">
          <a:xfrm>
            <a:off x="7983538" y="2111970"/>
            <a:ext cx="636587" cy="193675"/>
            <a:chOff x="7302" y="10946"/>
            <a:chExt cx="1209" cy="429"/>
          </a:xfrm>
        </p:grpSpPr>
        <p:grpSp>
          <p:nvGrpSpPr>
            <p:cNvPr id="955400" name="Group 7"/>
            <p:cNvGrpSpPr>
              <a:grpSpLocks/>
            </p:cNvGrpSpPr>
            <p:nvPr/>
          </p:nvGrpSpPr>
          <p:grpSpPr bwMode="auto">
            <a:xfrm>
              <a:off x="7302" y="10946"/>
              <a:ext cx="1209" cy="429"/>
              <a:chOff x="7302" y="10946"/>
              <a:chExt cx="1209" cy="429"/>
            </a:xfrm>
          </p:grpSpPr>
          <p:sp>
            <p:nvSpPr>
              <p:cNvPr id="1010696" name="Rectangle 8"/>
              <p:cNvSpPr>
                <a:spLocks noChangeArrowheads="1"/>
              </p:cNvSpPr>
              <p:nvPr/>
            </p:nvSpPr>
            <p:spPr bwMode="auto">
              <a:xfrm>
                <a:off x="7302" y="11143"/>
                <a:ext cx="678" cy="232"/>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10697" name="Freeform 9"/>
              <p:cNvSpPr>
                <a:spLocks/>
              </p:cNvSpPr>
              <p:nvPr/>
            </p:nvSpPr>
            <p:spPr bwMode="auto">
              <a:xfrm>
                <a:off x="7311" y="10946"/>
                <a:ext cx="523" cy="188"/>
              </a:xfrm>
              <a:custGeom>
                <a:avLst/>
                <a:gdLst>
                  <a:gd name="T0" fmla="*/ 0 w 523"/>
                  <a:gd name="T1" fmla="*/ 188 h 188"/>
                  <a:gd name="T2" fmla="*/ 523 w 523"/>
                  <a:gd name="T3" fmla="*/ 0 h 188"/>
                  <a:gd name="T4" fmla="*/ 0 60000 65536"/>
                  <a:gd name="T5" fmla="*/ 0 60000 65536"/>
                </a:gdLst>
                <a:ahLst/>
                <a:cxnLst>
                  <a:cxn ang="T4">
                    <a:pos x="T0" y="T1"/>
                  </a:cxn>
                  <a:cxn ang="T5">
                    <a:pos x="T2" y="T3"/>
                  </a:cxn>
                </a:cxnLst>
                <a:rect l="0" t="0" r="r" b="b"/>
                <a:pathLst>
                  <a:path w="523" h="188">
                    <a:moveTo>
                      <a:pt x="0" y="188"/>
                    </a:moveTo>
                    <a:lnTo>
                      <a:pt x="523"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698" name="Freeform 10"/>
              <p:cNvSpPr>
                <a:spLocks/>
              </p:cNvSpPr>
              <p:nvPr/>
            </p:nvSpPr>
            <p:spPr bwMode="auto">
              <a:xfrm>
                <a:off x="7979" y="10955"/>
                <a:ext cx="523" cy="188"/>
              </a:xfrm>
              <a:custGeom>
                <a:avLst/>
                <a:gdLst>
                  <a:gd name="T0" fmla="*/ 0 w 523"/>
                  <a:gd name="T1" fmla="*/ 188 h 188"/>
                  <a:gd name="T2" fmla="*/ 523 w 523"/>
                  <a:gd name="T3" fmla="*/ 0 h 188"/>
                  <a:gd name="T4" fmla="*/ 0 60000 65536"/>
                  <a:gd name="T5" fmla="*/ 0 60000 65536"/>
                </a:gdLst>
                <a:ahLst/>
                <a:cxnLst>
                  <a:cxn ang="T4">
                    <a:pos x="T0" y="T1"/>
                  </a:cxn>
                  <a:cxn ang="T5">
                    <a:pos x="T2" y="T3"/>
                  </a:cxn>
                </a:cxnLst>
                <a:rect l="0" t="0" r="r" b="b"/>
                <a:pathLst>
                  <a:path w="523" h="188">
                    <a:moveTo>
                      <a:pt x="0" y="188"/>
                    </a:moveTo>
                    <a:lnTo>
                      <a:pt x="523"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699" name="Freeform 11"/>
              <p:cNvSpPr>
                <a:spLocks/>
              </p:cNvSpPr>
              <p:nvPr/>
            </p:nvSpPr>
            <p:spPr bwMode="auto">
              <a:xfrm>
                <a:off x="7988" y="11177"/>
                <a:ext cx="523" cy="188"/>
              </a:xfrm>
              <a:custGeom>
                <a:avLst/>
                <a:gdLst>
                  <a:gd name="T0" fmla="*/ 0 w 523"/>
                  <a:gd name="T1" fmla="*/ 188 h 188"/>
                  <a:gd name="T2" fmla="*/ 523 w 523"/>
                  <a:gd name="T3" fmla="*/ 0 h 188"/>
                  <a:gd name="T4" fmla="*/ 0 60000 65536"/>
                  <a:gd name="T5" fmla="*/ 0 60000 65536"/>
                </a:gdLst>
                <a:ahLst/>
                <a:cxnLst>
                  <a:cxn ang="T4">
                    <a:pos x="T0" y="T1"/>
                  </a:cxn>
                  <a:cxn ang="T5">
                    <a:pos x="T2" y="T3"/>
                  </a:cxn>
                </a:cxnLst>
                <a:rect l="0" t="0" r="r" b="b"/>
                <a:pathLst>
                  <a:path w="523" h="188">
                    <a:moveTo>
                      <a:pt x="0" y="188"/>
                    </a:moveTo>
                    <a:lnTo>
                      <a:pt x="523"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grpSp>
        <p:sp>
          <p:nvSpPr>
            <p:cNvPr id="1010700" name="Freeform 12"/>
            <p:cNvSpPr>
              <a:spLocks/>
            </p:cNvSpPr>
            <p:nvPr/>
          </p:nvSpPr>
          <p:spPr bwMode="auto">
            <a:xfrm>
              <a:off x="7817" y="10946"/>
              <a:ext cx="686" cy="240"/>
            </a:xfrm>
            <a:custGeom>
              <a:avLst/>
              <a:gdLst>
                <a:gd name="T0" fmla="*/ 0 w 686"/>
                <a:gd name="T1" fmla="*/ 0 h 240"/>
                <a:gd name="T2" fmla="*/ 677 w 686"/>
                <a:gd name="T3" fmla="*/ 8 h 240"/>
                <a:gd name="T4" fmla="*/ 686 w 686"/>
                <a:gd name="T5" fmla="*/ 240 h 240"/>
                <a:gd name="T6" fmla="*/ 0 60000 65536"/>
                <a:gd name="T7" fmla="*/ 0 60000 65536"/>
                <a:gd name="T8" fmla="*/ 0 60000 65536"/>
              </a:gdLst>
              <a:ahLst/>
              <a:cxnLst>
                <a:cxn ang="T6">
                  <a:pos x="T0" y="T1"/>
                </a:cxn>
                <a:cxn ang="T7">
                  <a:pos x="T2" y="T3"/>
                </a:cxn>
                <a:cxn ang="T8">
                  <a:pos x="T4" y="T5"/>
                </a:cxn>
              </a:cxnLst>
              <a:rect l="0" t="0" r="r" b="b"/>
              <a:pathLst>
                <a:path w="686" h="240">
                  <a:moveTo>
                    <a:pt x="0" y="0"/>
                  </a:moveTo>
                  <a:lnTo>
                    <a:pt x="677" y="8"/>
                  </a:lnTo>
                  <a:lnTo>
                    <a:pt x="686" y="24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grpSp>
      <p:sp>
        <p:nvSpPr>
          <p:cNvPr id="1010701" name="Text Box 13"/>
          <p:cNvSpPr txBox="1">
            <a:spLocks noChangeArrowheads="1"/>
          </p:cNvSpPr>
          <p:nvPr/>
        </p:nvSpPr>
        <p:spPr bwMode="auto">
          <a:xfrm>
            <a:off x="8027988" y="1556344"/>
            <a:ext cx="895350" cy="511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dirty="0">
                <a:latin typeface="+mn-lt"/>
                <a:ea typeface="新細明體" charset="0"/>
                <a:cs typeface="新細明體" charset="0"/>
              </a:rPr>
              <a:t>embedded device</a:t>
            </a:r>
          </a:p>
        </p:txBody>
      </p:sp>
      <p:sp>
        <p:nvSpPr>
          <p:cNvPr id="1010702" name="Text Box 14"/>
          <p:cNvSpPr txBox="1">
            <a:spLocks noChangeArrowheads="1"/>
          </p:cNvSpPr>
          <p:nvPr/>
        </p:nvSpPr>
        <p:spPr bwMode="auto">
          <a:xfrm>
            <a:off x="5795963" y="1981795"/>
            <a:ext cx="106362"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sp>
        <p:nvSpPr>
          <p:cNvPr id="1010703" name="Text Box 15"/>
          <p:cNvSpPr txBox="1">
            <a:spLocks noChangeArrowheads="1"/>
          </p:cNvSpPr>
          <p:nvPr/>
        </p:nvSpPr>
        <p:spPr bwMode="auto">
          <a:xfrm>
            <a:off x="6027738" y="2064345"/>
            <a:ext cx="107950"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0</a:t>
            </a:r>
          </a:p>
        </p:txBody>
      </p:sp>
      <p:sp>
        <p:nvSpPr>
          <p:cNvPr id="1010704" name="Text Box 16"/>
          <p:cNvSpPr txBox="1">
            <a:spLocks noChangeArrowheads="1"/>
          </p:cNvSpPr>
          <p:nvPr/>
        </p:nvSpPr>
        <p:spPr bwMode="auto">
          <a:xfrm>
            <a:off x="6261100" y="2189758"/>
            <a:ext cx="106363"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0</a:t>
            </a:r>
          </a:p>
        </p:txBody>
      </p:sp>
      <p:sp>
        <p:nvSpPr>
          <p:cNvPr id="1010705" name="Text Box 17"/>
          <p:cNvSpPr txBox="1">
            <a:spLocks noChangeArrowheads="1"/>
          </p:cNvSpPr>
          <p:nvPr/>
        </p:nvSpPr>
        <p:spPr bwMode="auto">
          <a:xfrm>
            <a:off x="6492875" y="2134195"/>
            <a:ext cx="106363"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sp>
        <p:nvSpPr>
          <p:cNvPr id="1010706" name="Text Box 18"/>
          <p:cNvSpPr txBox="1">
            <a:spLocks noChangeArrowheads="1"/>
          </p:cNvSpPr>
          <p:nvPr/>
        </p:nvSpPr>
        <p:spPr bwMode="auto">
          <a:xfrm>
            <a:off x="6726238" y="2013545"/>
            <a:ext cx="104775"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sp>
        <p:nvSpPr>
          <p:cNvPr id="1010707" name="Text Box 19"/>
          <p:cNvSpPr txBox="1">
            <a:spLocks noChangeArrowheads="1"/>
          </p:cNvSpPr>
          <p:nvPr/>
        </p:nvSpPr>
        <p:spPr bwMode="auto">
          <a:xfrm>
            <a:off x="6958013" y="1962745"/>
            <a:ext cx="106362"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0</a:t>
            </a:r>
          </a:p>
        </p:txBody>
      </p:sp>
      <p:sp>
        <p:nvSpPr>
          <p:cNvPr id="1010708" name="Text Box 20"/>
          <p:cNvSpPr txBox="1">
            <a:spLocks noChangeArrowheads="1"/>
          </p:cNvSpPr>
          <p:nvPr/>
        </p:nvSpPr>
        <p:spPr bwMode="auto">
          <a:xfrm>
            <a:off x="7189788" y="2019895"/>
            <a:ext cx="106362"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sp>
        <p:nvSpPr>
          <p:cNvPr id="1010709" name="Text Box 21"/>
          <p:cNvSpPr txBox="1">
            <a:spLocks noChangeArrowheads="1"/>
          </p:cNvSpPr>
          <p:nvPr/>
        </p:nvSpPr>
        <p:spPr bwMode="auto">
          <a:xfrm>
            <a:off x="7423150" y="2108795"/>
            <a:ext cx="106363" cy="1317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grpSp>
        <p:nvGrpSpPr>
          <p:cNvPr id="955415" name="Group 22"/>
          <p:cNvGrpSpPr>
            <a:grpSpLocks/>
          </p:cNvGrpSpPr>
          <p:nvPr/>
        </p:nvGrpSpPr>
        <p:grpSpPr bwMode="auto">
          <a:xfrm>
            <a:off x="6726238" y="2350095"/>
            <a:ext cx="1358900" cy="957263"/>
            <a:chOff x="5962" y="11450"/>
            <a:chExt cx="1848" cy="1570"/>
          </a:xfrm>
        </p:grpSpPr>
        <p:sp>
          <p:nvSpPr>
            <p:cNvPr id="1010711" name="Freeform 23"/>
            <p:cNvSpPr>
              <a:spLocks/>
            </p:cNvSpPr>
            <p:nvPr/>
          </p:nvSpPr>
          <p:spPr bwMode="auto">
            <a:xfrm>
              <a:off x="5962" y="11450"/>
              <a:ext cx="1848" cy="530"/>
            </a:xfrm>
            <a:custGeom>
              <a:avLst/>
              <a:gdLst>
                <a:gd name="T0" fmla="*/ 1528 w 1848"/>
                <a:gd name="T1" fmla="*/ 530 h 530"/>
                <a:gd name="T2" fmla="*/ 1848 w 1848"/>
                <a:gd name="T3" fmla="*/ 0 h 530"/>
                <a:gd name="T4" fmla="*/ 0 w 1848"/>
                <a:gd name="T5" fmla="*/ 524 h 530"/>
                <a:gd name="T6" fmla="*/ 0 60000 65536"/>
                <a:gd name="T7" fmla="*/ 0 60000 65536"/>
                <a:gd name="T8" fmla="*/ 0 60000 65536"/>
              </a:gdLst>
              <a:ahLst/>
              <a:cxnLst>
                <a:cxn ang="T6">
                  <a:pos x="T0" y="T1"/>
                </a:cxn>
                <a:cxn ang="T7">
                  <a:pos x="T2" y="T3"/>
                </a:cxn>
                <a:cxn ang="T8">
                  <a:pos x="T4" y="T5"/>
                </a:cxn>
              </a:cxnLst>
              <a:rect l="0" t="0" r="r" b="b"/>
              <a:pathLst>
                <a:path w="1848" h="530">
                  <a:moveTo>
                    <a:pt x="1528" y="530"/>
                  </a:moveTo>
                  <a:lnTo>
                    <a:pt x="1848" y="0"/>
                  </a:lnTo>
                  <a:lnTo>
                    <a:pt x="0" y="524"/>
                  </a:ln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zh-TW" altLang="en-US"/>
            </a:p>
          </p:txBody>
        </p:sp>
        <p:sp>
          <p:nvSpPr>
            <p:cNvPr id="1010712" name="Freeform 24"/>
            <p:cNvSpPr>
              <a:spLocks/>
            </p:cNvSpPr>
            <p:nvPr/>
          </p:nvSpPr>
          <p:spPr bwMode="auto">
            <a:xfrm>
              <a:off x="7490" y="11460"/>
              <a:ext cx="320" cy="1560"/>
            </a:xfrm>
            <a:custGeom>
              <a:avLst/>
              <a:gdLst>
                <a:gd name="T0" fmla="*/ 320 w 320"/>
                <a:gd name="T1" fmla="*/ 0 h 1560"/>
                <a:gd name="T2" fmla="*/ 0 w 320"/>
                <a:gd name="T3" fmla="*/ 1560 h 1560"/>
                <a:gd name="T4" fmla="*/ 0 60000 65536"/>
                <a:gd name="T5" fmla="*/ 0 60000 65536"/>
              </a:gdLst>
              <a:ahLst/>
              <a:cxnLst>
                <a:cxn ang="T4">
                  <a:pos x="T0" y="T1"/>
                </a:cxn>
                <a:cxn ang="T5">
                  <a:pos x="T2" y="T3"/>
                </a:cxn>
              </a:cxnLst>
              <a:rect l="0" t="0" r="r" b="b"/>
              <a:pathLst>
                <a:path w="320" h="1560">
                  <a:moveTo>
                    <a:pt x="320" y="0"/>
                  </a:moveTo>
                  <a:lnTo>
                    <a:pt x="0" y="156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grpSp>
      <p:grpSp>
        <p:nvGrpSpPr>
          <p:cNvPr id="955418" name="Group 25"/>
          <p:cNvGrpSpPr>
            <a:grpSpLocks/>
          </p:cNvGrpSpPr>
          <p:nvPr/>
        </p:nvGrpSpPr>
        <p:grpSpPr bwMode="auto">
          <a:xfrm>
            <a:off x="3811588" y="2454870"/>
            <a:ext cx="1392237" cy="1050925"/>
            <a:chOff x="2401" y="1593"/>
            <a:chExt cx="877" cy="662"/>
          </a:xfrm>
        </p:grpSpPr>
        <p:sp>
          <p:nvSpPr>
            <p:cNvPr id="1010714" name="Text Box 26"/>
            <p:cNvSpPr txBox="1">
              <a:spLocks noChangeArrowheads="1"/>
            </p:cNvSpPr>
            <p:nvPr/>
          </p:nvSpPr>
          <p:spPr bwMode="auto">
            <a:xfrm>
              <a:off x="2409" y="1732"/>
              <a:ext cx="711" cy="399"/>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1600"/>
            </a:p>
          </p:txBody>
        </p:sp>
        <p:sp>
          <p:nvSpPr>
            <p:cNvPr id="1010715" name="Freeform 27"/>
            <p:cNvSpPr>
              <a:spLocks/>
            </p:cNvSpPr>
            <p:nvPr/>
          </p:nvSpPr>
          <p:spPr bwMode="auto">
            <a:xfrm>
              <a:off x="2409" y="1593"/>
              <a:ext cx="864" cy="138"/>
            </a:xfrm>
            <a:custGeom>
              <a:avLst/>
              <a:gdLst>
                <a:gd name="T0" fmla="*/ 714 w 1866"/>
                <a:gd name="T1" fmla="*/ 138 h 360"/>
                <a:gd name="T2" fmla="*/ 864 w 1866"/>
                <a:gd name="T3" fmla="*/ 0 h 360"/>
                <a:gd name="T4" fmla="*/ 0 w 1866"/>
                <a:gd name="T5" fmla="*/ 136 h 360"/>
                <a:gd name="T6" fmla="*/ 0 60000 65536"/>
                <a:gd name="T7" fmla="*/ 0 60000 65536"/>
                <a:gd name="T8" fmla="*/ 0 60000 65536"/>
              </a:gdLst>
              <a:ahLst/>
              <a:cxnLst>
                <a:cxn ang="T6">
                  <a:pos x="T0" y="T1"/>
                </a:cxn>
                <a:cxn ang="T7">
                  <a:pos x="T2" y="T3"/>
                </a:cxn>
                <a:cxn ang="T8">
                  <a:pos x="T4" y="T5"/>
                </a:cxn>
              </a:cxnLst>
              <a:rect l="0" t="0" r="r" b="b"/>
              <a:pathLst>
                <a:path w="1866" h="360">
                  <a:moveTo>
                    <a:pt x="1541" y="360"/>
                  </a:moveTo>
                  <a:lnTo>
                    <a:pt x="1866" y="0"/>
                  </a:lnTo>
                  <a:lnTo>
                    <a:pt x="0" y="354"/>
                  </a:ln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zh-TW" altLang="en-US"/>
            </a:p>
          </p:txBody>
        </p:sp>
        <p:sp>
          <p:nvSpPr>
            <p:cNvPr id="1010716" name="Freeform 28"/>
            <p:cNvSpPr>
              <a:spLocks/>
            </p:cNvSpPr>
            <p:nvPr/>
          </p:nvSpPr>
          <p:spPr bwMode="auto">
            <a:xfrm>
              <a:off x="3120" y="1597"/>
              <a:ext cx="158" cy="533"/>
            </a:xfrm>
            <a:custGeom>
              <a:avLst/>
              <a:gdLst>
                <a:gd name="T0" fmla="*/ 158 w 341"/>
                <a:gd name="T1" fmla="*/ 0 h 1390"/>
                <a:gd name="T2" fmla="*/ 0 w 341"/>
                <a:gd name="T3" fmla="*/ 533 h 1390"/>
                <a:gd name="T4" fmla="*/ 0 60000 65536"/>
                <a:gd name="T5" fmla="*/ 0 60000 65536"/>
              </a:gdLst>
              <a:ahLst/>
              <a:cxnLst>
                <a:cxn ang="T4">
                  <a:pos x="T0" y="T1"/>
                </a:cxn>
                <a:cxn ang="T5">
                  <a:pos x="T2" y="T3"/>
                </a:cxn>
              </a:cxnLst>
              <a:rect l="0" t="0" r="r" b="b"/>
              <a:pathLst>
                <a:path w="341" h="1390">
                  <a:moveTo>
                    <a:pt x="341" y="0"/>
                  </a:moveTo>
                  <a:lnTo>
                    <a:pt x="0" y="139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717" name="Text Box 29"/>
            <p:cNvSpPr txBox="1">
              <a:spLocks noChangeArrowheads="1"/>
            </p:cNvSpPr>
            <p:nvPr/>
          </p:nvSpPr>
          <p:spPr bwMode="auto">
            <a:xfrm>
              <a:off x="2401" y="2137"/>
              <a:ext cx="639" cy="1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dirty="0">
                  <a:latin typeface="+mn-lt"/>
                  <a:ea typeface="新細明體" charset="0"/>
                  <a:cs typeface="新細明體" charset="0"/>
                </a:rPr>
                <a:t>Sending UART</a:t>
              </a:r>
            </a:p>
          </p:txBody>
        </p:sp>
        <p:grpSp>
          <p:nvGrpSpPr>
            <p:cNvPr id="955423" name="Group 30"/>
            <p:cNvGrpSpPr>
              <a:grpSpLocks/>
            </p:cNvGrpSpPr>
            <p:nvPr/>
          </p:nvGrpSpPr>
          <p:grpSpPr bwMode="auto">
            <a:xfrm>
              <a:off x="2451" y="1884"/>
              <a:ext cx="634" cy="95"/>
              <a:chOff x="4003" y="12857"/>
              <a:chExt cx="1368" cy="249"/>
            </a:xfrm>
          </p:grpSpPr>
          <p:sp>
            <p:nvSpPr>
              <p:cNvPr id="1010719" name="Text Box 31"/>
              <p:cNvSpPr txBox="1">
                <a:spLocks noChangeArrowheads="1"/>
              </p:cNvSpPr>
              <p:nvPr/>
            </p:nvSpPr>
            <p:spPr bwMode="auto">
              <a:xfrm>
                <a:off x="4003"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dirty="0">
                    <a:latin typeface="Times New Roman" charset="0"/>
                    <a:ea typeface="新細明體" charset="0"/>
                    <a:cs typeface="新細明體" charset="0"/>
                  </a:rPr>
                  <a:t>1</a:t>
                </a:r>
              </a:p>
            </p:txBody>
          </p:sp>
          <p:sp>
            <p:nvSpPr>
              <p:cNvPr id="1010720" name="Text Box 32"/>
              <p:cNvSpPr txBox="1">
                <a:spLocks noChangeArrowheads="1"/>
              </p:cNvSpPr>
              <p:nvPr/>
            </p:nvSpPr>
            <p:spPr bwMode="auto">
              <a:xfrm>
                <a:off x="4173"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0</a:t>
                </a:r>
              </a:p>
            </p:txBody>
          </p:sp>
          <p:sp>
            <p:nvSpPr>
              <p:cNvPr id="1010721" name="Text Box 33"/>
              <p:cNvSpPr txBox="1">
                <a:spLocks noChangeArrowheads="1"/>
              </p:cNvSpPr>
              <p:nvPr/>
            </p:nvSpPr>
            <p:spPr bwMode="auto">
              <a:xfrm>
                <a:off x="4342" y="12857"/>
                <a:ext cx="170"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dirty="0">
                    <a:latin typeface="Times New Roman" charset="0"/>
                    <a:ea typeface="新細明體" charset="0"/>
                    <a:cs typeface="新細明體" charset="0"/>
                  </a:rPr>
                  <a:t>0</a:t>
                </a:r>
              </a:p>
            </p:txBody>
          </p:sp>
          <p:sp>
            <p:nvSpPr>
              <p:cNvPr id="1010722" name="Text Box 34"/>
              <p:cNvSpPr txBox="1">
                <a:spLocks noChangeArrowheads="1"/>
              </p:cNvSpPr>
              <p:nvPr/>
            </p:nvSpPr>
            <p:spPr bwMode="auto">
              <a:xfrm>
                <a:off x="4512"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23" name="Text Box 35"/>
              <p:cNvSpPr txBox="1">
                <a:spLocks noChangeArrowheads="1"/>
              </p:cNvSpPr>
              <p:nvPr/>
            </p:nvSpPr>
            <p:spPr bwMode="auto">
              <a:xfrm>
                <a:off x="4689"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24" name="Text Box 36"/>
              <p:cNvSpPr txBox="1">
                <a:spLocks noChangeArrowheads="1"/>
              </p:cNvSpPr>
              <p:nvPr/>
            </p:nvSpPr>
            <p:spPr bwMode="auto">
              <a:xfrm>
                <a:off x="4862"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dirty="0">
                    <a:latin typeface="Times New Roman" charset="0"/>
                    <a:ea typeface="新細明體" charset="0"/>
                    <a:cs typeface="新細明體" charset="0"/>
                  </a:rPr>
                  <a:t>0</a:t>
                </a:r>
              </a:p>
            </p:txBody>
          </p:sp>
          <p:sp>
            <p:nvSpPr>
              <p:cNvPr id="1010725" name="Text Box 37"/>
              <p:cNvSpPr txBox="1">
                <a:spLocks noChangeArrowheads="1"/>
              </p:cNvSpPr>
              <p:nvPr/>
            </p:nvSpPr>
            <p:spPr bwMode="auto">
              <a:xfrm>
                <a:off x="5030" y="12857"/>
                <a:ext cx="170"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26" name="Text Box 38"/>
              <p:cNvSpPr txBox="1">
                <a:spLocks noChangeArrowheads="1"/>
              </p:cNvSpPr>
              <p:nvPr/>
            </p:nvSpPr>
            <p:spPr bwMode="auto">
              <a:xfrm>
                <a:off x="5198"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grpSp>
      </p:grpSp>
      <p:sp>
        <p:nvSpPr>
          <p:cNvPr id="1010727" name="Text Box 39"/>
          <p:cNvSpPr txBox="1">
            <a:spLocks noChangeArrowheads="1"/>
          </p:cNvSpPr>
          <p:nvPr/>
        </p:nvSpPr>
        <p:spPr bwMode="auto">
          <a:xfrm>
            <a:off x="6715125" y="2675533"/>
            <a:ext cx="1128713" cy="635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1600"/>
          </a:p>
        </p:txBody>
      </p:sp>
      <p:sp>
        <p:nvSpPr>
          <p:cNvPr id="1010728" name="Text Box 40"/>
          <p:cNvSpPr txBox="1">
            <a:spLocks noChangeArrowheads="1"/>
          </p:cNvSpPr>
          <p:nvPr/>
        </p:nvSpPr>
        <p:spPr bwMode="auto">
          <a:xfrm>
            <a:off x="6723063" y="3321645"/>
            <a:ext cx="1146175" cy="188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dirty="0">
                <a:latin typeface="+mn-lt"/>
                <a:ea typeface="新細明體" charset="0"/>
                <a:cs typeface="新細明體" charset="0"/>
              </a:rPr>
              <a:t>Receiving UART</a:t>
            </a:r>
          </a:p>
        </p:txBody>
      </p:sp>
      <p:grpSp>
        <p:nvGrpSpPr>
          <p:cNvPr id="955434" name="Group 41"/>
          <p:cNvGrpSpPr>
            <a:grpSpLocks/>
          </p:cNvGrpSpPr>
          <p:nvPr/>
        </p:nvGrpSpPr>
        <p:grpSpPr bwMode="auto">
          <a:xfrm>
            <a:off x="6770688" y="2916833"/>
            <a:ext cx="1014412" cy="152400"/>
            <a:chOff x="6023" y="12047"/>
            <a:chExt cx="1378" cy="249"/>
          </a:xfrm>
        </p:grpSpPr>
        <p:sp>
          <p:nvSpPr>
            <p:cNvPr id="1010730" name="Text Box 42"/>
            <p:cNvSpPr txBox="1">
              <a:spLocks noChangeArrowheads="1"/>
            </p:cNvSpPr>
            <p:nvPr/>
          </p:nvSpPr>
          <p:spPr bwMode="auto">
            <a:xfrm>
              <a:off x="6023"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31" name="Text Box 43"/>
            <p:cNvSpPr txBox="1">
              <a:spLocks noChangeArrowheads="1"/>
            </p:cNvSpPr>
            <p:nvPr/>
          </p:nvSpPr>
          <p:spPr bwMode="auto">
            <a:xfrm>
              <a:off x="6193"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0</a:t>
              </a:r>
            </a:p>
          </p:txBody>
        </p:sp>
        <p:sp>
          <p:nvSpPr>
            <p:cNvPr id="1010732" name="Text Box 44"/>
            <p:cNvSpPr txBox="1">
              <a:spLocks noChangeArrowheads="1"/>
            </p:cNvSpPr>
            <p:nvPr/>
          </p:nvSpPr>
          <p:spPr bwMode="auto">
            <a:xfrm>
              <a:off x="6366"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0</a:t>
              </a:r>
            </a:p>
          </p:txBody>
        </p:sp>
        <p:sp>
          <p:nvSpPr>
            <p:cNvPr id="1010733" name="Text Box 45"/>
            <p:cNvSpPr txBox="1">
              <a:spLocks noChangeArrowheads="1"/>
            </p:cNvSpPr>
            <p:nvPr/>
          </p:nvSpPr>
          <p:spPr bwMode="auto">
            <a:xfrm>
              <a:off x="6538"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34" name="Text Box 46"/>
            <p:cNvSpPr txBox="1">
              <a:spLocks noChangeArrowheads="1"/>
            </p:cNvSpPr>
            <p:nvPr/>
          </p:nvSpPr>
          <p:spPr bwMode="auto">
            <a:xfrm>
              <a:off x="6715"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35" name="Text Box 47"/>
            <p:cNvSpPr txBox="1">
              <a:spLocks noChangeArrowheads="1"/>
            </p:cNvSpPr>
            <p:nvPr/>
          </p:nvSpPr>
          <p:spPr bwMode="auto">
            <a:xfrm>
              <a:off x="6888" y="12047"/>
              <a:ext cx="170"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0</a:t>
              </a:r>
            </a:p>
          </p:txBody>
        </p:sp>
        <p:sp>
          <p:nvSpPr>
            <p:cNvPr id="1010736" name="Text Box 48"/>
            <p:cNvSpPr txBox="1">
              <a:spLocks noChangeArrowheads="1"/>
            </p:cNvSpPr>
            <p:nvPr/>
          </p:nvSpPr>
          <p:spPr bwMode="auto">
            <a:xfrm>
              <a:off x="7058"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37" name="Text Box 49"/>
            <p:cNvSpPr txBox="1">
              <a:spLocks noChangeArrowheads="1"/>
            </p:cNvSpPr>
            <p:nvPr/>
          </p:nvSpPr>
          <p:spPr bwMode="auto">
            <a:xfrm>
              <a:off x="7228"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grpSp>
      <p:graphicFrame>
        <p:nvGraphicFramePr>
          <p:cNvPr id="955443" name="Object 50"/>
          <p:cNvGraphicFramePr>
            <a:graphicFrameLocks noChangeAspect="1"/>
          </p:cNvGraphicFramePr>
          <p:nvPr>
            <p:extLst>
              <p:ext uri="{D42A27DB-BD31-4B8C-83A1-F6EECF244321}">
                <p14:modId xmlns:p14="http://schemas.microsoft.com/office/powerpoint/2010/main" val="2986827289"/>
              </p:ext>
            </p:extLst>
          </p:nvPr>
        </p:nvGraphicFramePr>
        <p:xfrm>
          <a:off x="4741863" y="1684933"/>
          <a:ext cx="860425" cy="763587"/>
        </p:xfrm>
        <a:graphic>
          <a:graphicData uri="http://schemas.openxmlformats.org/presentationml/2006/ole">
            <mc:AlternateContent xmlns:mc="http://schemas.openxmlformats.org/markup-compatibility/2006">
              <mc:Choice xmlns:v="urn:schemas-microsoft-com:vml" Requires="v">
                <p:oleObj spid="_x0000_s3212" name="Clip" r:id="rId3" imgW="877824" imgH="627888" progId="MS_ClipArt_Gallery.5">
                  <p:embed/>
                </p:oleObj>
              </mc:Choice>
              <mc:Fallback>
                <p:oleObj name="Clip" r:id="rId3" imgW="877824" imgH="62788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1684933"/>
                        <a:ext cx="860425"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10739" name="Text Box 51"/>
          <p:cNvSpPr txBox="1">
            <a:spLocks noChangeArrowheads="1"/>
          </p:cNvSpPr>
          <p:nvPr/>
        </p:nvSpPr>
        <p:spPr bwMode="auto">
          <a:xfrm>
            <a:off x="4303713" y="3864570"/>
            <a:ext cx="685800" cy="158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dirty="0">
                <a:latin typeface="+mn-lt"/>
                <a:ea typeface="新細明體" charset="0"/>
                <a:cs typeface="新細明體" charset="0"/>
              </a:rPr>
              <a:t>start bit</a:t>
            </a:r>
          </a:p>
        </p:txBody>
      </p:sp>
      <p:sp>
        <p:nvSpPr>
          <p:cNvPr id="1010740" name="Text Box 52"/>
          <p:cNvSpPr txBox="1">
            <a:spLocks noChangeArrowheads="1"/>
          </p:cNvSpPr>
          <p:nvPr/>
        </p:nvSpPr>
        <p:spPr bwMode="auto">
          <a:xfrm>
            <a:off x="6176963" y="4016970"/>
            <a:ext cx="482600" cy="1317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a:latin typeface="+mn-lt"/>
                <a:ea typeface="新細明體" charset="0"/>
                <a:cs typeface="新細明體" charset="0"/>
              </a:rPr>
              <a:t>data</a:t>
            </a:r>
          </a:p>
        </p:txBody>
      </p:sp>
      <p:sp>
        <p:nvSpPr>
          <p:cNvPr id="1010741" name="Text Box 53"/>
          <p:cNvSpPr txBox="1">
            <a:spLocks noChangeArrowheads="1"/>
          </p:cNvSpPr>
          <p:nvPr/>
        </p:nvSpPr>
        <p:spPr bwMode="auto">
          <a:xfrm>
            <a:off x="7769225" y="3864570"/>
            <a:ext cx="695325" cy="152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a:latin typeface="+mn-lt"/>
                <a:ea typeface="新細明體" charset="0"/>
                <a:cs typeface="新細明體" charset="0"/>
              </a:rPr>
              <a:t>end bit</a:t>
            </a:r>
          </a:p>
        </p:txBody>
      </p:sp>
      <p:sp>
        <p:nvSpPr>
          <p:cNvPr id="1010742" name="Freeform 54"/>
          <p:cNvSpPr>
            <a:spLocks/>
          </p:cNvSpPr>
          <p:nvPr/>
        </p:nvSpPr>
        <p:spPr bwMode="auto">
          <a:xfrm>
            <a:off x="4659313" y="4105870"/>
            <a:ext cx="66675" cy="381000"/>
          </a:xfrm>
          <a:custGeom>
            <a:avLst/>
            <a:gdLst>
              <a:gd name="T0" fmla="*/ 0 w 103"/>
              <a:gd name="T1" fmla="*/ 0 h 600"/>
              <a:gd name="T2" fmla="*/ 66675 w 103"/>
              <a:gd name="T3" fmla="*/ 381000 h 600"/>
              <a:gd name="T4" fmla="*/ 0 60000 65536"/>
              <a:gd name="T5" fmla="*/ 0 60000 65536"/>
            </a:gdLst>
            <a:ahLst/>
            <a:cxnLst>
              <a:cxn ang="T4">
                <a:pos x="T0" y="T1"/>
              </a:cxn>
              <a:cxn ang="T5">
                <a:pos x="T2" y="T3"/>
              </a:cxn>
            </a:cxnLst>
            <a:rect l="0" t="0" r="r" b="b"/>
            <a:pathLst>
              <a:path w="103" h="600">
                <a:moveTo>
                  <a:pt x="0" y="0"/>
                </a:moveTo>
                <a:lnTo>
                  <a:pt x="103" y="600"/>
                </a:lnTo>
              </a:path>
            </a:pathLst>
          </a:custGeom>
          <a:noFill/>
          <a:ln w="9525" cap="flat" cmpd="sng">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743" name="Freeform 55"/>
          <p:cNvSpPr>
            <a:spLocks/>
          </p:cNvSpPr>
          <p:nvPr/>
        </p:nvSpPr>
        <p:spPr bwMode="auto">
          <a:xfrm>
            <a:off x="8031163" y="4078883"/>
            <a:ext cx="65087" cy="385762"/>
          </a:xfrm>
          <a:custGeom>
            <a:avLst/>
            <a:gdLst>
              <a:gd name="T0" fmla="*/ 65087 w 103"/>
              <a:gd name="T1" fmla="*/ 0 h 609"/>
              <a:gd name="T2" fmla="*/ 0 w 103"/>
              <a:gd name="T3" fmla="*/ 385762 h 609"/>
              <a:gd name="T4" fmla="*/ 0 60000 65536"/>
              <a:gd name="T5" fmla="*/ 0 60000 65536"/>
            </a:gdLst>
            <a:ahLst/>
            <a:cxnLst>
              <a:cxn ang="T4">
                <a:pos x="T0" y="T1"/>
              </a:cxn>
              <a:cxn ang="T5">
                <a:pos x="T2" y="T3"/>
              </a:cxn>
            </a:cxnLst>
            <a:rect l="0" t="0" r="r" b="b"/>
            <a:pathLst>
              <a:path w="103" h="609">
                <a:moveTo>
                  <a:pt x="103" y="0"/>
                </a:moveTo>
                <a:lnTo>
                  <a:pt x="0" y="609"/>
                </a:lnTo>
              </a:path>
            </a:pathLst>
          </a:custGeom>
          <a:noFill/>
          <a:ln w="9525" cap="flat" cmpd="sng">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744" name="AutoShape 56"/>
          <p:cNvSpPr>
            <a:spLocks/>
          </p:cNvSpPr>
          <p:nvPr/>
        </p:nvSpPr>
        <p:spPr bwMode="auto">
          <a:xfrm rot="5400000">
            <a:off x="6199188" y="2961283"/>
            <a:ext cx="190500" cy="2882900"/>
          </a:xfrm>
          <a:prstGeom prst="leftBrace">
            <a:avLst>
              <a:gd name="adj1" fmla="val 126111"/>
              <a:gd name="adj2" fmla="val 50000"/>
            </a:avLst>
          </a:prstGeom>
          <a:noFill/>
          <a:ln w="9525">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graphicFrame>
        <p:nvGraphicFramePr>
          <p:cNvPr id="955450" name="Object 57"/>
          <p:cNvGraphicFramePr>
            <a:graphicFrameLocks noChangeAspect="1"/>
          </p:cNvGraphicFramePr>
          <p:nvPr>
            <p:extLst>
              <p:ext uri="{D42A27DB-BD31-4B8C-83A1-F6EECF244321}">
                <p14:modId xmlns:p14="http://schemas.microsoft.com/office/powerpoint/2010/main" val="3377247978"/>
              </p:ext>
            </p:extLst>
          </p:nvPr>
        </p:nvGraphicFramePr>
        <p:xfrm>
          <a:off x="4075113" y="4544020"/>
          <a:ext cx="4749800" cy="1765300"/>
        </p:xfrm>
        <a:graphic>
          <a:graphicData uri="http://schemas.openxmlformats.org/presentationml/2006/ole">
            <mc:AlternateContent xmlns:mc="http://schemas.openxmlformats.org/markup-compatibility/2006">
              <mc:Choice xmlns:v="urn:schemas-microsoft-com:vml" Requires="v">
                <p:oleObj spid="_x0000_s3213" name="Document" r:id="rId5" imgW="6458712" imgH="2157984" progId="Word.Document.8">
                  <p:embed/>
                </p:oleObj>
              </mc:Choice>
              <mc:Fallback>
                <p:oleObj name="Document" r:id="rId5" imgW="6458712" imgH="21579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4544020"/>
                        <a:ext cx="4749800"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向下箭號 1"/>
          <p:cNvSpPr/>
          <p:nvPr/>
        </p:nvSpPr>
        <p:spPr bwMode="auto">
          <a:xfrm>
            <a:off x="4264720" y="2636912"/>
            <a:ext cx="258233" cy="243586"/>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向右箭號 2"/>
          <p:cNvSpPr/>
          <p:nvPr/>
        </p:nvSpPr>
        <p:spPr bwMode="auto">
          <a:xfrm>
            <a:off x="5014682" y="2852936"/>
            <a:ext cx="277398" cy="298003"/>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1" name="向右箭號 60"/>
          <p:cNvSpPr/>
          <p:nvPr/>
        </p:nvSpPr>
        <p:spPr bwMode="auto">
          <a:xfrm>
            <a:off x="6372200" y="2852936"/>
            <a:ext cx="277398" cy="298003"/>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2" name="向下箭號 61"/>
          <p:cNvSpPr/>
          <p:nvPr/>
        </p:nvSpPr>
        <p:spPr bwMode="auto">
          <a:xfrm flipV="1">
            <a:off x="7236296" y="2636912"/>
            <a:ext cx="258233" cy="243586"/>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998848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9" name="Rectangle 2"/>
          <p:cNvSpPr>
            <a:spLocks noGrp="1" noChangeArrowheads="1"/>
          </p:cNvSpPr>
          <p:nvPr>
            <p:ph type="title"/>
          </p:nvPr>
        </p:nvSpPr>
        <p:spPr/>
        <p:txBody>
          <a:bodyPr/>
          <a:lstStyle/>
          <a:p>
            <a:r>
              <a:rPr lang="en-US" altLang="zh-TW" smtClean="0"/>
              <a:t>Outline</a:t>
            </a:r>
            <a:endParaRPr lang="en-US" altLang="zh-TW"/>
          </a:p>
        </p:txBody>
      </p:sp>
      <p:sp>
        <p:nvSpPr>
          <p:cNvPr id="956420" name="Rectangle 3"/>
          <p:cNvSpPr>
            <a:spLocks noGrp="1" noChangeArrowheads="1"/>
          </p:cNvSpPr>
          <p:nvPr>
            <p:ph type="body" idx="1"/>
          </p:nvPr>
        </p:nvSpPr>
        <p:spPr/>
        <p:txBody>
          <a:bodyPr/>
          <a:lstStyle/>
          <a:p>
            <a:r>
              <a:rPr lang="en-US" altLang="zh-TW" dirty="0" smtClean="0"/>
              <a:t>Asynchronous serial communication</a:t>
            </a:r>
          </a:p>
          <a:p>
            <a:r>
              <a:rPr lang="en-US" altLang="zh-TW" dirty="0" smtClean="0">
                <a:solidFill>
                  <a:srgbClr val="FF0000"/>
                </a:solidFill>
              </a:rPr>
              <a:t>Asynchronous serial communication in MSP430 using software and </a:t>
            </a:r>
            <a:r>
              <a:rPr lang="en-US" altLang="zh-TW" dirty="0" err="1" smtClean="0">
                <a:solidFill>
                  <a:srgbClr val="FF0000"/>
                </a:solidFill>
              </a:rPr>
              <a:t>Timer_A</a:t>
            </a:r>
            <a:endParaRPr lang="en-US" altLang="zh-TW" dirty="0" smtClean="0">
              <a:solidFill>
                <a:srgbClr val="FF0000"/>
              </a:solidFill>
            </a:endParaRPr>
          </a:p>
        </p:txBody>
      </p:sp>
      <p:sp>
        <p:nvSpPr>
          <p:cNvPr id="5" name="投影片編號版面配置區 5"/>
          <p:cNvSpPr>
            <a:spLocks noGrp="1"/>
          </p:cNvSpPr>
          <p:nvPr>
            <p:ph type="sldNum" sz="quarter" idx="11"/>
          </p:nvPr>
        </p:nvSpPr>
        <p:spPr>
          <a:xfrm>
            <a:off x="6731000" y="6229350"/>
            <a:ext cx="1905000" cy="457200"/>
          </a:xfrm>
        </p:spPr>
        <p:txBody>
          <a:bodyPr/>
          <a:lstStyle/>
          <a:p>
            <a:fld id="{E5E1EF1D-7B56-4708-BF76-3AAC5EE8489F}" type="slidenum">
              <a:rPr lang="zh-TW" altLang="en-US" smtClean="0"/>
              <a:pPr/>
              <a:t>11</a:t>
            </a:fld>
            <a:endParaRPr lang="zh-TW" altLang="zh-TW"/>
          </a:p>
        </p:txBody>
      </p:sp>
    </p:spTree>
    <p:extLst>
      <p:ext uri="{BB962C8B-B14F-4D97-AF65-F5344CB8AC3E}">
        <p14:creationId xmlns:p14="http://schemas.microsoft.com/office/powerpoint/2010/main" val="3238068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Communication </a:t>
            </a:r>
            <a:r>
              <a:rPr lang="en-US" altLang="zh-TW" dirty="0"/>
              <a:t>Peripherals in MSP430</a:t>
            </a:r>
            <a:endParaRPr lang="zh-TW" altLang="en-US" dirty="0"/>
          </a:p>
        </p:txBody>
      </p:sp>
      <p:sp>
        <p:nvSpPr>
          <p:cNvPr id="3" name="內容版面配置區 2"/>
          <p:cNvSpPr>
            <a:spLocks noGrp="1"/>
          </p:cNvSpPr>
          <p:nvPr>
            <p:ph idx="1"/>
          </p:nvPr>
        </p:nvSpPr>
        <p:spPr/>
        <p:txBody>
          <a:bodyPr/>
          <a:lstStyle/>
          <a:p>
            <a:r>
              <a:rPr lang="en-US" altLang="zh-TW" dirty="0"/>
              <a:t>Universal Serial Interface (USI): </a:t>
            </a:r>
          </a:p>
          <a:p>
            <a:pPr lvl="1"/>
            <a:r>
              <a:rPr lang="en-US" altLang="zh-TW" dirty="0"/>
              <a:t>A lightweight module handles only synchronous communication: SPI and I</a:t>
            </a:r>
            <a:r>
              <a:rPr lang="en-US" altLang="zh-TW" baseline="30000" dirty="0"/>
              <a:t>2</a:t>
            </a:r>
            <a:r>
              <a:rPr lang="en-US" altLang="zh-TW" dirty="0"/>
              <a:t>C</a:t>
            </a:r>
          </a:p>
          <a:p>
            <a:endParaRPr lang="en-US" altLang="zh-TW" dirty="0" smtClean="0"/>
          </a:p>
          <a:p>
            <a:r>
              <a:rPr lang="en-US" altLang="zh-TW" dirty="0" smtClean="0"/>
              <a:t>Universal </a:t>
            </a:r>
            <a:r>
              <a:rPr lang="en-US" altLang="zh-TW" dirty="0"/>
              <a:t>Serial </a:t>
            </a:r>
            <a:r>
              <a:rPr lang="en-US" altLang="zh-TW" dirty="0" smtClean="0"/>
              <a:t>Communication </a:t>
            </a:r>
            <a:r>
              <a:rPr lang="en-US" altLang="zh-TW" dirty="0"/>
              <a:t>Interface (USCI):</a:t>
            </a:r>
          </a:p>
          <a:p>
            <a:pPr lvl="1"/>
            <a:r>
              <a:rPr lang="en-US" altLang="zh-TW" dirty="0"/>
              <a:t>Handle almost all aspects of the communication</a:t>
            </a:r>
          </a:p>
          <a:p>
            <a:pPr lvl="1"/>
            <a:r>
              <a:rPr lang="en-US" altLang="zh-TW" dirty="0"/>
              <a:t>Asynchronous channel, </a:t>
            </a:r>
            <a:r>
              <a:rPr lang="en-US" altLang="zh-TW" dirty="0">
                <a:solidFill>
                  <a:srgbClr val="FF0000"/>
                </a:solidFill>
              </a:rPr>
              <a:t>USCI_A</a:t>
            </a:r>
            <a:r>
              <a:rPr lang="en-US" altLang="zh-TW" dirty="0"/>
              <a:t>: act as a universal asynchronous receiver/transmitter (UART) to support the usual RS-232 communication</a:t>
            </a:r>
          </a:p>
          <a:p>
            <a:pPr lvl="1"/>
            <a:r>
              <a:rPr lang="en-US" altLang="zh-TW" dirty="0"/>
              <a:t>Synchronous channel, USCI_B: handle both SPI and I²C as either master or slave</a:t>
            </a:r>
          </a:p>
          <a:p>
            <a:pPr lvl="1"/>
            <a:r>
              <a:rPr lang="en-US" altLang="zh-TW" dirty="0"/>
              <a:t>Included in </a:t>
            </a:r>
            <a:r>
              <a:rPr lang="en-US" altLang="zh-TW" dirty="0" smtClean="0"/>
              <a:t>MSP430G2553</a:t>
            </a:r>
            <a:endParaRPr lang="en-US" altLang="zh-TW"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12</a:t>
            </a:fld>
            <a:endParaRPr lang="zh-TW" altLang="zh-TW"/>
          </a:p>
        </p:txBody>
      </p:sp>
    </p:spTree>
    <p:extLst>
      <p:ext uri="{BB962C8B-B14F-4D97-AF65-F5344CB8AC3E}">
        <p14:creationId xmlns:p14="http://schemas.microsoft.com/office/powerpoint/2010/main" val="3894128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4"/>
          <p:cNvSpPr>
            <a:spLocks noGrp="1" noChangeArrowheads="1"/>
          </p:cNvSpPr>
          <p:nvPr>
            <p:ph type="title"/>
          </p:nvPr>
        </p:nvSpPr>
        <p:spPr/>
        <p:txBody>
          <a:bodyPr/>
          <a:lstStyle/>
          <a:p>
            <a:r>
              <a:rPr lang="en-US" altLang="zh-TW" smtClean="0"/>
              <a:t>Software UART Using Timer_A</a:t>
            </a:r>
            <a:endParaRPr lang="zh-TW" altLang="en-US"/>
          </a:p>
        </p:txBody>
      </p:sp>
      <p:sp>
        <p:nvSpPr>
          <p:cNvPr id="957444" name="Rectangle 5"/>
          <p:cNvSpPr>
            <a:spLocks noGrp="1" noChangeArrowheads="1"/>
          </p:cNvSpPr>
          <p:nvPr>
            <p:ph type="body" idx="1"/>
          </p:nvPr>
        </p:nvSpPr>
        <p:spPr/>
        <p:txBody>
          <a:bodyPr/>
          <a:lstStyle/>
          <a:p>
            <a:r>
              <a:rPr lang="en-US" altLang="zh-TW" dirty="0" smtClean="0"/>
              <a:t>Software UART on MSP430 using </a:t>
            </a:r>
            <a:r>
              <a:rPr lang="en-US" altLang="zh-TW" dirty="0" err="1" smtClean="0"/>
              <a:t>Timer_A</a:t>
            </a:r>
            <a:r>
              <a:rPr lang="en-US" altLang="zh-TW" dirty="0" smtClean="0"/>
              <a:t> without relying on special UART hardware</a:t>
            </a:r>
          </a:p>
          <a:p>
            <a:pPr lvl="1"/>
            <a:r>
              <a:rPr lang="en-US" altLang="zh-TW" dirty="0" smtClean="0"/>
              <a:t>Assume data are received and transmitted through two GPIO pins, e.g. P1.1 (TXD) and P1.2 (RXD), respectively</a:t>
            </a:r>
          </a:p>
          <a:p>
            <a:pPr lvl="1"/>
            <a:r>
              <a:rPr lang="en-US" altLang="zh-TW" dirty="0" smtClean="0"/>
              <a:t>Use software to control </a:t>
            </a:r>
            <a:r>
              <a:rPr lang="en-US" altLang="zh-TW" dirty="0" err="1" smtClean="0"/>
              <a:t>Timer_A</a:t>
            </a:r>
            <a:r>
              <a:rPr lang="en-US" altLang="zh-TW" dirty="0" smtClean="0"/>
              <a:t> to handle serial IO directly and process the sampled input or set up the next bit for output in an ISR</a:t>
            </a:r>
          </a:p>
          <a:p>
            <a:pPr lvl="1"/>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F7C1CFFD-60EC-4735-81F4-9DE9CEBAC752}" type="slidenum">
              <a:rPr lang="zh-TW" altLang="en-US" smtClean="0"/>
              <a:pPr/>
              <a:t>13</a:t>
            </a:fld>
            <a:endParaRPr lang="zh-TW" altLang="zh-TW"/>
          </a:p>
        </p:txBody>
      </p:sp>
      <p:grpSp>
        <p:nvGrpSpPr>
          <p:cNvPr id="2" name="群組 1"/>
          <p:cNvGrpSpPr/>
          <p:nvPr/>
        </p:nvGrpSpPr>
        <p:grpSpPr>
          <a:xfrm>
            <a:off x="3563888" y="3645024"/>
            <a:ext cx="5328592" cy="2520280"/>
            <a:chOff x="-206531" y="1124744"/>
            <a:chExt cx="8954995" cy="5131637"/>
          </a:xfrm>
        </p:grpSpPr>
        <p:pic>
          <p:nvPicPr>
            <p:cNvPr id="6"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124744"/>
              <a:ext cx="6840760" cy="492266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框架 15"/>
            <p:cNvSpPr>
              <a:spLocks/>
            </p:cNvSpPr>
            <p:nvPr/>
          </p:nvSpPr>
          <p:spPr bwMode="auto">
            <a:xfrm>
              <a:off x="5161783" y="1916832"/>
              <a:ext cx="2578570" cy="1258888"/>
            </a:xfrm>
            <a:custGeom>
              <a:avLst/>
              <a:gdLst>
                <a:gd name="T0" fmla="*/ 975345 w 1950690"/>
                <a:gd name="T1" fmla="*/ 0 h 1488715"/>
                <a:gd name="T2" fmla="*/ 0 w 1950690"/>
                <a:gd name="T3" fmla="*/ 744358 h 1488715"/>
                <a:gd name="T4" fmla="*/ 975345 w 1950690"/>
                <a:gd name="T5" fmla="*/ 1488715 h 1488715"/>
                <a:gd name="T6" fmla="*/ 1950690 w 1950690"/>
                <a:gd name="T7" fmla="*/ 744358 h 1488715"/>
                <a:gd name="T8" fmla="*/ 17694720 60000 65536"/>
                <a:gd name="T9" fmla="*/ 11796480 60000 65536"/>
                <a:gd name="T10" fmla="*/ 5898240 60000 65536"/>
                <a:gd name="T11" fmla="*/ 0 60000 65536"/>
                <a:gd name="T12" fmla="*/ 62020 w 1950690"/>
                <a:gd name="T13" fmla="*/ 62020 h 1488715"/>
                <a:gd name="T14" fmla="*/ 1888670 w 1950690"/>
                <a:gd name="T15" fmla="*/ 1426695 h 1488715"/>
              </a:gdLst>
              <a:ahLst/>
              <a:cxnLst>
                <a:cxn ang="T8">
                  <a:pos x="T0" y="T1"/>
                </a:cxn>
                <a:cxn ang="T9">
                  <a:pos x="T2" y="T3"/>
                </a:cxn>
                <a:cxn ang="T10">
                  <a:pos x="T4" y="T5"/>
                </a:cxn>
                <a:cxn ang="T11">
                  <a:pos x="T6" y="T7"/>
                </a:cxn>
              </a:cxnLst>
              <a:rect l="T12" t="T13" r="T14" b="T15"/>
              <a:pathLst>
                <a:path w="1950690" h="1488715">
                  <a:moveTo>
                    <a:pt x="0" y="0"/>
                  </a:moveTo>
                  <a:lnTo>
                    <a:pt x="1950690" y="0"/>
                  </a:lnTo>
                  <a:lnTo>
                    <a:pt x="1950690" y="1488715"/>
                  </a:lnTo>
                  <a:lnTo>
                    <a:pt x="0" y="1488715"/>
                  </a:lnTo>
                  <a:close/>
                  <a:moveTo>
                    <a:pt x="62020" y="62020"/>
                  </a:moveTo>
                  <a:lnTo>
                    <a:pt x="62020" y="1426695"/>
                  </a:lnTo>
                  <a:lnTo>
                    <a:pt x="1888670" y="1426695"/>
                  </a:lnTo>
                  <a:lnTo>
                    <a:pt x="1888670" y="62020"/>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sz="1400"/>
            </a:p>
          </p:txBody>
        </p:sp>
        <p:sp>
          <p:nvSpPr>
            <p:cNvPr id="8" name="文字方塊 5"/>
            <p:cNvSpPr txBox="1">
              <a:spLocks noChangeArrowheads="1"/>
            </p:cNvSpPr>
            <p:nvPr/>
          </p:nvSpPr>
          <p:spPr bwMode="auto">
            <a:xfrm>
              <a:off x="7915028" y="2280940"/>
              <a:ext cx="833436" cy="6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400" b="1" dirty="0">
                  <a:solidFill>
                    <a:srgbClr val="0000FF"/>
                  </a:solidFill>
                  <a:latin typeface="Calibri" panose="020F0502020204030204" pitchFamily="34" charset="0"/>
                </a:rPr>
                <a:t>IO</a:t>
              </a:r>
              <a:endParaRPr lang="zh-TW" altLang="en-US" sz="1400" b="1" dirty="0">
                <a:solidFill>
                  <a:srgbClr val="0000FF"/>
                </a:solidFill>
                <a:latin typeface="Calibri" panose="020F0502020204030204" pitchFamily="34" charset="0"/>
              </a:endParaRPr>
            </a:p>
          </p:txBody>
        </p:sp>
        <p:sp>
          <p:nvSpPr>
            <p:cNvPr id="9" name="框架 18"/>
            <p:cNvSpPr>
              <a:spLocks/>
            </p:cNvSpPr>
            <p:nvPr/>
          </p:nvSpPr>
          <p:spPr bwMode="auto">
            <a:xfrm>
              <a:off x="1187624" y="1772816"/>
              <a:ext cx="1333500" cy="1308100"/>
            </a:xfrm>
            <a:custGeom>
              <a:avLst/>
              <a:gdLst>
                <a:gd name="T0" fmla="*/ 699879 w 1399758"/>
                <a:gd name="T1" fmla="*/ 0 h 1152128"/>
                <a:gd name="T2" fmla="*/ 0 w 1399758"/>
                <a:gd name="T3" fmla="*/ 576064 h 1152128"/>
                <a:gd name="T4" fmla="*/ 699879 w 1399758"/>
                <a:gd name="T5" fmla="*/ 1152128 h 1152128"/>
                <a:gd name="T6" fmla="*/ 1399758 w 1399758"/>
                <a:gd name="T7" fmla="*/ 576064 h 1152128"/>
                <a:gd name="T8" fmla="*/ 17694720 60000 65536"/>
                <a:gd name="T9" fmla="*/ 11796480 60000 65536"/>
                <a:gd name="T10" fmla="*/ 5898240 60000 65536"/>
                <a:gd name="T11" fmla="*/ 0 60000 65536"/>
                <a:gd name="T12" fmla="*/ 47998 w 1399758"/>
                <a:gd name="T13" fmla="*/ 47998 h 1152128"/>
                <a:gd name="T14" fmla="*/ 1351760 w 1399758"/>
                <a:gd name="T15" fmla="*/ 1104130 h 1152128"/>
              </a:gdLst>
              <a:ahLst/>
              <a:cxnLst>
                <a:cxn ang="T8">
                  <a:pos x="T0" y="T1"/>
                </a:cxn>
                <a:cxn ang="T9">
                  <a:pos x="T2" y="T3"/>
                </a:cxn>
                <a:cxn ang="T10">
                  <a:pos x="T4" y="T5"/>
                </a:cxn>
                <a:cxn ang="T11">
                  <a:pos x="T6" y="T7"/>
                </a:cxn>
              </a:cxnLst>
              <a:rect l="T12" t="T13" r="T14" b="T15"/>
              <a:pathLst>
                <a:path w="1399758" h="1152128">
                  <a:moveTo>
                    <a:pt x="0" y="0"/>
                  </a:moveTo>
                  <a:lnTo>
                    <a:pt x="1399758" y="0"/>
                  </a:lnTo>
                  <a:lnTo>
                    <a:pt x="1399758" y="1152128"/>
                  </a:lnTo>
                  <a:lnTo>
                    <a:pt x="0" y="1152128"/>
                  </a:lnTo>
                  <a:close/>
                  <a:moveTo>
                    <a:pt x="47998" y="47998"/>
                  </a:moveTo>
                  <a:lnTo>
                    <a:pt x="47998" y="1104130"/>
                  </a:lnTo>
                  <a:lnTo>
                    <a:pt x="1351760" y="1104130"/>
                  </a:lnTo>
                  <a:lnTo>
                    <a:pt x="1351760" y="4799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sz="1400"/>
            </a:p>
          </p:txBody>
        </p:sp>
        <p:sp>
          <p:nvSpPr>
            <p:cNvPr id="10" name="框架 21"/>
            <p:cNvSpPr>
              <a:spLocks/>
            </p:cNvSpPr>
            <p:nvPr/>
          </p:nvSpPr>
          <p:spPr bwMode="auto">
            <a:xfrm>
              <a:off x="4219898" y="4293096"/>
              <a:ext cx="2497187" cy="1341438"/>
            </a:xfrm>
            <a:custGeom>
              <a:avLst/>
              <a:gdLst>
                <a:gd name="T0" fmla="*/ 764439 w 1528878"/>
                <a:gd name="T1" fmla="*/ 0 h 1181427"/>
                <a:gd name="T2" fmla="*/ 0 w 1528878"/>
                <a:gd name="T3" fmla="*/ 590714 h 1181427"/>
                <a:gd name="T4" fmla="*/ 764439 w 1528878"/>
                <a:gd name="T5" fmla="*/ 1181427 h 1181427"/>
                <a:gd name="T6" fmla="*/ 1528878 w 1528878"/>
                <a:gd name="T7" fmla="*/ 590714 h 1181427"/>
                <a:gd name="T8" fmla="*/ 17694720 60000 65536"/>
                <a:gd name="T9" fmla="*/ 11796480 60000 65536"/>
                <a:gd name="T10" fmla="*/ 5898240 60000 65536"/>
                <a:gd name="T11" fmla="*/ 0 60000 65536"/>
                <a:gd name="T12" fmla="*/ 49218 w 1528878"/>
                <a:gd name="T13" fmla="*/ 49218 h 1181427"/>
                <a:gd name="T14" fmla="*/ 1479660 w 1528878"/>
                <a:gd name="T15" fmla="*/ 1132209 h 1181427"/>
              </a:gdLst>
              <a:ahLst/>
              <a:cxnLst>
                <a:cxn ang="T8">
                  <a:pos x="T0" y="T1"/>
                </a:cxn>
                <a:cxn ang="T9">
                  <a:pos x="T2" y="T3"/>
                </a:cxn>
                <a:cxn ang="T10">
                  <a:pos x="T4" y="T5"/>
                </a:cxn>
                <a:cxn ang="T11">
                  <a:pos x="T6" y="T7"/>
                </a:cxn>
              </a:cxnLst>
              <a:rect l="T12" t="T13" r="T14" b="T15"/>
              <a:pathLst>
                <a:path w="1528878" h="1181427">
                  <a:moveTo>
                    <a:pt x="0" y="0"/>
                  </a:moveTo>
                  <a:lnTo>
                    <a:pt x="1528878" y="0"/>
                  </a:lnTo>
                  <a:lnTo>
                    <a:pt x="1528878" y="1181427"/>
                  </a:lnTo>
                  <a:lnTo>
                    <a:pt x="0" y="1181427"/>
                  </a:lnTo>
                  <a:close/>
                  <a:moveTo>
                    <a:pt x="49218" y="49218"/>
                  </a:moveTo>
                  <a:lnTo>
                    <a:pt x="49218" y="1132209"/>
                  </a:lnTo>
                  <a:lnTo>
                    <a:pt x="1479660" y="1132209"/>
                  </a:lnTo>
                  <a:lnTo>
                    <a:pt x="1479660" y="4921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sz="1400"/>
            </a:p>
          </p:txBody>
        </p:sp>
        <p:sp>
          <p:nvSpPr>
            <p:cNvPr id="11" name="矩形 8"/>
            <p:cNvSpPr>
              <a:spLocks noChangeArrowheads="1"/>
            </p:cNvSpPr>
            <p:nvPr/>
          </p:nvSpPr>
          <p:spPr bwMode="auto">
            <a:xfrm>
              <a:off x="-206531" y="2169244"/>
              <a:ext cx="1214470" cy="9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r>
                <a:rPr lang="en-US" altLang="zh-TW" sz="1200" b="1" dirty="0">
                  <a:solidFill>
                    <a:srgbClr val="0000FF"/>
                  </a:solidFill>
                  <a:latin typeface="Calibri" panose="020F0502020204030204" pitchFamily="34" charset="0"/>
                </a:rPr>
                <a:t>Clock System</a:t>
              </a:r>
              <a:endParaRPr lang="zh-TW" altLang="en-US" sz="1200" b="1" dirty="0">
                <a:solidFill>
                  <a:srgbClr val="0000FF"/>
                </a:solidFill>
                <a:latin typeface="Calibri" panose="020F0502020204030204" pitchFamily="34" charset="0"/>
              </a:endParaRPr>
            </a:p>
          </p:txBody>
        </p:sp>
        <p:sp>
          <p:nvSpPr>
            <p:cNvPr id="12" name="矩形 17"/>
            <p:cNvSpPr>
              <a:spLocks noChangeArrowheads="1"/>
            </p:cNvSpPr>
            <p:nvPr/>
          </p:nvSpPr>
          <p:spPr bwMode="auto">
            <a:xfrm>
              <a:off x="4512993" y="5692373"/>
              <a:ext cx="1968554" cy="5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200" b="1" dirty="0" smtClean="0">
                  <a:solidFill>
                    <a:srgbClr val="0000FF"/>
                  </a:solidFill>
                  <a:latin typeface="Calibri" panose="020F0502020204030204" pitchFamily="34" charset="0"/>
                </a:rPr>
                <a:t>Timer System</a:t>
              </a:r>
              <a:endParaRPr lang="zh-TW" altLang="en-US" sz="1200" b="1" dirty="0">
                <a:solidFill>
                  <a:srgbClr val="0000FF"/>
                </a:solidFill>
                <a:latin typeface="Calibri" panose="020F0502020204030204" pitchFamily="34" charset="0"/>
              </a:endParaRPr>
            </a:p>
          </p:txBody>
        </p:sp>
        <p:sp>
          <p:nvSpPr>
            <p:cNvPr id="13" name="框架 19"/>
            <p:cNvSpPr>
              <a:spLocks/>
            </p:cNvSpPr>
            <p:nvPr/>
          </p:nvSpPr>
          <p:spPr bwMode="auto">
            <a:xfrm>
              <a:off x="4241031" y="1865784"/>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0000FF"/>
            </a:solidFill>
            <a:ln w="25400" cap="flat" cmpd="sng" algn="ctr">
              <a:solidFill>
                <a:srgbClr val="0000FF"/>
              </a:solidFill>
              <a:prstDash val="solid"/>
              <a:round/>
              <a:headEnd/>
              <a:tailEnd/>
            </a:ln>
          </p:spPr>
          <p:txBody>
            <a:bodyPr anchor="ctr"/>
            <a:lstStyle/>
            <a:p>
              <a:endParaRPr lang="zh-TW" altLang="en-US" sz="1400"/>
            </a:p>
          </p:txBody>
        </p:sp>
        <p:sp>
          <p:nvSpPr>
            <p:cNvPr id="14" name="文字方塊 13"/>
            <p:cNvSpPr txBox="1">
              <a:spLocks noChangeArrowheads="1"/>
            </p:cNvSpPr>
            <p:nvPr/>
          </p:nvSpPr>
          <p:spPr bwMode="auto">
            <a:xfrm>
              <a:off x="4211961" y="1271362"/>
              <a:ext cx="919163" cy="6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400" b="1" dirty="0">
                  <a:solidFill>
                    <a:srgbClr val="0000FF"/>
                  </a:solidFill>
                  <a:latin typeface="Calibri" panose="020F0502020204030204" pitchFamily="34" charset="0"/>
                </a:rPr>
                <a:t>ADC</a:t>
              </a:r>
              <a:endParaRPr lang="zh-TW" altLang="en-US" sz="1200" b="1" dirty="0">
                <a:solidFill>
                  <a:srgbClr val="0000FF"/>
                </a:solidFill>
                <a:latin typeface="Calibri" panose="020F0502020204030204" pitchFamily="34" charset="0"/>
              </a:endParaRPr>
            </a:p>
          </p:txBody>
        </p:sp>
        <p:sp>
          <p:nvSpPr>
            <p:cNvPr id="15" name="框架 19"/>
            <p:cNvSpPr>
              <a:spLocks/>
            </p:cNvSpPr>
            <p:nvPr/>
          </p:nvSpPr>
          <p:spPr bwMode="auto">
            <a:xfrm>
              <a:off x="6761311" y="4293096"/>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FF0000"/>
            </a:solidFill>
            <a:ln w="25400" cap="flat" cmpd="sng" algn="ctr">
              <a:solidFill>
                <a:srgbClr val="FF0000"/>
              </a:solidFill>
              <a:prstDash val="solid"/>
              <a:round/>
              <a:headEnd/>
              <a:tailEnd/>
            </a:ln>
          </p:spPr>
          <p:txBody>
            <a:bodyPr anchor="ctr"/>
            <a:lstStyle/>
            <a:p>
              <a:endParaRPr lang="zh-TW" altLang="en-US" sz="1400"/>
            </a:p>
          </p:txBody>
        </p:sp>
        <p:sp>
          <p:nvSpPr>
            <p:cNvPr id="16" name="文字方塊 15"/>
            <p:cNvSpPr txBox="1">
              <a:spLocks noChangeArrowheads="1"/>
            </p:cNvSpPr>
            <p:nvPr/>
          </p:nvSpPr>
          <p:spPr bwMode="auto">
            <a:xfrm>
              <a:off x="7596336" y="4627985"/>
              <a:ext cx="1152128" cy="6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400" b="1" dirty="0" err="1" smtClean="0">
                  <a:solidFill>
                    <a:srgbClr val="FF0000"/>
                  </a:solidFill>
                  <a:latin typeface="Calibri" panose="020F0502020204030204" pitchFamily="34" charset="0"/>
                </a:rPr>
                <a:t>Comm</a:t>
              </a:r>
              <a:endParaRPr lang="zh-TW" altLang="en-US" sz="1200" b="1" dirty="0">
                <a:solidFill>
                  <a:srgbClr val="FF0000"/>
                </a:solidFill>
                <a:latin typeface="Calibri" panose="020F0502020204030204" pitchFamily="34" charset="0"/>
              </a:endParaRPr>
            </a:p>
          </p:txBody>
        </p:sp>
      </p:grpSp>
      <p:cxnSp>
        <p:nvCxnSpPr>
          <p:cNvPr id="4" name="直線接點 3"/>
          <p:cNvCxnSpPr/>
          <p:nvPr/>
        </p:nvCxnSpPr>
        <p:spPr bwMode="auto">
          <a:xfrm>
            <a:off x="6804248" y="3717032"/>
            <a:ext cx="0" cy="301899"/>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接點 18"/>
          <p:cNvCxnSpPr/>
          <p:nvPr/>
        </p:nvCxnSpPr>
        <p:spPr bwMode="auto">
          <a:xfrm>
            <a:off x="6876256" y="3707069"/>
            <a:ext cx="0" cy="301899"/>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97617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4963483"/>
            <a:ext cx="5167976" cy="1129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58467" name="Rectangle 2"/>
          <p:cNvSpPr>
            <a:spLocks noGrp="1" noChangeArrowheads="1"/>
          </p:cNvSpPr>
          <p:nvPr>
            <p:ph type="title"/>
          </p:nvPr>
        </p:nvSpPr>
        <p:spPr/>
        <p:txBody>
          <a:bodyPr/>
          <a:lstStyle/>
          <a:p>
            <a:r>
              <a:rPr lang="en-US" altLang="zh-TW" smtClean="0"/>
              <a:t>How to Do?</a:t>
            </a:r>
            <a:endParaRPr lang="en-US" altLang="zh-TW"/>
          </a:p>
        </p:txBody>
      </p:sp>
      <p:sp>
        <p:nvSpPr>
          <p:cNvPr id="958468" name="Rectangle 3"/>
          <p:cNvSpPr>
            <a:spLocks noGrp="1" noChangeArrowheads="1"/>
          </p:cNvSpPr>
          <p:nvPr>
            <p:ph type="body" idx="1"/>
          </p:nvPr>
        </p:nvSpPr>
        <p:spPr/>
        <p:txBody>
          <a:bodyPr/>
          <a:lstStyle/>
          <a:p>
            <a:r>
              <a:rPr lang="en-US" altLang="zh-TW" dirty="0" smtClean="0"/>
              <a:t>General procedure for receive (RX)</a:t>
            </a:r>
          </a:p>
          <a:p>
            <a:pPr lvl="1"/>
            <a:r>
              <a:rPr lang="en-US" altLang="zh-TW" dirty="0" smtClean="0"/>
              <a:t>Hardware detects falling edge on serial input (e.g., P1.2), which indicates a start bit; start timer for 0.5 bit period</a:t>
            </a:r>
          </a:p>
          <a:p>
            <a:pPr lvl="1"/>
            <a:r>
              <a:rPr lang="en-US" altLang="zh-TW" dirty="0" smtClean="0"/>
              <a:t>On timer interrupt, sample the serial input to see whether a valid start bit is received; if so, set timer for 1 bit period</a:t>
            </a:r>
          </a:p>
          <a:p>
            <a:pPr lvl="1"/>
            <a:r>
              <a:rPr lang="en-US" altLang="zh-TW" dirty="0" smtClean="0"/>
              <a:t>On timer interrupt, sample the input to read the first bit (LSB); set timer for another bit period</a:t>
            </a:r>
          </a:p>
          <a:p>
            <a:pPr lvl="1"/>
            <a:r>
              <a:rPr lang="en-US" altLang="zh-TW" dirty="0" smtClean="0"/>
              <a:t>Repeat this until all 8 bits have been received</a:t>
            </a:r>
          </a:p>
          <a:p>
            <a:pPr lvl="1"/>
            <a:r>
              <a:rPr lang="en-US" altLang="zh-TW" dirty="0" smtClean="0"/>
              <a:t>Wait a further bit period and check that the input is high for the stop bit. A </a:t>
            </a:r>
            <a:r>
              <a:rPr lang="en-US" altLang="zh-TW" i="1" dirty="0" smtClean="0"/>
              <a:t>framing error </a:t>
            </a:r>
            <a:r>
              <a:rPr lang="en-US" altLang="zh-TW" dirty="0" smtClean="0"/>
              <a:t>occurs if this bit is low.</a:t>
            </a:r>
            <a:endParaRPr lang="zh-TW" altLang="en-US" dirty="0"/>
          </a:p>
        </p:txBody>
      </p:sp>
      <p:sp>
        <p:nvSpPr>
          <p:cNvPr id="6" name="投影片編號版面配置區 5"/>
          <p:cNvSpPr>
            <a:spLocks noGrp="1"/>
          </p:cNvSpPr>
          <p:nvPr>
            <p:ph type="sldNum" sz="quarter" idx="11"/>
          </p:nvPr>
        </p:nvSpPr>
        <p:spPr>
          <a:xfrm>
            <a:off x="6731000" y="6229350"/>
            <a:ext cx="1905000" cy="457200"/>
          </a:xfrm>
        </p:spPr>
        <p:txBody>
          <a:bodyPr/>
          <a:lstStyle/>
          <a:p>
            <a:fld id="{1BD942B0-9A6E-4915-AF4B-F7BB8F2FEB4E}" type="slidenum">
              <a:rPr lang="zh-TW" altLang="en-US" smtClean="0"/>
              <a:pPr/>
              <a:t>14</a:t>
            </a:fld>
            <a:endParaRPr lang="zh-TW" altLang="zh-TW"/>
          </a:p>
        </p:txBody>
      </p:sp>
      <p:sp>
        <p:nvSpPr>
          <p:cNvPr id="1021956" name="Text Box 4"/>
          <p:cNvSpPr txBox="1">
            <a:spLocks noChangeArrowheads="1"/>
          </p:cNvSpPr>
          <p:nvPr/>
        </p:nvSpPr>
        <p:spPr bwMode="auto">
          <a:xfrm>
            <a:off x="5610256" y="5301733"/>
            <a:ext cx="336528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dirty="0">
                <a:solidFill>
                  <a:srgbClr val="FF0000"/>
                </a:solidFill>
                <a:latin typeface="+mn-lt"/>
                <a:ea typeface="標楷體" charset="0"/>
                <a:cs typeface="標楷體" charset="0"/>
              </a:rPr>
              <a:t>Transmission (TX) similar!</a:t>
            </a:r>
          </a:p>
        </p:txBody>
      </p:sp>
    </p:spTree>
    <p:extLst>
      <p:ext uri="{BB962C8B-B14F-4D97-AF65-F5344CB8AC3E}">
        <p14:creationId xmlns:p14="http://schemas.microsoft.com/office/powerpoint/2010/main" val="978250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1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1" name="Rectangle 2"/>
          <p:cNvSpPr>
            <a:spLocks noGrp="1" noChangeArrowheads="1"/>
          </p:cNvSpPr>
          <p:nvPr>
            <p:ph type="title"/>
          </p:nvPr>
        </p:nvSpPr>
        <p:spPr/>
        <p:txBody>
          <a:bodyPr/>
          <a:lstStyle/>
          <a:p>
            <a:r>
              <a:rPr lang="en-US" altLang="zh-TW" smtClean="0"/>
              <a:t>How to Leverage Timer_A?</a:t>
            </a:r>
            <a:endParaRPr lang="en-US" altLang="zh-TW"/>
          </a:p>
        </p:txBody>
      </p:sp>
      <p:sp>
        <p:nvSpPr>
          <p:cNvPr id="1035267" name="Rectangle 3"/>
          <p:cNvSpPr>
            <a:spLocks noGrp="1" noChangeArrowheads="1"/>
          </p:cNvSpPr>
          <p:nvPr>
            <p:ph type="body" idx="1"/>
          </p:nvPr>
        </p:nvSpPr>
        <p:spPr/>
        <p:txBody>
          <a:bodyPr/>
          <a:lstStyle/>
          <a:p>
            <a:r>
              <a:rPr lang="en-US" altLang="zh-TW" smtClean="0"/>
              <a:t>For receive:</a:t>
            </a:r>
          </a:p>
          <a:p>
            <a:pPr lvl="1"/>
            <a:r>
              <a:rPr lang="en-US" altLang="zh-TW" smtClean="0"/>
              <a:t>Use capture mode of a capture/compare block: When an event occurs on an input to the block, the register TACCRx will store the “time”, i.e., the value in TAR, of that event</a:t>
            </a:r>
          </a:p>
          <a:p>
            <a:pPr lvl="1"/>
            <a:r>
              <a:rPr lang="en-US" altLang="zh-TW" smtClean="0"/>
              <a:t>The input</a:t>
            </a:r>
            <a:br>
              <a:rPr lang="en-US" altLang="zh-TW" smtClean="0"/>
            </a:br>
            <a:r>
              <a:rPr lang="en-US" altLang="zh-TW" smtClean="0"/>
              <a:t>value will be</a:t>
            </a:r>
            <a:br>
              <a:rPr lang="en-US" altLang="zh-TW" smtClean="0"/>
            </a:br>
            <a:r>
              <a:rPr lang="en-US" altLang="zh-TW" smtClean="0"/>
              <a:t>latched in</a:t>
            </a:r>
            <a:br>
              <a:rPr lang="en-US" altLang="zh-TW" smtClean="0"/>
            </a:br>
            <a:r>
              <a:rPr lang="en-US" altLang="zh-TW" smtClean="0"/>
              <a:t>SCCI bit</a:t>
            </a:r>
            <a:endParaRPr lang="en-US" altLang="zh-TW"/>
          </a:p>
        </p:txBody>
      </p:sp>
      <p:sp>
        <p:nvSpPr>
          <p:cNvPr id="16" name="投影片編號版面配置區 5"/>
          <p:cNvSpPr>
            <a:spLocks noGrp="1"/>
          </p:cNvSpPr>
          <p:nvPr>
            <p:ph type="sldNum" sz="quarter" idx="11"/>
          </p:nvPr>
        </p:nvSpPr>
        <p:spPr>
          <a:xfrm>
            <a:off x="6731000" y="6229350"/>
            <a:ext cx="1905000" cy="457200"/>
          </a:xfrm>
        </p:spPr>
        <p:txBody>
          <a:bodyPr/>
          <a:lstStyle/>
          <a:p>
            <a:fld id="{66745B1B-DEB6-4489-AFCE-9B682088CDF7}" type="slidenum">
              <a:rPr lang="zh-TW" altLang="en-US" smtClean="0"/>
              <a:pPr/>
              <a:t>15</a:t>
            </a:fld>
            <a:endParaRPr lang="zh-TW" altLang="zh-TW"/>
          </a:p>
        </p:txBody>
      </p:sp>
      <p:pic>
        <p:nvPicPr>
          <p:cNvPr id="103526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3238" y="2780928"/>
            <a:ext cx="5992812" cy="3359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35269" name="Oval 5"/>
          <p:cNvSpPr>
            <a:spLocks noChangeArrowheads="1"/>
          </p:cNvSpPr>
          <p:nvPr/>
        </p:nvSpPr>
        <p:spPr bwMode="auto">
          <a:xfrm>
            <a:off x="3276600" y="4484316"/>
            <a:ext cx="1079500" cy="1582737"/>
          </a:xfrm>
          <a:prstGeom prst="ellipse">
            <a:avLst/>
          </a:prstGeom>
          <a:noFill/>
          <a:ln w="28575">
            <a:solidFill>
              <a:srgbClr val="FF33CC"/>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5270" name="Rectangle 6"/>
          <p:cNvSpPr>
            <a:spLocks noChangeArrowheads="1"/>
          </p:cNvSpPr>
          <p:nvPr/>
        </p:nvSpPr>
        <p:spPr bwMode="auto">
          <a:xfrm>
            <a:off x="5724525" y="3403228"/>
            <a:ext cx="1152525" cy="215900"/>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5271" name="Rectangle 7"/>
          <p:cNvSpPr>
            <a:spLocks noChangeArrowheads="1"/>
          </p:cNvSpPr>
          <p:nvPr/>
        </p:nvSpPr>
        <p:spPr bwMode="auto">
          <a:xfrm>
            <a:off x="5724525" y="5276478"/>
            <a:ext cx="1152525" cy="215900"/>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5272" name="AutoShape 8"/>
          <p:cNvSpPr>
            <a:spLocks noChangeArrowheads="1"/>
          </p:cNvSpPr>
          <p:nvPr/>
        </p:nvSpPr>
        <p:spPr bwMode="auto">
          <a:xfrm>
            <a:off x="6156325" y="3619128"/>
            <a:ext cx="360363" cy="1657350"/>
          </a:xfrm>
          <a:prstGeom prst="downArrow">
            <a:avLst>
              <a:gd name="adj1" fmla="val 50000"/>
              <a:gd name="adj2" fmla="val 114978"/>
            </a:avLst>
          </a:prstGeom>
          <a:solidFill>
            <a:srgbClr val="FF0000"/>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5273" name="Text Box 9"/>
          <p:cNvSpPr txBox="1">
            <a:spLocks noChangeArrowheads="1"/>
          </p:cNvSpPr>
          <p:nvPr/>
        </p:nvSpPr>
        <p:spPr bwMode="auto">
          <a:xfrm>
            <a:off x="749251" y="4797152"/>
            <a:ext cx="151849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dirty="0">
                <a:solidFill>
                  <a:srgbClr val="FF33CC"/>
                </a:solidFill>
                <a:latin typeface="+mn-lt"/>
                <a:ea typeface="標楷體" charset="0"/>
                <a:cs typeface="標楷體" charset="0"/>
              </a:rPr>
              <a:t>RXD </a:t>
            </a:r>
            <a:r>
              <a:rPr lang="en-US" altLang="zh-TW" dirty="0" smtClean="0">
                <a:solidFill>
                  <a:srgbClr val="FF33CC"/>
                </a:solidFill>
                <a:latin typeface="+mn-lt"/>
                <a:ea typeface="標楷體" charset="0"/>
                <a:cs typeface="標楷體" charset="0"/>
              </a:rPr>
              <a:t>pin</a:t>
            </a:r>
          </a:p>
          <a:p>
            <a:pPr>
              <a:defRPr/>
            </a:pPr>
            <a:r>
              <a:rPr lang="en-US" altLang="zh-TW" dirty="0" smtClean="0">
                <a:solidFill>
                  <a:srgbClr val="FF33CC"/>
                </a:solidFill>
                <a:latin typeface="+mn-lt"/>
                <a:ea typeface="標楷體" charset="0"/>
                <a:cs typeface="標楷體" charset="0"/>
              </a:rPr>
              <a:t>(e.g., P1.2)</a:t>
            </a:r>
            <a:endParaRPr lang="en-US" altLang="zh-TW" dirty="0">
              <a:solidFill>
                <a:srgbClr val="FF33CC"/>
              </a:solidFill>
              <a:latin typeface="+mn-lt"/>
              <a:ea typeface="標楷體" charset="0"/>
              <a:cs typeface="標楷體" charset="0"/>
            </a:endParaRPr>
          </a:p>
        </p:txBody>
      </p:sp>
      <p:sp>
        <p:nvSpPr>
          <p:cNvPr id="1035274" name="Line 10"/>
          <p:cNvSpPr>
            <a:spLocks noChangeShapeType="1"/>
          </p:cNvSpPr>
          <p:nvPr/>
        </p:nvSpPr>
        <p:spPr bwMode="auto">
          <a:xfrm flipH="1">
            <a:off x="2051050" y="5058991"/>
            <a:ext cx="1800225" cy="0"/>
          </a:xfrm>
          <a:prstGeom prst="line">
            <a:avLst/>
          </a:prstGeom>
          <a:noFill/>
          <a:ln w="38100">
            <a:solidFill>
              <a:srgbClr val="FF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5275" name="Line 11"/>
          <p:cNvSpPr>
            <a:spLocks noChangeShapeType="1"/>
          </p:cNvSpPr>
          <p:nvPr/>
        </p:nvSpPr>
        <p:spPr bwMode="auto">
          <a:xfrm>
            <a:off x="4356100" y="5419353"/>
            <a:ext cx="144463" cy="0"/>
          </a:xfrm>
          <a:prstGeom prst="line">
            <a:avLst/>
          </a:prstGeom>
          <a:noFill/>
          <a:ln w="38100">
            <a:solidFill>
              <a:srgbClr val="33CC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5276" name="Line 12"/>
          <p:cNvSpPr>
            <a:spLocks noChangeShapeType="1"/>
          </p:cNvSpPr>
          <p:nvPr/>
        </p:nvSpPr>
        <p:spPr bwMode="auto">
          <a:xfrm>
            <a:off x="4500563" y="5419353"/>
            <a:ext cx="0" cy="431800"/>
          </a:xfrm>
          <a:prstGeom prst="line">
            <a:avLst/>
          </a:prstGeom>
          <a:noFill/>
          <a:ln w="38100">
            <a:solidFill>
              <a:srgbClr val="33CC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5277" name="Line 13"/>
          <p:cNvSpPr>
            <a:spLocks noChangeShapeType="1"/>
          </p:cNvSpPr>
          <p:nvPr/>
        </p:nvSpPr>
        <p:spPr bwMode="auto">
          <a:xfrm>
            <a:off x="4500563" y="5851153"/>
            <a:ext cx="3527425" cy="0"/>
          </a:xfrm>
          <a:prstGeom prst="line">
            <a:avLst/>
          </a:prstGeom>
          <a:noFill/>
          <a:ln w="38100">
            <a:solidFill>
              <a:srgbClr val="33CC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5278" name="Oval 14"/>
          <p:cNvSpPr>
            <a:spLocks noChangeArrowheads="1"/>
          </p:cNvSpPr>
          <p:nvPr/>
        </p:nvSpPr>
        <p:spPr bwMode="auto">
          <a:xfrm>
            <a:off x="8101013" y="5708278"/>
            <a:ext cx="431800" cy="358775"/>
          </a:xfrm>
          <a:prstGeom prst="ellipse">
            <a:avLst/>
          </a:prstGeom>
          <a:noFill/>
          <a:ln w="57150">
            <a:solidFill>
              <a:srgbClr val="33CC3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1570645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7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035274"/>
                                        </p:tgtEl>
                                        <p:attrNameLst>
                                          <p:attrName>style.visibility</p:attrName>
                                        </p:attrNameLst>
                                      </p:cBhvr>
                                      <p:to>
                                        <p:strVal val="visible"/>
                                      </p:to>
                                    </p:set>
                                    <p:animEffect transition="in" filter="wipe(left)">
                                      <p:cBhvr>
                                        <p:cTn id="10" dur="500"/>
                                        <p:tgtEl>
                                          <p:spTgt spid="10352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52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5270"/>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1" fill="hold" grpId="0" nodeType="afterEffect">
                                  <p:stCondLst>
                                    <p:cond delay="0"/>
                                  </p:stCondLst>
                                  <p:childTnLst>
                                    <p:set>
                                      <p:cBhvr>
                                        <p:cTn id="21" dur="1" fill="hold">
                                          <p:stCondLst>
                                            <p:cond delay="0"/>
                                          </p:stCondLst>
                                        </p:cTn>
                                        <p:tgtEl>
                                          <p:spTgt spid="1035272"/>
                                        </p:tgtEl>
                                        <p:attrNameLst>
                                          <p:attrName>style.visibility</p:attrName>
                                        </p:attrNameLst>
                                      </p:cBhvr>
                                      <p:to>
                                        <p:strVal val="visible"/>
                                      </p:to>
                                    </p:set>
                                    <p:animEffect transition="in" filter="wipe(up)">
                                      <p:cBhvr>
                                        <p:cTn id="22" dur="500"/>
                                        <p:tgtEl>
                                          <p:spTgt spid="1035272"/>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03527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1035267">
                                            <p:txEl>
                                              <p:pRg st="2" end="2"/>
                                            </p:txEl>
                                          </p:spTgt>
                                        </p:tgtEl>
                                        <p:attrNameLst>
                                          <p:attrName>style.visibility</p:attrName>
                                        </p:attrNameLst>
                                      </p:cBhvr>
                                      <p:to>
                                        <p:strVal val="visible"/>
                                      </p:to>
                                    </p:set>
                                    <p:anim calcmode="discrete" valueType="clr">
                                      <p:cBhvr override="childStyle">
                                        <p:cTn id="30" dur="80"/>
                                        <p:tgtEl>
                                          <p:spTgt spid="10352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035267">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1035267">
                                            <p:txEl>
                                              <p:pRg st="2" end="2"/>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035275"/>
                                        </p:tgtEl>
                                        <p:attrNameLst>
                                          <p:attrName>style.visibility</p:attrName>
                                        </p:attrNameLst>
                                      </p:cBhvr>
                                      <p:to>
                                        <p:strVal val="visible"/>
                                      </p:to>
                                    </p:set>
                                    <p:animEffect transition="in" filter="wipe(left)">
                                      <p:cBhvr>
                                        <p:cTn id="37" dur="500"/>
                                        <p:tgtEl>
                                          <p:spTgt spid="1035275"/>
                                        </p:tgtEl>
                                      </p:cBhvr>
                                    </p:animEffec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1035276"/>
                                        </p:tgtEl>
                                        <p:attrNameLst>
                                          <p:attrName>style.visibility</p:attrName>
                                        </p:attrNameLst>
                                      </p:cBhvr>
                                      <p:to>
                                        <p:strVal val="visible"/>
                                      </p:to>
                                    </p:set>
                                    <p:animEffect transition="in" filter="wipe(up)">
                                      <p:cBhvr>
                                        <p:cTn id="41" dur="500"/>
                                        <p:tgtEl>
                                          <p:spTgt spid="1035276"/>
                                        </p:tgtEl>
                                      </p:cBhvr>
                                    </p:animEffect>
                                  </p:childTnLst>
                                </p:cTn>
                              </p:par>
                            </p:childTnLst>
                          </p:cTn>
                        </p:par>
                        <p:par>
                          <p:cTn id="42" fill="hold" nodeType="afterGroup">
                            <p:stCondLst>
                              <p:cond delay="1000"/>
                            </p:stCondLst>
                            <p:childTnLst>
                              <p:par>
                                <p:cTn id="43" presetID="22" presetClass="entr" presetSubtype="8" fill="hold" nodeType="afterEffect">
                                  <p:stCondLst>
                                    <p:cond delay="0"/>
                                  </p:stCondLst>
                                  <p:childTnLst>
                                    <p:set>
                                      <p:cBhvr>
                                        <p:cTn id="44" dur="1" fill="hold">
                                          <p:stCondLst>
                                            <p:cond delay="0"/>
                                          </p:stCondLst>
                                        </p:cTn>
                                        <p:tgtEl>
                                          <p:spTgt spid="1035277"/>
                                        </p:tgtEl>
                                        <p:attrNameLst>
                                          <p:attrName>style.visibility</p:attrName>
                                        </p:attrNameLst>
                                      </p:cBhvr>
                                      <p:to>
                                        <p:strVal val="visible"/>
                                      </p:to>
                                    </p:set>
                                    <p:animEffect transition="in" filter="wipe(left)">
                                      <p:cBhvr>
                                        <p:cTn id="45" dur="500"/>
                                        <p:tgtEl>
                                          <p:spTgt spid="1035277"/>
                                        </p:tgtEl>
                                      </p:cBhvr>
                                    </p:animEffect>
                                  </p:childTnLst>
                                </p:cTn>
                              </p:par>
                            </p:childTnLst>
                          </p:cTn>
                        </p:par>
                        <p:par>
                          <p:cTn id="46" fill="hold" nodeType="afterGroup">
                            <p:stCondLst>
                              <p:cond delay="1500"/>
                            </p:stCondLst>
                            <p:childTnLst>
                              <p:par>
                                <p:cTn id="47" presetID="1" presetClass="entr" presetSubtype="0" fill="hold" grpId="0" nodeType="afterEffect">
                                  <p:stCondLst>
                                    <p:cond delay="0"/>
                                  </p:stCondLst>
                                  <p:childTnLst>
                                    <p:set>
                                      <p:cBhvr>
                                        <p:cTn id="48" dur="1" fill="hold">
                                          <p:stCondLst>
                                            <p:cond delay="0"/>
                                          </p:stCondLst>
                                        </p:cTn>
                                        <p:tgtEl>
                                          <p:spTgt spid="1035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9" grpId="0" animBg="1"/>
      <p:bldP spid="1035270" grpId="0" animBg="1"/>
      <p:bldP spid="1035271" grpId="0" animBg="1"/>
      <p:bldP spid="1035272" grpId="0" animBg="1"/>
      <p:bldP spid="1035273" grpId="0"/>
      <p:bldP spid="10352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5" name="Rectangle 2"/>
          <p:cNvSpPr>
            <a:spLocks noGrp="1" noChangeArrowheads="1"/>
          </p:cNvSpPr>
          <p:nvPr>
            <p:ph type="title"/>
          </p:nvPr>
        </p:nvSpPr>
        <p:spPr/>
        <p:txBody>
          <a:bodyPr/>
          <a:lstStyle/>
          <a:p>
            <a:r>
              <a:rPr lang="en-US" altLang="zh-TW" smtClean="0"/>
              <a:t>How to Leverage Timer_A?</a:t>
            </a:r>
            <a:endParaRPr lang="zh-TW" altLang="en-US"/>
          </a:p>
        </p:txBody>
      </p:sp>
      <p:sp>
        <p:nvSpPr>
          <p:cNvPr id="1032195" name="Rectangle 3"/>
          <p:cNvSpPr>
            <a:spLocks noGrp="1" noChangeArrowheads="1"/>
          </p:cNvSpPr>
          <p:nvPr>
            <p:ph type="body" idx="1"/>
          </p:nvPr>
        </p:nvSpPr>
        <p:spPr/>
        <p:txBody>
          <a:bodyPr/>
          <a:lstStyle/>
          <a:p>
            <a:r>
              <a:rPr lang="en-US" altLang="zh-TW" smtClean="0"/>
              <a:t>For transmission:</a:t>
            </a:r>
          </a:p>
          <a:p>
            <a:pPr lvl="1"/>
            <a:r>
              <a:rPr lang="en-US" altLang="zh-TW" smtClean="0"/>
              <a:t>Use output circuit of Timer_A</a:t>
            </a:r>
          </a:p>
          <a:p>
            <a:pPr lvl="1"/>
            <a:r>
              <a:rPr lang="en-US" altLang="zh-TW" smtClean="0"/>
              <a:t>e.g., if OUTMOD=0, output of the block is controlled directly by</a:t>
            </a:r>
            <a:br>
              <a:rPr lang="en-US" altLang="zh-TW" smtClean="0"/>
            </a:br>
            <a:r>
              <a:rPr lang="en-US" altLang="zh-TW" smtClean="0"/>
              <a:t>OUT bit in </a:t>
            </a:r>
            <a:br>
              <a:rPr lang="en-US" altLang="zh-TW" smtClean="0"/>
            </a:br>
            <a:r>
              <a:rPr lang="en-US" altLang="zh-TW" smtClean="0"/>
              <a:t>TACCTLx, as </a:t>
            </a:r>
            <a:br>
              <a:rPr lang="en-US" altLang="zh-TW" smtClean="0"/>
            </a:br>
            <a:r>
              <a:rPr lang="en-US" altLang="zh-TW" smtClean="0"/>
              <a:t>if the pin is </a:t>
            </a:r>
            <a:br>
              <a:rPr lang="en-US" altLang="zh-TW" smtClean="0"/>
            </a:br>
            <a:r>
              <a:rPr lang="en-US" altLang="zh-TW" smtClean="0"/>
              <a:t>used for </a:t>
            </a:r>
            <a:br>
              <a:rPr lang="en-US" altLang="zh-TW" smtClean="0"/>
            </a:br>
            <a:r>
              <a:rPr lang="en-US" altLang="zh-TW" smtClean="0"/>
              <a:t>normal, digital </a:t>
            </a:r>
            <a:br>
              <a:rPr lang="en-US" altLang="zh-TW" smtClean="0"/>
            </a:br>
            <a:r>
              <a:rPr lang="en-US" altLang="zh-TW" smtClean="0"/>
              <a:t>output but </a:t>
            </a:r>
            <a:br>
              <a:rPr lang="en-US" altLang="zh-TW" smtClean="0"/>
            </a:br>
            <a:r>
              <a:rPr lang="en-US" altLang="zh-TW" smtClean="0"/>
              <a:t>operated via </a:t>
            </a:r>
            <a:br>
              <a:rPr lang="en-US" altLang="zh-TW" smtClean="0"/>
            </a:br>
            <a:r>
              <a:rPr lang="en-US" altLang="zh-TW" smtClean="0"/>
              <a:t>Timer_A</a:t>
            </a:r>
            <a:endParaRPr lang="en-US" altLang="zh-TW"/>
          </a:p>
        </p:txBody>
      </p:sp>
      <p:sp>
        <p:nvSpPr>
          <p:cNvPr id="11" name="投影片編號版面配置區 5"/>
          <p:cNvSpPr>
            <a:spLocks noGrp="1"/>
          </p:cNvSpPr>
          <p:nvPr>
            <p:ph type="sldNum" sz="quarter" idx="11"/>
          </p:nvPr>
        </p:nvSpPr>
        <p:spPr>
          <a:xfrm>
            <a:off x="6731000" y="6229350"/>
            <a:ext cx="1905000" cy="457200"/>
          </a:xfrm>
        </p:spPr>
        <p:txBody>
          <a:bodyPr/>
          <a:lstStyle/>
          <a:p>
            <a:fld id="{B77CC40F-DF95-47C2-8B8D-5261EC5735C3}" type="slidenum">
              <a:rPr lang="zh-TW" altLang="en-US" smtClean="0"/>
              <a:pPr/>
              <a:t>16</a:t>
            </a:fld>
            <a:endParaRPr lang="zh-TW" altLang="zh-TW"/>
          </a:p>
        </p:txBody>
      </p:sp>
      <p:pic>
        <p:nvPicPr>
          <p:cNvPr id="103219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32138" y="2420888"/>
            <a:ext cx="5849937" cy="401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32197" name="Oval 5"/>
          <p:cNvSpPr>
            <a:spLocks noChangeArrowheads="1"/>
          </p:cNvSpPr>
          <p:nvPr/>
        </p:nvSpPr>
        <p:spPr bwMode="auto">
          <a:xfrm>
            <a:off x="3995738" y="4805313"/>
            <a:ext cx="4537075" cy="1295400"/>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2198" name="Line 6"/>
          <p:cNvSpPr>
            <a:spLocks noChangeShapeType="1"/>
          </p:cNvSpPr>
          <p:nvPr/>
        </p:nvSpPr>
        <p:spPr bwMode="auto">
          <a:xfrm>
            <a:off x="7812088" y="5526038"/>
            <a:ext cx="6477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2199" name="Line 7"/>
          <p:cNvSpPr>
            <a:spLocks noChangeShapeType="1"/>
          </p:cNvSpPr>
          <p:nvPr/>
        </p:nvSpPr>
        <p:spPr bwMode="auto">
          <a:xfrm>
            <a:off x="4643438" y="6245176"/>
            <a:ext cx="6477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2200" name="Text Box 8"/>
          <p:cNvSpPr txBox="1">
            <a:spLocks noChangeArrowheads="1"/>
          </p:cNvSpPr>
          <p:nvPr/>
        </p:nvSpPr>
        <p:spPr bwMode="auto">
          <a:xfrm>
            <a:off x="7850343" y="4716512"/>
            <a:ext cx="132594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b="1" dirty="0">
                <a:solidFill>
                  <a:srgbClr val="FF33CC"/>
                </a:solidFill>
                <a:latin typeface="+mn-lt"/>
                <a:ea typeface="標楷體" charset="0"/>
                <a:cs typeface="標楷體" charset="0"/>
              </a:rPr>
              <a:t>TXD </a:t>
            </a:r>
            <a:r>
              <a:rPr lang="en-US" altLang="zh-TW" b="1" dirty="0" smtClean="0">
                <a:solidFill>
                  <a:srgbClr val="FF33CC"/>
                </a:solidFill>
                <a:latin typeface="+mn-lt"/>
                <a:ea typeface="標楷體" charset="0"/>
                <a:cs typeface="標楷體" charset="0"/>
              </a:rPr>
              <a:t>pin</a:t>
            </a:r>
          </a:p>
          <a:p>
            <a:pPr>
              <a:defRPr/>
            </a:pPr>
            <a:r>
              <a:rPr lang="en-US" altLang="zh-TW" sz="2000" b="1" dirty="0" smtClean="0">
                <a:solidFill>
                  <a:srgbClr val="FF33CC"/>
                </a:solidFill>
                <a:latin typeface="+mn-lt"/>
                <a:ea typeface="標楷體" charset="0"/>
                <a:cs typeface="標楷體" charset="0"/>
              </a:rPr>
              <a:t>(e.g., P1.1)</a:t>
            </a:r>
            <a:endParaRPr lang="en-US" altLang="zh-TW" sz="2000" b="1" dirty="0">
              <a:solidFill>
                <a:srgbClr val="FF33CC"/>
              </a:solidFill>
              <a:latin typeface="+mn-lt"/>
              <a:ea typeface="標楷體" charset="0"/>
              <a:cs typeface="標楷體" charset="0"/>
            </a:endParaRPr>
          </a:p>
        </p:txBody>
      </p:sp>
      <p:sp>
        <p:nvSpPr>
          <p:cNvPr id="1032201" name="Line 9"/>
          <p:cNvSpPr>
            <a:spLocks noChangeShapeType="1"/>
          </p:cNvSpPr>
          <p:nvPr/>
        </p:nvSpPr>
        <p:spPr bwMode="auto">
          <a:xfrm flipV="1">
            <a:off x="7596188" y="5237113"/>
            <a:ext cx="288925" cy="215900"/>
          </a:xfrm>
          <a:prstGeom prst="line">
            <a:avLst/>
          </a:prstGeom>
          <a:noFill/>
          <a:ln w="38100">
            <a:solidFill>
              <a:srgbClr val="FF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2" name="Line 7"/>
          <p:cNvSpPr>
            <a:spLocks noChangeShapeType="1"/>
          </p:cNvSpPr>
          <p:nvPr/>
        </p:nvSpPr>
        <p:spPr bwMode="auto">
          <a:xfrm>
            <a:off x="5220444" y="5229199"/>
            <a:ext cx="503684" cy="7913"/>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Tree>
    <p:extLst>
      <p:ext uri="{BB962C8B-B14F-4D97-AF65-F5344CB8AC3E}">
        <p14:creationId xmlns:p14="http://schemas.microsoft.com/office/powerpoint/2010/main" val="3485493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32195">
                                            <p:txEl>
                                              <p:pRg st="2" end="2"/>
                                            </p:txEl>
                                          </p:spTgt>
                                        </p:tgtEl>
                                        <p:attrNameLst>
                                          <p:attrName>style.visibility</p:attrName>
                                        </p:attrNameLst>
                                      </p:cBhvr>
                                      <p:to>
                                        <p:strVal val="visible"/>
                                      </p:to>
                                    </p:set>
                                    <p:anim calcmode="discrete" valueType="clr">
                                      <p:cBhvr override="childStyle">
                                        <p:cTn id="7" dur="80"/>
                                        <p:tgtEl>
                                          <p:spTgt spid="10321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32195">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032195">
                                            <p:txEl>
                                              <p:pRg st="2" end="2"/>
                                            </p:txEl>
                                          </p:spTgt>
                                        </p:tgtEl>
                                        <p:attrNameLst>
                                          <p:attrName>fill.type</p:attrName>
                                        </p:attrNameLst>
                                      </p:cBhvr>
                                      <p:to>
                                        <p:strVal val="solid"/>
                                      </p:to>
                                    </p:set>
                                  </p:childTnLst>
                                </p:cTn>
                              </p:par>
                            </p:childTnLst>
                          </p:cTn>
                        </p:par>
                        <p:par>
                          <p:cTn id="10" fill="hold" nodeType="afterGroup">
                            <p:stCondLst>
                              <p:cond delay="5240"/>
                            </p:stCondLst>
                            <p:childTnLst>
                              <p:par>
                                <p:cTn id="11" presetID="1" presetClass="entr" presetSubtype="0" fill="hold" nodeType="afterEffect">
                                  <p:stCondLst>
                                    <p:cond delay="0"/>
                                  </p:stCondLst>
                                  <p:childTnLst>
                                    <p:set>
                                      <p:cBhvr>
                                        <p:cTn id="12" dur="1" fill="hold">
                                          <p:stCondLst>
                                            <p:cond delay="0"/>
                                          </p:stCondLst>
                                        </p:cTn>
                                        <p:tgtEl>
                                          <p:spTgt spid="10321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1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32201"/>
                                        </p:tgtEl>
                                        <p:attrNameLst>
                                          <p:attrName>style.visibility</p:attrName>
                                        </p:attrNameLst>
                                      </p:cBhvr>
                                      <p:to>
                                        <p:strVal val="visible"/>
                                      </p:to>
                                    </p:set>
                                    <p:animEffect transition="in" filter="wipe(down)">
                                      <p:cBhvr>
                                        <p:cTn id="21" dur="500"/>
                                        <p:tgtEl>
                                          <p:spTgt spid="1032201"/>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32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Pin Connections</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17</a:t>
            </a:fld>
            <a:endParaRPr lang="zh-TW" altLang="zh-TW"/>
          </a:p>
        </p:txBody>
      </p:sp>
      <p:pic>
        <p:nvPicPr>
          <p:cNvPr id="5"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2100" y="1052736"/>
            <a:ext cx="8559800" cy="3581400"/>
          </a:xfrm>
          <a:prstGeom prst="rect">
            <a:avLst/>
          </a:prstGeom>
          <a:noFill/>
          <a:ln w="9525">
            <a:noFill/>
            <a:miter lim="800000"/>
            <a:headEnd/>
            <a:tailEnd/>
          </a:ln>
        </p:spPr>
      </p:pic>
      <p:sp>
        <p:nvSpPr>
          <p:cNvPr id="6" name="Text Box 18"/>
          <p:cNvSpPr txBox="1">
            <a:spLocks noChangeArrowheads="1"/>
          </p:cNvSpPr>
          <p:nvPr/>
        </p:nvSpPr>
        <p:spPr bwMode="auto">
          <a:xfrm>
            <a:off x="1230838" y="3260948"/>
            <a:ext cx="700087" cy="46196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solidFill>
                  <a:srgbClr val="FF0000"/>
                </a:solidFill>
                <a:latin typeface="+mn-lt"/>
                <a:sym typeface="Wingdings"/>
              </a:rPr>
              <a:t>TXD</a:t>
            </a:r>
            <a:endParaRPr lang="en-US" altLang="zh-TW" sz="2400" b="1" dirty="0">
              <a:solidFill>
                <a:srgbClr val="FF0000"/>
              </a:solidFill>
              <a:latin typeface="+mn-lt"/>
            </a:endParaRPr>
          </a:p>
        </p:txBody>
      </p:sp>
      <p:sp>
        <p:nvSpPr>
          <p:cNvPr id="7" name="Text Box 18"/>
          <p:cNvSpPr txBox="1">
            <a:spLocks noChangeArrowheads="1"/>
          </p:cNvSpPr>
          <p:nvPr/>
        </p:nvSpPr>
        <p:spPr bwMode="auto">
          <a:xfrm>
            <a:off x="1230838" y="3980878"/>
            <a:ext cx="7207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solidFill>
                  <a:srgbClr val="FF0000"/>
                </a:solidFill>
                <a:latin typeface="+mn-lt"/>
                <a:sym typeface="Wingdings"/>
              </a:rPr>
              <a:t>RXD</a:t>
            </a:r>
            <a:endParaRPr lang="en-US" altLang="zh-TW" sz="2400" b="1" dirty="0">
              <a:solidFill>
                <a:srgbClr val="FF0000"/>
              </a:solidFill>
              <a:latin typeface="+mn-lt"/>
            </a:endParaRPr>
          </a:p>
        </p:txBody>
      </p:sp>
      <p:cxnSp>
        <p:nvCxnSpPr>
          <p:cNvPr id="8" name="直線接點 7"/>
          <p:cNvCxnSpPr/>
          <p:nvPr/>
        </p:nvCxnSpPr>
        <p:spPr>
          <a:xfrm>
            <a:off x="4140200" y="4303751"/>
            <a:ext cx="2519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659563" y="3635598"/>
            <a:ext cx="1944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橢圓 9"/>
          <p:cNvSpPr/>
          <p:nvPr/>
        </p:nvSpPr>
        <p:spPr>
          <a:xfrm>
            <a:off x="250825" y="3348261"/>
            <a:ext cx="865188"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250825" y="4067398"/>
            <a:ext cx="86518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2" name="Group 5"/>
          <p:cNvGraphicFramePr>
            <a:graphicFrameLocks noGrp="1"/>
          </p:cNvGraphicFramePr>
          <p:nvPr>
            <p:extLst>
              <p:ext uri="{D42A27DB-BD31-4B8C-83A1-F6EECF244321}">
                <p14:modId xmlns:p14="http://schemas.microsoft.com/office/powerpoint/2010/main" val="2435966768"/>
              </p:ext>
            </p:extLst>
          </p:nvPr>
        </p:nvGraphicFramePr>
        <p:xfrm>
          <a:off x="468313" y="4653186"/>
          <a:ext cx="8352730" cy="1859280"/>
        </p:xfrm>
        <a:graphic>
          <a:graphicData uri="http://schemas.openxmlformats.org/drawingml/2006/table">
            <a:tbl>
              <a:tblPr/>
              <a:tblGrid>
                <a:gridCol w="8352730">
                  <a:extLst>
                    <a:ext uri="{9D8B030D-6E8A-4147-A177-3AD203B41FA5}">
                      <a16:colId xmlns:a16="http://schemas.microsoft.com/office/drawing/2014/main" val="20000"/>
                    </a:ext>
                  </a:extLst>
                </a:gridCol>
              </a:tblGrid>
              <a:tr h="18002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TXD 0x02 // TXD on P1.1 (Timer0_A.OUT0)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RXD 0x04 // RXD on P1.2 (Timer0_A.CCI1A)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P1SEL |= TXD + RXD;  // Enable TXD/RXD pins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P1DIR = 0xFF &amp; ~RXD; // Set pins to output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P1OUT = 0x00;        // Initialize all GPIO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bl>
          </a:graphicData>
        </a:graphic>
      </p:graphicFrame>
      <p:sp>
        <p:nvSpPr>
          <p:cNvPr id="13" name="文字方塊 12"/>
          <p:cNvSpPr txBox="1">
            <a:spLocks noChangeArrowheads="1"/>
          </p:cNvSpPr>
          <p:nvPr/>
        </p:nvSpPr>
        <p:spPr bwMode="auto">
          <a:xfrm>
            <a:off x="6948488" y="3068861"/>
            <a:ext cx="1579984" cy="400110"/>
          </a:xfrm>
          <a:prstGeom prst="rect">
            <a:avLst/>
          </a:prstGeom>
          <a:noFill/>
          <a:ln w="9525">
            <a:noFill/>
            <a:miter lim="800000"/>
            <a:headEnd/>
            <a:tailEnd/>
          </a:ln>
        </p:spPr>
        <p:txBody>
          <a:bodyPr wrap="none">
            <a:spAutoFit/>
          </a:bodyPr>
          <a:lstStyle/>
          <a:p>
            <a:r>
              <a:rPr lang="en-US" altLang="zh-TW" sz="2000" b="1" dirty="0">
                <a:solidFill>
                  <a:srgbClr val="FF0000"/>
                </a:solidFill>
                <a:latin typeface="+mn-lt"/>
              </a:rPr>
              <a:t>Use </a:t>
            </a:r>
            <a:r>
              <a:rPr lang="en-US" altLang="zh-TW" sz="2000" b="1" dirty="0" smtClean="0">
                <a:solidFill>
                  <a:srgbClr val="FF0000"/>
                </a:solidFill>
                <a:latin typeface="+mn-lt"/>
              </a:rPr>
              <a:t>TA0CCR0</a:t>
            </a:r>
            <a:endParaRPr lang="zh-TW" altLang="en-US" sz="2000" b="1" dirty="0">
              <a:solidFill>
                <a:srgbClr val="FF0000"/>
              </a:solidFill>
              <a:latin typeface="+mn-lt"/>
            </a:endParaRPr>
          </a:p>
        </p:txBody>
      </p:sp>
      <p:sp>
        <p:nvSpPr>
          <p:cNvPr id="14" name="文字方塊 13"/>
          <p:cNvSpPr txBox="1">
            <a:spLocks noChangeArrowheads="1"/>
          </p:cNvSpPr>
          <p:nvPr/>
        </p:nvSpPr>
        <p:spPr bwMode="auto">
          <a:xfrm>
            <a:off x="7100888" y="3749898"/>
            <a:ext cx="1579984" cy="400110"/>
          </a:xfrm>
          <a:prstGeom prst="rect">
            <a:avLst/>
          </a:prstGeom>
          <a:noFill/>
          <a:ln w="9525">
            <a:noFill/>
            <a:miter lim="800000"/>
            <a:headEnd/>
            <a:tailEnd/>
          </a:ln>
        </p:spPr>
        <p:txBody>
          <a:bodyPr wrap="none">
            <a:spAutoFit/>
          </a:bodyPr>
          <a:lstStyle/>
          <a:p>
            <a:r>
              <a:rPr lang="en-US" altLang="zh-TW" sz="2000" b="1" dirty="0">
                <a:solidFill>
                  <a:srgbClr val="FF0000"/>
                </a:solidFill>
                <a:latin typeface="+mn-lt"/>
              </a:rPr>
              <a:t>Use </a:t>
            </a:r>
            <a:r>
              <a:rPr lang="en-US" altLang="zh-TW" sz="2000" b="1" dirty="0" smtClean="0">
                <a:solidFill>
                  <a:srgbClr val="FF0000"/>
                </a:solidFill>
                <a:latin typeface="+mn-lt"/>
              </a:rPr>
              <a:t>TA0CCR1</a:t>
            </a:r>
            <a:endParaRPr lang="zh-TW" altLang="en-US" sz="2000" b="1" dirty="0">
              <a:solidFill>
                <a:srgbClr val="FF0000"/>
              </a:solidFill>
              <a:latin typeface="+mn-lt"/>
            </a:endParaRPr>
          </a:p>
        </p:txBody>
      </p:sp>
    </p:spTree>
    <p:extLst>
      <p:ext uri="{BB962C8B-B14F-4D97-AF65-F5344CB8AC3E}">
        <p14:creationId xmlns:p14="http://schemas.microsoft.com/office/powerpoint/2010/main" val="128737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18</a:t>
            </a:fld>
            <a:endParaRPr lang="zh-TW" altLang="zh-TW"/>
          </a:p>
        </p:txBody>
      </p:sp>
      <p:pic>
        <p:nvPicPr>
          <p:cNvPr id="4" name="圖片 31" descr="123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68538" y="-27384"/>
            <a:ext cx="4398962" cy="6858000"/>
          </a:xfrm>
          <a:prstGeom prst="rect">
            <a:avLst/>
          </a:prstGeom>
          <a:noFill/>
          <a:ln w="9525">
            <a:noFill/>
            <a:miter lim="800000"/>
            <a:headEnd/>
            <a:tailEnd/>
          </a:ln>
        </p:spPr>
      </p:pic>
      <p:sp>
        <p:nvSpPr>
          <p:cNvPr id="5" name="Text Box 9"/>
          <p:cNvSpPr txBox="1">
            <a:spLocks noChangeArrowheads="1"/>
          </p:cNvSpPr>
          <p:nvPr/>
        </p:nvSpPr>
        <p:spPr bwMode="auto">
          <a:xfrm>
            <a:off x="971550" y="4437063"/>
            <a:ext cx="1368425" cy="457200"/>
          </a:xfrm>
          <a:prstGeom prst="rect">
            <a:avLst/>
          </a:prstGeom>
          <a:noFill/>
          <a:ln w="9525">
            <a:noFill/>
            <a:miter lim="800000"/>
            <a:headEnd/>
            <a:tailEnd/>
          </a:ln>
        </p:spPr>
        <p:txBody>
          <a:bodyPr wrap="none">
            <a:spAutoFit/>
          </a:bodyPr>
          <a:lstStyle/>
          <a:p>
            <a:r>
              <a:rPr lang="en-US" altLang="zh-TW" sz="2400" b="1">
                <a:solidFill>
                  <a:srgbClr val="33CC33"/>
                </a:solidFill>
              </a:rPr>
              <a:t>RXD pin</a:t>
            </a:r>
          </a:p>
        </p:txBody>
      </p:sp>
      <p:sp>
        <p:nvSpPr>
          <p:cNvPr id="6" name="Line 10"/>
          <p:cNvSpPr>
            <a:spLocks noChangeShapeType="1"/>
          </p:cNvSpPr>
          <p:nvPr/>
        </p:nvSpPr>
        <p:spPr bwMode="auto">
          <a:xfrm flipH="1" flipV="1">
            <a:off x="2843213" y="4724400"/>
            <a:ext cx="647700" cy="0"/>
          </a:xfrm>
          <a:prstGeom prst="line">
            <a:avLst/>
          </a:prstGeom>
          <a:noFill/>
          <a:ln w="38100">
            <a:solidFill>
              <a:srgbClr val="33CC33"/>
            </a:solidFill>
            <a:round/>
            <a:headEnd type="triangle" w="med" len="med"/>
            <a:tailEnd/>
          </a:ln>
        </p:spPr>
        <p:txBody>
          <a:bodyPr/>
          <a:lstStyle/>
          <a:p>
            <a:endParaRPr lang="zh-TW" altLang="en-US"/>
          </a:p>
        </p:txBody>
      </p:sp>
      <p:sp>
        <p:nvSpPr>
          <p:cNvPr id="7" name="Text Box 8"/>
          <p:cNvSpPr txBox="1">
            <a:spLocks noChangeArrowheads="1"/>
          </p:cNvSpPr>
          <p:nvPr/>
        </p:nvSpPr>
        <p:spPr bwMode="auto">
          <a:xfrm>
            <a:off x="6372225" y="3141663"/>
            <a:ext cx="1333500" cy="457200"/>
          </a:xfrm>
          <a:prstGeom prst="rect">
            <a:avLst/>
          </a:prstGeom>
          <a:noFill/>
          <a:ln w="9525">
            <a:noFill/>
            <a:miter lim="800000"/>
            <a:headEnd/>
            <a:tailEnd/>
          </a:ln>
        </p:spPr>
        <p:txBody>
          <a:bodyPr wrap="none">
            <a:spAutoFit/>
          </a:bodyPr>
          <a:lstStyle/>
          <a:p>
            <a:r>
              <a:rPr lang="en-US" altLang="zh-TW" sz="2400" b="1">
                <a:solidFill>
                  <a:srgbClr val="FF0000"/>
                </a:solidFill>
              </a:rPr>
              <a:t>TXD pin</a:t>
            </a:r>
          </a:p>
        </p:txBody>
      </p:sp>
      <p:sp>
        <p:nvSpPr>
          <p:cNvPr id="8" name="Line 7"/>
          <p:cNvSpPr>
            <a:spLocks noChangeShapeType="1"/>
          </p:cNvSpPr>
          <p:nvPr/>
        </p:nvSpPr>
        <p:spPr bwMode="auto">
          <a:xfrm>
            <a:off x="3492000" y="3960000"/>
            <a:ext cx="360363" cy="0"/>
          </a:xfrm>
          <a:prstGeom prst="line">
            <a:avLst/>
          </a:prstGeom>
          <a:noFill/>
          <a:ln w="38100">
            <a:solidFill>
              <a:srgbClr val="FF0000"/>
            </a:solidFill>
            <a:round/>
            <a:headEnd/>
            <a:tailEnd/>
          </a:ln>
        </p:spPr>
        <p:txBody>
          <a:bodyPr/>
          <a:lstStyle/>
          <a:p>
            <a:endParaRPr lang="zh-TW" altLang="en-US"/>
          </a:p>
        </p:txBody>
      </p:sp>
      <p:sp>
        <p:nvSpPr>
          <p:cNvPr id="9" name="Oval 14"/>
          <p:cNvSpPr>
            <a:spLocks noChangeArrowheads="1"/>
          </p:cNvSpPr>
          <p:nvPr/>
        </p:nvSpPr>
        <p:spPr bwMode="auto">
          <a:xfrm>
            <a:off x="2411413" y="5516563"/>
            <a:ext cx="431800" cy="358775"/>
          </a:xfrm>
          <a:prstGeom prst="ellipse">
            <a:avLst/>
          </a:prstGeom>
          <a:noFill/>
          <a:ln w="57150">
            <a:solidFill>
              <a:srgbClr val="33CC33"/>
            </a:solidFill>
            <a:round/>
            <a:headEnd/>
            <a:tailEnd/>
          </a:ln>
        </p:spPr>
        <p:txBody>
          <a:bodyPr wrap="none" anchor="ctr"/>
          <a:lstStyle/>
          <a:p>
            <a:endParaRPr lang="en-US" altLang="zh-TW"/>
          </a:p>
        </p:txBody>
      </p:sp>
      <p:cxnSp>
        <p:nvCxnSpPr>
          <p:cNvPr id="10" name="肘形接點 9"/>
          <p:cNvCxnSpPr>
            <a:cxnSpLocks noChangeShapeType="1"/>
          </p:cNvCxnSpPr>
          <p:nvPr/>
        </p:nvCxnSpPr>
        <p:spPr bwMode="auto">
          <a:xfrm rot="5400000">
            <a:off x="2574131" y="5066507"/>
            <a:ext cx="898525" cy="360362"/>
          </a:xfrm>
          <a:prstGeom prst="bentConnector3">
            <a:avLst>
              <a:gd name="adj1" fmla="val 50000"/>
            </a:avLst>
          </a:prstGeom>
          <a:noFill/>
          <a:ln w="28575" algn="ctr">
            <a:solidFill>
              <a:srgbClr val="33CC33"/>
            </a:solidFill>
            <a:miter lim="800000"/>
            <a:headEnd/>
            <a:tailEnd type="arrow" w="med" len="med"/>
          </a:ln>
        </p:spPr>
      </p:cxnSp>
      <p:cxnSp>
        <p:nvCxnSpPr>
          <p:cNvPr id="11" name="Straight Arrow Connector 14"/>
          <p:cNvCxnSpPr>
            <a:cxnSpLocks noChangeShapeType="1"/>
          </p:cNvCxnSpPr>
          <p:nvPr/>
        </p:nvCxnSpPr>
        <p:spPr bwMode="auto">
          <a:xfrm>
            <a:off x="4427538" y="620713"/>
            <a:ext cx="863600" cy="4321175"/>
          </a:xfrm>
          <a:prstGeom prst="straightConnector1">
            <a:avLst/>
          </a:prstGeom>
          <a:noFill/>
          <a:ln w="76200" algn="ctr">
            <a:solidFill>
              <a:srgbClr val="33CC33"/>
            </a:solidFill>
            <a:round/>
            <a:headEnd/>
            <a:tailEnd type="arrow" w="med" len="med"/>
          </a:ln>
          <a:effectLst>
            <a:outerShdw dist="20000" dir="5400000" rotWithShape="0">
              <a:srgbClr val="000000">
                <a:alpha val="37999"/>
              </a:srgbClr>
            </a:outerShdw>
          </a:effectLst>
        </p:spPr>
      </p:cxnSp>
      <p:sp>
        <p:nvSpPr>
          <p:cNvPr id="12" name="橢圓 11"/>
          <p:cNvSpPr/>
          <p:nvPr/>
        </p:nvSpPr>
        <p:spPr>
          <a:xfrm>
            <a:off x="2339975" y="4221163"/>
            <a:ext cx="865188" cy="10795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a:spLocks noChangeArrowheads="1"/>
          </p:cNvSpPr>
          <p:nvPr/>
        </p:nvSpPr>
        <p:spPr bwMode="auto">
          <a:xfrm>
            <a:off x="5003800" y="4797425"/>
            <a:ext cx="1079500" cy="239613"/>
          </a:xfrm>
          <a:prstGeom prst="rect">
            <a:avLst/>
          </a:prstGeom>
          <a:noFill/>
          <a:ln w="25400" algn="ctr">
            <a:solidFill>
              <a:srgbClr val="33CC33"/>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14" name="橢圓 13"/>
          <p:cNvSpPr/>
          <p:nvPr/>
        </p:nvSpPr>
        <p:spPr>
          <a:xfrm>
            <a:off x="3779838" y="2924175"/>
            <a:ext cx="504825" cy="3603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圓角矩形 14"/>
          <p:cNvSpPr/>
          <p:nvPr/>
        </p:nvSpPr>
        <p:spPr>
          <a:xfrm>
            <a:off x="395288" y="3500438"/>
            <a:ext cx="1439862" cy="914400"/>
          </a:xfrm>
          <a:prstGeom prst="roundRect">
            <a:avLst/>
          </a:prstGeom>
          <a:solidFill>
            <a:srgbClr val="33CC3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TW" dirty="0"/>
              <a:t>For</a:t>
            </a:r>
          </a:p>
          <a:p>
            <a:pPr algn="ctr">
              <a:defRPr/>
            </a:pPr>
            <a:r>
              <a:rPr lang="en-US" altLang="zh-TW" dirty="0"/>
              <a:t>Receive</a:t>
            </a:r>
            <a:endParaRPr lang="zh-TW" altLang="en-US" dirty="0"/>
          </a:p>
        </p:txBody>
      </p:sp>
      <p:sp>
        <p:nvSpPr>
          <p:cNvPr id="16" name="圓角矩形 15"/>
          <p:cNvSpPr/>
          <p:nvPr/>
        </p:nvSpPr>
        <p:spPr>
          <a:xfrm>
            <a:off x="6877050" y="1628775"/>
            <a:ext cx="2122488" cy="936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400" dirty="0"/>
              <a:t>For</a:t>
            </a:r>
          </a:p>
          <a:p>
            <a:pPr algn="ctr">
              <a:defRPr/>
            </a:pPr>
            <a:r>
              <a:rPr lang="en-US" altLang="zh-TW" sz="2400" dirty="0"/>
              <a:t>Transmission</a:t>
            </a:r>
            <a:endParaRPr lang="zh-TW" altLang="en-US" sz="2400" dirty="0"/>
          </a:p>
        </p:txBody>
      </p:sp>
      <p:cxnSp>
        <p:nvCxnSpPr>
          <p:cNvPr id="17" name="Straight Arrow Connector 14"/>
          <p:cNvCxnSpPr>
            <a:cxnSpLocks noChangeShapeType="1"/>
          </p:cNvCxnSpPr>
          <p:nvPr/>
        </p:nvCxnSpPr>
        <p:spPr bwMode="auto">
          <a:xfrm>
            <a:off x="4716463" y="692150"/>
            <a:ext cx="495300" cy="1071563"/>
          </a:xfrm>
          <a:prstGeom prst="straightConnector1">
            <a:avLst/>
          </a:prstGeom>
          <a:noFill/>
          <a:ln w="76200" algn="ctr">
            <a:solidFill>
              <a:srgbClr val="FF0000"/>
            </a:solidFill>
            <a:round/>
            <a:headEnd/>
            <a:tailEnd type="arrow" w="med" len="med"/>
          </a:ln>
          <a:effectLst>
            <a:outerShdw dist="20000" dir="5400000" rotWithShape="0">
              <a:srgbClr val="000000">
                <a:alpha val="37999"/>
              </a:srgbClr>
            </a:outerShdw>
          </a:effectLst>
        </p:spPr>
      </p:cxnSp>
      <p:sp>
        <p:nvSpPr>
          <p:cNvPr id="18" name="矩形 17"/>
          <p:cNvSpPr>
            <a:spLocks noChangeArrowheads="1"/>
          </p:cNvSpPr>
          <p:nvPr/>
        </p:nvSpPr>
        <p:spPr bwMode="auto">
          <a:xfrm>
            <a:off x="5003800" y="1844675"/>
            <a:ext cx="1079500" cy="200423"/>
          </a:xfrm>
          <a:prstGeom prst="rect">
            <a:avLst/>
          </a:prstGeom>
          <a:noFill/>
          <a:ln w="25400" algn="ctr">
            <a:solidFill>
              <a:srgbClr val="FF0000"/>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19" name="Line 7"/>
          <p:cNvSpPr>
            <a:spLocks noChangeShapeType="1"/>
          </p:cNvSpPr>
          <p:nvPr/>
        </p:nvSpPr>
        <p:spPr bwMode="auto">
          <a:xfrm>
            <a:off x="5795963" y="3456000"/>
            <a:ext cx="503237" cy="0"/>
          </a:xfrm>
          <a:prstGeom prst="line">
            <a:avLst/>
          </a:prstGeom>
          <a:noFill/>
          <a:ln w="38100">
            <a:solidFill>
              <a:srgbClr val="FF0000"/>
            </a:solidFill>
            <a:round/>
            <a:headEnd/>
            <a:tailEnd/>
          </a:ln>
        </p:spPr>
        <p:txBody>
          <a:bodyPr/>
          <a:lstStyle/>
          <a:p>
            <a:endParaRPr lang="zh-TW" altLang="en-US"/>
          </a:p>
        </p:txBody>
      </p:sp>
      <p:cxnSp>
        <p:nvCxnSpPr>
          <p:cNvPr id="20" name="肘形接點 19"/>
          <p:cNvCxnSpPr>
            <a:cxnSpLocks noChangeShapeType="1"/>
          </p:cNvCxnSpPr>
          <p:nvPr/>
        </p:nvCxnSpPr>
        <p:spPr bwMode="auto">
          <a:xfrm>
            <a:off x="4284663" y="3141663"/>
            <a:ext cx="2232025" cy="287337"/>
          </a:xfrm>
          <a:prstGeom prst="bentConnector3">
            <a:avLst>
              <a:gd name="adj1" fmla="val 50000"/>
            </a:avLst>
          </a:prstGeom>
          <a:noFill/>
          <a:ln w="28575" algn="ctr">
            <a:solidFill>
              <a:srgbClr val="FF0000"/>
            </a:solidFill>
            <a:miter lim="800000"/>
            <a:headEnd/>
            <a:tailEnd type="arrow" w="med" len="med"/>
          </a:ln>
        </p:spPr>
      </p:cxnSp>
      <p:sp>
        <p:nvSpPr>
          <p:cNvPr id="21" name="文字方塊 20"/>
          <p:cNvSpPr txBox="1">
            <a:spLocks noChangeArrowheads="1"/>
          </p:cNvSpPr>
          <p:nvPr/>
        </p:nvSpPr>
        <p:spPr bwMode="auto">
          <a:xfrm>
            <a:off x="6836695" y="3850055"/>
            <a:ext cx="2162843" cy="1938992"/>
          </a:xfrm>
          <a:prstGeom prst="rect">
            <a:avLst/>
          </a:prstGeom>
          <a:noFill/>
          <a:ln w="9525">
            <a:noFill/>
            <a:miter lim="800000"/>
            <a:headEnd/>
            <a:tailEnd/>
          </a:ln>
        </p:spPr>
        <p:txBody>
          <a:bodyPr wrap="square">
            <a:spAutoFit/>
          </a:bodyPr>
          <a:lstStyle/>
          <a:p>
            <a:r>
              <a:rPr lang="en-US" altLang="zh-TW" dirty="0">
                <a:latin typeface="Calibri" pitchFamily="34" charset="0"/>
              </a:rPr>
              <a:t>Latch allows sampling</a:t>
            </a:r>
            <a:br>
              <a:rPr lang="en-US" altLang="zh-TW" dirty="0">
                <a:latin typeface="Calibri" pitchFamily="34" charset="0"/>
              </a:rPr>
            </a:br>
            <a:r>
              <a:rPr lang="en-US" altLang="zh-TW" dirty="0">
                <a:latin typeface="Calibri" pitchFamily="34" charset="0"/>
              </a:rPr>
              <a:t>at precise time, </a:t>
            </a:r>
            <a:br>
              <a:rPr lang="en-US" altLang="zh-TW" dirty="0">
                <a:latin typeface="Calibri" pitchFamily="34" charset="0"/>
              </a:rPr>
            </a:br>
            <a:r>
              <a:rPr lang="en-US" altLang="zh-TW" dirty="0">
                <a:latin typeface="Calibri" pitchFamily="34" charset="0"/>
              </a:rPr>
              <a:t>regardless of </a:t>
            </a:r>
            <a:r>
              <a:rPr lang="en-US" altLang="zh-TW" dirty="0" smtClean="0">
                <a:latin typeface="Calibri" pitchFamily="34" charset="0"/>
              </a:rPr>
              <a:t>ISR latency</a:t>
            </a:r>
            <a:endParaRPr lang="en-US" altLang="zh-TW" dirty="0">
              <a:latin typeface="Calibri" pitchFamily="34" charset="0"/>
            </a:endParaRPr>
          </a:p>
        </p:txBody>
      </p:sp>
      <p:cxnSp>
        <p:nvCxnSpPr>
          <p:cNvPr id="22" name="直線單箭頭接點 21"/>
          <p:cNvCxnSpPr>
            <a:stCxn id="21" idx="1"/>
          </p:cNvCxnSpPr>
          <p:nvPr/>
        </p:nvCxnSpPr>
        <p:spPr>
          <a:xfrm flipH="1">
            <a:off x="2986088" y="4819551"/>
            <a:ext cx="3850607" cy="914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4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right)">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ox(in)">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up)">
                                      <p:cBhvr>
                                        <p:cTn id="80" dur="500"/>
                                        <p:tgtEl>
                                          <p:spTgt spid="17"/>
                                        </p:tgtEl>
                                      </p:cBhvr>
                                    </p:animEffect>
                                  </p:childTnLst>
                                </p:cTn>
                              </p:par>
                            </p:childTnLst>
                          </p:cTn>
                        </p:par>
                        <p:par>
                          <p:cTn id="81" fill="hold">
                            <p:stCondLst>
                              <p:cond delay="500"/>
                            </p:stCondLst>
                            <p:childTnLst>
                              <p:par>
                                <p:cTn id="82" presetID="4" presetClass="entr" presetSubtype="16"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ox(in)">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box(in)">
                                      <p:cBhvr>
                                        <p:cTn id="93" dur="500"/>
                                        <p:tgtEl>
                                          <p:spTgt spid="14"/>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childTnLst>
                          </p:cTn>
                        </p:par>
                        <p:par>
                          <p:cTn id="98" fill="hold">
                            <p:stCondLst>
                              <p:cond delay="1000"/>
                            </p:stCondLst>
                            <p:childTnLst>
                              <p:par>
                                <p:cTn id="99" presetID="4" presetClass="entr" presetSubtype="16"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box(in)">
                                      <p:cBhvr>
                                        <p:cTn id="101" dur="500"/>
                                        <p:tgtEl>
                                          <p:spTgt spid="19"/>
                                        </p:tgtEl>
                                      </p:cBhvr>
                                    </p:animEffect>
                                  </p:childTnLst>
                                </p:cTn>
                              </p:par>
                            </p:childTnLst>
                          </p:cTn>
                        </p:par>
                        <p:par>
                          <p:cTn id="102" fill="hold">
                            <p:stCondLst>
                              <p:cond delay="1500"/>
                            </p:stCondLst>
                            <p:childTnLst>
                              <p:par>
                                <p:cTn id="103" presetID="4" presetClass="entr" presetSubtype="16" fill="hold" grpId="0" nodeType="after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box(in)">
                                      <p:cBhvr>
                                        <p:cTn id="10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p:bldP spid="8" grpId="0" animBg="1"/>
      <p:bldP spid="9" grpId="0" animBg="1"/>
      <p:bldP spid="9" grpId="1" animBg="1"/>
      <p:bldP spid="12" grpId="0" animBg="1"/>
      <p:bldP spid="12" grpId="1" animBg="1"/>
      <p:bldP spid="13" grpId="0" animBg="1"/>
      <p:bldP spid="13" grpId="1" animBg="1"/>
      <p:bldP spid="14" grpId="0" animBg="1"/>
      <p:bldP spid="15" grpId="0" animBg="1"/>
      <p:bldP spid="15" grpId="1" animBg="1"/>
      <p:bldP spid="16" grpId="0" animBg="1"/>
      <p:bldP spid="18" grpId="0" animBg="1"/>
      <p:bldP spid="19"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E580878D-7000-4834-97E7-6B98652ACEE2}" type="slidenum">
              <a:rPr lang="zh-TW" altLang="en-US"/>
              <a:pPr/>
              <a:t>1</a:t>
            </a:fld>
            <a:endParaRPr lang="zh-TW" altLang="zh-TW"/>
          </a:p>
        </p:txBody>
      </p:sp>
      <p:sp>
        <p:nvSpPr>
          <p:cNvPr id="907266" name="Rectangle 2"/>
          <p:cNvSpPr>
            <a:spLocks noGrp="1" noChangeArrowheads="1"/>
          </p:cNvSpPr>
          <p:nvPr>
            <p:ph type="title"/>
          </p:nvPr>
        </p:nvSpPr>
        <p:spPr/>
        <p:txBody>
          <a:bodyPr/>
          <a:lstStyle/>
          <a:p>
            <a:r>
              <a:rPr lang="en-US" altLang="zh-TW" dirty="0" smtClean="0"/>
              <a:t>Recall the Container Thermometer</a:t>
            </a:r>
            <a:endParaRPr lang="en-US" altLang="zh-TW" dirty="0"/>
          </a:p>
        </p:txBody>
      </p:sp>
      <p:sp>
        <p:nvSpPr>
          <p:cNvPr id="672771" name="Rectangle 3"/>
          <p:cNvSpPr>
            <a:spLocks noGrp="1" noChangeArrowheads="1"/>
          </p:cNvSpPr>
          <p:nvPr>
            <p:ph type="body" idx="1"/>
          </p:nvPr>
        </p:nvSpPr>
        <p:spPr/>
        <p:txBody>
          <a:bodyPr/>
          <a:lstStyle/>
          <a:p>
            <a:r>
              <a:rPr lang="en-US" altLang="zh-TW" dirty="0" smtClean="0"/>
              <a:t>Container thermometer: monitor the temperature of the interior of a container</a:t>
            </a:r>
          </a:p>
          <a:p>
            <a:pPr lvl="1"/>
            <a:r>
              <a:rPr lang="en-US" altLang="zh-TW" dirty="0" smtClean="0"/>
              <a:t>Monitor the temperature</a:t>
            </a:r>
            <a:br>
              <a:rPr lang="en-US" altLang="zh-TW" dirty="0" smtClean="0"/>
            </a:br>
            <a:r>
              <a:rPr lang="en-US" altLang="zh-TW" dirty="0" smtClean="0"/>
              <a:t>every 5 minutes</a:t>
            </a:r>
          </a:p>
          <a:p>
            <a:pPr lvl="1"/>
            <a:r>
              <a:rPr lang="en-US" altLang="zh-TW" dirty="0" smtClean="0"/>
              <a:t>Flash LED alarm at 1 Hz</a:t>
            </a:r>
          </a:p>
          <a:p>
            <a:pPr lvl="1"/>
            <a:r>
              <a:rPr lang="en-US" altLang="zh-TW" dirty="0" smtClean="0"/>
              <a:t>If the temperature rises above</a:t>
            </a:r>
            <a:br>
              <a:rPr lang="en-US" altLang="zh-TW" dirty="0" smtClean="0"/>
            </a:br>
            <a:r>
              <a:rPr lang="en-US" altLang="zh-TW" dirty="0" smtClean="0"/>
              <a:t>a threshold, flash the LED alarm</a:t>
            </a:r>
            <a:br>
              <a:rPr lang="en-US" altLang="zh-TW" dirty="0" smtClean="0"/>
            </a:br>
            <a:r>
              <a:rPr lang="en-US" altLang="zh-TW" dirty="0" smtClean="0"/>
              <a:t>at 3 Hz and notify backend server</a:t>
            </a:r>
          </a:p>
          <a:p>
            <a:pPr lvl="1"/>
            <a:r>
              <a:rPr lang="en-US" altLang="zh-TW" dirty="0" smtClean="0"/>
              <a:t>If the temperature drops below</a:t>
            </a:r>
            <a:br>
              <a:rPr lang="en-US" altLang="zh-TW" dirty="0" smtClean="0"/>
            </a:br>
            <a:r>
              <a:rPr lang="en-US" altLang="zh-TW" dirty="0" smtClean="0"/>
              <a:t>a threshold, return the LED alarm</a:t>
            </a:r>
            <a:br>
              <a:rPr lang="en-US" altLang="zh-TW" dirty="0" smtClean="0"/>
            </a:br>
            <a:r>
              <a:rPr lang="en-US" altLang="zh-TW" dirty="0" smtClean="0"/>
              <a:t>to normal and notify the server</a:t>
            </a:r>
          </a:p>
        </p:txBody>
      </p:sp>
      <p:pic>
        <p:nvPicPr>
          <p:cNvPr id="907281" name="Picture 17" descr="http://www.lioncontainers.co.uk/uploads/1/0/9/3/10939787/3452023_ori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5448586" y="1700808"/>
            <a:ext cx="3371886" cy="2733038"/>
          </a:xfrm>
          <a:prstGeom prst="rect">
            <a:avLst/>
          </a:prstGeom>
          <a:noFill/>
          <a:extLst>
            <a:ext uri="{909E8E84-426E-40DD-AFC4-6F175D3DCCD1}">
              <a14:hiddenFill xmlns:a14="http://schemas.microsoft.com/office/drawing/2010/main">
                <a:solidFill>
                  <a:srgbClr val="FFFFFF"/>
                </a:solidFill>
              </a14:hiddenFill>
            </a:ext>
          </a:extLst>
        </p:spPr>
      </p:pic>
      <p:pic>
        <p:nvPicPr>
          <p:cNvPr id="907285" name="Picture 21" descr="https://encrypted-tbn0.gstatic.com/images?q=tbn:ANd9GcSs4Prat_KzTznVmaAEMtpsUjoO5dBwwQrpnLa2_zd4XZTYFar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01238" y="4149080"/>
            <a:ext cx="851372" cy="1483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橢圓 1"/>
          <p:cNvSpPr/>
          <p:nvPr/>
        </p:nvSpPr>
        <p:spPr bwMode="auto">
          <a:xfrm>
            <a:off x="2551821" y="3789040"/>
            <a:ext cx="2956283"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文字方塊 2"/>
          <p:cNvSpPr txBox="1"/>
          <p:nvPr/>
        </p:nvSpPr>
        <p:spPr>
          <a:xfrm>
            <a:off x="1763688" y="5589240"/>
            <a:ext cx="6301725" cy="461665"/>
          </a:xfrm>
          <a:prstGeom prst="rect">
            <a:avLst/>
          </a:prstGeom>
          <a:noFill/>
        </p:spPr>
        <p:txBody>
          <a:bodyPr wrap="none" rtlCol="0">
            <a:spAutoFit/>
          </a:bodyPr>
          <a:lstStyle/>
          <a:p>
            <a:r>
              <a:rPr lang="en-US" altLang="zh-TW" b="1" dirty="0" smtClean="0">
                <a:solidFill>
                  <a:srgbClr val="FF0000"/>
                </a:solidFill>
              </a:rPr>
              <a:t>Need to communicate with the server!</a:t>
            </a:r>
            <a:endParaRPr lang="zh-TW" altLang="en-US" b="1" dirty="0">
              <a:solidFill>
                <a:srgbClr val="FF0000"/>
              </a:solidFill>
            </a:endParaRPr>
          </a:p>
        </p:txBody>
      </p:sp>
      <p:sp>
        <p:nvSpPr>
          <p:cNvPr id="9" name="橢圓 8"/>
          <p:cNvSpPr/>
          <p:nvPr/>
        </p:nvSpPr>
        <p:spPr bwMode="auto">
          <a:xfrm>
            <a:off x="2915817" y="4941168"/>
            <a:ext cx="2376264"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12935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3" name="Rectangle 4"/>
          <p:cNvSpPr>
            <a:spLocks noGrp="1" noChangeArrowheads="1"/>
          </p:cNvSpPr>
          <p:nvPr>
            <p:ph type="title"/>
          </p:nvPr>
        </p:nvSpPr>
        <p:spPr/>
        <p:txBody>
          <a:bodyPr/>
          <a:lstStyle/>
          <a:p>
            <a:r>
              <a:rPr lang="en-US" altLang="zh-TW" smtClean="0"/>
              <a:t>For</a:t>
            </a:r>
            <a:br>
              <a:rPr lang="en-US" altLang="zh-TW" smtClean="0"/>
            </a:br>
            <a:r>
              <a:rPr lang="en-US" altLang="zh-TW" smtClean="0"/>
              <a:t>LaunchPad</a:t>
            </a:r>
            <a:endParaRPr lang="en-US" altLang="zh-TW"/>
          </a:p>
        </p:txBody>
      </p:sp>
      <p:sp>
        <p:nvSpPr>
          <p:cNvPr id="16" name="投影片編號版面配置區 4"/>
          <p:cNvSpPr>
            <a:spLocks noGrp="1"/>
          </p:cNvSpPr>
          <p:nvPr>
            <p:ph type="sldNum" sz="quarter" idx="11"/>
          </p:nvPr>
        </p:nvSpPr>
        <p:spPr/>
        <p:txBody>
          <a:bodyPr/>
          <a:lstStyle/>
          <a:p>
            <a:fld id="{9B6EBE4F-8ECF-4E37-9873-6E7772F56BC1}" type="slidenum">
              <a:rPr lang="zh-TW" altLang="en-US" smtClean="0"/>
              <a:pPr/>
              <a:t>19</a:t>
            </a:fld>
            <a:endParaRPr lang="zh-TW" altLang="zh-TW"/>
          </a:p>
        </p:txBody>
      </p:sp>
      <p:pic>
        <p:nvPicPr>
          <p:cNvPr id="962564"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35375" y="307975"/>
            <a:ext cx="5022850"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221" name="Oval 5"/>
          <p:cNvSpPr>
            <a:spLocks noChangeArrowheads="1"/>
          </p:cNvSpPr>
          <p:nvPr/>
        </p:nvSpPr>
        <p:spPr bwMode="auto">
          <a:xfrm>
            <a:off x="3348038" y="3716338"/>
            <a:ext cx="2232025" cy="287337"/>
          </a:xfrm>
          <a:prstGeom prst="ellipse">
            <a:avLst/>
          </a:prstGeom>
          <a:noFill/>
          <a:ln w="57150">
            <a:solidFill>
              <a:srgbClr val="3399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3222" name="Oval 6"/>
          <p:cNvSpPr>
            <a:spLocks noChangeArrowheads="1"/>
          </p:cNvSpPr>
          <p:nvPr/>
        </p:nvSpPr>
        <p:spPr bwMode="auto">
          <a:xfrm>
            <a:off x="7164388" y="2420938"/>
            <a:ext cx="360362" cy="1008062"/>
          </a:xfrm>
          <a:prstGeom prst="ellipse">
            <a:avLst/>
          </a:prstGeom>
          <a:noFill/>
          <a:ln w="57150">
            <a:solidFill>
              <a:srgbClr val="3399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cxnSp>
        <p:nvCxnSpPr>
          <p:cNvPr id="1033223" name="AutoShape 7"/>
          <p:cNvCxnSpPr>
            <a:cxnSpLocks noChangeShapeType="1"/>
            <a:stCxn id="1033221" idx="2"/>
            <a:endCxn id="1033222" idx="2"/>
          </p:cNvCxnSpPr>
          <p:nvPr/>
        </p:nvCxnSpPr>
        <p:spPr bwMode="auto">
          <a:xfrm rot="10800000" flipH="1">
            <a:off x="3319463" y="2925763"/>
            <a:ext cx="3816350" cy="935037"/>
          </a:xfrm>
          <a:prstGeom prst="curvedConnector3">
            <a:avLst>
              <a:gd name="adj1" fmla="val -13356"/>
            </a:avLst>
          </a:prstGeom>
          <a:noFill/>
          <a:ln w="38100">
            <a:solidFill>
              <a:srgbClr val="3399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33224" name="Oval 8"/>
          <p:cNvSpPr>
            <a:spLocks noChangeArrowheads="1"/>
          </p:cNvSpPr>
          <p:nvPr/>
        </p:nvSpPr>
        <p:spPr bwMode="auto">
          <a:xfrm>
            <a:off x="3376613" y="4005263"/>
            <a:ext cx="2232025" cy="287337"/>
          </a:xfrm>
          <a:prstGeom prst="ellipse">
            <a:avLst/>
          </a:prstGeom>
          <a:noFill/>
          <a:ln w="5715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3225" name="Oval 9"/>
          <p:cNvSpPr>
            <a:spLocks noChangeArrowheads="1"/>
          </p:cNvSpPr>
          <p:nvPr/>
        </p:nvSpPr>
        <p:spPr bwMode="auto">
          <a:xfrm>
            <a:off x="7451725" y="2420938"/>
            <a:ext cx="360363" cy="1008062"/>
          </a:xfrm>
          <a:prstGeom prst="ellipse">
            <a:avLst/>
          </a:prstGeom>
          <a:noFill/>
          <a:ln w="5715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cxnSp>
        <p:nvCxnSpPr>
          <p:cNvPr id="1033226" name="AutoShape 10"/>
          <p:cNvCxnSpPr>
            <a:cxnSpLocks noChangeShapeType="1"/>
            <a:stCxn id="1033224" idx="2"/>
            <a:endCxn id="1033225" idx="2"/>
          </p:cNvCxnSpPr>
          <p:nvPr/>
        </p:nvCxnSpPr>
        <p:spPr bwMode="auto">
          <a:xfrm rot="10800000" flipH="1">
            <a:off x="3348038" y="2925763"/>
            <a:ext cx="4075112" cy="1223962"/>
          </a:xfrm>
          <a:prstGeom prst="curvedConnector3">
            <a:avLst>
              <a:gd name="adj1" fmla="val -4907"/>
            </a:avLst>
          </a:prstGeom>
          <a:noFill/>
          <a:ln w="381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33227" name="Rectangle 11"/>
          <p:cNvSpPr>
            <a:spLocks noChangeArrowheads="1"/>
          </p:cNvSpPr>
          <p:nvPr/>
        </p:nvSpPr>
        <p:spPr bwMode="auto">
          <a:xfrm>
            <a:off x="3563938" y="260350"/>
            <a:ext cx="4968875" cy="2305050"/>
          </a:xfrm>
          <a:prstGeom prst="rect">
            <a:avLst/>
          </a:prstGeom>
          <a:noFill/>
          <a:ln w="57150">
            <a:solidFill>
              <a:srgbClr val="33CC33"/>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3228" name="Oval 12"/>
          <p:cNvSpPr>
            <a:spLocks noChangeArrowheads="1"/>
          </p:cNvSpPr>
          <p:nvPr/>
        </p:nvSpPr>
        <p:spPr bwMode="auto">
          <a:xfrm>
            <a:off x="5003800" y="2133600"/>
            <a:ext cx="1584325" cy="431800"/>
          </a:xfrm>
          <a:prstGeom prst="ellipse">
            <a:avLst/>
          </a:prstGeom>
          <a:noFill/>
          <a:ln w="57150">
            <a:solidFill>
              <a:srgbClr val="33CC3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pic>
        <p:nvPicPr>
          <p:cNvPr id="1033231" name="Picture 6" descr="j03985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11188" y="2133600"/>
            <a:ext cx="16557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233" name="Freeform 17"/>
          <p:cNvSpPr>
            <a:spLocks/>
          </p:cNvSpPr>
          <p:nvPr/>
        </p:nvSpPr>
        <p:spPr bwMode="auto">
          <a:xfrm>
            <a:off x="658813" y="-26988"/>
            <a:ext cx="3697287" cy="2951163"/>
          </a:xfrm>
          <a:custGeom>
            <a:avLst/>
            <a:gdLst>
              <a:gd name="T0" fmla="*/ 3697287 w 2329"/>
              <a:gd name="T1" fmla="*/ 360363 h 1859"/>
              <a:gd name="T2" fmla="*/ 3336925 w 2329"/>
              <a:gd name="T3" fmla="*/ 142875 h 1859"/>
              <a:gd name="T4" fmla="*/ 2257425 w 2329"/>
              <a:gd name="T5" fmla="*/ 360363 h 1859"/>
              <a:gd name="T6" fmla="*/ 312737 w 2329"/>
              <a:gd name="T7" fmla="*/ 2303463 h 1859"/>
              <a:gd name="T8" fmla="*/ 384175 w 2329"/>
              <a:gd name="T9" fmla="*/ 2951163 h 18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9" h="1859">
                <a:moveTo>
                  <a:pt x="2329" y="227"/>
                </a:moveTo>
                <a:cubicBezTo>
                  <a:pt x="2291" y="158"/>
                  <a:pt x="2253" y="90"/>
                  <a:pt x="2102" y="90"/>
                </a:cubicBezTo>
                <a:cubicBezTo>
                  <a:pt x="1951" y="90"/>
                  <a:pt x="1739" y="0"/>
                  <a:pt x="1422" y="227"/>
                </a:cubicBezTo>
                <a:cubicBezTo>
                  <a:pt x="1105" y="454"/>
                  <a:pt x="394" y="1179"/>
                  <a:pt x="197" y="1451"/>
                </a:cubicBezTo>
                <a:cubicBezTo>
                  <a:pt x="0" y="1723"/>
                  <a:pt x="121" y="1791"/>
                  <a:pt x="242" y="1859"/>
                </a:cubicBezTo>
              </a:path>
            </a:pathLst>
          </a:custGeom>
          <a:noFill/>
          <a:ln w="57150" cmpd="sng">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TW" altLang="en-US"/>
          </a:p>
        </p:txBody>
      </p:sp>
      <p:sp>
        <p:nvSpPr>
          <p:cNvPr id="1033234" name="Text Box 18"/>
          <p:cNvSpPr txBox="1">
            <a:spLocks noChangeArrowheads="1"/>
          </p:cNvSpPr>
          <p:nvPr/>
        </p:nvSpPr>
        <p:spPr bwMode="auto">
          <a:xfrm>
            <a:off x="231775" y="3778250"/>
            <a:ext cx="301371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dirty="0" err="1">
                <a:latin typeface="+mn-lt"/>
                <a:ea typeface="標楷體" charset="0"/>
                <a:cs typeface="標楷體" charset="0"/>
              </a:rPr>
              <a:t>LaunchPad</a:t>
            </a:r>
            <a:r>
              <a:rPr lang="en-US" altLang="zh-TW" dirty="0">
                <a:latin typeface="+mn-lt"/>
                <a:ea typeface="標楷體" charset="0"/>
                <a:cs typeface="標楷體" charset="0"/>
              </a:rPr>
              <a:t> thinks that</a:t>
            </a:r>
            <a:br>
              <a:rPr lang="en-US" altLang="zh-TW" dirty="0">
                <a:latin typeface="+mn-lt"/>
                <a:ea typeface="標楷體" charset="0"/>
                <a:cs typeface="標楷體" charset="0"/>
              </a:rPr>
            </a:br>
            <a:r>
              <a:rPr lang="en-US" altLang="zh-TW" dirty="0">
                <a:latin typeface="+mn-lt"/>
                <a:ea typeface="標楷體" charset="0"/>
                <a:cs typeface="標楷體" charset="0"/>
              </a:rPr>
              <a:t>it has physical RS232</a:t>
            </a:r>
            <a:br>
              <a:rPr lang="en-US" altLang="zh-TW" dirty="0">
                <a:latin typeface="+mn-lt"/>
                <a:ea typeface="標楷體" charset="0"/>
                <a:cs typeface="標楷體" charset="0"/>
              </a:rPr>
            </a:br>
            <a:r>
              <a:rPr lang="en-US" altLang="zh-TW" dirty="0">
                <a:latin typeface="+mn-lt"/>
                <a:ea typeface="標楷體" charset="0"/>
                <a:cs typeface="標楷體" charset="0"/>
              </a:rPr>
              <a:t>links with PC, while</a:t>
            </a:r>
            <a:br>
              <a:rPr lang="en-US" altLang="zh-TW" dirty="0">
                <a:latin typeface="+mn-lt"/>
                <a:ea typeface="標楷體" charset="0"/>
                <a:cs typeface="標楷體" charset="0"/>
              </a:rPr>
            </a:br>
            <a:r>
              <a:rPr lang="en-US" altLang="zh-TW" dirty="0">
                <a:latin typeface="+mn-lt"/>
                <a:ea typeface="標楷體" charset="0"/>
                <a:cs typeface="標楷體" charset="0"/>
              </a:rPr>
              <a:t>PC also thinks it has</a:t>
            </a:r>
            <a:br>
              <a:rPr lang="en-US" altLang="zh-TW" dirty="0">
                <a:latin typeface="+mn-lt"/>
                <a:ea typeface="標楷體" charset="0"/>
                <a:cs typeface="標楷體" charset="0"/>
              </a:rPr>
            </a:br>
            <a:r>
              <a:rPr lang="en-US" altLang="zh-TW" dirty="0">
                <a:latin typeface="+mn-lt"/>
                <a:ea typeface="標楷體" charset="0"/>
                <a:cs typeface="標楷體" charset="0"/>
              </a:rPr>
              <a:t>physical COM port</a:t>
            </a:r>
            <a:br>
              <a:rPr lang="en-US" altLang="zh-TW" dirty="0">
                <a:latin typeface="+mn-lt"/>
                <a:ea typeface="標楷體" charset="0"/>
                <a:cs typeface="標楷體" charset="0"/>
              </a:rPr>
            </a:br>
            <a:r>
              <a:rPr lang="en-US" altLang="zh-TW" dirty="0">
                <a:latin typeface="+mn-lt"/>
                <a:ea typeface="標楷體" charset="0"/>
                <a:cs typeface="標楷體" charset="0"/>
              </a:rPr>
              <a:t>(RS232) to </a:t>
            </a:r>
            <a:r>
              <a:rPr lang="en-US" altLang="zh-TW" dirty="0" err="1">
                <a:latin typeface="+mn-lt"/>
                <a:ea typeface="標楷體" charset="0"/>
                <a:cs typeface="標楷體" charset="0"/>
              </a:rPr>
              <a:t>LaunchPad</a:t>
            </a:r>
            <a:endParaRPr lang="en-US" altLang="zh-TW" dirty="0">
              <a:latin typeface="+mn-lt"/>
              <a:ea typeface="標楷體" charset="0"/>
              <a:cs typeface="標楷體" charset="0"/>
            </a:endParaRPr>
          </a:p>
        </p:txBody>
      </p:sp>
    </p:spTree>
    <p:extLst>
      <p:ext uri="{BB962C8B-B14F-4D97-AF65-F5344CB8AC3E}">
        <p14:creationId xmlns:p14="http://schemas.microsoft.com/office/powerpoint/2010/main" val="3330156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3221"/>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1033223"/>
                                        </p:tgtEl>
                                        <p:attrNameLst>
                                          <p:attrName>style.visibility</p:attrName>
                                        </p:attrNameLst>
                                      </p:cBhvr>
                                      <p:to>
                                        <p:strVal val="visible"/>
                                      </p:to>
                                    </p:set>
                                    <p:animEffect transition="in" filter="wipe(down)">
                                      <p:cBhvr>
                                        <p:cTn id="10" dur="500"/>
                                        <p:tgtEl>
                                          <p:spTgt spid="1033223"/>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3322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3322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4" fill="hold" nodeType="afterEffect">
                                  <p:stCondLst>
                                    <p:cond delay="0"/>
                                  </p:stCondLst>
                                  <p:childTnLst>
                                    <p:set>
                                      <p:cBhvr>
                                        <p:cTn id="20" dur="1" fill="hold">
                                          <p:stCondLst>
                                            <p:cond delay="0"/>
                                          </p:stCondLst>
                                        </p:cTn>
                                        <p:tgtEl>
                                          <p:spTgt spid="1033226"/>
                                        </p:tgtEl>
                                        <p:attrNameLst>
                                          <p:attrName>style.visibility</p:attrName>
                                        </p:attrNameLst>
                                      </p:cBhvr>
                                      <p:to>
                                        <p:strVal val="visible"/>
                                      </p:to>
                                    </p:set>
                                    <p:animEffect transition="in" filter="wipe(down)">
                                      <p:cBhvr>
                                        <p:cTn id="21" dur="500"/>
                                        <p:tgtEl>
                                          <p:spTgt spid="1033226"/>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332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3227"/>
                                        </p:tgtEl>
                                        <p:attrNameLst>
                                          <p:attrName>style.visibility</p:attrName>
                                        </p:attrNameLst>
                                      </p:cBhvr>
                                      <p:to>
                                        <p:strVal val="visible"/>
                                      </p:to>
                                    </p:set>
                                  </p:childTnLst>
                                </p:cTn>
                              </p:par>
                            </p:childTnLst>
                          </p:cTn>
                        </p:par>
                        <p:par>
                          <p:cTn id="29" fill="hold" nodeType="afterGroup">
                            <p:stCondLst>
                              <p:cond delay="0"/>
                            </p:stCondLst>
                            <p:childTnLst>
                              <p:par>
                                <p:cTn id="30" presetID="19" presetClass="entr" presetSubtype="10" fill="hold" grpId="0" nodeType="afterEffect">
                                  <p:stCondLst>
                                    <p:cond delay="0"/>
                                  </p:stCondLst>
                                  <p:childTnLst>
                                    <p:set>
                                      <p:cBhvr>
                                        <p:cTn id="31" dur="1" fill="hold">
                                          <p:stCondLst>
                                            <p:cond delay="0"/>
                                          </p:stCondLst>
                                        </p:cTn>
                                        <p:tgtEl>
                                          <p:spTgt spid="1033228"/>
                                        </p:tgtEl>
                                        <p:attrNameLst>
                                          <p:attrName>style.visibility</p:attrName>
                                        </p:attrNameLst>
                                      </p:cBhvr>
                                      <p:to>
                                        <p:strVal val="visible"/>
                                      </p:to>
                                    </p:set>
                                    <p:anim calcmode="lin" valueType="num">
                                      <p:cBhvr>
                                        <p:cTn id="32" dur="5000" fill="hold"/>
                                        <p:tgtEl>
                                          <p:spTgt spid="1033228"/>
                                        </p:tgtEl>
                                        <p:attrNameLst>
                                          <p:attrName>ppt_w</p:attrName>
                                        </p:attrNameLst>
                                      </p:cBhvr>
                                      <p:tavLst>
                                        <p:tav tm="0" fmla="#ppt_w*sin(2.5*pi*$)">
                                          <p:val>
                                            <p:fltVal val="0"/>
                                          </p:val>
                                        </p:tav>
                                        <p:tav tm="100000">
                                          <p:val>
                                            <p:fltVal val="1"/>
                                          </p:val>
                                        </p:tav>
                                      </p:tavLst>
                                    </p:anim>
                                    <p:anim calcmode="lin" valueType="num">
                                      <p:cBhvr>
                                        <p:cTn id="33" dur="5000" fill="hold"/>
                                        <p:tgtEl>
                                          <p:spTgt spid="1033228"/>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33233"/>
                                        </p:tgtEl>
                                        <p:attrNameLst>
                                          <p:attrName>style.visibility</p:attrName>
                                        </p:attrNameLst>
                                      </p:cBhvr>
                                      <p:to>
                                        <p:strVal val="visible"/>
                                      </p:to>
                                    </p:set>
                                    <p:animEffect transition="in" filter="wipe(up)">
                                      <p:cBhvr>
                                        <p:cTn id="38" dur="500"/>
                                        <p:tgtEl>
                                          <p:spTgt spid="1033233"/>
                                        </p:tgtEl>
                                      </p:cBhvr>
                                    </p:animEffec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0"/>
                                          </p:stCondLst>
                                        </p:cTn>
                                        <p:tgtEl>
                                          <p:spTgt spid="103323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33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21" grpId="0" animBg="1"/>
      <p:bldP spid="1033222" grpId="0" animBg="1"/>
      <p:bldP spid="1033224" grpId="0" animBg="1"/>
      <p:bldP spid="1033225" grpId="0" animBg="1"/>
      <p:bldP spid="1033227" grpId="0" animBg="1"/>
      <p:bldP spid="1033228" grpId="0" animBg="1"/>
      <p:bldP spid="1033233" grpId="0" animBg="1"/>
      <p:bldP spid="10332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tLang="zh-TW" dirty="0"/>
              <a:t>Receive Procedure by </a:t>
            </a:r>
            <a:r>
              <a:rPr lang="en-US" altLang="zh-TW" dirty="0" err="1"/>
              <a:t>Timer_A</a:t>
            </a:r>
            <a:endParaRPr lang="en-US" altLang="zh-TW" dirty="0" smtClean="0"/>
          </a:p>
        </p:txBody>
      </p:sp>
      <p:sp>
        <p:nvSpPr>
          <p:cNvPr id="23554" name="Rectangle 3"/>
          <p:cNvSpPr>
            <a:spLocks noGrp="1" noChangeArrowheads="1"/>
          </p:cNvSpPr>
          <p:nvPr>
            <p:ph type="body" idx="1"/>
          </p:nvPr>
        </p:nvSpPr>
        <p:spPr/>
        <p:txBody>
          <a:bodyPr/>
          <a:lstStyle/>
          <a:p>
            <a:r>
              <a:rPr lang="en-US" altLang="zh-TW" dirty="0" smtClean="0"/>
              <a:t>Between transmissions, CCR1 waits in Capture mode for a falling edge on its input. </a:t>
            </a:r>
          </a:p>
          <a:p>
            <a:r>
              <a:rPr lang="en-US" altLang="zh-TW" dirty="0" smtClean="0"/>
              <a:t>When a falling edge is detected, TACCR1 captures the count in TAR and raises an interrupt. CCR1 is switched to Compare mode and TACCR1 is set to fire an interrupt after 1.5 of the bit period from now.</a:t>
            </a:r>
          </a:p>
          <a:p>
            <a:r>
              <a:rPr lang="en-US" altLang="zh-TW" dirty="0" smtClean="0"/>
              <a:t>The next interrupt occurs and SCCI contains the value of LSB. ISR saves it. Next compare event is set up to occur after a further bit period.</a:t>
            </a:r>
          </a:p>
          <a:p>
            <a:r>
              <a:rPr lang="en-US" altLang="zh-TW" dirty="0" smtClean="0"/>
              <a:t>The above procedure is repeated until all 8 bits of data have been received.</a:t>
            </a:r>
          </a:p>
        </p:txBody>
      </p:sp>
      <p:sp>
        <p:nvSpPr>
          <p:cNvPr id="21505" name="Slide Number Placeholder 5"/>
          <p:cNvSpPr>
            <a:spLocks noGrp="1"/>
          </p:cNvSpPr>
          <p:nvPr>
            <p:ph type="sldNum" sz="quarter" idx="11"/>
          </p:nvPr>
        </p:nvSpPr>
        <p:spPr>
          <a:xfrm>
            <a:off x="6731000" y="6229350"/>
            <a:ext cx="1905000" cy="457200"/>
          </a:xfrm>
        </p:spPr>
        <p:txBody>
          <a:bodyPr/>
          <a:lstStyle/>
          <a:p>
            <a:fld id="{8506AE61-16EF-4EEF-9C49-ED8FC286F735}" type="slidenum">
              <a:rPr lang="zh-TW" altLang="en-US" smtClean="0"/>
              <a:pPr/>
              <a:t>20</a:t>
            </a:fld>
            <a:endParaRPr lang="zh-TW"/>
          </a:p>
        </p:txBody>
      </p:sp>
    </p:spTree>
    <p:extLst>
      <p:ext uri="{BB962C8B-B14F-4D97-AF65-F5344CB8AC3E}">
        <p14:creationId xmlns:p14="http://schemas.microsoft.com/office/powerpoint/2010/main" val="1835070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1042988" y="3573016"/>
            <a:ext cx="7345362" cy="2376264"/>
            <a:chOff x="1042988" y="3573016"/>
            <a:chExt cx="7345362" cy="2376264"/>
          </a:xfrm>
        </p:grpSpPr>
        <p:pic>
          <p:nvPicPr>
            <p:cNvPr id="8"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2988" y="3726780"/>
              <a:ext cx="7345362" cy="2222500"/>
            </a:xfrm>
            <a:prstGeom prst="rect">
              <a:avLst/>
            </a:prstGeom>
            <a:noFill/>
            <a:ln w="9525">
              <a:noFill/>
              <a:miter lim="800000"/>
              <a:headEnd/>
              <a:tailEnd/>
            </a:ln>
          </p:spPr>
        </p:pic>
        <p:sp>
          <p:nvSpPr>
            <p:cNvPr id="16" name="矩形 15"/>
            <p:cNvSpPr/>
            <p:nvPr/>
          </p:nvSpPr>
          <p:spPr bwMode="auto">
            <a:xfrm>
              <a:off x="6731000" y="3573016"/>
              <a:ext cx="1081360" cy="42243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pSp>
      <p:sp>
        <p:nvSpPr>
          <p:cNvPr id="2" name="標題 1"/>
          <p:cNvSpPr>
            <a:spLocks noGrp="1"/>
          </p:cNvSpPr>
          <p:nvPr>
            <p:ph type="title"/>
          </p:nvPr>
        </p:nvSpPr>
        <p:spPr/>
        <p:txBody>
          <a:bodyPr/>
          <a:lstStyle/>
          <a:p>
            <a:r>
              <a:rPr lang="en-US" altLang="zh-TW" dirty="0" smtClean="0"/>
              <a:t>Transmission of Software UART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Use Capture/Compare Block 0 (TA0CCR0)</a:t>
            </a:r>
          </a:p>
          <a:p>
            <a:r>
              <a:rPr lang="en-US" altLang="zh-TW" dirty="0" smtClean="0"/>
              <a:t>OUTMOD_0: OUT0 signal is defined by OUT bit</a:t>
            </a:r>
          </a:p>
          <a:p>
            <a:r>
              <a:rPr lang="en-US" altLang="zh-TW" dirty="0" smtClean="0"/>
              <a:t>OUTMOD_2: OUT0 signal is reset when the timer counts to TA0CCR0</a:t>
            </a:r>
          </a:p>
          <a:p>
            <a:pPr marL="0" indent="0">
              <a:buNone/>
            </a:pPr>
            <a:r>
              <a:rPr lang="en-US" altLang="zh-TW" dirty="0" smtClean="0">
                <a:sym typeface="Wingdings" pitchFamily="2" charset="2"/>
              </a:rPr>
              <a:t> Use OUTMOD_0 to send a 1, OUTMOD_2 for 0</a:t>
            </a:r>
            <a:endParaRPr lang="en-US" altLang="zh-TW"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21</a:t>
            </a:fld>
            <a:endParaRPr lang="zh-TW" altLang="zh-TW"/>
          </a:p>
        </p:txBody>
      </p:sp>
      <p:cxnSp>
        <p:nvCxnSpPr>
          <p:cNvPr id="9" name="直線接點 8"/>
          <p:cNvCxnSpPr/>
          <p:nvPr/>
        </p:nvCxnSpPr>
        <p:spPr>
          <a:xfrm>
            <a:off x="6444704" y="1988840"/>
            <a:ext cx="86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11" idx="7"/>
          </p:cNvCxnSpPr>
          <p:nvPr/>
        </p:nvCxnSpPr>
        <p:spPr>
          <a:xfrm flipH="1">
            <a:off x="3613314" y="2060848"/>
            <a:ext cx="3262942" cy="1934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3059113" y="3942680"/>
            <a:ext cx="649287"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7092950" y="4303042"/>
            <a:ext cx="1150938" cy="576263"/>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chemeClr val="tx1"/>
                </a:solidFill>
              </a:rPr>
              <a:t>OUT0</a:t>
            </a:r>
            <a:endParaRPr lang="zh-TW" altLang="en-US" sz="2400" dirty="0">
              <a:solidFill>
                <a:schemeClr val="tx1"/>
              </a:solidFill>
            </a:endParaRPr>
          </a:p>
        </p:txBody>
      </p:sp>
      <p:cxnSp>
        <p:nvCxnSpPr>
          <p:cNvPr id="13" name="肘形接點 12"/>
          <p:cNvCxnSpPr>
            <a:stCxn id="11" idx="6"/>
            <a:endCxn id="12" idx="1"/>
          </p:cNvCxnSpPr>
          <p:nvPr/>
        </p:nvCxnSpPr>
        <p:spPr>
          <a:xfrm>
            <a:off x="3708400" y="4122067"/>
            <a:ext cx="3384550" cy="46831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2051050" y="5446042"/>
            <a:ext cx="1225550" cy="431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89075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TA0CCTLx</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22</a:t>
            </a:fld>
            <a:endParaRPr lang="zh-TW" altLang="zh-TW"/>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5288" y="1124744"/>
            <a:ext cx="8455025" cy="4392364"/>
          </a:xfrm>
          <a:prstGeom prst="rect">
            <a:avLst/>
          </a:prstGeom>
          <a:noFill/>
          <a:ln w="9525">
            <a:noFill/>
            <a:miter lim="800000"/>
            <a:headEnd/>
            <a:tailEnd/>
          </a:ln>
        </p:spPr>
      </p:pic>
      <p:sp>
        <p:nvSpPr>
          <p:cNvPr id="7" name="橢圓 6"/>
          <p:cNvSpPr/>
          <p:nvPr/>
        </p:nvSpPr>
        <p:spPr>
          <a:xfrm>
            <a:off x="5724525" y="1773783"/>
            <a:ext cx="1008063"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313" y="5517108"/>
            <a:ext cx="8424862" cy="590550"/>
          </a:xfrm>
          <a:prstGeom prst="rect">
            <a:avLst/>
          </a:prstGeom>
          <a:noFill/>
          <a:ln w="9525">
            <a:noFill/>
            <a:miter lim="800000"/>
            <a:headEnd/>
            <a:tailEnd/>
          </a:ln>
        </p:spPr>
      </p:pic>
      <p:sp>
        <p:nvSpPr>
          <p:cNvPr id="9" name="橢圓 8"/>
          <p:cNvSpPr/>
          <p:nvPr/>
        </p:nvSpPr>
        <p:spPr>
          <a:xfrm>
            <a:off x="352427" y="5409182"/>
            <a:ext cx="691182" cy="396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 name="直線接點 2"/>
          <p:cNvCxnSpPr/>
          <p:nvPr/>
        </p:nvCxnSpPr>
        <p:spPr bwMode="auto">
          <a:xfrm>
            <a:off x="468313" y="3645024"/>
            <a:ext cx="57529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57049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TA0CCTLx (cont’d)</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23</a:t>
            </a:fld>
            <a:endParaRPr lang="zh-TW" altLang="zh-TW"/>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1052736"/>
            <a:ext cx="9124950" cy="5616575"/>
          </a:xfrm>
          <a:prstGeom prst="rect">
            <a:avLst/>
          </a:prstGeom>
          <a:noFill/>
          <a:ln w="9525">
            <a:noFill/>
            <a:miter lim="800000"/>
            <a:headEnd/>
            <a:tailEnd/>
          </a:ln>
        </p:spPr>
      </p:pic>
      <p:cxnSp>
        <p:nvCxnSpPr>
          <p:cNvPr id="5" name="直線接點 4"/>
          <p:cNvCxnSpPr/>
          <p:nvPr/>
        </p:nvCxnSpPr>
        <p:spPr>
          <a:xfrm>
            <a:off x="2051050" y="3932461"/>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051050" y="1268636"/>
            <a:ext cx="1008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051050" y="1916832"/>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695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smtClean="0"/>
              <a:t>Sample Code</a:t>
            </a:r>
            <a:r>
              <a:rPr lang="en-US" altLang="zh-TW" sz="2400" dirty="0" smtClean="0"/>
              <a:t> </a:t>
            </a:r>
            <a:endParaRPr lang="zh-TW" altLang="en-US" sz="4400" dirty="0"/>
          </a:p>
        </p:txBody>
      </p:sp>
      <p:sp>
        <p:nvSpPr>
          <p:cNvPr id="5" name="內容版面配置區 4"/>
          <p:cNvSpPr>
            <a:spLocks noGrp="1"/>
          </p:cNvSpPr>
          <p:nvPr>
            <p:ph idx="1"/>
          </p:nvPr>
        </p:nvSpPr>
        <p:spPr/>
        <p:txBody>
          <a:bodyPr/>
          <a:lstStyle/>
          <a:p>
            <a:r>
              <a:rPr lang="en-US" altLang="zh-TW" dirty="0" smtClean="0"/>
              <a:t>Software UART, using Timer0_A3, 9600 baud, echo, full duplex, SMCLK at 1MHz</a:t>
            </a:r>
          </a:p>
          <a:p>
            <a:pPr lvl="1"/>
            <a:r>
              <a:rPr lang="en-US" altLang="zh-TW" dirty="0" smtClean="0"/>
              <a:t>Main loop readies </a:t>
            </a:r>
            <a:r>
              <a:rPr lang="en-US" altLang="zh-TW" dirty="0" smtClean="0"/>
              <a:t>software UART </a:t>
            </a:r>
            <a:r>
              <a:rPr lang="en-US" altLang="zh-TW" dirty="0" smtClean="0"/>
              <a:t>to receive one character and waits in </a:t>
            </a:r>
            <a:r>
              <a:rPr lang="en-US" altLang="zh-TW" dirty="0" smtClean="0"/>
              <a:t>LPM0 </a:t>
            </a:r>
            <a:r>
              <a:rPr lang="en-US" altLang="zh-TW" dirty="0" smtClean="0"/>
              <a:t>with all activities interrupt-driven</a:t>
            </a:r>
          </a:p>
          <a:p>
            <a:pPr lvl="1"/>
            <a:r>
              <a:rPr lang="en-US" altLang="zh-TW" dirty="0" smtClean="0"/>
              <a:t>TA0CCR0 </a:t>
            </a:r>
            <a:r>
              <a:rPr lang="en-US" altLang="zh-TW" dirty="0" smtClean="0"/>
              <a:t>(TXD) and </a:t>
            </a:r>
            <a:r>
              <a:rPr lang="en-US" altLang="zh-TW" dirty="0" smtClean="0"/>
              <a:t>TA0CCR1 </a:t>
            </a:r>
            <a:r>
              <a:rPr lang="en-US" altLang="zh-TW" dirty="0" smtClean="0"/>
              <a:t>(RXD) may </a:t>
            </a:r>
            <a:r>
              <a:rPr lang="en-US" altLang="zh-TW" dirty="0" smtClean="0"/>
              <a:t>interrupt at any time and in an interleaved way</a:t>
            </a:r>
          </a:p>
          <a:p>
            <a:pPr lvl="1"/>
            <a:r>
              <a:rPr lang="en-US" altLang="zh-TW" dirty="0" smtClean="0"/>
              <a:t>TA0R keeps an independent time reference, while CCR0 and CCR1 handle time </a:t>
            </a:r>
            <a:r>
              <a:rPr lang="en-US" altLang="zh-TW" dirty="0" smtClean="0"/>
              <a:t>intervals in TXD and RXD</a:t>
            </a:r>
            <a:endParaRPr lang="zh-TW" altLang="en-US" dirty="0" smtClean="0"/>
          </a:p>
          <a:p>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24</a:t>
            </a:fld>
            <a:endParaRPr lang="zh-TW" altLang="zh-TW"/>
          </a:p>
        </p:txBody>
      </p:sp>
    </p:spTree>
    <p:extLst>
      <p:ext uri="{BB962C8B-B14F-4D97-AF65-F5344CB8AC3E}">
        <p14:creationId xmlns:p14="http://schemas.microsoft.com/office/powerpoint/2010/main" val="1538382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a:t>
            </a:r>
            <a:r>
              <a:rPr lang="en-US" altLang="zh-TW" dirty="0" smtClean="0"/>
              <a:t>Code</a:t>
            </a:r>
            <a:endParaRPr lang="zh-TW" altLang="en-US" sz="2400"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25</a:t>
            </a:fld>
            <a:endParaRPr lang="zh-TW" altLang="zh-TW"/>
          </a:p>
        </p:txBody>
      </p:sp>
      <p:graphicFrame>
        <p:nvGraphicFramePr>
          <p:cNvPr id="5" name="Group 5"/>
          <p:cNvGraphicFramePr>
            <a:graphicFrameLocks noGrp="1"/>
          </p:cNvGraphicFramePr>
          <p:nvPr>
            <p:extLst>
              <p:ext uri="{D42A27DB-BD31-4B8C-83A1-F6EECF244321}">
                <p14:modId xmlns:p14="http://schemas.microsoft.com/office/powerpoint/2010/main" val="122416515"/>
              </p:ext>
            </p:extLst>
          </p:nvPr>
        </p:nvGraphicFramePr>
        <p:xfrm>
          <a:off x="468313" y="1484784"/>
          <a:ext cx="8352730" cy="4176713"/>
        </p:xfrm>
        <a:graphic>
          <a:graphicData uri="http://schemas.openxmlformats.org/drawingml/2006/table">
            <a:tbl>
              <a:tblPr/>
              <a:tblGrid>
                <a:gridCol w="8352730">
                  <a:extLst>
                    <a:ext uri="{9D8B030D-6E8A-4147-A177-3AD203B41FA5}">
                      <a16:colId xmlns:a16="http://schemas.microsoft.com/office/drawing/2014/main" val="20000"/>
                    </a:ext>
                  </a:extLst>
                </a:gridCol>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#include “msp430.h”</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UART_TXD 0x02 // TXD on P1.1 (Timer0_A.OUT0)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UART_RXD 0x04 // RXD on P1.2 (Timer0_A.CCI1A)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UART_TBIT_DIV_2     (1000000 /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(9600 * 2))</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           (1000000 / 9600)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UART internal TX variable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Received UART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1858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a:t>
            </a:r>
            <a:r>
              <a:rPr lang="en-US" altLang="zh-TW" dirty="0" smtClean="0"/>
              <a:t>Code</a:t>
            </a:r>
            <a:r>
              <a:rPr lang="en-US" altLang="zh-TW" sz="2400" dirty="0" smtClean="0"/>
              <a:t>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26</a:t>
            </a:fld>
            <a:endParaRPr lang="zh-TW" altLang="zh-TW"/>
          </a:p>
        </p:txBody>
      </p:sp>
      <p:graphicFrame>
        <p:nvGraphicFramePr>
          <p:cNvPr id="4" name="Group 10"/>
          <p:cNvGraphicFramePr>
            <a:graphicFrameLocks noGrp="1"/>
          </p:cNvGraphicFramePr>
          <p:nvPr>
            <p:extLst/>
          </p:nvPr>
        </p:nvGraphicFramePr>
        <p:xfrm>
          <a:off x="468313" y="1556792"/>
          <a:ext cx="8351837" cy="4176713"/>
        </p:xfrm>
        <a:graphic>
          <a:graphicData uri="http://schemas.openxmlformats.org/drawingml/2006/table">
            <a:tbl>
              <a:tblPr/>
              <a:tblGrid>
                <a:gridCol w="8351837">
                  <a:extLst>
                    <a:ext uri="{9D8B030D-6E8A-4147-A177-3AD203B41FA5}">
                      <a16:colId xmlns:a16="http://schemas.microsoft.com/office/drawing/2014/main" val="20000"/>
                    </a:ext>
                  </a:extLst>
                </a:gridCol>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main(void)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WDTCTL = WDTPW + WDTHOLD;  // Stop watchdog timer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0x00;             // Set DCOCLK to 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BCSCTL1 = CALBC1_1MHZ;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CALDCO_1MHZ;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P1OUT = 0x00;       // Initialize all GPIO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P1SEL = UART_TXD + UART_RXD; // Use TXD/RXD pins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P1DIR = 0xFF &amp; ~UART_RXD; // Set pins to output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enable_interrupt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4319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a:t>
            </a:r>
            <a:r>
              <a:rPr lang="en-US" altLang="zh-TW" dirty="0" smtClean="0"/>
              <a:t>Code</a:t>
            </a:r>
            <a:r>
              <a:rPr lang="en-US" altLang="zh-TW" sz="2400" dirty="0" smtClean="0"/>
              <a:t>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27</a:t>
            </a:fld>
            <a:endParaRPr lang="zh-TW" altLang="zh-TW"/>
          </a:p>
        </p:txBody>
      </p:sp>
      <p:graphicFrame>
        <p:nvGraphicFramePr>
          <p:cNvPr id="4" name="Group 5"/>
          <p:cNvGraphicFramePr>
            <a:graphicFrameLocks noGrp="1"/>
          </p:cNvGraphicFramePr>
          <p:nvPr>
            <p:extLst/>
          </p:nvPr>
        </p:nvGraphicFramePr>
        <p:xfrm>
          <a:off x="468313" y="1196752"/>
          <a:ext cx="8352730" cy="4785360"/>
        </p:xfrm>
        <a:graphic>
          <a:graphicData uri="http://schemas.openxmlformats.org/drawingml/2006/table">
            <a:tbl>
              <a:tblPr/>
              <a:tblGrid>
                <a:gridCol w="8352730">
                  <a:extLst>
                    <a:ext uri="{9D8B030D-6E8A-4147-A177-3AD203B41FA5}">
                      <a16:colId xmlns:a16="http://schemas.microsoft.com/office/drawing/2014/main" val="20000"/>
                    </a:ext>
                  </a:extLst>
                </a:gridCol>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Start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Timer_A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("G2xx3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("READY.\r\n");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for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Wait for incoming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bis_SR_register</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Echo received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(*string)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(*string++);</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bl>
          </a:graphicData>
        </a:graphic>
      </p:graphicFrame>
      <p:sp>
        <p:nvSpPr>
          <p:cNvPr id="5" name="文字方塊 4"/>
          <p:cNvSpPr txBox="1"/>
          <p:nvPr/>
        </p:nvSpPr>
        <p:spPr>
          <a:xfrm>
            <a:off x="5940425" y="3428777"/>
            <a:ext cx="2396810" cy="830997"/>
          </a:xfrm>
          <a:prstGeom prst="rect">
            <a:avLst/>
          </a:prstGeom>
          <a:noFill/>
          <a:ln>
            <a:solidFill>
              <a:srgbClr val="FF0000"/>
            </a:solidFill>
          </a:ln>
        </p:spPr>
        <p:txBody>
          <a:bodyPr wrap="none">
            <a:spAutoFit/>
          </a:bodyPr>
          <a:lstStyle/>
          <a:p>
            <a:pPr>
              <a:defRPr/>
            </a:pPr>
            <a:r>
              <a:rPr lang="en-US" altLang="zh-TW" dirty="0">
                <a:solidFill>
                  <a:srgbClr val="FF0000"/>
                </a:solidFill>
                <a:latin typeface="+mn-lt"/>
              </a:rPr>
              <a:t>Waken up by</a:t>
            </a:r>
            <a:br>
              <a:rPr lang="en-US" altLang="zh-TW" dirty="0">
                <a:solidFill>
                  <a:srgbClr val="FF0000"/>
                </a:solidFill>
                <a:latin typeface="+mn-lt"/>
              </a:rPr>
            </a:br>
            <a:r>
              <a:rPr kumimoji="0" lang="en-US" altLang="zh-TW" b="1" dirty="0">
                <a:solidFill>
                  <a:srgbClr val="FF0000"/>
                </a:solidFill>
                <a:latin typeface="Courier New" pitchFamily="49" charset="0"/>
                <a:cs typeface="Courier New" pitchFamily="49" charset="0"/>
              </a:rPr>
              <a:t>Timer_A1_ISR</a:t>
            </a:r>
            <a:endParaRPr lang="zh-TW" altLang="en-US" dirty="0">
              <a:solidFill>
                <a:srgbClr val="FF0000"/>
              </a:solidFill>
              <a:latin typeface="+mn-lt"/>
            </a:endParaRPr>
          </a:p>
        </p:txBody>
      </p:sp>
      <p:cxnSp>
        <p:nvCxnSpPr>
          <p:cNvPr id="6" name="直線單箭頭接點 5"/>
          <p:cNvCxnSpPr>
            <a:stCxn id="5" idx="1"/>
          </p:cNvCxnSpPr>
          <p:nvPr/>
        </p:nvCxnSpPr>
        <p:spPr>
          <a:xfrm flipH="1" flipV="1">
            <a:off x="5364163" y="3357340"/>
            <a:ext cx="576262" cy="4869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032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a:t>
            </a:r>
            <a:r>
              <a:rPr lang="en-US" altLang="zh-TW" dirty="0" smtClean="0"/>
              <a:t>Code</a:t>
            </a:r>
            <a:r>
              <a:rPr lang="en-US" altLang="zh-TW" sz="2400" dirty="0" smtClean="0"/>
              <a:t>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28</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3597951569"/>
              </p:ext>
            </p:extLst>
          </p:nvPr>
        </p:nvGraphicFramePr>
        <p:xfrm>
          <a:off x="468313" y="1124744"/>
          <a:ext cx="8352730" cy="4841240"/>
        </p:xfrm>
        <a:graphic>
          <a:graphicData uri="http://schemas.openxmlformats.org/drawingml/2006/table">
            <a:tbl>
              <a:tblPr/>
              <a:tblGrid>
                <a:gridCol w="8352730">
                  <a:extLst>
                    <a:ext uri="{9D8B030D-6E8A-4147-A177-3AD203B41FA5}">
                      <a16:colId xmlns:a16="http://schemas.microsoft.com/office/drawing/2014/main" val="20000"/>
                    </a:ext>
                  </a:extLst>
                </a:gridCol>
              </a:tblGrid>
              <a:tr h="4176713">
                <a:tc>
                  <a:txBody>
                    <a:bodyPr/>
                    <a:lstStyle/>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TA0CCTL0 = OUT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Set TXD idle as '1'</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TA0CCTL1 = SCS + CM1 + CAP + CCIE; // CCIS1 = 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Set RXD: sync,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neg</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edge, capture, interrupt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TA0CTL = TASSEL_2 + MC_2; // SMCLK, continuous mode</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(TACCTL0 &amp; CCIE); // Ensure last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TA0CCR0 =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Current state of TA counter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TA0CCR0 += UART_TBIT; // One bit time till 1st bit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TA0CCTL0 = OUTMOD0 + CCIE; // Set TXD on EQU0,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byte;       // Load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to be TXD</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0x100;    // Add stop bit to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&lt;&lt;= 1;       // Add start bit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bl>
          </a:graphicData>
        </a:graphic>
      </p:graphicFrame>
      <p:sp>
        <p:nvSpPr>
          <p:cNvPr id="5" name="橢圓 4"/>
          <p:cNvSpPr/>
          <p:nvPr/>
        </p:nvSpPr>
        <p:spPr bwMode="auto">
          <a:xfrm>
            <a:off x="539552" y="3933056"/>
            <a:ext cx="3384376" cy="504056"/>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229179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124744"/>
            <a:ext cx="6840760" cy="49226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title"/>
          </p:nvPr>
        </p:nvSpPr>
        <p:spPr/>
        <p:txBody>
          <a:bodyPr/>
          <a:lstStyle/>
          <a:p>
            <a:r>
              <a:rPr lang="en-US" altLang="zh-TW" dirty="0" smtClean="0"/>
              <a:t>We Have Learned …</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a:t>
            </a:fld>
            <a:endParaRPr lang="zh-TW" altLang="zh-TW"/>
          </a:p>
        </p:txBody>
      </p:sp>
      <p:sp>
        <p:nvSpPr>
          <p:cNvPr id="23" name="框架 15"/>
          <p:cNvSpPr>
            <a:spLocks/>
          </p:cNvSpPr>
          <p:nvPr/>
        </p:nvSpPr>
        <p:spPr bwMode="auto">
          <a:xfrm>
            <a:off x="5161783" y="1916832"/>
            <a:ext cx="2578570" cy="1258888"/>
          </a:xfrm>
          <a:custGeom>
            <a:avLst/>
            <a:gdLst>
              <a:gd name="T0" fmla="*/ 975345 w 1950690"/>
              <a:gd name="T1" fmla="*/ 0 h 1488715"/>
              <a:gd name="T2" fmla="*/ 0 w 1950690"/>
              <a:gd name="T3" fmla="*/ 744358 h 1488715"/>
              <a:gd name="T4" fmla="*/ 975345 w 1950690"/>
              <a:gd name="T5" fmla="*/ 1488715 h 1488715"/>
              <a:gd name="T6" fmla="*/ 1950690 w 1950690"/>
              <a:gd name="T7" fmla="*/ 744358 h 1488715"/>
              <a:gd name="T8" fmla="*/ 17694720 60000 65536"/>
              <a:gd name="T9" fmla="*/ 11796480 60000 65536"/>
              <a:gd name="T10" fmla="*/ 5898240 60000 65536"/>
              <a:gd name="T11" fmla="*/ 0 60000 65536"/>
              <a:gd name="T12" fmla="*/ 62020 w 1950690"/>
              <a:gd name="T13" fmla="*/ 62020 h 1488715"/>
              <a:gd name="T14" fmla="*/ 1888670 w 1950690"/>
              <a:gd name="T15" fmla="*/ 1426695 h 1488715"/>
            </a:gdLst>
            <a:ahLst/>
            <a:cxnLst>
              <a:cxn ang="T8">
                <a:pos x="T0" y="T1"/>
              </a:cxn>
              <a:cxn ang="T9">
                <a:pos x="T2" y="T3"/>
              </a:cxn>
              <a:cxn ang="T10">
                <a:pos x="T4" y="T5"/>
              </a:cxn>
              <a:cxn ang="T11">
                <a:pos x="T6" y="T7"/>
              </a:cxn>
            </a:cxnLst>
            <a:rect l="T12" t="T13" r="T14" b="T15"/>
            <a:pathLst>
              <a:path w="1950690" h="1488715">
                <a:moveTo>
                  <a:pt x="0" y="0"/>
                </a:moveTo>
                <a:lnTo>
                  <a:pt x="1950690" y="0"/>
                </a:lnTo>
                <a:lnTo>
                  <a:pt x="1950690" y="1488715"/>
                </a:lnTo>
                <a:lnTo>
                  <a:pt x="0" y="1488715"/>
                </a:lnTo>
                <a:close/>
                <a:moveTo>
                  <a:pt x="62020" y="62020"/>
                </a:moveTo>
                <a:lnTo>
                  <a:pt x="62020" y="1426695"/>
                </a:lnTo>
                <a:lnTo>
                  <a:pt x="1888670" y="1426695"/>
                </a:lnTo>
                <a:lnTo>
                  <a:pt x="1888670" y="62020"/>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4" name="文字方塊 5"/>
          <p:cNvSpPr txBox="1">
            <a:spLocks noChangeArrowheads="1"/>
          </p:cNvSpPr>
          <p:nvPr/>
        </p:nvSpPr>
        <p:spPr bwMode="auto">
          <a:xfrm>
            <a:off x="7915027" y="2280940"/>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solidFill>
                  <a:srgbClr val="0000FF"/>
                </a:solidFill>
                <a:latin typeface="Calibri" panose="020F0502020204030204" pitchFamily="34" charset="0"/>
              </a:rPr>
              <a:t>IO</a:t>
            </a:r>
            <a:endParaRPr lang="zh-TW" altLang="en-US" b="1" dirty="0">
              <a:solidFill>
                <a:srgbClr val="0000FF"/>
              </a:solidFill>
              <a:latin typeface="Calibri" panose="020F0502020204030204" pitchFamily="34" charset="0"/>
            </a:endParaRPr>
          </a:p>
        </p:txBody>
      </p:sp>
      <p:sp>
        <p:nvSpPr>
          <p:cNvPr id="25" name="框架 18"/>
          <p:cNvSpPr>
            <a:spLocks/>
          </p:cNvSpPr>
          <p:nvPr/>
        </p:nvSpPr>
        <p:spPr bwMode="auto">
          <a:xfrm>
            <a:off x="1187624" y="1772816"/>
            <a:ext cx="1333500" cy="1308100"/>
          </a:xfrm>
          <a:custGeom>
            <a:avLst/>
            <a:gdLst>
              <a:gd name="T0" fmla="*/ 699879 w 1399758"/>
              <a:gd name="T1" fmla="*/ 0 h 1152128"/>
              <a:gd name="T2" fmla="*/ 0 w 1399758"/>
              <a:gd name="T3" fmla="*/ 576064 h 1152128"/>
              <a:gd name="T4" fmla="*/ 699879 w 1399758"/>
              <a:gd name="T5" fmla="*/ 1152128 h 1152128"/>
              <a:gd name="T6" fmla="*/ 1399758 w 1399758"/>
              <a:gd name="T7" fmla="*/ 576064 h 1152128"/>
              <a:gd name="T8" fmla="*/ 17694720 60000 65536"/>
              <a:gd name="T9" fmla="*/ 11796480 60000 65536"/>
              <a:gd name="T10" fmla="*/ 5898240 60000 65536"/>
              <a:gd name="T11" fmla="*/ 0 60000 65536"/>
              <a:gd name="T12" fmla="*/ 47998 w 1399758"/>
              <a:gd name="T13" fmla="*/ 47998 h 1152128"/>
              <a:gd name="T14" fmla="*/ 1351760 w 1399758"/>
              <a:gd name="T15" fmla="*/ 1104130 h 1152128"/>
            </a:gdLst>
            <a:ahLst/>
            <a:cxnLst>
              <a:cxn ang="T8">
                <a:pos x="T0" y="T1"/>
              </a:cxn>
              <a:cxn ang="T9">
                <a:pos x="T2" y="T3"/>
              </a:cxn>
              <a:cxn ang="T10">
                <a:pos x="T4" y="T5"/>
              </a:cxn>
              <a:cxn ang="T11">
                <a:pos x="T6" y="T7"/>
              </a:cxn>
            </a:cxnLst>
            <a:rect l="T12" t="T13" r="T14" b="T15"/>
            <a:pathLst>
              <a:path w="1399758" h="1152128">
                <a:moveTo>
                  <a:pt x="0" y="0"/>
                </a:moveTo>
                <a:lnTo>
                  <a:pt x="1399758" y="0"/>
                </a:lnTo>
                <a:lnTo>
                  <a:pt x="1399758" y="1152128"/>
                </a:lnTo>
                <a:lnTo>
                  <a:pt x="0" y="1152128"/>
                </a:lnTo>
                <a:close/>
                <a:moveTo>
                  <a:pt x="47998" y="47998"/>
                </a:moveTo>
                <a:lnTo>
                  <a:pt x="47998" y="1104130"/>
                </a:lnTo>
                <a:lnTo>
                  <a:pt x="1351760" y="1104130"/>
                </a:lnTo>
                <a:lnTo>
                  <a:pt x="1351760" y="4799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6" name="框架 21"/>
          <p:cNvSpPr>
            <a:spLocks/>
          </p:cNvSpPr>
          <p:nvPr/>
        </p:nvSpPr>
        <p:spPr bwMode="auto">
          <a:xfrm>
            <a:off x="4219898" y="4293096"/>
            <a:ext cx="2497187" cy="1341438"/>
          </a:xfrm>
          <a:custGeom>
            <a:avLst/>
            <a:gdLst>
              <a:gd name="T0" fmla="*/ 764439 w 1528878"/>
              <a:gd name="T1" fmla="*/ 0 h 1181427"/>
              <a:gd name="T2" fmla="*/ 0 w 1528878"/>
              <a:gd name="T3" fmla="*/ 590714 h 1181427"/>
              <a:gd name="T4" fmla="*/ 764439 w 1528878"/>
              <a:gd name="T5" fmla="*/ 1181427 h 1181427"/>
              <a:gd name="T6" fmla="*/ 1528878 w 1528878"/>
              <a:gd name="T7" fmla="*/ 590714 h 1181427"/>
              <a:gd name="T8" fmla="*/ 17694720 60000 65536"/>
              <a:gd name="T9" fmla="*/ 11796480 60000 65536"/>
              <a:gd name="T10" fmla="*/ 5898240 60000 65536"/>
              <a:gd name="T11" fmla="*/ 0 60000 65536"/>
              <a:gd name="T12" fmla="*/ 49218 w 1528878"/>
              <a:gd name="T13" fmla="*/ 49218 h 1181427"/>
              <a:gd name="T14" fmla="*/ 1479660 w 1528878"/>
              <a:gd name="T15" fmla="*/ 1132209 h 1181427"/>
            </a:gdLst>
            <a:ahLst/>
            <a:cxnLst>
              <a:cxn ang="T8">
                <a:pos x="T0" y="T1"/>
              </a:cxn>
              <a:cxn ang="T9">
                <a:pos x="T2" y="T3"/>
              </a:cxn>
              <a:cxn ang="T10">
                <a:pos x="T4" y="T5"/>
              </a:cxn>
              <a:cxn ang="T11">
                <a:pos x="T6" y="T7"/>
              </a:cxn>
            </a:cxnLst>
            <a:rect l="T12" t="T13" r="T14" b="T15"/>
            <a:pathLst>
              <a:path w="1528878" h="1181427">
                <a:moveTo>
                  <a:pt x="0" y="0"/>
                </a:moveTo>
                <a:lnTo>
                  <a:pt x="1528878" y="0"/>
                </a:lnTo>
                <a:lnTo>
                  <a:pt x="1528878" y="1181427"/>
                </a:lnTo>
                <a:lnTo>
                  <a:pt x="0" y="1181427"/>
                </a:lnTo>
                <a:close/>
                <a:moveTo>
                  <a:pt x="49218" y="49218"/>
                </a:moveTo>
                <a:lnTo>
                  <a:pt x="49218" y="1132209"/>
                </a:lnTo>
                <a:lnTo>
                  <a:pt x="1479660" y="1132209"/>
                </a:lnTo>
                <a:lnTo>
                  <a:pt x="1479660" y="4921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7" name="矩形 8"/>
          <p:cNvSpPr>
            <a:spLocks noChangeArrowheads="1"/>
          </p:cNvSpPr>
          <p:nvPr/>
        </p:nvSpPr>
        <p:spPr bwMode="auto">
          <a:xfrm>
            <a:off x="35496" y="2169244"/>
            <a:ext cx="97244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r>
              <a:rPr lang="en-US" altLang="zh-TW" sz="2000" b="1" dirty="0">
                <a:solidFill>
                  <a:srgbClr val="0000FF"/>
                </a:solidFill>
                <a:latin typeface="Calibri" panose="020F0502020204030204" pitchFamily="34" charset="0"/>
              </a:rPr>
              <a:t>Clock System</a:t>
            </a:r>
            <a:endParaRPr lang="zh-TW" altLang="en-US" sz="2000" b="1" dirty="0">
              <a:solidFill>
                <a:srgbClr val="0000FF"/>
              </a:solidFill>
              <a:latin typeface="Calibri" panose="020F0502020204030204" pitchFamily="34" charset="0"/>
            </a:endParaRPr>
          </a:p>
        </p:txBody>
      </p:sp>
      <p:sp>
        <p:nvSpPr>
          <p:cNvPr id="28" name="矩形 17"/>
          <p:cNvSpPr>
            <a:spLocks noChangeArrowheads="1"/>
          </p:cNvSpPr>
          <p:nvPr/>
        </p:nvSpPr>
        <p:spPr bwMode="auto">
          <a:xfrm>
            <a:off x="4572000" y="5621178"/>
            <a:ext cx="18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b="1" dirty="0">
                <a:solidFill>
                  <a:srgbClr val="0000FF"/>
                </a:solidFill>
                <a:latin typeface="Calibri" panose="020F0502020204030204" pitchFamily="34" charset="0"/>
              </a:rPr>
              <a:t>Timer System</a:t>
            </a:r>
            <a:endParaRPr lang="zh-TW" altLang="en-US" sz="2000" b="1" dirty="0">
              <a:solidFill>
                <a:srgbClr val="0000FF"/>
              </a:solidFill>
              <a:latin typeface="Calibri" panose="020F0502020204030204" pitchFamily="34" charset="0"/>
            </a:endParaRPr>
          </a:p>
        </p:txBody>
      </p:sp>
      <p:sp>
        <p:nvSpPr>
          <p:cNvPr id="29" name="框架 19"/>
          <p:cNvSpPr>
            <a:spLocks/>
          </p:cNvSpPr>
          <p:nvPr/>
        </p:nvSpPr>
        <p:spPr bwMode="auto">
          <a:xfrm>
            <a:off x="4241031" y="1865784"/>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0000FF"/>
          </a:solidFill>
          <a:ln w="25400" cap="flat" cmpd="sng" algn="ctr">
            <a:solidFill>
              <a:srgbClr val="0000FF"/>
            </a:solidFill>
            <a:prstDash val="solid"/>
            <a:round/>
            <a:headEnd/>
            <a:tailEnd/>
          </a:ln>
        </p:spPr>
        <p:txBody>
          <a:bodyPr anchor="ctr"/>
          <a:lstStyle/>
          <a:p>
            <a:endParaRPr lang="zh-TW" altLang="en-US"/>
          </a:p>
        </p:txBody>
      </p:sp>
      <p:sp>
        <p:nvSpPr>
          <p:cNvPr id="30" name="文字方塊 13"/>
          <p:cNvSpPr txBox="1">
            <a:spLocks noChangeArrowheads="1"/>
          </p:cNvSpPr>
          <p:nvPr/>
        </p:nvSpPr>
        <p:spPr bwMode="auto">
          <a:xfrm>
            <a:off x="4211960" y="1484784"/>
            <a:ext cx="91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solidFill>
                  <a:srgbClr val="0000FF"/>
                </a:solidFill>
                <a:latin typeface="Calibri" panose="020F0502020204030204" pitchFamily="34" charset="0"/>
              </a:rPr>
              <a:t>ADC</a:t>
            </a:r>
            <a:endParaRPr lang="zh-TW" altLang="en-US" sz="2000" b="1" dirty="0">
              <a:solidFill>
                <a:srgbClr val="0000FF"/>
              </a:solidFill>
              <a:latin typeface="Calibri" panose="020F0502020204030204" pitchFamily="34" charset="0"/>
            </a:endParaRPr>
          </a:p>
        </p:txBody>
      </p:sp>
      <p:sp>
        <p:nvSpPr>
          <p:cNvPr id="13" name="框架 19"/>
          <p:cNvSpPr>
            <a:spLocks/>
          </p:cNvSpPr>
          <p:nvPr/>
        </p:nvSpPr>
        <p:spPr bwMode="auto">
          <a:xfrm>
            <a:off x="6761311" y="4293096"/>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FF0000"/>
          </a:solidFill>
          <a:ln w="25400" cap="flat" cmpd="sng" algn="ctr">
            <a:solidFill>
              <a:srgbClr val="FF0000"/>
            </a:solidFill>
            <a:prstDash val="solid"/>
            <a:round/>
            <a:headEnd/>
            <a:tailEnd/>
          </a:ln>
        </p:spPr>
        <p:txBody>
          <a:bodyPr anchor="ctr"/>
          <a:lstStyle/>
          <a:p>
            <a:endParaRPr lang="zh-TW" altLang="en-US"/>
          </a:p>
        </p:txBody>
      </p:sp>
      <p:sp>
        <p:nvSpPr>
          <p:cNvPr id="14" name="文字方塊 13"/>
          <p:cNvSpPr txBox="1">
            <a:spLocks noChangeArrowheads="1"/>
          </p:cNvSpPr>
          <p:nvPr/>
        </p:nvSpPr>
        <p:spPr bwMode="auto">
          <a:xfrm>
            <a:off x="7596336" y="4627984"/>
            <a:ext cx="1063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err="1" smtClean="0">
                <a:solidFill>
                  <a:srgbClr val="FF0000"/>
                </a:solidFill>
                <a:latin typeface="Calibri" panose="020F0502020204030204" pitchFamily="34" charset="0"/>
              </a:rPr>
              <a:t>Comm</a:t>
            </a:r>
            <a:endParaRPr lang="zh-TW" altLang="en-US" sz="2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6654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a:t>
            </a:r>
            <a:r>
              <a:rPr lang="en-US" altLang="zh-TW" dirty="0" smtClean="0"/>
              <a:t>Code</a:t>
            </a:r>
            <a:r>
              <a:rPr lang="en-US" altLang="zh-TW" sz="2400" dirty="0" smtClean="0"/>
              <a:t>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29</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2058889667"/>
              </p:ext>
            </p:extLst>
          </p:nvPr>
        </p:nvGraphicFramePr>
        <p:xfrm>
          <a:off x="468313" y="1141824"/>
          <a:ext cx="8352730" cy="4841240"/>
        </p:xfrm>
        <a:graphic>
          <a:graphicData uri="http://schemas.openxmlformats.org/drawingml/2006/table">
            <a:tbl>
              <a:tblPr/>
              <a:tblGrid>
                <a:gridCol w="8352730">
                  <a:extLst>
                    <a:ext uri="{9D8B030D-6E8A-4147-A177-3AD203B41FA5}">
                      <a16:colId xmlns:a16="http://schemas.microsoft.com/office/drawing/2014/main" val="20000"/>
                    </a:ext>
                  </a:extLst>
                </a:gridCol>
              </a:tblGrid>
              <a:tr h="4176713">
                <a:tc>
                  <a:txBody>
                    <a:bodyPr/>
                    <a:lstStyle/>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#pragma vector =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TIMER0_A0_VECTOR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TXD interrupt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Timer_A0_ISR(void)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TA0CCR0 += UART_TBIT; // Set TACCR0 for next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intrpt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TA0CCTL0 &amp;= ~CCIE;  // Yes, disable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intrpt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      // Re-load bit counter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&amp; 0x01) {// Check next bit to TX</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TA0CCTL0 &amp;= ~OUTMOD2</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TX '1’ by OUTMODE0/OUT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TA0CCTL0 |= OUTMOD2;} // TX '0‘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5028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a:t>
            </a:r>
            <a:r>
              <a:rPr lang="en-US" altLang="zh-TW" dirty="0" smtClean="0"/>
              <a:t>Code</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30</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863825402"/>
              </p:ext>
            </p:extLst>
          </p:nvPr>
        </p:nvGraphicFramePr>
        <p:xfrm>
          <a:off x="395536" y="1313656"/>
          <a:ext cx="8352730" cy="4419600"/>
        </p:xfrm>
        <a:graphic>
          <a:graphicData uri="http://schemas.openxmlformats.org/drawingml/2006/table">
            <a:tbl>
              <a:tblPr/>
              <a:tblGrid>
                <a:gridCol w="8352730">
                  <a:extLst>
                    <a:ext uri="{9D8B030D-6E8A-4147-A177-3AD203B41FA5}">
                      <a16:colId xmlns:a16="http://schemas.microsoft.com/office/drawing/2014/main" val="20000"/>
                    </a:ext>
                  </a:extLst>
                </a:gridCol>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#pragma vector =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TIMER0_A1_VECTOR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RXD interrupt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Timer_A1_ISR(void)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switch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even_in_range</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(TA0IV, TA0IV_TAIFG))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case TA0IV_TACCR1:     // TACCR1 CCIFG - UART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RXD</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TA0CCR1 += UART_TBIT;// Set TACCR1 for next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(TA0CCTL1 &amp; CAP) { // On start bit edge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TA0CCTL1 &amp;= ~CAP;   // Switch to compare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TA0CCR1 += UART_TBIT_DIV_2;// To middle of D0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             // Get next data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bl>
          </a:graphicData>
        </a:graphic>
      </p:graphicFrame>
      <p:sp>
        <p:nvSpPr>
          <p:cNvPr id="5" name="橢圓 4"/>
          <p:cNvSpPr/>
          <p:nvPr/>
        </p:nvSpPr>
        <p:spPr bwMode="auto">
          <a:xfrm>
            <a:off x="1691680" y="2780928"/>
            <a:ext cx="6264696" cy="432048"/>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7369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Sample </a:t>
            </a:r>
            <a:r>
              <a:rPr lang="en-US" altLang="zh-TW" dirty="0" smtClean="0"/>
              <a:t>Code</a:t>
            </a:r>
            <a:endParaRPr lang="zh-TW" altLang="en-US" sz="2400"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31</a:t>
            </a:fld>
            <a:endParaRPr lang="zh-TW" altLang="zh-TW"/>
          </a:p>
        </p:txBody>
      </p:sp>
      <p:graphicFrame>
        <p:nvGraphicFramePr>
          <p:cNvPr id="7" name="Group 5"/>
          <p:cNvGraphicFramePr>
            <a:graphicFrameLocks noGrp="1"/>
          </p:cNvGraphicFramePr>
          <p:nvPr>
            <p:extLst>
              <p:ext uri="{D42A27DB-BD31-4B8C-83A1-F6EECF244321}">
                <p14:modId xmlns:p14="http://schemas.microsoft.com/office/powerpoint/2010/main" val="869767797"/>
              </p:ext>
            </p:extLst>
          </p:nvPr>
        </p:nvGraphicFramePr>
        <p:xfrm>
          <a:off x="323528" y="1124744"/>
          <a:ext cx="8352730" cy="4853940"/>
        </p:xfrm>
        <a:graphic>
          <a:graphicData uri="http://schemas.openxmlformats.org/drawingml/2006/table">
            <a:tbl>
              <a:tblPr/>
              <a:tblGrid>
                <a:gridCol w="8352730">
                  <a:extLst>
                    <a:ext uri="{9D8B030D-6E8A-4147-A177-3AD203B41FA5}">
                      <a16:colId xmlns:a16="http://schemas.microsoft.com/office/drawing/2014/main" val="20000"/>
                    </a:ext>
                  </a:extLst>
                </a:gridCol>
              </a:tblGrid>
              <a:tr h="4176713">
                <a:tc>
                  <a:txBody>
                    <a:bodyPr/>
                    <a:lstStyle/>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(TA0CCTL1 &amp; SCCI) { // Get bit from latch</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0x80;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Store in global</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       // Re-load bit counter</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CAP;     // Switch to capture</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bic_SR_register_on_exit</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Clear LPM0 bits from 0(SR)</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break;</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bl>
          </a:graphicData>
        </a:graphic>
      </p:graphicFrame>
      <p:sp>
        <p:nvSpPr>
          <p:cNvPr id="8" name="文字方塊 7"/>
          <p:cNvSpPr txBox="1"/>
          <p:nvPr/>
        </p:nvSpPr>
        <p:spPr>
          <a:xfrm>
            <a:off x="6948165" y="4292848"/>
            <a:ext cx="1435008" cy="830997"/>
          </a:xfrm>
          <a:prstGeom prst="rect">
            <a:avLst/>
          </a:prstGeom>
          <a:noFill/>
          <a:ln>
            <a:solidFill>
              <a:srgbClr val="FF0000"/>
            </a:solidFill>
          </a:ln>
        </p:spPr>
        <p:txBody>
          <a:bodyPr wrap="none">
            <a:spAutoFit/>
          </a:bodyPr>
          <a:lstStyle/>
          <a:p>
            <a:pPr>
              <a:defRPr/>
            </a:pPr>
            <a:r>
              <a:rPr lang="en-US" altLang="zh-TW" dirty="0">
                <a:solidFill>
                  <a:srgbClr val="FF0000"/>
                </a:solidFill>
                <a:latin typeface="+mn-lt"/>
              </a:rPr>
              <a:t>Wake up </a:t>
            </a:r>
          </a:p>
          <a:p>
            <a:pPr>
              <a:defRPr/>
            </a:pPr>
            <a:r>
              <a:rPr lang="en-US" altLang="zh-TW" dirty="0">
                <a:solidFill>
                  <a:srgbClr val="FF0000"/>
                </a:solidFill>
                <a:latin typeface="+mn-lt"/>
              </a:rPr>
              <a:t>main loop</a:t>
            </a:r>
            <a:endParaRPr lang="zh-TW" altLang="en-US" dirty="0">
              <a:solidFill>
                <a:srgbClr val="FF0000"/>
              </a:solidFill>
              <a:latin typeface="+mn-lt"/>
            </a:endParaRPr>
          </a:p>
        </p:txBody>
      </p:sp>
      <p:cxnSp>
        <p:nvCxnSpPr>
          <p:cNvPr id="9" name="直線單箭頭接點 7"/>
          <p:cNvCxnSpPr>
            <a:stCxn id="8" idx="1"/>
          </p:cNvCxnSpPr>
          <p:nvPr/>
        </p:nvCxnSpPr>
        <p:spPr>
          <a:xfrm flipH="1" flipV="1">
            <a:off x="6371903" y="3861049"/>
            <a:ext cx="576262" cy="8472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748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0000FF"/>
              </a:buClr>
              <a:buChar char="•"/>
              <a:defRPr kumimoji="1" sz="28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buChar char="-"/>
              <a:defRPr kumimoji="1" sz="24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buChar char="•"/>
              <a:defRPr kumimoji="1" sz="22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buChar char="­"/>
              <a:defRPr kumimoji="1" sz="2000">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buChar char="–"/>
              <a:defRPr kumimoji="1">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9pPr>
          </a:lstStyle>
          <a:p>
            <a:pPr>
              <a:spcBef>
                <a:spcPct val="50000"/>
              </a:spcBef>
              <a:buClrTx/>
              <a:buFontTx/>
              <a:buNone/>
            </a:pPr>
            <a:fld id="{171FAACB-EB54-4480-832E-885D0BA3C1D3}" type="slidenum">
              <a:rPr kumimoji="0" lang="zh-TW" altLang="en-US" sz="1400">
                <a:solidFill>
                  <a:schemeClr val="bg1"/>
                </a:solidFill>
                <a:latin typeface="Arial" panose="020B0604020202020204" pitchFamily="34" charset="0"/>
                <a:ea typeface="新細明體" panose="02020500000000000000" pitchFamily="18" charset="-120"/>
              </a:rPr>
              <a:pPr>
                <a:spcBef>
                  <a:spcPct val="50000"/>
                </a:spcBef>
                <a:buClrTx/>
                <a:buFontTx/>
                <a:buNone/>
              </a:pPr>
              <a:t>32</a:t>
            </a:fld>
            <a:endParaRPr kumimoji="0" lang="zh-TW" altLang="zh-TW" sz="1400">
              <a:solidFill>
                <a:schemeClr val="bg1"/>
              </a:solidFill>
              <a:latin typeface="Arial" panose="020B0604020202020204" pitchFamily="34" charset="0"/>
              <a:ea typeface="新細明體" panose="02020500000000000000" pitchFamily="18" charset="-120"/>
            </a:endParaRPr>
          </a:p>
        </p:txBody>
      </p:sp>
      <p:sp>
        <p:nvSpPr>
          <p:cNvPr id="37891" name="標題 1"/>
          <p:cNvSpPr>
            <a:spLocks noGrp="1"/>
          </p:cNvSpPr>
          <p:nvPr>
            <p:ph type="title"/>
          </p:nvPr>
        </p:nvSpPr>
        <p:spPr/>
        <p:txBody>
          <a:bodyPr/>
          <a:lstStyle/>
          <a:p>
            <a:endParaRPr lang="zh-TW" altLang="en-US" smtClean="0"/>
          </a:p>
        </p:txBody>
      </p:sp>
      <p:graphicFrame>
        <p:nvGraphicFramePr>
          <p:cNvPr id="979971" name="Group 3"/>
          <p:cNvGraphicFramePr>
            <a:graphicFrameLocks noGrp="1"/>
          </p:cNvGraphicFramePr>
          <p:nvPr>
            <p:ph idx="4294967295"/>
            <p:extLst/>
          </p:nvPr>
        </p:nvGraphicFramePr>
        <p:xfrm>
          <a:off x="241300" y="93663"/>
          <a:ext cx="8723313" cy="6684963"/>
        </p:xfrm>
        <a:graphic>
          <a:graphicData uri="http://schemas.openxmlformats.org/drawingml/2006/table">
            <a:tbl>
              <a:tblPr/>
              <a:tblGrid>
                <a:gridCol w="2314575">
                  <a:extLst>
                    <a:ext uri="{9D8B030D-6E8A-4147-A177-3AD203B41FA5}">
                      <a16:colId xmlns:a16="http://schemas.microsoft.com/office/drawing/2014/main" val="20000"/>
                    </a:ext>
                  </a:extLst>
                </a:gridCol>
                <a:gridCol w="2447925">
                  <a:extLst>
                    <a:ext uri="{9D8B030D-6E8A-4147-A177-3AD203B41FA5}">
                      <a16:colId xmlns:a16="http://schemas.microsoft.com/office/drawing/2014/main" val="20001"/>
                    </a:ext>
                  </a:extLst>
                </a:gridCol>
                <a:gridCol w="1728788">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tblGrid>
              <a:tr h="530387">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dirty="0">
                          <a:ln>
                            <a:noFill/>
                          </a:ln>
                          <a:solidFill>
                            <a:schemeClr val="tx1"/>
                          </a:solidFill>
                          <a:effectLst/>
                          <a:latin typeface="+mn-lt"/>
                          <a:ea typeface="新細明體" charset="0"/>
                          <a:cs typeface="新細明體" charset="0"/>
                        </a:rPr>
                        <a:t>Interrupt Source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Interrupt Flag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System Interrupt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Word Address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Priority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0"/>
                  </a:ext>
                </a:extLst>
              </a:tr>
              <a:tr h="8717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Power-up/external reset/Watchdog Timer+/flash key viol./PC out-of-range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PORIFG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RSTIFG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WDTIFG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KEYV</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Reset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0FFFEh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31</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(highest)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01"/>
                  </a:ext>
                </a:extLst>
              </a:tr>
              <a:tr h="48161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NMI/Oscillator Fault/</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Flash access viol.</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NMIIFG/OFIFG/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ACCVIFG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Non-maskable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30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02"/>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Timer1_A3</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TA1CCR0 CCFIG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29</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03"/>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Timer1_A3</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TA1CCR1/2 CCFIG, TAIFG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0FFF8h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04"/>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標楷體" charset="0"/>
                          <a:cs typeface="標楷體" charset="0"/>
                        </a:rPr>
                        <a:t>Comparator_A</a:t>
                      </a:r>
                      <a:r>
                        <a:rPr kumimoji="0" lang="en-US" altLang="zh-TW" sz="1600" b="1" i="0" u="none" strike="noStrike" cap="none" normalizeH="0" baseline="0" dirty="0" smtClean="0">
                          <a:ln>
                            <a:noFill/>
                          </a:ln>
                          <a:solidFill>
                            <a:schemeClr val="tx1"/>
                          </a:solidFill>
                          <a:effectLst/>
                          <a:latin typeface="+mn-lt"/>
                          <a:ea typeface="標楷體" charset="0"/>
                          <a:cs typeface="標楷體" charset="0"/>
                        </a:rPr>
                        <a:t>+</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CAIFG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0FFF6h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27</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05"/>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Watchdog Timer+</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WDTIFG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a:ln>
                            <a:noFill/>
                          </a:ln>
                          <a:solidFill>
                            <a:schemeClr val="tx1"/>
                          </a:solidFill>
                          <a:effectLst/>
                          <a:latin typeface="+mn-lt"/>
                          <a:ea typeface="新細明體" charset="0"/>
                          <a:cs typeface="新細明體" charset="0"/>
                        </a:rPr>
                        <a:t>maskable</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0FFF4h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06"/>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Timer0_A3</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TA0CCR0 </a:t>
                      </a:r>
                      <a:r>
                        <a:rPr kumimoji="0" lang="en-US" altLang="zh-TW" sz="1600" b="1" i="0" u="none" strike="noStrike" cap="none" normalizeH="0" baseline="0" dirty="0">
                          <a:ln>
                            <a:noFill/>
                          </a:ln>
                          <a:solidFill>
                            <a:schemeClr val="tx1"/>
                          </a:solidFill>
                          <a:effectLst/>
                          <a:latin typeface="+mn-lt"/>
                          <a:ea typeface="新細明體" charset="0"/>
                          <a:cs typeface="新細明體" charset="0"/>
                        </a:rPr>
                        <a:t>CCIFG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0FFF2h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25</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Timer0_A3</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TA0CCR1/2 </a:t>
                      </a:r>
                      <a:r>
                        <a:rPr kumimoji="0" lang="en-US" altLang="zh-TW" sz="1600" b="1" i="0" u="none" strike="noStrike" cap="none" normalizeH="0" baseline="0" dirty="0">
                          <a:ln>
                            <a:noFill/>
                          </a:ln>
                          <a:solidFill>
                            <a:schemeClr val="tx1"/>
                          </a:solidFill>
                          <a:effectLst/>
                          <a:latin typeface="+mn-lt"/>
                          <a:ea typeface="新細明體" charset="0"/>
                          <a:cs typeface="新細明體" charset="0"/>
                        </a:rPr>
                        <a:t>CCIFG, TAIFG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0FFF0h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0FFEEh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23</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09"/>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10"/>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ADC10</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ADC10IFG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21</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11"/>
                  </a:ext>
                </a:extLst>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0FFE8h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20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12"/>
                  </a:ext>
                </a:extLst>
              </a:tr>
              <a:tr h="411190">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I/O Port P2 </a:t>
                      </a: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(8)</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P2IFG.0 to </a:t>
                      </a:r>
                      <a:r>
                        <a:rPr kumimoji="0" lang="en-US" altLang="zh-TW" sz="1600" b="1" i="0" u="none" strike="noStrike" cap="none" normalizeH="0" baseline="0" dirty="0">
                          <a:ln>
                            <a:noFill/>
                          </a:ln>
                          <a:solidFill>
                            <a:schemeClr val="tx1"/>
                          </a:solidFill>
                          <a:effectLst/>
                          <a:latin typeface="+mn-lt"/>
                          <a:ea typeface="新細明體" charset="0"/>
                          <a:cs typeface="新細明體" charset="0"/>
                        </a:rPr>
                        <a:t>P2IFG.7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0FFE6h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19</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13"/>
                  </a:ext>
                </a:extLst>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I/O Port P1 (8)</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P1IFG.0 to P1IFG.7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a:ln>
                            <a:noFill/>
                          </a:ln>
                          <a:solidFill>
                            <a:schemeClr val="tx1"/>
                          </a:solidFill>
                          <a:effectLst/>
                          <a:latin typeface="+mn-lt"/>
                          <a:ea typeface="新細明體" charset="0"/>
                          <a:cs typeface="新細明體" charset="0"/>
                        </a:rPr>
                        <a:t>maskable</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0FFE4h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18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0FFE2h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17</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15"/>
                  </a:ext>
                </a:extLst>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0FFE0h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16"/>
                  </a:ext>
                </a:extLst>
              </a:tr>
              <a:tr h="48161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Unused</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0FFDEh 0FFCDh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15 - 0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extLst>
                  <a:ext uri="{0D108BD9-81ED-4DB2-BD59-A6C34878D82A}">
                    <a16:rowId xmlns:a16="http://schemas.microsoft.com/office/drawing/2014/main" val="10017"/>
                  </a:ext>
                </a:extLst>
              </a:tr>
            </a:tbl>
          </a:graphicData>
        </a:graphic>
      </p:graphicFrame>
      <p:sp>
        <p:nvSpPr>
          <p:cNvPr id="2" name="文字方塊 1"/>
          <p:cNvSpPr txBox="1"/>
          <p:nvPr/>
        </p:nvSpPr>
        <p:spPr>
          <a:xfrm>
            <a:off x="1664184" y="4293096"/>
            <a:ext cx="5688632" cy="1200329"/>
          </a:xfrm>
          <a:prstGeom prst="rect">
            <a:avLst/>
          </a:prstGeom>
          <a:solidFill>
            <a:schemeClr val="bg1"/>
          </a:solidFill>
          <a:ln>
            <a:solidFill>
              <a:schemeClr val="tx1"/>
            </a:solidFill>
          </a:ln>
        </p:spPr>
        <p:txBody>
          <a:bodyPr wrap="square" rtlCol="0">
            <a:spAutoFit/>
          </a:bodyPr>
          <a:lstStyle/>
          <a:p>
            <a:r>
              <a:rPr lang="en-US" altLang="zh-TW" b="1" dirty="0" smtClean="0">
                <a:solidFill>
                  <a:srgbClr val="FF0000"/>
                </a:solidFill>
                <a:latin typeface="+mn-lt"/>
              </a:rPr>
              <a:t>Three sources of interrupts cause the same interrupt vector. Which one(s) cause the interrupt? </a:t>
            </a:r>
            <a:r>
              <a:rPr lang="en-US" altLang="zh-TW" b="1" dirty="0" smtClean="0">
                <a:solidFill>
                  <a:srgbClr val="FF0000"/>
                </a:solidFill>
                <a:latin typeface="+mn-lt"/>
                <a:sym typeface="Wingdings" panose="05000000000000000000" pitchFamily="2" charset="2"/>
              </a:rPr>
              <a:t> check TAIV register</a:t>
            </a:r>
            <a:endParaRPr lang="zh-TW" altLang="en-US" b="1" dirty="0">
              <a:solidFill>
                <a:srgbClr val="FF0000"/>
              </a:solidFill>
              <a:latin typeface="+mn-lt"/>
            </a:endParaRPr>
          </a:p>
        </p:txBody>
      </p:sp>
      <p:cxnSp>
        <p:nvCxnSpPr>
          <p:cNvPr id="4" name="直線單箭頭接點 3"/>
          <p:cNvCxnSpPr>
            <a:stCxn id="2" idx="0"/>
          </p:cNvCxnSpPr>
          <p:nvPr/>
        </p:nvCxnSpPr>
        <p:spPr bwMode="auto">
          <a:xfrm flipH="1" flipV="1">
            <a:off x="3995936" y="3717032"/>
            <a:ext cx="512564" cy="576064"/>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17043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TAIV (Timer_A Interrupt Vector)</a:t>
            </a:r>
            <a:endParaRPr lang="zh-TW" altLang="en-US" dirty="0"/>
          </a:p>
        </p:txBody>
      </p:sp>
      <p:sp>
        <p:nvSpPr>
          <p:cNvPr id="3" name="內容版面配置區 2"/>
          <p:cNvSpPr>
            <a:spLocks noGrp="1"/>
          </p:cNvSpPr>
          <p:nvPr>
            <p:ph idx="1"/>
          </p:nvPr>
        </p:nvSpPr>
        <p:spPr/>
        <p:txBody>
          <a:bodyPr/>
          <a:lstStyle/>
          <a:p>
            <a:r>
              <a:rPr lang="en-US" altLang="zh-TW" dirty="0" smtClean="0"/>
              <a:t>On an interrupt, TAIV contains a number indicating the highest priority enabled interrupt: TACCR1_CCIFG, TACCR2_CCIFG, TAIFG</a:t>
            </a:r>
          </a:p>
          <a:p>
            <a:pPr lvl="1"/>
            <a:r>
              <a:rPr lang="en-US" altLang="zh-TW" dirty="0" smtClean="0"/>
              <a:t>Any access of TAIV resets the highest pending interrupt flag. If another interrupt flag is set, another interrupt is immediately generated</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33</a:t>
            </a:fld>
            <a:endParaRPr lang="zh-TW" altLang="zh-TW"/>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3501008"/>
            <a:ext cx="7229475" cy="2686050"/>
          </a:xfrm>
          <a:prstGeom prst="rect">
            <a:avLst/>
          </a:prstGeom>
          <a:noFill/>
          <a:ln w="9525">
            <a:noFill/>
            <a:miter lim="800000"/>
            <a:headEnd/>
            <a:tailEnd/>
          </a:ln>
        </p:spPr>
      </p:pic>
    </p:spTree>
    <p:extLst>
      <p:ext uri="{BB962C8B-B14F-4D97-AF65-F5344CB8AC3E}">
        <p14:creationId xmlns:p14="http://schemas.microsoft.com/office/powerpoint/2010/main" val="1723309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Setting PC for Serial Communication</a:t>
            </a:r>
            <a:endParaRPr lang="zh-TW" altLang="en-US" dirty="0"/>
          </a:p>
        </p:txBody>
      </p:sp>
      <p:sp>
        <p:nvSpPr>
          <p:cNvPr id="5" name="內容版面配置區 4"/>
          <p:cNvSpPr>
            <a:spLocks noGrp="1"/>
          </p:cNvSpPr>
          <p:nvPr>
            <p:ph sz="half" idx="1"/>
          </p:nvPr>
        </p:nvSpPr>
        <p:spPr/>
        <p:txBody>
          <a:bodyPr/>
          <a:lstStyle/>
          <a:p>
            <a:pPr eaLnBrk="1" hangingPunct="1"/>
            <a:r>
              <a:rPr lang="en-US" altLang="zh-TW" dirty="0"/>
              <a:t>In the Debug perspective of CCS IDE, click [View] -&gt; [Other…] and, in the Show View window, click the + next to Terminal. </a:t>
            </a:r>
          </a:p>
          <a:p>
            <a:pPr eaLnBrk="1" hangingPunct="1"/>
            <a:endParaRPr lang="en-US" altLang="zh-TW" dirty="0"/>
          </a:p>
          <a:p>
            <a:pPr eaLnBrk="1" hangingPunct="1"/>
            <a:r>
              <a:rPr lang="en-US" altLang="zh-TW" dirty="0"/>
              <a:t>Select Terminal below that and click OK.</a:t>
            </a:r>
            <a:endParaRPr lang="zh-TW" altLang="en-US" dirty="0"/>
          </a:p>
          <a:p>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34</a:t>
            </a:fld>
            <a:endParaRPr lang="zh-TW" altLang="zh-TW"/>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43438" y="1340768"/>
            <a:ext cx="2143125" cy="37338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46775" y="1739231"/>
            <a:ext cx="2752725" cy="4048125"/>
          </a:xfrm>
          <a:prstGeom prst="rect">
            <a:avLst/>
          </a:prstGeom>
          <a:noFill/>
          <a:ln w="9525">
            <a:noFill/>
            <a:miter lim="800000"/>
            <a:headEnd/>
            <a:tailEnd/>
          </a:ln>
        </p:spPr>
      </p:pic>
    </p:spTree>
    <p:extLst>
      <p:ext uri="{BB962C8B-B14F-4D97-AF65-F5344CB8AC3E}">
        <p14:creationId xmlns:p14="http://schemas.microsoft.com/office/powerpoint/2010/main" val="522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Setting PC for Serial Communication</a:t>
            </a:r>
            <a:endParaRPr lang="zh-TW" altLang="en-US" dirty="0"/>
          </a:p>
        </p:txBody>
      </p:sp>
      <p:sp>
        <p:nvSpPr>
          <p:cNvPr id="3" name="內容版面配置區 2"/>
          <p:cNvSpPr>
            <a:spLocks noGrp="1"/>
          </p:cNvSpPr>
          <p:nvPr>
            <p:ph sz="half" idx="1"/>
          </p:nvPr>
        </p:nvSpPr>
        <p:spPr/>
        <p:txBody>
          <a:bodyPr/>
          <a:lstStyle/>
          <a:p>
            <a:r>
              <a:rPr lang="en-US" altLang="zh-TW" dirty="0"/>
              <a:t>A Terminal pane will appear on </a:t>
            </a:r>
            <a:r>
              <a:rPr lang="en-US" altLang="zh-TW" dirty="0" smtClean="0"/>
              <a:t>the screen</a:t>
            </a:r>
            <a:r>
              <a:rPr lang="en-US" altLang="zh-TW" dirty="0"/>
              <a:t>. Click the Settings button in the Terminal pane and make the selections (set the serial communication setting)</a:t>
            </a:r>
            <a:endParaRPr lang="zh-TW" altLang="en-US" dirty="0"/>
          </a:p>
          <a:p>
            <a:endParaRPr lang="zh-TW" altLang="en-US"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35</a:t>
            </a:fld>
            <a:endParaRPr lang="zh-TW" altLang="zh-TW"/>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6096" y="1052736"/>
            <a:ext cx="2880320" cy="5043123"/>
          </a:xfrm>
          <a:prstGeom prst="rect">
            <a:avLst/>
          </a:prstGeom>
        </p:spPr>
      </p:pic>
      <p:sp>
        <p:nvSpPr>
          <p:cNvPr id="9" name="矩形 8"/>
          <p:cNvSpPr/>
          <p:nvPr/>
        </p:nvSpPr>
        <p:spPr bwMode="auto">
          <a:xfrm>
            <a:off x="5652120" y="2346873"/>
            <a:ext cx="2448272" cy="2016224"/>
          </a:xfrm>
          <a:prstGeom prst="rect">
            <a:avLst/>
          </a:prstGeom>
          <a:noFill/>
          <a:ln w="28575">
            <a:solidFill>
              <a:srgbClr val="FF000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427542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7" name="Rectangle 2"/>
          <p:cNvSpPr>
            <a:spLocks noGrp="1" noChangeArrowheads="1"/>
          </p:cNvSpPr>
          <p:nvPr>
            <p:ph type="title"/>
          </p:nvPr>
        </p:nvSpPr>
        <p:spPr/>
        <p:txBody>
          <a:bodyPr/>
          <a:lstStyle/>
          <a:p>
            <a:r>
              <a:rPr lang="en-US" altLang="zh-TW" dirty="0" smtClean="0"/>
              <a:t>Summary</a:t>
            </a:r>
            <a:endParaRPr lang="en-US" altLang="zh-TW" dirty="0"/>
          </a:p>
        </p:txBody>
      </p:sp>
      <p:sp>
        <p:nvSpPr>
          <p:cNvPr id="948228" name="Rectangle 3"/>
          <p:cNvSpPr>
            <a:spLocks noGrp="1" noChangeArrowheads="1"/>
          </p:cNvSpPr>
          <p:nvPr>
            <p:ph type="body" idx="1"/>
          </p:nvPr>
        </p:nvSpPr>
        <p:spPr/>
        <p:txBody>
          <a:bodyPr/>
          <a:lstStyle/>
          <a:p>
            <a:r>
              <a:rPr lang="en-US" altLang="zh-TW" dirty="0" smtClean="0"/>
              <a:t>Asynchronous serial communication</a:t>
            </a:r>
          </a:p>
          <a:p>
            <a:pPr lvl="1"/>
            <a:r>
              <a:rPr lang="en-US" altLang="zh-TW" dirty="0" smtClean="0"/>
              <a:t>RS232</a:t>
            </a:r>
          </a:p>
          <a:p>
            <a:pPr lvl="1"/>
            <a:r>
              <a:rPr lang="en-US" altLang="zh-TW" dirty="0" smtClean="0"/>
              <a:t>UART</a:t>
            </a:r>
          </a:p>
          <a:p>
            <a:r>
              <a:rPr lang="en-US" altLang="zh-TW" dirty="0" smtClean="0"/>
              <a:t>Asynchronous serial communication in MSP430 using software and </a:t>
            </a:r>
            <a:r>
              <a:rPr lang="en-US" altLang="zh-TW" dirty="0" err="1" smtClean="0"/>
              <a:t>Timer_A</a:t>
            </a:r>
            <a:endParaRPr lang="en-US" altLang="zh-TW" dirty="0" smtClean="0"/>
          </a:p>
          <a:p>
            <a:pPr lvl="1"/>
            <a:r>
              <a:rPr lang="en-US" altLang="zh-TW" dirty="0" smtClean="0"/>
              <a:t>Software implementation of RS232 using </a:t>
            </a:r>
            <a:r>
              <a:rPr lang="en-US" altLang="zh-TW" dirty="0" err="1" smtClean="0"/>
              <a:t>Timer_A</a:t>
            </a:r>
            <a:endParaRPr lang="en-US" altLang="zh-TW" dirty="0" smtClean="0"/>
          </a:p>
        </p:txBody>
      </p:sp>
      <p:sp>
        <p:nvSpPr>
          <p:cNvPr id="5" name="投影片編號版面配置區 5"/>
          <p:cNvSpPr>
            <a:spLocks noGrp="1"/>
          </p:cNvSpPr>
          <p:nvPr>
            <p:ph type="sldNum" sz="quarter" idx="11"/>
          </p:nvPr>
        </p:nvSpPr>
        <p:spPr/>
        <p:txBody>
          <a:bodyPr/>
          <a:lstStyle/>
          <a:p>
            <a:fld id="{833E0C8C-7F1B-4528-9B5F-F443E53266DE}" type="slidenum">
              <a:rPr lang="zh-TW" altLang="en-US" smtClean="0"/>
              <a:pPr/>
              <a:t>36</a:t>
            </a:fld>
            <a:endParaRPr lang="zh-TW" altLang="zh-TW"/>
          </a:p>
        </p:txBody>
      </p:sp>
    </p:spTree>
    <p:extLst>
      <p:ext uri="{BB962C8B-B14F-4D97-AF65-F5344CB8AC3E}">
        <p14:creationId xmlns:p14="http://schemas.microsoft.com/office/powerpoint/2010/main" val="113665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7" name="Rectangle 2"/>
          <p:cNvSpPr>
            <a:spLocks noGrp="1" noChangeArrowheads="1"/>
          </p:cNvSpPr>
          <p:nvPr>
            <p:ph type="title"/>
          </p:nvPr>
        </p:nvSpPr>
        <p:spPr/>
        <p:txBody>
          <a:bodyPr/>
          <a:lstStyle/>
          <a:p>
            <a:r>
              <a:rPr lang="en-US" altLang="zh-TW" smtClean="0"/>
              <a:t>Outline</a:t>
            </a:r>
            <a:endParaRPr lang="en-US" altLang="zh-TW"/>
          </a:p>
        </p:txBody>
      </p:sp>
      <p:sp>
        <p:nvSpPr>
          <p:cNvPr id="948228" name="Rectangle 3"/>
          <p:cNvSpPr>
            <a:spLocks noGrp="1" noChangeArrowheads="1"/>
          </p:cNvSpPr>
          <p:nvPr>
            <p:ph type="body" idx="1"/>
          </p:nvPr>
        </p:nvSpPr>
        <p:spPr/>
        <p:txBody>
          <a:bodyPr/>
          <a:lstStyle/>
          <a:p>
            <a:r>
              <a:rPr lang="en-US" altLang="zh-TW" dirty="0" smtClean="0">
                <a:solidFill>
                  <a:srgbClr val="FF0000"/>
                </a:solidFill>
              </a:rPr>
              <a:t>Asynchronous serial communication</a:t>
            </a:r>
          </a:p>
          <a:p>
            <a:r>
              <a:rPr lang="en-US" altLang="zh-TW" dirty="0" smtClean="0"/>
              <a:t>Asynchronous serial communication in MSP430 using software and </a:t>
            </a:r>
            <a:r>
              <a:rPr lang="en-US" altLang="zh-TW" dirty="0" err="1" smtClean="0"/>
              <a:t>Timer_A</a:t>
            </a:r>
            <a:endParaRPr lang="en-US" altLang="zh-TW" dirty="0" smtClean="0"/>
          </a:p>
        </p:txBody>
      </p:sp>
      <p:sp>
        <p:nvSpPr>
          <p:cNvPr id="5" name="投影片編號版面配置區 5"/>
          <p:cNvSpPr>
            <a:spLocks noGrp="1"/>
          </p:cNvSpPr>
          <p:nvPr>
            <p:ph type="sldNum" sz="quarter" idx="11"/>
          </p:nvPr>
        </p:nvSpPr>
        <p:spPr>
          <a:xfrm>
            <a:off x="6731000" y="6229350"/>
            <a:ext cx="1905000" cy="457200"/>
          </a:xfrm>
        </p:spPr>
        <p:txBody>
          <a:bodyPr/>
          <a:lstStyle/>
          <a:p>
            <a:fld id="{833E0C8C-7F1B-4528-9B5F-F443E53266DE}" type="slidenum">
              <a:rPr lang="zh-TW" altLang="en-US" smtClean="0"/>
              <a:pPr/>
              <a:t>3</a:t>
            </a:fld>
            <a:endParaRPr lang="zh-TW" altLang="zh-TW"/>
          </a:p>
        </p:txBody>
      </p:sp>
    </p:spTree>
    <p:extLst>
      <p:ext uri="{BB962C8B-B14F-4D97-AF65-F5344CB8AC3E}">
        <p14:creationId xmlns:p14="http://schemas.microsoft.com/office/powerpoint/2010/main" val="2571199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1" name="Rectangle 4"/>
          <p:cNvSpPr>
            <a:spLocks noGrp="1" noChangeArrowheads="1"/>
          </p:cNvSpPr>
          <p:nvPr>
            <p:ph type="title"/>
          </p:nvPr>
        </p:nvSpPr>
        <p:spPr/>
        <p:txBody>
          <a:bodyPr/>
          <a:lstStyle/>
          <a:p>
            <a:r>
              <a:rPr lang="en-US" altLang="zh-TW" dirty="0" smtClean="0"/>
              <a:t>Communication Interfaces</a:t>
            </a:r>
            <a:endParaRPr lang="en-US" altLang="zh-TW" dirty="0"/>
          </a:p>
        </p:txBody>
      </p:sp>
      <p:sp>
        <p:nvSpPr>
          <p:cNvPr id="949252" name="Rectangle 5"/>
          <p:cNvSpPr>
            <a:spLocks noGrp="1" noChangeArrowheads="1"/>
          </p:cNvSpPr>
          <p:nvPr>
            <p:ph type="body" idx="1"/>
          </p:nvPr>
        </p:nvSpPr>
        <p:spPr/>
        <p:txBody>
          <a:bodyPr/>
          <a:lstStyle/>
          <a:p>
            <a:r>
              <a:rPr lang="en-US" altLang="zh-TW" dirty="0" smtClean="0"/>
              <a:t>Communication interfaces: </a:t>
            </a:r>
          </a:p>
          <a:p>
            <a:pPr lvl="1"/>
            <a:r>
              <a:rPr lang="en-US" altLang="zh-TW" dirty="0" smtClean="0"/>
              <a:t>For exchanging information with external devices, e.g., USB, RS-232, Ethernet ...</a:t>
            </a:r>
          </a:p>
          <a:p>
            <a:r>
              <a:rPr lang="en-US" altLang="zh-TW" dirty="0" smtClean="0"/>
              <a:t>Serial communication:</a:t>
            </a:r>
          </a:p>
          <a:p>
            <a:pPr lvl="1"/>
            <a:r>
              <a:rPr lang="en-US" altLang="zh-TW" dirty="0" smtClean="0"/>
              <a:t>A single bit is transferred at a time</a:t>
            </a:r>
          </a:p>
          <a:p>
            <a:pPr lvl="1"/>
            <a:r>
              <a:rPr lang="en-US" altLang="zh-TW" b="1" dirty="0" smtClean="0"/>
              <a:t>Synchronous</a:t>
            </a:r>
            <a:r>
              <a:rPr lang="en-US" altLang="zh-TW" dirty="0" smtClean="0"/>
              <a:t>: a clock signal is sent along with data;</a:t>
            </a:r>
            <a:br>
              <a:rPr lang="en-US" altLang="zh-TW" dirty="0" smtClean="0"/>
            </a:br>
            <a:r>
              <a:rPr lang="en-US" altLang="zh-TW" dirty="0" smtClean="0"/>
              <a:t>the device that generates the clock is called the </a:t>
            </a:r>
            <a:br>
              <a:rPr lang="en-US" altLang="zh-TW" dirty="0" smtClean="0"/>
            </a:br>
            <a:r>
              <a:rPr lang="en-US" altLang="zh-TW" i="1" dirty="0" smtClean="0"/>
              <a:t>master</a:t>
            </a:r>
            <a:r>
              <a:rPr lang="en-US" altLang="zh-TW" dirty="0" smtClean="0"/>
              <a:t> and other devices are </a:t>
            </a:r>
            <a:r>
              <a:rPr lang="en-US" altLang="zh-TW" i="1" dirty="0" smtClean="0"/>
              <a:t>slaves</a:t>
            </a:r>
          </a:p>
          <a:p>
            <a:pPr lvl="1"/>
            <a:r>
              <a:rPr lang="en-US" altLang="zh-TW" b="1" dirty="0" smtClean="0"/>
              <a:t>Asynchronous</a:t>
            </a:r>
            <a:r>
              <a:rPr lang="en-US" altLang="zh-TW" dirty="0" smtClean="0"/>
              <a:t>: no clock transmitted, fewer wires</a:t>
            </a:r>
          </a:p>
          <a:p>
            <a:r>
              <a:rPr lang="en-US" altLang="zh-TW" dirty="0" smtClean="0"/>
              <a:t>Parallel communication:</a:t>
            </a:r>
          </a:p>
          <a:p>
            <a:pPr lvl="1"/>
            <a:r>
              <a:rPr lang="en-US" altLang="zh-TW" dirty="0" smtClean="0"/>
              <a:t>Multiple bits are transferred at a time</a:t>
            </a:r>
            <a:endParaRPr lang="en-US" altLang="zh-TW" dirty="0"/>
          </a:p>
        </p:txBody>
      </p:sp>
      <p:sp>
        <p:nvSpPr>
          <p:cNvPr id="12" name="投影片編號版面配置區 5"/>
          <p:cNvSpPr>
            <a:spLocks noGrp="1"/>
          </p:cNvSpPr>
          <p:nvPr>
            <p:ph type="sldNum" sz="quarter" idx="11"/>
          </p:nvPr>
        </p:nvSpPr>
        <p:spPr>
          <a:xfrm>
            <a:off x="6731000" y="6229350"/>
            <a:ext cx="1905000" cy="457200"/>
          </a:xfrm>
        </p:spPr>
        <p:txBody>
          <a:bodyPr/>
          <a:lstStyle/>
          <a:p>
            <a:fld id="{17D415CE-F61C-4EAC-A64D-3F3EEA48F904}" type="slidenum">
              <a:rPr lang="zh-TW" altLang="en-US" smtClean="0"/>
              <a:pPr/>
              <a:t>4</a:t>
            </a:fld>
            <a:endParaRPr lang="zh-TW" altLang="zh-TW"/>
          </a:p>
        </p:txBody>
      </p:sp>
      <p:grpSp>
        <p:nvGrpSpPr>
          <p:cNvPr id="949253" name="Group 9"/>
          <p:cNvGrpSpPr>
            <a:grpSpLocks/>
          </p:cNvGrpSpPr>
          <p:nvPr/>
        </p:nvGrpSpPr>
        <p:grpSpPr bwMode="auto">
          <a:xfrm>
            <a:off x="5940152" y="2277864"/>
            <a:ext cx="2973388" cy="1727200"/>
            <a:chOff x="431" y="1026"/>
            <a:chExt cx="4912" cy="2812"/>
          </a:xfrm>
        </p:grpSpPr>
        <p:pic>
          <p:nvPicPr>
            <p:cNvPr id="949254" name="Picture 16" descr="MSP-EXP30G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52" y="1523"/>
              <a:ext cx="1791" cy="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55" name="Picture 6" descr="j03985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31" y="1026"/>
              <a:ext cx="1146"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256" name="Freeform 5"/>
            <p:cNvSpPr>
              <a:spLocks/>
            </p:cNvSpPr>
            <p:nvPr/>
          </p:nvSpPr>
          <p:spPr bwMode="auto">
            <a:xfrm>
              <a:off x="1429" y="1026"/>
              <a:ext cx="2496" cy="656"/>
            </a:xfrm>
            <a:custGeom>
              <a:avLst/>
              <a:gdLst>
                <a:gd name="T0" fmla="*/ 0 w 2152"/>
                <a:gd name="T1" fmla="*/ 2147483647 h 608"/>
                <a:gd name="T2" fmla="*/ 2147483647 w 2152"/>
                <a:gd name="T3" fmla="*/ 2147483647 h 608"/>
                <a:gd name="T4" fmla="*/ 2147483647 w 2152"/>
                <a:gd name="T5" fmla="*/ 2147483647 h 608"/>
                <a:gd name="T6" fmla="*/ 2147483647 w 2152"/>
                <a:gd name="T7" fmla="*/ 2147483647 h 608"/>
                <a:gd name="T8" fmla="*/ 0 60000 65536"/>
                <a:gd name="T9" fmla="*/ 0 60000 65536"/>
                <a:gd name="T10" fmla="*/ 0 60000 65536"/>
                <a:gd name="T11" fmla="*/ 0 60000 65536"/>
                <a:gd name="T12" fmla="*/ 0 w 2152"/>
                <a:gd name="T13" fmla="*/ 0 h 608"/>
                <a:gd name="T14" fmla="*/ 2152 w 2152"/>
                <a:gd name="T15" fmla="*/ 608 h 608"/>
              </a:gdLst>
              <a:ahLst/>
              <a:cxnLst>
                <a:cxn ang="T8">
                  <a:pos x="T0" y="T1"/>
                </a:cxn>
                <a:cxn ang="T9">
                  <a:pos x="T2" y="T3"/>
                </a:cxn>
                <a:cxn ang="T10">
                  <a:pos x="T4" y="T5"/>
                </a:cxn>
                <a:cxn ang="T11">
                  <a:pos x="T6" y="T7"/>
                </a:cxn>
              </a:cxnLst>
              <a:rect l="T12" t="T13" r="T14" b="T15"/>
              <a:pathLst>
                <a:path w="2152" h="608">
                  <a:moveTo>
                    <a:pt x="0" y="608"/>
                  </a:moveTo>
                  <a:cubicBezTo>
                    <a:pt x="456" y="384"/>
                    <a:pt x="912" y="160"/>
                    <a:pt x="1248" y="80"/>
                  </a:cubicBezTo>
                  <a:cubicBezTo>
                    <a:pt x="1584" y="0"/>
                    <a:pt x="1880" y="56"/>
                    <a:pt x="2016" y="128"/>
                  </a:cubicBezTo>
                  <a:cubicBezTo>
                    <a:pt x="2152" y="200"/>
                    <a:pt x="2056" y="448"/>
                    <a:pt x="2064" y="512"/>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1013770" name="Oval 10"/>
          <p:cNvSpPr>
            <a:spLocks noChangeArrowheads="1"/>
          </p:cNvSpPr>
          <p:nvPr/>
        </p:nvSpPr>
        <p:spPr bwMode="auto">
          <a:xfrm>
            <a:off x="971550" y="4293096"/>
            <a:ext cx="2376314" cy="576064"/>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13771" name="Line 11"/>
          <p:cNvSpPr>
            <a:spLocks noChangeShapeType="1"/>
          </p:cNvSpPr>
          <p:nvPr/>
        </p:nvSpPr>
        <p:spPr bwMode="auto">
          <a:xfrm>
            <a:off x="1835696" y="2276872"/>
            <a:ext cx="1081087"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3772" name="Line 12"/>
          <p:cNvSpPr>
            <a:spLocks noChangeShapeType="1"/>
          </p:cNvSpPr>
          <p:nvPr/>
        </p:nvSpPr>
        <p:spPr bwMode="auto">
          <a:xfrm flipV="1">
            <a:off x="2339753" y="2348879"/>
            <a:ext cx="144015" cy="1944214"/>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Tree>
    <p:extLst>
      <p:ext uri="{BB962C8B-B14F-4D97-AF65-F5344CB8AC3E}">
        <p14:creationId xmlns:p14="http://schemas.microsoft.com/office/powerpoint/2010/main" val="1853809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13770"/>
                                        </p:tgtEl>
                                        <p:attrNameLst>
                                          <p:attrName>style.visibility</p:attrName>
                                        </p:attrNameLst>
                                      </p:cBhvr>
                                      <p:to>
                                        <p:strVal val="visible"/>
                                      </p:to>
                                    </p:set>
                                    <p:anim calcmode="lin" valueType="num">
                                      <p:cBhvr>
                                        <p:cTn id="7" dur="1000" fill="hold"/>
                                        <p:tgtEl>
                                          <p:spTgt spid="1013770"/>
                                        </p:tgtEl>
                                        <p:attrNameLst>
                                          <p:attrName>ppt_w</p:attrName>
                                        </p:attrNameLst>
                                      </p:cBhvr>
                                      <p:tavLst>
                                        <p:tav tm="0">
                                          <p:val>
                                            <p:fltVal val="0"/>
                                          </p:val>
                                        </p:tav>
                                        <p:tav tm="100000">
                                          <p:val>
                                            <p:strVal val="#ppt_w"/>
                                          </p:val>
                                        </p:tav>
                                      </p:tavLst>
                                    </p:anim>
                                    <p:anim calcmode="lin" valueType="num">
                                      <p:cBhvr>
                                        <p:cTn id="8" dur="1000" fill="hold"/>
                                        <p:tgtEl>
                                          <p:spTgt spid="1013770"/>
                                        </p:tgtEl>
                                        <p:attrNameLst>
                                          <p:attrName>ppt_h</p:attrName>
                                        </p:attrNameLst>
                                      </p:cBhvr>
                                      <p:tavLst>
                                        <p:tav tm="0">
                                          <p:val>
                                            <p:fltVal val="0"/>
                                          </p:val>
                                        </p:tav>
                                        <p:tav tm="100000">
                                          <p:val>
                                            <p:strVal val="#ppt_h"/>
                                          </p:val>
                                        </p:tav>
                                      </p:tavLst>
                                    </p:anim>
                                    <p:anim calcmode="lin" valueType="num">
                                      <p:cBhvr>
                                        <p:cTn id="9" dur="1000" fill="hold"/>
                                        <p:tgtEl>
                                          <p:spTgt spid="1013770"/>
                                        </p:tgtEl>
                                        <p:attrNameLst>
                                          <p:attrName>style.rotation</p:attrName>
                                        </p:attrNameLst>
                                      </p:cBhvr>
                                      <p:tavLst>
                                        <p:tav tm="0">
                                          <p:val>
                                            <p:fltVal val="90"/>
                                          </p:val>
                                        </p:tav>
                                        <p:tav tm="100000">
                                          <p:val>
                                            <p:fltVal val="0"/>
                                          </p:val>
                                        </p:tav>
                                      </p:tavLst>
                                    </p:anim>
                                    <p:animEffect transition="in" filter="fade">
                                      <p:cBhvr>
                                        <p:cTn id="10" dur="1000"/>
                                        <p:tgtEl>
                                          <p:spTgt spid="1013770"/>
                                        </p:tgtEl>
                                      </p:cBhvr>
                                    </p:animEffect>
                                  </p:childTnLst>
                                </p:cTn>
                              </p:par>
                            </p:childTnLst>
                          </p:cTn>
                        </p:par>
                        <p:par>
                          <p:cTn id="11" fill="hold" nodeType="afterGroup">
                            <p:stCondLst>
                              <p:cond delay="1000"/>
                            </p:stCondLst>
                            <p:childTnLst>
                              <p:par>
                                <p:cTn id="12" presetID="22" presetClass="entr" presetSubtype="4" fill="hold" nodeType="afterEffect">
                                  <p:stCondLst>
                                    <p:cond delay="0"/>
                                  </p:stCondLst>
                                  <p:childTnLst>
                                    <p:set>
                                      <p:cBhvr>
                                        <p:cTn id="13" dur="1" fill="hold">
                                          <p:stCondLst>
                                            <p:cond delay="0"/>
                                          </p:stCondLst>
                                        </p:cTn>
                                        <p:tgtEl>
                                          <p:spTgt spid="1013772"/>
                                        </p:tgtEl>
                                        <p:attrNameLst>
                                          <p:attrName>style.visibility</p:attrName>
                                        </p:attrNameLst>
                                      </p:cBhvr>
                                      <p:to>
                                        <p:strVal val="visible"/>
                                      </p:to>
                                    </p:set>
                                    <p:animEffect transition="in" filter="wipe(down)">
                                      <p:cBhvr>
                                        <p:cTn id="14" dur="500"/>
                                        <p:tgtEl>
                                          <p:spTgt spid="1013772"/>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0"/>
                                          </p:stCondLst>
                                        </p:cTn>
                                        <p:tgtEl>
                                          <p:spTgt spid="1013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Rectangle 4"/>
          <p:cNvSpPr>
            <a:spLocks noGrp="1" noChangeArrowheads="1"/>
          </p:cNvSpPr>
          <p:nvPr>
            <p:ph type="title"/>
          </p:nvPr>
        </p:nvSpPr>
        <p:spPr/>
        <p:txBody>
          <a:bodyPr/>
          <a:lstStyle/>
          <a:p>
            <a:r>
              <a:rPr lang="en-US" altLang="zh-TW" smtClean="0"/>
              <a:t>Asynchronous Serial Communication</a:t>
            </a:r>
            <a:endParaRPr lang="zh-TW" altLang="en-US"/>
          </a:p>
        </p:txBody>
      </p:sp>
      <p:sp>
        <p:nvSpPr>
          <p:cNvPr id="1015813" name="Rectangle 5"/>
          <p:cNvSpPr>
            <a:spLocks noGrp="1" noChangeArrowheads="1"/>
          </p:cNvSpPr>
          <p:nvPr>
            <p:ph type="body" idx="1"/>
          </p:nvPr>
        </p:nvSpPr>
        <p:spPr/>
        <p:txBody>
          <a:bodyPr/>
          <a:lstStyle/>
          <a:p>
            <a:r>
              <a:rPr lang="en-US" altLang="zh-TW" dirty="0"/>
              <a:t>Serial communication without carrying clock </a:t>
            </a:r>
            <a:r>
              <a:rPr lang="en-US" altLang="zh-TW" dirty="0" smtClean="0"/>
              <a:t>signal</a:t>
            </a:r>
          </a:p>
          <a:p>
            <a:pPr lvl="1"/>
            <a:r>
              <a:rPr lang="en-US" altLang="zh-TW" dirty="0" smtClean="0"/>
              <a:t>Can be managed in hardware by a peripheral called a </a:t>
            </a:r>
            <a:r>
              <a:rPr lang="en-US" altLang="zh-TW" i="1" dirty="0" smtClean="0"/>
              <a:t>universal asynchronous receiver/transmitter </a:t>
            </a:r>
            <a:r>
              <a:rPr lang="en-US" altLang="zh-TW" dirty="0" smtClean="0"/>
              <a:t>(UART), which is built into many microcontrollers</a:t>
            </a:r>
          </a:p>
          <a:p>
            <a:pPr lvl="1"/>
            <a:r>
              <a:rPr lang="en-US" altLang="zh-TW" dirty="0" smtClean="0"/>
              <a:t>Even if UART is not available, it can be emulated easily with a timer assisted by software</a:t>
            </a:r>
          </a:p>
          <a:p>
            <a:r>
              <a:rPr lang="en-US" altLang="zh-TW" dirty="0" smtClean="0"/>
              <a:t>Features:</a:t>
            </a:r>
          </a:p>
          <a:p>
            <a:pPr lvl="1"/>
            <a:r>
              <a:rPr lang="en-US" altLang="zh-TW" dirty="0" smtClean="0"/>
              <a:t>Usually require only a single wire for each transmission direction plus a common ground wire</a:t>
            </a:r>
          </a:p>
          <a:p>
            <a:pPr lvl="1"/>
            <a:r>
              <a:rPr lang="en-US" altLang="zh-TW" dirty="0" smtClean="0"/>
              <a:t>Most general-purpose connections are </a:t>
            </a:r>
            <a:r>
              <a:rPr lang="en-US" altLang="zh-TW" i="1" dirty="0" smtClean="0"/>
              <a:t>full duplex</a:t>
            </a:r>
            <a:r>
              <a:rPr lang="en-US" altLang="zh-TW" dirty="0" smtClean="0"/>
              <a:t>, i.e. data can be sent simultaneously in both directions</a:t>
            </a:r>
          </a:p>
          <a:p>
            <a:pPr lvl="1"/>
            <a:r>
              <a:rPr lang="en-US" altLang="zh-TW" dirty="0" smtClean="0"/>
              <a:t>Often connect two end devices (not a bus)</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2CBFD5A6-207D-424A-A9BF-F99CE2DA5693}" type="slidenum">
              <a:rPr lang="zh-TW" altLang="en-US" smtClean="0"/>
              <a:pPr/>
              <a:t>5</a:t>
            </a:fld>
            <a:endParaRPr lang="zh-TW" altLang="zh-TW"/>
          </a:p>
        </p:txBody>
      </p:sp>
    </p:spTree>
    <p:extLst>
      <p:ext uri="{BB962C8B-B14F-4D97-AF65-F5344CB8AC3E}">
        <p14:creationId xmlns:p14="http://schemas.microsoft.com/office/powerpoint/2010/main" val="2350568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58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58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58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58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9" name="Rectangle 2"/>
          <p:cNvSpPr>
            <a:spLocks noGrp="1" noChangeArrowheads="1"/>
          </p:cNvSpPr>
          <p:nvPr>
            <p:ph type="title"/>
          </p:nvPr>
        </p:nvSpPr>
        <p:spPr/>
        <p:txBody>
          <a:bodyPr/>
          <a:lstStyle/>
          <a:p>
            <a:r>
              <a:rPr lang="en-US" altLang="zh-TW" smtClean="0"/>
              <a:t>Asynchronous Serial Communication</a:t>
            </a:r>
            <a:endParaRPr lang="en-US" altLang="zh-TW"/>
          </a:p>
        </p:txBody>
      </p:sp>
      <p:sp>
        <p:nvSpPr>
          <p:cNvPr id="1018883" name="Rectangle 3"/>
          <p:cNvSpPr>
            <a:spLocks noGrp="1" noChangeArrowheads="1"/>
          </p:cNvSpPr>
          <p:nvPr>
            <p:ph type="body" idx="1"/>
          </p:nvPr>
        </p:nvSpPr>
        <p:spPr/>
        <p:txBody>
          <a:bodyPr/>
          <a:lstStyle/>
          <a:p>
            <a:r>
              <a:rPr lang="en-US" altLang="zh-TW" dirty="0" smtClean="0"/>
              <a:t>How to synchronize the transmissions of the two ends which run on independent clocks?</a:t>
            </a:r>
          </a:p>
          <a:p>
            <a:pPr lvl="1"/>
            <a:r>
              <a:rPr lang="en-US" altLang="zh-TW" dirty="0" smtClean="0"/>
              <a:t>Use absolute (real) time, or</a:t>
            </a:r>
          </a:p>
          <a:p>
            <a:pPr lvl="1"/>
            <a:r>
              <a:rPr lang="en-US" altLang="zh-TW" dirty="0" smtClean="0"/>
              <a:t>Transmit short data (e.g. one byte) at a time, assuming the two clocks run at same rate during that period of time</a:t>
            </a:r>
          </a:p>
          <a:p>
            <a:pPr lvl="1"/>
            <a:endParaRPr lang="en-US" altLang="zh-TW" dirty="0"/>
          </a:p>
        </p:txBody>
      </p:sp>
      <p:sp>
        <p:nvSpPr>
          <p:cNvPr id="9" name="投影片編號版面配置區 5"/>
          <p:cNvSpPr>
            <a:spLocks noGrp="1"/>
          </p:cNvSpPr>
          <p:nvPr>
            <p:ph type="sldNum" sz="quarter" idx="11"/>
          </p:nvPr>
        </p:nvSpPr>
        <p:spPr>
          <a:xfrm>
            <a:off x="6731000" y="6229350"/>
            <a:ext cx="1905000" cy="457200"/>
          </a:xfrm>
        </p:spPr>
        <p:txBody>
          <a:bodyPr/>
          <a:lstStyle/>
          <a:p>
            <a:fld id="{D3C0B2FE-1E3E-4499-B2D7-BA64340584FE}" type="slidenum">
              <a:rPr lang="zh-TW" altLang="en-US" smtClean="0"/>
              <a:pPr/>
              <a:t>6</a:t>
            </a:fld>
            <a:endParaRPr lang="zh-TW" altLang="zh-TW"/>
          </a:p>
        </p:txBody>
      </p:sp>
      <p:grpSp>
        <p:nvGrpSpPr>
          <p:cNvPr id="951301" name="Group 9"/>
          <p:cNvGrpSpPr>
            <a:grpSpLocks/>
          </p:cNvGrpSpPr>
          <p:nvPr/>
        </p:nvGrpSpPr>
        <p:grpSpPr bwMode="auto">
          <a:xfrm>
            <a:off x="2555875" y="4077072"/>
            <a:ext cx="4313238" cy="1371600"/>
            <a:chOff x="1565" y="2840"/>
            <a:chExt cx="2717" cy="864"/>
          </a:xfrm>
        </p:grpSpPr>
        <p:pic>
          <p:nvPicPr>
            <p:cNvPr id="951302" name="Picture 5" descr="MC900391478[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65" y="2840"/>
              <a:ext cx="1043"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Picture 6" descr="MC900079089[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6" y="3143"/>
              <a:ext cx="67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8888" name="Freeform 8"/>
            <p:cNvSpPr>
              <a:spLocks/>
            </p:cNvSpPr>
            <p:nvPr/>
          </p:nvSpPr>
          <p:spPr bwMode="auto">
            <a:xfrm>
              <a:off x="2336" y="2901"/>
              <a:ext cx="1792" cy="461"/>
            </a:xfrm>
            <a:custGeom>
              <a:avLst/>
              <a:gdLst>
                <a:gd name="T0" fmla="*/ 0 w 1792"/>
                <a:gd name="T1" fmla="*/ 393 h 461"/>
                <a:gd name="T2" fmla="*/ 589 w 1792"/>
                <a:gd name="T3" fmla="*/ 166 h 461"/>
                <a:gd name="T4" fmla="*/ 635 w 1792"/>
                <a:gd name="T5" fmla="*/ 438 h 461"/>
                <a:gd name="T6" fmla="*/ 1633 w 1792"/>
                <a:gd name="T7" fmla="*/ 30 h 461"/>
                <a:gd name="T8" fmla="*/ 1587 w 1792"/>
                <a:gd name="T9" fmla="*/ 257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2" h="461">
                  <a:moveTo>
                    <a:pt x="0" y="393"/>
                  </a:moveTo>
                  <a:cubicBezTo>
                    <a:pt x="241" y="276"/>
                    <a:pt x="483" y="159"/>
                    <a:pt x="589" y="166"/>
                  </a:cubicBezTo>
                  <a:cubicBezTo>
                    <a:pt x="695" y="173"/>
                    <a:pt x="461" y="461"/>
                    <a:pt x="635" y="438"/>
                  </a:cubicBezTo>
                  <a:cubicBezTo>
                    <a:pt x="809" y="415"/>
                    <a:pt x="1474" y="60"/>
                    <a:pt x="1633" y="30"/>
                  </a:cubicBezTo>
                  <a:cubicBezTo>
                    <a:pt x="1792" y="0"/>
                    <a:pt x="1689" y="128"/>
                    <a:pt x="1587" y="25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TW" altLang="en-US"/>
            </a:p>
          </p:txBody>
        </p:sp>
      </p:grpSp>
    </p:spTree>
    <p:extLst>
      <p:ext uri="{BB962C8B-B14F-4D97-AF65-F5344CB8AC3E}">
        <p14:creationId xmlns:p14="http://schemas.microsoft.com/office/powerpoint/2010/main" val="3692970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18883">
                                            <p:txEl>
                                              <p:pRg st="0" end="0"/>
                                            </p:txEl>
                                          </p:spTgt>
                                        </p:tgtEl>
                                        <p:attrNameLst>
                                          <p:attrName>style.visibility</p:attrName>
                                        </p:attrNameLst>
                                      </p:cBhvr>
                                      <p:to>
                                        <p:strVal val="visible"/>
                                      </p:to>
                                    </p:set>
                                    <p:anim calcmode="discrete" valueType="clr">
                                      <p:cBhvr override="childStyle">
                                        <p:cTn id="7" dur="80"/>
                                        <p:tgtEl>
                                          <p:spTgt spid="10188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88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1888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18883">
                                            <p:txEl>
                                              <p:pRg st="1" end="1"/>
                                            </p:txEl>
                                          </p:spTgt>
                                        </p:tgtEl>
                                        <p:attrNameLst>
                                          <p:attrName>style.visibility</p:attrName>
                                        </p:attrNameLst>
                                      </p:cBhvr>
                                      <p:to>
                                        <p:strVal val="visible"/>
                                      </p:to>
                                    </p:set>
                                    <p:anim calcmode="discrete" valueType="clr">
                                      <p:cBhvr override="childStyle">
                                        <p:cTn id="14" dur="80"/>
                                        <p:tgtEl>
                                          <p:spTgt spid="10188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1888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1888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18883">
                                            <p:txEl>
                                              <p:pRg st="2" end="2"/>
                                            </p:txEl>
                                          </p:spTgt>
                                        </p:tgtEl>
                                        <p:attrNameLst>
                                          <p:attrName>style.visibility</p:attrName>
                                        </p:attrNameLst>
                                      </p:cBhvr>
                                      <p:to>
                                        <p:strVal val="visible"/>
                                      </p:to>
                                    </p:set>
                                    <p:anim calcmode="discrete" valueType="clr">
                                      <p:cBhvr override="childStyle">
                                        <p:cTn id="21" dur="80"/>
                                        <p:tgtEl>
                                          <p:spTgt spid="10188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1888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1888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3" name="Rectangle 2"/>
          <p:cNvSpPr>
            <a:spLocks noGrp="1" noChangeArrowheads="1"/>
          </p:cNvSpPr>
          <p:nvPr>
            <p:ph type="title"/>
          </p:nvPr>
        </p:nvSpPr>
        <p:spPr/>
        <p:txBody>
          <a:bodyPr/>
          <a:lstStyle/>
          <a:p>
            <a:r>
              <a:rPr lang="en-US" altLang="zh-TW" smtClean="0"/>
              <a:t>Data Format for Asyn Transmission</a:t>
            </a:r>
            <a:endParaRPr lang="zh-TW" altLang="en-US"/>
          </a:p>
        </p:txBody>
      </p:sp>
      <p:sp>
        <p:nvSpPr>
          <p:cNvPr id="952324" name="Rectangle 3"/>
          <p:cNvSpPr>
            <a:spLocks noGrp="1" noChangeArrowheads="1"/>
          </p:cNvSpPr>
          <p:nvPr>
            <p:ph type="body" idx="1"/>
          </p:nvPr>
        </p:nvSpPr>
        <p:spPr/>
        <p:txBody>
          <a:bodyPr/>
          <a:lstStyle/>
          <a:p>
            <a:r>
              <a:rPr lang="en-US" altLang="zh-TW" dirty="0" smtClean="0"/>
              <a:t>Data are sent in short </a:t>
            </a:r>
            <a:r>
              <a:rPr lang="en-US" altLang="zh-TW" i="1" dirty="0" smtClean="0"/>
              <a:t>frames</a:t>
            </a:r>
            <a:r>
              <a:rPr lang="en-US" altLang="zh-TW" dirty="0" smtClean="0"/>
              <a:t>, each of which typically contains a single byte</a:t>
            </a:r>
          </a:p>
          <a:p>
            <a:r>
              <a:rPr lang="en-US" altLang="zh-TW" dirty="0" smtClean="0"/>
              <a:t>Example: the line idles high and each frame contains: </a:t>
            </a:r>
          </a:p>
          <a:p>
            <a:pPr lvl="1"/>
            <a:r>
              <a:rPr lang="en-US" altLang="zh-TW" dirty="0" smtClean="0"/>
              <a:t>one low start bit (ST)</a:t>
            </a:r>
          </a:p>
          <a:p>
            <a:pPr lvl="1"/>
            <a:r>
              <a:rPr lang="en-US" altLang="zh-TW" dirty="0" smtClean="0"/>
              <a:t>eight data bits, usually LSB first</a:t>
            </a:r>
          </a:p>
          <a:p>
            <a:pPr lvl="1"/>
            <a:r>
              <a:rPr lang="en-US" altLang="zh-TW" dirty="0" smtClean="0"/>
              <a:t>one high stop bit (SP)</a:t>
            </a:r>
            <a:endParaRPr lang="zh-TW" altLang="en-US" dirty="0"/>
          </a:p>
        </p:txBody>
      </p:sp>
      <p:sp>
        <p:nvSpPr>
          <p:cNvPr id="13" name="投影片編號版面配置區 5"/>
          <p:cNvSpPr>
            <a:spLocks noGrp="1"/>
          </p:cNvSpPr>
          <p:nvPr>
            <p:ph type="sldNum" sz="quarter" idx="11"/>
          </p:nvPr>
        </p:nvSpPr>
        <p:spPr>
          <a:xfrm>
            <a:off x="6731000" y="6229350"/>
            <a:ext cx="1905000" cy="457200"/>
          </a:xfrm>
        </p:spPr>
        <p:txBody>
          <a:bodyPr/>
          <a:lstStyle/>
          <a:p>
            <a:fld id="{C4612501-551B-41CC-A962-C9EFF2538DE0}" type="slidenum">
              <a:rPr lang="zh-TW" altLang="en-US" smtClean="0"/>
              <a:pPr/>
              <a:t>7</a:t>
            </a:fld>
            <a:endParaRPr lang="zh-TW" altLang="zh-TW"/>
          </a:p>
        </p:txBody>
      </p:sp>
      <p:pic>
        <p:nvPicPr>
          <p:cNvPr id="101990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450" y="4005064"/>
            <a:ext cx="7145338" cy="156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19909" name="Line 5"/>
          <p:cNvSpPr>
            <a:spLocks noChangeShapeType="1"/>
          </p:cNvSpPr>
          <p:nvPr/>
        </p:nvSpPr>
        <p:spPr bwMode="auto">
          <a:xfrm>
            <a:off x="3419872" y="2348880"/>
            <a:ext cx="719137"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9910" name="Line 6"/>
          <p:cNvSpPr>
            <a:spLocks noChangeShapeType="1"/>
          </p:cNvSpPr>
          <p:nvPr/>
        </p:nvSpPr>
        <p:spPr bwMode="auto">
          <a:xfrm flipH="1">
            <a:off x="1564259" y="2348880"/>
            <a:ext cx="2130648" cy="2210171"/>
          </a:xfrm>
          <a:prstGeom prst="line">
            <a:avLst/>
          </a:prstGeom>
          <a:noFill/>
          <a:ln w="9525">
            <a:solidFill>
              <a:srgbClr val="FF0000"/>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9911" name="AutoShape 7"/>
          <p:cNvSpPr>
            <a:spLocks noChangeArrowheads="1"/>
          </p:cNvSpPr>
          <p:nvPr/>
        </p:nvSpPr>
        <p:spPr bwMode="auto">
          <a:xfrm>
            <a:off x="1835721" y="4076502"/>
            <a:ext cx="2808287" cy="1152525"/>
          </a:xfrm>
          <a:prstGeom prst="roundRect">
            <a:avLst>
              <a:gd name="adj" fmla="val 16667"/>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19912" name="Line 8"/>
          <p:cNvSpPr>
            <a:spLocks noChangeShapeType="1"/>
          </p:cNvSpPr>
          <p:nvPr/>
        </p:nvSpPr>
        <p:spPr bwMode="auto">
          <a:xfrm>
            <a:off x="6156226" y="2353392"/>
            <a:ext cx="1008062"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9913" name="Line 9"/>
          <p:cNvSpPr>
            <a:spLocks noChangeShapeType="1"/>
          </p:cNvSpPr>
          <p:nvPr/>
        </p:nvSpPr>
        <p:spPr bwMode="auto">
          <a:xfrm flipH="1">
            <a:off x="3966368" y="2420888"/>
            <a:ext cx="2764631" cy="1655613"/>
          </a:xfrm>
          <a:prstGeom prst="line">
            <a:avLst/>
          </a:prstGeom>
          <a:noFill/>
          <a:ln w="9525">
            <a:solidFill>
              <a:srgbClr val="FF0000"/>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9914" name="Text Box 10"/>
          <p:cNvSpPr txBox="1">
            <a:spLocks noChangeArrowheads="1"/>
          </p:cNvSpPr>
          <p:nvPr/>
        </p:nvSpPr>
        <p:spPr bwMode="auto">
          <a:xfrm>
            <a:off x="2627784" y="5589240"/>
            <a:ext cx="6146170" cy="46166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dirty="0">
                <a:latin typeface="+mn-lt"/>
                <a:ea typeface="標楷體" charset="0"/>
                <a:cs typeface="標楷體" charset="0"/>
              </a:rPr>
              <a:t>8-N-1 format: 8-bit data, no parity bit, 1 stop bit</a:t>
            </a:r>
          </a:p>
        </p:txBody>
      </p:sp>
      <p:sp>
        <p:nvSpPr>
          <p:cNvPr id="1019915" name="Line 11"/>
          <p:cNvSpPr>
            <a:spLocks noChangeShapeType="1"/>
          </p:cNvSpPr>
          <p:nvPr/>
        </p:nvSpPr>
        <p:spPr bwMode="auto">
          <a:xfrm>
            <a:off x="2124075" y="4198739"/>
            <a:ext cx="287338" cy="0"/>
          </a:xfrm>
          <a:prstGeom prst="line">
            <a:avLst/>
          </a:prstGeom>
          <a:noFill/>
          <a:ln w="952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Tree>
    <p:extLst>
      <p:ext uri="{BB962C8B-B14F-4D97-AF65-F5344CB8AC3E}">
        <p14:creationId xmlns:p14="http://schemas.microsoft.com/office/powerpoint/2010/main" val="1009533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9909"/>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1019910"/>
                                        </p:tgtEl>
                                        <p:attrNameLst>
                                          <p:attrName>style.visibility</p:attrName>
                                        </p:attrNameLst>
                                      </p:cBhvr>
                                      <p:to>
                                        <p:strVal val="visible"/>
                                      </p:to>
                                    </p:set>
                                    <p:animEffect transition="in" filter="wipe(up)">
                                      <p:cBhvr>
                                        <p:cTn id="10" dur="500"/>
                                        <p:tgtEl>
                                          <p:spTgt spid="10199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9912"/>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nodeType="afterEffect">
                                  <p:stCondLst>
                                    <p:cond delay="0"/>
                                  </p:stCondLst>
                                  <p:childTnLst>
                                    <p:set>
                                      <p:cBhvr>
                                        <p:cTn id="17" dur="1" fill="hold">
                                          <p:stCondLst>
                                            <p:cond delay="0"/>
                                          </p:stCondLst>
                                        </p:cTn>
                                        <p:tgtEl>
                                          <p:spTgt spid="1019913"/>
                                        </p:tgtEl>
                                        <p:attrNameLst>
                                          <p:attrName>style.visibility</p:attrName>
                                        </p:attrNameLst>
                                      </p:cBhvr>
                                      <p:to>
                                        <p:strVal val="visible"/>
                                      </p:to>
                                    </p:set>
                                    <p:animEffect transition="in" filter="wipe(up)">
                                      <p:cBhvr>
                                        <p:cTn id="18" dur="500"/>
                                        <p:tgtEl>
                                          <p:spTgt spid="1019913"/>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0199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19914"/>
                                        </p:tgtEl>
                                        <p:attrNameLst>
                                          <p:attrName>style.visibility</p:attrName>
                                        </p:attrNameLst>
                                      </p:cBhvr>
                                      <p:to>
                                        <p:strVal val="visible"/>
                                      </p:to>
                                    </p:set>
                                    <p:anim calcmode="discrete" valueType="clr">
                                      <p:cBhvr override="childStyle">
                                        <p:cTn id="26" dur="80"/>
                                        <p:tgtEl>
                                          <p:spTgt spid="101991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19914"/>
                                        </p:tgtEl>
                                        <p:attrNameLst>
                                          <p:attrName>fillcolor</p:attrName>
                                        </p:attrNameLst>
                                      </p:cBhvr>
                                      <p:tavLst>
                                        <p:tav tm="0">
                                          <p:val>
                                            <p:clrVal>
                                              <a:schemeClr val="accent2"/>
                                            </p:clrVal>
                                          </p:val>
                                        </p:tav>
                                        <p:tav tm="50000">
                                          <p:val>
                                            <p:clrVal>
                                              <a:schemeClr val="hlink"/>
                                            </p:clrVal>
                                          </p:val>
                                        </p:tav>
                                      </p:tavLst>
                                    </p:anim>
                                    <p:set>
                                      <p:cBhvr>
                                        <p:cTn id="28" dur="80"/>
                                        <p:tgtEl>
                                          <p:spTgt spid="1019914"/>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nodeType="clickEffect">
                                  <p:stCondLst>
                                    <p:cond delay="0"/>
                                  </p:stCondLst>
                                  <p:childTnLst>
                                    <p:set>
                                      <p:cBhvr>
                                        <p:cTn id="32" dur="1" fill="hold">
                                          <p:stCondLst>
                                            <p:cond delay="0"/>
                                          </p:stCondLst>
                                        </p:cTn>
                                        <p:tgtEl>
                                          <p:spTgt spid="1019915"/>
                                        </p:tgtEl>
                                        <p:attrNameLst>
                                          <p:attrName>style.visibility</p:attrName>
                                        </p:attrNameLst>
                                      </p:cBhvr>
                                      <p:to>
                                        <p:strVal val="visible"/>
                                      </p:to>
                                    </p:set>
                                    <p:anim calcmode="lin" valueType="num">
                                      <p:cBhvr>
                                        <p:cTn id="33" dur="500" fill="hold"/>
                                        <p:tgtEl>
                                          <p:spTgt spid="1019915"/>
                                        </p:tgtEl>
                                        <p:attrNameLst>
                                          <p:attrName>ppt_w</p:attrName>
                                        </p:attrNameLst>
                                      </p:cBhvr>
                                      <p:tavLst>
                                        <p:tav tm="0">
                                          <p:val>
                                            <p:fltVal val="0"/>
                                          </p:val>
                                        </p:tav>
                                        <p:tav tm="100000">
                                          <p:val>
                                            <p:strVal val="#ppt_w"/>
                                          </p:val>
                                        </p:tav>
                                      </p:tavLst>
                                    </p:anim>
                                    <p:anim calcmode="lin" valueType="num">
                                      <p:cBhvr>
                                        <p:cTn id="34" dur="500" fill="hold"/>
                                        <p:tgtEl>
                                          <p:spTgt spid="1019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1" grpId="0" animBg="1"/>
      <p:bldP spid="10199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1" name="Rectangle 6"/>
          <p:cNvSpPr>
            <a:spLocks noGrp="1" noChangeArrowheads="1"/>
          </p:cNvSpPr>
          <p:nvPr>
            <p:ph type="title"/>
          </p:nvPr>
        </p:nvSpPr>
        <p:spPr/>
        <p:txBody>
          <a:bodyPr/>
          <a:lstStyle/>
          <a:p>
            <a:r>
              <a:rPr lang="en-US" altLang="zh-TW" smtClean="0"/>
              <a:t>RS-232</a:t>
            </a:r>
            <a:endParaRPr lang="en-US" altLang="zh-TW"/>
          </a:p>
        </p:txBody>
      </p:sp>
      <p:sp>
        <p:nvSpPr>
          <p:cNvPr id="954372" name="Rectangle 7"/>
          <p:cNvSpPr>
            <a:spLocks noGrp="1" noChangeArrowheads="1"/>
          </p:cNvSpPr>
          <p:nvPr>
            <p:ph type="body" idx="1"/>
          </p:nvPr>
        </p:nvSpPr>
        <p:spPr/>
        <p:txBody>
          <a:bodyPr/>
          <a:lstStyle/>
          <a:p>
            <a:r>
              <a:rPr lang="en-US" altLang="zh-TW" dirty="0" smtClean="0"/>
              <a:t>A standard for asynchronous serial communication </a:t>
            </a:r>
          </a:p>
          <a:p>
            <a:pPr lvl="1"/>
            <a:r>
              <a:rPr lang="en-US" altLang="zh-TW" dirty="0" smtClean="0"/>
              <a:t>Originally for connecting equipment such as teletype (</a:t>
            </a:r>
            <a:r>
              <a:rPr lang="en-US" altLang="zh-TW" i="1" dirty="0" smtClean="0"/>
              <a:t>data terminal equipment</a:t>
            </a:r>
            <a:r>
              <a:rPr lang="en-US" altLang="zh-TW" dirty="0" smtClean="0"/>
              <a:t>, </a:t>
            </a:r>
            <a:r>
              <a:rPr lang="en-US" altLang="zh-TW" dirty="0" smtClean="0">
                <a:solidFill>
                  <a:srgbClr val="FF0000"/>
                </a:solidFill>
              </a:rPr>
              <a:t>DTE</a:t>
            </a:r>
            <a:r>
              <a:rPr lang="en-US" altLang="zh-TW" dirty="0" smtClean="0"/>
              <a:t>) to modem (</a:t>
            </a:r>
            <a:r>
              <a:rPr lang="en-US" altLang="zh-TW" i="1" dirty="0" smtClean="0"/>
              <a:t>data communication equipment</a:t>
            </a:r>
            <a:r>
              <a:rPr lang="en-US" altLang="zh-TW" dirty="0" smtClean="0"/>
              <a:t>, </a:t>
            </a:r>
            <a:r>
              <a:rPr lang="en-US" altLang="zh-TW" dirty="0" smtClean="0">
                <a:solidFill>
                  <a:srgbClr val="FF0000"/>
                </a:solidFill>
              </a:rPr>
              <a:t>DCE</a:t>
            </a:r>
            <a:r>
              <a:rPr lang="en-US" altLang="zh-TW" dirty="0" smtClean="0"/>
              <a:t>)</a:t>
            </a:r>
          </a:p>
          <a:p>
            <a:pPr lvl="1"/>
            <a:r>
              <a:rPr lang="en-US" altLang="zh-TW" dirty="0" smtClean="0"/>
              <a:t>Old version, RS-232-C, in 1969</a:t>
            </a:r>
          </a:p>
          <a:p>
            <a:pPr lvl="1"/>
            <a:r>
              <a:rPr lang="en-US" altLang="zh-TW" dirty="0" smtClean="0"/>
              <a:t>Current version, ANSI/TIA/EIA-232-F, </a:t>
            </a:r>
            <a:r>
              <a:rPr lang="en-US" altLang="zh-TW" dirty="0"/>
              <a:t/>
            </a:r>
            <a:br>
              <a:rPr lang="en-US" altLang="zh-TW" dirty="0"/>
            </a:br>
            <a:r>
              <a:rPr lang="en-US" altLang="zh-TW" dirty="0" smtClean="0"/>
              <a:t>maintained by EIA</a:t>
            </a:r>
          </a:p>
          <a:p>
            <a:r>
              <a:rPr lang="en-US" altLang="zh-TW" dirty="0" smtClean="0"/>
              <a:t>Main features: </a:t>
            </a:r>
          </a:p>
          <a:p>
            <a:pPr lvl="1"/>
            <a:r>
              <a:rPr lang="en-US" altLang="zh-TW" dirty="0" smtClean="0"/>
              <a:t>Connection must be less than 50 </a:t>
            </a:r>
            <a:r>
              <a:rPr lang="en-US" altLang="zh-TW" dirty="0" err="1" smtClean="0"/>
              <a:t>feets</a:t>
            </a:r>
            <a:r>
              <a:rPr lang="en-US" altLang="zh-TW" dirty="0" smtClean="0"/>
              <a:t> </a:t>
            </a:r>
          </a:p>
          <a:p>
            <a:pPr lvl="1"/>
            <a:r>
              <a:rPr lang="en-US" altLang="zh-TW" dirty="0" smtClean="0"/>
              <a:t>Voltage level: 1 (-3~-15V), 0 (+3~+15V)</a:t>
            </a:r>
          </a:p>
          <a:p>
            <a:pPr lvl="2"/>
            <a:r>
              <a:rPr lang="en-US" altLang="zh-TW" dirty="0" smtClean="0"/>
              <a:t>Region between ±3 V does not correspond to valid data</a:t>
            </a:r>
          </a:p>
          <a:p>
            <a:pPr lvl="2"/>
            <a:r>
              <a:rPr lang="en-US" altLang="zh-TW" dirty="0" smtClean="0"/>
              <a:t>MSP430’s voltage is less than 3V </a:t>
            </a:r>
            <a:r>
              <a:rPr lang="en-US" altLang="zh-TW" dirty="0" smtClean="0">
                <a:sym typeface="Wingdings" panose="05000000000000000000" pitchFamily="2" charset="2"/>
              </a:rPr>
              <a:t></a:t>
            </a:r>
            <a:r>
              <a:rPr lang="en-US" altLang="zh-TW" dirty="0" smtClean="0"/>
              <a:t> use transceiver </a:t>
            </a:r>
            <a:endParaRPr lang="en-US" altLang="zh-TW" dirty="0"/>
          </a:p>
        </p:txBody>
      </p:sp>
      <p:sp>
        <p:nvSpPr>
          <p:cNvPr id="7" name="投影片編號版面配置區 5"/>
          <p:cNvSpPr>
            <a:spLocks noGrp="1"/>
          </p:cNvSpPr>
          <p:nvPr>
            <p:ph type="sldNum" sz="quarter" idx="11"/>
          </p:nvPr>
        </p:nvSpPr>
        <p:spPr/>
        <p:txBody>
          <a:bodyPr/>
          <a:lstStyle/>
          <a:p>
            <a:fld id="{C7B500B9-80CF-45DD-83AE-F9D74D21C961}" type="slidenum">
              <a:rPr lang="zh-TW" altLang="en-US" smtClean="0"/>
              <a:pPr/>
              <a:t>8</a:t>
            </a:fld>
            <a:endParaRPr lang="zh-TW" altLang="zh-TW"/>
          </a:p>
        </p:txBody>
      </p:sp>
      <p:sp>
        <p:nvSpPr>
          <p:cNvPr id="1022984" name="Text Box 8"/>
          <p:cNvSpPr txBox="1">
            <a:spLocks noChangeArrowheads="1"/>
          </p:cNvSpPr>
          <p:nvPr/>
        </p:nvSpPr>
        <p:spPr bwMode="auto">
          <a:xfrm>
            <a:off x="7073900" y="4470211"/>
            <a:ext cx="185018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b="1" dirty="0">
                <a:solidFill>
                  <a:srgbClr val="FF0000"/>
                </a:solidFill>
                <a:latin typeface="+mn-lt"/>
                <a:ea typeface="標楷體" panose="03000509000000000000" pitchFamily="65" charset="-120"/>
              </a:rPr>
              <a:t>Falling edge </a:t>
            </a:r>
            <a:br>
              <a:rPr lang="en-US" altLang="zh-TW" b="1" dirty="0">
                <a:solidFill>
                  <a:srgbClr val="FF0000"/>
                </a:solidFill>
                <a:latin typeface="+mn-lt"/>
                <a:ea typeface="標楷體" panose="03000509000000000000" pitchFamily="65" charset="-120"/>
              </a:rPr>
            </a:br>
            <a:r>
              <a:rPr lang="en-US" altLang="zh-TW" b="1" dirty="0">
                <a:solidFill>
                  <a:srgbClr val="FF0000"/>
                </a:solidFill>
                <a:latin typeface="+mn-lt"/>
                <a:ea typeface="標楷體" panose="03000509000000000000" pitchFamily="65" charset="-120"/>
              </a:rPr>
              <a:t>means 0 </a:t>
            </a:r>
            <a:r>
              <a:rPr lang="en-US" altLang="zh-TW" b="1" dirty="0">
                <a:solidFill>
                  <a:srgbClr val="FF0000"/>
                </a:solidFill>
                <a:latin typeface="+mn-lt"/>
                <a:ea typeface="標楷體" panose="03000509000000000000" pitchFamily="65" charset="-120"/>
                <a:sym typeface="Wingdings" panose="05000000000000000000" pitchFamily="2" charset="2"/>
              </a:rPr>
              <a:t> 1</a:t>
            </a:r>
            <a:endParaRPr lang="en-US" altLang="zh-TW" b="1" dirty="0">
              <a:solidFill>
                <a:srgbClr val="FF0000"/>
              </a:solidFill>
              <a:latin typeface="+mn-lt"/>
              <a:ea typeface="標楷體" panose="03000509000000000000" pitchFamily="65" charset="-120"/>
            </a:endParaRPr>
          </a:p>
        </p:txBody>
      </p:sp>
      <p:sp>
        <p:nvSpPr>
          <p:cNvPr id="1022985" name="Line 9"/>
          <p:cNvSpPr>
            <a:spLocks noChangeShapeType="1"/>
          </p:cNvSpPr>
          <p:nvPr/>
        </p:nvSpPr>
        <p:spPr bwMode="auto">
          <a:xfrm flipH="1">
            <a:off x="6156176" y="4869159"/>
            <a:ext cx="917724" cy="8850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pic>
        <p:nvPicPr>
          <p:cNvPr id="9" name="Picture 4" descr="https://upload.wikimedia.org/wikipedia/commons/4/41/Teletype_with_papertape_punch_and_read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40152" y="2432919"/>
            <a:ext cx="1436687" cy="19155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e/e5/Analogue_modem_-_acoustic_coupler.jpg/220px-Analogue_modem_-_acoustic_coupl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2320" y="2604897"/>
            <a:ext cx="1674867" cy="125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77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298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2" fill="hold" nodeType="afterEffect">
                                  <p:stCondLst>
                                    <p:cond delay="0"/>
                                  </p:stCondLst>
                                  <p:childTnLst>
                                    <p:set>
                                      <p:cBhvr>
                                        <p:cTn id="9" dur="1" fill="hold">
                                          <p:stCondLst>
                                            <p:cond delay="0"/>
                                          </p:stCondLst>
                                        </p:cTn>
                                        <p:tgtEl>
                                          <p:spTgt spid="1022985"/>
                                        </p:tgtEl>
                                        <p:attrNameLst>
                                          <p:attrName>style.visibility</p:attrName>
                                        </p:attrNameLst>
                                      </p:cBhvr>
                                      <p:to>
                                        <p:strVal val="visible"/>
                                      </p:to>
                                    </p:set>
                                    <p:animEffect transition="in" filter="wipe(right)">
                                      <p:cBhvr>
                                        <p:cTn id="10" dur="500"/>
                                        <p:tgtEl>
                                          <p:spTgt spid="1022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4" grpId="0"/>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4744</TotalTime>
  <Words>2610</Words>
  <Application>Microsoft Office PowerPoint</Application>
  <PresentationFormat>如螢幕大小 (4:3)</PresentationFormat>
  <Paragraphs>433</Paragraphs>
  <Slides>37</Slides>
  <Notes>5</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2</vt:i4>
      </vt:variant>
      <vt:variant>
        <vt:lpstr>投影片標題</vt:lpstr>
      </vt:variant>
      <vt:variant>
        <vt:i4>37</vt:i4>
      </vt:variant>
    </vt:vector>
  </HeadingPairs>
  <TitlesOfParts>
    <vt:vector size="49" baseType="lpstr">
      <vt:lpstr>新細明體</vt:lpstr>
      <vt:lpstr>標楷體</vt:lpstr>
      <vt:lpstr>Arial</vt:lpstr>
      <vt:lpstr>Calibri</vt:lpstr>
      <vt:lpstr>Courier New</vt:lpstr>
      <vt:lpstr>Symbol</vt:lpstr>
      <vt:lpstr>Tahoma</vt:lpstr>
      <vt:lpstr>Times New Roman</vt:lpstr>
      <vt:lpstr>Wingdings</vt:lpstr>
      <vt:lpstr>Contemporary Portrait</vt:lpstr>
      <vt:lpstr>Clip</vt:lpstr>
      <vt:lpstr>Document</vt:lpstr>
      <vt:lpstr>CS4101 嵌入式系統概論  Serial Communication</vt:lpstr>
      <vt:lpstr>Recall the Container Thermometer</vt:lpstr>
      <vt:lpstr>We Have Learned …</vt:lpstr>
      <vt:lpstr>Outline</vt:lpstr>
      <vt:lpstr>Communication Interfaces</vt:lpstr>
      <vt:lpstr>Asynchronous Serial Communication</vt:lpstr>
      <vt:lpstr>Asynchronous Serial Communication</vt:lpstr>
      <vt:lpstr>Data Format for Asyn Transmission</vt:lpstr>
      <vt:lpstr>RS-232</vt:lpstr>
      <vt:lpstr>Transmission Speed</vt:lpstr>
      <vt:lpstr>Serial Transmission Using UARTs</vt:lpstr>
      <vt:lpstr>Outline</vt:lpstr>
      <vt:lpstr>Communication Peripherals in MSP430</vt:lpstr>
      <vt:lpstr>Software UART Using Timer_A</vt:lpstr>
      <vt:lpstr>How to Do?</vt:lpstr>
      <vt:lpstr>How to Leverage Timer_A?</vt:lpstr>
      <vt:lpstr>How to Leverage Timer_A?</vt:lpstr>
      <vt:lpstr>Pin Connections</vt:lpstr>
      <vt:lpstr>PowerPoint 簡報</vt:lpstr>
      <vt:lpstr>For LaunchPad</vt:lpstr>
      <vt:lpstr>Receive Procedure by Timer_A</vt:lpstr>
      <vt:lpstr>Transmission of Software UART</vt:lpstr>
      <vt:lpstr>TA0CCTLx</vt:lpstr>
      <vt:lpstr>TA0CCTLx (cont’d)</vt:lpstr>
      <vt:lpstr>Sample Code </vt:lpstr>
      <vt:lpstr>Sample Code</vt:lpstr>
      <vt:lpstr>Sample Code </vt:lpstr>
      <vt:lpstr>Sample Code </vt:lpstr>
      <vt:lpstr>Sample Code </vt:lpstr>
      <vt:lpstr>Sample Code </vt:lpstr>
      <vt:lpstr>Sample Code</vt:lpstr>
      <vt:lpstr>Sample Code</vt:lpstr>
      <vt:lpstr>PowerPoint 簡報</vt:lpstr>
      <vt:lpstr>TAIV (Timer_A Interrupt Vector)</vt:lpstr>
      <vt:lpstr>Setting PC for Serial Communication</vt:lpstr>
      <vt:lpstr>Setting PC for Serial Communication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CS4101 嵌入式系統概論  Serial Communication</dc:title>
  <dc:creator>Chung-Ta King</dc:creator>
  <cp:lastModifiedBy>CTKing</cp:lastModifiedBy>
  <cp:revision>553</cp:revision>
  <dcterms:created xsi:type="dcterms:W3CDTF">2000-02-07T23:54:30Z</dcterms:created>
  <dcterms:modified xsi:type="dcterms:W3CDTF">2016-11-15T01:55:48Z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