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88" r:id="rId2"/>
    <p:sldId id="474" r:id="rId3"/>
    <p:sldId id="476" r:id="rId4"/>
    <p:sldId id="444" r:id="rId5"/>
    <p:sldId id="446" r:id="rId6"/>
    <p:sldId id="447" r:id="rId7"/>
    <p:sldId id="448" r:id="rId8"/>
    <p:sldId id="449" r:id="rId9"/>
    <p:sldId id="450" r:id="rId10"/>
    <p:sldId id="452" r:id="rId11"/>
    <p:sldId id="453" r:id="rId12"/>
    <p:sldId id="454" r:id="rId13"/>
    <p:sldId id="455" r:id="rId14"/>
    <p:sldId id="456" r:id="rId15"/>
    <p:sldId id="457" r:id="rId16"/>
    <p:sldId id="465" r:id="rId17"/>
    <p:sldId id="495" r:id="rId18"/>
    <p:sldId id="496" r:id="rId19"/>
    <p:sldId id="497" r:id="rId20"/>
    <p:sldId id="498" r:id="rId21"/>
    <p:sldId id="499" r:id="rId22"/>
    <p:sldId id="500" r:id="rId23"/>
    <p:sldId id="501" r:id="rId24"/>
    <p:sldId id="485" r:id="rId25"/>
    <p:sldId id="486" r:id="rId26"/>
    <p:sldId id="487" r:id="rId27"/>
    <p:sldId id="488" r:id="rId28"/>
    <p:sldId id="489" r:id="rId29"/>
    <p:sldId id="490" r:id="rId30"/>
    <p:sldId id="491" r:id="rId31"/>
    <p:sldId id="492" r:id="rId32"/>
    <p:sldId id="493" r:id="rId33"/>
    <p:sldId id="494" r:id="rId34"/>
    <p:sldId id="473" r:id="rId35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9933"/>
    <a:srgbClr val="33CC33"/>
    <a:srgbClr val="FFCC66"/>
    <a:srgbClr val="FFCC99"/>
    <a:srgbClr val="FF0000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24" y="17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152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3B86379F-0E54-4248-BCA5-50E92997FB01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3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1CA3AC31-3878-4C01-BDE7-698669F042E0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3</a:t>
            </a:fld>
            <a:endParaRPr kumimoji="1"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35A2AFDA-A0F5-4CDE-8930-8053CF981343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3</a:t>
            </a:fld>
            <a:endParaRPr kumimoji="1"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8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9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2B963D28-E0C8-419A-874A-87253D01E11D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3</a:t>
            </a:fld>
            <a:endParaRPr kumimoji="1" lang="en-US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597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47584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C2CED01E-008D-4EDA-A899-EA307103310D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22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91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6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The MSP430 uses </a:t>
            </a:r>
            <a:r>
              <a:rPr lang="en-US" altLang="zh-TW" b="1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vectored interrupts</a:t>
            </a: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, which means </a:t>
            </a:r>
            <a:r>
              <a:rPr lang="en-US" altLang="zh-TW" b="1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that the address of each ISR—its vector—is stored in a vector table at a deﬁned address in memory. </a:t>
            </a: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In most cases each vector is associated with a unique interrupt but some sources share a vector. The ISR itself must locate the source of interrupts that share vectors. For example, TAIFG shares a vector with the capture/compare interrupts for all channels of </a:t>
            </a:r>
            <a:r>
              <a:rPr lang="en-US" altLang="zh-TW" dirty="0" err="1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Timer_A</a:t>
            </a: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 other than 0. Channel 0 has its own interrupt ﬂag TACCR0 CCIFG and separate vector.</a:t>
            </a:r>
            <a:endParaRPr lang="zh-TW" altLang="en-US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917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1B994B74-C6C1-43FF-88F7-9D2AEB864697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22</a:t>
            </a:fld>
            <a:endParaRPr kumimoji="1" lang="en-US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3650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94114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29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61222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71564"/>
            <a:ext cx="8178800" cy="502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0000FF"/>
                </a:solidFill>
              </a:rPr>
              <a:t>Interrupts</a:t>
            </a:r>
            <a:r>
              <a:rPr lang="en-US" altLang="zh-TW" dirty="0" smtClean="0"/>
              <a:t> </a:t>
            </a:r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5124" name="Text Box 13"/>
          <p:cNvSpPr txBox="1">
            <a:spLocks noChangeArrowheads="1"/>
          </p:cNvSpPr>
          <p:nvPr/>
        </p:nvSpPr>
        <p:spPr bwMode="auto">
          <a:xfrm>
            <a:off x="1477963" y="5300663"/>
            <a:ext cx="61896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600">
                <a:latin typeface="Tahoma" panose="020B0604030504040204" pitchFamily="34" charset="0"/>
              </a:rPr>
              <a:t>Materials from </a:t>
            </a:r>
            <a:r>
              <a:rPr lang="en-US" altLang="zh-TW" sz="1600" i="1">
                <a:latin typeface="Tahoma" panose="020B0604030504040204" pitchFamily="34" charset="0"/>
              </a:rPr>
              <a:t>MSP430 Microcontroller Basics</a:t>
            </a:r>
            <a:r>
              <a:rPr lang="en-US" altLang="zh-TW" sz="1600">
                <a:latin typeface="Tahoma" panose="020B0604030504040204" pitchFamily="34" charset="0"/>
              </a:rPr>
              <a:t>, John H. Davies, Newnes, 2008</a:t>
            </a:r>
            <a:endParaRPr lang="zh-TW" altLang="en-US" sz="1600">
              <a:latin typeface="Tahom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162F5863-2570-4791-B482-88E25B4FE303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9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Disabling Interrupts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Programs may disable interrupts</a:t>
            </a:r>
          </a:p>
          <a:p>
            <a:pPr lvl="1"/>
            <a:r>
              <a:rPr lang="en-US" altLang="zh-TW" dirty="0" smtClean="0"/>
              <a:t>In most cases the program can select which interrupts to disable during critical operations and which to keep enabled by writing corresponding values into a special register</a:t>
            </a:r>
          </a:p>
          <a:p>
            <a:pPr lvl="1"/>
            <a:r>
              <a:rPr lang="en-US" altLang="zh-TW" i="1" dirty="0" err="1" smtClean="0"/>
              <a:t>Nonmaskable</a:t>
            </a:r>
            <a:r>
              <a:rPr lang="en-US" altLang="zh-TW" dirty="0" smtClean="0"/>
              <a:t> interrupts cannot be disabled and are used to indicate critical events, e.g. power failures</a:t>
            </a:r>
          </a:p>
          <a:p>
            <a:r>
              <a:rPr lang="en-US" altLang="zh-TW" dirty="0" smtClean="0"/>
              <a:t>Certain processors assign </a:t>
            </a:r>
            <a:r>
              <a:rPr lang="en-US" altLang="zh-TW" i="1" dirty="0" smtClean="0"/>
              <a:t>priorities</a:t>
            </a:r>
            <a:r>
              <a:rPr lang="en-US" altLang="zh-TW" dirty="0" smtClean="0"/>
              <a:t> to interrupts, allowing programs to specify a threshold priority so that only interrupts having higher priorities than the threshold are enabled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FF0436C3-DD12-4035-8B80-D3846551F53F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10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945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Where to Put ISR Code?</a:t>
            </a:r>
            <a:endParaRPr lang="zh-TW" altLang="en-US" smtClean="0"/>
          </a:p>
        </p:txBody>
      </p:sp>
      <p:sp>
        <p:nvSpPr>
          <p:cNvPr id="17411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zh-TW" dirty="0" smtClean="0"/>
              <a:t>Challenges: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Locations of ISRs should be fixed so that the processor can easily find them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But, different ISRs may have different lengths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hard to track their starting addresses</a:t>
            </a:r>
            <a:endParaRPr lang="en-US" altLang="zh-TW" dirty="0" smtClean="0"/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Worse yet, application programs may supply their own ISRs; thus </a:t>
            </a:r>
            <a:r>
              <a:rPr lang="en-US" altLang="zh-TW" dirty="0" smtClean="0">
                <a:sym typeface="Wingdings" panose="05000000000000000000" pitchFamily="2" charset="2"/>
              </a:rPr>
              <a:t>ISR codes may change dynamically</a:t>
            </a:r>
          </a:p>
          <a:p>
            <a:pPr>
              <a:spcBef>
                <a:spcPts val="300"/>
              </a:spcBef>
            </a:pPr>
            <a:r>
              <a:rPr lang="en-US" altLang="zh-TW" dirty="0" smtClean="0"/>
              <a:t>Possible solutions: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ISR is at a fixed location, e.g., in 8051, the first interrupt pin always causes 8051 to jump to 0x0003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A table in memory contains addresses of ISR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the table is called </a:t>
            </a:r>
            <a:r>
              <a:rPr lang="en-US" altLang="zh-TW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interrupt vector table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>
              <a:spcBef>
                <a:spcPts val="300"/>
              </a:spcBef>
            </a:pPr>
            <a:endParaRPr lang="zh-TW" altLang="en-US" dirty="0" smtClean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E554DF72-B5C1-4238-88B0-94D9D1B5818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to Know Who Interrupts?</a:t>
            </a:r>
            <a:endParaRPr lang="zh-TW" altLang="en-US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zh-TW" dirty="0" smtClean="0"/>
              <a:t>Simple answer: according to interrupt signal</a:t>
            </a:r>
          </a:p>
          <a:p>
            <a:pPr lvl="1"/>
            <a:r>
              <a:rPr lang="en-US" altLang="zh-TW" dirty="0" smtClean="0"/>
              <a:t>One interrupt signal corresponds to one ISR</a:t>
            </a:r>
          </a:p>
          <a:p>
            <a:r>
              <a:rPr lang="en-US" altLang="zh-TW" dirty="0" smtClean="0"/>
              <a:t>Difficult problem: same interrupt signal shared by several devices/events</a:t>
            </a:r>
          </a:p>
          <a:p>
            <a:pPr lvl="1"/>
            <a:r>
              <a:rPr lang="en-US" altLang="zh-TW" dirty="0" smtClean="0"/>
              <a:t>Option 1: inside the corresponding ISR, poll and check these devices/events in turn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devices are passive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Option 2: devices/events provide the address of ISRs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devices are proactive</a:t>
            </a:r>
            <a:br>
              <a:rPr lang="en-US" altLang="zh-TW" dirty="0" smtClean="0">
                <a:sym typeface="Wingdings" panose="05000000000000000000" pitchFamily="2" charset="2"/>
              </a:rPr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vectored interrupt</a:t>
            </a:r>
            <a:endParaRPr lang="zh-TW" altLang="en-US" i="1" dirty="0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CA2EEB4A-D685-4EA4-8738-B8AFBE7EF73F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12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150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Some Common Questions</a:t>
            </a:r>
            <a:endParaRPr lang="zh-TW" altLang="en-US" smtClean="0"/>
          </a:p>
        </p:txBody>
      </p:sp>
      <p:sp>
        <p:nvSpPr>
          <p:cNvPr id="19459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Can a processor be interrupted in the middle of an instruction?</a:t>
            </a:r>
          </a:p>
          <a:p>
            <a:pPr lvl="1"/>
            <a:r>
              <a:rPr lang="en-US" altLang="zh-TW" dirty="0" smtClean="0"/>
              <a:t>Usually not</a:t>
            </a:r>
          </a:p>
          <a:p>
            <a:pPr lvl="1"/>
            <a:r>
              <a:rPr lang="en-US" altLang="zh-TW" dirty="0" smtClean="0"/>
              <a:t>Exceptions: critical hardware failure, long-running instructions (e.g. moving data in memory)</a:t>
            </a:r>
          </a:p>
          <a:p>
            <a:r>
              <a:rPr lang="en-US" altLang="zh-TW" dirty="0" smtClean="0"/>
              <a:t>If two interrupts occur at the same time, which ISR does the process do first?</a:t>
            </a:r>
          </a:p>
          <a:p>
            <a:pPr lvl="1"/>
            <a:r>
              <a:rPr lang="en-US" altLang="zh-TW" dirty="0" smtClean="0"/>
              <a:t>Prioritize the interrupt signals</a:t>
            </a:r>
          </a:p>
          <a:p>
            <a:r>
              <a:rPr lang="en-US" altLang="zh-TW" dirty="0" smtClean="0"/>
              <a:t>Can an interrupt signal interrupt another ISR?</a:t>
            </a:r>
          </a:p>
          <a:p>
            <a:pPr lvl="1"/>
            <a:r>
              <a:rPr lang="en-US" altLang="zh-TW" dirty="0" smtClean="0"/>
              <a:t>Interrupt nesting is usually allowed according to priority</a:t>
            </a:r>
          </a:p>
          <a:p>
            <a:pPr lvl="1"/>
            <a:r>
              <a:rPr lang="en-US" altLang="zh-TW" dirty="0" smtClean="0"/>
              <a:t>Some processor may require re-enabling by your ISR</a:t>
            </a:r>
            <a:endParaRPr lang="zh-TW" altLang="en-US" dirty="0" smtClean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61081A77-AE13-4634-99C5-17614745A59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53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Some Common Questions</a:t>
            </a:r>
            <a:endParaRPr lang="zh-TW" altLang="en-US" smtClean="0"/>
          </a:p>
        </p:txBody>
      </p:sp>
      <p:sp>
        <p:nvSpPr>
          <p:cNvPr id="2048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What happens when an interrupt is signaled while the interrupt is disabled?</a:t>
            </a:r>
          </a:p>
          <a:p>
            <a:pPr lvl="1"/>
            <a:r>
              <a:rPr lang="en-US" altLang="zh-TW" smtClean="0"/>
              <a:t>Processors usually remember the interrupt signals and jump to the ISR when the interrupt is enabled</a:t>
            </a:r>
          </a:p>
          <a:p>
            <a:r>
              <a:rPr lang="en-US" altLang="zh-TW" smtClean="0"/>
              <a:t>What happens when we forget to re-enable disabled interrupts?</a:t>
            </a:r>
          </a:p>
          <a:p>
            <a:r>
              <a:rPr lang="en-US" altLang="zh-TW" smtClean="0"/>
              <a:t>What happens if we disable a disabled interrupt?</a:t>
            </a:r>
          </a:p>
          <a:p>
            <a:r>
              <a:rPr lang="en-US" altLang="zh-TW" smtClean="0"/>
              <a:t>Are interrupts enabled or disabled when the processor first starts up?</a:t>
            </a:r>
            <a:endParaRPr lang="zh-TW" altLang="en-US" smtClean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AB5462B-306B-4695-8ADD-32AABBC2E42C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14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 Latency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zh-TW" i="1" dirty="0" smtClean="0"/>
              <a:t>Interrupt latency </a:t>
            </a:r>
            <a:r>
              <a:rPr lang="en-US" altLang="zh-TW" dirty="0" smtClean="0"/>
              <a:t>is the amount of time taken to respond to an interrupt. It depends on: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Longest period during which the interrupt is disabled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Time to execute ISRs of higher priority interrupts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Time for processor to stop current execution, do the necessary ‘bookkeeping’ and start executing the ISR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Time taken for the ISR to save context and start executing instructions that count as a ‘response’</a:t>
            </a:r>
          </a:p>
          <a:p>
            <a:pPr>
              <a:spcBef>
                <a:spcPts val="300"/>
              </a:spcBef>
            </a:pPr>
            <a:r>
              <a:rPr lang="en-US" altLang="zh-TW" dirty="0" smtClean="0"/>
              <a:t>Make ISRs short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Factors 4 and 2 are controlled by writing efficient code that are not too long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Factor 3 depends on HW, not under software control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7A1E721A-52D1-4A59-B453-807338352F7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interrupt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Interrupts of MSP430</a:t>
            </a:r>
          </a:p>
          <a:p>
            <a:r>
              <a:rPr lang="en-US" altLang="zh-TW" dirty="0"/>
              <a:t>Handling interrupts of </a:t>
            </a:r>
            <a:r>
              <a:rPr lang="en-US" altLang="zh-TW" dirty="0" smtClean="0"/>
              <a:t>Timer0_A </a:t>
            </a:r>
            <a:r>
              <a:rPr lang="en-US" altLang="zh-TW" dirty="0"/>
              <a:t>in MSP430</a:t>
            </a:r>
          </a:p>
          <a:p>
            <a:r>
              <a:rPr lang="en-US" altLang="zh-TW" dirty="0"/>
              <a:t>Handling interrupts of port P1 in </a:t>
            </a:r>
            <a:r>
              <a:rPr lang="en-US" altLang="zh-TW" dirty="0" smtClean="0"/>
              <a:t>MSP430</a:t>
            </a:r>
            <a:endParaRPr lang="en-US" altLang="zh-TW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Three Types of Interrupts in MSP430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System reset: 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/>
              <a:t>Power-up, external reset, Watchdog Timer, flash key violation, PC out-of-range, etc.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/>
              <a:t>Always take</a:t>
            </a:r>
          </a:p>
          <a:p>
            <a:pPr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(Non)-</a:t>
            </a:r>
            <a:r>
              <a:rPr lang="en-US" altLang="zh-TW" dirty="0" err="1" smtClean="0"/>
              <a:t>maskable</a:t>
            </a:r>
            <a:r>
              <a:rPr lang="en-US" altLang="zh-TW" dirty="0" smtClean="0"/>
              <a:t> interrupt (NMI):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/>
              <a:t>RST/NMI pin, oscillator fault, flash access violation 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 smtClean="0"/>
              <a:t>Cannot be masked; but still need bits to be set in special peripheral registers</a:t>
            </a:r>
          </a:p>
          <a:p>
            <a:pPr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Maskable</a:t>
            </a:r>
            <a:r>
              <a:rPr lang="en-US" altLang="zh-TW" dirty="0" smtClean="0"/>
              <a:t> interrupt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Enable the interrupt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Prepare the interrupt service routine (ISR) and link it to the interrupt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16</a:t>
            </a:fld>
            <a:endParaRPr lang="zh-TW" altLang="zh-TW"/>
          </a:p>
        </p:txBody>
      </p:sp>
      <p:sp>
        <p:nvSpPr>
          <p:cNvPr id="5" name="橢圓 4"/>
          <p:cNvSpPr/>
          <p:nvPr/>
        </p:nvSpPr>
        <p:spPr bwMode="auto">
          <a:xfrm>
            <a:off x="425450" y="4221088"/>
            <a:ext cx="3570486" cy="72008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69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91870BE0-8CAF-493B-ABD3-FA307C498D49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17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Enabling an Interrupt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On MSP430, an interrupt will be detected and serviced if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i="1" dirty="0" smtClean="0"/>
              <a:t>global interrupt-enable </a:t>
            </a:r>
            <a:r>
              <a:rPr lang="en-US" altLang="zh-TW" dirty="0" smtClean="0"/>
              <a:t>(GIE) bit in </a:t>
            </a:r>
            <a:r>
              <a:rPr lang="en-US" altLang="zh-TW" i="1" dirty="0" smtClean="0"/>
              <a:t>Status Register </a:t>
            </a:r>
            <a:r>
              <a:rPr lang="en-US" altLang="zh-TW" dirty="0" smtClean="0"/>
              <a:t>(SR) in CPU is set</a:t>
            </a:r>
            <a:endParaRPr lang="en-US" altLang="zh-TW" dirty="0" smtClean="0">
              <a:sym typeface="Wingdings" panose="05000000000000000000" pitchFamily="2" charset="2"/>
            </a:endParaRPr>
          </a:p>
          <a:p>
            <a:pPr lvl="1"/>
            <a:r>
              <a:rPr lang="en-US" altLang="zh-TW" dirty="0" smtClean="0"/>
              <a:t>A peripheral device enables interrupt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For Timer0_A: TAIE bit in TA0CTL register, CCIE bit in TA0CCTLx register</a:t>
            </a:r>
            <a:endParaRPr lang="en-US" altLang="zh-TW" dirty="0" smtClean="0"/>
          </a:p>
          <a:p>
            <a:r>
              <a:rPr lang="en-US" altLang="zh-TW" dirty="0" smtClean="0"/>
              <a:t>The peripheral signals an</a:t>
            </a:r>
            <a:br>
              <a:rPr lang="en-US" altLang="zh-TW" dirty="0" smtClean="0"/>
            </a:br>
            <a:r>
              <a:rPr lang="en-US" altLang="zh-TW" dirty="0" smtClean="0"/>
              <a:t>interrupt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For Timer0_A: TAIFG,</a:t>
            </a:r>
            <a:br>
              <a:rPr lang="en-US" altLang="zh-TW" dirty="0" smtClean="0">
                <a:sym typeface="Wingdings" panose="05000000000000000000" pitchFamily="2" charset="2"/>
              </a:rPr>
            </a:br>
            <a:r>
              <a:rPr lang="en-US" altLang="zh-TW" dirty="0" smtClean="0">
                <a:sym typeface="Wingdings" panose="05000000000000000000" pitchFamily="2" charset="2"/>
              </a:rPr>
              <a:t>CCIFG</a:t>
            </a:r>
            <a:r>
              <a:rPr lang="en-US" altLang="zh-TW" dirty="0" smtClean="0"/>
              <a:t> </a:t>
            </a:r>
          </a:p>
          <a:p>
            <a:pPr lvl="1"/>
            <a:endParaRPr lang="en-US" altLang="zh-TW" dirty="0" smtClean="0"/>
          </a:p>
        </p:txBody>
      </p:sp>
      <p:grpSp>
        <p:nvGrpSpPr>
          <p:cNvPr id="32773" name="Group 4"/>
          <p:cNvGrpSpPr>
            <a:grpSpLocks/>
          </p:cNvGrpSpPr>
          <p:nvPr/>
        </p:nvGrpSpPr>
        <p:grpSpPr bwMode="auto">
          <a:xfrm>
            <a:off x="4932363" y="3789040"/>
            <a:ext cx="3960812" cy="2165350"/>
            <a:chOff x="2653" y="1752"/>
            <a:chExt cx="2858" cy="1364"/>
          </a:xfrm>
        </p:grpSpPr>
        <p:pic>
          <p:nvPicPr>
            <p:cNvPr id="32774" name="Picture 6" descr="f02-05-H8276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3" y="1752"/>
              <a:ext cx="2858" cy="1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5" name="Oval 6"/>
            <p:cNvSpPr>
              <a:spLocks noChangeArrowheads="1"/>
            </p:cNvSpPr>
            <p:nvPr/>
          </p:nvSpPr>
          <p:spPr bwMode="auto">
            <a:xfrm>
              <a:off x="3606" y="2205"/>
              <a:ext cx="907" cy="22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cxnSp>
        <p:nvCxnSpPr>
          <p:cNvPr id="3" name="直線單箭頭接點 2"/>
          <p:cNvCxnSpPr>
            <a:endCxn id="32775" idx="0"/>
          </p:cNvCxnSpPr>
          <p:nvPr/>
        </p:nvCxnSpPr>
        <p:spPr bwMode="auto">
          <a:xfrm>
            <a:off x="6876256" y="2420888"/>
            <a:ext cx="5332" cy="20872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74648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7ADF718-5D68-40EF-B3C2-20EBD225C0A4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Ex: Timer0_A Interrupt Enabling</a:t>
            </a:r>
          </a:p>
        </p:txBody>
      </p:sp>
      <p:grpSp>
        <p:nvGrpSpPr>
          <p:cNvPr id="33796" name="Group 3"/>
          <p:cNvGrpSpPr>
            <a:grpSpLocks/>
          </p:cNvGrpSpPr>
          <p:nvPr/>
        </p:nvGrpSpPr>
        <p:grpSpPr bwMode="auto">
          <a:xfrm>
            <a:off x="107950" y="1196975"/>
            <a:ext cx="4464050" cy="4897438"/>
            <a:chOff x="184" y="890"/>
            <a:chExt cx="3331" cy="3220"/>
          </a:xfrm>
        </p:grpSpPr>
        <p:pic>
          <p:nvPicPr>
            <p:cNvPr id="3381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矩形 5"/>
            <p:cNvSpPr/>
            <p:nvPr/>
          </p:nvSpPr>
          <p:spPr>
            <a:xfrm>
              <a:off x="1500" y="1162"/>
              <a:ext cx="1042" cy="26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26" name="矩形 25"/>
            <p:cNvSpPr/>
            <p:nvPr/>
          </p:nvSpPr>
          <p:spPr>
            <a:xfrm>
              <a:off x="2271" y="2386"/>
              <a:ext cx="771" cy="13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</p:grpSp>
      <p:grpSp>
        <p:nvGrpSpPr>
          <p:cNvPr id="975879" name="Group 7"/>
          <p:cNvGrpSpPr>
            <a:grpSpLocks/>
          </p:cNvGrpSpPr>
          <p:nvPr/>
        </p:nvGrpSpPr>
        <p:grpSpPr bwMode="auto">
          <a:xfrm>
            <a:off x="3995738" y="1341438"/>
            <a:ext cx="5003800" cy="1614487"/>
            <a:chOff x="2562" y="1162"/>
            <a:chExt cx="3152" cy="1017"/>
          </a:xfrm>
        </p:grpSpPr>
        <p:pic>
          <p:nvPicPr>
            <p:cNvPr id="3380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" y="1162"/>
              <a:ext cx="3152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橢圓 19"/>
            <p:cNvSpPr/>
            <p:nvPr/>
          </p:nvSpPr>
          <p:spPr>
            <a:xfrm>
              <a:off x="4956" y="1640"/>
              <a:ext cx="300" cy="18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33810" name="Text Box 10"/>
            <p:cNvSpPr txBox="1">
              <a:spLocks noChangeArrowheads="1"/>
            </p:cNvSpPr>
            <p:nvPr/>
          </p:nvSpPr>
          <p:spPr bwMode="auto">
            <a:xfrm>
              <a:off x="3758" y="1927"/>
              <a:ext cx="65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000" dirty="0" smtClean="0"/>
                <a:t>TA0CTL</a:t>
              </a:r>
              <a:endParaRPr lang="en-US" altLang="zh-TW" sz="2000" dirty="0"/>
            </a:p>
          </p:txBody>
        </p:sp>
      </p:grpSp>
      <p:grpSp>
        <p:nvGrpSpPr>
          <p:cNvPr id="975883" name="Group 11"/>
          <p:cNvGrpSpPr>
            <a:grpSpLocks/>
          </p:cNvGrpSpPr>
          <p:nvPr/>
        </p:nvGrpSpPr>
        <p:grpSpPr bwMode="auto">
          <a:xfrm>
            <a:off x="4140200" y="3862388"/>
            <a:ext cx="4897438" cy="1552235"/>
            <a:chOff x="703" y="2750"/>
            <a:chExt cx="4925" cy="1095"/>
          </a:xfrm>
        </p:grpSpPr>
        <p:pic>
          <p:nvPicPr>
            <p:cNvPr id="33805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2750"/>
              <a:ext cx="4925" cy="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6" name="Text Box 13"/>
            <p:cNvSpPr txBox="1">
              <a:spLocks noChangeArrowheads="1"/>
            </p:cNvSpPr>
            <p:nvPr/>
          </p:nvSpPr>
          <p:spPr bwMode="auto">
            <a:xfrm>
              <a:off x="2732" y="3563"/>
              <a:ext cx="1205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000" dirty="0" smtClean="0"/>
                <a:t>TA0CCTL</a:t>
              </a:r>
              <a:endParaRPr lang="en-US" altLang="zh-TW" sz="2000" dirty="0"/>
            </a:p>
          </p:txBody>
        </p:sp>
        <p:sp>
          <p:nvSpPr>
            <p:cNvPr id="33807" name="Oval 14"/>
            <p:cNvSpPr>
              <a:spLocks noChangeArrowheads="1"/>
            </p:cNvSpPr>
            <p:nvPr/>
          </p:nvSpPr>
          <p:spPr bwMode="auto">
            <a:xfrm>
              <a:off x="2652" y="3204"/>
              <a:ext cx="409" cy="27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sp>
        <p:nvSpPr>
          <p:cNvPr id="975887" name="Line 15"/>
          <p:cNvSpPr>
            <a:spLocks noChangeShapeType="1"/>
          </p:cNvSpPr>
          <p:nvPr/>
        </p:nvSpPr>
        <p:spPr bwMode="auto">
          <a:xfrm>
            <a:off x="3852863" y="2205038"/>
            <a:ext cx="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88" name="Line 16"/>
          <p:cNvSpPr>
            <a:spLocks noChangeShapeType="1"/>
          </p:cNvSpPr>
          <p:nvPr/>
        </p:nvSpPr>
        <p:spPr bwMode="auto">
          <a:xfrm>
            <a:off x="3852863" y="2781300"/>
            <a:ext cx="47513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89" name="Line 17"/>
          <p:cNvSpPr>
            <a:spLocks noChangeShapeType="1"/>
          </p:cNvSpPr>
          <p:nvPr/>
        </p:nvSpPr>
        <p:spPr bwMode="auto">
          <a:xfrm flipV="1">
            <a:off x="8604250" y="2349500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0" name="Line 18"/>
          <p:cNvSpPr>
            <a:spLocks noChangeShapeType="1"/>
          </p:cNvSpPr>
          <p:nvPr/>
        </p:nvSpPr>
        <p:spPr bwMode="auto">
          <a:xfrm>
            <a:off x="3924300" y="4654550"/>
            <a:ext cx="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1" name="Line 19"/>
          <p:cNvSpPr>
            <a:spLocks noChangeShapeType="1"/>
          </p:cNvSpPr>
          <p:nvPr/>
        </p:nvSpPr>
        <p:spPr bwMode="auto">
          <a:xfrm>
            <a:off x="3924300" y="5230813"/>
            <a:ext cx="47513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2" name="Line 20"/>
          <p:cNvSpPr>
            <a:spLocks noChangeShapeType="1"/>
          </p:cNvSpPr>
          <p:nvPr/>
        </p:nvSpPr>
        <p:spPr bwMode="auto">
          <a:xfrm flipV="1">
            <a:off x="8675688" y="4799013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1074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758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758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9758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9758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7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7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7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7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7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7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5887" grpId="0" animBg="1"/>
      <p:bldP spid="975888" grpId="0" animBg="1"/>
      <p:bldP spid="975889" grpId="0" animBg="1"/>
      <p:bldP spid="975890" grpId="0" animBg="1"/>
      <p:bldP spid="975891" grpId="0" animBg="1"/>
      <p:bldP spid="9758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D248BE7-7E74-466F-98EC-EB0DB2E443A2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From Clock to Timer to CPU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825" y="1093788"/>
            <a:ext cx="6291263" cy="504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4787900" y="4292600"/>
            <a:ext cx="1655763" cy="15128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>
              <a:latin typeface="Tahoma" panose="020B0604030504040204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520825" y="1727200"/>
            <a:ext cx="1438275" cy="122396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>
              <a:latin typeface="Tahoma" panose="020B0604030504040204" pitchFamily="34" charset="0"/>
            </a:endParaRPr>
          </a:p>
        </p:txBody>
      </p:sp>
      <p:grpSp>
        <p:nvGrpSpPr>
          <p:cNvPr id="6151" name="Group 11"/>
          <p:cNvGrpSpPr>
            <a:grpSpLocks/>
          </p:cNvGrpSpPr>
          <p:nvPr/>
        </p:nvGrpSpPr>
        <p:grpSpPr bwMode="auto">
          <a:xfrm>
            <a:off x="2673350" y="2492375"/>
            <a:ext cx="2185988" cy="2736850"/>
            <a:chOff x="1519" y="1842"/>
            <a:chExt cx="1452" cy="1770"/>
          </a:xfrm>
        </p:grpSpPr>
        <p:sp>
          <p:nvSpPr>
            <p:cNvPr id="6164" name="Line 8"/>
            <p:cNvSpPr>
              <a:spLocks noChangeShapeType="1"/>
            </p:cNvSpPr>
            <p:nvPr/>
          </p:nvSpPr>
          <p:spPr bwMode="auto">
            <a:xfrm>
              <a:off x="1519" y="1842"/>
              <a:ext cx="10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65" name="Line 9"/>
            <p:cNvSpPr>
              <a:spLocks noChangeShapeType="1"/>
            </p:cNvSpPr>
            <p:nvPr/>
          </p:nvSpPr>
          <p:spPr bwMode="auto">
            <a:xfrm>
              <a:off x="2562" y="1842"/>
              <a:ext cx="0" cy="177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66" name="Line 10"/>
            <p:cNvSpPr>
              <a:spLocks noChangeShapeType="1"/>
            </p:cNvSpPr>
            <p:nvPr/>
          </p:nvSpPr>
          <p:spPr bwMode="auto">
            <a:xfrm>
              <a:off x="2562" y="3612"/>
              <a:ext cx="40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5148263" y="1268413"/>
            <a:ext cx="3816350" cy="3600450"/>
            <a:chOff x="184" y="890"/>
            <a:chExt cx="3331" cy="3220"/>
          </a:xfrm>
        </p:grpSpPr>
        <p:pic>
          <p:nvPicPr>
            <p:cNvPr id="6161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矩形 13"/>
            <p:cNvSpPr/>
            <p:nvPr/>
          </p:nvSpPr>
          <p:spPr>
            <a:xfrm>
              <a:off x="1500" y="1163"/>
              <a:ext cx="1043" cy="2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15" name="矩形 14"/>
            <p:cNvSpPr/>
            <p:nvPr/>
          </p:nvSpPr>
          <p:spPr>
            <a:xfrm>
              <a:off x="2271" y="2386"/>
              <a:ext cx="772" cy="13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468313" y="1052513"/>
            <a:ext cx="4679950" cy="2490787"/>
            <a:chOff x="295" y="1071"/>
            <a:chExt cx="2948" cy="1569"/>
          </a:xfrm>
        </p:grpSpPr>
        <p:pic>
          <p:nvPicPr>
            <p:cNvPr id="6158" name="Picture 2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1071"/>
              <a:ext cx="2948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9" name="Rectangle 17"/>
            <p:cNvSpPr>
              <a:spLocks noChangeArrowheads="1"/>
            </p:cNvSpPr>
            <p:nvPr/>
          </p:nvSpPr>
          <p:spPr bwMode="auto">
            <a:xfrm>
              <a:off x="567" y="2296"/>
              <a:ext cx="453" cy="22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6160" name="Rectangle 18"/>
            <p:cNvSpPr>
              <a:spLocks noChangeArrowheads="1"/>
            </p:cNvSpPr>
            <p:nvPr/>
          </p:nvSpPr>
          <p:spPr bwMode="auto">
            <a:xfrm>
              <a:off x="2472" y="1797"/>
              <a:ext cx="453" cy="22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1619250" y="2473325"/>
            <a:ext cx="230505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V="1">
            <a:off x="4643438" y="1701800"/>
            <a:ext cx="2016125" cy="719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8820150" y="1989138"/>
            <a:ext cx="0" cy="20161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H="1" flipV="1">
            <a:off x="2484438" y="4005263"/>
            <a:ext cx="63357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" name="橢圓 2"/>
          <p:cNvSpPr/>
          <p:nvPr/>
        </p:nvSpPr>
        <p:spPr bwMode="auto">
          <a:xfrm>
            <a:off x="8316416" y="1772816"/>
            <a:ext cx="503734" cy="360214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2BE0463A-1D7B-4A3B-9D4C-9F029FEA5A06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19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When an Interrupt Is Requested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smtClean="0"/>
              <a:t>Any currently executing instruction is completed. MCLK is started if the CPU was off.</a:t>
            </a:r>
          </a:p>
          <a:p>
            <a:r>
              <a:rPr lang="en-US" altLang="zh-TW" sz="2400" dirty="0" smtClean="0"/>
              <a:t>The PC, which points to the next instruction, is pushed onto the stack.</a:t>
            </a:r>
          </a:p>
          <a:p>
            <a:r>
              <a:rPr lang="en-US" altLang="zh-TW" sz="2400" dirty="0" smtClean="0"/>
              <a:t>The SR is pushed onto the stack.</a:t>
            </a:r>
          </a:p>
          <a:p>
            <a:r>
              <a:rPr lang="en-US" altLang="zh-TW" sz="2400" dirty="0" smtClean="0"/>
              <a:t>The interrupt with the highest priority is selected.</a:t>
            </a:r>
          </a:p>
          <a:p>
            <a:r>
              <a:rPr lang="en-US" altLang="zh-TW" sz="2400" dirty="0" smtClean="0"/>
              <a:t>The interrupt request flag is cleared automatically for interrupts that have a single source.</a:t>
            </a:r>
          </a:p>
          <a:p>
            <a:r>
              <a:rPr lang="en-US" altLang="zh-TW" sz="2400" dirty="0" smtClean="0"/>
              <a:t>The SR is cleared, and other </a:t>
            </a:r>
            <a:r>
              <a:rPr lang="en-US" altLang="zh-TW" sz="2400" dirty="0" err="1" smtClean="0"/>
              <a:t>maskable</a:t>
            </a:r>
            <a:r>
              <a:rPr lang="en-US" altLang="zh-TW" sz="2400" dirty="0" smtClean="0"/>
              <a:t> interrupts are disabled.</a:t>
            </a:r>
          </a:p>
          <a:p>
            <a:r>
              <a:rPr lang="en-US" altLang="zh-TW" sz="2400" dirty="0" smtClean="0"/>
              <a:t>The “starting address” of ISR is loaded into the PC and the CPU starts to execute the ISR at that address.</a:t>
            </a:r>
          </a:p>
          <a:p>
            <a:pPr>
              <a:buFontTx/>
              <a:buNone/>
            </a:pPr>
            <a:r>
              <a:rPr lang="en-US" altLang="zh-TW" sz="2400" dirty="0" smtClean="0">
                <a:latin typeface="Comic Sans MS" panose="030F0702030302020204" pitchFamily="66" charset="0"/>
              </a:rPr>
              <a:t>These operations take about 6 cycles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7744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24414A33-E7EB-4493-B7EB-439606492D59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20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After an Interrupt Is Serviced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 interrupt service routine must always finish with the </a:t>
            </a:r>
            <a:r>
              <a:rPr lang="en-US" altLang="zh-TW" i="1" dirty="0" smtClean="0"/>
              <a:t>return from interrupt </a:t>
            </a:r>
            <a:r>
              <a:rPr lang="en-US" altLang="zh-TW" dirty="0" smtClean="0"/>
              <a:t>instruction </a:t>
            </a:r>
            <a:r>
              <a:rPr lang="en-US" altLang="zh-TW" b="1" dirty="0" err="1" smtClean="0">
                <a:latin typeface="Courier New" panose="02070309020205020404" pitchFamily="49" charset="0"/>
              </a:rPr>
              <a:t>reti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The SR pops from the stack. All previous settings of GIE and the mode control bits are now in effect. 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enable other </a:t>
            </a:r>
            <a:r>
              <a:rPr lang="en-US" altLang="zh-TW" dirty="0" err="1" smtClean="0"/>
              <a:t>maskable</a:t>
            </a:r>
            <a:r>
              <a:rPr lang="en-US" altLang="zh-TW" dirty="0" smtClean="0"/>
              <a:t> interrupts and restores the previous low-power mode if there was one.</a:t>
            </a:r>
          </a:p>
          <a:p>
            <a:pPr lvl="1"/>
            <a:r>
              <a:rPr lang="en-US" altLang="zh-TW" dirty="0" smtClean="0"/>
              <a:t>The PC pops from the stack and execution resumes at the point where it was interrupted. Alternatively, the CPU stops and the device reverts to its low-power mode before the interrupt.</a:t>
            </a:r>
            <a:endParaRPr lang="zh-TW" altLang="en-US" dirty="0" smtClean="0"/>
          </a:p>
        </p:txBody>
      </p:sp>
      <p:sp>
        <p:nvSpPr>
          <p:cNvPr id="2" name="文字方塊 1"/>
          <p:cNvSpPr txBox="1"/>
          <p:nvPr/>
        </p:nvSpPr>
        <p:spPr>
          <a:xfrm>
            <a:off x="4108202" y="5013176"/>
            <a:ext cx="4136206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The original program runs as if there were no interrupt.</a:t>
            </a:r>
            <a:endParaRPr lang="zh-TW" altLang="en-US" dirty="0">
              <a:latin typeface="+mn-lt"/>
            </a:endParaRPr>
          </a:p>
        </p:txBody>
      </p:sp>
      <p:cxnSp>
        <p:nvCxnSpPr>
          <p:cNvPr id="4" name="直線單箭頭接點 3"/>
          <p:cNvCxnSpPr>
            <a:stCxn id="2" idx="0"/>
          </p:cNvCxnSpPr>
          <p:nvPr/>
        </p:nvCxnSpPr>
        <p:spPr bwMode="auto">
          <a:xfrm flipH="1" flipV="1">
            <a:off x="5148064" y="4221088"/>
            <a:ext cx="1028241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147710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86D85FB2-FBEE-440C-B94B-72043D3DE04D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Where to Find ISRs?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450" y="1125538"/>
            <a:ext cx="5343996" cy="4967287"/>
          </a:xfrm>
        </p:spPr>
        <p:txBody>
          <a:bodyPr/>
          <a:lstStyle/>
          <a:p>
            <a:r>
              <a:rPr lang="en-US" altLang="zh-TW" dirty="0" smtClean="0"/>
              <a:t>MSP430 uses </a:t>
            </a:r>
            <a:r>
              <a:rPr lang="en-US" altLang="zh-TW" i="1" dirty="0" smtClean="0">
                <a:solidFill>
                  <a:srgbClr val="FF0000"/>
                </a:solidFill>
              </a:rPr>
              <a:t>vectored interrupts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Each ISR has its own </a:t>
            </a:r>
            <a:r>
              <a:rPr lang="en-US" altLang="zh-TW" i="1" dirty="0" smtClean="0"/>
              <a:t>vector</a:t>
            </a:r>
            <a:r>
              <a:rPr lang="en-US" altLang="zh-TW" dirty="0" smtClean="0"/>
              <a:t> (starting address), which is stored at a predefined address in a </a:t>
            </a:r>
            <a:r>
              <a:rPr lang="en-US" altLang="zh-TW" i="1" dirty="0" smtClean="0">
                <a:solidFill>
                  <a:srgbClr val="FF0000"/>
                </a:solidFill>
              </a:rPr>
              <a:t>vector table </a:t>
            </a:r>
            <a:r>
              <a:rPr lang="en-US" altLang="zh-TW" dirty="0" smtClean="0"/>
              <a:t>at the end of the program memory (addresses 0xFFE0 ~ 0xFFFF). </a:t>
            </a:r>
          </a:p>
          <a:p>
            <a:pPr lvl="1"/>
            <a:r>
              <a:rPr lang="en-US" altLang="zh-TW" dirty="0" smtClean="0"/>
              <a:t>The vector table is at a fixed location, but the ISRs themselves can be located anywhere in memory.</a:t>
            </a:r>
            <a:endParaRPr lang="zh-TW" altLang="en-US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446" y="1064189"/>
            <a:ext cx="3123034" cy="5009022"/>
          </a:xfrm>
          <a:prstGeom prst="rect">
            <a:avLst/>
          </a:prstGeom>
        </p:spPr>
      </p:pic>
      <p:sp>
        <p:nvSpPr>
          <p:cNvPr id="2" name="橢圓 1"/>
          <p:cNvSpPr/>
          <p:nvPr/>
        </p:nvSpPr>
        <p:spPr bwMode="auto">
          <a:xfrm>
            <a:off x="6588224" y="908050"/>
            <a:ext cx="2376264" cy="93677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972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171FAACB-EB54-4480-832E-885D0BA3C1D3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22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789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graphicFrame>
        <p:nvGraphicFramePr>
          <p:cNvPr id="979971" name="Group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241300" y="93663"/>
          <a:ext cx="8723313" cy="6684963"/>
        </p:xfrm>
        <a:graphic>
          <a:graphicData uri="http://schemas.openxmlformats.org/drawingml/2006/table">
            <a:tbl>
              <a:tblPr/>
              <a:tblGrid>
                <a:gridCol w="231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Interrupt Source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Interrupt Flag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System Interrupt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Word Address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Priority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7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Power-up/external reset/Watchdog Timer+/flash key viol./PC out-of-range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PORIFG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RSTIFG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WDTIFG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KEYV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Reset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0FFFEh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31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(highest)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NMI/Oscillator Fault/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Flash access viol.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NMIIFG/OFIFG/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ACCVIFG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Non-maskable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Timer1_A3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TA1CCR0 CCFIG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0FFFAh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Timer1_A3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TA1CCR1/2 CCFIG, TAIFG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0FFF8h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Comparator_A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+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標楷體" charset="0"/>
                          <a:cs typeface="標楷體" charset="0"/>
                        </a:rPr>
                        <a:t>CAIFG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0FFF6h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Watchdog Timer+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WDTIFG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0FFF4h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Timer0_A3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TA0CCR0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CCIFG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0FFF2h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Timer0_A3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TA0CCR1/2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CCIFG, TAIFG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0FFF0h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0FFEEh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ADC10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ADC10IFG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0FFEAh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0FFE8h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20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11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I/O Port P2 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(8)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P2IFG.0 to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P2IFG.7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0FFE6h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I/O Port P1 (8)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P1IFG.0 to P1IFG.7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maskable</a:t>
                      </a:r>
                      <a:endParaRPr kumimoji="0" lang="en-US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charset="0"/>
                        <a:cs typeface="新細明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0FFE4h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0FFE2h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0FFE0h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8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Unused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0FFDEh 0FFCDh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charset="0"/>
                          <a:cs typeface="新細明體" charset="0"/>
                        </a:rPr>
                        <a:t>15 - 0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7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Introduction to interrupt</a:t>
            </a:r>
          </a:p>
          <a:p>
            <a:r>
              <a:rPr lang="en-US" altLang="zh-TW" dirty="0"/>
              <a:t>Interrupts of MSP430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Handling interrupts </a:t>
            </a:r>
            <a:r>
              <a:rPr lang="en-US" altLang="zh-TW" dirty="0">
                <a:solidFill>
                  <a:srgbClr val="FF0000"/>
                </a:solidFill>
              </a:rPr>
              <a:t>of </a:t>
            </a:r>
            <a:r>
              <a:rPr lang="en-US" altLang="zh-TW" dirty="0" smtClean="0">
                <a:solidFill>
                  <a:srgbClr val="FF0000"/>
                </a:solidFill>
              </a:rPr>
              <a:t>Timer0_A </a:t>
            </a:r>
            <a:r>
              <a:rPr lang="en-US" altLang="zh-TW" dirty="0">
                <a:solidFill>
                  <a:srgbClr val="FF0000"/>
                </a:solidFill>
              </a:rPr>
              <a:t>in MSP430</a:t>
            </a:r>
          </a:p>
          <a:p>
            <a:r>
              <a:rPr lang="en-US" altLang="zh-TW" dirty="0" smtClean="0"/>
              <a:t>Handling interrupts </a:t>
            </a:r>
            <a:r>
              <a:rPr lang="en-US" altLang="zh-TW" dirty="0"/>
              <a:t>of port P1 in </a:t>
            </a:r>
            <a:r>
              <a:rPr lang="en-US" altLang="zh-TW" dirty="0" smtClean="0"/>
              <a:t>MSP430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41834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Interrupts from </a:t>
            </a:r>
            <a:r>
              <a:rPr lang="en-US" altLang="zh-TW" dirty="0" smtClean="0"/>
              <a:t>Timer0_A3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Interrupts can be </a:t>
            </a:r>
            <a:br>
              <a:rPr lang="en-US" altLang="zh-TW" dirty="0"/>
            </a:br>
            <a:r>
              <a:rPr lang="en-US" altLang="zh-TW" dirty="0"/>
              <a:t>generated by the </a:t>
            </a:r>
            <a:br>
              <a:rPr lang="en-US" altLang="zh-TW" dirty="0"/>
            </a:br>
            <a:r>
              <a:rPr lang="en-US" altLang="zh-TW" dirty="0"/>
              <a:t>timer itself (flag </a:t>
            </a:r>
            <a:br>
              <a:rPr lang="en-US" altLang="zh-TW" dirty="0"/>
            </a:br>
            <a:r>
              <a:rPr lang="en-US" altLang="zh-TW" dirty="0"/>
              <a:t>TAIFG) and each </a:t>
            </a:r>
            <a:br>
              <a:rPr lang="en-US" altLang="zh-TW" dirty="0"/>
            </a:br>
            <a:r>
              <a:rPr lang="en-US" altLang="zh-TW" dirty="0"/>
              <a:t>capture/compare </a:t>
            </a:r>
            <a:br>
              <a:rPr lang="en-US" altLang="zh-TW" dirty="0"/>
            </a:br>
            <a:r>
              <a:rPr lang="en-US" altLang="zh-TW" dirty="0"/>
              <a:t>block (flag </a:t>
            </a:r>
            <a:r>
              <a:rPr lang="en-US" altLang="zh-TW" dirty="0" smtClean="0"/>
              <a:t>TA0CCRx 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CCIFG)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24</a:t>
            </a:fld>
            <a:endParaRPr lang="zh-TW" altLang="zh-TW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284663" y="1052736"/>
            <a:ext cx="4464050" cy="4897437"/>
            <a:chOff x="184" y="890"/>
            <a:chExt cx="3331" cy="322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/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矩形 6"/>
            <p:cNvSpPr/>
            <p:nvPr/>
          </p:nvSpPr>
          <p:spPr>
            <a:xfrm>
              <a:off x="1500" y="1162"/>
              <a:ext cx="1042" cy="27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2271" y="2386"/>
              <a:ext cx="771" cy="13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/>
            </a:p>
          </p:txBody>
        </p:sp>
      </p:grpSp>
      <p:sp>
        <p:nvSpPr>
          <p:cNvPr id="9" name="文字方塊 12"/>
          <p:cNvSpPr txBox="1">
            <a:spLocks noChangeArrowheads="1"/>
          </p:cNvSpPr>
          <p:nvPr/>
        </p:nvSpPr>
        <p:spPr bwMode="auto">
          <a:xfrm>
            <a:off x="7885113" y="1949673"/>
            <a:ext cx="793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000" b="1">
                <a:solidFill>
                  <a:srgbClr val="FF0000"/>
                </a:solidFill>
                <a:latin typeface="Calibri" pitchFamily="34" charset="0"/>
              </a:rPr>
              <a:t>TAIFG</a:t>
            </a:r>
            <a:endParaRPr kumimoji="0" lang="zh-TW" altLang="en-US" sz="2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文字方塊 13"/>
          <p:cNvSpPr txBox="1">
            <a:spLocks noChangeArrowheads="1"/>
          </p:cNvSpPr>
          <p:nvPr/>
        </p:nvSpPr>
        <p:spPr bwMode="auto">
          <a:xfrm>
            <a:off x="7885113" y="4469036"/>
            <a:ext cx="803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000" b="1">
                <a:solidFill>
                  <a:srgbClr val="FF0000"/>
                </a:solidFill>
                <a:latin typeface="Calibri" pitchFamily="34" charset="0"/>
              </a:rPr>
              <a:t>CCIFG</a:t>
            </a:r>
            <a:endParaRPr kumimoji="0" lang="zh-TW" altLang="en-US" sz="2000" b="1">
              <a:solidFill>
                <a:srgbClr val="FF0000"/>
              </a:solidFill>
              <a:latin typeface="Calibri" pitchFamily="34" charset="0"/>
            </a:endParaRPr>
          </a:p>
        </p:txBody>
      </p: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827088" y="4483323"/>
            <a:ext cx="5003800" cy="1614488"/>
            <a:chOff x="2562" y="1162"/>
            <a:chExt cx="3152" cy="1017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62" y="1162"/>
              <a:ext cx="315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橢圓 12"/>
            <p:cNvSpPr/>
            <p:nvPr/>
          </p:nvSpPr>
          <p:spPr>
            <a:xfrm>
              <a:off x="4956" y="1640"/>
              <a:ext cx="300" cy="18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TW" altLang="en-US"/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3758" y="1927"/>
              <a:ext cx="59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zh-TW" sz="2000" dirty="0" smtClean="0">
                  <a:latin typeface="Calibri" pitchFamily="34" charset="0"/>
                </a:rPr>
                <a:t>TA0CTL</a:t>
              </a:r>
              <a:endParaRPr kumimoji="0" lang="en-US" altLang="zh-TW" sz="2000" dirty="0">
                <a:latin typeface="Calibri" pitchFamily="34" charset="0"/>
              </a:endParaRPr>
            </a:p>
          </p:txBody>
        </p:sp>
      </p:grpSp>
      <p:cxnSp>
        <p:nvCxnSpPr>
          <p:cNvPr id="15" name="直線單箭頭接點 14"/>
          <p:cNvCxnSpPr>
            <a:stCxn id="9" idx="2"/>
          </p:cNvCxnSpPr>
          <p:nvPr/>
        </p:nvCxnSpPr>
        <p:spPr>
          <a:xfrm flipH="1">
            <a:off x="5508625" y="2349723"/>
            <a:ext cx="2773363" cy="30241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20"/>
          <p:cNvGrpSpPr>
            <a:grpSpLocks/>
          </p:cNvGrpSpPr>
          <p:nvPr/>
        </p:nvGrpSpPr>
        <p:grpSpPr bwMode="auto">
          <a:xfrm>
            <a:off x="539552" y="4559419"/>
            <a:ext cx="4897438" cy="1552235"/>
            <a:chOff x="703" y="2750"/>
            <a:chExt cx="4925" cy="1095"/>
          </a:xfrm>
        </p:grpSpPr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03" y="2750"/>
              <a:ext cx="4925" cy="8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2732" y="3563"/>
              <a:ext cx="1081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zh-TW" sz="2000" dirty="0" smtClean="0">
                  <a:latin typeface="Calibri" pitchFamily="34" charset="0"/>
                </a:rPr>
                <a:t>TA0CCTL</a:t>
              </a:r>
              <a:endParaRPr kumimoji="0" lang="en-US" altLang="zh-TW" sz="2000" dirty="0">
                <a:latin typeface="Calibri" pitchFamily="34" charset="0"/>
              </a:endParaRPr>
            </a:p>
          </p:txBody>
        </p:sp>
        <p:sp>
          <p:nvSpPr>
            <p:cNvPr id="19" name="Oval 19"/>
            <p:cNvSpPr>
              <a:spLocks noChangeArrowheads="1"/>
            </p:cNvSpPr>
            <p:nvPr/>
          </p:nvSpPr>
          <p:spPr bwMode="auto">
            <a:xfrm>
              <a:off x="2653" y="3203"/>
              <a:ext cx="408" cy="27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>
                <a:latin typeface="Calibri" pitchFamily="34" charset="0"/>
              </a:endParaRPr>
            </a:p>
          </p:txBody>
        </p:sp>
      </p:grpSp>
      <p:cxnSp>
        <p:nvCxnSpPr>
          <p:cNvPr id="20" name="直線單箭頭接點 19"/>
          <p:cNvCxnSpPr/>
          <p:nvPr/>
        </p:nvCxnSpPr>
        <p:spPr>
          <a:xfrm flipH="1">
            <a:off x="5003800" y="4726211"/>
            <a:ext cx="2952750" cy="71913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20491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Two </a:t>
            </a:r>
            <a:r>
              <a:rPr lang="en-US" altLang="zh-TW" dirty="0"/>
              <a:t>Interrupt Vectors for </a:t>
            </a:r>
            <a:r>
              <a:rPr lang="en-US" altLang="zh-TW" dirty="0" smtClean="0"/>
              <a:t>Timer0_A3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TA0CCR0 CCIFG (high priority):</a:t>
            </a:r>
          </a:p>
          <a:p>
            <a:pPr lvl="1"/>
            <a:r>
              <a:rPr lang="en-US" altLang="zh-TW" dirty="0" smtClean="0"/>
              <a:t>CCIFG0 flag is cleared automatically when serviced</a:t>
            </a:r>
          </a:p>
          <a:p>
            <a:r>
              <a:rPr lang="en-US" altLang="zh-TW" dirty="0" smtClean="0"/>
              <a:t>For all other CCIFG flags and TAIFG</a:t>
            </a:r>
          </a:p>
          <a:p>
            <a:pPr lvl="1"/>
            <a:r>
              <a:rPr lang="en-US" altLang="zh-TW" dirty="0" smtClean="0"/>
              <a:t>In compare mode, any CCIFG flag is set if TA0R counts to the associated TA0CCRx value </a:t>
            </a:r>
          </a:p>
          <a:p>
            <a:pPr lvl="1"/>
            <a:r>
              <a:rPr lang="en-US" altLang="zh-TW" dirty="0" smtClean="0"/>
              <a:t>Flags are not cleared automatically, because need to determine who made the interrupt request</a:t>
            </a:r>
          </a:p>
          <a:p>
            <a:pPr lvl="2"/>
            <a:r>
              <a:rPr lang="en-US" altLang="zh-TW" dirty="0" smtClean="0"/>
              <a:t>Can use software (ISR) to poll the flags </a:t>
            </a:r>
            <a:r>
              <a:rPr lang="en-US" altLang="zh-TW" dirty="0" smtClean="0">
                <a:sym typeface="Wingdings" pitchFamily="2" charset="2"/>
              </a:rPr>
              <a:t> slow</a:t>
            </a:r>
          </a:p>
          <a:p>
            <a:pPr lvl="2"/>
            <a:r>
              <a:rPr lang="en-US" altLang="zh-TW" dirty="0" smtClean="0">
                <a:sym typeface="Wingdings" pitchFamily="2" charset="2"/>
              </a:rPr>
              <a:t>Use </a:t>
            </a:r>
            <a:r>
              <a:rPr lang="de-DE" altLang="zh-TW" dirty="0" smtClean="0">
                <a:sym typeface="Wingdings" pitchFamily="2" charset="2"/>
              </a:rPr>
              <a:t>hardware: </a:t>
            </a:r>
            <a:r>
              <a:rPr lang="de-DE" altLang="zh-TW" dirty="0" smtClean="0">
                <a:sym typeface="Wingdings" pitchFamily="2" charset="2"/>
              </a:rPr>
              <a:t>Timer0_A3</a:t>
            </a:r>
            <a:r>
              <a:rPr lang="de-DE" altLang="zh-TW" dirty="0" smtClean="0"/>
              <a:t> </a:t>
            </a:r>
            <a:r>
              <a:rPr lang="de-DE" altLang="zh-TW" dirty="0" smtClean="0">
                <a:solidFill>
                  <a:srgbClr val="FF0000"/>
                </a:solidFill>
              </a:rPr>
              <a:t>interrupt vector register (TAIV)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4019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TAIV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On an interrupt, </a:t>
            </a:r>
            <a:r>
              <a:rPr lang="en-US" altLang="zh-TW" dirty="0" smtClean="0"/>
              <a:t>TAIV </a:t>
            </a:r>
            <a:r>
              <a:rPr lang="en-US" altLang="zh-TW" dirty="0"/>
              <a:t>contains a number indicating highest priority enabled interrupt</a:t>
            </a:r>
          </a:p>
          <a:p>
            <a:pPr lvl="1"/>
            <a:r>
              <a:rPr lang="en-US" altLang="zh-TW" dirty="0"/>
              <a:t>Any access of TAIV resets the highest pending interrupt flag. If another interrupt flag is set, another interrupt is immediately </a:t>
            </a:r>
            <a:r>
              <a:rPr lang="en-US" altLang="zh-TW" dirty="0" smtClean="0"/>
              <a:t>generated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26</a:t>
            </a:fld>
            <a:endParaRPr lang="zh-TW" altLang="zh-TW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6901" y="3094452"/>
            <a:ext cx="7877547" cy="2926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5874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Toggle </a:t>
            </a:r>
            <a:r>
              <a:rPr lang="en-US" altLang="zh-TW" dirty="0" smtClean="0"/>
              <a:t>LED </a:t>
            </a:r>
            <a:r>
              <a:rPr lang="en-US" altLang="zh-TW" dirty="0"/>
              <a:t>on Interrupts from </a:t>
            </a:r>
            <a:r>
              <a:rPr lang="en-US" altLang="zh-TW" dirty="0" smtClean="0"/>
              <a:t>Timer0_A3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27</a:t>
            </a:fld>
            <a:endParaRPr lang="zh-TW" altLang="zh-TW"/>
          </a:p>
        </p:txBody>
      </p:sp>
      <p:graphicFrame>
        <p:nvGraphicFramePr>
          <p:cNvPr id="5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300787"/>
              </p:ext>
            </p:extLst>
          </p:nvPr>
        </p:nvGraphicFramePr>
        <p:xfrm>
          <a:off x="536611" y="1095117"/>
          <a:ext cx="8064500" cy="5001768"/>
        </p:xfrm>
        <a:graphic>
          <a:graphicData uri="http://schemas.openxmlformats.org/drawingml/2006/table">
            <a:tbl>
              <a:tblPr/>
              <a:tblGrid>
                <a:gridCol w="806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#include &lt;io430x11x1.h&gt; // Specific device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#include &lt;</a:t>
                      </a:r>
                      <a:r>
                        <a:rPr kumimoji="1" lang="en-US" altLang="zh-TW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intrinsics.h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&gt; // Intrinsic functions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#define LED1 BIT0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void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WDTCTL = WDTPW|WDTHOLD; // Stop watchdog timer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P1OUT = ˜LED1;      P1DIR = LED1;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TA0CCR0 = 49999; // Upper limit of count for TAR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TA0CCTL0 = CCIE;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// Enable interrupts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TA0CTL = MC_1|ID_3|TASSEL_2|TACLR;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// Up mode, divide clock by 8, clock from SMCLK, clear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__</a:t>
                      </a:r>
                      <a:r>
                        <a:rPr kumimoji="1" lang="en-US" altLang="zh-TW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enable_interrupt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();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// Enable interrupts (intrinsic)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for (;;) { } // Loop forever doing nothing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// Interrupt service routine for Timer0_A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1800" b="1" kern="1200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#pragma vector = TIMER0_A0_VECTOR</a:t>
                      </a:r>
                      <a:endParaRPr kumimoji="1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__interrupt void TA0_ISR 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  P1OUT ˆ= LED1; // Toggle LED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836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Code Explained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pragma</a:t>
            </a:r>
            <a:r>
              <a:rPr lang="en-US" altLang="zh-TW" dirty="0" smtClean="0"/>
              <a:t> line </a:t>
            </a:r>
            <a:r>
              <a:rPr lang="en-US" altLang="zh-TW" dirty="0"/>
              <a:t>associates the function with a particular interrupt vector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interrupt</a:t>
            </a:r>
            <a:r>
              <a:rPr lang="en-US" altLang="zh-TW" dirty="0" smtClean="0"/>
              <a:t> keyword </a:t>
            </a:r>
            <a:r>
              <a:rPr lang="en-US" altLang="zh-TW" dirty="0"/>
              <a:t>names the function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Compiler will generate code to store address of the function in the </a:t>
            </a:r>
            <a:r>
              <a:rPr lang="en-US" altLang="zh-TW" dirty="0" smtClean="0"/>
              <a:t>interrupt vector table </a:t>
            </a:r>
            <a:r>
              <a:rPr lang="en-US" altLang="zh-TW" dirty="0"/>
              <a:t>and to use </a:t>
            </a:r>
            <a:r>
              <a:rPr lang="en-US" altLang="zh-TW" b="1" dirty="0" err="1">
                <a:latin typeface="Courier New" pitchFamily="49" charset="0"/>
                <a:cs typeface="Courier New" pitchFamily="49" charset="0"/>
              </a:rPr>
              <a:t>reti</a:t>
            </a:r>
            <a:r>
              <a:rPr lang="en-US" altLang="zh-TW" dirty="0"/>
              <a:t> rather than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ret</a:t>
            </a:r>
            <a:r>
              <a:rPr lang="en-US" altLang="zh-TW" dirty="0"/>
              <a:t> at the end of the function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An intrinsic function,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en-US" altLang="zh-TW" b="1" dirty="0" err="1">
                <a:latin typeface="Courier New" pitchFamily="49" charset="0"/>
                <a:cs typeface="Courier New" pitchFamily="49" charset="0"/>
              </a:rPr>
              <a:t>enable_interrupt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altLang="zh-TW" dirty="0"/>
              <a:t>sets the GIE bit and turn on interrupts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dirty="0"/>
              <a:t>It is declared in </a:t>
            </a:r>
            <a:r>
              <a:rPr lang="en-US" altLang="zh-TW" b="1" dirty="0" err="1">
                <a:latin typeface="Courier New" pitchFamily="49" charset="0"/>
                <a:cs typeface="Courier New" pitchFamily="49" charset="0"/>
              </a:rPr>
              <a:t>intrinsics.h</a:t>
            </a:r>
            <a:endParaRPr lang="zh-TW" altLang="en-US" b="1" dirty="0">
              <a:latin typeface="Courier New" pitchFamily="49" charset="0"/>
              <a:cs typeface="Courier New" pitchFamily="49" charset="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45955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Does CPU Know Timer Is Up?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0C97D5C-740A-4F5C-A848-0CD35FD783BB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122017"/>
              </p:ext>
            </p:extLst>
          </p:nvPr>
        </p:nvGraphicFramePr>
        <p:xfrm>
          <a:off x="406400" y="1196752"/>
          <a:ext cx="8352730" cy="4176712"/>
        </p:xfrm>
        <a:graphic>
          <a:graphicData uri="http://schemas.openxmlformats.org/drawingml/2006/table">
            <a:tbl>
              <a:tblPr/>
              <a:tblGrid>
                <a:gridCol w="8352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#define LED1 BIT0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void main(void) {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WDTCTL = WDTPW|WDTHOLD; </a:t>
                      </a:r>
                      <a:r>
                        <a:rPr lang="en-US" altLang="zh-TW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// Stop watchdog timer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P1OUT = ~LED1;</a:t>
                      </a:r>
                      <a:r>
                        <a:rPr lang="zh-TW" altLang="en-US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   </a:t>
                      </a: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 = LED1;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zh-TW" altLang="en-US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b="1" i="0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TA0CCR0</a:t>
                      </a:r>
                      <a:r>
                        <a:rPr lang="zh-TW" altLang="en-US" sz="2000" b="1" i="0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i="0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=</a:t>
                      </a:r>
                      <a:r>
                        <a:rPr lang="zh-TW" altLang="en-US" sz="2000" b="1" i="0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i="0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49999;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TA0CTL = MC_1|ID_3|TASSEL_2|TACLR; </a:t>
                      </a:r>
                      <a:r>
                        <a:rPr lang="en-US" altLang="zh-TW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//Setup </a:t>
                      </a:r>
                      <a:r>
                        <a:rPr lang="en-US" altLang="zh-TW" sz="2000" b="1" i="1" kern="1200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Timer_A</a:t>
                      </a:r>
                      <a:endParaRPr lang="en-US" altLang="zh-TW" sz="2000" b="1" i="1" kern="1200" baseline="0" dirty="0" smtClean="0">
                        <a:solidFill>
                          <a:schemeClr val="tx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for (;;) { </a:t>
                      </a:r>
                      <a:r>
                        <a:rPr lang="en-US" altLang="zh-TW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// Loop forever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kern="1200" baseline="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while(TA0CTL_bit.TAIFG == 0) { }</a:t>
                      </a:r>
                      <a:r>
                        <a:rPr lang="zh-TW" altLang="en-US" sz="2000" b="1" kern="1200" baseline="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// Wait overflow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TA0CTL_bit.TAIFG = 0; </a:t>
                      </a:r>
                      <a:r>
                        <a:rPr lang="en-US" altLang="zh-TW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// Clear overflow flag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  P1OUT ˆ= LED1;        </a:t>
                      </a:r>
                      <a:r>
                        <a:rPr lang="en-US" altLang="zh-TW" sz="2000" b="1" i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// Toggle LEDs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}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}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ea typeface="標楷體" charset="0"/>
                        <a:cs typeface="Courier New" pitchFamily="49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6" name="群組 15"/>
          <p:cNvGrpSpPr/>
          <p:nvPr/>
        </p:nvGrpSpPr>
        <p:grpSpPr>
          <a:xfrm>
            <a:off x="395536" y="3429000"/>
            <a:ext cx="433264" cy="720080"/>
            <a:chOff x="179512" y="3429000"/>
            <a:chExt cx="505272" cy="1440160"/>
          </a:xfrm>
        </p:grpSpPr>
        <p:sp>
          <p:nvSpPr>
            <p:cNvPr id="7" name="橢圓 8"/>
            <p:cNvSpPr>
              <a:spLocks noChangeArrowheads="1"/>
            </p:cNvSpPr>
            <p:nvPr/>
          </p:nvSpPr>
          <p:spPr bwMode="auto">
            <a:xfrm>
              <a:off x="179512" y="3429000"/>
              <a:ext cx="505272" cy="144016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0000FF"/>
                </a:buClr>
                <a:buChar char="•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rgbClr val="0000FF"/>
                </a:buClr>
                <a:buFont typeface="Symbol" panose="05050102010706020507" pitchFamily="18" charset="2"/>
                <a:buChar char="-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2pPr>
              <a:lvl3pPr marL="1143000" indent="-228600">
                <a:spcBef>
                  <a:spcPct val="20000"/>
                </a:spcBef>
                <a:buClr>
                  <a:srgbClr val="0000FF"/>
                </a:buClr>
                <a:buChar char="•"/>
                <a:defRPr kumimoji="1" sz="2200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3pPr>
              <a:lvl4pPr marL="1600200" indent="-228600">
                <a:spcBef>
                  <a:spcPct val="20000"/>
                </a:spcBef>
                <a:buClr>
                  <a:srgbClr val="0000FF"/>
                </a:buClr>
                <a:buFont typeface="Wingdings" panose="05000000000000000000" pitchFamily="2" charset="2"/>
                <a:buChar char="­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4pPr>
              <a:lvl5pPr marL="2057400" indent="-228600">
                <a:spcBef>
                  <a:spcPct val="20000"/>
                </a:spcBef>
                <a:buClr>
                  <a:srgbClr val="0000FF"/>
                </a:buClr>
                <a:buChar char="–"/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Char char="–"/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Char char="–"/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Char char="–"/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FF"/>
                </a:buClr>
                <a:buChar char="–"/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zh-TW" altLang="en-US" sz="2400">
                <a:latin typeface="Tahoma" panose="020B0604030504040204" pitchFamily="34" charset="0"/>
              </a:endParaRPr>
            </a:p>
          </p:txBody>
        </p:sp>
        <p:cxnSp>
          <p:nvCxnSpPr>
            <p:cNvPr id="8" name="直線單箭頭接點 10"/>
            <p:cNvCxnSpPr>
              <a:cxnSpLocks noChangeShapeType="1"/>
            </p:cNvCxnSpPr>
            <p:nvPr/>
          </p:nvCxnSpPr>
          <p:spPr bwMode="auto">
            <a:xfrm>
              <a:off x="684784" y="3789040"/>
              <a:ext cx="0" cy="504056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直線單箭頭接點 11"/>
            <p:cNvCxnSpPr>
              <a:cxnSpLocks noChangeShapeType="1"/>
            </p:cNvCxnSpPr>
            <p:nvPr/>
          </p:nvCxnSpPr>
          <p:spPr bwMode="auto">
            <a:xfrm>
              <a:off x="179512" y="4005064"/>
              <a:ext cx="0" cy="424316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爆炸 1 16"/>
          <p:cNvSpPr/>
          <p:nvPr/>
        </p:nvSpPr>
        <p:spPr bwMode="auto">
          <a:xfrm>
            <a:off x="2915816" y="4581128"/>
            <a:ext cx="2232248" cy="1648222"/>
          </a:xfrm>
          <a:prstGeom prst="irregularSeal1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標楷體" charset="0"/>
                <a:cs typeface="標楷體" charset="0"/>
              </a:rPr>
              <a:t>Polling</a:t>
            </a:r>
            <a:endParaRPr kumimoji="0" lang="zh-TW" altLang="en-US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ea typeface="標楷體" charset="0"/>
              <a:cs typeface="標楷體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3569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Introduction to interrupt</a:t>
            </a:r>
          </a:p>
          <a:p>
            <a:r>
              <a:rPr lang="en-US" altLang="zh-TW" dirty="0"/>
              <a:t>Interrupts of MSP430</a:t>
            </a:r>
          </a:p>
          <a:p>
            <a:r>
              <a:rPr lang="en-US" altLang="zh-TW" dirty="0" smtClean="0"/>
              <a:t>Handling interrupts </a:t>
            </a:r>
            <a:r>
              <a:rPr lang="en-US" altLang="zh-TW" dirty="0"/>
              <a:t>of </a:t>
            </a:r>
            <a:r>
              <a:rPr lang="en-US" altLang="zh-TW" dirty="0" smtClean="0"/>
              <a:t>Timer0_A </a:t>
            </a:r>
            <a:r>
              <a:rPr lang="en-US" altLang="zh-TW" dirty="0"/>
              <a:t>in MSP430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Handling interrupts </a:t>
            </a:r>
            <a:r>
              <a:rPr lang="en-US" altLang="zh-TW" dirty="0">
                <a:solidFill>
                  <a:srgbClr val="FF0000"/>
                </a:solidFill>
              </a:rPr>
              <a:t>of port P1 in </a:t>
            </a:r>
            <a:r>
              <a:rPr lang="en-US" altLang="zh-TW" dirty="0" smtClean="0">
                <a:solidFill>
                  <a:srgbClr val="FF0000"/>
                </a:solidFill>
              </a:rPr>
              <a:t>MSP430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61746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Interrupts </a:t>
            </a:r>
            <a:r>
              <a:rPr lang="en-US" altLang="zh-TW" dirty="0" smtClean="0"/>
              <a:t>on Port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Ports </a:t>
            </a:r>
            <a:r>
              <a:rPr lang="en-US" altLang="zh-TW" dirty="0"/>
              <a:t>P1 and P2 can request an interrupt when the value on an input pin </a:t>
            </a:r>
            <a:r>
              <a:rPr lang="en-US" altLang="zh-TW" dirty="0" smtClean="0"/>
              <a:t>changes</a:t>
            </a:r>
          </a:p>
          <a:p>
            <a:r>
              <a:rPr lang="en-US" altLang="zh-TW" dirty="0"/>
              <a:t>Registers of P1 for interrupt:</a:t>
            </a:r>
          </a:p>
          <a:p>
            <a:pPr lvl="1"/>
            <a:r>
              <a:rPr lang="en-US" altLang="zh-TW" b="1" dirty="0"/>
              <a:t>Port P1 interrupt enable, P1IE: </a:t>
            </a:r>
            <a:r>
              <a:rPr lang="en-US" altLang="zh-TW" dirty="0"/>
              <a:t>enables interrupts when the value on an input pin changes, by setting appropriate bits of P1IE to 1; off (0) by default</a:t>
            </a:r>
          </a:p>
          <a:p>
            <a:pPr lvl="1"/>
            <a:r>
              <a:rPr lang="en-US" altLang="zh-TW" b="1" dirty="0"/>
              <a:t>Port P1 interrupt edge select, P1IES: </a:t>
            </a:r>
            <a:r>
              <a:rPr lang="en-US" altLang="zh-TW" dirty="0"/>
              <a:t>can generate interrupts either on a positive edge (0), when the input goes from low to high, or on a negative edge (1) </a:t>
            </a:r>
            <a:endParaRPr lang="en-US" altLang="zh-TW" dirty="0" smtClean="0"/>
          </a:p>
          <a:p>
            <a:pPr lvl="1"/>
            <a:r>
              <a:rPr lang="en-US" altLang="zh-TW" b="1" dirty="0"/>
              <a:t>Port P1 interrupt flag, P1IFG:</a:t>
            </a:r>
            <a:r>
              <a:rPr lang="en-US" altLang="zh-TW" dirty="0"/>
              <a:t> a bit is set when the selected transition has been detected on the input, and an interrupt is requested if it has been enabled.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312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Interrupts on Port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/>
              <a:t>single </a:t>
            </a:r>
            <a:r>
              <a:rPr lang="en-US" altLang="zh-TW" dirty="0" smtClean="0"/>
              <a:t>interrupt vector </a:t>
            </a:r>
            <a:r>
              <a:rPr lang="en-US" altLang="zh-TW" dirty="0"/>
              <a:t>for </a:t>
            </a:r>
            <a:r>
              <a:rPr lang="en-US" altLang="zh-TW" dirty="0" smtClean="0"/>
              <a:t>the whole </a:t>
            </a:r>
            <a:r>
              <a:rPr lang="en-US" altLang="zh-TW" dirty="0"/>
              <a:t>port</a:t>
            </a:r>
          </a:p>
          <a:p>
            <a:pPr lvl="1"/>
            <a:r>
              <a:rPr lang="en-US" altLang="zh-TW" dirty="0" smtClean="0"/>
              <a:t>An interrupt will be requested whenever one or more interrupt-enabled pins on the port detect the signal transitions</a:t>
            </a:r>
          </a:p>
          <a:p>
            <a:pPr lvl="1"/>
            <a:r>
              <a:rPr lang="en-US" altLang="zh-TW" dirty="0" smtClean="0"/>
              <a:t>The ISR must </a:t>
            </a:r>
            <a:r>
              <a:rPr lang="en-US" altLang="zh-TW" dirty="0"/>
              <a:t>check P1IFG to determine the bit that caused the </a:t>
            </a:r>
            <a:r>
              <a:rPr lang="en-US" altLang="zh-TW" dirty="0" smtClean="0"/>
              <a:t>interrupt</a:t>
            </a:r>
            <a:endParaRPr lang="en-US" altLang="zh-TW" dirty="0"/>
          </a:p>
          <a:p>
            <a:pPr lvl="1"/>
            <a:r>
              <a:rPr lang="en-US" altLang="zh-TW" dirty="0"/>
              <a:t>This bit must be cleared explicitly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38352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P1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>
                <a:latin typeface="Calibri" pitchFamily="34" charset="0"/>
              </a:rPr>
              <a:t>A hi/low transition on P1.4 triggers P1_ISR to toggles P1.0</a:t>
            </a:r>
          </a:p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32</a:t>
            </a:fld>
            <a:endParaRPr lang="zh-TW" altLang="zh-TW"/>
          </a:p>
        </p:txBody>
      </p:sp>
      <p:graphicFrame>
        <p:nvGraphicFramePr>
          <p:cNvPr id="5" name="Group 31"/>
          <p:cNvGraphicFramePr>
            <a:graphicFrameLocks noGrp="1"/>
          </p:cNvGraphicFramePr>
          <p:nvPr>
            <p:extLst/>
          </p:nvPr>
        </p:nvGraphicFramePr>
        <p:xfrm>
          <a:off x="539750" y="1556792"/>
          <a:ext cx="8064500" cy="4480560"/>
        </p:xfrm>
        <a:graphic>
          <a:graphicData uri="http://schemas.openxmlformats.org/drawingml/2006/table">
            <a:tbl>
              <a:tblPr/>
              <a:tblGrid>
                <a:gridCol w="806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2613">
                <a:tc>
                  <a:txBody>
                    <a:bodyPr/>
                    <a:lstStyle/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void main(void) {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WDTCTL = WDTPW + WDTHOLD;  // Stop watchdog timer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P1DIR = 0x01;              // P1.0 output, else input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P1OUT = 0x10;              // P1.4 set, else reset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P1REN |= 0x10;             // P1.4 </a:t>
                      </a:r>
                      <a:r>
                        <a:rPr lang="en-US" altLang="zh-TW" sz="1800" b="1" kern="1200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pullup</a:t>
                      </a:r>
                      <a:endParaRPr lang="en-US" altLang="zh-TW" sz="1800" b="1" kern="1200" baseline="0" dirty="0" smtClean="0">
                        <a:solidFill>
                          <a:schemeClr val="tx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P1IE |= 0x10;              // P1.4 interrupt enabled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P1IES |= 0x10;             // P1.4 Hi/lo edge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P1IFG &amp;= ~0x10;            // P1.4 IFG cleared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_BIS_SR(GIE);              // Enter interrupt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while(1);                  // Loop forever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#pragma vector=PORT1_VECTOR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__interrupt void Port_1(void) {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P1OUT ^= 0x01;              // P1.0 = toggle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 P1IFG &amp;= ~0x10;             // P1.4 IFG cleared</a:t>
                      </a:r>
                    </a:p>
                    <a:p>
                      <a:r>
                        <a:rPr lang="en-US" altLang="zh-TW" sz="18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4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5CDDAF2F-5293-4FCD-963F-6DC8AB383612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Summary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Interrupts: a subroutine generated by the hardware at an unpredictable time</a:t>
            </a:r>
          </a:p>
          <a:p>
            <a:r>
              <a:rPr lang="en-US" altLang="zh-TW" dirty="0" smtClean="0"/>
              <a:t>Issues to consider:</a:t>
            </a:r>
          </a:p>
          <a:p>
            <a:pPr lvl="1"/>
            <a:r>
              <a:rPr lang="en-US" altLang="zh-TW" dirty="0" smtClean="0"/>
              <a:t>How to set up and know there is an interrupt?</a:t>
            </a:r>
          </a:p>
          <a:p>
            <a:pPr lvl="1"/>
            <a:r>
              <a:rPr lang="en-US" altLang="zh-TW" dirty="0" smtClean="0"/>
              <a:t>How to know where is the interrupt service routine?</a:t>
            </a:r>
          </a:p>
          <a:p>
            <a:pPr lvl="1"/>
            <a:r>
              <a:rPr lang="en-US" altLang="zh-TW" dirty="0" smtClean="0"/>
              <a:t>Must not interfere the original program</a:t>
            </a:r>
          </a:p>
          <a:p>
            <a:pPr lvl="1"/>
            <a:r>
              <a:rPr lang="en-US" altLang="zh-TW" dirty="0" smtClean="0"/>
              <a:t>The shared-data problem</a:t>
            </a:r>
          </a:p>
          <a:p>
            <a:r>
              <a:rPr lang="en-US" altLang="zh-TW" dirty="0" smtClean="0"/>
              <a:t>MSP430 interrupt</a:t>
            </a:r>
          </a:p>
          <a:p>
            <a:r>
              <a:rPr lang="en-US" altLang="zh-TW" dirty="0"/>
              <a:t>Handling interrupts of Timer0_A </a:t>
            </a:r>
            <a:r>
              <a:rPr lang="en-US" altLang="zh-TW" dirty="0" smtClean="0"/>
              <a:t>and Port 1 in MSP430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FC741E90-C53F-43D5-8CBB-D983DE221794}" type="slidenum">
              <a:rPr kumimoji="0" lang="zh-TW" altLang="en-US"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7171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Problem with Polling</a:t>
            </a:r>
            <a:endParaRPr lang="zh-TW" altLang="en-US" dirty="0" smtClean="0"/>
          </a:p>
        </p:txBody>
      </p:sp>
      <p:sp>
        <p:nvSpPr>
          <p:cNvPr id="8" name="內容版面配置區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CPU is in the loop forever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Question: How can it do other useful things, e.g. handling external events? or go into low-power modes?</a:t>
            </a:r>
          </a:p>
          <a:p>
            <a:r>
              <a:rPr lang="en-US" altLang="zh-TW" dirty="0" smtClean="0"/>
              <a:t>Solution: Let CPU be </a:t>
            </a:r>
            <a:r>
              <a:rPr lang="en-US" altLang="zh-TW" dirty="0" smtClean="0">
                <a:solidFill>
                  <a:srgbClr val="FF0000"/>
                </a:solidFill>
              </a:rPr>
              <a:t>notified</a:t>
            </a:r>
            <a:r>
              <a:rPr lang="en-US" altLang="zh-TW" dirty="0" smtClean="0"/>
              <a:t> when the timer is up!</a:t>
            </a:r>
          </a:p>
          <a:p>
            <a:pPr lvl="1"/>
            <a:r>
              <a:rPr lang="en-US" altLang="zh-TW" dirty="0" smtClean="0"/>
              <a:t>Before that, CPU can do other useful things or go to sleep</a:t>
            </a:r>
          </a:p>
          <a:p>
            <a:pPr lvl="1"/>
            <a:r>
              <a:rPr lang="en-US" altLang="zh-TW" dirty="0" smtClean="0"/>
              <a:t>The notification forces CPU to start handling the </a:t>
            </a:r>
            <a:r>
              <a:rPr lang="en-US" altLang="zh-TW" i="1" dirty="0" smtClean="0"/>
              <a:t>event</a:t>
            </a:r>
            <a:r>
              <a:rPr lang="en-US" altLang="zh-TW" dirty="0" smtClean="0"/>
              <a:t> of “timer up”</a:t>
            </a:r>
          </a:p>
          <a:p>
            <a:pPr lvl="1"/>
            <a:endParaRPr lang="en-US" altLang="zh-TW" dirty="0" smtClean="0"/>
          </a:p>
          <a:p>
            <a:endParaRPr lang="zh-TW" altLang="en-US" dirty="0" smtClean="0"/>
          </a:p>
        </p:txBody>
      </p:sp>
      <p:sp>
        <p:nvSpPr>
          <p:cNvPr id="9" name="文字方塊 8"/>
          <p:cNvSpPr txBox="1">
            <a:spLocks noChangeArrowheads="1"/>
          </p:cNvSpPr>
          <p:nvPr/>
        </p:nvSpPr>
        <p:spPr bwMode="auto">
          <a:xfrm>
            <a:off x="2051720" y="5386069"/>
            <a:ext cx="54922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dirty="0" smtClean="0">
                <a:latin typeface="Comic Sans MS" panose="030F0702030302020204" pitchFamily="66" charset="0"/>
              </a:rPr>
              <a:t>The notification </a:t>
            </a:r>
            <a:r>
              <a:rPr kumimoji="0" lang="en-US" altLang="zh-TW" dirty="0">
                <a:latin typeface="Comic Sans MS" panose="030F0702030302020204" pitchFamily="66" charset="0"/>
              </a:rPr>
              <a:t>is </a:t>
            </a:r>
            <a:r>
              <a:rPr kumimoji="0" lang="en-US" altLang="zh-TW" dirty="0" smtClean="0">
                <a:latin typeface="Comic Sans MS" panose="030F0702030302020204" pitchFamily="66" charset="0"/>
              </a:rPr>
              <a:t>an </a:t>
            </a:r>
            <a:r>
              <a:rPr kumimoji="0" lang="en-US" altLang="zh-TW" dirty="0">
                <a:solidFill>
                  <a:srgbClr val="FF0000"/>
                </a:solidFill>
                <a:latin typeface="Comic Sans MS" panose="030F0702030302020204" pitchFamily="66" charset="0"/>
              </a:rPr>
              <a:t>interrupt</a:t>
            </a:r>
            <a:r>
              <a:rPr kumimoji="0" lang="en-US" altLang="zh-TW" dirty="0">
                <a:latin typeface="Comic Sans MS" panose="030F0702030302020204" pitchFamily="66" charset="0"/>
              </a:rPr>
              <a:t>!</a:t>
            </a:r>
            <a:endParaRPr kumimoji="0" lang="zh-TW" altLang="en-US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2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64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99CC1BF6-5C86-4CAA-899D-107AB8B2D0E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4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229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Interrupts</a:t>
            </a:r>
            <a:endParaRPr lang="zh-TW" altLang="en-US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Requirements:</a:t>
            </a:r>
          </a:p>
          <a:p>
            <a:pPr lvl="1"/>
            <a:r>
              <a:rPr lang="en-US" altLang="zh-TW" dirty="0" smtClean="0"/>
              <a:t>Must let the processor know </a:t>
            </a:r>
            <a:r>
              <a:rPr lang="en-US" altLang="zh-TW" dirty="0" smtClean="0">
                <a:solidFill>
                  <a:srgbClr val="FF0000"/>
                </a:solidFill>
              </a:rPr>
              <a:t>when</a:t>
            </a:r>
            <a:r>
              <a:rPr lang="en-US" altLang="zh-TW" dirty="0" smtClean="0"/>
              <a:t> the event occurs</a:t>
            </a:r>
          </a:p>
          <a:p>
            <a:pPr lvl="1"/>
            <a:r>
              <a:rPr lang="en-US" altLang="zh-TW" dirty="0" smtClean="0"/>
              <a:t>Must let the processor know </a:t>
            </a:r>
            <a:r>
              <a:rPr lang="en-US" altLang="zh-TW" dirty="0" smtClean="0">
                <a:solidFill>
                  <a:srgbClr val="FF0000"/>
                </a:solidFill>
              </a:rPr>
              <a:t>where</a:t>
            </a:r>
            <a:r>
              <a:rPr lang="en-US" altLang="zh-TW" dirty="0" smtClean="0"/>
              <a:t> to jump to execute the handling code</a:t>
            </a:r>
          </a:p>
          <a:p>
            <a:pPr lvl="1"/>
            <a:r>
              <a:rPr lang="en-US" altLang="zh-TW" dirty="0" smtClean="0"/>
              <a:t>Must not allow your program know!!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dirty="0" smtClean="0">
                <a:sym typeface="Wingdings" panose="05000000000000000000" pitchFamily="2" charset="2"/>
              </a:rPr>
              <a:t>	 you program must execute as if nothing happens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dirty="0" smtClean="0">
                <a:sym typeface="Wingdings" panose="05000000000000000000" pitchFamily="2" charset="2"/>
              </a:rPr>
              <a:t>	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must store and restore your program state</a:t>
            </a:r>
            <a:endParaRPr lang="zh-TW" altLang="en-US" dirty="0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F2E9863D-2F2A-45E7-A5EB-A791F63671F0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Introduction to interrupt</a:t>
            </a:r>
          </a:p>
          <a:p>
            <a:r>
              <a:rPr lang="en-US" altLang="zh-TW" dirty="0" smtClean="0"/>
              <a:t>Interrupts of MSP430</a:t>
            </a:r>
          </a:p>
          <a:p>
            <a:r>
              <a:rPr lang="en-US" altLang="zh-TW" dirty="0"/>
              <a:t>Handling interrupts of </a:t>
            </a:r>
            <a:r>
              <a:rPr lang="en-US" altLang="zh-TW" dirty="0" smtClean="0"/>
              <a:t>Timer0_A </a:t>
            </a:r>
            <a:r>
              <a:rPr lang="en-US" altLang="zh-TW" dirty="0"/>
              <a:t>in MSP430</a:t>
            </a:r>
          </a:p>
          <a:p>
            <a:r>
              <a:rPr lang="en-US" altLang="zh-TW" dirty="0"/>
              <a:t>Handling interrupts of port P1 in </a:t>
            </a:r>
            <a:r>
              <a:rPr lang="en-US" altLang="zh-TW" dirty="0" smtClean="0"/>
              <a:t>MSP430</a:t>
            </a:r>
            <a:endParaRPr lang="en-US" altLang="zh-TW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E6FACDA9-CCE3-4DBF-B6FD-CB52DCB273F4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6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Interrupt: Processor’s Perspective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How does the processor know when there is an interrupt?</a:t>
            </a:r>
          </a:p>
          <a:p>
            <a:pPr lvl="1"/>
            <a:r>
              <a:rPr lang="en-US" altLang="zh-TW" smtClean="0"/>
              <a:t>Usually when it receives a signal from one of the IRQ (</a:t>
            </a:r>
            <a:r>
              <a:rPr lang="en-US" altLang="zh-TW" smtClean="0">
                <a:solidFill>
                  <a:srgbClr val="FF0000"/>
                </a:solidFill>
              </a:rPr>
              <a:t>interrupt request</a:t>
            </a:r>
            <a:r>
              <a:rPr lang="en-US" altLang="zh-TW" smtClean="0"/>
              <a:t>) pins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4356100" y="2636838"/>
            <a:ext cx="4286250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13F2EA54-A924-44CF-9A0D-40828A98484D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7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Interrupt: Processor’s Perspective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What does the processor do in handling an interrupt?</a:t>
            </a:r>
          </a:p>
          <a:p>
            <a:pPr lvl="1"/>
            <a:r>
              <a:rPr lang="en-US" altLang="zh-TW" dirty="0" smtClean="0"/>
              <a:t>When receiving an interrupt signal, the processor stops at the next instruction and saves the address of the next instruction on the stack and jumps to a specific </a:t>
            </a:r>
            <a:r>
              <a:rPr lang="en-US" altLang="zh-TW" i="1" dirty="0" smtClean="0">
                <a:solidFill>
                  <a:srgbClr val="FF0000"/>
                </a:solidFill>
              </a:rPr>
              <a:t>interrupt service routine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(ISR)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ISR is basically a subroutine to perform operations to handle the interrupt with a RETURN at the end</a:t>
            </a:r>
          </a:p>
          <a:p>
            <a:r>
              <a:rPr lang="en-US" altLang="zh-TW" dirty="0" smtClean="0"/>
              <a:t>How to be transparent to the running </a:t>
            </a:r>
            <a:r>
              <a:rPr lang="en-US" altLang="zh-TW" dirty="0" err="1" smtClean="0"/>
              <a:t>prog</a:t>
            </a:r>
            <a:r>
              <a:rPr lang="en-US" altLang="zh-TW" dirty="0" smtClean="0"/>
              <a:t>.?</a:t>
            </a:r>
          </a:p>
          <a:p>
            <a:pPr lvl="1"/>
            <a:r>
              <a:rPr lang="en-US" altLang="zh-TW" dirty="0" smtClean="0"/>
              <a:t>The processor has to save the “</a:t>
            </a:r>
            <a:r>
              <a:rPr lang="en-US" altLang="zh-TW" dirty="0" smtClean="0">
                <a:solidFill>
                  <a:srgbClr val="FF0000"/>
                </a:solidFill>
              </a:rPr>
              <a:t>state</a:t>
            </a:r>
            <a:r>
              <a:rPr lang="en-US" altLang="zh-TW" dirty="0" smtClean="0"/>
              <a:t>” of the program onto the stack and restoring them at the end of ISR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56814D85-BA3D-4380-B723-8570D542AEBF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ea typeface="新細明體" panose="02020500000000000000" pitchFamily="18" charset="-120"/>
              </a:rPr>
              <a:t>Interrupt Service Routine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>
                <a:ea typeface="新細明體" panose="02020500000000000000" pitchFamily="18" charset="-120"/>
              </a:rPr>
              <a:t>The following shows an example of an ISR</a:t>
            </a:r>
          </a:p>
          <a:p>
            <a:pPr marL="620713" lvl="3" indent="0">
              <a:buFont typeface="Wingdings" panose="05000000000000000000" pitchFamily="2" charset="2"/>
              <a:buNone/>
            </a:pPr>
            <a:r>
              <a:rPr lang="en-US" altLang="zh-TW" b="1" u="sng" smtClean="0">
                <a:cs typeface="Tahoma" panose="020B0604030504040204" pitchFamily="34" charset="0"/>
              </a:rPr>
              <a:t>Task Code</a:t>
            </a:r>
            <a:r>
              <a:rPr lang="en-US" altLang="zh-TW" smtClean="0">
                <a:cs typeface="Tahoma" panose="020B0604030504040204" pitchFamily="34" charset="0"/>
              </a:rPr>
              <a:t>				</a:t>
            </a:r>
            <a:r>
              <a:rPr lang="en-US" altLang="zh-TW" b="1" u="sng" smtClean="0">
                <a:cs typeface="Tahoma" panose="020B0604030504040204" pitchFamily="34" charset="0"/>
              </a:rPr>
              <a:t>ISR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MOVE R1, R7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MUL R1, 5 			PUSH R1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ADD R1, R2			PUSH R2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DIV R1, 2			...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JCOND ZERO, END		;ISR code comes here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SUBTRACT R1, R3		...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				POP R2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				POP R1</a:t>
            </a:r>
          </a:p>
          <a:p>
            <a:pPr marL="620713" lvl="2" indent="0">
              <a:buFontTx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END: MOVE R7, R1		RETURN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				...</a:t>
            </a:r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 flipV="1">
            <a:off x="2627313" y="2852738"/>
            <a:ext cx="23764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 flipH="1" flipV="1">
            <a:off x="2700338" y="3427413"/>
            <a:ext cx="2376487" cy="194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11.3|8.6|10.5|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9|62.5|7.9|8.9|26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30.6|10.5|8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4|6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13.5|18.5|11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22.7|9.4|5|5.8|8.5|17.7|22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5.2|3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16.6|2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1.3|22.1|14.9|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25.8|22|1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14.3|18.8|21.7|27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|18.9|45.8"/>
</p:tagLst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4379</TotalTime>
  <Words>2148</Words>
  <Application>Microsoft Office PowerPoint</Application>
  <PresentationFormat>如螢幕大小 (4:3)</PresentationFormat>
  <Paragraphs>352</Paragraphs>
  <Slides>34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5" baseType="lpstr">
      <vt:lpstr>新細明體</vt:lpstr>
      <vt:lpstr>標楷體</vt:lpstr>
      <vt:lpstr>Arial</vt:lpstr>
      <vt:lpstr>Calibri</vt:lpstr>
      <vt:lpstr>Comic Sans MS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Interrupts </vt:lpstr>
      <vt:lpstr>From Clock to Timer to CPU</vt:lpstr>
      <vt:lpstr>How Does CPU Know Timer Is Up?</vt:lpstr>
      <vt:lpstr>Problem with Polling</vt:lpstr>
      <vt:lpstr>Interrupts</vt:lpstr>
      <vt:lpstr>Outline</vt:lpstr>
      <vt:lpstr>Interrupt: Processor’s Perspective</vt:lpstr>
      <vt:lpstr>Interrupt: Processor’s Perspective</vt:lpstr>
      <vt:lpstr>Interrupt Service Routine</vt:lpstr>
      <vt:lpstr>Disabling Interrupts</vt:lpstr>
      <vt:lpstr>Where to Put ISR Code?</vt:lpstr>
      <vt:lpstr>How to Know Who Interrupts?</vt:lpstr>
      <vt:lpstr>Some Common Questions</vt:lpstr>
      <vt:lpstr>Some Common Questions</vt:lpstr>
      <vt:lpstr>Interrupt Latency</vt:lpstr>
      <vt:lpstr>Outline</vt:lpstr>
      <vt:lpstr>Three Types of Interrupts in MSP430</vt:lpstr>
      <vt:lpstr>Enabling an Interrupt</vt:lpstr>
      <vt:lpstr>Ex: Timer0_A Interrupt Enabling</vt:lpstr>
      <vt:lpstr>When an Interrupt Is Requested</vt:lpstr>
      <vt:lpstr>After an Interrupt Is Serviced</vt:lpstr>
      <vt:lpstr>Where to Find ISRs?</vt:lpstr>
      <vt:lpstr>PowerPoint 簡報</vt:lpstr>
      <vt:lpstr>Outline</vt:lpstr>
      <vt:lpstr>Interrupts from Timer0_A3</vt:lpstr>
      <vt:lpstr>Two Interrupt Vectors for Timer0_A3</vt:lpstr>
      <vt:lpstr>TAIV</vt:lpstr>
      <vt:lpstr>Toggle LED on Interrupts from Timer0_A3</vt:lpstr>
      <vt:lpstr>Sample Code Explained</vt:lpstr>
      <vt:lpstr>Outline</vt:lpstr>
      <vt:lpstr>Interrupts on Port 1</vt:lpstr>
      <vt:lpstr>Interrupts on Port 1</vt:lpstr>
      <vt:lpstr>Sample Code for P1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Interrupts</dc:title>
  <dc:creator>Chung-Ta King</dc:creator>
  <cp:lastModifiedBy>Chung-Ta King</cp:lastModifiedBy>
  <cp:revision>476</cp:revision>
  <dcterms:created xsi:type="dcterms:W3CDTF">2000-02-07T23:54:30Z</dcterms:created>
  <dcterms:modified xsi:type="dcterms:W3CDTF">2016-10-20T05:59:37Z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