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88" r:id="rId2"/>
    <p:sldId id="443" r:id="rId3"/>
    <p:sldId id="444" r:id="rId4"/>
    <p:sldId id="470" r:id="rId5"/>
    <p:sldId id="446" r:id="rId6"/>
    <p:sldId id="465" r:id="rId7"/>
    <p:sldId id="466" r:id="rId8"/>
    <p:sldId id="467" r:id="rId9"/>
    <p:sldId id="479" r:id="rId10"/>
    <p:sldId id="454" r:id="rId11"/>
    <p:sldId id="459" r:id="rId12"/>
    <p:sldId id="460" r:id="rId13"/>
    <p:sldId id="468" r:id="rId14"/>
    <p:sldId id="469" r:id="rId15"/>
    <p:sldId id="475" r:id="rId16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CCFF"/>
    <a:srgbClr val="339933"/>
    <a:srgbClr val="99FF99"/>
    <a:srgbClr val="33CC33"/>
    <a:srgbClr val="FFCC66"/>
    <a:srgbClr val="FFCC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94660"/>
  </p:normalViewPr>
  <p:slideViewPr>
    <p:cSldViewPr>
      <p:cViewPr varScale="1">
        <p:scale>
          <a:sx n="47" d="100"/>
          <a:sy n="47" d="100"/>
        </p:scale>
        <p:origin x="1426" y="53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1325A9D-FAB7-4797-8322-BC4A2F2BBA1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85623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9CD987E-F49D-41F0-8708-86B5D525514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13195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Go through all the components once and explain their meanings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39B6-D83E-4C11-9E92-8C81A517C199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00791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Whenever</a:t>
            </a:r>
            <a:r>
              <a:rPr lang="en-US" altLang="zh-TW" baseline="0" dirty="0" smtClean="0"/>
              <a:t> </a:t>
            </a:r>
            <a:r>
              <a:rPr lang="en-US" altLang="zh-TW" dirty="0" smtClean="0"/>
              <a:t>button is down, turn LED off. Whenever button is up, turn LED on.</a:t>
            </a:r>
            <a:endParaRPr lang="zh-TW" alt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>
                <a:solidFill>
                  <a:srgbClr val="FF0000"/>
                </a:solidFill>
              </a:rPr>
              <a:t>P1OUT is not initialized and must be written before configuring the pin for output.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>
                <a:solidFill>
                  <a:srgbClr val="FF0000"/>
                </a:solidFill>
              </a:rPr>
              <a:t>Assume button is active low (0 </a:t>
            </a:r>
            <a:r>
              <a:rPr lang="en-US" altLang="zh-TW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pressed;</a:t>
            </a:r>
            <a:r>
              <a:rPr lang="en-US" altLang="zh-TW" sz="1200" baseline="0" dirty="0" smtClean="0">
                <a:solidFill>
                  <a:srgbClr val="FF0000"/>
                </a:solidFill>
                <a:sym typeface="Wingdings" panose="05000000000000000000" pitchFamily="2" charset="2"/>
              </a:rPr>
              <a:t>  1  depressed)</a:t>
            </a:r>
            <a:endParaRPr lang="zh-TW" alt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25586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On button down, turn LED off. On button up, turn LED on.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24741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BB86502A-8257-432D-AAC3-7A30F6CF4FE1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06CF81-4D2B-4BDC-AB01-7C1A15D9ED4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4164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0B182A-C929-4ED0-9B0E-F5329ECBE9D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493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7A0DC7-59DB-4FF4-A98F-253DCA5EE1C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7552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61DC7D-C733-4BA1-AB4E-22B1CB3E343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8095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B9569C-0865-4AD3-AECD-3F3C6A22156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5481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4D331C-7B98-4B6D-9798-78ED94CD21C3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7067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BC2A8D-9A7B-4180-A2C0-64594010D3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63655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432AF1-3153-4BFC-ABF0-71916461ABB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7772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4938B9-D8C5-479D-A6AF-5DA54CB679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9785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C4A593-471D-4B76-A7DC-78EE3F07C05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7009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BF2ECC61-491F-48A1-9344-D1CF0B9FC3B9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>
                <a:solidFill>
                  <a:srgbClr val="0000FF"/>
                </a:solidFill>
              </a:rPr>
              <a:t>General Purpose IO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 dirty="0"/>
              <a:t>Prof. Chung-Ta King</a:t>
            </a:r>
          </a:p>
          <a:p>
            <a:r>
              <a:rPr lang="en-US" altLang="zh-TW" sz="2400" dirty="0"/>
              <a:t>Department of Computer Science</a:t>
            </a:r>
          </a:p>
          <a:p>
            <a:r>
              <a:rPr lang="en-US" altLang="zh-TW" sz="2400" dirty="0"/>
              <a:t>National Tsing Hua University, Taiwan</a:t>
            </a:r>
            <a:endParaRPr lang="zh-TW" altLang="en-US" sz="2400" dirty="0"/>
          </a:p>
        </p:txBody>
      </p:sp>
      <p:sp>
        <p:nvSpPr>
          <p:cNvPr id="510989" name="Text Box 13"/>
          <p:cNvSpPr txBox="1">
            <a:spLocks noChangeArrowheads="1"/>
          </p:cNvSpPr>
          <p:nvPr/>
        </p:nvSpPr>
        <p:spPr bwMode="auto">
          <a:xfrm>
            <a:off x="1080666" y="5445224"/>
            <a:ext cx="712871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kumimoji="1" lang="en-US" altLang="zh-TW" sz="1600" dirty="0"/>
              <a:t>Materials from </a:t>
            </a:r>
            <a:r>
              <a:rPr kumimoji="1" lang="en-US" altLang="zh-TW" sz="1600" i="1" dirty="0"/>
              <a:t>MSP430 Microcontroller Basics</a:t>
            </a:r>
            <a:r>
              <a:rPr kumimoji="1" lang="en-US" altLang="zh-TW" sz="1600" dirty="0"/>
              <a:t>, John H. Davies, </a:t>
            </a:r>
            <a:r>
              <a:rPr kumimoji="1" lang="en-US" altLang="zh-TW" sz="1600" dirty="0" err="1"/>
              <a:t>Newnes</a:t>
            </a:r>
            <a:r>
              <a:rPr kumimoji="1" lang="en-US" altLang="zh-TW" sz="1600" dirty="0"/>
              <a:t>, 2008</a:t>
            </a:r>
            <a:endParaRPr kumimoji="1" lang="zh-TW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FEF5ED-4DD8-4306-81C2-CD5430FD7AD4}" type="slidenum">
              <a:rPr lang="zh-TW" altLang="en-US"/>
              <a:pPr/>
              <a:t>9</a:t>
            </a:fld>
            <a:endParaRPr lang="zh-TW" altLang="zh-TW"/>
          </a:p>
        </p:txBody>
      </p:sp>
      <p:sp>
        <p:nvSpPr>
          <p:cNvPr id="906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Problem with Input </a:t>
            </a:r>
            <a:r>
              <a:rPr lang="en-US" altLang="zh-TW" dirty="0" smtClean="0"/>
              <a:t>from a Button</a:t>
            </a:r>
            <a:endParaRPr lang="zh-TW" altLang="en-US" dirty="0"/>
          </a:p>
        </p:txBody>
      </p:sp>
      <p:sp>
        <p:nvSpPr>
          <p:cNvPr id="906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When the </a:t>
            </a:r>
            <a:r>
              <a:rPr lang="en-US" altLang="zh-TW" dirty="0" smtClean="0"/>
              <a:t>button is pressed </a:t>
            </a:r>
            <a:r>
              <a:rPr lang="en-US" altLang="zh-TW" dirty="0"/>
              <a:t>down (closed), MSP430 will detect a 0 from the </a:t>
            </a:r>
            <a:r>
              <a:rPr lang="en-US" altLang="zh-TW" dirty="0" smtClean="0"/>
              <a:t>pin</a:t>
            </a:r>
            <a:endParaRPr lang="en-US" altLang="zh-TW" dirty="0"/>
          </a:p>
          <a:p>
            <a:r>
              <a:rPr lang="en-US" altLang="zh-TW" dirty="0"/>
              <a:t>When the </a:t>
            </a:r>
            <a:r>
              <a:rPr lang="en-US" altLang="zh-TW" dirty="0" smtClean="0"/>
              <a:t>button is </a:t>
            </a:r>
            <a:r>
              <a:rPr lang="en-US" altLang="zh-TW" dirty="0"/>
              <a:t>up (open), what will MSP430 detect?</a:t>
            </a:r>
          </a:p>
          <a:p>
            <a:pPr>
              <a:buNone/>
            </a:pPr>
            <a:r>
              <a:rPr lang="en-US" altLang="zh-TW" dirty="0"/>
              <a:t>	Ans.: random value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>
                <a:sym typeface="Wingdings" pitchFamily="2" charset="2"/>
              </a:rPr>
              <a:t> </a:t>
            </a:r>
            <a:r>
              <a:rPr lang="en-US" altLang="zh-TW" dirty="0" smtClean="0">
                <a:solidFill>
                  <a:srgbClr val="FF0000"/>
                </a:solidFill>
                <a:sym typeface="Wingdings" pitchFamily="2" charset="2"/>
              </a:rPr>
              <a:t>Floating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140968"/>
            <a:ext cx="37242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170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06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06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06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06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06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06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06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06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06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Typical Way of Connecting a Button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</a:t>
            </a:r>
            <a:r>
              <a:rPr lang="en-US" altLang="zh-TW" i="1" dirty="0"/>
              <a:t>pull-up resistor </a:t>
            </a:r>
            <a:r>
              <a:rPr lang="en-US" altLang="zh-TW" i="1" dirty="0" err="1"/>
              <a:t>R</a:t>
            </a:r>
            <a:r>
              <a:rPr lang="en-US" altLang="zh-TW" i="1" baseline="-25000" dirty="0" err="1"/>
              <a:t>pull</a:t>
            </a:r>
            <a:r>
              <a:rPr lang="en-US" altLang="zh-TW" i="1" dirty="0"/>
              <a:t> </a:t>
            </a:r>
            <a:r>
              <a:rPr lang="en-US" altLang="zh-TW" dirty="0"/>
              <a:t>holds input at logic 1 (voltage V</a:t>
            </a:r>
            <a:r>
              <a:rPr lang="en-US" altLang="zh-TW" baseline="-25000" dirty="0"/>
              <a:t>CC</a:t>
            </a:r>
            <a:r>
              <a:rPr lang="en-US" altLang="zh-TW" dirty="0"/>
              <a:t>) while button is up and logic 0 or V</a:t>
            </a:r>
            <a:r>
              <a:rPr lang="en-US" altLang="zh-TW" baseline="-25000" dirty="0"/>
              <a:t>SS</a:t>
            </a:r>
            <a:r>
              <a:rPr lang="en-US" altLang="zh-TW" dirty="0"/>
              <a:t> when button is down </a:t>
            </a:r>
            <a:r>
              <a:rPr lang="en-US" altLang="zh-TW" dirty="0">
                <a:sym typeface="Wingdings" pitchFamily="2" charset="2"/>
              </a:rPr>
              <a:t></a:t>
            </a:r>
            <a:r>
              <a:rPr lang="en-US" altLang="zh-TW" dirty="0"/>
              <a:t> </a:t>
            </a:r>
            <a:r>
              <a:rPr lang="en-US" altLang="zh-TW" i="1" dirty="0"/>
              <a:t>active low</a:t>
            </a:r>
          </a:p>
          <a:p>
            <a:pPr lvl="1"/>
            <a:r>
              <a:rPr lang="en-US" altLang="zh-TW" dirty="0"/>
              <a:t>A wasted current flows through </a:t>
            </a:r>
            <a:r>
              <a:rPr lang="en-US" altLang="zh-TW" i="1" dirty="0" err="1"/>
              <a:t>R</a:t>
            </a:r>
            <a:r>
              <a:rPr lang="en-US" altLang="zh-TW" i="1" baseline="-25000" dirty="0" err="1"/>
              <a:t>pull</a:t>
            </a:r>
            <a:r>
              <a:rPr lang="en-US" altLang="zh-TW" dirty="0"/>
              <a:t> to ground when button is </a:t>
            </a:r>
            <a:r>
              <a:rPr lang="en-US" altLang="zh-TW" dirty="0" smtClean="0"/>
              <a:t>down</a:t>
            </a:r>
            <a:endParaRPr lang="en-US" altLang="zh-TW" dirty="0"/>
          </a:p>
          <a:p>
            <a:pPr lvl="1"/>
            <a:r>
              <a:rPr lang="en-US" altLang="zh-TW" dirty="0"/>
              <a:t>This is reduced by making</a:t>
            </a:r>
            <a:br>
              <a:rPr lang="en-US" altLang="zh-TW" dirty="0"/>
            </a:br>
            <a:r>
              <a:rPr lang="en-US" altLang="zh-TW" dirty="0"/>
              <a:t> </a:t>
            </a:r>
            <a:r>
              <a:rPr lang="en-US" altLang="zh-TW" i="1" dirty="0" err="1"/>
              <a:t>R</a:t>
            </a:r>
            <a:r>
              <a:rPr lang="en-US" altLang="zh-TW" i="1" baseline="-25000" dirty="0" err="1"/>
              <a:t>pull</a:t>
            </a:r>
            <a:r>
              <a:rPr lang="en-US" altLang="zh-TW" dirty="0"/>
              <a:t> large enough, </a:t>
            </a:r>
            <a:br>
              <a:rPr lang="en-US" altLang="zh-TW" dirty="0"/>
            </a:br>
            <a:r>
              <a:rPr lang="en-US" altLang="zh-TW" dirty="0"/>
              <a:t>typically </a:t>
            </a:r>
            <a:r>
              <a:rPr lang="en-US" altLang="zh-TW" i="1" dirty="0"/>
              <a:t>33 k</a:t>
            </a:r>
            <a:r>
              <a:rPr lang="en-US" altLang="zh-TW" i="1" dirty="0">
                <a:sym typeface="Symbol"/>
              </a:rPr>
              <a:t></a:t>
            </a:r>
            <a:endParaRPr lang="zh-TW" altLang="en-US" i="1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10</a:t>
            </a:fld>
            <a:endParaRPr lang="zh-TW" altLang="zh-TW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284984"/>
            <a:ext cx="3819525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201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Typical Way of Connecting a Button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MSP430 offers internal </a:t>
            </a:r>
            <a:r>
              <a:rPr lang="en-US" altLang="zh-TW" dirty="0" smtClean="0"/>
              <a:t>pull-up/down resistor</a:t>
            </a:r>
            <a:endParaRPr lang="en-US" altLang="zh-TW" dirty="0"/>
          </a:p>
          <a:p>
            <a:r>
              <a:rPr lang="en-US" altLang="zh-TW" dirty="0" err="1"/>
              <a:t>PxREN</a:t>
            </a:r>
            <a:r>
              <a:rPr lang="en-US" altLang="zh-TW" dirty="0"/>
              <a:t> register selects whether this resistor is used (1 to enable, 0 to disable)</a:t>
            </a:r>
          </a:p>
          <a:p>
            <a:pPr lvl="1"/>
            <a:r>
              <a:rPr lang="en-US" altLang="zh-TW" dirty="0"/>
              <a:t>When enabled, the corresponding bit of </a:t>
            </a:r>
            <a:r>
              <a:rPr lang="en-US" altLang="zh-TW" dirty="0" err="1"/>
              <a:t>PxOUT</a:t>
            </a:r>
            <a:r>
              <a:rPr lang="en-US" altLang="zh-TW" dirty="0"/>
              <a:t> register selects </a:t>
            </a:r>
            <a:r>
              <a:rPr lang="en-US" altLang="zh-TW" dirty="0" smtClean="0"/>
              <a:t>whether </a:t>
            </a:r>
            <a:r>
              <a:rPr lang="en-US" altLang="zh-TW" dirty="0"/>
              <a:t>the resistor </a:t>
            </a:r>
            <a:br>
              <a:rPr lang="en-US" altLang="zh-TW" dirty="0"/>
            </a:br>
            <a:r>
              <a:rPr lang="en-US" altLang="zh-TW" dirty="0"/>
              <a:t>pulls the input up to </a:t>
            </a:r>
            <a:r>
              <a:rPr lang="en-US" altLang="zh-TW" i="1" dirty="0" smtClean="0"/>
              <a:t>V</a:t>
            </a:r>
            <a:r>
              <a:rPr lang="en-US" altLang="zh-TW" i="1" baseline="-25000" dirty="0" smtClean="0"/>
              <a:t>CC</a:t>
            </a:r>
            <a:r>
              <a:rPr lang="en-US" altLang="zh-TW" i="1" dirty="0" smtClean="0"/>
              <a:t> </a:t>
            </a:r>
            <a:r>
              <a:rPr lang="en-US" altLang="zh-TW" dirty="0"/>
              <a:t>(1)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or </a:t>
            </a:r>
            <a:r>
              <a:rPr lang="en-US" altLang="zh-TW" dirty="0"/>
              <a:t>down to </a:t>
            </a:r>
            <a:r>
              <a:rPr lang="en-US" altLang="zh-TW" i="1" dirty="0" smtClean="0"/>
              <a:t>V</a:t>
            </a:r>
            <a:r>
              <a:rPr lang="en-US" altLang="zh-TW" i="1" baseline="-25000" dirty="0" smtClean="0"/>
              <a:t>SS</a:t>
            </a:r>
            <a:r>
              <a:rPr lang="en-US" altLang="zh-TW" i="1" dirty="0" smtClean="0"/>
              <a:t> </a:t>
            </a:r>
            <a:r>
              <a:rPr lang="en-US" altLang="zh-TW" dirty="0"/>
              <a:t>(0</a:t>
            </a:r>
            <a:r>
              <a:rPr lang="en-US" altLang="zh-TW" dirty="0" smtClean="0"/>
              <a:t>)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11</a:t>
            </a:fld>
            <a:endParaRPr lang="zh-TW" altLang="zh-TW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140968"/>
            <a:ext cx="4200525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892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GPIO </a:t>
            </a:r>
            <a:r>
              <a:rPr lang="en-US" altLang="zh-TW" dirty="0" smtClean="0"/>
              <a:t>Input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12</a:t>
            </a:fld>
            <a:endParaRPr lang="zh-TW" altLang="zh-TW"/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0" y="1125538"/>
            <a:ext cx="8178800" cy="4967287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1" name="Rectangle 7"/>
          <p:cNvSpPr/>
          <p:nvPr/>
        </p:nvSpPr>
        <p:spPr>
          <a:xfrm>
            <a:off x="2514032" y="2485988"/>
            <a:ext cx="15888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solidFill>
                  <a:srgbClr val="000000"/>
                </a:solidFill>
                <a:effectLst/>
              </a:rPr>
              <a:t>E</a:t>
            </a:r>
            <a:r>
              <a:rPr lang="en-US" sz="2000" b="0" dirty="0" smtClean="0">
                <a:solidFill>
                  <a:srgbClr val="000000"/>
                </a:solidFill>
                <a:effectLst/>
              </a:rPr>
              <a:t>nable resistor</a:t>
            </a:r>
          </a:p>
        </p:txBody>
      </p:sp>
      <p:sp>
        <p:nvSpPr>
          <p:cNvPr id="22" name="Freeform 15"/>
          <p:cNvSpPr/>
          <p:nvPr/>
        </p:nvSpPr>
        <p:spPr bwMode="auto">
          <a:xfrm>
            <a:off x="1206508" y="2992802"/>
            <a:ext cx="1360967" cy="733646"/>
          </a:xfrm>
          <a:custGeom>
            <a:avLst/>
            <a:gdLst>
              <a:gd name="connsiteX0" fmla="*/ 563525 w 1360967"/>
              <a:gd name="connsiteY0" fmla="*/ 1148316 h 1148316"/>
              <a:gd name="connsiteX1" fmla="*/ 0 w 1360967"/>
              <a:gd name="connsiteY1" fmla="*/ 0 h 1148316"/>
              <a:gd name="connsiteX2" fmla="*/ 1318437 w 1360967"/>
              <a:gd name="connsiteY2" fmla="*/ 0 h 1148316"/>
              <a:gd name="connsiteX3" fmla="*/ 1360967 w 1360967"/>
              <a:gd name="connsiteY3" fmla="*/ 1148316 h 1148316"/>
              <a:gd name="connsiteX4" fmla="*/ 563525 w 1360967"/>
              <a:gd name="connsiteY4" fmla="*/ 1148316 h 11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967" h="1148316">
                <a:moveTo>
                  <a:pt x="563525" y="1148316"/>
                </a:moveTo>
                <a:lnTo>
                  <a:pt x="0" y="0"/>
                </a:lnTo>
                <a:lnTo>
                  <a:pt x="1318437" y="0"/>
                </a:lnTo>
                <a:lnTo>
                  <a:pt x="1360967" y="1148316"/>
                </a:lnTo>
                <a:lnTo>
                  <a:pt x="563525" y="1148316"/>
                </a:lnTo>
                <a:close/>
              </a:path>
            </a:pathLst>
          </a:custGeom>
          <a:solidFill>
            <a:srgbClr val="96969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2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292224"/>
              </p:ext>
            </p:extLst>
          </p:nvPr>
        </p:nvGraphicFramePr>
        <p:xfrm>
          <a:off x="467544" y="3359625"/>
          <a:ext cx="7598736" cy="1955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+mn-lt"/>
                          <a:cs typeface="Courier New" pitchFamily="49" charset="0"/>
                        </a:rPr>
                        <a:t>IN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x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OUT</a:t>
                      </a:r>
                      <a:endParaRPr lang="en-US" sz="20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1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DIR</a:t>
                      </a:r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0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REN</a:t>
                      </a:r>
                      <a:endParaRPr lang="en-US" sz="2000" b="1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008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1</a:t>
                      </a:r>
                      <a:endParaRPr lang="en-US" sz="1800" b="1" kern="1200" dirty="0">
                        <a:solidFill>
                          <a:srgbClr val="0080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" name="Trapezoid 82"/>
          <p:cNvSpPr/>
          <p:nvPr/>
        </p:nvSpPr>
        <p:spPr bwMode="auto">
          <a:xfrm rot="16200000" flipV="1">
            <a:off x="3406573" y="1562710"/>
            <a:ext cx="712380" cy="372140"/>
          </a:xfrm>
          <a:prstGeom prst="trapezoid">
            <a:avLst/>
          </a:prstGeom>
          <a:solidFill>
            <a:schemeClr val="accent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25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324870"/>
              </p:ext>
            </p:extLst>
          </p:nvPr>
        </p:nvGraphicFramePr>
        <p:xfrm>
          <a:off x="1194993" y="1390793"/>
          <a:ext cx="1318440" cy="1981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131844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P1IN.7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OUT.7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P1DIR.7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33993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 smtClean="0">
                          <a:solidFill>
                            <a:srgbClr val="008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P1REN.7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6" name="Straight Arrow Connector 84"/>
          <p:cNvCxnSpPr/>
          <p:nvPr/>
        </p:nvCxnSpPr>
        <p:spPr bwMode="auto">
          <a:xfrm flipH="1">
            <a:off x="2502798" y="1589306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2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27" name="Straight Connector 86"/>
          <p:cNvCxnSpPr>
            <a:endCxn id="24" idx="0"/>
          </p:cNvCxnSpPr>
          <p:nvPr/>
        </p:nvCxnSpPr>
        <p:spPr bwMode="auto">
          <a:xfrm flipH="1">
            <a:off x="3948833" y="1736160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8" name="Straight Arrow Connector 87"/>
          <p:cNvCxnSpPr/>
          <p:nvPr/>
        </p:nvCxnSpPr>
        <p:spPr bwMode="auto">
          <a:xfrm flipV="1">
            <a:off x="2502798" y="1460835"/>
            <a:ext cx="2058282" cy="500609"/>
          </a:xfrm>
          <a:prstGeom prst="straightConnector1">
            <a:avLst/>
          </a:prstGeom>
          <a:noFill/>
          <a:ln w="31750" cap="flat" cmpd="sng" algn="ctr">
            <a:solidFill>
              <a:srgbClr val="0000FF"/>
            </a:solidFill>
            <a:prstDash val="sysDash"/>
            <a:round/>
            <a:headEnd type="none" w="sm" len="sm"/>
            <a:tailEnd type="stealth" w="lg" len="med"/>
          </a:ln>
          <a:effectLst/>
        </p:spPr>
      </p:cxnSp>
      <p:cxnSp>
        <p:nvCxnSpPr>
          <p:cNvPr id="29" name="Elbow Connector 88"/>
          <p:cNvCxnSpPr>
            <a:endCxn id="24" idx="1"/>
          </p:cNvCxnSpPr>
          <p:nvPr/>
        </p:nvCxnSpPr>
        <p:spPr bwMode="auto">
          <a:xfrm flipV="1">
            <a:off x="2502798" y="2058452"/>
            <a:ext cx="1259965" cy="338926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30" name="Freeform 12"/>
          <p:cNvSpPr>
            <a:spLocks noChangeAspect="1"/>
          </p:cNvSpPr>
          <p:nvPr/>
        </p:nvSpPr>
        <p:spPr bwMode="auto">
          <a:xfrm flipH="1">
            <a:off x="4789680" y="1185511"/>
            <a:ext cx="110130" cy="550649"/>
          </a:xfrm>
          <a:custGeom>
            <a:avLst/>
            <a:gdLst>
              <a:gd name="T0" fmla="*/ 96 w 192"/>
              <a:gd name="T1" fmla="*/ 0 h 960"/>
              <a:gd name="T2" fmla="*/ 96 w 192"/>
              <a:gd name="T3" fmla="*/ 192 h 960"/>
              <a:gd name="T4" fmla="*/ 192 w 192"/>
              <a:gd name="T5" fmla="*/ 240 h 960"/>
              <a:gd name="T6" fmla="*/ 0 w 192"/>
              <a:gd name="T7" fmla="*/ 336 h 960"/>
              <a:gd name="T8" fmla="*/ 192 w 192"/>
              <a:gd name="T9" fmla="*/ 432 h 960"/>
              <a:gd name="T10" fmla="*/ 0 w 192"/>
              <a:gd name="T11" fmla="*/ 528 h 960"/>
              <a:gd name="T12" fmla="*/ 192 w 192"/>
              <a:gd name="T13" fmla="*/ 624 h 960"/>
              <a:gd name="T14" fmla="*/ 0 w 192"/>
              <a:gd name="T15" fmla="*/ 720 h 960"/>
              <a:gd name="T16" fmla="*/ 96 w 192"/>
              <a:gd name="T17" fmla="*/ 768 h 960"/>
              <a:gd name="T18" fmla="*/ 96 w 192"/>
              <a:gd name="T19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92" h="960">
                <a:moveTo>
                  <a:pt x="96" y="0"/>
                </a:moveTo>
                <a:lnTo>
                  <a:pt x="96" y="192"/>
                </a:lnTo>
                <a:lnTo>
                  <a:pt x="192" y="240"/>
                </a:lnTo>
                <a:lnTo>
                  <a:pt x="0" y="336"/>
                </a:lnTo>
                <a:lnTo>
                  <a:pt x="192" y="432"/>
                </a:lnTo>
                <a:lnTo>
                  <a:pt x="0" y="528"/>
                </a:lnTo>
                <a:lnTo>
                  <a:pt x="192" y="624"/>
                </a:lnTo>
                <a:lnTo>
                  <a:pt x="0" y="720"/>
                </a:lnTo>
                <a:lnTo>
                  <a:pt x="96" y="768"/>
                </a:lnTo>
                <a:lnTo>
                  <a:pt x="96" y="960"/>
                </a:lnTo>
              </a:path>
            </a:pathLst>
          </a:custGeom>
          <a:noFill/>
          <a:ln w="381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1" name="Freeform 12"/>
          <p:cNvSpPr>
            <a:spLocks noChangeAspect="1"/>
          </p:cNvSpPr>
          <p:nvPr/>
        </p:nvSpPr>
        <p:spPr bwMode="auto">
          <a:xfrm flipH="1">
            <a:off x="4789680" y="1756205"/>
            <a:ext cx="110130" cy="550649"/>
          </a:xfrm>
          <a:custGeom>
            <a:avLst/>
            <a:gdLst>
              <a:gd name="T0" fmla="*/ 96 w 192"/>
              <a:gd name="T1" fmla="*/ 0 h 960"/>
              <a:gd name="T2" fmla="*/ 96 w 192"/>
              <a:gd name="T3" fmla="*/ 192 h 960"/>
              <a:gd name="T4" fmla="*/ 192 w 192"/>
              <a:gd name="T5" fmla="*/ 240 h 960"/>
              <a:gd name="T6" fmla="*/ 0 w 192"/>
              <a:gd name="T7" fmla="*/ 336 h 960"/>
              <a:gd name="T8" fmla="*/ 192 w 192"/>
              <a:gd name="T9" fmla="*/ 432 h 960"/>
              <a:gd name="T10" fmla="*/ 0 w 192"/>
              <a:gd name="T11" fmla="*/ 528 h 960"/>
              <a:gd name="T12" fmla="*/ 192 w 192"/>
              <a:gd name="T13" fmla="*/ 624 h 960"/>
              <a:gd name="T14" fmla="*/ 0 w 192"/>
              <a:gd name="T15" fmla="*/ 720 h 960"/>
              <a:gd name="T16" fmla="*/ 96 w 192"/>
              <a:gd name="T17" fmla="*/ 768 h 960"/>
              <a:gd name="T18" fmla="*/ 96 w 192"/>
              <a:gd name="T19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92" h="960">
                <a:moveTo>
                  <a:pt x="96" y="0"/>
                </a:moveTo>
                <a:lnTo>
                  <a:pt x="96" y="192"/>
                </a:lnTo>
                <a:lnTo>
                  <a:pt x="192" y="240"/>
                </a:lnTo>
                <a:lnTo>
                  <a:pt x="0" y="336"/>
                </a:lnTo>
                <a:lnTo>
                  <a:pt x="192" y="432"/>
                </a:lnTo>
                <a:lnTo>
                  <a:pt x="0" y="528"/>
                </a:lnTo>
                <a:lnTo>
                  <a:pt x="192" y="624"/>
                </a:lnTo>
                <a:lnTo>
                  <a:pt x="0" y="720"/>
                </a:lnTo>
                <a:lnTo>
                  <a:pt x="96" y="768"/>
                </a:lnTo>
                <a:lnTo>
                  <a:pt x="96" y="960"/>
                </a:lnTo>
              </a:path>
            </a:pathLst>
          </a:custGeom>
          <a:noFill/>
          <a:ln w="38100" cmpd="sng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2" name="Freeform 2"/>
          <p:cNvSpPr/>
          <p:nvPr/>
        </p:nvSpPr>
        <p:spPr bwMode="auto">
          <a:xfrm>
            <a:off x="2535578" y="2227258"/>
            <a:ext cx="2126511" cy="634541"/>
          </a:xfrm>
          <a:custGeom>
            <a:avLst/>
            <a:gdLst>
              <a:gd name="connsiteX0" fmla="*/ 0 w 2126511"/>
              <a:gd name="connsiteY0" fmla="*/ 563525 h 634541"/>
              <a:gd name="connsiteX1" fmla="*/ 1648046 w 2126511"/>
              <a:gd name="connsiteY1" fmla="*/ 584790 h 634541"/>
              <a:gd name="connsiteX2" fmla="*/ 2126511 w 2126511"/>
              <a:gd name="connsiteY2" fmla="*/ 0 h 63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26511" h="634541">
                <a:moveTo>
                  <a:pt x="0" y="563525"/>
                </a:moveTo>
                <a:cubicBezTo>
                  <a:pt x="646814" y="621118"/>
                  <a:pt x="1293628" y="678711"/>
                  <a:pt x="1648046" y="584790"/>
                </a:cubicBezTo>
                <a:cubicBezTo>
                  <a:pt x="2002464" y="490869"/>
                  <a:pt x="2064487" y="245434"/>
                  <a:pt x="2126511" y="0"/>
                </a:cubicBezTo>
              </a:path>
            </a:pathLst>
          </a:custGeom>
          <a:noFill/>
          <a:ln w="31750" cap="flat" cmpd="sng" algn="ctr">
            <a:solidFill>
              <a:srgbClr val="0000FF"/>
            </a:solidFill>
            <a:prstDash val="sysDash"/>
            <a:round/>
            <a:headEnd type="none" w="sm" len="sm"/>
            <a:tailEnd type="stealth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3" name="Rectangle 21"/>
          <p:cNvSpPr/>
          <p:nvPr/>
        </p:nvSpPr>
        <p:spPr>
          <a:xfrm>
            <a:off x="2664940" y="3210069"/>
            <a:ext cx="6060028" cy="2769989"/>
          </a:xfrm>
          <a:prstGeom prst="rect">
            <a:avLst/>
          </a:prstGeom>
          <a:solidFill>
            <a:srgbClr val="99CCFF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anchor="t" anchorCtr="0">
            <a:spAutoFit/>
          </a:bodyPr>
          <a:lstStyle/>
          <a:p>
            <a:pPr marL="342900" indent="-342900">
              <a:spcBef>
                <a:spcPts val="6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sz="2000" dirty="0" smtClean="0">
                <a:effectLst/>
                <a:latin typeface="+mn-lt"/>
              </a:rPr>
              <a:t>Input pins are held in high-impedance (Hi-Z) state, so they can react to 0 or 1</a:t>
            </a:r>
          </a:p>
          <a:p>
            <a:pPr marL="342900" indent="-342900">
              <a:spcBef>
                <a:spcPts val="6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sz="2000" dirty="0" smtClean="0">
                <a:effectLst/>
                <a:latin typeface="+mn-lt"/>
              </a:rPr>
              <a:t>When not driven, Hi-Z inputs may float up/down … </a:t>
            </a:r>
          </a:p>
          <a:p>
            <a:pPr marL="342900" indent="-342900">
              <a:spcBef>
                <a:spcPts val="6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sz="2000" dirty="0" smtClean="0">
                <a:effectLst/>
                <a:latin typeface="+mn-lt"/>
              </a:rPr>
              <a:t>Prevent this with pull-up/pull-down resistors</a:t>
            </a:r>
          </a:p>
          <a:p>
            <a:pPr marL="342900" indent="-342900">
              <a:spcBef>
                <a:spcPts val="6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sz="2000" dirty="0" err="1" smtClean="0">
                <a:effectLst/>
                <a:latin typeface="+mn-lt"/>
              </a:rPr>
              <a:t>PxREN</a:t>
            </a:r>
            <a:r>
              <a:rPr lang="en-US" sz="2000" dirty="0" smtClean="0">
                <a:effectLst/>
                <a:latin typeface="+mn-lt"/>
              </a:rPr>
              <a:t> enables pull-up/pull-down resistors</a:t>
            </a:r>
            <a:br>
              <a:rPr lang="en-US" sz="2000" dirty="0" smtClean="0">
                <a:effectLst/>
                <a:latin typeface="+mn-lt"/>
              </a:rPr>
            </a:br>
            <a:r>
              <a:rPr lang="en-US" sz="2000" dirty="0" smtClean="0">
                <a:effectLst/>
                <a:latin typeface="+mn-lt"/>
              </a:rPr>
              <a:t>PxOUT selects pull-up (1) or -down (0)</a:t>
            </a:r>
            <a:endParaRPr lang="en-US" sz="2000" b="0" dirty="0" smtClean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+mn-lt"/>
            </a:endParaRPr>
          </a:p>
          <a:p>
            <a:pPr marL="342900" indent="-342900">
              <a:spcBef>
                <a:spcPts val="6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sz="2000" dirty="0" smtClean="0">
                <a:effectLst/>
                <a:latin typeface="+mn-lt"/>
              </a:rPr>
              <a:t>Lower cost devices may not provide up/down resistors for all ports</a:t>
            </a:r>
          </a:p>
        </p:txBody>
      </p:sp>
      <p:sp>
        <p:nvSpPr>
          <p:cNvPr id="34" name="Rectangle 19"/>
          <p:cNvSpPr/>
          <p:nvPr/>
        </p:nvSpPr>
        <p:spPr>
          <a:xfrm rot="20826084">
            <a:off x="2558428" y="1788409"/>
            <a:ext cx="9797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0" dirty="0" smtClean="0">
                <a:solidFill>
                  <a:srgbClr val="000000"/>
                </a:solidFill>
                <a:effectLst/>
              </a:rPr>
              <a:t>up/down</a:t>
            </a:r>
          </a:p>
        </p:txBody>
      </p:sp>
      <p:pic>
        <p:nvPicPr>
          <p:cNvPr id="35" name="Picture 2" descr="C:\Users\a0159712\AppData\Local\Temp\SNAGHTML13fb46b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565" y="1390793"/>
            <a:ext cx="2181225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Sample </a:t>
            </a:r>
            <a:r>
              <a:rPr lang="en-US" altLang="zh-TW" dirty="0" smtClean="0"/>
              <a:t>Code </a:t>
            </a:r>
            <a:r>
              <a:rPr lang="en-US" altLang="zh-TW" dirty="0"/>
              <a:t>for </a:t>
            </a:r>
            <a:r>
              <a:rPr lang="en-US" altLang="zh-TW" dirty="0" smtClean="0"/>
              <a:t>Input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13</a:t>
            </a:fld>
            <a:endParaRPr lang="zh-TW" altLang="zh-TW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533612"/>
              </p:ext>
            </p:extLst>
          </p:nvPr>
        </p:nvGraphicFramePr>
        <p:xfrm>
          <a:off x="395536" y="1124744"/>
          <a:ext cx="8352928" cy="496855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352928"/>
              </a:tblGrid>
              <a:tr h="4968552">
                <a:tc>
                  <a:txBody>
                    <a:bodyPr/>
                    <a:lstStyle/>
                    <a:p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#include &lt;msp430.h&gt;</a:t>
                      </a:r>
                      <a:endParaRPr lang="en-US" altLang="zh-TW" sz="2000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#define LED1 BIT0   //P1.0 to red LED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#define B1 BIT3     //P1.3 to button</a:t>
                      </a:r>
                    </a:p>
                    <a:p>
                      <a:endParaRPr lang="en-US" altLang="zh-TW" sz="2000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void main(void){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WDTCTL = WDTPW + WDTHOLD; //Stop watchdog timer 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P1OUT |= LED1 + B1</a:t>
                      </a: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;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P1DIR = LED1; //Set pin with LED1 to output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P1REN = B1;   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//Set</a:t>
                      </a:r>
                      <a:r>
                        <a:rPr lang="en-US" altLang="zh-TW" sz="20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pin to use pull-up resistor</a:t>
                      </a:r>
                      <a:endParaRPr lang="en-US" altLang="zh-TW" sz="2000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for(;;){   //Loop forever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  if((P1IN &amp; B1) ==0){  //Is button down?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	P1OUT &amp;= ~LED1; // Yes, turn LED1 off  }</a:t>
                      </a:r>
                    </a:p>
                    <a:p>
                      <a:r>
                        <a:rPr lang="en-US" altLang="zh-TW" sz="2000" baseline="0" dirty="0" smtClean="0">
                          <a:latin typeface="Courier New" pitchFamily="49" charset="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else{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	P1OUT |= LED1; // No, turn LED1 on }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}</a:t>
                      </a:r>
                      <a:endParaRPr lang="zh-TW" alt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850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 2 for Input</a:t>
            </a:r>
            <a:endParaRPr lang="zh-TW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14</a:t>
            </a:fld>
            <a:endParaRPr lang="zh-TW" altLang="zh-TW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/>
          </p:nvPr>
        </p:nvGraphicFramePr>
        <p:xfrm>
          <a:off x="395536" y="1091520"/>
          <a:ext cx="8352928" cy="55778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352928"/>
              </a:tblGrid>
              <a:tr h="4968552">
                <a:tc>
                  <a:txBody>
                    <a:bodyPr/>
                    <a:lstStyle/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#include &lt;msp430.h&gt;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#define LED1 BIT6   // P1.0 to green LED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#define B1 BIT3     // P1.3 to button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volatile unsigned 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j;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void main(void){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WDTCTL = WDTPW + WDTHOLD; // Stop watchdog timer 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P1OUT |= LED1 + B1;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P1DIR = LED1;  // Set pin with LED1 to output</a:t>
                      </a:r>
                    </a:p>
                    <a:p>
                      <a:r>
                        <a:rPr lang="en-US" altLang="zh-TW" sz="2000" b="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P1REN = B1;    // Set</a:t>
                      </a:r>
                      <a:r>
                        <a:rPr lang="en-US" altLang="zh-TW" sz="20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pin to use pull-up resistor</a:t>
                      </a:r>
                      <a:endParaRPr lang="en-US" altLang="zh-TW" sz="2000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for(;;){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while((P1IN &amp; B1) != 0){ // Loop on button up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	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= P1IN;	j = P1OUT;	}</a:t>
                      </a:r>
                    </a:p>
                    <a:p>
                      <a:r>
                        <a:rPr lang="en-US" altLang="zh-TW" sz="20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P1OUT &amp;= ~LED1;  // Turn LED1 off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while((P1IN &amp; B1) == 0){ // Loop on button down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	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= P1IN;	j = P1OUT;	}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P1OUT |= LED1;  // Turn LED1 on	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}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52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>
                <a:ea typeface="新細明體" charset="-120"/>
              </a:rPr>
              <a:t>LaunchPad</a:t>
            </a:r>
            <a:r>
              <a:rPr lang="en-US" altLang="zh-TW" dirty="0">
                <a:ea typeface="新細明體" charset="-120"/>
              </a:rPr>
              <a:t> Development Board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</a:t>
            </a:fld>
            <a:endParaRPr lang="zh-TW" altLang="zh-TW"/>
          </a:p>
        </p:txBody>
      </p:sp>
      <p:pic>
        <p:nvPicPr>
          <p:cNvPr id="6" name="Picture 25" descr="MSP-EXP30G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3659" y="1579786"/>
            <a:ext cx="3144838" cy="406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utoShape 4"/>
          <p:cNvSpPr>
            <a:spLocks/>
          </p:cNvSpPr>
          <p:nvPr/>
        </p:nvSpPr>
        <p:spPr bwMode="auto">
          <a:xfrm>
            <a:off x="5729147" y="1770286"/>
            <a:ext cx="152400" cy="1066800"/>
          </a:xfrm>
          <a:prstGeom prst="rightBrace">
            <a:avLst>
              <a:gd name="adj1" fmla="val 583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5576747" y="2837086"/>
            <a:ext cx="457200" cy="304800"/>
          </a:xfrm>
          <a:prstGeom prst="lef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4433747" y="4072161"/>
            <a:ext cx="1600200" cy="304800"/>
          </a:xfrm>
          <a:prstGeom prst="leftArrow">
            <a:avLst>
              <a:gd name="adj1" fmla="val 50000"/>
              <a:gd name="adj2" fmla="val 13125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952871" y="4110633"/>
            <a:ext cx="2170274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Part and Socket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4990959" y="3511774"/>
            <a:ext cx="1143000" cy="304800"/>
          </a:xfrm>
          <a:prstGeom prst="leftArrow">
            <a:avLst>
              <a:gd name="adj1" fmla="val 50000"/>
              <a:gd name="adj2" fmla="val 9375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096233" y="3480024"/>
            <a:ext cx="1721690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Crystal Pads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5271947" y="5069111"/>
            <a:ext cx="762000" cy="304800"/>
          </a:xfrm>
          <a:prstGeom prst="lef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945115" y="5059586"/>
            <a:ext cx="2389052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Power Connector</a:t>
            </a:r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 flipH="1">
            <a:off x="4521059" y="5580286"/>
            <a:ext cx="533400" cy="457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1445247963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1445247963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094018" y="5810474"/>
            <a:ext cx="1838581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Reset Button</a:t>
            </a: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2833547" y="5580286"/>
            <a:ext cx="533400" cy="457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1445247963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1445247963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18" name="AutoShape 18"/>
          <p:cNvSpPr>
            <a:spLocks noChangeArrowheads="1"/>
          </p:cNvSpPr>
          <p:nvPr/>
        </p:nvSpPr>
        <p:spPr bwMode="auto">
          <a:xfrm flipH="1">
            <a:off x="2038209" y="5080224"/>
            <a:ext cx="457200" cy="304800"/>
          </a:xfrm>
          <a:prstGeom prst="lef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316285" y="5080224"/>
            <a:ext cx="1686487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P1.3 Button</a:t>
            </a:r>
          </a:p>
        </p:txBody>
      </p:sp>
      <p:sp>
        <p:nvSpPr>
          <p:cNvPr id="20" name="AutoShape 20"/>
          <p:cNvSpPr>
            <a:spLocks/>
          </p:cNvSpPr>
          <p:nvPr/>
        </p:nvSpPr>
        <p:spPr bwMode="auto">
          <a:xfrm flipH="1">
            <a:off x="2223947" y="3480024"/>
            <a:ext cx="228600" cy="1295400"/>
          </a:xfrm>
          <a:prstGeom prst="rightBrace">
            <a:avLst>
              <a:gd name="adj1" fmla="val 4722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16014" y="3894609"/>
            <a:ext cx="1787670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Chip </a:t>
            </a:r>
            <a:r>
              <a:rPr lang="en-US" altLang="zh-TW" b="1" dirty="0" err="1">
                <a:latin typeface="+mn-lt"/>
                <a:ea typeface="Arial Unicode MS" pitchFamily="34" charset="-120"/>
                <a:cs typeface="Arial Unicode MS" pitchFamily="34" charset="-120"/>
              </a:rPr>
              <a:t>Pinouts</a:t>
            </a:r>
            <a:endParaRPr lang="en-US" altLang="zh-TW" b="1" dirty="0">
              <a:latin typeface="+mn-lt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22" name="AutoShape 22"/>
          <p:cNvSpPr>
            <a:spLocks noChangeArrowheads="1"/>
          </p:cNvSpPr>
          <p:nvPr/>
        </p:nvSpPr>
        <p:spPr bwMode="auto">
          <a:xfrm flipV="1">
            <a:off x="2539859" y="1138461"/>
            <a:ext cx="533400" cy="457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1445247963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1445247963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520001" y="1052736"/>
            <a:ext cx="1942071" cy="683264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USB Emulator</a:t>
            </a:r>
            <a:b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</a:b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Connection</a:t>
            </a:r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 flipH="1">
            <a:off x="402827" y="5631631"/>
            <a:ext cx="2318263" cy="46166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ts val="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LEDs </a:t>
            </a:r>
            <a:r>
              <a:rPr lang="en-US" altLang="zh-TW" b="1" dirty="0" smtClean="0">
                <a:latin typeface="+mn-lt"/>
                <a:ea typeface="Arial Unicode MS" pitchFamily="34" charset="-120"/>
                <a:cs typeface="Arial Unicode MS" pitchFamily="34" charset="-120"/>
              </a:rPr>
              <a:t>P1.0 </a:t>
            </a: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&amp; P1.6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954560" y="2827561"/>
            <a:ext cx="3068662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6-pin eZ430 Connector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5921833" y="2151286"/>
            <a:ext cx="2929328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Embedded Emulation</a:t>
            </a:r>
          </a:p>
        </p:txBody>
      </p:sp>
      <p:sp>
        <p:nvSpPr>
          <p:cNvPr id="27" name="橢圓 26"/>
          <p:cNvSpPr/>
          <p:nvPr/>
        </p:nvSpPr>
        <p:spPr>
          <a:xfrm>
            <a:off x="0" y="4788314"/>
            <a:ext cx="3851920" cy="152879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59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Recall: Sample Code for Output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2</a:t>
            </a:fld>
            <a:endParaRPr lang="zh-TW" altLang="zh-TW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843909"/>
              </p:ext>
            </p:extLst>
          </p:nvPr>
        </p:nvGraphicFramePr>
        <p:xfrm>
          <a:off x="288230" y="1324704"/>
          <a:ext cx="8604250" cy="4480560"/>
        </p:xfrm>
        <a:graphic>
          <a:graphicData uri="http://schemas.openxmlformats.org/drawingml/2006/table">
            <a:tbl>
              <a:tblPr/>
              <a:tblGrid>
                <a:gridCol w="8604250"/>
              </a:tblGrid>
              <a:tr h="4176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#include 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&lt;msp430.h</a:t>
                      </a: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void </a:t>
                      </a: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main(void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) {</a:t>
                      </a:r>
                      <a:endParaRPr kumimoji="0" lang="en-US" altLang="zh-TW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charset="0"/>
                        <a:ea typeface="標楷體" charset="0"/>
                        <a:cs typeface="Courier New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WDTCTL </a:t>
                      </a: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= WDTPW + WDTHOLD; 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// </a:t>
                      </a: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Stop 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watchdog</a:t>
                      </a:r>
                      <a:endParaRPr kumimoji="0" lang="en-US" altLang="zh-TW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charset="0"/>
                        <a:ea typeface="標楷體" charset="0"/>
                        <a:cs typeface="Courier New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P1DIR 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|= </a:t>
                      </a: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0x41;  // set P1.0 &amp; 6 to outputs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for(;;)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volatile unsigned </a:t>
                      </a:r>
                      <a:r>
                        <a:rPr kumimoji="0" lang="en-US" altLang="zh-TW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int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</a:t>
                      </a:r>
                      <a:r>
                        <a:rPr kumimoji="0" lang="en-US" altLang="zh-TW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i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P1OUT ^= 0x41; // Toggle P1.0 &amp; P1.6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</a:t>
                      </a:r>
                      <a:r>
                        <a:rPr kumimoji="0" lang="en-US" altLang="zh-TW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i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= 50000;     // Delay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do (</a:t>
                      </a:r>
                      <a:r>
                        <a:rPr kumimoji="0" lang="en-US" altLang="zh-TW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i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--);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while (</a:t>
                      </a:r>
                      <a:r>
                        <a:rPr kumimoji="0" lang="en-US" altLang="zh-TW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i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!= 0);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}</a:t>
                      </a:r>
                      <a:endParaRPr kumimoji="0" lang="en-US" altLang="zh-TW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charset="0"/>
                        <a:ea typeface="標楷體" charset="0"/>
                        <a:cs typeface="Courier Ne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35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BA5F27-0E36-417D-BDBF-E075FD69B3C6}" type="slidenum">
              <a:rPr lang="zh-TW" altLang="en-US"/>
              <a:pPr/>
              <a:t>3</a:t>
            </a:fld>
            <a:endParaRPr lang="zh-TW" altLang="zh-TW"/>
          </a:p>
        </p:txBody>
      </p:sp>
      <p:sp>
        <p:nvSpPr>
          <p:cNvPr id="84685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Recall: Memory-Mapped I/O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093617"/>
            <a:ext cx="6984776" cy="5002065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6453097" y="1988840"/>
            <a:ext cx="75052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8000" b="1" dirty="0" smtClean="0">
                <a:solidFill>
                  <a:srgbClr val="FF0000"/>
                </a:solidFill>
                <a:latin typeface="+mn-lt"/>
              </a:rPr>
              <a:t>X</a:t>
            </a:r>
            <a:endParaRPr lang="zh-TW" altLang="en-US" sz="8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7452320" y="2012647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No P3 for 20-pin devices</a:t>
            </a:r>
            <a:endParaRPr lang="zh-TW" altLang="en-US" dirty="0" smtClean="0">
              <a:latin typeface="+mn-lt"/>
            </a:endParaRPr>
          </a:p>
        </p:txBody>
      </p:sp>
      <p:grpSp>
        <p:nvGrpSpPr>
          <p:cNvPr id="10" name="群組 9"/>
          <p:cNvGrpSpPr/>
          <p:nvPr/>
        </p:nvGrpSpPr>
        <p:grpSpPr>
          <a:xfrm>
            <a:off x="5544000" y="2044800"/>
            <a:ext cx="720080" cy="1152128"/>
            <a:chOff x="5940152" y="2348880"/>
            <a:chExt cx="720080" cy="1152128"/>
          </a:xfrm>
        </p:grpSpPr>
        <p:sp>
          <p:nvSpPr>
            <p:cNvPr id="11" name="矩形 10"/>
            <p:cNvSpPr/>
            <p:nvPr/>
          </p:nvSpPr>
          <p:spPr>
            <a:xfrm>
              <a:off x="5940152" y="3212976"/>
              <a:ext cx="720080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altLang="zh-TW" sz="1600" b="1" dirty="0" smtClean="0">
                  <a:solidFill>
                    <a:srgbClr val="FF0000"/>
                  </a:solidFill>
                </a:rPr>
                <a:t>P1REN</a:t>
              </a:r>
              <a:endParaRPr lang="zh-TW" altLang="en-US" sz="1600" b="1" dirty="0"/>
            </a:p>
          </p:txBody>
        </p:sp>
        <p:sp>
          <p:nvSpPr>
            <p:cNvPr id="12" name="矩形 11"/>
            <p:cNvSpPr/>
            <p:nvPr/>
          </p:nvSpPr>
          <p:spPr>
            <a:xfrm>
              <a:off x="5940152" y="2924944"/>
              <a:ext cx="720080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altLang="zh-TW" sz="1600" b="1" dirty="0" smtClean="0">
                  <a:solidFill>
                    <a:srgbClr val="FF0000"/>
                  </a:solidFill>
                </a:rPr>
                <a:t>…</a:t>
              </a:r>
              <a:endParaRPr lang="zh-TW" altLang="en-US" sz="1600" b="1" dirty="0"/>
            </a:p>
          </p:txBody>
        </p:sp>
        <p:sp>
          <p:nvSpPr>
            <p:cNvPr id="13" name="矩形 12"/>
            <p:cNvSpPr/>
            <p:nvPr/>
          </p:nvSpPr>
          <p:spPr>
            <a:xfrm>
              <a:off x="5940152" y="2636912"/>
              <a:ext cx="720080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altLang="zh-TW" sz="1600" b="1" dirty="0" smtClean="0">
                  <a:solidFill>
                    <a:srgbClr val="FF0000"/>
                  </a:solidFill>
                </a:rPr>
                <a:t>P1IN</a:t>
              </a:r>
              <a:endParaRPr lang="zh-TW" altLang="en-US" sz="1600" b="1" dirty="0"/>
            </a:p>
          </p:txBody>
        </p:sp>
        <p:sp>
          <p:nvSpPr>
            <p:cNvPr id="14" name="矩形 13"/>
            <p:cNvSpPr/>
            <p:nvPr/>
          </p:nvSpPr>
          <p:spPr>
            <a:xfrm>
              <a:off x="5940152" y="2348880"/>
              <a:ext cx="720080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altLang="zh-TW" sz="1600" b="1" dirty="0" smtClean="0">
                  <a:solidFill>
                    <a:srgbClr val="FF0000"/>
                  </a:solidFill>
                </a:rPr>
                <a:t>P1OUT</a:t>
              </a:r>
              <a:endParaRPr lang="zh-TW" altLang="en-US" sz="1600" b="1" dirty="0"/>
            </a:p>
          </p:txBody>
        </p:sp>
      </p:grpSp>
      <p:cxnSp>
        <p:nvCxnSpPr>
          <p:cNvPr id="15" name="圖案 11"/>
          <p:cNvCxnSpPr/>
          <p:nvPr/>
        </p:nvCxnSpPr>
        <p:spPr>
          <a:xfrm flipV="1">
            <a:off x="1259632" y="3212976"/>
            <a:ext cx="4464496" cy="360040"/>
          </a:xfrm>
          <a:prstGeom prst="bent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肘形接點 15"/>
          <p:cNvCxnSpPr/>
          <p:nvPr/>
        </p:nvCxnSpPr>
        <p:spPr>
          <a:xfrm rot="10800000" flipV="1">
            <a:off x="1259632" y="3212976"/>
            <a:ext cx="4752528" cy="648072"/>
          </a:xfrm>
          <a:prstGeom prst="bentConnector3">
            <a:avLst>
              <a:gd name="adj1" fmla="val 432"/>
            </a:avLst>
          </a:prstGeom>
          <a:ln w="571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/>
          <p:cNvSpPr txBox="1"/>
          <p:nvPr/>
        </p:nvSpPr>
        <p:spPr>
          <a:xfrm>
            <a:off x="899592" y="3183359"/>
            <a:ext cx="35782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MOV.W #0x80,P1OUT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grpSp>
        <p:nvGrpSpPr>
          <p:cNvPr id="18" name="群組 17"/>
          <p:cNvGrpSpPr/>
          <p:nvPr/>
        </p:nvGrpSpPr>
        <p:grpSpPr>
          <a:xfrm>
            <a:off x="4788024" y="980728"/>
            <a:ext cx="936104" cy="1080120"/>
            <a:chOff x="5148064" y="1268760"/>
            <a:chExt cx="936104" cy="1080120"/>
          </a:xfrm>
        </p:grpSpPr>
        <p:cxnSp>
          <p:nvCxnSpPr>
            <p:cNvPr id="19" name="肘形接點 18"/>
            <p:cNvCxnSpPr/>
            <p:nvPr/>
          </p:nvCxnSpPr>
          <p:spPr>
            <a:xfrm rot="16200000" flipV="1">
              <a:off x="5256076" y="1520788"/>
              <a:ext cx="864096" cy="792088"/>
            </a:xfrm>
            <a:prstGeom prst="bentConnector3">
              <a:avLst>
                <a:gd name="adj1" fmla="val 102014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流程圖: 自動分頁 19"/>
            <p:cNvSpPr/>
            <p:nvPr/>
          </p:nvSpPr>
          <p:spPr>
            <a:xfrm>
              <a:off x="5652120" y="1268760"/>
              <a:ext cx="216024" cy="432048"/>
            </a:xfrm>
            <a:prstGeom prst="flowChartCollat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cxnSp>
          <p:nvCxnSpPr>
            <p:cNvPr id="21" name="直線接點 20"/>
            <p:cNvCxnSpPr/>
            <p:nvPr/>
          </p:nvCxnSpPr>
          <p:spPr>
            <a:xfrm>
              <a:off x="5292080" y="1484784"/>
              <a:ext cx="0" cy="36004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>
            <a:xfrm>
              <a:off x="5148064" y="1844824"/>
              <a:ext cx="28803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>
              <a:off x="5175080" y="1916832"/>
              <a:ext cx="234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/>
            <p:cNvCxnSpPr/>
            <p:nvPr/>
          </p:nvCxnSpPr>
          <p:spPr>
            <a:xfrm>
              <a:off x="5202080" y="1988840"/>
              <a:ext cx="180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文字方塊 1"/>
          <p:cNvSpPr txBox="1"/>
          <p:nvPr/>
        </p:nvSpPr>
        <p:spPr>
          <a:xfrm>
            <a:off x="4211960" y="1124744"/>
            <a:ext cx="65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LED</a:t>
            </a:r>
            <a:endParaRPr lang="zh-TW" altLang="en-US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6991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Configuring the I/O Ports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4</a:t>
            </a:fld>
            <a:endParaRPr lang="zh-TW" altLang="zh-TW"/>
          </a:p>
        </p:txBody>
      </p:sp>
      <p:graphicFrame>
        <p:nvGraphicFramePr>
          <p:cNvPr id="4" name="內容版面配置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1087326"/>
              </p:ext>
            </p:extLst>
          </p:nvPr>
        </p:nvGraphicFramePr>
        <p:xfrm>
          <a:off x="467544" y="1124744"/>
          <a:ext cx="8229600" cy="4919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496"/>
                <a:gridCol w="1872208"/>
                <a:gridCol w="4978896"/>
              </a:tblGrid>
              <a:tr h="238263"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Registers</a:t>
                      </a:r>
                    </a:p>
                    <a:p>
                      <a:r>
                        <a:rPr lang="en-US" altLang="zh-TW" sz="1800" dirty="0" smtClean="0"/>
                        <a:t>(</a:t>
                      </a:r>
                      <a:r>
                        <a:rPr lang="en-US" altLang="zh-TW" sz="1800" dirty="0" err="1" smtClean="0"/>
                        <a:t>Mem</a:t>
                      </a:r>
                      <a:r>
                        <a:rPr lang="en-US" altLang="zh-TW" sz="1800" baseline="0" dirty="0" smtClean="0"/>
                        <a:t> </a:t>
                      </a:r>
                      <a:r>
                        <a:rPr lang="en-US" altLang="zh-TW" sz="1800" baseline="0" dirty="0" err="1" smtClean="0"/>
                        <a:t>Addr</a:t>
                      </a:r>
                      <a:r>
                        <a:rPr lang="en-US" altLang="zh-TW" sz="1800" baseline="0" dirty="0" smtClean="0"/>
                        <a:t>)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Functions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Descriptions</a:t>
                      </a:r>
                      <a:endParaRPr lang="zh-TW" altLang="en-US" sz="2400" dirty="0"/>
                    </a:p>
                  </a:txBody>
                  <a:tcPr/>
                </a:tc>
              </a:tr>
              <a:tr h="416959"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P1IN</a:t>
                      </a:r>
                    </a:p>
                    <a:p>
                      <a:r>
                        <a:rPr lang="en-US" altLang="zh-TW" sz="2000" dirty="0" smtClean="0"/>
                        <a:t>(0x0020)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Port 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 input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/>
                        <a:t>This is a read-only register that reflects the current state of the port's pins.</a:t>
                      </a:r>
                    </a:p>
                  </a:txBody>
                  <a:tcPr/>
                </a:tc>
              </a:tr>
              <a:tr h="595656"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OUT</a:t>
                      </a:r>
                    </a:p>
                    <a:p>
                      <a:r>
                        <a:rPr lang="en-US" altLang="zh-TW" sz="2000" dirty="0" smtClean="0"/>
                        <a:t>(0x0021)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Port 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 output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/>
                        <a:t>The values written to this read/write register are driven out to corresponding pins when they are configured to output.</a:t>
                      </a:r>
                    </a:p>
                  </a:txBody>
                  <a:tcPr/>
                </a:tc>
              </a:tr>
              <a:tr h="595656"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DIR</a:t>
                      </a:r>
                    </a:p>
                    <a:p>
                      <a:r>
                        <a:rPr lang="en-US" altLang="zh-TW" sz="2000" dirty="0" smtClean="0"/>
                        <a:t>(0x0022)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Port 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 data direction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/>
                        <a:t>Bits written as 1 (0) configure the corresponding pins for output (input).</a:t>
                      </a:r>
                    </a:p>
                  </a:txBody>
                  <a:tcPr/>
                </a:tc>
              </a:tr>
              <a:tr h="774353"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SEL</a:t>
                      </a:r>
                    </a:p>
                    <a:p>
                      <a:r>
                        <a:rPr lang="en-US" altLang="zh-TW" sz="2000" dirty="0" smtClean="0"/>
                        <a:t>(0x0026)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Port 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 function select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Bits written as 1 (0) configure corresponding pins for use by the specialized peripheral (for general-purpose I/O). </a:t>
                      </a:r>
                      <a:endParaRPr lang="zh-TW" altLang="en-US" sz="2000" dirty="0"/>
                    </a:p>
                  </a:txBody>
                  <a:tcPr/>
                </a:tc>
              </a:tr>
              <a:tr h="774353">
                <a:tc>
                  <a:txBody>
                    <a:bodyPr/>
                    <a:lstStyle/>
                    <a:p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altLang="zh-TW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</a:t>
                      </a:r>
                    </a:p>
                    <a:p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(0x0027)</a:t>
                      </a:r>
                      <a:endParaRPr lang="zh-TW" alt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 </a:t>
                      </a:r>
                      <a:r>
                        <a:rPr lang="en-US" altLang="zh-TW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resistor enable </a:t>
                      </a:r>
                      <a:endParaRPr lang="zh-TW" altLang="en-US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Bits set in this register enable  </a:t>
                      </a:r>
                      <a:r>
                        <a:rPr lang="en-US" altLang="zh-TW" sz="2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pull-up/</a:t>
                      </a:r>
                      <a:r>
                        <a:rPr lang="en-US" altLang="zh-TW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down resistors</a:t>
                      </a:r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on the corresponding I/O pins.</a:t>
                      </a:r>
                      <a:endParaRPr lang="zh-TW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14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/>
          <p:nvPr/>
        </p:nvSpPr>
        <p:spPr bwMode="auto">
          <a:xfrm>
            <a:off x="2371060" y="4231758"/>
            <a:ext cx="6283842" cy="1357482"/>
          </a:xfrm>
          <a:custGeom>
            <a:avLst/>
            <a:gdLst>
              <a:gd name="connsiteX0" fmla="*/ 4465675 w 6283842"/>
              <a:gd name="connsiteY0" fmla="*/ 0 h 1818168"/>
              <a:gd name="connsiteX1" fmla="*/ 0 w 6283842"/>
              <a:gd name="connsiteY1" fmla="*/ 1818168 h 1818168"/>
              <a:gd name="connsiteX2" fmla="*/ 6283842 w 6283842"/>
              <a:gd name="connsiteY2" fmla="*/ 1796902 h 1818168"/>
              <a:gd name="connsiteX3" fmla="*/ 5592726 w 6283842"/>
              <a:gd name="connsiteY3" fmla="*/ 10633 h 1818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3842" h="1818168">
                <a:moveTo>
                  <a:pt x="4465675" y="0"/>
                </a:moveTo>
                <a:lnTo>
                  <a:pt x="0" y="1818168"/>
                </a:lnTo>
                <a:lnTo>
                  <a:pt x="6283842" y="1796902"/>
                </a:lnTo>
                <a:lnTo>
                  <a:pt x="5592726" y="10633"/>
                </a:lnTo>
              </a:path>
            </a:pathLst>
          </a:custGeom>
          <a:solidFill>
            <a:schemeClr val="accent3">
              <a:lumMod val="95000"/>
            </a:schemeClr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MSP430 GPIO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425450" y="1125538"/>
            <a:ext cx="3138438" cy="4967287"/>
          </a:xfrm>
        </p:spPr>
        <p:txBody>
          <a:bodyPr/>
          <a:lstStyle/>
          <a:p>
            <a:r>
              <a:rPr lang="en-US" altLang="zh-TW" sz="2400" dirty="0" smtClean="0">
                <a:solidFill>
                  <a:srgbClr val="FF0000"/>
                </a:solidFill>
              </a:rPr>
              <a:t>GPIO = General Purpose Bit </a:t>
            </a:r>
            <a:r>
              <a:rPr lang="en-US" altLang="zh-TW" sz="2400" dirty="0" err="1" smtClean="0">
                <a:solidFill>
                  <a:srgbClr val="FF0000"/>
                </a:solidFill>
              </a:rPr>
              <a:t>Input/Output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r>
              <a:rPr lang="en-US" altLang="zh-TW" sz="2400" dirty="0" smtClean="0"/>
              <a:t>8-bit I/O ports</a:t>
            </a:r>
          </a:p>
          <a:p>
            <a:r>
              <a:rPr lang="en-US" altLang="zh-TW" sz="2400" dirty="0" smtClean="0"/>
              <a:t>Each pin is individually controllable</a:t>
            </a:r>
          </a:p>
          <a:p>
            <a:r>
              <a:rPr lang="en-US" altLang="zh-TW" sz="2400" dirty="0" smtClean="0"/>
              <a:t>Controlled by memory-mapped registers R1IN, R1OUT, …</a:t>
            </a:r>
          </a:p>
          <a:p>
            <a:endParaRPr lang="zh-TW" altLang="en-US" sz="2400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5</a:t>
            </a:fld>
            <a:endParaRPr lang="zh-TW" altLang="zh-TW"/>
          </a:p>
        </p:txBody>
      </p:sp>
      <p:sp>
        <p:nvSpPr>
          <p:cNvPr id="10" name="Rectangle 2"/>
          <p:cNvSpPr/>
          <p:nvPr/>
        </p:nvSpPr>
        <p:spPr bwMode="auto">
          <a:xfrm>
            <a:off x="6847367" y="1084521"/>
            <a:ext cx="1101578" cy="3147238"/>
          </a:xfrm>
          <a:prstGeom prst="rect">
            <a:avLst/>
          </a:prstGeom>
          <a:solidFill>
            <a:srgbClr val="99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38795" y="1004764"/>
            <a:ext cx="5010150" cy="4200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857669"/>
              </p:ext>
            </p:extLst>
          </p:nvPr>
        </p:nvGraphicFramePr>
        <p:xfrm>
          <a:off x="1047305" y="5229200"/>
          <a:ext cx="7598736" cy="828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P1.7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P1.6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P1.3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latin typeface="Arial Narrow" pitchFamily="34" charset="0"/>
                          <a:cs typeface="Courier New" pitchFamily="49" charset="0"/>
                        </a:rPr>
                        <a:t>I/O</a:t>
                      </a:r>
                      <a:r>
                        <a:rPr lang="en-US" sz="2400" b="1" baseline="0" dirty="0" smtClean="0">
                          <a:latin typeface="Arial Narrow" pitchFamily="34" charset="0"/>
                          <a:cs typeface="Courier New" pitchFamily="49" charset="0"/>
                        </a:rPr>
                        <a:t> </a:t>
                      </a:r>
                      <a:r>
                        <a:rPr lang="en-US" sz="2400" b="1" dirty="0" smtClean="0">
                          <a:latin typeface="Arial Narrow" pitchFamily="34" charset="0"/>
                          <a:cs typeface="Courier New" pitchFamily="49" charset="0"/>
                        </a:rPr>
                        <a:t>Port 1</a:t>
                      </a:r>
                      <a:endParaRPr lang="en-US" sz="2400" b="1" dirty="0">
                        <a:solidFill>
                          <a:schemeClr val="tx2"/>
                        </a:solidFill>
                        <a:latin typeface="Arial Narrow" pitchFamily="34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55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/>
          <p:cNvSpPr/>
          <p:nvPr/>
        </p:nvSpPr>
        <p:spPr bwMode="auto">
          <a:xfrm>
            <a:off x="1446028" y="2351453"/>
            <a:ext cx="1360967" cy="1148316"/>
          </a:xfrm>
          <a:custGeom>
            <a:avLst/>
            <a:gdLst>
              <a:gd name="connsiteX0" fmla="*/ 563525 w 1360967"/>
              <a:gd name="connsiteY0" fmla="*/ 1148316 h 1148316"/>
              <a:gd name="connsiteX1" fmla="*/ 0 w 1360967"/>
              <a:gd name="connsiteY1" fmla="*/ 0 h 1148316"/>
              <a:gd name="connsiteX2" fmla="*/ 1318437 w 1360967"/>
              <a:gd name="connsiteY2" fmla="*/ 0 h 1148316"/>
              <a:gd name="connsiteX3" fmla="*/ 1360967 w 1360967"/>
              <a:gd name="connsiteY3" fmla="*/ 1148316 h 1148316"/>
              <a:gd name="connsiteX4" fmla="*/ 563525 w 1360967"/>
              <a:gd name="connsiteY4" fmla="*/ 1148316 h 11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967" h="1148316">
                <a:moveTo>
                  <a:pt x="563525" y="1148316"/>
                </a:moveTo>
                <a:lnTo>
                  <a:pt x="0" y="0"/>
                </a:lnTo>
                <a:lnTo>
                  <a:pt x="1318437" y="0"/>
                </a:lnTo>
                <a:lnTo>
                  <a:pt x="1360967" y="1148316"/>
                </a:lnTo>
                <a:lnTo>
                  <a:pt x="563525" y="1148316"/>
                </a:lnTo>
                <a:close/>
              </a:path>
            </a:pathLst>
          </a:custGeom>
          <a:solidFill>
            <a:srgbClr val="96969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6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568415"/>
              </p:ext>
            </p:extLst>
          </p:nvPr>
        </p:nvGraphicFramePr>
        <p:xfrm>
          <a:off x="707064" y="3132946"/>
          <a:ext cx="7598736" cy="198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23965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+mn-lt"/>
                          <a:cs typeface="Courier New" pitchFamily="49" charset="0"/>
                        </a:rPr>
                        <a:t>IN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OUT</a:t>
                      </a:r>
                      <a:endParaRPr lang="en-US" sz="20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DIR</a:t>
                      </a:r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</a:rPr>
                        <a:t>1</a:t>
                      </a:r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err="1" smtClean="0"/>
              <a:t>PxDIR.y</a:t>
            </a:r>
            <a:r>
              <a:rPr lang="en-US" altLang="zh-TW" dirty="0"/>
              <a:t>:	0 = input      1 = output</a:t>
            </a:r>
          </a:p>
          <a:p>
            <a:r>
              <a:rPr lang="en-US" altLang="zh-TW" dirty="0"/>
              <a:t>Register example: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P1DIR &amp;= 0x81;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PxDIR</a:t>
            </a:r>
            <a:r>
              <a:rPr lang="en-US" altLang="zh-TW" dirty="0"/>
              <a:t> (Pin Direction):  Input or Output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6</a:t>
            </a:fld>
            <a:endParaRPr lang="zh-TW" altLang="zh-TW"/>
          </a:p>
        </p:txBody>
      </p:sp>
      <p:pic>
        <p:nvPicPr>
          <p:cNvPr id="7" name="Picture 2" descr="C:\Users\a0159712\AppData\Local\Temp\SNAGHTML13fb46b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85" y="1164114"/>
            <a:ext cx="2181225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rapezoid 82"/>
          <p:cNvSpPr/>
          <p:nvPr/>
        </p:nvSpPr>
        <p:spPr bwMode="auto">
          <a:xfrm rot="16200000" flipV="1">
            <a:off x="3646093" y="1336031"/>
            <a:ext cx="712380" cy="372140"/>
          </a:xfrm>
          <a:prstGeom prst="trapezoid">
            <a:avLst/>
          </a:prstGeom>
          <a:solidFill>
            <a:srgbClr val="99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9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583897"/>
              </p:ext>
            </p:extLst>
          </p:nvPr>
        </p:nvGraphicFramePr>
        <p:xfrm>
          <a:off x="1434513" y="1164114"/>
          <a:ext cx="1318440" cy="11887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13184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P1IN.7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OUT.7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P1DIR.7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339933"/>
                    </a:solidFill>
                  </a:tcPr>
                </a:tc>
              </a:tr>
            </a:tbl>
          </a:graphicData>
        </a:graphic>
      </p:graphicFrame>
      <p:cxnSp>
        <p:nvCxnSpPr>
          <p:cNvPr id="10" name="Straight Arrow Connector 84"/>
          <p:cNvCxnSpPr/>
          <p:nvPr/>
        </p:nvCxnSpPr>
        <p:spPr bwMode="auto">
          <a:xfrm flipH="1">
            <a:off x="2742318" y="1362627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1" name="Straight Connector 86"/>
          <p:cNvCxnSpPr>
            <a:endCxn id="8" idx="0"/>
          </p:cNvCxnSpPr>
          <p:nvPr/>
        </p:nvCxnSpPr>
        <p:spPr bwMode="auto">
          <a:xfrm flipH="1">
            <a:off x="4188353" y="1509481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2" name="Straight Arrow Connector 87"/>
          <p:cNvCxnSpPr/>
          <p:nvPr/>
        </p:nvCxnSpPr>
        <p:spPr bwMode="auto">
          <a:xfrm>
            <a:off x="2742318" y="1734765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3" name="Elbow Connector 88"/>
          <p:cNvCxnSpPr>
            <a:endCxn id="8" idx="1"/>
          </p:cNvCxnSpPr>
          <p:nvPr/>
        </p:nvCxnSpPr>
        <p:spPr bwMode="auto">
          <a:xfrm flipV="1">
            <a:off x="2742318" y="1831773"/>
            <a:ext cx="1259965" cy="338926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14" name="Rectangle 18"/>
          <p:cNvSpPr/>
          <p:nvPr/>
        </p:nvSpPr>
        <p:spPr>
          <a:xfrm>
            <a:off x="3532058" y="2218546"/>
            <a:ext cx="543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solidFill>
                  <a:srgbClr val="FF0000"/>
                </a:solidFill>
                <a:effectLst/>
                <a:cs typeface="Courier New" pitchFamily="49" charset="0"/>
              </a:rPr>
              <a:t>”</a:t>
            </a:r>
            <a:endParaRPr lang="en-US" sz="2000" dirty="0">
              <a:solidFill>
                <a:srgbClr val="FF0000"/>
              </a:solidFill>
              <a:effectLst/>
              <a:cs typeface="Courier New" pitchFamily="49" charset="0"/>
            </a:endParaRPr>
          </a:p>
        </p:txBody>
      </p:sp>
      <p:cxnSp>
        <p:nvCxnSpPr>
          <p:cNvPr id="15" name="Elbow Connector 88"/>
          <p:cNvCxnSpPr/>
          <p:nvPr/>
        </p:nvCxnSpPr>
        <p:spPr bwMode="auto">
          <a:xfrm flipV="1">
            <a:off x="2742317" y="1824508"/>
            <a:ext cx="1259965" cy="338926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sm" len="sm"/>
            <a:tailEnd type="stealth"/>
          </a:ln>
          <a:effectLst/>
        </p:spPr>
      </p:cxnSp>
    </p:spTree>
    <p:extLst>
      <p:ext uri="{BB962C8B-B14F-4D97-AF65-F5344CB8AC3E}">
        <p14:creationId xmlns:p14="http://schemas.microsoft.com/office/powerpoint/2010/main" val="249176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GPIO Output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7</a:t>
            </a:fld>
            <a:endParaRPr lang="zh-TW" altLang="zh-TW"/>
          </a:p>
        </p:txBody>
      </p:sp>
      <p:sp>
        <p:nvSpPr>
          <p:cNvPr id="5" name="Freeform 1"/>
          <p:cNvSpPr/>
          <p:nvPr/>
        </p:nvSpPr>
        <p:spPr bwMode="auto">
          <a:xfrm>
            <a:off x="1446028" y="2351453"/>
            <a:ext cx="1360967" cy="1148316"/>
          </a:xfrm>
          <a:custGeom>
            <a:avLst/>
            <a:gdLst>
              <a:gd name="connsiteX0" fmla="*/ 563525 w 1360967"/>
              <a:gd name="connsiteY0" fmla="*/ 1148316 h 1148316"/>
              <a:gd name="connsiteX1" fmla="*/ 0 w 1360967"/>
              <a:gd name="connsiteY1" fmla="*/ 0 h 1148316"/>
              <a:gd name="connsiteX2" fmla="*/ 1318437 w 1360967"/>
              <a:gd name="connsiteY2" fmla="*/ 0 h 1148316"/>
              <a:gd name="connsiteX3" fmla="*/ 1360967 w 1360967"/>
              <a:gd name="connsiteY3" fmla="*/ 1148316 h 1148316"/>
              <a:gd name="connsiteX4" fmla="*/ 563525 w 1360967"/>
              <a:gd name="connsiteY4" fmla="*/ 1148316 h 11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967" h="1148316">
                <a:moveTo>
                  <a:pt x="563525" y="1148316"/>
                </a:moveTo>
                <a:lnTo>
                  <a:pt x="0" y="0"/>
                </a:lnTo>
                <a:lnTo>
                  <a:pt x="1318437" y="0"/>
                </a:lnTo>
                <a:lnTo>
                  <a:pt x="1360967" y="1148316"/>
                </a:lnTo>
                <a:lnTo>
                  <a:pt x="563525" y="1148316"/>
                </a:lnTo>
                <a:close/>
              </a:path>
            </a:pathLst>
          </a:custGeom>
          <a:solidFill>
            <a:srgbClr val="96969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6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891390"/>
              </p:ext>
            </p:extLst>
          </p:nvPr>
        </p:nvGraphicFramePr>
        <p:xfrm>
          <a:off x="707064" y="3132946"/>
          <a:ext cx="7598736" cy="198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23965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+mn-lt"/>
                          <a:cs typeface="Courier New" pitchFamily="49" charset="0"/>
                        </a:rPr>
                        <a:t>IN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X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OUT</a:t>
                      </a:r>
                      <a:endParaRPr lang="en-US" sz="20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DIR</a:t>
                      </a:r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 descr="C:\Users\a0159712\AppData\Local\Temp\SNAGHTML13fb46b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85" y="1164114"/>
            <a:ext cx="2181225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rapezoid 82"/>
          <p:cNvSpPr/>
          <p:nvPr/>
        </p:nvSpPr>
        <p:spPr bwMode="auto">
          <a:xfrm rot="16200000" flipV="1">
            <a:off x="3646093" y="1336031"/>
            <a:ext cx="712380" cy="372140"/>
          </a:xfrm>
          <a:prstGeom prst="trapezoid">
            <a:avLst/>
          </a:prstGeom>
          <a:solidFill>
            <a:srgbClr val="99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9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527863"/>
              </p:ext>
            </p:extLst>
          </p:nvPr>
        </p:nvGraphicFramePr>
        <p:xfrm>
          <a:off x="1434513" y="1164114"/>
          <a:ext cx="1318440" cy="11887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13184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P1IN.7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OUT.7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P1DIR.7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339933"/>
                    </a:solidFill>
                  </a:tcPr>
                </a:tc>
              </a:tr>
            </a:tbl>
          </a:graphicData>
        </a:graphic>
      </p:graphicFrame>
      <p:cxnSp>
        <p:nvCxnSpPr>
          <p:cNvPr id="10" name="Straight Arrow Connector 84"/>
          <p:cNvCxnSpPr/>
          <p:nvPr/>
        </p:nvCxnSpPr>
        <p:spPr bwMode="auto">
          <a:xfrm flipH="1">
            <a:off x="2742318" y="1362627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1" name="Straight Connector 86"/>
          <p:cNvCxnSpPr>
            <a:endCxn id="8" idx="0"/>
          </p:cNvCxnSpPr>
          <p:nvPr/>
        </p:nvCxnSpPr>
        <p:spPr bwMode="auto">
          <a:xfrm flipH="1">
            <a:off x="4188353" y="1509481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2" name="Straight Arrow Connector 87"/>
          <p:cNvCxnSpPr/>
          <p:nvPr/>
        </p:nvCxnSpPr>
        <p:spPr bwMode="auto">
          <a:xfrm>
            <a:off x="2742318" y="1734765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3" name="Elbow Connector 88"/>
          <p:cNvCxnSpPr>
            <a:endCxn id="8" idx="1"/>
          </p:cNvCxnSpPr>
          <p:nvPr/>
        </p:nvCxnSpPr>
        <p:spPr bwMode="auto">
          <a:xfrm flipV="1">
            <a:off x="2742318" y="1831773"/>
            <a:ext cx="1259965" cy="338926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14" name="Rectangle 18"/>
          <p:cNvSpPr/>
          <p:nvPr/>
        </p:nvSpPr>
        <p:spPr>
          <a:xfrm>
            <a:off x="3528852" y="2218546"/>
            <a:ext cx="550151" cy="3524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effectLst/>
                <a:cs typeface="Courier New" pitchFamily="49" charset="0"/>
              </a:rPr>
              <a:t>”</a:t>
            </a:r>
            <a:endParaRPr lang="en-US" sz="2000" dirty="0">
              <a:effectLst/>
              <a:cs typeface="Courier New" pitchFamily="49" charset="0"/>
            </a:endParaRPr>
          </a:p>
        </p:txBody>
      </p:sp>
      <p:sp>
        <p:nvSpPr>
          <p:cNvPr id="15" name="Rectangle 18"/>
          <p:cNvSpPr/>
          <p:nvPr/>
        </p:nvSpPr>
        <p:spPr>
          <a:xfrm>
            <a:off x="3135046" y="1772816"/>
            <a:ext cx="543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solidFill>
                  <a:srgbClr val="FF0000"/>
                </a:solidFill>
                <a:effectLst/>
                <a:cs typeface="Courier New" pitchFamily="49" charset="0"/>
              </a:rPr>
              <a:t>”</a:t>
            </a:r>
            <a:endParaRPr lang="en-US" sz="2000" dirty="0">
              <a:solidFill>
                <a:srgbClr val="FF0000"/>
              </a:solidFill>
              <a:effectLst/>
              <a:cs typeface="Courier New" pitchFamily="49" charset="0"/>
            </a:endParaRPr>
          </a:p>
        </p:txBody>
      </p:sp>
      <p:sp>
        <p:nvSpPr>
          <p:cNvPr id="16" name="Rectangle 18"/>
          <p:cNvSpPr/>
          <p:nvPr/>
        </p:nvSpPr>
        <p:spPr>
          <a:xfrm>
            <a:off x="8031590" y="1340768"/>
            <a:ext cx="543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solidFill>
                  <a:srgbClr val="FF0000"/>
                </a:solidFill>
                <a:effectLst/>
                <a:cs typeface="Courier New" pitchFamily="49" charset="0"/>
              </a:rPr>
              <a:t>”</a:t>
            </a:r>
            <a:endParaRPr lang="en-US" sz="2000" dirty="0">
              <a:solidFill>
                <a:srgbClr val="FF0000"/>
              </a:solidFill>
              <a:effectLst/>
              <a:cs typeface="Courier New" pitchFamily="49" charset="0"/>
            </a:endParaRPr>
          </a:p>
        </p:txBody>
      </p:sp>
      <p:sp>
        <p:nvSpPr>
          <p:cNvPr id="18" name="Freeform 22"/>
          <p:cNvSpPr/>
          <p:nvPr/>
        </p:nvSpPr>
        <p:spPr bwMode="auto">
          <a:xfrm>
            <a:off x="2742318" y="1484784"/>
            <a:ext cx="3678865" cy="248142"/>
          </a:xfrm>
          <a:custGeom>
            <a:avLst/>
            <a:gdLst>
              <a:gd name="connsiteX0" fmla="*/ 0 w 2775097"/>
              <a:gd name="connsiteY0" fmla="*/ 214651 h 241549"/>
              <a:gd name="connsiteX1" fmla="*/ 1116418 w 2775097"/>
              <a:gd name="connsiteY1" fmla="*/ 225284 h 241549"/>
              <a:gd name="connsiteX2" fmla="*/ 1286539 w 2775097"/>
              <a:gd name="connsiteY2" fmla="*/ 23265 h 241549"/>
              <a:gd name="connsiteX3" fmla="*/ 2775097 w 2775097"/>
              <a:gd name="connsiteY3" fmla="*/ 12632 h 241549"/>
              <a:gd name="connsiteX0" fmla="*/ 0 w 3678865"/>
              <a:gd name="connsiteY0" fmla="*/ 221244 h 248142"/>
              <a:gd name="connsiteX1" fmla="*/ 1116418 w 3678865"/>
              <a:gd name="connsiteY1" fmla="*/ 231877 h 248142"/>
              <a:gd name="connsiteX2" fmla="*/ 1286539 w 3678865"/>
              <a:gd name="connsiteY2" fmla="*/ 29858 h 248142"/>
              <a:gd name="connsiteX3" fmla="*/ 3678865 w 3678865"/>
              <a:gd name="connsiteY3" fmla="*/ 8592 h 248142"/>
              <a:gd name="connsiteX0" fmla="*/ 0 w 3678865"/>
              <a:gd name="connsiteY0" fmla="*/ 221244 h 248142"/>
              <a:gd name="connsiteX1" fmla="*/ 1116418 w 3678865"/>
              <a:gd name="connsiteY1" fmla="*/ 231877 h 248142"/>
              <a:gd name="connsiteX2" fmla="*/ 1392865 w 3678865"/>
              <a:gd name="connsiteY2" fmla="*/ 29858 h 248142"/>
              <a:gd name="connsiteX3" fmla="*/ 3678865 w 3678865"/>
              <a:gd name="connsiteY3" fmla="*/ 8592 h 248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8865" h="248142">
                <a:moveTo>
                  <a:pt x="0" y="221244"/>
                </a:moveTo>
                <a:cubicBezTo>
                  <a:pt x="450997" y="242509"/>
                  <a:pt x="884274" y="263775"/>
                  <a:pt x="1116418" y="231877"/>
                </a:cubicBezTo>
                <a:cubicBezTo>
                  <a:pt x="1348562" y="199979"/>
                  <a:pt x="965791" y="67072"/>
                  <a:pt x="1392865" y="29858"/>
                </a:cubicBezTo>
                <a:cubicBezTo>
                  <a:pt x="1819939" y="-7356"/>
                  <a:pt x="3072809" y="-3813"/>
                  <a:pt x="3678865" y="8592"/>
                </a:cubicBez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err="1" smtClean="0"/>
              <a:t>PxOUT.y</a:t>
            </a:r>
            <a:r>
              <a:rPr lang="en-US" altLang="zh-TW" dirty="0"/>
              <a:t>:	0 = </a:t>
            </a:r>
            <a:r>
              <a:rPr lang="en-US" altLang="zh-TW" dirty="0" smtClean="0"/>
              <a:t>low      </a:t>
            </a:r>
            <a:r>
              <a:rPr lang="en-US" altLang="zh-TW" dirty="0"/>
              <a:t>1 = </a:t>
            </a:r>
            <a:r>
              <a:rPr lang="en-US" altLang="zh-TW" dirty="0" smtClean="0"/>
              <a:t>high</a:t>
            </a:r>
            <a:endParaRPr lang="en-US" altLang="zh-TW" dirty="0"/>
          </a:p>
          <a:p>
            <a:r>
              <a:rPr lang="en-US" altLang="zh-TW" dirty="0"/>
              <a:t>Register example: 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P1OUT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&amp;=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0x80;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123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>
                <a:solidFill>
                  <a:srgbClr val="FF0000"/>
                </a:solidFill>
              </a:rPr>
              <a:t>Problem occurs if P1.7 is connected to a button! 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GPIO </a:t>
            </a:r>
            <a:r>
              <a:rPr lang="en-US" altLang="zh-TW" dirty="0" smtClean="0"/>
              <a:t>Input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8</a:t>
            </a:fld>
            <a:endParaRPr lang="zh-TW" altLang="zh-TW"/>
          </a:p>
        </p:txBody>
      </p:sp>
      <p:sp>
        <p:nvSpPr>
          <p:cNvPr id="5" name="Freeform 1"/>
          <p:cNvSpPr/>
          <p:nvPr/>
        </p:nvSpPr>
        <p:spPr bwMode="auto">
          <a:xfrm>
            <a:off x="1446028" y="2351453"/>
            <a:ext cx="1360967" cy="1148316"/>
          </a:xfrm>
          <a:custGeom>
            <a:avLst/>
            <a:gdLst>
              <a:gd name="connsiteX0" fmla="*/ 563525 w 1360967"/>
              <a:gd name="connsiteY0" fmla="*/ 1148316 h 1148316"/>
              <a:gd name="connsiteX1" fmla="*/ 0 w 1360967"/>
              <a:gd name="connsiteY1" fmla="*/ 0 h 1148316"/>
              <a:gd name="connsiteX2" fmla="*/ 1318437 w 1360967"/>
              <a:gd name="connsiteY2" fmla="*/ 0 h 1148316"/>
              <a:gd name="connsiteX3" fmla="*/ 1360967 w 1360967"/>
              <a:gd name="connsiteY3" fmla="*/ 1148316 h 1148316"/>
              <a:gd name="connsiteX4" fmla="*/ 563525 w 1360967"/>
              <a:gd name="connsiteY4" fmla="*/ 1148316 h 11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967" h="1148316">
                <a:moveTo>
                  <a:pt x="563525" y="1148316"/>
                </a:moveTo>
                <a:lnTo>
                  <a:pt x="0" y="0"/>
                </a:lnTo>
                <a:lnTo>
                  <a:pt x="1318437" y="0"/>
                </a:lnTo>
                <a:lnTo>
                  <a:pt x="1360967" y="1148316"/>
                </a:lnTo>
                <a:lnTo>
                  <a:pt x="563525" y="1148316"/>
                </a:lnTo>
                <a:close/>
              </a:path>
            </a:pathLst>
          </a:custGeom>
          <a:solidFill>
            <a:srgbClr val="96969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6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380219"/>
              </p:ext>
            </p:extLst>
          </p:nvPr>
        </p:nvGraphicFramePr>
        <p:xfrm>
          <a:off x="707064" y="3132946"/>
          <a:ext cx="7598736" cy="198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23965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+mn-lt"/>
                          <a:cs typeface="Courier New" pitchFamily="49" charset="0"/>
                        </a:rPr>
                        <a:t>IN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OUT</a:t>
                      </a:r>
                      <a:endParaRPr lang="en-US" sz="20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X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DIR</a:t>
                      </a:r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0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 descr="C:\Users\a0159712\AppData\Local\Temp\SNAGHTML13fb46b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85" y="1164114"/>
            <a:ext cx="2181225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rapezoid 82"/>
          <p:cNvSpPr/>
          <p:nvPr/>
        </p:nvSpPr>
        <p:spPr bwMode="auto">
          <a:xfrm rot="16200000" flipV="1">
            <a:off x="3646093" y="1336031"/>
            <a:ext cx="712380" cy="372140"/>
          </a:xfrm>
          <a:prstGeom prst="trapezoid">
            <a:avLst/>
          </a:prstGeom>
          <a:solidFill>
            <a:srgbClr val="99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9" name="Table 83"/>
          <p:cNvGraphicFramePr>
            <a:graphicFrameLocks noGrp="1"/>
          </p:cNvGraphicFramePr>
          <p:nvPr>
            <p:extLst/>
          </p:nvPr>
        </p:nvGraphicFramePr>
        <p:xfrm>
          <a:off x="1434513" y="1164114"/>
          <a:ext cx="1318440" cy="11887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13184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P1IN.7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OUT.7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P1DIR.7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339933"/>
                    </a:solidFill>
                  </a:tcPr>
                </a:tc>
              </a:tr>
            </a:tbl>
          </a:graphicData>
        </a:graphic>
      </p:graphicFrame>
      <p:cxnSp>
        <p:nvCxnSpPr>
          <p:cNvPr id="10" name="Straight Arrow Connector 84"/>
          <p:cNvCxnSpPr/>
          <p:nvPr/>
        </p:nvCxnSpPr>
        <p:spPr bwMode="auto">
          <a:xfrm flipH="1">
            <a:off x="2742318" y="1362627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1" name="Straight Connector 86"/>
          <p:cNvCxnSpPr>
            <a:endCxn id="8" idx="0"/>
          </p:cNvCxnSpPr>
          <p:nvPr/>
        </p:nvCxnSpPr>
        <p:spPr bwMode="auto">
          <a:xfrm flipH="1">
            <a:off x="4188353" y="1509481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2" name="Straight Arrow Connector 87"/>
          <p:cNvCxnSpPr/>
          <p:nvPr/>
        </p:nvCxnSpPr>
        <p:spPr bwMode="auto">
          <a:xfrm>
            <a:off x="2742318" y="1734765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3" name="Elbow Connector 88"/>
          <p:cNvCxnSpPr>
            <a:endCxn id="8" idx="1"/>
          </p:cNvCxnSpPr>
          <p:nvPr/>
        </p:nvCxnSpPr>
        <p:spPr bwMode="auto">
          <a:xfrm flipV="1">
            <a:off x="2742318" y="1831773"/>
            <a:ext cx="1259965" cy="338926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14" name="Rectangle 18"/>
          <p:cNvSpPr/>
          <p:nvPr/>
        </p:nvSpPr>
        <p:spPr>
          <a:xfrm>
            <a:off x="3532057" y="2218546"/>
            <a:ext cx="5437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effectLst/>
                <a:cs typeface="Courier New" pitchFamily="49" charset="0"/>
              </a:rPr>
              <a:t>“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000" dirty="0" smtClean="0">
                <a:effectLst/>
                <a:cs typeface="Courier New" pitchFamily="49" charset="0"/>
              </a:rPr>
              <a:t>”</a:t>
            </a:r>
            <a:endParaRPr lang="en-US" sz="2000" dirty="0">
              <a:effectLst/>
              <a:cs typeface="Courier New" pitchFamily="49" charset="0"/>
            </a:endParaRPr>
          </a:p>
        </p:txBody>
      </p:sp>
      <p:sp>
        <p:nvSpPr>
          <p:cNvPr id="15" name="Rectangle 18"/>
          <p:cNvSpPr/>
          <p:nvPr/>
        </p:nvSpPr>
        <p:spPr>
          <a:xfrm>
            <a:off x="3135046" y="1340768"/>
            <a:ext cx="543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solidFill>
                  <a:srgbClr val="FF0000"/>
                </a:solidFill>
                <a:effectLst/>
                <a:cs typeface="Courier New" pitchFamily="49" charset="0"/>
              </a:rPr>
              <a:t>”</a:t>
            </a:r>
            <a:endParaRPr lang="en-US" sz="2000" dirty="0">
              <a:solidFill>
                <a:srgbClr val="FF0000"/>
              </a:solidFill>
              <a:effectLst/>
              <a:cs typeface="Courier New" pitchFamily="49" charset="0"/>
            </a:endParaRPr>
          </a:p>
        </p:txBody>
      </p:sp>
      <p:sp>
        <p:nvSpPr>
          <p:cNvPr id="16" name="Rectangle 18"/>
          <p:cNvSpPr/>
          <p:nvPr/>
        </p:nvSpPr>
        <p:spPr>
          <a:xfrm>
            <a:off x="8031590" y="1340768"/>
            <a:ext cx="543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solidFill>
                  <a:srgbClr val="FF0000"/>
                </a:solidFill>
                <a:effectLst/>
                <a:cs typeface="Courier New" pitchFamily="49" charset="0"/>
              </a:rPr>
              <a:t>”</a:t>
            </a:r>
            <a:endParaRPr lang="en-US" sz="2000" dirty="0">
              <a:solidFill>
                <a:srgbClr val="FF0000"/>
              </a:solidFill>
              <a:effectLst/>
              <a:cs typeface="Courier New" pitchFamily="49" charset="0"/>
            </a:endParaRPr>
          </a:p>
        </p:txBody>
      </p:sp>
      <p:sp>
        <p:nvSpPr>
          <p:cNvPr id="18" name="Freeform 22"/>
          <p:cNvSpPr/>
          <p:nvPr/>
        </p:nvSpPr>
        <p:spPr bwMode="auto">
          <a:xfrm flipV="1">
            <a:off x="2742318" y="1317482"/>
            <a:ext cx="3678865" cy="199419"/>
          </a:xfrm>
          <a:custGeom>
            <a:avLst/>
            <a:gdLst>
              <a:gd name="connsiteX0" fmla="*/ 0 w 2775097"/>
              <a:gd name="connsiteY0" fmla="*/ 214651 h 241549"/>
              <a:gd name="connsiteX1" fmla="*/ 1116418 w 2775097"/>
              <a:gd name="connsiteY1" fmla="*/ 225284 h 241549"/>
              <a:gd name="connsiteX2" fmla="*/ 1286539 w 2775097"/>
              <a:gd name="connsiteY2" fmla="*/ 23265 h 241549"/>
              <a:gd name="connsiteX3" fmla="*/ 2775097 w 2775097"/>
              <a:gd name="connsiteY3" fmla="*/ 12632 h 241549"/>
              <a:gd name="connsiteX0" fmla="*/ 0 w 3678865"/>
              <a:gd name="connsiteY0" fmla="*/ 221244 h 248142"/>
              <a:gd name="connsiteX1" fmla="*/ 1116418 w 3678865"/>
              <a:gd name="connsiteY1" fmla="*/ 231877 h 248142"/>
              <a:gd name="connsiteX2" fmla="*/ 1286539 w 3678865"/>
              <a:gd name="connsiteY2" fmla="*/ 29858 h 248142"/>
              <a:gd name="connsiteX3" fmla="*/ 3678865 w 3678865"/>
              <a:gd name="connsiteY3" fmla="*/ 8592 h 248142"/>
              <a:gd name="connsiteX0" fmla="*/ 0 w 3678865"/>
              <a:gd name="connsiteY0" fmla="*/ 221244 h 248142"/>
              <a:gd name="connsiteX1" fmla="*/ 1116418 w 3678865"/>
              <a:gd name="connsiteY1" fmla="*/ 231877 h 248142"/>
              <a:gd name="connsiteX2" fmla="*/ 1392865 w 3678865"/>
              <a:gd name="connsiteY2" fmla="*/ 29858 h 248142"/>
              <a:gd name="connsiteX3" fmla="*/ 3678865 w 3678865"/>
              <a:gd name="connsiteY3" fmla="*/ 8592 h 248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8865" h="248142">
                <a:moveTo>
                  <a:pt x="0" y="221244"/>
                </a:moveTo>
                <a:cubicBezTo>
                  <a:pt x="450997" y="242509"/>
                  <a:pt x="884274" y="263775"/>
                  <a:pt x="1116418" y="231877"/>
                </a:cubicBezTo>
                <a:cubicBezTo>
                  <a:pt x="1348562" y="199979"/>
                  <a:pt x="965791" y="67072"/>
                  <a:pt x="1392865" y="29858"/>
                </a:cubicBezTo>
                <a:cubicBezTo>
                  <a:pt x="1819939" y="-7356"/>
                  <a:pt x="3072809" y="-3813"/>
                  <a:pt x="3678865" y="8592"/>
                </a:cubicBez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triangl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6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 animBg="1"/>
    </p:bld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4352</TotalTime>
  <Words>891</Words>
  <Application>Microsoft Office PowerPoint</Application>
  <PresentationFormat>如螢幕大小 (4:3)</PresentationFormat>
  <Paragraphs>274</Paragraphs>
  <Slides>15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7" baseType="lpstr">
      <vt:lpstr>Arial Unicode MS</vt:lpstr>
      <vt:lpstr>新細明體</vt:lpstr>
      <vt:lpstr>標楷體</vt:lpstr>
      <vt:lpstr>Arial</vt:lpstr>
      <vt:lpstr>Arial Narrow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嵌入式系統概論  General Purpose IO</vt:lpstr>
      <vt:lpstr>LaunchPad Development Board</vt:lpstr>
      <vt:lpstr>Recall: Sample Code for Output</vt:lpstr>
      <vt:lpstr>Recall: Memory-Mapped I/O</vt:lpstr>
      <vt:lpstr>Configuring the I/O Ports</vt:lpstr>
      <vt:lpstr>MSP430 GPIO</vt:lpstr>
      <vt:lpstr>PxDIR (Pin Direction):  Input or Output</vt:lpstr>
      <vt:lpstr>GPIO Output</vt:lpstr>
      <vt:lpstr>GPIO Input</vt:lpstr>
      <vt:lpstr>Problem with Input from a Button</vt:lpstr>
      <vt:lpstr>Typical Way of Connecting a Button</vt:lpstr>
      <vt:lpstr>Typical Way of Connecting a Button</vt:lpstr>
      <vt:lpstr>GPIO Input</vt:lpstr>
      <vt:lpstr>Sample Code for Input</vt:lpstr>
      <vt:lpstr>Sample Code 2 for Input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CS4101 嵌入式系統概論  General Purpose IO</dc:title>
  <dc:creator>Chung-Ta King</dc:creator>
  <cp:lastModifiedBy>Chung-Ta King</cp:lastModifiedBy>
  <cp:revision>474</cp:revision>
  <dcterms:created xsi:type="dcterms:W3CDTF">2000-02-07T23:54:30Z</dcterms:created>
  <dcterms:modified xsi:type="dcterms:W3CDTF">2016-10-12T16:50:42Z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