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88" r:id="rId2"/>
    <p:sldId id="439" r:id="rId3"/>
    <p:sldId id="412" r:id="rId4"/>
    <p:sldId id="413" r:id="rId5"/>
    <p:sldId id="414" r:id="rId6"/>
    <p:sldId id="415" r:id="rId7"/>
    <p:sldId id="416" r:id="rId8"/>
    <p:sldId id="431" r:id="rId9"/>
    <p:sldId id="461" r:id="rId10"/>
    <p:sldId id="430" r:id="rId11"/>
    <p:sldId id="462" r:id="rId12"/>
    <p:sldId id="463" r:id="rId13"/>
    <p:sldId id="447" r:id="rId14"/>
    <p:sldId id="432" r:id="rId15"/>
    <p:sldId id="429" r:id="rId16"/>
    <p:sldId id="417" r:id="rId17"/>
    <p:sldId id="418" r:id="rId18"/>
    <p:sldId id="440" r:id="rId19"/>
    <p:sldId id="42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33" r:id="rId28"/>
    <p:sldId id="434" r:id="rId29"/>
    <p:sldId id="448" r:id="rId30"/>
    <p:sldId id="450" r:id="rId31"/>
    <p:sldId id="452" r:id="rId32"/>
    <p:sldId id="451" r:id="rId33"/>
    <p:sldId id="441" r:id="rId34"/>
    <p:sldId id="453" r:id="rId35"/>
    <p:sldId id="444" r:id="rId36"/>
    <p:sldId id="443" r:id="rId37"/>
    <p:sldId id="445" r:id="rId38"/>
    <p:sldId id="446" r:id="rId39"/>
    <p:sldId id="454" r:id="rId40"/>
    <p:sldId id="455" r:id="rId41"/>
    <p:sldId id="456" r:id="rId42"/>
    <p:sldId id="457" r:id="rId43"/>
    <p:sldId id="458" r:id="rId44"/>
    <p:sldId id="459" r:id="rId45"/>
    <p:sldId id="460" r:id="rId46"/>
    <p:sldId id="438" r:id="rId47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arwed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99FF99"/>
    <a:srgbClr val="FFCC99"/>
    <a:srgbClr val="33CC33"/>
    <a:srgbClr val="FFCC66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94660"/>
  </p:normalViewPr>
  <p:slideViewPr>
    <p:cSldViewPr>
      <p:cViewPr varScale="1">
        <p:scale>
          <a:sx n="47" d="100"/>
          <a:sy n="47" d="100"/>
        </p:scale>
        <p:origin x="1426" y="53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21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84414C3F-685E-4CE7-985E-254A39FCD664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9885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6BD739B6-D83E-4C11-9E92-8C81A517C19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7772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開發板</a:t>
            </a:r>
            <a:r>
              <a:rPr lang="en-US" altLang="zh-TW" dirty="0" smtClean="0"/>
              <a:t>: many</a:t>
            </a:r>
            <a:r>
              <a:rPr lang="en-US" altLang="zh-TW" baseline="0" dirty="0" smtClean="0"/>
              <a:t> peripherals, pins are linked to outside for easy connections</a:t>
            </a:r>
          </a:p>
          <a:p>
            <a:r>
              <a:rPr lang="en-US" altLang="zh-TW" baseline="0" dirty="0" smtClean="0"/>
              <a:t>How to read the pin id of a chip?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671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C5741-B45C-4511-BAE3-92B63C224E6C}" type="slidenum">
              <a:rPr lang="zh-TW" altLang="en-US"/>
              <a:pPr/>
              <a:t>14</a:t>
            </a:fld>
            <a:endParaRPr lang="zh-TW" altLang="zh-TW"/>
          </a:p>
        </p:txBody>
      </p:sp>
      <p:sp>
        <p:nvSpPr>
          <p:cNvPr id="881666" name="Rectangle 5"/>
          <p:cNvSpPr txBox="1">
            <a:spLocks noGrp="1" noChangeArrowheads="1"/>
          </p:cNvSpPr>
          <p:nvPr/>
        </p:nvSpPr>
        <p:spPr bwMode="auto">
          <a:xfrm>
            <a:off x="5799138" y="6745288"/>
            <a:ext cx="44354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8" tIns="0" rIns="20138" bIns="0" anchor="b"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fld id="{953D62DE-4B75-4A48-8C63-7D44B21E6DA7}" type="slidenum">
              <a:rPr lang="en-US" altLang="zh-TW" sz="1100" i="1"/>
              <a:pPr algn="r"/>
              <a:t>14</a:t>
            </a:fld>
            <a:endParaRPr lang="en-US" altLang="zh-TW" sz="1100" i="1"/>
          </a:p>
        </p:txBody>
      </p:sp>
      <p:sp>
        <p:nvSpPr>
          <p:cNvPr id="88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3113" y="519113"/>
            <a:ext cx="3570287" cy="2678112"/>
          </a:xfrm>
          <a:ln/>
        </p:spPr>
      </p:sp>
      <p:sp>
        <p:nvSpPr>
          <p:cNvPr id="88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938" y="3376613"/>
            <a:ext cx="8181975" cy="3197225"/>
          </a:xfrm>
        </p:spPr>
        <p:txBody>
          <a:bodyPr lIns="97332" tIns="48667" rIns="97332" bIns="48667"/>
          <a:lstStyle/>
          <a:p>
            <a:r>
              <a:rPr lang="en-US" altLang="zh-TW" dirty="0" smtClean="0"/>
              <a:t>Refer</a:t>
            </a:r>
            <a:r>
              <a:rPr lang="en-US" altLang="zh-TW" baseline="0" dirty="0" smtClean="0"/>
              <a:t> back to page 6 to see the blocks; Ask where the peripherals go?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7915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D21B7-EDD6-487E-82D2-0FB00E813544}" type="slidenum">
              <a:rPr lang="zh-TW" altLang="en-US"/>
              <a:pPr/>
              <a:t>16</a:t>
            </a:fld>
            <a:endParaRPr lang="zh-TW" altLang="zh-TW"/>
          </a:p>
        </p:txBody>
      </p:sp>
      <p:sp>
        <p:nvSpPr>
          <p:cNvPr id="8499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23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24" name="投影片編號版面配置區 3"/>
          <p:cNvSpPr txBox="1">
            <a:spLocks noGrp="1"/>
          </p:cNvSpPr>
          <p:nvPr/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52153C0-78ED-44C4-8D28-25B784A0EE1C}" type="slidenum">
              <a:rPr kumimoji="1" lang="zh-TW" altLang="en-US" sz="1300"/>
              <a:pPr algn="r" eaLnBrk="1" hangingPunct="1"/>
              <a:t>16</a:t>
            </a:fld>
            <a:endParaRPr kumimoji="1"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746363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r>
              <a:rPr lang="en-US" altLang="zh-TW" baseline="0" dirty="0" smtClean="0"/>
              <a:t> of emulation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18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67552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2714C-A4D9-460D-B797-496B46F4F028}" type="slidenum">
              <a:rPr lang="zh-TW" altLang="en-US"/>
              <a:pPr/>
              <a:t>20</a:t>
            </a:fld>
            <a:endParaRPr lang="zh-TW" altLang="zh-TW"/>
          </a:p>
        </p:txBody>
      </p:sp>
      <p:sp>
        <p:nvSpPr>
          <p:cNvPr id="8529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52995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2996" name="投影片編號版面配置區 3"/>
          <p:cNvSpPr txBox="1">
            <a:spLocks noGrp="1"/>
          </p:cNvSpPr>
          <p:nvPr/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849940B2-8757-4E7C-9F1E-170171176576}" type="slidenum">
              <a:rPr kumimoji="1" lang="zh-TW" altLang="en-US" sz="1300"/>
              <a:pPr algn="r" eaLnBrk="1" hangingPunct="1"/>
              <a:t>20</a:t>
            </a:fld>
            <a:endParaRPr kumimoji="1"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34533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89C14-9D9E-4790-A31E-E9F5560C65FF}" type="slidenum">
              <a:rPr lang="zh-TW" altLang="en-US"/>
              <a:pPr/>
              <a:t>21</a:t>
            </a:fld>
            <a:endParaRPr lang="zh-TW" altLang="zh-TW"/>
          </a:p>
        </p:txBody>
      </p:sp>
      <p:sp>
        <p:nvSpPr>
          <p:cNvPr id="855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55043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5044" name="投影片編號版面配置區 3"/>
          <p:cNvSpPr txBox="1">
            <a:spLocks noGrp="1"/>
          </p:cNvSpPr>
          <p:nvPr/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266DEC7-AD52-4F90-9C1C-1A0232214FC4}" type="slidenum">
              <a:rPr kumimoji="1" lang="zh-TW" altLang="en-US" sz="1300"/>
              <a:pPr algn="r" eaLnBrk="1" hangingPunct="1"/>
              <a:t>21</a:t>
            </a:fld>
            <a:endParaRPr kumimoji="1"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979930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BIS(.B) </a:t>
            </a:r>
            <a:r>
              <a:rPr kumimoji="1" lang="en-US" altLang="zh-TW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src,dst</a:t>
            </a:r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: Set bits in destination </a:t>
            </a:r>
            <a:r>
              <a:rPr kumimoji="1" lang="en-US" altLang="zh-TW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src</a:t>
            </a:r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.or. </a:t>
            </a:r>
            <a:r>
              <a:rPr kumimoji="1" lang="en-US" altLang="zh-TW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dst</a:t>
            </a:r>
            <a:r>
              <a:rPr kumimoji="1" lang="en-US" altLang="zh-TW" sz="1200" b="0" i="0" u="none" strike="noStrike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→ </a:t>
            </a:r>
            <a:r>
              <a:rPr kumimoji="1" lang="en-US" altLang="zh-TW" sz="1200" b="0" i="0" u="none" strike="noStrike" kern="12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dst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29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09847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“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” is allocated to top</a:t>
            </a:r>
            <a:r>
              <a:rPr lang="en-US" altLang="zh-TW" baseline="0" dirty="0" smtClean="0"/>
              <a:t> of </a:t>
            </a:r>
            <a:r>
              <a:rPr lang="en-US" altLang="zh-TW" dirty="0" smtClean="0"/>
              <a:t>stack</a:t>
            </a:r>
            <a:r>
              <a:rPr lang="en-US" altLang="zh-TW" baseline="0" dirty="0" smtClean="0"/>
              <a:t> </a:t>
            </a:r>
            <a:r>
              <a:rPr lang="en-US" altLang="zh-TW" baseline="0" dirty="0" smtClean="0">
                <a:sym typeface="Wingdings" panose="05000000000000000000" pitchFamily="2" charset="2"/>
              </a:rPr>
              <a:t> DECD.W SP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30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56294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“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” is removed and not allocated</a:t>
            </a:r>
            <a:r>
              <a:rPr lang="en-US" altLang="zh-TW" baseline="0" dirty="0" smtClean="0"/>
              <a:t> at all!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31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9663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比較前一頁的開發板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上面的電路很簡單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幾乎沒有其他元件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937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Go through all the components once and explain their meanings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6378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Ask the meanings of the special registers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7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1477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D7DFB-3D11-4AF2-BF2A-9CB7300973BE}" type="slidenum">
              <a:rPr lang="zh-TW" altLang="en-US"/>
              <a:pPr/>
              <a:t>8</a:t>
            </a:fld>
            <a:endParaRPr lang="zh-TW" altLang="zh-TW"/>
          </a:p>
        </p:txBody>
      </p:sp>
      <p:sp>
        <p:nvSpPr>
          <p:cNvPr id="924674" name="Rectangle 6"/>
          <p:cNvSpPr txBox="1">
            <a:spLocks noGrp="1" noChangeArrowheads="1"/>
          </p:cNvSpPr>
          <p:nvPr/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en-US" altLang="zh-TW" sz="1300"/>
              <a:t>Alex Milenkovich</a:t>
            </a:r>
          </a:p>
        </p:txBody>
      </p:sp>
      <p:sp>
        <p:nvSpPr>
          <p:cNvPr id="924675" name="Rectangle 7"/>
          <p:cNvSpPr txBox="1">
            <a:spLocks noGrp="1" noChangeArrowheads="1"/>
          </p:cNvSpPr>
          <p:nvPr/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D1E359A-9DBB-4BF3-895B-B8F0B99F0CE9}" type="slidenum">
              <a:rPr kumimoji="1" lang="zh-TW" altLang="en-US" sz="1300"/>
              <a:pPr algn="r" eaLnBrk="1" hangingPunct="1"/>
              <a:t>8</a:t>
            </a:fld>
            <a:endParaRPr kumimoji="1" lang="en-US" altLang="zh-TW" sz="1300"/>
          </a:p>
        </p:txBody>
      </p:sp>
      <p:sp>
        <p:nvSpPr>
          <p:cNvPr id="92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8513" y="528638"/>
            <a:ext cx="3557587" cy="2667000"/>
          </a:xfrm>
          <a:ln/>
        </p:spPr>
      </p:sp>
      <p:sp>
        <p:nvSpPr>
          <p:cNvPr id="924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39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CE83F-0779-420C-A8C5-1EAF11955926}" type="slidenum">
              <a:rPr lang="zh-TW" altLang="en-US"/>
              <a:pPr/>
              <a:t>9</a:t>
            </a:fld>
            <a:endParaRPr lang="zh-TW" altLang="zh-TW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8513" y="528638"/>
            <a:ext cx="3556000" cy="2667000"/>
          </a:xfrm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7225"/>
          </a:xfrm>
        </p:spPr>
        <p:txBody>
          <a:bodyPr/>
          <a:lstStyle/>
          <a:p>
            <a:r>
              <a:rPr lang="en-US" altLang="zh-TW" dirty="0" smtClean="0"/>
              <a:t>Sample some of the entries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368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71473-4639-4EAD-8007-77258E96BD54}" type="slidenum">
              <a:rPr lang="zh-TW" altLang="en-US"/>
              <a:pPr/>
              <a:t>11</a:t>
            </a:fld>
            <a:endParaRPr lang="zh-TW" altLang="zh-TW"/>
          </a:p>
        </p:txBody>
      </p:sp>
      <p:sp>
        <p:nvSpPr>
          <p:cNvPr id="927746" name="Rectangle 6"/>
          <p:cNvSpPr txBox="1">
            <a:spLocks noGrp="1" noChangeArrowheads="1"/>
          </p:cNvSpPr>
          <p:nvPr/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en-US" altLang="zh-TW" sz="1300"/>
              <a:t>Alex Milenkovich</a:t>
            </a:r>
          </a:p>
        </p:txBody>
      </p:sp>
      <p:sp>
        <p:nvSpPr>
          <p:cNvPr id="927747" name="Rectangle 7"/>
          <p:cNvSpPr txBox="1">
            <a:spLocks noGrp="1" noChangeArrowheads="1"/>
          </p:cNvSpPr>
          <p:nvPr/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F00EFB6-C857-4D70-91FF-B9AFF16F004F}" type="slidenum">
              <a:rPr kumimoji="1" lang="zh-TW" altLang="en-US" sz="1300"/>
              <a:pPr algn="r" eaLnBrk="1" hangingPunct="1"/>
              <a:t>11</a:t>
            </a:fld>
            <a:endParaRPr kumimoji="1" lang="en-US" altLang="zh-TW" sz="1300"/>
          </a:p>
        </p:txBody>
      </p:sp>
      <p:sp>
        <p:nvSpPr>
          <p:cNvPr id="927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8513" y="528638"/>
            <a:ext cx="3557587" cy="2667000"/>
          </a:xfrm>
          <a:ln/>
        </p:spPr>
      </p:sp>
      <p:sp>
        <p:nvSpPr>
          <p:cNvPr id="927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860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CE83F-0779-420C-A8C5-1EAF11955926}" type="slidenum">
              <a:rPr lang="zh-TW" altLang="en-US"/>
              <a:pPr/>
              <a:t>12</a:t>
            </a:fld>
            <a:endParaRPr lang="zh-TW" altLang="zh-TW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8513" y="528638"/>
            <a:ext cx="3556000" cy="2667000"/>
          </a:xfrm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72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35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71D97-3A31-4F4B-A54A-EB13122FF6EE}" type="slidenum">
              <a:rPr lang="zh-TW" altLang="en-US"/>
              <a:pPr/>
              <a:t>13</a:t>
            </a:fld>
            <a:endParaRPr lang="zh-TW" altLang="zh-TW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8513" y="528638"/>
            <a:ext cx="3556000" cy="2667000"/>
          </a:xfrm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72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12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081" name="Picture 11" descr="清大LOGO(鳥)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F8980E78-DDB2-4CC8-9C28-9D6D075B79A4}" type="slidenum">
              <a:rPr lang="zh-TW" altLang="en-US"/>
              <a:pPr/>
              <a:t>‹#›</a:t>
            </a:fld>
            <a:endParaRPr lang="zh-TW" altLang="zh-TW"/>
          </a:p>
        </p:txBody>
      </p:sp>
      <p:pic>
        <p:nvPicPr>
          <p:cNvPr id="308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3088" name="Picture 13" descr="清大LOGO(圓)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CDF9CB-C37F-4CE5-BBC3-C9236970F60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5062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ECFC3-7BFC-406B-83EC-FE495D60953C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7615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A86A4-5B17-429A-8549-1FEB3AA556FD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1922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3E1393-6A25-4C26-A968-5A1FDBF9571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9589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34B197-5D24-4820-AEAF-F7855F0D232F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8841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7DBD83-8E2D-4A65-8D5A-8EF3DAF7E5A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6897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B075FE-931D-4895-AB95-3F6850282273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713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CCDA1F-1DB4-42AF-A28F-F5396B44843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4184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F9B503-B6DF-46D9-9E8B-76AC99D1A30E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6935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27BB64-9225-4C1C-9927-219613FDC9C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4845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57" name="Picture 11" descr="清大LOGO(鳥)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125538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5292EA5C-E6EB-434D-AB65-152DFA9CC198}" type="slidenum">
              <a:rPr lang="zh-TW" altLang="en-US"/>
              <a:pPr/>
              <a:t>‹#›</a:t>
            </a:fld>
            <a:endParaRPr lang="zh-TW" altLang="zh-TW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60" name="Picture 14" descr="清大書法字 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2062" name="Picture 13" descr="清大LOGO(圓)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6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b="0" dirty="0">
                <a:solidFill>
                  <a:schemeClr val="accent1"/>
                </a:solidFill>
                <a:latin typeface="Arial" panose="020B0604020202020204" pitchFamily="34" charset="0"/>
              </a:rPr>
              <a:t>CS4101 </a:t>
            </a:r>
            <a:r>
              <a:rPr lang="zh-TW" altLang="en-US" sz="3200" b="0" dirty="0">
                <a:solidFill>
                  <a:schemeClr val="accent1"/>
                </a:solidFill>
                <a:latin typeface="Arial" panose="020B0604020202020204" pitchFamily="34" charset="0"/>
              </a:rPr>
              <a:t>嵌入式系統概論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solidFill>
                  <a:srgbClr val="0000FF"/>
                </a:solidFill>
              </a:rPr>
              <a:t>Introduction to </a:t>
            </a:r>
            <a:r>
              <a:rPr lang="en-US" altLang="zh-TW" dirty="0" err="1">
                <a:solidFill>
                  <a:srgbClr val="0000FF"/>
                </a:solidFill>
              </a:rPr>
              <a:t>LaunchPad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109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716338"/>
            <a:ext cx="7778750" cy="1584325"/>
          </a:xfrm>
        </p:spPr>
        <p:txBody>
          <a:bodyPr/>
          <a:lstStyle/>
          <a:p>
            <a:r>
              <a:rPr lang="en-US" altLang="zh-TW" sz="2800" dirty="0"/>
              <a:t>Prof. Chung-Ta King</a:t>
            </a:r>
          </a:p>
          <a:p>
            <a:r>
              <a:rPr lang="en-US" altLang="zh-TW" sz="2400" dirty="0"/>
              <a:t>Department of Computer Science</a:t>
            </a:r>
          </a:p>
          <a:p>
            <a:r>
              <a:rPr lang="en-US" altLang="zh-TW" sz="2400" dirty="0"/>
              <a:t>National Tsing Hua University, Taiwan</a:t>
            </a:r>
            <a:endParaRPr lang="zh-TW" altLang="en-US" sz="2400" dirty="0"/>
          </a:p>
        </p:txBody>
      </p:sp>
      <p:sp>
        <p:nvSpPr>
          <p:cNvPr id="510989" name="Text Box 13"/>
          <p:cNvSpPr txBox="1">
            <a:spLocks noChangeArrowheads="1"/>
          </p:cNvSpPr>
          <p:nvPr/>
        </p:nvSpPr>
        <p:spPr bwMode="auto">
          <a:xfrm>
            <a:off x="1044947" y="5300663"/>
            <a:ext cx="69119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400" dirty="0"/>
              <a:t>Materials from </a:t>
            </a:r>
            <a:r>
              <a:rPr kumimoji="1" lang="en-US" altLang="zh-TW" sz="1400" i="1" dirty="0"/>
              <a:t>MSP430 Microcontroller Basics</a:t>
            </a:r>
            <a:r>
              <a:rPr kumimoji="1" lang="en-US" altLang="zh-TW" sz="1400" dirty="0"/>
              <a:t>, John H. Davies, </a:t>
            </a:r>
            <a:r>
              <a:rPr kumimoji="1" lang="en-US" altLang="zh-TW" sz="1400" dirty="0" err="1"/>
              <a:t>Newnes</a:t>
            </a:r>
            <a:r>
              <a:rPr kumimoji="1" lang="en-US" altLang="zh-TW" sz="1400" dirty="0"/>
              <a:t>, 2008</a:t>
            </a:r>
            <a:endParaRPr kumimoji="1"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7A8BF8-5D87-4896-A352-76D39AF890B9}" type="slidenum">
              <a:rPr lang="zh-TW" altLang="en-US"/>
              <a:pPr/>
              <a:t>9</a:t>
            </a:fld>
            <a:endParaRPr lang="zh-TW" altLang="zh-TW"/>
          </a:p>
        </p:txBody>
      </p:sp>
      <p:sp>
        <p:nvSpPr>
          <p:cNvPr id="88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MSP430 </a:t>
            </a:r>
            <a:r>
              <a:rPr lang="en-US" altLang="zh-TW" dirty="0" smtClean="0"/>
              <a:t>Instruction Set</a:t>
            </a:r>
            <a:endParaRPr lang="en-US" altLang="zh-TW" dirty="0"/>
          </a:p>
        </p:txBody>
      </p:sp>
      <p:sp>
        <p:nvSpPr>
          <p:cNvPr id="883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 smtClean="0"/>
              <a:t>Instruction set architecture:</a:t>
            </a:r>
          </a:p>
          <a:p>
            <a:pPr lvl="1"/>
            <a:r>
              <a:rPr lang="en-US" altLang="zh-TW" sz="2000" dirty="0" smtClean="0"/>
              <a:t>RISC </a:t>
            </a:r>
            <a:r>
              <a:rPr lang="en-US" altLang="zh-TW" sz="2000" dirty="0"/>
              <a:t>with </a:t>
            </a:r>
            <a:r>
              <a:rPr lang="en-US" altLang="zh-TW" sz="2000" dirty="0" smtClean="0"/>
              <a:t>51 instructions, 3 formats, </a:t>
            </a:r>
            <a:r>
              <a:rPr lang="en-US" altLang="zh-TW" sz="2000" dirty="0"/>
              <a:t>and 7 addressing </a:t>
            </a:r>
            <a:r>
              <a:rPr lang="en-US" altLang="zh-TW" sz="2000" dirty="0" smtClean="0"/>
              <a:t>modes</a:t>
            </a:r>
            <a:endParaRPr lang="en-US" altLang="zh-TW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989311"/>
            <a:ext cx="9201172" cy="410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/>
              <a:t>Addressing Modes</a:t>
            </a:r>
            <a:endParaRPr lang="en-US" altLang="zh-TW"/>
          </a:p>
        </p:txBody>
      </p:sp>
      <p:sp>
        <p:nvSpPr>
          <p:cNvPr id="925699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Addressing modes: </a:t>
            </a:r>
            <a:r>
              <a:rPr lang="en-US" altLang="zh-TW" dirty="0">
                <a:solidFill>
                  <a:srgbClr val="FF0000"/>
                </a:solidFill>
              </a:rPr>
              <a:t>the ways in which operands can be specified</a:t>
            </a:r>
            <a:r>
              <a:rPr lang="en-US" altLang="zh-TW" dirty="0"/>
              <a:t>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Four</a:t>
            </a:r>
            <a:r>
              <a:rPr lang="en-US" altLang="zh-TW" dirty="0"/>
              <a:t> basic modes for the </a:t>
            </a:r>
            <a:r>
              <a:rPr lang="en-US" altLang="zh-TW" dirty="0">
                <a:solidFill>
                  <a:srgbClr val="FF0000"/>
                </a:solidFill>
              </a:rPr>
              <a:t>source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two</a:t>
            </a:r>
            <a:r>
              <a:rPr lang="en-US" altLang="zh-TW" dirty="0"/>
              <a:t> for the </a:t>
            </a:r>
            <a:r>
              <a:rPr lang="en-US" altLang="zh-TW" dirty="0">
                <a:solidFill>
                  <a:srgbClr val="FF0000"/>
                </a:solidFill>
              </a:rPr>
              <a:t>destination</a:t>
            </a:r>
            <a:r>
              <a:rPr lang="en-US" altLang="zh-TW" dirty="0"/>
              <a:t> in instructions with two operands </a:t>
            </a:r>
          </a:p>
          <a:p>
            <a:r>
              <a:rPr lang="en-US" altLang="zh-TW" dirty="0"/>
              <a:t>The combination of the basic addressing modes and the registers gives </a:t>
            </a:r>
            <a:r>
              <a:rPr lang="en-US" altLang="zh-TW" dirty="0">
                <a:solidFill>
                  <a:srgbClr val="FF0000"/>
                </a:solidFill>
              </a:rPr>
              <a:t>seven</a:t>
            </a:r>
            <a:r>
              <a:rPr lang="en-US" altLang="zh-TW" dirty="0"/>
              <a:t> modes</a:t>
            </a:r>
          </a:p>
          <a:p>
            <a:pPr lvl="1"/>
            <a:r>
              <a:rPr lang="en-US" altLang="zh-TW" dirty="0"/>
              <a:t>All 16 registers treated on an equal basis, including special-purpose registers PC, SP, SR/CG1, and CG2</a:t>
            </a:r>
          </a:p>
          <a:p>
            <a:r>
              <a:rPr lang="en-US" altLang="zh-TW" dirty="0"/>
              <a:t>An instruction fits into a single word of 16 bits, although it may be followed by further words to provide addresses or an immediate value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76600" y="1773238"/>
            <a:ext cx="6248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pt-PT" sz="4400" cap="small" spc="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A86A4-5B17-429A-8549-1FEB3AA556FD}" type="slidenum">
              <a:rPr lang="zh-TW" altLang="en-US" smtClean="0"/>
              <a:pPr/>
              <a:t>10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0164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7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442325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CCDA1F-1DB4-42AF-A28F-F5396B448439}" type="slidenum">
              <a:rPr lang="zh-TW" altLang="en-US" smtClean="0"/>
              <a:pPr/>
              <a:t>11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121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MSP430 Memory Organization</a:t>
            </a:r>
            <a:endParaRPr lang="en-US" altLang="zh-TW" dirty="0"/>
          </a:p>
        </p:txBody>
      </p:sp>
      <p:sp>
        <p:nvSpPr>
          <p:cNvPr id="883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Memory:</a:t>
            </a:r>
          </a:p>
          <a:p>
            <a:pPr lvl="1"/>
            <a:r>
              <a:rPr lang="en-US" altLang="zh-TW" dirty="0" smtClean="0"/>
              <a:t>Word and byte addressing and instruction formats</a:t>
            </a:r>
          </a:p>
          <a:p>
            <a:pPr lvl="1"/>
            <a:r>
              <a:rPr lang="en-US" altLang="zh-TW" dirty="0" smtClean="0"/>
              <a:t>16-bit </a:t>
            </a:r>
            <a:r>
              <a:rPr lang="en-US" altLang="zh-TW" i="1" dirty="0" smtClean="0"/>
              <a:t>memory address bus </a:t>
            </a:r>
            <a:r>
              <a:rPr lang="en-US" altLang="zh-TW" dirty="0" smtClean="0"/>
              <a:t>(MAB) allows direct access and branching throughout entire memory range</a:t>
            </a:r>
          </a:p>
          <a:p>
            <a:pPr lvl="1"/>
            <a:r>
              <a:rPr lang="en-US" altLang="zh-TW" dirty="0" smtClean="0"/>
              <a:t>16-bit </a:t>
            </a:r>
            <a:r>
              <a:rPr lang="en-US" altLang="zh-TW" i="1" dirty="0" smtClean="0"/>
              <a:t>memory data bus </a:t>
            </a:r>
            <a:r>
              <a:rPr lang="en-US" altLang="zh-TW" dirty="0" smtClean="0"/>
              <a:t>(MDB) allows direct manipulation of word-wide arguments</a:t>
            </a:r>
          </a:p>
          <a:p>
            <a:pPr lvl="1"/>
            <a:r>
              <a:rPr lang="en-US" altLang="zh-TW" dirty="0" smtClean="0"/>
              <a:t>Direct memory-to-memory transfers without intermediate register holding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7A8BF8-5D87-4896-A352-76D39AF890B9}" type="slidenum">
              <a:rPr lang="zh-TW" altLang="en-US" smtClean="0"/>
              <a:pPr/>
              <a:t>12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526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831FA-4E58-493E-9C27-55B9DF34F54F}" type="slidenum">
              <a:rPr lang="zh-TW" altLang="en-US"/>
              <a:pPr/>
              <a:t>13</a:t>
            </a:fld>
            <a:endParaRPr lang="zh-TW" altLang="zh-TW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MSP430 Memory </a:t>
            </a:r>
            <a:r>
              <a:rPr lang="en-US" altLang="zh-TW" dirty="0">
                <a:ea typeface="新細明體" panose="02020500000000000000" pitchFamily="18" charset="-120"/>
              </a:rPr>
              <a:t>Organization</a:t>
            </a:r>
          </a:p>
        </p:txBody>
      </p:sp>
      <p:pic>
        <p:nvPicPr>
          <p:cNvPr id="891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4" b="22949"/>
          <a:stretch>
            <a:fillRect/>
          </a:stretch>
        </p:blipFill>
        <p:spPr bwMode="auto">
          <a:xfrm>
            <a:off x="35496" y="1178237"/>
            <a:ext cx="5328864" cy="491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1908" name="Text Box 4"/>
          <p:cNvSpPr txBox="1">
            <a:spLocks noChangeArrowheads="1"/>
          </p:cNvSpPr>
          <p:nvPr/>
        </p:nvSpPr>
        <p:spPr bwMode="auto">
          <a:xfrm>
            <a:off x="5580384" y="4082296"/>
            <a:ext cx="32242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TW" b="1" dirty="0">
                <a:solidFill>
                  <a:srgbClr val="FF0000"/>
                </a:solidFill>
                <a:latin typeface="+mn-lt"/>
              </a:rPr>
              <a:t>Little-endian ordering</a:t>
            </a:r>
            <a:r>
              <a:rPr lang="en-US" altLang="zh-TW" b="1" dirty="0">
                <a:latin typeface="+mn-lt"/>
              </a:rPr>
              <a:t>: </a:t>
            </a:r>
            <a:r>
              <a:rPr lang="en-US" altLang="zh-TW" dirty="0">
                <a:latin typeface="+mn-lt"/>
              </a:rPr>
              <a:t>The low-order byte is stored at the lower address and </a:t>
            </a:r>
            <a:r>
              <a:rPr lang="en-US" altLang="zh-TW" dirty="0" smtClean="0">
                <a:latin typeface="+mn-lt"/>
              </a:rPr>
              <a:t>high-order </a:t>
            </a:r>
            <a:r>
              <a:rPr lang="en-US" altLang="zh-TW" dirty="0">
                <a:latin typeface="+mn-lt"/>
              </a:rPr>
              <a:t>byte at </a:t>
            </a:r>
            <a:r>
              <a:rPr lang="en-US" altLang="zh-TW" dirty="0" smtClean="0">
                <a:latin typeface="+mn-lt"/>
              </a:rPr>
              <a:t>higher address</a:t>
            </a:r>
            <a:endParaRPr lang="zh-TW" altLang="en-US" dirty="0">
              <a:latin typeface="+mn-lt"/>
            </a:endParaRPr>
          </a:p>
        </p:txBody>
      </p:sp>
      <p:sp>
        <p:nvSpPr>
          <p:cNvPr id="891909" name="Text Box 5"/>
          <p:cNvSpPr txBox="1">
            <a:spLocks noChangeArrowheads="1"/>
          </p:cNvSpPr>
          <p:nvPr/>
        </p:nvSpPr>
        <p:spPr bwMode="auto">
          <a:xfrm>
            <a:off x="5580384" y="2029138"/>
            <a:ext cx="3224213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TW" b="1" dirty="0">
                <a:latin typeface="+mn-lt"/>
              </a:rPr>
              <a:t>Aligned words: </a:t>
            </a:r>
          </a:p>
          <a:p>
            <a:pPr>
              <a:spcBef>
                <a:spcPct val="10000"/>
              </a:spcBef>
            </a:pPr>
            <a:r>
              <a:rPr lang="en-US" altLang="zh-TW" dirty="0">
                <a:latin typeface="+mn-lt"/>
              </a:rPr>
              <a:t>The address of a word is the address of the byte with the lower address, which must be even</a:t>
            </a:r>
            <a:endParaRPr lang="zh-TW" altLang="en-US" dirty="0">
              <a:latin typeface="+mn-lt"/>
            </a:endParaRPr>
          </a:p>
        </p:txBody>
      </p:sp>
      <p:sp>
        <p:nvSpPr>
          <p:cNvPr id="891910" name="Text Box 6"/>
          <p:cNvSpPr txBox="1">
            <a:spLocks noChangeArrowheads="1"/>
          </p:cNvSpPr>
          <p:nvPr/>
        </p:nvSpPr>
        <p:spPr bwMode="auto">
          <a:xfrm>
            <a:off x="5596259" y="1124744"/>
            <a:ext cx="3224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TW" b="1" dirty="0">
                <a:latin typeface="+mn-lt"/>
              </a:rPr>
              <a:t>16-bit addresses, addressing to bytes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604A1-7D28-4477-8EBC-4A472FF8AA6A}" type="slidenum">
              <a:rPr lang="zh-TW" altLang="en-US"/>
              <a:pPr/>
              <a:t>14</a:t>
            </a:fld>
            <a:endParaRPr lang="zh-TW" altLang="zh-TW"/>
          </a:p>
        </p:txBody>
      </p:sp>
      <p:sp>
        <p:nvSpPr>
          <p:cNvPr id="88068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MSP430G2553 Memory Map</a:t>
            </a:r>
          </a:p>
        </p:txBody>
      </p:sp>
      <p:sp>
        <p:nvSpPr>
          <p:cNvPr id="880706" name="Text Box 66"/>
          <p:cNvSpPr txBox="1">
            <a:spLocks noChangeArrowheads="1"/>
          </p:cNvSpPr>
          <p:nvPr/>
        </p:nvSpPr>
        <p:spPr bwMode="auto">
          <a:xfrm>
            <a:off x="250825" y="2719388"/>
            <a:ext cx="301327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+mn-lt"/>
              </a:rPr>
              <a:t>Information memory: </a:t>
            </a:r>
            <a:r>
              <a:rPr lang="en-US" altLang="zh-TW" dirty="0">
                <a:latin typeface="+mn-lt"/>
              </a:rPr>
              <a:t>A 256B block of flash memory that is intended for storage of nonvolatile data,  including serial numbers to identify the equipment</a:t>
            </a:r>
            <a:endParaRPr lang="zh-TW" altLang="en-US" dirty="0">
              <a:latin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064189"/>
            <a:ext cx="3123034" cy="5009022"/>
          </a:xfrm>
          <a:prstGeom prst="rect">
            <a:avLst/>
          </a:prstGeom>
        </p:spPr>
      </p:pic>
      <p:sp>
        <p:nvSpPr>
          <p:cNvPr id="30" name="AutoShape 54"/>
          <p:cNvSpPr>
            <a:spLocks/>
          </p:cNvSpPr>
          <p:nvPr/>
        </p:nvSpPr>
        <p:spPr bwMode="auto">
          <a:xfrm>
            <a:off x="6562353" y="1207072"/>
            <a:ext cx="360362" cy="1008062"/>
          </a:xfrm>
          <a:prstGeom prst="rightBrace">
            <a:avLst>
              <a:gd name="adj1" fmla="val 26652"/>
              <a:gd name="adj2" fmla="val 5062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7010097" y="1412776"/>
            <a:ext cx="1574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+mn-lt"/>
              </a:rPr>
              <a:t>Flash/ROM</a:t>
            </a:r>
          </a:p>
          <a:p>
            <a:pPr algn="ctr"/>
            <a:r>
              <a:rPr lang="en-US" altLang="zh-TW" dirty="0" smtClean="0">
                <a:latin typeface="+mn-lt"/>
              </a:rPr>
              <a:t>(16 KB</a:t>
            </a:r>
            <a:r>
              <a:rPr lang="en-US" altLang="zh-TW" dirty="0">
                <a:latin typeface="+mn-lt"/>
              </a:rPr>
              <a:t>)</a:t>
            </a:r>
          </a:p>
        </p:txBody>
      </p:sp>
      <p:sp>
        <p:nvSpPr>
          <p:cNvPr id="32" name="AutoShape 56"/>
          <p:cNvSpPr>
            <a:spLocks/>
          </p:cNvSpPr>
          <p:nvPr/>
        </p:nvSpPr>
        <p:spPr bwMode="auto">
          <a:xfrm>
            <a:off x="6635378" y="3717032"/>
            <a:ext cx="215900" cy="511869"/>
          </a:xfrm>
          <a:prstGeom prst="rightBrace">
            <a:avLst>
              <a:gd name="adj1" fmla="val 22243"/>
              <a:gd name="adj2" fmla="val 5062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Text Box 57"/>
          <p:cNvSpPr txBox="1">
            <a:spLocks noChangeArrowheads="1"/>
          </p:cNvSpPr>
          <p:nvPr/>
        </p:nvSpPr>
        <p:spPr bwMode="auto">
          <a:xfrm>
            <a:off x="7007049" y="3645024"/>
            <a:ext cx="15807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+mn-lt"/>
              </a:rPr>
              <a:t>RAM</a:t>
            </a:r>
          </a:p>
          <a:p>
            <a:pPr algn="ctr"/>
            <a:r>
              <a:rPr lang="en-US" altLang="zh-TW" dirty="0" smtClean="0">
                <a:latin typeface="+mn-lt"/>
              </a:rPr>
              <a:t>(512 </a:t>
            </a:r>
            <a:r>
              <a:rPr lang="en-US" altLang="zh-TW" dirty="0">
                <a:latin typeface="+mn-lt"/>
              </a:rPr>
              <a:t>bytes)</a:t>
            </a:r>
          </a:p>
        </p:txBody>
      </p:sp>
      <p:sp>
        <p:nvSpPr>
          <p:cNvPr id="34" name="AutoShape 58"/>
          <p:cNvSpPr>
            <a:spLocks/>
          </p:cNvSpPr>
          <p:nvPr/>
        </p:nvSpPr>
        <p:spPr bwMode="auto">
          <a:xfrm>
            <a:off x="6562353" y="2636912"/>
            <a:ext cx="360362" cy="574675"/>
          </a:xfrm>
          <a:prstGeom prst="rightBrace">
            <a:avLst>
              <a:gd name="adj1" fmla="val 13289"/>
              <a:gd name="adj2" fmla="val 5062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Text Box 59"/>
          <p:cNvSpPr txBox="1">
            <a:spLocks noChangeArrowheads="1"/>
          </p:cNvSpPr>
          <p:nvPr/>
        </p:nvSpPr>
        <p:spPr bwMode="auto">
          <a:xfrm>
            <a:off x="7007050" y="2636912"/>
            <a:ext cx="15807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latin typeface="+mn-lt"/>
              </a:rPr>
              <a:t>Flash/ROM</a:t>
            </a:r>
          </a:p>
          <a:p>
            <a:pPr algn="ctr"/>
            <a:r>
              <a:rPr lang="en-US" altLang="zh-TW">
                <a:latin typeface="+mn-lt"/>
              </a:rPr>
              <a:t>(256 bytes)</a:t>
            </a:r>
          </a:p>
        </p:txBody>
      </p:sp>
      <p:sp>
        <p:nvSpPr>
          <p:cNvPr id="36" name="AutoShape 60"/>
          <p:cNvSpPr>
            <a:spLocks/>
          </p:cNvSpPr>
          <p:nvPr/>
        </p:nvSpPr>
        <p:spPr bwMode="auto">
          <a:xfrm>
            <a:off x="6635378" y="4364733"/>
            <a:ext cx="215900" cy="1584548"/>
          </a:xfrm>
          <a:prstGeom prst="rightBrace">
            <a:avLst>
              <a:gd name="adj1" fmla="val 66728"/>
              <a:gd name="adj2" fmla="val 5062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Text Box 61"/>
          <p:cNvSpPr txBox="1">
            <a:spLocks noChangeArrowheads="1"/>
          </p:cNvSpPr>
          <p:nvPr/>
        </p:nvSpPr>
        <p:spPr bwMode="auto">
          <a:xfrm>
            <a:off x="7608923" y="4869557"/>
            <a:ext cx="3754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C5438C-D54B-4BCD-930A-1C2249919C77}" type="slidenum">
              <a:rPr lang="zh-TW" altLang="en-US"/>
              <a:pPr/>
              <a:t>15</a:t>
            </a:fld>
            <a:endParaRPr lang="zh-TW" altLang="zh-TW"/>
          </a:p>
        </p:txBody>
      </p:sp>
      <p:sp>
        <p:nvSpPr>
          <p:cNvPr id="84787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MSP430 Input/Output</a:t>
            </a:r>
            <a:endParaRPr lang="zh-TW" altLang="en-US"/>
          </a:p>
        </p:txBody>
      </p:sp>
      <p:sp>
        <p:nvSpPr>
          <p:cNvPr id="847875" name="內容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Simple digital input and output of MSP430 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GPIO</a:t>
            </a:r>
            <a:r>
              <a:rPr lang="en-US" altLang="zh-TW" dirty="0" smtClean="0"/>
              <a:t>) takes </a:t>
            </a:r>
            <a:r>
              <a:rPr lang="en-US" altLang="zh-TW" dirty="0"/>
              <a:t>place through sets of pins on the package of the IC called </a:t>
            </a:r>
            <a:r>
              <a:rPr lang="en-US" altLang="zh-TW" i="1" dirty="0">
                <a:solidFill>
                  <a:srgbClr val="FF0000"/>
                </a:solidFill>
              </a:rPr>
              <a:t>ports</a:t>
            </a:r>
          </a:p>
          <a:p>
            <a:pPr lvl="1"/>
            <a:r>
              <a:rPr lang="en-US" altLang="zh-TW" dirty="0" smtClean="0"/>
              <a:t>20-pin MSP430G2553 </a:t>
            </a:r>
            <a:r>
              <a:rPr lang="en-US" altLang="zh-TW" dirty="0"/>
              <a:t>has two ports: P1 (8 bits: P1.0~P1.7), P2 </a:t>
            </a:r>
            <a:r>
              <a:rPr lang="en-US" altLang="zh-TW" dirty="0" smtClean="0"/>
              <a:t>(8 </a:t>
            </a:r>
            <a:r>
              <a:rPr lang="en-US" altLang="zh-TW" dirty="0"/>
              <a:t>bits: </a:t>
            </a:r>
            <a:r>
              <a:rPr lang="en-US" altLang="zh-TW" dirty="0" smtClean="0"/>
              <a:t>P2.0~P2.7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Typical pins can be configured for either input or output and some inputs may generate interrupts when the voltage on the pin changes</a:t>
            </a:r>
          </a:p>
          <a:p>
            <a:pPr lvl="1"/>
            <a:r>
              <a:rPr lang="en-US" altLang="zh-TW" dirty="0"/>
              <a:t>The ports appear to the CPU as registers (</a:t>
            </a:r>
            <a:r>
              <a:rPr lang="en-US" altLang="zh-TW" i="1" dirty="0"/>
              <a:t>memory-mapped  I/O </a:t>
            </a:r>
            <a:r>
              <a:rPr lang="en-US" altLang="zh-TW" dirty="0"/>
              <a:t>),</a:t>
            </a:r>
            <a:r>
              <a:rPr lang="en-US" altLang="zh-TW" i="1" dirty="0"/>
              <a:t> </a:t>
            </a:r>
            <a:r>
              <a:rPr lang="en-US" altLang="zh-TW" dirty="0" smtClean="0"/>
              <a:t>where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each </a:t>
            </a:r>
            <a:r>
              <a:rPr lang="en-US" altLang="zh-TW" dirty="0"/>
              <a:t>bit corresponds to a pin and a port may be associated to many registers for different purposes (next page)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EC716-4B68-4E68-8F58-92D6ECD285FC}" type="slidenum">
              <a:rPr lang="zh-TW" altLang="en-US"/>
              <a:pPr/>
              <a:t>16</a:t>
            </a:fld>
            <a:endParaRPr lang="zh-TW" altLang="zh-TW"/>
          </a:p>
        </p:txBody>
      </p:sp>
      <p:sp>
        <p:nvSpPr>
          <p:cNvPr id="8488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Registers Associated with Port 1</a:t>
            </a:r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6745825"/>
              </p:ext>
            </p:extLst>
          </p:nvPr>
        </p:nvGraphicFramePr>
        <p:xfrm>
          <a:off x="251520" y="1190326"/>
          <a:ext cx="8640638" cy="4614938"/>
        </p:xfrm>
        <a:graphic>
          <a:graphicData uri="http://schemas.openxmlformats.org/drawingml/2006/table">
            <a:tbl>
              <a:tblPr/>
              <a:tblGrid>
                <a:gridCol w="1079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8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55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Reg.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Addr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.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Func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.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Description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P1IN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020h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Input from port 1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The 8 bits of data from port P1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12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P1OUT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021h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Output to port 1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Outputs 8 bits of data to port P1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P1DIR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022h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Direction of port 1 data transfer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Bits written as 1 (0) configure corresponding pin for output (input)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4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P1SEL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026h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Select function for port 1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Bits written as 1 configure the corresponding pin for use by the specialized peripheral; 0 configure general-purpose I/O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52286-A0A0-4383-9E81-7C47B60EF815}" type="slidenum">
              <a:rPr lang="zh-TW" altLang="en-US"/>
              <a:pPr/>
              <a:t>17</a:t>
            </a:fld>
            <a:endParaRPr lang="zh-TW" altLang="zh-TW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MSP430 </a:t>
            </a:r>
            <a:r>
              <a:rPr lang="en-US" altLang="zh-TW" dirty="0" err="1"/>
              <a:t>LaunchPad</a:t>
            </a:r>
            <a:endParaRPr lang="en-US" altLang="zh-TW" dirty="0"/>
          </a:p>
          <a:p>
            <a:r>
              <a:rPr lang="en-US" altLang="zh-TW" dirty="0"/>
              <a:t>MSP430 Microcontroller</a:t>
            </a:r>
          </a:p>
          <a:p>
            <a:pPr lvl="1"/>
            <a:r>
              <a:rPr lang="en-US" altLang="zh-TW" dirty="0"/>
              <a:t>Processor</a:t>
            </a:r>
          </a:p>
          <a:p>
            <a:pPr lvl="1"/>
            <a:r>
              <a:rPr lang="en-US" altLang="zh-TW" dirty="0"/>
              <a:t>Memory</a:t>
            </a:r>
          </a:p>
          <a:p>
            <a:pPr lvl="1"/>
            <a:r>
              <a:rPr lang="en-US" altLang="zh-TW" dirty="0"/>
              <a:t>I/O</a:t>
            </a: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LaunchPad</a:t>
            </a:r>
            <a:r>
              <a:rPr lang="en-US" altLang="zh-TW" dirty="0" smtClean="0">
                <a:solidFill>
                  <a:srgbClr val="FF0000"/>
                </a:solidFill>
              </a:rPr>
              <a:t> and First Program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Assembly</a:t>
            </a:r>
          </a:p>
          <a:p>
            <a:r>
              <a:rPr lang="en-US" altLang="zh-TW" dirty="0" err="1"/>
              <a:t>LaunchPad</a:t>
            </a:r>
            <a:r>
              <a:rPr lang="en-US" altLang="zh-TW" dirty="0"/>
              <a:t> Development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237F0-9DB0-403F-92D1-B2A42F30C972}" type="slidenum">
              <a:rPr lang="zh-TW" altLang="en-US"/>
              <a:pPr/>
              <a:t>18</a:t>
            </a:fld>
            <a:endParaRPr lang="zh-TW" altLang="zh-TW"/>
          </a:p>
        </p:txBody>
      </p:sp>
      <p:sp>
        <p:nvSpPr>
          <p:cNvPr id="87861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LaunchPad Development Board</a:t>
            </a:r>
          </a:p>
        </p:txBody>
      </p:sp>
      <p:pic>
        <p:nvPicPr>
          <p:cNvPr id="878594" name="Picture 25" descr="MSP-EXP30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43075"/>
            <a:ext cx="2944812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8596" name="AutoShape 4"/>
          <p:cNvSpPr>
            <a:spLocks/>
          </p:cNvSpPr>
          <p:nvPr/>
        </p:nvSpPr>
        <p:spPr bwMode="auto">
          <a:xfrm>
            <a:off x="5757863" y="1914525"/>
            <a:ext cx="142875" cy="962025"/>
          </a:xfrm>
          <a:prstGeom prst="rightBrace">
            <a:avLst>
              <a:gd name="adj1" fmla="val 56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597" name="Text Box 5"/>
          <p:cNvSpPr txBox="1">
            <a:spLocks noChangeArrowheads="1"/>
          </p:cNvSpPr>
          <p:nvPr/>
        </p:nvSpPr>
        <p:spPr bwMode="auto">
          <a:xfrm>
            <a:off x="6074747" y="2259013"/>
            <a:ext cx="24713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b="1" dirty="0">
                <a:solidFill>
                  <a:srgbClr val="FF0000"/>
                </a:solidFill>
                <a:latin typeface="+mn-lt"/>
              </a:rPr>
              <a:t>Embedded Emulation</a:t>
            </a:r>
          </a:p>
        </p:txBody>
      </p:sp>
      <p:sp>
        <p:nvSpPr>
          <p:cNvPr id="878598" name="AutoShape 6"/>
          <p:cNvSpPr>
            <a:spLocks noChangeArrowheads="1"/>
          </p:cNvSpPr>
          <p:nvPr/>
        </p:nvSpPr>
        <p:spPr bwMode="auto">
          <a:xfrm>
            <a:off x="5614988" y="2876550"/>
            <a:ext cx="428625" cy="274638"/>
          </a:xfrm>
          <a:prstGeom prst="leftArrow">
            <a:avLst>
              <a:gd name="adj1" fmla="val 50000"/>
              <a:gd name="adj2" fmla="val 39017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599" name="Text Box 7"/>
          <p:cNvSpPr txBox="1">
            <a:spLocks noChangeArrowheads="1"/>
          </p:cNvSpPr>
          <p:nvPr/>
        </p:nvSpPr>
        <p:spPr bwMode="auto">
          <a:xfrm>
            <a:off x="6125177" y="2868613"/>
            <a:ext cx="2561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6-pin eZ430 Connector</a:t>
            </a:r>
          </a:p>
        </p:txBody>
      </p:sp>
      <p:sp>
        <p:nvSpPr>
          <p:cNvPr id="878600" name="AutoShape 8"/>
          <p:cNvSpPr>
            <a:spLocks noChangeArrowheads="1"/>
          </p:cNvSpPr>
          <p:nvPr/>
        </p:nvSpPr>
        <p:spPr bwMode="auto">
          <a:xfrm>
            <a:off x="4545013" y="3989388"/>
            <a:ext cx="1498600" cy="276225"/>
          </a:xfrm>
          <a:prstGeom prst="leftArrow">
            <a:avLst>
              <a:gd name="adj1" fmla="val 50000"/>
              <a:gd name="adj2" fmla="val 135632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601" name="Text Box 9"/>
          <p:cNvSpPr txBox="1">
            <a:spLocks noChangeArrowheads="1"/>
          </p:cNvSpPr>
          <p:nvPr/>
        </p:nvSpPr>
        <p:spPr bwMode="auto">
          <a:xfrm>
            <a:off x="6091433" y="3960813"/>
            <a:ext cx="18045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Part and Socket</a:t>
            </a:r>
          </a:p>
        </p:txBody>
      </p:sp>
      <p:sp>
        <p:nvSpPr>
          <p:cNvPr id="878602" name="AutoShape 10"/>
          <p:cNvSpPr>
            <a:spLocks noChangeArrowheads="1"/>
          </p:cNvSpPr>
          <p:nvPr/>
        </p:nvSpPr>
        <p:spPr bwMode="auto">
          <a:xfrm>
            <a:off x="5067300" y="3484563"/>
            <a:ext cx="1069975" cy="274637"/>
          </a:xfrm>
          <a:prstGeom prst="leftArrow">
            <a:avLst>
              <a:gd name="adj1" fmla="val 50000"/>
              <a:gd name="adj2" fmla="val 97399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603" name="Text Box 11"/>
          <p:cNvSpPr txBox="1">
            <a:spLocks noChangeArrowheads="1"/>
          </p:cNvSpPr>
          <p:nvPr/>
        </p:nvSpPr>
        <p:spPr bwMode="auto">
          <a:xfrm>
            <a:off x="6192795" y="3455988"/>
            <a:ext cx="1433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Crystal Pads</a:t>
            </a:r>
          </a:p>
        </p:txBody>
      </p:sp>
      <p:sp>
        <p:nvSpPr>
          <p:cNvPr id="878604" name="AutoShape 12"/>
          <p:cNvSpPr>
            <a:spLocks noChangeArrowheads="1"/>
          </p:cNvSpPr>
          <p:nvPr/>
        </p:nvSpPr>
        <p:spPr bwMode="auto">
          <a:xfrm>
            <a:off x="5330825" y="4889500"/>
            <a:ext cx="712788" cy="274638"/>
          </a:xfrm>
          <a:prstGeom prst="leftArrow">
            <a:avLst>
              <a:gd name="adj1" fmla="val 50000"/>
              <a:gd name="adj2" fmla="val 64884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605" name="Text Box 13"/>
          <p:cNvSpPr txBox="1">
            <a:spLocks noChangeArrowheads="1"/>
          </p:cNvSpPr>
          <p:nvPr/>
        </p:nvSpPr>
        <p:spPr bwMode="auto">
          <a:xfrm>
            <a:off x="6084480" y="4879975"/>
            <a:ext cx="1988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dirty="0">
                <a:latin typeface="+mn-lt"/>
              </a:rPr>
              <a:t>Power Connector</a:t>
            </a:r>
          </a:p>
        </p:txBody>
      </p:sp>
      <p:sp>
        <p:nvSpPr>
          <p:cNvPr id="878606" name="AutoShape 14"/>
          <p:cNvSpPr>
            <a:spLocks noChangeArrowheads="1"/>
          </p:cNvSpPr>
          <p:nvPr/>
        </p:nvSpPr>
        <p:spPr bwMode="auto">
          <a:xfrm flipH="1">
            <a:off x="4627563" y="5349875"/>
            <a:ext cx="498475" cy="411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+mn-lt"/>
            </a:endParaRPr>
          </a:p>
        </p:txBody>
      </p:sp>
      <p:sp>
        <p:nvSpPr>
          <p:cNvPr id="878607" name="Text Box 15"/>
          <p:cNvSpPr txBox="1">
            <a:spLocks noChangeArrowheads="1"/>
          </p:cNvSpPr>
          <p:nvPr/>
        </p:nvSpPr>
        <p:spPr bwMode="auto">
          <a:xfrm>
            <a:off x="5259353" y="5557838"/>
            <a:ext cx="15304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Reset Button</a:t>
            </a:r>
          </a:p>
        </p:txBody>
      </p:sp>
      <p:sp>
        <p:nvSpPr>
          <p:cNvPr id="878608" name="AutoShape 16"/>
          <p:cNvSpPr>
            <a:spLocks noChangeArrowheads="1"/>
          </p:cNvSpPr>
          <p:nvPr/>
        </p:nvSpPr>
        <p:spPr bwMode="auto">
          <a:xfrm>
            <a:off x="3048000" y="5349875"/>
            <a:ext cx="498475" cy="411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+mn-lt"/>
            </a:endParaRPr>
          </a:p>
        </p:txBody>
      </p:sp>
      <p:sp>
        <p:nvSpPr>
          <p:cNvPr id="878609" name="Text Box 17"/>
          <p:cNvSpPr txBox="1">
            <a:spLocks noChangeArrowheads="1"/>
          </p:cNvSpPr>
          <p:nvPr/>
        </p:nvSpPr>
        <p:spPr bwMode="auto">
          <a:xfrm flipH="1">
            <a:off x="828680" y="5372100"/>
            <a:ext cx="205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TW" sz="2000">
                <a:latin typeface="+mn-lt"/>
              </a:rPr>
              <a:t>LEDs and Jumpers</a:t>
            </a:r>
          </a:p>
          <a:p>
            <a:pPr algn="ctr">
              <a:lnSpc>
                <a:spcPct val="80000"/>
              </a:lnSpc>
            </a:pPr>
            <a:r>
              <a:rPr lang="en-US" altLang="zh-TW" sz="2000">
                <a:latin typeface="+mn-lt"/>
              </a:rPr>
              <a:t>P1.0 &amp; P1.6</a:t>
            </a:r>
          </a:p>
        </p:txBody>
      </p:sp>
      <p:sp>
        <p:nvSpPr>
          <p:cNvPr id="878610" name="AutoShape 18"/>
          <p:cNvSpPr>
            <a:spLocks noChangeArrowheads="1"/>
          </p:cNvSpPr>
          <p:nvPr/>
        </p:nvSpPr>
        <p:spPr bwMode="auto">
          <a:xfrm flipH="1">
            <a:off x="2303463" y="4899025"/>
            <a:ext cx="427037" cy="274638"/>
          </a:xfrm>
          <a:prstGeom prst="leftArrow">
            <a:avLst>
              <a:gd name="adj1" fmla="val 50000"/>
              <a:gd name="adj2" fmla="val 38873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611" name="Text Box 19"/>
          <p:cNvSpPr txBox="1">
            <a:spLocks noChangeArrowheads="1"/>
          </p:cNvSpPr>
          <p:nvPr/>
        </p:nvSpPr>
        <p:spPr bwMode="auto">
          <a:xfrm>
            <a:off x="775535" y="4899025"/>
            <a:ext cx="14096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P1.3 Button</a:t>
            </a:r>
          </a:p>
        </p:txBody>
      </p:sp>
      <p:sp>
        <p:nvSpPr>
          <p:cNvPr id="878612" name="AutoShape 20"/>
          <p:cNvSpPr>
            <a:spLocks/>
          </p:cNvSpPr>
          <p:nvPr/>
        </p:nvSpPr>
        <p:spPr bwMode="auto">
          <a:xfrm flipH="1">
            <a:off x="2476500" y="3455988"/>
            <a:ext cx="214313" cy="1168400"/>
          </a:xfrm>
          <a:prstGeom prst="rightBrace">
            <a:avLst>
              <a:gd name="adj1" fmla="val 4543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613" name="Text Box 21"/>
          <p:cNvSpPr txBox="1">
            <a:spLocks noChangeArrowheads="1"/>
          </p:cNvSpPr>
          <p:nvPr/>
        </p:nvSpPr>
        <p:spPr bwMode="auto">
          <a:xfrm>
            <a:off x="767331" y="3868738"/>
            <a:ext cx="1491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Chip Pinouts</a:t>
            </a:r>
          </a:p>
        </p:txBody>
      </p:sp>
      <p:sp>
        <p:nvSpPr>
          <p:cNvPr id="878614" name="AutoShape 22"/>
          <p:cNvSpPr>
            <a:spLocks noChangeArrowheads="1"/>
          </p:cNvSpPr>
          <p:nvPr/>
        </p:nvSpPr>
        <p:spPr bwMode="auto">
          <a:xfrm flipV="1">
            <a:off x="2771775" y="1346200"/>
            <a:ext cx="500063" cy="411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+mn-lt"/>
            </a:endParaRPr>
          </a:p>
        </p:txBody>
      </p:sp>
      <p:sp>
        <p:nvSpPr>
          <p:cNvPr id="878615" name="Text Box 23"/>
          <p:cNvSpPr txBox="1">
            <a:spLocks noChangeArrowheads="1"/>
          </p:cNvSpPr>
          <p:nvPr/>
        </p:nvSpPr>
        <p:spPr bwMode="auto">
          <a:xfrm>
            <a:off x="1079461" y="1268413"/>
            <a:ext cx="16192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USB Emulator</a:t>
            </a:r>
            <a:br>
              <a:rPr lang="en-US" altLang="zh-TW" sz="2000">
                <a:latin typeface="+mn-lt"/>
              </a:rPr>
            </a:br>
            <a:r>
              <a:rPr lang="en-US" altLang="zh-TW" sz="2000">
                <a:latin typeface="+mn-lt"/>
              </a:rPr>
              <a:t>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2F3E1-48F0-4108-9096-2DF3A7532861}" type="slidenum">
              <a:rPr lang="zh-TW" altLang="en-US"/>
              <a:pPr/>
              <a:t>1</a:t>
            </a:fld>
            <a:endParaRPr lang="zh-TW" altLang="zh-TW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MSP430 </a:t>
            </a:r>
            <a:r>
              <a:rPr lang="en-US" altLang="zh-TW" dirty="0" err="1"/>
              <a:t>LaunchPad</a:t>
            </a:r>
            <a:endParaRPr lang="en-US" altLang="zh-TW" dirty="0"/>
          </a:p>
          <a:p>
            <a:r>
              <a:rPr lang="en-US" altLang="zh-TW" dirty="0"/>
              <a:t>MSP430 Microcontroller</a:t>
            </a:r>
          </a:p>
          <a:p>
            <a:pPr lvl="1"/>
            <a:r>
              <a:rPr lang="en-US" altLang="zh-TW" dirty="0"/>
              <a:t>Processor</a:t>
            </a:r>
          </a:p>
          <a:p>
            <a:pPr lvl="1"/>
            <a:r>
              <a:rPr lang="en-US" altLang="zh-TW" dirty="0"/>
              <a:t>Memory</a:t>
            </a:r>
          </a:p>
          <a:p>
            <a:pPr lvl="1"/>
            <a:r>
              <a:rPr lang="en-US" altLang="zh-TW" dirty="0"/>
              <a:t>I/O</a:t>
            </a:r>
          </a:p>
          <a:p>
            <a:r>
              <a:rPr lang="en-US" altLang="zh-TW" dirty="0" err="1" smtClean="0"/>
              <a:t>LaunchPad</a:t>
            </a:r>
            <a:r>
              <a:rPr lang="en-US" altLang="zh-TW" dirty="0" smtClean="0"/>
              <a:t> and First Program </a:t>
            </a:r>
            <a:endParaRPr lang="en-US" altLang="zh-TW" dirty="0"/>
          </a:p>
          <a:p>
            <a:pPr lvl="1"/>
            <a:r>
              <a:rPr lang="en-US" altLang="zh-TW" dirty="0"/>
              <a:t>C</a:t>
            </a:r>
          </a:p>
          <a:p>
            <a:pPr lvl="1"/>
            <a:r>
              <a:rPr lang="en-US" altLang="zh-TW" dirty="0"/>
              <a:t>Assembly</a:t>
            </a:r>
          </a:p>
          <a:p>
            <a:r>
              <a:rPr lang="en-US" altLang="zh-TW" dirty="0" err="1"/>
              <a:t>LaunchPad</a:t>
            </a:r>
            <a:r>
              <a:rPr lang="en-US" altLang="zh-TW" dirty="0"/>
              <a:t> Development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90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0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FB11AC-DBF1-4836-8F99-9C3ACD3F8ADE}" type="slidenum">
              <a:rPr lang="zh-TW" altLang="en-US"/>
              <a:pPr/>
              <a:t>19</a:t>
            </a:fld>
            <a:endParaRPr lang="zh-TW" altLang="zh-TW"/>
          </a:p>
        </p:txBody>
      </p:sp>
      <p:sp>
        <p:nvSpPr>
          <p:cNvPr id="850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LaunchPad Pinouts</a:t>
            </a:r>
          </a:p>
        </p:txBody>
      </p:sp>
      <p:sp>
        <p:nvSpPr>
          <p:cNvPr id="85094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On-board features of </a:t>
            </a:r>
            <a:r>
              <a:rPr lang="en-US" altLang="zh-TW" dirty="0" err="1"/>
              <a:t>LaunchPad</a:t>
            </a:r>
            <a:r>
              <a:rPr lang="en-US" altLang="zh-TW" dirty="0"/>
              <a:t> are pinned in the following fashion:</a:t>
            </a:r>
          </a:p>
          <a:p>
            <a:pPr lvl="1"/>
            <a:r>
              <a:rPr lang="en-US" altLang="zh-TW" dirty="0"/>
              <a:t>LED1 (red) = P1.0</a:t>
            </a:r>
          </a:p>
          <a:p>
            <a:pPr lvl="1"/>
            <a:r>
              <a:rPr lang="en-US" altLang="zh-TW" dirty="0"/>
              <a:t>LED2 (green) = P1.6</a:t>
            </a:r>
          </a:p>
          <a:p>
            <a:pPr lvl="1"/>
            <a:r>
              <a:rPr lang="en-US" altLang="zh-TW" dirty="0"/>
              <a:t>Switch1 = P1.3</a:t>
            </a:r>
          </a:p>
          <a:p>
            <a:pPr lvl="1"/>
            <a:r>
              <a:rPr lang="en-US" altLang="zh-TW" dirty="0"/>
              <a:t>Switch2 = Reset</a:t>
            </a:r>
          </a:p>
          <a:p>
            <a:pPr lvl="1"/>
            <a:r>
              <a:rPr lang="en-US" altLang="zh-TW" dirty="0"/>
              <a:t>Timer UART Transmit = P1.1</a:t>
            </a:r>
          </a:p>
          <a:p>
            <a:pPr lvl="1"/>
            <a:r>
              <a:rPr lang="en-US" altLang="zh-TW" dirty="0"/>
              <a:t>Timer UART Receive = P1.2</a:t>
            </a:r>
          </a:p>
          <a:p>
            <a:r>
              <a:rPr lang="en-US" altLang="zh-TW" dirty="0"/>
              <a:t>In order to blink the Red and Green LEDs, we have to set Ports 1.0 and 1.6 as outputs, and toggle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6A67A-5D36-405F-B105-18B7FC7CE2BD}" type="slidenum">
              <a:rPr lang="zh-TW" altLang="en-US"/>
              <a:pPr/>
              <a:t>20</a:t>
            </a:fld>
            <a:endParaRPr lang="zh-TW" altLang="zh-TW"/>
          </a:p>
        </p:txBody>
      </p:sp>
      <p:sp>
        <p:nvSpPr>
          <p:cNvPr id="851970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Sample </a:t>
            </a:r>
            <a:r>
              <a:rPr lang="en-US" altLang="zh-TW" dirty="0" smtClean="0"/>
              <a:t>Code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67246"/>
              </p:ext>
            </p:extLst>
          </p:nvPr>
        </p:nvGraphicFramePr>
        <p:xfrm>
          <a:off x="539750" y="1436688"/>
          <a:ext cx="8064500" cy="4176712"/>
        </p:xfrm>
        <a:graphic>
          <a:graphicData uri="http://schemas.openxmlformats.org/drawingml/2006/table">
            <a:tbl>
              <a:tblPr/>
              <a:tblGrid>
                <a:gridCol w="806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7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#include &lt;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msp430.h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void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main(void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) {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標楷體" charset="0"/>
                        <a:cs typeface="Courier New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WDTCTL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= WDTPW + WDTHOLD;  // Stop watchdog timer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P1DIR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|= 0x41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;  // set P1.0 &amp;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P1.6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to outputs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           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/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/(red &amp; green LEDs)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for(;;)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volatile unsigned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int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i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P1OUT ^= 0x41; // Toggle P1.0 &amp; P1.6 with XOR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i = 50000;  // Delay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do (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i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--);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while (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i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!= 0);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}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標楷體" charset="0"/>
                        <a:cs typeface="Courier New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116013" y="3213100"/>
            <a:ext cx="4032250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A91A55-1F0F-4E6C-A640-CB6274A90B1E}" type="slidenum">
              <a:rPr lang="zh-TW" altLang="en-US"/>
              <a:pPr/>
              <a:t>21</a:t>
            </a:fld>
            <a:endParaRPr lang="zh-TW" altLang="zh-TW"/>
          </a:p>
        </p:txBody>
      </p:sp>
      <p:sp>
        <p:nvSpPr>
          <p:cNvPr id="8540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Sample Code (cont’d)</a:t>
            </a:r>
            <a:endParaRPr lang="zh-TW" altLang="en-US"/>
          </a:p>
        </p:txBody>
      </p:sp>
      <p:sp>
        <p:nvSpPr>
          <p:cNvPr id="854019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Configure the LED connected to the GPIO line</a:t>
            </a:r>
          </a:p>
          <a:p>
            <a:pPr lvl="1"/>
            <a:r>
              <a:rPr lang="en-US" altLang="zh-TW" dirty="0"/>
              <a:t>The green and red LED are located on Port 1 Bit 0 and Bit 6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 make these pins to be output</a:t>
            </a:r>
            <a:br>
              <a:rPr lang="en-US" altLang="zh-TW" dirty="0"/>
            </a:b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 P1DIR set to 0x41 = </a:t>
            </a:r>
            <a:r>
              <a:rPr lang="en-US" altLang="zh-TW" dirty="0" smtClean="0"/>
              <a:t>0100 0001  </a:t>
            </a:r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To turn on/off LED, set bit in register to 1/0</a:t>
            </a:r>
          </a:p>
          <a:p>
            <a:pPr lvl="1"/>
            <a:r>
              <a:rPr lang="en-US" altLang="zh-TW" dirty="0"/>
              <a:t>Use XOR to toggle P1OUT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665761"/>
              </p:ext>
            </p:extLst>
          </p:nvPr>
        </p:nvGraphicFramePr>
        <p:xfrm>
          <a:off x="755650" y="5013176"/>
          <a:ext cx="7777163" cy="48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7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4187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P1OUT ^= 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0x41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;     // toggle P1.0 &amp; 6 on/off</a:t>
                      </a:r>
                    </a:p>
                  </a:txBody>
                  <a:tcPr marL="91438" marR="91438" marT="45777" marB="45777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69786"/>
              </p:ext>
            </p:extLst>
          </p:nvPr>
        </p:nvGraphicFramePr>
        <p:xfrm>
          <a:off x="755650" y="2986336"/>
          <a:ext cx="7777163" cy="7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71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0087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WDTCTL = WDTPW + WDTHOLD; // Stop watchdog timer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P1DIR |= 0x41;            // P1.0 &amp; 6 outputs</a:t>
                      </a:r>
                    </a:p>
                  </a:txBody>
                  <a:tcPr marT="45680" marB="45680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339975" y="3399086"/>
            <a:ext cx="719138" cy="225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en-US">
              <a:solidFill>
                <a:srgbClr val="000000"/>
              </a:solidFill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854033" name="文字方塊 8"/>
          <p:cNvSpPr txBox="1">
            <a:spLocks noChangeArrowheads="1"/>
          </p:cNvSpPr>
          <p:nvPr/>
        </p:nvSpPr>
        <p:spPr bwMode="auto">
          <a:xfrm>
            <a:off x="2987675" y="3543102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0100  0001</a:t>
            </a:r>
            <a:endParaRPr lang="zh-TW" altLang="en-US" b="1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DB48D-BCFB-4974-A644-BD9FAD27153E}" type="slidenum">
              <a:rPr lang="zh-TW" altLang="en-US"/>
              <a:pPr/>
              <a:t>22</a:t>
            </a:fld>
            <a:endParaRPr lang="zh-TW" altLang="zh-TW"/>
          </a:p>
        </p:txBody>
      </p:sp>
      <p:sp>
        <p:nvSpPr>
          <p:cNvPr id="856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Characteristics of Sample Code</a:t>
            </a:r>
          </a:p>
        </p:txBody>
      </p:sp>
      <p:sp>
        <p:nvSpPr>
          <p:cNvPr id="85606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 </a:t>
            </a:r>
            <a:r>
              <a:rPr lang="en-US" altLang="zh-TW" dirty="0" err="1"/>
              <a:t>printf</a:t>
            </a:r>
            <a:r>
              <a:rPr lang="en-US" altLang="zh-TW" dirty="0"/>
              <a:t>(), no GUI operations</a:t>
            </a:r>
          </a:p>
          <a:p>
            <a:r>
              <a:rPr lang="en-US" altLang="zh-TW" dirty="0"/>
              <a:t>Do not end</a:t>
            </a:r>
          </a:p>
          <a:p>
            <a:r>
              <a:rPr lang="en-US" altLang="zh-TW" dirty="0"/>
              <a:t>Do I/O mainly</a:t>
            </a:r>
          </a:p>
          <a:p>
            <a:pPr lvl="1"/>
            <a:r>
              <a:rPr lang="en-US" altLang="zh-TW" dirty="0"/>
              <a:t>More on control of peripherals through their special registers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altLang="zh-TW" dirty="0"/>
              <a:t>details of individual bits, bytes, words are important </a:t>
            </a:r>
            <a:r>
              <a:rPr lang="en-US" altLang="zh-TW" dirty="0">
                <a:sym typeface="Wingdings" panose="05000000000000000000" pitchFamily="2" charset="2"/>
              </a:rPr>
              <a:t> manipulations of bits, bytes, words</a:t>
            </a:r>
            <a:endParaRPr lang="en-US" altLang="zh-TW" dirty="0"/>
          </a:p>
          <a:p>
            <a:r>
              <a:rPr lang="en-US" altLang="zh-TW" dirty="0"/>
              <a:t>Complete ownership of </a:t>
            </a:r>
            <a:r>
              <a:rPr lang="en-US" altLang="zh-TW" dirty="0" smtClean="0"/>
              <a:t>CPU</a:t>
            </a:r>
          </a:p>
          <a:p>
            <a:pPr lvl="1"/>
            <a:r>
              <a:rPr lang="en-US" altLang="zh-TW" dirty="0" smtClean="0"/>
              <a:t>Device hangs if program goes </a:t>
            </a:r>
            <a:r>
              <a:rPr lang="en-US" altLang="zh-TW" dirty="0" smtClean="0"/>
              <a:t>wrong</a:t>
            </a:r>
          </a:p>
          <a:p>
            <a:pPr lvl="1"/>
            <a:r>
              <a:rPr lang="en-US" altLang="zh-TW" dirty="0" smtClean="0"/>
              <a:t>Watchdog timer</a:t>
            </a:r>
            <a:endParaRPr lang="en-US" altLang="zh-TW" dirty="0"/>
          </a:p>
          <a:p>
            <a:r>
              <a:rPr lang="en-US" altLang="zh-TW" dirty="0"/>
              <a:t>No 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181B2-733E-4710-A8B5-6904A612658A}" type="slidenum">
              <a:rPr lang="zh-TW" altLang="en-US"/>
              <a:pPr/>
              <a:t>23</a:t>
            </a:fld>
            <a:endParaRPr lang="zh-TW" altLang="zh-TW"/>
          </a:p>
        </p:txBody>
      </p:sp>
      <p:sp>
        <p:nvSpPr>
          <p:cNvPr id="85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Notes of Sample Code</a:t>
            </a:r>
          </a:p>
        </p:txBody>
      </p:sp>
      <p:sp>
        <p:nvSpPr>
          <p:cNvPr id="857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volatile variable: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zh-TW" dirty="0"/>
              <a:t>	</a:t>
            </a:r>
            <a:r>
              <a:rPr lang="en-US" altLang="zh-TW" b="1" dirty="0">
                <a:latin typeface="Courier New" panose="02070309020205020404" pitchFamily="49" charset="0"/>
              </a:rPr>
              <a:t>volatile unsigned </a:t>
            </a:r>
            <a:r>
              <a:rPr lang="en-US" altLang="zh-TW" b="1" dirty="0" err="1">
                <a:latin typeface="Courier New" panose="02070309020205020404" pitchFamily="49" charset="0"/>
              </a:rPr>
              <a:t>int</a:t>
            </a:r>
            <a:r>
              <a:rPr lang="en-US" altLang="zh-TW" b="1" dirty="0">
                <a:latin typeface="Courier New" panose="02070309020205020404" pitchFamily="49" charset="0"/>
              </a:rPr>
              <a:t> </a:t>
            </a:r>
            <a:r>
              <a:rPr lang="en-US" altLang="zh-TW" b="1" dirty="0" err="1">
                <a:latin typeface="Courier New" panose="02070309020205020404" pitchFamily="49" charset="0"/>
              </a:rPr>
              <a:t>i</a:t>
            </a:r>
            <a:r>
              <a:rPr lang="en-US" altLang="zh-TW" b="1" dirty="0">
                <a:latin typeface="Courier New" panose="02070309020205020404" pitchFamily="49" charset="0"/>
              </a:rPr>
              <a:t>;</a:t>
            </a:r>
          </a:p>
          <a:p>
            <a:pPr lvl="1"/>
            <a:r>
              <a:rPr lang="en-US" altLang="zh-TW" dirty="0"/>
              <a:t>The variable may appear to change </a:t>
            </a:r>
            <a:r>
              <a:rPr lang="en-US" altLang="en-US" dirty="0"/>
              <a:t>“</a:t>
            </a:r>
            <a:r>
              <a:rPr lang="en-US" altLang="zh-TW" dirty="0"/>
              <a:t>spontaneously,</a:t>
            </a:r>
            <a:r>
              <a:rPr lang="en-US" altLang="en-US" dirty="0"/>
              <a:t>”</a:t>
            </a:r>
            <a:r>
              <a:rPr lang="en-US" altLang="zh-TW" dirty="0"/>
              <a:t> with no direct action by the user</a:t>
            </a:r>
            <a:r>
              <a:rPr lang="en-US" altLang="en-US" dirty="0"/>
              <a:t>’</a:t>
            </a:r>
            <a:r>
              <a:rPr lang="en-US" altLang="zh-TW" dirty="0"/>
              <a:t>s program</a:t>
            </a:r>
            <a:br>
              <a:rPr lang="en-US" altLang="zh-TW" dirty="0"/>
            </a:br>
            <a:r>
              <a:rPr lang="en-US" altLang="zh-TW" dirty="0">
                <a:sym typeface="Wingdings" panose="05000000000000000000" pitchFamily="2" charset="2"/>
              </a:rPr>
              <a:t> may be due to memory-mapped I/O devices</a:t>
            </a:r>
          </a:p>
          <a:p>
            <a:pPr lvl="1"/>
            <a:r>
              <a:rPr lang="en-US" altLang="zh-TW" dirty="0"/>
              <a:t>Compiler must be careful in optimizing it </a:t>
            </a:r>
          </a:p>
          <a:p>
            <a:pPr lvl="2"/>
            <a:r>
              <a:rPr lang="en-US" altLang="zh-TW" dirty="0"/>
              <a:t>Ex.: should not keep a copy of the variable in a register for efficiency; should not assume the variable remains constant when optimizing the structure of the program, e.g., rearranging loops </a:t>
            </a:r>
          </a:p>
          <a:p>
            <a:pPr lvl="1"/>
            <a:r>
              <a:rPr lang="en-US" altLang="zh-TW" dirty="0"/>
              <a:t>The peripheral registers associated with the input ports should be declared as </a:t>
            </a:r>
            <a:r>
              <a:rPr lang="en-US" altLang="zh-TW" b="1" dirty="0">
                <a:latin typeface="Courier New" panose="02070309020205020404" pitchFamily="49" charset="0"/>
              </a:rPr>
              <a:t>volatile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F5E81-B867-4E77-8676-5D7EB30F290D}" type="slidenum">
              <a:rPr lang="zh-TW" altLang="en-US"/>
              <a:pPr/>
              <a:t>24</a:t>
            </a:fld>
            <a:endParaRPr lang="zh-TW" altLang="zh-TW"/>
          </a:p>
        </p:txBody>
      </p:sp>
      <p:sp>
        <p:nvSpPr>
          <p:cNvPr id="858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Notes of Sample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/>
              <a:t>Example from wikipedia:</a:t>
            </a:r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>
              <a:buFont typeface="Symbol" panose="05050102010706020507" pitchFamily="18" charset="2"/>
              <a:buNone/>
            </a:pPr>
            <a:endParaRPr lang="en-US" altLang="zh-TW"/>
          </a:p>
          <a:p>
            <a:pPr lvl="1"/>
            <a:r>
              <a:rPr lang="en-US" altLang="zh-TW"/>
              <a:t>Optimizing compiler will think that </a:t>
            </a:r>
            <a:r>
              <a:rPr lang="en-US" altLang="zh-TW" b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altLang="zh-TW"/>
              <a:t> is never changed and will optimize the code into</a:t>
            </a:r>
            <a:endParaRPr lang="zh-TW" altLang="en-US"/>
          </a:p>
        </p:txBody>
      </p:sp>
      <p:graphicFrame>
        <p:nvGraphicFramePr>
          <p:cNvPr id="4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62500"/>
              </p:ext>
            </p:extLst>
          </p:nvPr>
        </p:nvGraphicFramePr>
        <p:xfrm>
          <a:off x="684213" y="1628800"/>
          <a:ext cx="7777162" cy="1616075"/>
        </p:xfrm>
        <a:graphic>
          <a:graphicData uri="http://schemas.openxmlformats.org/drawingml/2006/table">
            <a:tbl>
              <a:tblPr/>
              <a:tblGrid>
                <a:gridCol w="7777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1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static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foo;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void bar(void)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foo = 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while (foo != 255) 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}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標楷體" panose="03000509000000000000" pitchFamily="65" charset="-120"/>
                        <a:cs typeface="Courier New" panose="02070309020205020404" pitchFamily="49" charset="0"/>
                      </a:endParaRPr>
                    </a:p>
                  </a:txBody>
                  <a:tcPr marL="91441" marR="91441"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87951"/>
              </p:ext>
            </p:extLst>
          </p:nvPr>
        </p:nvGraphicFramePr>
        <p:xfrm>
          <a:off x="684213" y="4077072"/>
          <a:ext cx="7777162" cy="1616075"/>
        </p:xfrm>
        <a:graphic>
          <a:graphicData uri="http://schemas.openxmlformats.org/drawingml/2006/table">
            <a:tbl>
              <a:tblPr/>
              <a:tblGrid>
                <a:gridCol w="7777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1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static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foo;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void bar(void)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foo = 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while (true) 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}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標楷體" panose="03000509000000000000" pitchFamily="65" charset="-120"/>
                        <a:cs typeface="Courier New" panose="02070309020205020404" pitchFamily="49" charset="0"/>
                      </a:endParaRPr>
                    </a:p>
                  </a:txBody>
                  <a:tcPr marL="91441" marR="91441"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986586" y="4684117"/>
            <a:ext cx="3888431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FFFF"/>
                </a:solidFill>
                <a:latin typeface="+mn-lt"/>
                <a:ea typeface="標楷體" panose="03000509000000000000" pitchFamily="65" charset="-120"/>
              </a:rPr>
              <a:t>The</a:t>
            </a:r>
            <a:r>
              <a:rPr lang="en-US" altLang="zh-TW" i="1" dirty="0">
                <a:solidFill>
                  <a:srgbClr val="FFFFFF"/>
                </a:solidFill>
                <a:latin typeface="+mn-lt"/>
                <a:ea typeface="標楷體" panose="03000509000000000000" pitchFamily="65" charset="-120"/>
              </a:rPr>
              <a:t> volatile</a:t>
            </a:r>
            <a:r>
              <a:rPr lang="en-US" altLang="zh-TW" dirty="0">
                <a:solidFill>
                  <a:srgbClr val="FFFFFF"/>
                </a:solidFill>
                <a:latin typeface="+mn-lt"/>
                <a:ea typeface="標楷體" panose="03000509000000000000" pitchFamily="65" charset="-120"/>
              </a:rPr>
              <a:t> keyword in declaration of </a:t>
            </a:r>
            <a:r>
              <a:rPr lang="en-US" altLang="zh-TW" b="1" dirty="0">
                <a:solidFill>
                  <a:srgbClr val="FFFFFF"/>
                </a:solidFill>
                <a:latin typeface="+mn-lt"/>
                <a:ea typeface="標楷體" panose="03000509000000000000" pitchFamily="65" charset="-120"/>
                <a:cs typeface="Courier New" panose="02070309020205020404" pitchFamily="49" charset="0"/>
              </a:rPr>
              <a:t>foo</a:t>
            </a:r>
            <a:r>
              <a:rPr lang="en-US" altLang="zh-TW" dirty="0">
                <a:solidFill>
                  <a:srgbClr val="FFFFFF"/>
                </a:solidFill>
                <a:latin typeface="+mn-lt"/>
                <a:ea typeface="標楷體" panose="03000509000000000000" pitchFamily="65" charset="-120"/>
              </a:rPr>
              <a:t> prevents this optimization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B1FE-29E7-40CE-B450-2D12FC531CBA}" type="slidenum">
              <a:rPr lang="zh-TW" altLang="en-US"/>
              <a:pPr/>
              <a:t>25</a:t>
            </a:fld>
            <a:endParaRPr lang="zh-TW" altLang="zh-TW"/>
          </a:p>
        </p:txBody>
      </p:sp>
      <p:sp>
        <p:nvSpPr>
          <p:cNvPr id="859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Notes of Sample Code</a:t>
            </a:r>
          </a:p>
        </p:txBody>
      </p:sp>
      <p:sp>
        <p:nvSpPr>
          <p:cNvPr id="85913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Bit manipulation:</a:t>
            </a:r>
          </a:p>
          <a:p>
            <a:pPr lvl="1"/>
            <a:r>
              <a:rPr lang="en-US" altLang="zh-TW" dirty="0"/>
              <a:t>Important </a:t>
            </a:r>
            <a:r>
              <a:rPr lang="en-US" altLang="zh-TW" dirty="0" smtClean="0"/>
              <a:t>instruction set architecture (ISA) </a:t>
            </a:r>
            <a:r>
              <a:rPr lang="en-US" altLang="zh-TW" dirty="0"/>
              <a:t>feature for embedded processors</a:t>
            </a:r>
          </a:p>
          <a:p>
            <a:pPr lvl="1"/>
            <a:r>
              <a:rPr lang="en-US" altLang="zh-TW" dirty="0"/>
              <a:t>Bit mask:</a:t>
            </a:r>
            <a:br>
              <a:rPr lang="en-US" altLang="zh-TW" dirty="0"/>
            </a:br>
            <a:r>
              <a:rPr lang="en-US" altLang="zh-TW" dirty="0"/>
              <a:t>set a bit	</a:t>
            </a:r>
            <a:r>
              <a:rPr lang="en-US" altLang="zh-TW" dirty="0" smtClean="0"/>
              <a:t>	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P1OUT  = 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P1OUT | BIT3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>
                <a:cs typeface="Courier New" panose="02070309020205020404" pitchFamily="49" charset="0"/>
              </a:rPr>
              <a:t>clear a bit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	P1OUT &amp;=  ~BIT3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>
                <a:cs typeface="Courier New" panose="02070309020205020404" pitchFamily="49" charset="0"/>
              </a:rPr>
              <a:t>toggle a bit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	P1OUT ˆ= BIT3</a:t>
            </a:r>
          </a:p>
          <a:p>
            <a:pPr lvl="1"/>
            <a:r>
              <a:rPr lang="en-US" altLang="zh-TW" dirty="0">
                <a:cs typeface="Courier New" panose="02070309020205020404" pitchFamily="49" charset="0"/>
              </a:rPr>
              <a:t>Bit field:</a:t>
            </a:r>
            <a:br>
              <a:rPr lang="en-US" altLang="zh-TW" dirty="0">
                <a:cs typeface="Courier New" panose="02070309020205020404" pitchFamily="49" charset="0"/>
              </a:rPr>
            </a:br>
            <a:r>
              <a:rPr lang="en-US" altLang="zh-TW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short TAIFG:1; 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short TAIE:2;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short TACLR:5; 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zh-TW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TACTL_bit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59140" name="Rounded Rectangle 3"/>
          <p:cNvSpPr>
            <a:spLocks noChangeArrowheads="1"/>
          </p:cNvSpPr>
          <p:nvPr/>
        </p:nvSpPr>
        <p:spPr bwMode="auto">
          <a:xfrm>
            <a:off x="3779839" y="5805511"/>
            <a:ext cx="3960514" cy="504801"/>
          </a:xfrm>
          <a:prstGeom prst="roundRect">
            <a:avLst>
              <a:gd name="adj" fmla="val 264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+mn-lt"/>
                <a:ea typeface="標楷體" panose="03000509000000000000" pitchFamily="65" charset="-120"/>
              </a:rPr>
              <a:t>Set</a:t>
            </a:r>
            <a:r>
              <a:rPr lang="en-US" altLang="zh-TW" b="1" dirty="0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with </a:t>
            </a:r>
            <a:r>
              <a:rPr lang="en-US" altLang="zh-TW" b="1" dirty="0" err="1">
                <a:latin typeface="+mn-lt"/>
                <a:ea typeface="標楷體" panose="03000509000000000000" pitchFamily="65" charset="-120"/>
                <a:cs typeface="Courier New" panose="02070309020205020404" pitchFamily="49" charset="0"/>
              </a:rPr>
              <a:t>TACTL_bit.TAIFG</a:t>
            </a:r>
            <a:r>
              <a:rPr lang="en-US" altLang="zh-TW" b="1" dirty="0">
                <a:latin typeface="+mn-lt"/>
                <a:ea typeface="標楷體" panose="03000509000000000000" pitchFamily="65" charset="-120"/>
                <a:cs typeface="Courier New" panose="02070309020205020404" pitchFamily="49" charset="0"/>
              </a:rPr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8AF55B-97D2-4C27-AA68-6FA1D235E1BB}" type="slidenum">
              <a:rPr lang="zh-TW" altLang="en-US"/>
              <a:pPr/>
              <a:t>26</a:t>
            </a:fld>
            <a:endParaRPr lang="zh-TW" altLang="zh-TW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Other Aspects of Embedded C</a:t>
            </a:r>
            <a:endParaRPr lang="zh-TW" altLang="en-US"/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Programs for small embedded systems tend not to contain a lot of complicated manipulation of complex data objects</a:t>
            </a:r>
          </a:p>
          <a:p>
            <a:pPr lvl="1"/>
            <a:r>
              <a:rPr lang="en-US" altLang="zh-TW"/>
              <a:t>Much code is usually devoted to the control of peripherals through their special registers</a:t>
            </a:r>
          </a:p>
          <a:p>
            <a:pPr lvl="1"/>
            <a:r>
              <a:rPr lang="en-US" altLang="zh-TW"/>
              <a:t>Details of individual bits, bytes, words are important</a:t>
            </a:r>
          </a:p>
          <a:p>
            <a:r>
              <a:rPr lang="en-US" altLang="zh-TW"/>
              <a:t>Important operations</a:t>
            </a:r>
          </a:p>
          <a:p>
            <a:pPr lvl="1"/>
            <a:r>
              <a:rPr lang="en-US" altLang="zh-TW"/>
              <a:t>Shifting and rotating bits</a:t>
            </a:r>
          </a:p>
          <a:p>
            <a:pPr lvl="1"/>
            <a:r>
              <a:rPr lang="en-US" altLang="zh-TW"/>
              <a:t>Bit-level Boolean logic (</a:t>
            </a:r>
            <a:r>
              <a:rPr lang="en-US" altLang="zh-TW" b="1">
                <a:latin typeface="Courier New" panose="02070309020205020404" pitchFamily="49" charset="0"/>
              </a:rPr>
              <a:t>A &amp;&amp; B</a:t>
            </a:r>
            <a:r>
              <a:rPr lang="en-US" altLang="zh-TW"/>
              <a:t>) and bitwise operator (</a:t>
            </a:r>
            <a:r>
              <a:rPr lang="en-US" altLang="zh-TW" b="1">
                <a:latin typeface="Courier New" panose="02070309020205020404" pitchFamily="49" charset="0"/>
              </a:rPr>
              <a:t>A &amp; B</a:t>
            </a:r>
            <a:r>
              <a:rPr lang="en-US" altLang="zh-TW"/>
              <a:t>)</a:t>
            </a:r>
          </a:p>
          <a:p>
            <a:pPr lvl="1"/>
            <a:r>
              <a:rPr lang="en-US" altLang="zh-TW"/>
              <a:t>Bit mask for testing and modifying individual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2464B-269C-4D8C-AD80-A5E5AC1A9B28}" type="slidenum">
              <a:rPr lang="zh-TW" altLang="en-US"/>
              <a:pPr/>
              <a:t>27</a:t>
            </a:fld>
            <a:endParaRPr lang="zh-TW" altLang="zh-TW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Other Aspects of Embedded C</a:t>
            </a:r>
            <a:endParaRPr lang="zh-TW" altLang="en-US"/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400" dirty="0"/>
              <a:t>Union for manipulating individual bits or the whole byte/word as a unit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union</a:t>
            </a:r>
            <a:r>
              <a:rPr lang="en-US" altLang="zh-TW" sz="2000" dirty="0"/>
              <a:t> {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unsigned short TACTL</a:t>
            </a:r>
            <a:r>
              <a:rPr lang="en-US" altLang="zh-TW" sz="2000" dirty="0" smtClean="0"/>
              <a:t>;  	</a:t>
            </a:r>
            <a:r>
              <a:rPr lang="en-US" altLang="zh-TW" sz="2000" i="1" dirty="0" smtClean="0"/>
              <a:t>// </a:t>
            </a:r>
            <a:r>
              <a:rPr lang="en-US" altLang="zh-TW" sz="2000" i="1" dirty="0" err="1"/>
              <a:t>Timer_A</a:t>
            </a:r>
            <a:r>
              <a:rPr lang="en-US" altLang="zh-TW" sz="2000" i="1" dirty="0"/>
              <a:t> Control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</a:t>
            </a:r>
            <a:r>
              <a:rPr lang="en-US" altLang="zh-TW" sz="2000" dirty="0" err="1"/>
              <a:t>struct</a:t>
            </a:r>
            <a:r>
              <a:rPr lang="en-US" altLang="zh-TW" sz="2000" dirty="0"/>
              <a:t> {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	unsigned short TAIFG : 1; 	</a:t>
            </a:r>
            <a:r>
              <a:rPr lang="en-US" altLang="zh-TW" sz="2000" i="1" dirty="0" smtClean="0"/>
              <a:t>// </a:t>
            </a:r>
            <a:r>
              <a:rPr lang="en-US" altLang="zh-TW" sz="2000" i="1" dirty="0" err="1"/>
              <a:t>Timer_A</a:t>
            </a:r>
            <a:r>
              <a:rPr lang="en-US" altLang="zh-TW" sz="2000" i="1" dirty="0"/>
              <a:t> counter interrupt flag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	unsigned short TAIE : 1; 	</a:t>
            </a:r>
            <a:r>
              <a:rPr lang="en-US" altLang="zh-TW" sz="2000" i="1" dirty="0" smtClean="0"/>
              <a:t>// </a:t>
            </a:r>
            <a:r>
              <a:rPr lang="en-US" altLang="zh-TW" sz="2000" i="1" dirty="0" err="1"/>
              <a:t>Timer_A</a:t>
            </a:r>
            <a:r>
              <a:rPr lang="en-US" altLang="zh-TW" sz="2000" i="1" dirty="0"/>
              <a:t> counter interrupt enable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	unsigned short TACLR : 1</a:t>
            </a:r>
            <a:r>
              <a:rPr lang="en-US" altLang="zh-TW" sz="2000" dirty="0" smtClean="0"/>
              <a:t>;  </a:t>
            </a:r>
            <a:r>
              <a:rPr lang="en-US" altLang="zh-TW" sz="2000" i="1" dirty="0"/>
              <a:t>// </a:t>
            </a:r>
            <a:r>
              <a:rPr lang="en-US" altLang="zh-TW" sz="2000" i="1" dirty="0" err="1"/>
              <a:t>Timer_A</a:t>
            </a:r>
            <a:r>
              <a:rPr lang="en-US" altLang="zh-TW" sz="2000" i="1" dirty="0"/>
              <a:t> counter clear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	unsigned short : 1;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	unsigned short TAMC : 2; </a:t>
            </a:r>
            <a:r>
              <a:rPr lang="en-US" altLang="zh-TW" sz="2000" dirty="0" smtClean="0"/>
              <a:t> </a:t>
            </a:r>
            <a:r>
              <a:rPr lang="en-US" altLang="zh-TW" sz="2000" i="1" dirty="0" smtClean="0"/>
              <a:t>// </a:t>
            </a:r>
            <a:r>
              <a:rPr lang="en-US" altLang="zh-TW" sz="2000" i="1" dirty="0" err="1"/>
              <a:t>Timer_A</a:t>
            </a:r>
            <a:r>
              <a:rPr lang="en-US" altLang="zh-TW" sz="2000" i="1" dirty="0"/>
              <a:t> mode control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	unsigned short TAID : 2</a:t>
            </a:r>
            <a:r>
              <a:rPr lang="en-US" altLang="zh-TW" sz="2000" dirty="0" smtClean="0"/>
              <a:t>; 	</a:t>
            </a:r>
            <a:r>
              <a:rPr lang="en-US" altLang="zh-TW" sz="2000" i="1" dirty="0" smtClean="0"/>
              <a:t>// </a:t>
            </a:r>
            <a:r>
              <a:rPr lang="en-US" altLang="zh-TW" sz="2000" i="1" dirty="0" err="1"/>
              <a:t>Timer_A</a:t>
            </a:r>
            <a:r>
              <a:rPr lang="en-US" altLang="zh-TW" sz="2000" i="1" dirty="0"/>
              <a:t> clock input divider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	unsigned short TASSEL : 2</a:t>
            </a:r>
            <a:r>
              <a:rPr lang="en-US" altLang="zh-TW" sz="2000" dirty="0" smtClean="0"/>
              <a:t>;  </a:t>
            </a:r>
            <a:r>
              <a:rPr lang="en-US" altLang="zh-TW" sz="2000" i="1" dirty="0"/>
              <a:t>// </a:t>
            </a:r>
            <a:r>
              <a:rPr lang="en-US" altLang="zh-TW" sz="2000" i="1" dirty="0" err="1"/>
              <a:t>Timer_A</a:t>
            </a:r>
            <a:r>
              <a:rPr lang="en-US" altLang="zh-TW" sz="2000" i="1" dirty="0"/>
              <a:t> clock source select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	unsigned short : 6;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	} </a:t>
            </a:r>
            <a:r>
              <a:rPr lang="en-US" altLang="zh-TW" sz="2000" dirty="0" err="1"/>
              <a:t>TACTL_bit</a:t>
            </a:r>
            <a:r>
              <a:rPr lang="en-US" altLang="zh-TW" sz="2000" dirty="0"/>
              <a:t>;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 dirty="0"/>
              <a:t>} </a:t>
            </a:r>
            <a:r>
              <a:rPr lang="en-US" altLang="zh-TW" sz="2000" dirty="0" err="1"/>
              <a:t>TimerA</a:t>
            </a:r>
            <a:r>
              <a:rPr lang="en-US" altLang="zh-TW" sz="2000" dirty="0"/>
              <a:t>;</a:t>
            </a:r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6423223" y="1762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</a:rPr>
              <a:t>bit 0</a:t>
            </a:r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3995936" y="2060650"/>
            <a:ext cx="2447925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0" grpId="0"/>
      <p:bldP spid="8949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 C Code: Blinking Only Red LED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28</a:t>
            </a:fld>
            <a:endParaRPr lang="zh-TW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20117"/>
              </p:ext>
            </p:extLst>
          </p:nvPr>
        </p:nvGraphicFramePr>
        <p:xfrm>
          <a:off x="251520" y="1213832"/>
          <a:ext cx="8712968" cy="466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0">
                <a:tc>
                  <a:txBody>
                    <a:bodyPr/>
                    <a:lstStyle/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#include &lt;msp430.h&gt;</a:t>
                      </a:r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main(void) {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WDTCTL = WDTPW | WDTHOLD;   // Stop watchdog timer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P1DIR |= 0x01;        // Set P1.0 as output</a:t>
                      </a:r>
                    </a:p>
                    <a:p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for(;;) {</a:t>
                      </a:r>
                    </a:p>
                    <a:p>
                      <a:r>
                        <a:rPr lang="en-US" altLang="zh-TW" sz="2000" b="1" kern="1200" baseline="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volatile 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unsigned </a:t>
                      </a:r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;  // prevent optimization</a:t>
                      </a:r>
                    </a:p>
                    <a:p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P1OUT ^= 0x01;     // Toggle P1.0 using XOR</a:t>
                      </a:r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10000;         // SW Delay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do </a:t>
                      </a:r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--;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while(</a:t>
                      </a:r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!= 0);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}</a:t>
                      </a:r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2000" b="1" u="none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return 0;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}</a:t>
                      </a:r>
                      <a:endParaRPr lang="zh-TW" alt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A9F4C-D9A3-4AD0-A2CC-20F429C8783B}" type="slidenum">
              <a:rPr lang="zh-TW" altLang="en-US"/>
              <a:pPr/>
              <a:t>2</a:t>
            </a:fld>
            <a:endParaRPr lang="zh-TW" altLang="zh-TW"/>
          </a:p>
        </p:txBody>
      </p:sp>
      <p:sp>
        <p:nvSpPr>
          <p:cNvPr id="8427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MSP430 LaunchPad Development Kit</a:t>
            </a:r>
            <a:endParaRPr lang="zh-TW" altLang="en-US"/>
          </a:p>
        </p:txBody>
      </p:sp>
      <p:sp>
        <p:nvSpPr>
          <p:cNvPr id="842755" name="內容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LaunchPad</a:t>
            </a:r>
            <a:r>
              <a:rPr lang="en-US" altLang="zh-TW" dirty="0"/>
              <a:t> development board</a:t>
            </a:r>
          </a:p>
          <a:p>
            <a:r>
              <a:rPr lang="en-US" altLang="zh-TW" dirty="0"/>
              <a:t>Mini-USB cable, 10-pin PCB connectors</a:t>
            </a:r>
          </a:p>
          <a:p>
            <a:r>
              <a:rPr lang="en-US" altLang="zh-TW" dirty="0"/>
              <a:t>2 MSP430 MCUs: </a:t>
            </a:r>
            <a:r>
              <a:rPr lang="en-US" altLang="zh-TW" dirty="0" smtClean="0"/>
              <a:t>MSP430G2553, MSP430G2452</a:t>
            </a:r>
            <a:endParaRPr lang="en-US" altLang="zh-TW" dirty="0"/>
          </a:p>
          <a:p>
            <a:r>
              <a:rPr lang="en-US" altLang="zh-TW" dirty="0"/>
              <a:t>Micro Crystal 32.768kHz Oscillator</a:t>
            </a:r>
          </a:p>
        </p:txBody>
      </p:sp>
      <p:pic>
        <p:nvPicPr>
          <p:cNvPr id="842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414713"/>
            <a:ext cx="22891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2757" name="Picture 25" descr="MSP-EXP30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481388"/>
            <a:ext cx="20224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58" name="橢圓 7"/>
          <p:cNvSpPr>
            <a:spLocks noChangeArrowheads="1"/>
          </p:cNvSpPr>
          <p:nvPr/>
        </p:nvSpPr>
        <p:spPr bwMode="auto">
          <a:xfrm>
            <a:off x="1547813" y="3500438"/>
            <a:ext cx="2808287" cy="25923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cxnSp>
        <p:nvCxnSpPr>
          <p:cNvPr id="842759" name="直線單箭頭接點 9"/>
          <p:cNvCxnSpPr>
            <a:cxnSpLocks noChangeShapeType="1"/>
          </p:cNvCxnSpPr>
          <p:nvPr/>
        </p:nvCxnSpPr>
        <p:spPr bwMode="auto">
          <a:xfrm flipH="1">
            <a:off x="3348038" y="1556792"/>
            <a:ext cx="503882" cy="201508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2760" name="橢圓 10"/>
          <p:cNvSpPr>
            <a:spLocks noChangeArrowheads="1"/>
          </p:cNvSpPr>
          <p:nvPr/>
        </p:nvSpPr>
        <p:spPr bwMode="auto">
          <a:xfrm>
            <a:off x="6040438" y="4360863"/>
            <a:ext cx="979487" cy="1012825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cxnSp>
        <p:nvCxnSpPr>
          <p:cNvPr id="842761" name="直線單箭頭接點 12"/>
          <p:cNvCxnSpPr>
            <a:cxnSpLocks noChangeShapeType="1"/>
          </p:cNvCxnSpPr>
          <p:nvPr/>
        </p:nvCxnSpPr>
        <p:spPr bwMode="auto">
          <a:xfrm>
            <a:off x="5235575" y="2492896"/>
            <a:ext cx="948306" cy="1944284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4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8" grpId="0" animBg="1"/>
      <p:bldP spid="8427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Machine Code: Blinking Only Red LED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29</a:t>
            </a:fld>
            <a:endParaRPr lang="zh-TW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08852"/>
              </p:ext>
            </p:extLst>
          </p:nvPr>
        </p:nvGraphicFramePr>
        <p:xfrm>
          <a:off x="179512" y="1052736"/>
          <a:ext cx="8820472" cy="502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20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23    </a:t>
                      </a:r>
                      <a:r>
                        <a:rPr lang="en-US" altLang="zh-TW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main(void) {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c05e:   8321            DECD.W  SP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228600" indent="-228600">
                        <a:buAutoNum type="arabicPlain" startAt="24"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WDTCTL = WDTPW | WDTHOLD;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c060:   40B2 5A80 0120  MOV.W   #0x5a80,&amp;Watchdog_Timer_WDTCTL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228600" indent="-228600">
                        <a:buAutoNum type="arabicPlain" startAt="25"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P1DIR |= 0x01;	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c066:   D3D2 0022       BIS.B   #1,&amp;Port_1_2_P1DIR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31    P1OUT ^= 0x01;	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$C$L1: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c06a:   E3D2 0021       XOR.B   #1,&amp;Port_1_2_P1OUT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228600" indent="-228600">
                        <a:buAutoNum type="arabicPlain" startAt="33"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altLang="zh-TW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10000;		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c06e:   40B1 2710 0000  MOV.W   #0x2710,0x0000(SP)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34    do </a:t>
                      </a:r>
                      <a:r>
                        <a:rPr lang="en-US" altLang="zh-TW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--;</a:t>
                      </a:r>
                      <a:endParaRPr lang="zh-TW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$C$L2: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c074:   8391 0000       DEC.W   0x0000(SP)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36    }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c078:   9381 0000       TST.W   0x0000(SP)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c07c:   27F6            JEQ     ($C$L1)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      ......</a:t>
                      </a:r>
                      <a:endParaRPr lang="zh-TW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橢圓 2"/>
          <p:cNvSpPr/>
          <p:nvPr/>
        </p:nvSpPr>
        <p:spPr bwMode="auto">
          <a:xfrm>
            <a:off x="1979712" y="2361416"/>
            <a:ext cx="720080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j-ea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1979712" y="3212976"/>
            <a:ext cx="720080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42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ssembly for Using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30</a:t>
            </a:fld>
            <a:endParaRPr lang="zh-TW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10151"/>
              </p:ext>
            </p:extLst>
          </p:nvPr>
        </p:nvGraphicFramePr>
        <p:xfrm>
          <a:off x="179512" y="1052736"/>
          <a:ext cx="8820472" cy="502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20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23    </a:t>
                      </a:r>
                      <a:r>
                        <a:rPr lang="en-US" altLang="zh-TW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main(void) {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c05e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   8321            DECD.W  SP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228600" indent="-228600">
                        <a:buAutoNum type="arabicPlain" startAt="24"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WDTCTL = WDTPW | WDTHOLD;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c060:   40B2 5A80 0120  MOV.W   #0x5a80,&amp;Watchdog_Timer_WDTCTL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228600" indent="-228600">
                        <a:buAutoNum type="arabicPlain" startAt="25"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P1DIR |= 0x01;	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c066:   D3D2 0022       BIS.B   #1,&amp;Port_1_2_P1DIR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31    P1OUT ^= 0x01;	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$C$L1: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c06a:   E3D2 0021       XOR.B   #1,&amp;Port_1_2_P1OUT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228600" indent="-228600">
                        <a:buAutoNum type="arabicPlain" startAt="33"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altLang="zh-TW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10000;		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c06e:   40B1 2710 0000  MOV.W   #0x2710,0x0000(SP)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34    do </a:t>
                      </a:r>
                      <a:r>
                        <a:rPr lang="en-US" altLang="zh-TW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--;</a:t>
                      </a:r>
                      <a:endParaRPr lang="zh-TW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$C$L2: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c074:   8391 0000       DEC.W   0x0000(SP)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36    }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c078:   9381 0000       TST.W   0x0000(SP)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c07c:   27F6            JEQ     ($C$L1)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c07e:   3FFA            JMP     ($C$L2)</a:t>
                      </a:r>
                      <a:endParaRPr lang="zh-TW" altLang="zh-TW" sz="1800" b="1" kern="1200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 bwMode="auto">
          <a:xfrm>
            <a:off x="179512" y="3022024"/>
            <a:ext cx="7200800" cy="29992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45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Assembly for Not Using 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31</a:t>
            </a:fld>
            <a:endParaRPr lang="zh-TW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79512" y="1268760"/>
          <a:ext cx="8784976" cy="4480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pPr marL="228600" indent="-228600">
                        <a:buAutoNum type="arabicPlain" startAt="24"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WDTCTL = WDTPW | WDTHOLD;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main():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c078:   40B2 5A80 0120   MOV.W  #0x5a80,&amp;Watchdog_Timer_WDTCTL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228600" indent="-228600">
                        <a:buAutoNum type="arabicPlain" startAt="25"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P1DIR |= 0x01;			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c07e:   D3D2 0022        BIS.B  #1,&amp;Port_1_2_P1DIR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31   P1OUT ^= 0x01;				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$C$L1: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c082:   E3D2 0021        XOR.B  #1,&amp;Port_1_2_P1OUT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34   do </a:t>
                      </a:r>
                      <a:r>
                        <a:rPr lang="en-US" altLang="zh-TW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--;</a:t>
                      </a:r>
                      <a:endParaRPr lang="zh-TW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c086:   3FFD             JMP    ($C$L1)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65    func_epilog_7:     POP    r4</a:t>
                      </a:r>
                      <a:endParaRPr lang="zh-TW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__</a:t>
                      </a:r>
                      <a:r>
                        <a:rPr lang="en-US" altLang="zh-TW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mspabi_func_epilog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(), __mspabi_func_epilog_7():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c088:   4134             POP.W  R4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66    func_epilog_6:     POP    r5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__mspabi_func_epilog_6():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c08a:   4135             POP.W  R5</a:t>
                      </a:r>
                      <a:endParaRPr lang="zh-TW" altLang="zh-TW" sz="1800" b="1" kern="1200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 bwMode="auto">
          <a:xfrm>
            <a:off x="179512" y="2924944"/>
            <a:ext cx="7272808" cy="115212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41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452A1-F99A-4507-B1F2-26F2287B65AF}" type="slidenum">
              <a:rPr lang="zh-TW" altLang="en-US"/>
              <a:pPr/>
              <a:t>32</a:t>
            </a:fld>
            <a:endParaRPr lang="zh-TW" altLang="zh-TW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MSP430 </a:t>
            </a:r>
            <a:r>
              <a:rPr lang="en-US" altLang="zh-TW" dirty="0" err="1"/>
              <a:t>LaunchPad</a:t>
            </a:r>
            <a:endParaRPr lang="en-US" altLang="zh-TW" dirty="0"/>
          </a:p>
          <a:p>
            <a:r>
              <a:rPr lang="en-US" altLang="zh-TW" dirty="0"/>
              <a:t>MSP430 Microcontroller</a:t>
            </a:r>
          </a:p>
          <a:p>
            <a:pPr lvl="1"/>
            <a:r>
              <a:rPr lang="en-US" altLang="zh-TW" dirty="0"/>
              <a:t>Processor</a:t>
            </a:r>
          </a:p>
          <a:p>
            <a:pPr lvl="1"/>
            <a:r>
              <a:rPr lang="en-US" altLang="zh-TW" dirty="0"/>
              <a:t>Memory</a:t>
            </a:r>
          </a:p>
          <a:p>
            <a:pPr lvl="1"/>
            <a:r>
              <a:rPr lang="en-US" altLang="zh-TW" dirty="0"/>
              <a:t>I/O</a:t>
            </a:r>
          </a:p>
          <a:p>
            <a:r>
              <a:rPr lang="en-US" altLang="zh-TW" dirty="0" err="1" smtClean="0"/>
              <a:t>LaunchPad</a:t>
            </a:r>
            <a:r>
              <a:rPr lang="en-US" altLang="zh-TW" dirty="0" smtClean="0"/>
              <a:t> and First Program </a:t>
            </a:r>
            <a:endParaRPr lang="en-US" altLang="zh-TW" dirty="0"/>
          </a:p>
          <a:p>
            <a:pPr lvl="1"/>
            <a:r>
              <a:rPr lang="en-US" altLang="zh-TW" dirty="0"/>
              <a:t>C</a:t>
            </a:r>
          </a:p>
          <a:p>
            <a:pPr lvl="1"/>
            <a:r>
              <a:rPr lang="en-US" altLang="zh-TW" dirty="0"/>
              <a:t>Assembly</a:t>
            </a:r>
          </a:p>
          <a:p>
            <a:r>
              <a:rPr lang="en-US" altLang="zh-TW" dirty="0" err="1">
                <a:solidFill>
                  <a:srgbClr val="FF0000"/>
                </a:solidFill>
              </a:rPr>
              <a:t>LaunchPad</a:t>
            </a:r>
            <a:r>
              <a:rPr lang="en-US" altLang="zh-TW" dirty="0">
                <a:solidFill>
                  <a:srgbClr val="FF0000"/>
                </a:solidFill>
              </a:rPr>
              <a:t> Development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Hardware Setup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33</a:t>
            </a:fld>
            <a:endParaRPr lang="zh-TW" altLang="zh-TW"/>
          </a:p>
        </p:txBody>
      </p:sp>
      <p:pic>
        <p:nvPicPr>
          <p:cNvPr id="6" name="Picture 16" descr="MSP-EXP30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73424"/>
            <a:ext cx="2843370" cy="36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03985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1484784"/>
            <a:ext cx="18192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5"/>
          <p:cNvSpPr>
            <a:spLocks/>
          </p:cNvSpPr>
          <p:nvPr/>
        </p:nvSpPr>
        <p:spPr bwMode="auto">
          <a:xfrm>
            <a:off x="2267744" y="1484784"/>
            <a:ext cx="3962400" cy="1041400"/>
          </a:xfrm>
          <a:custGeom>
            <a:avLst/>
            <a:gdLst>
              <a:gd name="T0" fmla="*/ 0 w 2152"/>
              <a:gd name="T1" fmla="*/ 2147483647 h 608"/>
              <a:gd name="T2" fmla="*/ 2147483647 w 2152"/>
              <a:gd name="T3" fmla="*/ 2147483647 h 608"/>
              <a:gd name="T4" fmla="*/ 2147483647 w 2152"/>
              <a:gd name="T5" fmla="*/ 2147483647 h 608"/>
              <a:gd name="T6" fmla="*/ 2147483647 w 2152"/>
              <a:gd name="T7" fmla="*/ 2147483647 h 608"/>
              <a:gd name="T8" fmla="*/ 0 60000 65536"/>
              <a:gd name="T9" fmla="*/ 0 60000 65536"/>
              <a:gd name="T10" fmla="*/ 0 60000 65536"/>
              <a:gd name="T11" fmla="*/ 0 60000 65536"/>
              <a:gd name="T12" fmla="*/ 0 w 2152"/>
              <a:gd name="T13" fmla="*/ 0 h 608"/>
              <a:gd name="T14" fmla="*/ 2152 w 2152"/>
              <a:gd name="T15" fmla="*/ 608 h 6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2" h="608">
                <a:moveTo>
                  <a:pt x="0" y="608"/>
                </a:moveTo>
                <a:cubicBezTo>
                  <a:pt x="456" y="384"/>
                  <a:pt x="912" y="160"/>
                  <a:pt x="1248" y="80"/>
                </a:cubicBezTo>
                <a:cubicBezTo>
                  <a:pt x="1584" y="0"/>
                  <a:pt x="1880" y="56"/>
                  <a:pt x="2016" y="128"/>
                </a:cubicBezTo>
                <a:cubicBezTo>
                  <a:pt x="2152" y="200"/>
                  <a:pt x="2056" y="448"/>
                  <a:pt x="2064" y="512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04248" y="3933056"/>
            <a:ext cx="430887" cy="1368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+mn-lt"/>
              </a:rPr>
              <a:t>MSP430G2553</a:t>
            </a:r>
            <a:endParaRPr lang="zh-TW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圓角矩形 1"/>
          <p:cNvSpPr/>
          <p:nvPr/>
        </p:nvSpPr>
        <p:spPr bwMode="auto">
          <a:xfrm>
            <a:off x="755576" y="3717032"/>
            <a:ext cx="3960440" cy="1728192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標楷體" panose="03000509000000000000" pitchFamily="65" charset="-120"/>
              </a:rPr>
              <a:t>Please check the</a:t>
            </a:r>
            <a:r>
              <a:rPr kumimoji="0" lang="en-US" altLang="zh-TW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標楷體" panose="03000509000000000000" pitchFamily="65" charset="-120"/>
              </a:rPr>
              <a:t> version of the MSP430 microcontroller and use the right header files in your programs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標楷體" panose="03000509000000000000" pitchFamily="65" charset="-120"/>
              </a:rPr>
              <a:t> 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ea typeface="標楷體" panose="03000509000000000000" pitchFamily="65" charset="-120"/>
            </a:endParaRPr>
          </a:p>
        </p:txBody>
      </p:sp>
      <p:cxnSp>
        <p:nvCxnSpPr>
          <p:cNvPr id="10" name="直線單箭頭接點 9"/>
          <p:cNvCxnSpPr>
            <a:stCxn id="2" idx="3"/>
          </p:cNvCxnSpPr>
          <p:nvPr/>
        </p:nvCxnSpPr>
        <p:spPr bwMode="auto">
          <a:xfrm>
            <a:off x="4716016" y="4581128"/>
            <a:ext cx="20882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3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Code Composer Studio (CCS)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</a:t>
            </a:r>
            <a:r>
              <a:rPr lang="en-US" altLang="zh-TW" i="1" dirty="0" smtClean="0"/>
              <a:t>Integrated Development Environment </a:t>
            </a:r>
            <a:r>
              <a:rPr lang="en-US" altLang="zh-TW" dirty="0" smtClean="0"/>
              <a:t>(IDE) based on Eclipse</a:t>
            </a:r>
          </a:p>
          <a:p>
            <a:r>
              <a:rPr lang="en-US" altLang="zh-TW" dirty="0" smtClean="0"/>
              <a:t>Integrated “Debugger” and “Editor” – IDE</a:t>
            </a:r>
          </a:p>
          <a:p>
            <a:pPr lvl="1"/>
            <a:r>
              <a:rPr lang="en-US" altLang="zh-TW" dirty="0" smtClean="0"/>
              <a:t>Edit and Debug have </a:t>
            </a:r>
            <a:r>
              <a:rPr lang="en-US" altLang="zh-TW" dirty="0" smtClean="0"/>
              <a:t>own </a:t>
            </a:r>
            <a:r>
              <a:rPr lang="en-US" altLang="zh-TW" dirty="0" smtClean="0"/>
              <a:t>“perspectives” (menus, windows)</a:t>
            </a:r>
          </a:p>
          <a:p>
            <a:r>
              <a:rPr lang="en-US" altLang="zh-TW" dirty="0" smtClean="0"/>
              <a:t>Contains all development </a:t>
            </a:r>
            <a:r>
              <a:rPr lang="en-US" altLang="zh-TW" dirty="0" smtClean="0"/>
              <a:t>tools: compilers</a:t>
            </a:r>
            <a:r>
              <a:rPr lang="en-US" altLang="zh-TW" dirty="0" smtClean="0"/>
              <a:t>, TI-RTOS </a:t>
            </a:r>
            <a:r>
              <a:rPr lang="en-US" altLang="zh-TW" dirty="0" smtClean="0"/>
              <a:t>kernel, </a:t>
            </a:r>
            <a:r>
              <a:rPr lang="en-US" altLang="zh-TW" dirty="0" smtClean="0"/>
              <a:t>and includes one </a:t>
            </a:r>
            <a:r>
              <a:rPr lang="en-US" altLang="zh-TW" dirty="0" smtClean="0"/>
              <a:t>target: the </a:t>
            </a:r>
            <a:r>
              <a:rPr lang="en-US" altLang="zh-TW" dirty="0" smtClean="0"/>
              <a:t>Simulator</a:t>
            </a:r>
            <a:endParaRPr lang="en-US" altLang="zh-TW" dirty="0"/>
          </a:p>
          <a:p>
            <a:r>
              <a:rPr lang="en-US" altLang="zh-TW" dirty="0" smtClean="0"/>
              <a:t>Other development tools also available:</a:t>
            </a:r>
          </a:p>
          <a:p>
            <a:pPr lvl="1"/>
            <a:r>
              <a:rPr lang="en-US" altLang="zh-TW" dirty="0" err="1" smtClean="0"/>
              <a:t>Energia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CCS Cloud</a:t>
            </a:r>
          </a:p>
          <a:p>
            <a:pPr marL="457200" lvl="1" indent="0">
              <a:buNone/>
            </a:pPr>
            <a:r>
              <a:rPr lang="en-US" altLang="zh-TW" dirty="0" smtClean="0"/>
              <a:t>	(http</a:t>
            </a:r>
            <a:r>
              <a:rPr lang="en-US" altLang="zh-TW" dirty="0"/>
              <a:t>://</a:t>
            </a:r>
            <a:r>
              <a:rPr lang="en-US" altLang="zh-TW" dirty="0" smtClean="0"/>
              <a:t>www.ti.com/ww/en/launchpad/software.html)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A86A4-5B17-429A-8549-1FEB3AA556FD}" type="slidenum">
              <a:rPr lang="zh-TW" altLang="en-US" smtClean="0"/>
              <a:pPr/>
              <a:t>34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987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Code Composer Studio (CCS)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A86A4-5B17-429A-8549-1FEB3AA556FD}" type="slidenum">
              <a:rPr lang="zh-TW" altLang="en-US" smtClean="0"/>
              <a:pPr/>
              <a:t>35</a:t>
            </a:fld>
            <a:endParaRPr lang="zh-TW" altLang="zh-TW"/>
          </a:p>
        </p:txBody>
      </p:sp>
      <p:sp>
        <p:nvSpPr>
          <p:cNvPr id="5" name="Rectangle 1"/>
          <p:cNvSpPr/>
          <p:nvPr/>
        </p:nvSpPr>
        <p:spPr bwMode="auto">
          <a:xfrm>
            <a:off x="198999" y="1124744"/>
            <a:ext cx="7116201" cy="4148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94168" y="1190241"/>
            <a:ext cx="5145175" cy="40020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370367" y="1248979"/>
            <a:ext cx="1066800" cy="855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0" dirty="0" smtClean="0">
                <a:solidFill>
                  <a:srgbClr val="000000"/>
                </a:solidFill>
                <a:effectLst/>
                <a:latin typeface="+mn-lt"/>
                <a:cs typeface="Calibri" pitchFamily="34" charset="0"/>
              </a:rPr>
              <a:t>Compiler</a:t>
            </a:r>
            <a:endParaRPr lang="en-US" sz="2000" b="0" dirty="0">
              <a:solidFill>
                <a:srgbClr val="000000"/>
              </a:solidFill>
              <a:effectLst/>
              <a:latin typeface="+mn-lt"/>
              <a:cs typeface="Calibri" pitchFamily="34" charset="0"/>
            </a:endParaRPr>
          </a:p>
        </p:txBody>
      </p:sp>
      <p:cxnSp>
        <p:nvCxnSpPr>
          <p:cNvPr id="8" name="AutoShape 27"/>
          <p:cNvCxnSpPr>
            <a:cxnSpLocks noChangeShapeType="1"/>
            <a:endCxn id="7" idx="2"/>
          </p:cNvCxnSpPr>
          <p:nvPr/>
        </p:nvCxnSpPr>
        <p:spPr bwMode="auto">
          <a:xfrm flipV="1">
            <a:off x="903767" y="2104641"/>
            <a:ext cx="0" cy="7064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</p:spPr>
      </p:cxn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199167" y="2825366"/>
            <a:ext cx="914400" cy="854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effectLst/>
                <a:latin typeface="+mn-lt"/>
              </a:rPr>
              <a:t>Asm</a:t>
            </a:r>
          </a:p>
        </p:txBody>
      </p:sp>
      <p:cxnSp>
        <p:nvCxnSpPr>
          <p:cNvPr id="10" name="AutoShape 29"/>
          <p:cNvCxnSpPr>
            <a:cxnSpLocks noChangeShapeType="1"/>
            <a:stCxn id="7" idx="3"/>
            <a:endCxn id="9" idx="0"/>
          </p:cNvCxnSpPr>
          <p:nvPr/>
        </p:nvCxnSpPr>
        <p:spPr bwMode="auto">
          <a:xfrm>
            <a:off x="1437167" y="1676810"/>
            <a:ext cx="1219200" cy="1148556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 type="none" w="med" len="med"/>
            <a:tailEnd type="triangle" w="med" len="med"/>
          </a:ln>
        </p:spPr>
      </p:cxnSp>
      <p:cxnSp>
        <p:nvCxnSpPr>
          <p:cNvPr id="11" name="AutoShape 30"/>
          <p:cNvCxnSpPr>
            <a:cxnSpLocks noChangeShapeType="1"/>
          </p:cNvCxnSpPr>
          <p:nvPr/>
        </p:nvCxnSpPr>
        <p:spPr bwMode="auto">
          <a:xfrm>
            <a:off x="1382233" y="3252404"/>
            <a:ext cx="816934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12" name="AutoShape 35"/>
          <p:cNvCxnSpPr>
            <a:cxnSpLocks noChangeShapeType="1"/>
            <a:stCxn id="9" idx="3"/>
            <a:endCxn id="49" idx="1"/>
          </p:cNvCxnSpPr>
          <p:nvPr/>
        </p:nvCxnSpPr>
        <p:spPr bwMode="auto">
          <a:xfrm>
            <a:off x="3113567" y="3252404"/>
            <a:ext cx="6096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</p:spPr>
      </p:cxn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827567" y="2244639"/>
            <a:ext cx="4167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+mn-lt"/>
              </a:rPr>
              <a:t> .c</a:t>
            </a: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1384002" y="2841498"/>
            <a:ext cx="6796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+mn-lt"/>
              </a:rPr>
              <a:t>.asm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3039136" y="2830865"/>
            <a:ext cx="59952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effectLst/>
                <a:latin typeface="+mn-lt"/>
              </a:rPr>
              <a:t>.</a:t>
            </a:r>
            <a:r>
              <a:rPr lang="en-US" sz="2000" err="1">
                <a:effectLst/>
                <a:latin typeface="+mn-lt"/>
              </a:rPr>
              <a:t>obj</a:t>
            </a:r>
            <a:endParaRPr lang="en-US" sz="2000">
              <a:effectLst/>
              <a:latin typeface="+mn-lt"/>
            </a:endParaRPr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1644501" y="1643564"/>
            <a:ext cx="6796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+mn-lt"/>
              </a:rPr>
              <a:t>.asm</a:t>
            </a:r>
          </a:p>
        </p:txBody>
      </p:sp>
      <p:sp>
        <p:nvSpPr>
          <p:cNvPr id="17" name="Rounded Rectangle 114"/>
          <p:cNvSpPr/>
          <p:nvPr/>
        </p:nvSpPr>
        <p:spPr bwMode="auto">
          <a:xfrm>
            <a:off x="408467" y="2840594"/>
            <a:ext cx="990600" cy="854075"/>
          </a:xfrm>
          <a:prstGeom prst="roundRect">
            <a:avLst/>
          </a:prstGeom>
          <a:solidFill>
            <a:srgbClr val="99FF33">
              <a:alpha val="50196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9144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effectLst/>
                <a:latin typeface="+mn-lt"/>
              </a:rPr>
              <a:t>Edit</a:t>
            </a:r>
          </a:p>
        </p:txBody>
      </p:sp>
      <p:sp>
        <p:nvSpPr>
          <p:cNvPr id="18" name="Rounded Rectangle 115"/>
          <p:cNvSpPr/>
          <p:nvPr/>
        </p:nvSpPr>
        <p:spPr bwMode="auto">
          <a:xfrm>
            <a:off x="5704367" y="2828719"/>
            <a:ext cx="1143000" cy="854075"/>
          </a:xfrm>
          <a:prstGeom prst="roundRect">
            <a:avLst/>
          </a:prstGeom>
          <a:solidFill>
            <a:srgbClr val="99FF33">
              <a:alpha val="50196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" tIns="91440" rIns="4572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effectLst/>
                <a:latin typeface="+mn-lt"/>
              </a:rPr>
              <a:t>Debug</a:t>
            </a:r>
          </a:p>
        </p:txBody>
      </p:sp>
      <p:cxnSp>
        <p:nvCxnSpPr>
          <p:cNvPr id="19" name="AutoShape 36"/>
          <p:cNvCxnSpPr>
            <a:cxnSpLocks noChangeShapeType="1"/>
          </p:cNvCxnSpPr>
          <p:nvPr/>
        </p:nvCxnSpPr>
        <p:spPr bwMode="auto">
          <a:xfrm>
            <a:off x="4637567" y="3247641"/>
            <a:ext cx="1066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</p:spPr>
      </p:cxnSp>
      <p:grpSp>
        <p:nvGrpSpPr>
          <p:cNvPr id="20" name="Group 11"/>
          <p:cNvGrpSpPr/>
          <p:nvPr/>
        </p:nvGrpSpPr>
        <p:grpSpPr>
          <a:xfrm>
            <a:off x="2908780" y="1266442"/>
            <a:ext cx="2499087" cy="3767467"/>
            <a:chOff x="2908780" y="804533"/>
            <a:chExt cx="2499087" cy="3767467"/>
          </a:xfrm>
        </p:grpSpPr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2908780" y="804533"/>
              <a:ext cx="1011237" cy="838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lIns="92075" tIns="36576" rIns="92075" bIns="0" anchor="ctr" anchorCtr="1"/>
            <a:lstStyle/>
            <a:p>
              <a:pPr algn="ctr">
                <a:spcBef>
                  <a:spcPct val="0"/>
                </a:spcBef>
              </a:pPr>
              <a:r>
                <a:rPr lang="en-US" sz="1600" b="0" dirty="0">
                  <a:solidFill>
                    <a:srgbClr val="000000"/>
                  </a:solidFill>
                  <a:effectLst/>
                  <a:latin typeface="+mn-lt"/>
                </a:rPr>
                <a:t>Standard Runtime Libraries</a:t>
              </a:r>
            </a:p>
          </p:txBody>
        </p:sp>
        <p:cxnSp>
          <p:nvCxnSpPr>
            <p:cNvPr id="22" name="AutoShape 32"/>
            <p:cNvCxnSpPr>
              <a:cxnSpLocks noChangeShapeType="1"/>
            </p:cNvCxnSpPr>
            <p:nvPr/>
          </p:nvCxnSpPr>
          <p:spPr bwMode="auto">
            <a:xfrm>
              <a:off x="3570767" y="1642732"/>
              <a:ext cx="457200" cy="720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4809336" y="2458178"/>
              <a:ext cx="42639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effectLst/>
                  <a:latin typeface="+mn-lt"/>
                </a:rPr>
                <a:t>.out</a:t>
              </a:r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3884431" y="1718932"/>
              <a:ext cx="51456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effectLst/>
                  <a:latin typeface="+mn-lt"/>
                </a:rPr>
                <a:t>.lib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4694531" y="3779802"/>
              <a:ext cx="71333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effectLst/>
                  <a:latin typeface="+mn-lt"/>
                </a:rPr>
                <a:t>.map</a:t>
              </a:r>
            </a:p>
          </p:txBody>
        </p:sp>
        <p:sp>
          <p:nvSpPr>
            <p:cNvPr id="26" name="Line 56"/>
            <p:cNvSpPr>
              <a:spLocks noChangeShapeType="1"/>
            </p:cNvSpPr>
            <p:nvPr/>
          </p:nvSpPr>
          <p:spPr bwMode="auto">
            <a:xfrm>
              <a:off x="5047267" y="2785732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2908780" y="3733800"/>
              <a:ext cx="1011237" cy="838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lIns="92075" tIns="27432" rIns="92075" bIns="0" anchor="ctr" anchorCtr="1"/>
            <a:lstStyle/>
            <a:p>
              <a:pPr algn="ctr"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b="0" dirty="0" smtClean="0">
                  <a:solidFill>
                    <a:srgbClr val="000000"/>
                  </a:solidFill>
                  <a:effectLst/>
                  <a:latin typeface="+mn-lt"/>
                </a:rPr>
                <a:t>User.cmd</a:t>
              </a:r>
            </a:p>
            <a:p>
              <a:pPr algn="ctr">
                <a:lnSpc>
                  <a:spcPct val="100000"/>
                </a:lnSpc>
                <a:spcBef>
                  <a:spcPts val="300"/>
                </a:spcBef>
              </a:pPr>
              <a:endParaRPr lang="en-US" sz="1800" b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cxnSp>
          <p:nvCxnSpPr>
            <p:cNvPr id="28" name="Straight Arrow Connector 9"/>
            <p:cNvCxnSpPr/>
            <p:nvPr/>
          </p:nvCxnSpPr>
          <p:spPr bwMode="auto">
            <a:xfrm flipV="1">
              <a:off x="3723167" y="3217532"/>
              <a:ext cx="304800" cy="482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9" name="Group 10"/>
          <p:cNvGrpSpPr/>
          <p:nvPr/>
        </p:nvGrpSpPr>
        <p:grpSpPr>
          <a:xfrm>
            <a:off x="370367" y="1266442"/>
            <a:ext cx="4836711" cy="3767467"/>
            <a:chOff x="370367" y="804533"/>
            <a:chExt cx="4836711" cy="3767467"/>
          </a:xfrm>
        </p:grpSpPr>
        <p:cxnSp>
          <p:nvCxnSpPr>
            <p:cNvPr id="30" name="AutoShape 23"/>
            <p:cNvCxnSpPr>
              <a:cxnSpLocks noChangeShapeType="1"/>
              <a:stCxn id="33" idx="0"/>
              <a:endCxn id="17" idx="2"/>
            </p:cNvCxnSpPr>
            <p:nvPr/>
          </p:nvCxnSpPr>
          <p:spPr bwMode="auto">
            <a:xfrm flipV="1">
              <a:off x="903767" y="3151594"/>
              <a:ext cx="0" cy="5663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4256567" y="804533"/>
              <a:ext cx="950511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b="0" dirty="0" smtClean="0">
                  <a:solidFill>
                    <a:srgbClr val="000000"/>
                  </a:solidFill>
                  <a:effectLst/>
                  <a:latin typeface="+mn-lt"/>
                </a:rPr>
                <a:t>TI-RTOS</a:t>
              </a:r>
              <a:endParaRPr lang="en-US" sz="1800" b="0" dirty="0">
                <a:solidFill>
                  <a:srgbClr val="000000"/>
                </a:solidFill>
                <a:effectLst/>
                <a:latin typeface="+mn-lt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b="0" dirty="0">
                  <a:solidFill>
                    <a:srgbClr val="000000"/>
                  </a:solidFill>
                  <a:effectLst/>
                  <a:latin typeface="+mn-lt"/>
                </a:rPr>
                <a:t>Libraries</a:t>
              </a:r>
            </a:p>
          </p:txBody>
        </p:sp>
        <p:cxnSp>
          <p:nvCxnSpPr>
            <p:cNvPr id="32" name="AutoShape 21"/>
            <p:cNvCxnSpPr>
              <a:cxnSpLocks noChangeShapeType="1"/>
              <a:stCxn id="31" idx="2"/>
            </p:cNvCxnSpPr>
            <p:nvPr/>
          </p:nvCxnSpPr>
          <p:spPr bwMode="auto">
            <a:xfrm flipH="1">
              <a:off x="4381186" y="1642733"/>
              <a:ext cx="350637" cy="7207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370367" y="3717925"/>
              <a:ext cx="1066800" cy="8540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rgbClr val="000000"/>
                  </a:solidFill>
                  <a:effectLst/>
                  <a:latin typeface="+mn-lt"/>
                </a:rPr>
                <a:t>TI-RTOS</a:t>
              </a:r>
              <a:endParaRPr lang="en-US" sz="2000" b="0" dirty="0">
                <a:solidFill>
                  <a:srgbClr val="000000"/>
                </a:solidFill>
                <a:effectLst/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2000" b="0" dirty="0" err="1" smtClean="0">
                  <a:solidFill>
                    <a:srgbClr val="000000"/>
                  </a:solidFill>
                  <a:effectLst/>
                  <a:latin typeface="+mn-lt"/>
                </a:rPr>
                <a:t>Config</a:t>
              </a:r>
              <a:endParaRPr lang="en-US" sz="2000" b="0" dirty="0">
                <a:solidFill>
                  <a:srgbClr val="000000"/>
                </a:solidFill>
                <a:effectLst/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2000" b="0" dirty="0" smtClean="0">
                  <a:solidFill>
                    <a:srgbClr val="000000"/>
                  </a:solidFill>
                  <a:effectLst/>
                  <a:latin typeface="+mn-lt"/>
                </a:rPr>
                <a:t>(.</a:t>
              </a:r>
              <a:r>
                <a:rPr lang="en-US" sz="2000" b="0" dirty="0" err="1" smtClean="0">
                  <a:solidFill>
                    <a:srgbClr val="000000"/>
                  </a:solidFill>
                  <a:effectLst/>
                  <a:latin typeface="+mn-lt"/>
                </a:rPr>
                <a:t>cfg</a:t>
              </a:r>
              <a:r>
                <a:rPr lang="en-US" sz="2000" b="0" dirty="0" smtClean="0">
                  <a:solidFill>
                    <a:srgbClr val="000000"/>
                  </a:solidFill>
                  <a:effectLst/>
                  <a:latin typeface="+mn-lt"/>
                </a:rPr>
                <a:t>)</a:t>
              </a:r>
              <a:endParaRPr lang="en-US" sz="2000" b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 flipV="1">
              <a:off x="1437166" y="4355056"/>
              <a:ext cx="14912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" name="Rectangle 7"/>
            <p:cNvSpPr/>
            <p:nvPr/>
          </p:nvSpPr>
          <p:spPr bwMode="auto">
            <a:xfrm>
              <a:off x="2928383" y="4173206"/>
              <a:ext cx="973617" cy="36370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71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b="0" dirty="0">
                  <a:solidFill>
                    <a:srgbClr val="000000"/>
                  </a:solidFill>
                  <a:effectLst/>
                  <a:latin typeface="+mn-lt"/>
                </a:rPr>
                <a:t>Bios.cmd</a:t>
              </a:r>
            </a:p>
          </p:txBody>
        </p:sp>
      </p:grpSp>
      <p:grpSp>
        <p:nvGrpSpPr>
          <p:cNvPr id="36" name="Group 4"/>
          <p:cNvGrpSpPr/>
          <p:nvPr/>
        </p:nvGrpSpPr>
        <p:grpSpPr>
          <a:xfrm>
            <a:off x="5830843" y="1266442"/>
            <a:ext cx="3258223" cy="4961712"/>
            <a:chOff x="5830843" y="804533"/>
            <a:chExt cx="3258223" cy="4961712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0266" y="4837921"/>
              <a:ext cx="1828800" cy="92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ounded Rectangle 117"/>
            <p:cNvSpPr/>
            <p:nvPr/>
          </p:nvSpPr>
          <p:spPr bwMode="auto">
            <a:xfrm>
              <a:off x="7480102" y="1871332"/>
              <a:ext cx="1334289" cy="720022"/>
            </a:xfrm>
            <a:prstGeom prst="roundRect">
              <a:avLst>
                <a:gd name="adj" fmla="val 11567"/>
              </a:avLst>
            </a:pr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9144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Calibri" pitchFamily="34" charset="0"/>
                </a:rPr>
                <a:t>Launch Pad</a:t>
              </a:r>
            </a:p>
          </p:txBody>
        </p:sp>
        <p:sp>
          <p:nvSpPr>
            <p:cNvPr id="39" name="Rounded Rectangle 118"/>
            <p:cNvSpPr/>
            <p:nvPr/>
          </p:nvSpPr>
          <p:spPr bwMode="auto">
            <a:xfrm>
              <a:off x="7480102" y="2867793"/>
              <a:ext cx="1345770" cy="708300"/>
            </a:xfrm>
            <a:prstGeom prst="roundRect">
              <a:avLst>
                <a:gd name="adj" fmla="val 11567"/>
              </a:avLst>
            </a:pr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9144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Calibri" pitchFamily="34" charset="0"/>
                </a:rPr>
                <a:t>EVM</a:t>
              </a:r>
            </a:p>
          </p:txBody>
        </p:sp>
        <p:sp>
          <p:nvSpPr>
            <p:cNvPr id="40" name="Rounded Rectangle 119"/>
            <p:cNvSpPr/>
            <p:nvPr/>
          </p:nvSpPr>
          <p:spPr bwMode="auto">
            <a:xfrm>
              <a:off x="7480102" y="3852532"/>
              <a:ext cx="1348465" cy="685800"/>
            </a:xfrm>
            <a:prstGeom prst="roundRect">
              <a:avLst>
                <a:gd name="adj" fmla="val 11567"/>
              </a:avLst>
            </a:pr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9144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effectLst/>
                  <a:latin typeface="+mn-lt"/>
                  <a:cs typeface="Calibri" pitchFamily="34" charset="0"/>
                </a:rPr>
                <a:t>Stand Alone Emulator </a:t>
              </a:r>
              <a:r>
                <a:rPr lang="en-US" sz="1400" b="0" dirty="0" smtClean="0">
                  <a:solidFill>
                    <a:srgbClr val="000000"/>
                  </a:solidFill>
                  <a:effectLst/>
                  <a:latin typeface="+mn-lt"/>
                  <a:cs typeface="Calibri" pitchFamily="34" charset="0"/>
                </a:rPr>
                <a:t>(MSP430 FET)</a:t>
              </a:r>
            </a:p>
          </p:txBody>
        </p:sp>
        <p:cxnSp>
          <p:nvCxnSpPr>
            <p:cNvPr id="41" name="AutoShape 39"/>
            <p:cNvCxnSpPr>
              <a:cxnSpLocks noChangeShapeType="1"/>
            </p:cNvCxnSpPr>
            <p:nvPr/>
          </p:nvCxnSpPr>
          <p:spPr bwMode="auto">
            <a:xfrm>
              <a:off x="8185299" y="4538332"/>
              <a:ext cx="0" cy="38782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42" name="Group 12"/>
            <p:cNvGrpSpPr/>
            <p:nvPr/>
          </p:nvGrpSpPr>
          <p:grpSpPr>
            <a:xfrm>
              <a:off x="5830843" y="804533"/>
              <a:ext cx="950511" cy="1544637"/>
              <a:chOff x="5830843" y="804533"/>
              <a:chExt cx="950511" cy="1544637"/>
            </a:xfrm>
          </p:grpSpPr>
          <p:sp>
            <p:nvSpPr>
              <p:cNvPr id="47" name="Rectangle 20"/>
              <p:cNvSpPr>
                <a:spLocks noChangeArrowheads="1"/>
              </p:cNvSpPr>
              <p:nvPr/>
            </p:nvSpPr>
            <p:spPr bwMode="auto">
              <a:xfrm>
                <a:off x="5830843" y="804533"/>
                <a:ext cx="950511" cy="838200"/>
              </a:xfrm>
              <a:prstGeom prst="rect">
                <a:avLst/>
              </a:prstGeom>
              <a:solidFill>
                <a:schemeClr val="bg1">
                  <a:lumMod val="85000"/>
                  <a:alpha val="49804"/>
                </a:schemeClr>
              </a:solidFill>
              <a:ln w="1905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 smtClean="0">
                    <a:solidFill>
                      <a:srgbClr val="000000"/>
                    </a:solidFill>
                    <a:effectLst/>
                    <a:latin typeface="+mn-lt"/>
                  </a:rPr>
                  <a:t>Target</a:t>
                </a:r>
                <a:br>
                  <a:rPr lang="en-US" sz="1800" b="0" smtClean="0">
                    <a:solidFill>
                      <a:srgbClr val="000000"/>
                    </a:solidFill>
                    <a:effectLst/>
                    <a:latin typeface="+mn-lt"/>
                  </a:rPr>
                </a:br>
                <a:r>
                  <a:rPr lang="en-US" sz="1800" b="0" err="1" smtClean="0">
                    <a:solidFill>
                      <a:srgbClr val="000000"/>
                    </a:solidFill>
                    <a:effectLst/>
                    <a:latin typeface="+mn-lt"/>
                  </a:rPr>
                  <a:t>Cfg</a:t>
                </a:r>
                <a:r>
                  <a:rPr lang="en-US" sz="1800" b="0" smtClean="0">
                    <a:solidFill>
                      <a:srgbClr val="000000"/>
                    </a:solidFill>
                    <a:effectLst/>
                    <a:latin typeface="+mn-lt"/>
                  </a:rPr>
                  <a:t> File</a:t>
                </a:r>
                <a:endParaRPr lang="en-US" sz="1800" b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48" name="Straight Arrow Connector 122"/>
              <p:cNvCxnSpPr/>
              <p:nvPr/>
            </p:nvCxnSpPr>
            <p:spPr bwMode="auto">
              <a:xfrm>
                <a:off x="6306098" y="1642733"/>
                <a:ext cx="0" cy="70643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43" name="Elbow Connector 124"/>
            <p:cNvCxnSpPr>
              <a:stCxn id="18" idx="3"/>
              <a:endCxn id="38" idx="1"/>
            </p:cNvCxnSpPr>
            <p:nvPr/>
          </p:nvCxnSpPr>
          <p:spPr bwMode="auto">
            <a:xfrm flipV="1">
              <a:off x="6847367" y="2231343"/>
              <a:ext cx="632735" cy="48133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Elbow Connector 125"/>
            <p:cNvCxnSpPr>
              <a:stCxn id="18" idx="3"/>
              <a:endCxn id="40" idx="1"/>
            </p:cNvCxnSpPr>
            <p:nvPr/>
          </p:nvCxnSpPr>
          <p:spPr bwMode="auto">
            <a:xfrm>
              <a:off x="6847367" y="2712682"/>
              <a:ext cx="632735" cy="148275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Elbow Connector 126"/>
            <p:cNvCxnSpPr>
              <a:stCxn id="18" idx="3"/>
              <a:endCxn id="39" idx="1"/>
            </p:cNvCxnSpPr>
            <p:nvPr/>
          </p:nvCxnSpPr>
          <p:spPr bwMode="auto">
            <a:xfrm>
              <a:off x="6847367" y="2712682"/>
              <a:ext cx="632735" cy="509261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5886486" y="1752600"/>
              <a:ext cx="657231" cy="3077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 smtClean="0"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  <a:r>
                <a:rPr lang="en-US" sz="2000" dirty="0" err="1" smtClean="0">
                  <a:solidFill>
                    <a:srgbClr val="000000"/>
                  </a:solidFill>
                  <a:effectLst/>
                  <a:latin typeface="+mn-lt"/>
                </a:rPr>
                <a:t>ccxml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3723167" y="2825366"/>
            <a:ext cx="914400" cy="854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0">
                <a:solidFill>
                  <a:srgbClr val="000000"/>
                </a:solidFill>
                <a:effectLst/>
                <a:latin typeface="+mn-lt"/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6818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/>
              <a:t>CCS GUI – EDIT Perspective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075FE-931D-4895-AB95-3F6850282273}" type="slidenum">
              <a:rPr lang="zh-TW" altLang="en-US" smtClean="0"/>
              <a:pPr/>
              <a:t>36</a:t>
            </a:fld>
            <a:endParaRPr lang="zh-TW" altLang="zh-TW"/>
          </a:p>
        </p:txBody>
      </p:sp>
      <p:pic>
        <p:nvPicPr>
          <p:cNvPr id="5" name="Picture 2" descr="C:\Users\a0159877\AppData\Local\Temp\SNAGHTML142adc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33505"/>
            <a:ext cx="8988425" cy="5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4"/>
          <p:cNvGrpSpPr/>
          <p:nvPr/>
        </p:nvGrpSpPr>
        <p:grpSpPr>
          <a:xfrm>
            <a:off x="435934" y="4473139"/>
            <a:ext cx="8295602" cy="1066800"/>
            <a:chOff x="435934" y="3810000"/>
            <a:chExt cx="8295602" cy="106680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435934" y="3810000"/>
              <a:ext cx="2057400" cy="10668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Project Explorer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Project(s)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Source Files</a:t>
              </a:r>
            </a:p>
          </p:txBody>
        </p:sp>
        <p:sp>
          <p:nvSpPr>
            <p:cNvPr id="8" name="Rounded Rectangle 10"/>
            <p:cNvSpPr/>
            <p:nvPr/>
          </p:nvSpPr>
          <p:spPr bwMode="auto">
            <a:xfrm>
              <a:off x="3543300" y="3810000"/>
              <a:ext cx="2247900" cy="10668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Source </a:t>
              </a:r>
              <a:r>
                <a:rPr kumimoji="0" lang="en-US" sz="2000" i="0" u="none" strike="noStrike" cap="none" normalizeH="0" baseline="0" dirty="0" err="1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EDIT’ing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Tabbed windows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2000" b="0" dirty="0" smtClean="0"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Color-coded text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ounded Rectangle 11"/>
            <p:cNvSpPr/>
            <p:nvPr/>
          </p:nvSpPr>
          <p:spPr bwMode="auto">
            <a:xfrm>
              <a:off x="6781800" y="3810000"/>
              <a:ext cx="1949736" cy="10668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Outline View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Declarations and functions</a:t>
              </a: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152400" y="1240840"/>
            <a:ext cx="4114800" cy="2078666"/>
            <a:chOff x="152400" y="713937"/>
            <a:chExt cx="4114800" cy="2078666"/>
          </a:xfrm>
        </p:grpSpPr>
        <p:sp>
          <p:nvSpPr>
            <p:cNvPr id="11" name="Rectangle 7"/>
            <p:cNvSpPr/>
            <p:nvPr/>
          </p:nvSpPr>
          <p:spPr bwMode="auto">
            <a:xfrm>
              <a:off x="152400" y="713937"/>
              <a:ext cx="4114800" cy="56069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dk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2" name="Straight Arrow Connector 6"/>
            <p:cNvCxnSpPr/>
            <p:nvPr/>
          </p:nvCxnSpPr>
          <p:spPr bwMode="auto">
            <a:xfrm flipH="1" flipV="1">
              <a:off x="3429000" y="1292566"/>
              <a:ext cx="457200" cy="6886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3" name="Rounded Rectangle 12"/>
            <p:cNvSpPr/>
            <p:nvPr/>
          </p:nvSpPr>
          <p:spPr bwMode="auto">
            <a:xfrm>
              <a:off x="1679812" y="1878203"/>
              <a:ext cx="2479344" cy="914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Menus &amp; Buttons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Specific actions related to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EDIT’ing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7"/>
          <p:cNvGrpSpPr/>
          <p:nvPr/>
        </p:nvGrpSpPr>
        <p:grpSpPr>
          <a:xfrm>
            <a:off x="5369825" y="1365103"/>
            <a:ext cx="3551776" cy="1954403"/>
            <a:chOff x="5369825" y="838200"/>
            <a:chExt cx="3551776" cy="1954403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543800" y="838200"/>
              <a:ext cx="533400" cy="3810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/>
              </a:endParaRPr>
            </a:p>
          </p:txBody>
        </p:sp>
        <p:sp>
          <p:nvSpPr>
            <p:cNvPr id="16" name="Rectangle 1"/>
            <p:cNvSpPr/>
            <p:nvPr/>
          </p:nvSpPr>
          <p:spPr bwMode="auto">
            <a:xfrm>
              <a:off x="6910099" y="949666"/>
              <a:ext cx="2011502" cy="3429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dk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7256912" y="1292566"/>
              <a:ext cx="820288" cy="8410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" name="Rounded Rectangle 15"/>
            <p:cNvSpPr/>
            <p:nvPr/>
          </p:nvSpPr>
          <p:spPr bwMode="auto">
            <a:xfrm>
              <a:off x="5369825" y="1878203"/>
              <a:ext cx="2250175" cy="914400"/>
            </a:xfrm>
            <a:prstGeom prst="roundRect">
              <a:avLst/>
            </a:prstGeom>
            <a:solidFill>
              <a:srgbClr val="99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Perspectives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EDIT and DEBUG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4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/>
              <a:t>CCS GUI – DEBUG Perspective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075FE-931D-4895-AB95-3F6850282273}" type="slidenum">
              <a:rPr lang="zh-TW" altLang="en-US" smtClean="0"/>
              <a:pPr/>
              <a:t>37</a:t>
            </a:fld>
            <a:endParaRPr lang="zh-TW" altLang="zh-TW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330"/>
          <a:stretch/>
        </p:blipFill>
        <p:spPr bwMode="auto">
          <a:xfrm>
            <a:off x="103928" y="887531"/>
            <a:ext cx="9004576" cy="58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7577215" y="1198240"/>
            <a:ext cx="533400" cy="3810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6" name="Rectangle 20"/>
          <p:cNvSpPr/>
          <p:nvPr/>
        </p:nvSpPr>
        <p:spPr bwMode="auto">
          <a:xfrm>
            <a:off x="103928" y="1122040"/>
            <a:ext cx="4196687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dk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7" name="Straight Arrow Connector 22"/>
          <p:cNvCxnSpPr/>
          <p:nvPr/>
        </p:nvCxnSpPr>
        <p:spPr bwMode="auto">
          <a:xfrm flipV="1">
            <a:off x="757315" y="1579240"/>
            <a:ext cx="647700" cy="14478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Rounded Rectangle 31"/>
          <p:cNvSpPr/>
          <p:nvPr/>
        </p:nvSpPr>
        <p:spPr bwMode="auto">
          <a:xfrm>
            <a:off x="3081415" y="4816650"/>
            <a:ext cx="2590800" cy="1752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DEBUG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 Windows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dk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Watch </a:t>
            </a: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variables</a:t>
            </a:r>
            <a:endParaRPr lang="en-US" sz="2000" b="0" dirty="0" smtClean="0">
              <a:solidFill>
                <a:schemeClr val="dk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Memory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browser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dk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PC execution point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Console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window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dk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7"/>
          <p:cNvSpPr/>
          <p:nvPr/>
        </p:nvSpPr>
        <p:spPr bwMode="auto">
          <a:xfrm>
            <a:off x="1709815" y="1807840"/>
            <a:ext cx="3276600" cy="106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dk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0" name="Straight Arrow Connector 26"/>
          <p:cNvCxnSpPr/>
          <p:nvPr/>
        </p:nvCxnSpPr>
        <p:spPr bwMode="auto">
          <a:xfrm flipH="1" flipV="1">
            <a:off x="4224415" y="2341240"/>
            <a:ext cx="13716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4"/>
          <p:cNvCxnSpPr/>
          <p:nvPr/>
        </p:nvCxnSpPr>
        <p:spPr bwMode="auto">
          <a:xfrm flipV="1">
            <a:off x="752883" y="1960240"/>
            <a:ext cx="1449388" cy="10774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Rounded Rectangle 21"/>
          <p:cNvSpPr/>
          <p:nvPr/>
        </p:nvSpPr>
        <p:spPr bwMode="auto">
          <a:xfrm>
            <a:off x="262015" y="2979161"/>
            <a:ext cx="2819400" cy="962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Menus &amp; Buttons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Related to </a:t>
            </a:r>
            <a:r>
              <a:rPr lang="en-US" sz="2000" b="0" dirty="0" err="1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DEBUG’ing</a:t>
            </a:r>
            <a:endParaRPr lang="en-US" sz="2000" b="0" dirty="0" smtClean="0">
              <a:solidFill>
                <a:schemeClr val="dk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Play,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pause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terminate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dk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36"/>
          <p:cNvSpPr/>
          <p:nvPr/>
        </p:nvSpPr>
        <p:spPr bwMode="auto">
          <a:xfrm>
            <a:off x="5138815" y="2646040"/>
            <a:ext cx="3733800" cy="1992035"/>
          </a:xfrm>
          <a:prstGeom prst="roundRect">
            <a:avLst/>
          </a:prstGeom>
          <a:solidFill>
            <a:srgbClr val="99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Connection Type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Specified in Target </a:t>
            </a:r>
            <a:r>
              <a:rPr lang="en-US" sz="2000" b="0" dirty="0" err="1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Cfg</a:t>
            </a: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 file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What options do users have when connecting to a target?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This window also provides a “call” stack</a:t>
            </a:r>
          </a:p>
        </p:txBody>
      </p:sp>
    </p:spTree>
    <p:extLst>
      <p:ext uri="{BB962C8B-B14F-4D97-AF65-F5344CB8AC3E}">
        <p14:creationId xmlns:p14="http://schemas.microsoft.com/office/powerpoint/2010/main" val="36702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Create a New CCS Project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38</a:t>
            </a:fld>
            <a:endParaRPr lang="zh-TW" altLang="zh-TW"/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" b="16133"/>
          <a:stretch/>
        </p:blipFill>
        <p:spPr bwMode="auto">
          <a:xfrm>
            <a:off x="406400" y="1196752"/>
            <a:ext cx="8429183" cy="48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555776" y="1772816"/>
            <a:ext cx="108012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835696" y="1916832"/>
            <a:ext cx="504056" cy="50405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endParaRPr lang="zh-TW" altLang="en-US" sz="32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09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B1D13-4DDF-41A4-B5B9-E5A27A102D4E}" type="slidenum">
              <a:rPr lang="zh-TW" altLang="en-US"/>
              <a:pPr/>
              <a:t>3</a:t>
            </a:fld>
            <a:endParaRPr lang="zh-TW" altLang="zh-TW"/>
          </a:p>
        </p:txBody>
      </p:sp>
      <p:sp>
        <p:nvSpPr>
          <p:cNvPr id="8437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MSP430 Microcontroller</a:t>
            </a:r>
            <a:endParaRPr lang="zh-TW" altLang="en-US"/>
          </a:p>
        </p:txBody>
      </p:sp>
      <p:sp>
        <p:nvSpPr>
          <p:cNvPr id="843779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LaunchPad</a:t>
            </a:r>
            <a:r>
              <a:rPr lang="en-US" altLang="zh-TW" dirty="0"/>
              <a:t> development </a:t>
            </a:r>
            <a:r>
              <a:rPr lang="en-US" altLang="zh-TW" dirty="0" smtClean="0"/>
              <a:t>board </a:t>
            </a:r>
            <a:r>
              <a:rPr lang="en-US" altLang="zh-TW" dirty="0"/>
              <a:t>uses </a:t>
            </a:r>
            <a:r>
              <a:rPr lang="en-US" altLang="zh-TW" i="1" dirty="0" smtClean="0"/>
              <a:t>microcontroller</a:t>
            </a:r>
            <a:r>
              <a:rPr lang="en-US" altLang="zh-TW" dirty="0" smtClean="0"/>
              <a:t> </a:t>
            </a:r>
            <a:r>
              <a:rPr lang="en-US" altLang="zh-TW" dirty="0"/>
              <a:t>such as </a:t>
            </a:r>
            <a:r>
              <a:rPr lang="en-US" altLang="zh-TW" dirty="0" smtClean="0"/>
              <a:t>MSP430G2553 </a:t>
            </a:r>
            <a:r>
              <a:rPr lang="en-US" altLang="zh-TW" dirty="0"/>
              <a:t>and </a:t>
            </a:r>
            <a:r>
              <a:rPr lang="en-US" altLang="zh-TW" dirty="0" smtClean="0"/>
              <a:t>MSP430G2452</a:t>
            </a:r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Microcontroller</a:t>
            </a:r>
            <a:r>
              <a:rPr lang="en-US" altLang="zh-TW" dirty="0" smtClean="0"/>
              <a:t> (MCU):</a:t>
            </a:r>
            <a:endParaRPr lang="en-US" altLang="zh-TW" dirty="0"/>
          </a:p>
          <a:p>
            <a:pPr lvl="1"/>
            <a:r>
              <a:rPr lang="en-US" altLang="zh-TW" dirty="0"/>
              <a:t>A small computer on a single IC containing a processor core, memory, programmable I/O peripherals</a:t>
            </a:r>
          </a:p>
          <a:p>
            <a:r>
              <a:rPr lang="en-US" altLang="zh-TW" dirty="0"/>
              <a:t>MSP430 microcontroller:</a:t>
            </a:r>
          </a:p>
          <a:p>
            <a:pPr lvl="1"/>
            <a:r>
              <a:rPr lang="en-US" altLang="zh-TW" dirty="0"/>
              <a:t>Incorporates a 16-bit RISC CPU, peripherals, and a flexible clock system that are interconnected using a von-Neumann common </a:t>
            </a:r>
            <a:r>
              <a:rPr lang="en-US" altLang="zh-TW" i="1" dirty="0"/>
              <a:t>memory address bus </a:t>
            </a:r>
            <a:r>
              <a:rPr lang="en-US" altLang="zh-TW" dirty="0"/>
              <a:t>(MAB) and </a:t>
            </a:r>
            <a:r>
              <a:rPr lang="en-US" altLang="zh-TW" i="1" dirty="0"/>
              <a:t>memory data bus </a:t>
            </a:r>
            <a:r>
              <a:rPr lang="en-US" altLang="zh-TW" dirty="0"/>
              <a:t>(MDB)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Create a New CCS Project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39</a:t>
            </a:fld>
            <a:endParaRPr lang="zh-TW" altLang="zh-TW"/>
          </a:p>
        </p:txBody>
      </p:sp>
      <p:pic>
        <p:nvPicPr>
          <p:cNvPr id="15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2" r="30091" b="26492"/>
          <a:stretch/>
        </p:blipFill>
        <p:spPr bwMode="auto">
          <a:xfrm>
            <a:off x="2638497" y="1052736"/>
            <a:ext cx="438492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419872" y="1844824"/>
            <a:ext cx="1512168" cy="2520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059832" y="1484784"/>
            <a:ext cx="3542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Type 2553 to find MSP430G2553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059831" y="2528900"/>
            <a:ext cx="1181721" cy="2520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211960" y="2420888"/>
            <a:ext cx="2596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Type the project name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03848" y="4149080"/>
            <a:ext cx="1627110" cy="2520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364088" y="5517232"/>
            <a:ext cx="720080" cy="324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圓角矩形 25"/>
          <p:cNvSpPr/>
          <p:nvPr/>
        </p:nvSpPr>
        <p:spPr>
          <a:xfrm>
            <a:off x="2267744" y="1700808"/>
            <a:ext cx="504056" cy="50405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endParaRPr lang="zh-TW" altLang="en-US" sz="32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2267744" y="2420888"/>
            <a:ext cx="504056" cy="50405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endParaRPr lang="zh-TW" altLang="en-US" sz="32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2267744" y="4005064"/>
            <a:ext cx="504056" cy="50405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endParaRPr lang="zh-TW" altLang="en-US" sz="32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2267744" y="5445224"/>
            <a:ext cx="504056" cy="50405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</a:t>
            </a:r>
            <a:endParaRPr lang="zh-TW" altLang="en-US" sz="32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65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and Load the Project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Three buttons on the horizontal toolbar control code generation. You can move your mouse over each button to read their descriptions.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Click the </a:t>
            </a:r>
            <a:r>
              <a:rPr lang="en-US" altLang="zh-TW" b="1" dirty="0" smtClean="0"/>
              <a:t>“Build” </a:t>
            </a:r>
            <a:r>
              <a:rPr lang="en-US" altLang="zh-TW" dirty="0" smtClean="0"/>
              <a:t>button and watch the tools run in the Console window.  Check for any errors in the Problems window.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3E00B-676D-46F7-957F-6C5FE337BE7D}" type="slidenum">
              <a:rPr lang="zh-TW" altLang="en-US" smtClean="0"/>
              <a:pPr/>
              <a:t>40</a:t>
            </a:fld>
            <a:endParaRPr lang="zh-TW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678" y="2636912"/>
            <a:ext cx="78761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9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 and Load the Project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CCS can automatically save modified source files, build the program, open the debug perspective view for debugging, </a:t>
            </a:r>
            <a:r>
              <a:rPr lang="en-US" altLang="zh-TW" u="sng" dirty="0" smtClean="0"/>
              <a:t>download the program to the target</a:t>
            </a:r>
            <a:r>
              <a:rPr lang="en-US" altLang="zh-TW" dirty="0" smtClean="0"/>
              <a:t>, and run the program at the beginning of the main() function</a:t>
            </a:r>
          </a:p>
          <a:p>
            <a:pPr lvl="1"/>
            <a:r>
              <a:rPr lang="en-US" altLang="zh-TW" dirty="0" smtClean="0"/>
              <a:t>Click on the </a:t>
            </a:r>
            <a:r>
              <a:rPr lang="en-US" altLang="zh-TW" b="1" dirty="0" smtClean="0"/>
              <a:t>“Debug” </a:t>
            </a:r>
            <a:r>
              <a:rPr lang="en-US" altLang="zh-TW" dirty="0" smtClean="0"/>
              <a:t>button (green bug) or</a:t>
            </a:r>
          </a:p>
          <a:p>
            <a:pPr lvl="1">
              <a:buNone/>
            </a:pPr>
            <a:r>
              <a:rPr lang="en-US" altLang="zh-TW" dirty="0" smtClean="0"/>
              <a:t>    Click </a:t>
            </a:r>
            <a:r>
              <a:rPr lang="en-US" altLang="zh-TW" b="1" dirty="0" smtClean="0"/>
              <a:t>Target</a:t>
            </a:r>
            <a:r>
              <a:rPr lang="en-US" altLang="zh-TW" dirty="0" smtClean="0"/>
              <a:t> → </a:t>
            </a:r>
            <a:r>
              <a:rPr lang="en-US" altLang="zh-TW" b="1" dirty="0" smtClean="0"/>
              <a:t>Debug Active Project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41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899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Debug Environment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basic buttons that control the debug environment are located in the top of CCS: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At this point you should still be at the beginning of main().  Click the </a:t>
            </a:r>
            <a:r>
              <a:rPr lang="en-US" altLang="zh-TW" b="1" dirty="0" smtClean="0"/>
              <a:t>Run</a:t>
            </a:r>
            <a:r>
              <a:rPr lang="en-US" altLang="zh-TW" dirty="0" smtClean="0"/>
              <a:t> button to run the code.</a:t>
            </a:r>
          </a:p>
          <a:p>
            <a:pPr lvl="1"/>
            <a:r>
              <a:rPr lang="en-US" altLang="zh-TW" dirty="0" smtClean="0"/>
              <a:t>Notice that the LEDs are toggling, as expected.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42</a:t>
            </a:fld>
            <a:endParaRPr lang="zh-TW" altLang="zh-TW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13" y="2294760"/>
            <a:ext cx="7400503" cy="142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987921" y="3086848"/>
            <a:ext cx="504056" cy="50405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51520" y="2942832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RUN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End Debug </a:t>
            </a:r>
            <a:r>
              <a:rPr lang="en-US" altLang="zh-TW" dirty="0"/>
              <a:t>Session and Close Project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b="1" dirty="0" smtClean="0"/>
              <a:t>Terminate All </a:t>
            </a:r>
            <a:r>
              <a:rPr lang="en-US" altLang="zh-TW" dirty="0" smtClean="0"/>
              <a:t>button will terminate the active debug session, close the debugger and return CCS to the “C/C++ Perspective” view</a:t>
            </a:r>
          </a:p>
          <a:p>
            <a:pPr lvl="1"/>
            <a:r>
              <a:rPr lang="en-US" altLang="zh-TW" dirty="0" smtClean="0"/>
              <a:t>Click </a:t>
            </a:r>
            <a:r>
              <a:rPr lang="en-US" altLang="zh-TW" b="1" dirty="0" smtClean="0"/>
              <a:t>Target</a:t>
            </a:r>
            <a:r>
              <a:rPr lang="en-US" altLang="zh-TW" dirty="0" smtClean="0"/>
              <a:t> → </a:t>
            </a:r>
            <a:r>
              <a:rPr lang="en-US" altLang="zh-TW" b="1" dirty="0" smtClean="0"/>
              <a:t>Terminate All</a:t>
            </a:r>
            <a:r>
              <a:rPr lang="en-US" altLang="zh-TW" dirty="0" smtClean="0"/>
              <a:t> or use the </a:t>
            </a:r>
            <a:r>
              <a:rPr lang="en-US" altLang="zh-TW" b="1" dirty="0" smtClean="0"/>
              <a:t>Terminate All </a:t>
            </a:r>
            <a:r>
              <a:rPr lang="en-US" altLang="zh-TW" dirty="0" smtClean="0"/>
              <a:t>button</a:t>
            </a:r>
          </a:p>
          <a:p>
            <a:r>
              <a:rPr lang="en-US" altLang="zh-TW" dirty="0" smtClean="0"/>
              <a:t>Next, close the project by right-clicking on </a:t>
            </a:r>
            <a:r>
              <a:rPr lang="en-US" altLang="zh-TW" u="sng" dirty="0" smtClean="0"/>
              <a:t>project-name</a:t>
            </a:r>
            <a:r>
              <a:rPr lang="en-US" altLang="zh-TW" dirty="0" smtClean="0"/>
              <a:t> in the </a:t>
            </a:r>
            <a:r>
              <a:rPr lang="en-US" altLang="zh-TW" b="1" dirty="0" smtClean="0"/>
              <a:t>C/C++ Projects </a:t>
            </a:r>
            <a:r>
              <a:rPr lang="en-US" altLang="zh-TW" dirty="0" smtClean="0"/>
              <a:t>window and select </a:t>
            </a:r>
            <a:r>
              <a:rPr lang="en-US" altLang="zh-TW" b="1" dirty="0" smtClean="0"/>
              <a:t>Close Project</a:t>
            </a:r>
            <a:r>
              <a:rPr lang="en-US" altLang="zh-TW" dirty="0" smtClean="0"/>
              <a:t>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43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64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 Disassembly </a:t>
            </a:r>
            <a:r>
              <a:rPr lang="en-US" altLang="zh-TW" dirty="0"/>
              <a:t>W</a:t>
            </a:r>
            <a:r>
              <a:rPr lang="en-US" altLang="zh-TW" dirty="0" smtClean="0"/>
              <a:t>indow in </a:t>
            </a:r>
            <a:r>
              <a:rPr lang="en-US" altLang="zh-TW" dirty="0" smtClean="0"/>
              <a:t>Debug Mode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b="19385"/>
          <a:stretch/>
        </p:blipFill>
        <p:spPr>
          <a:xfrm>
            <a:off x="467544" y="1125538"/>
            <a:ext cx="8249863" cy="482374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44</a:t>
            </a:fld>
            <a:endParaRPr lang="zh-TW" altLang="zh-TW"/>
          </a:p>
        </p:txBody>
      </p:sp>
      <p:sp>
        <p:nvSpPr>
          <p:cNvPr id="6" name="矩形 5"/>
          <p:cNvSpPr/>
          <p:nvPr/>
        </p:nvSpPr>
        <p:spPr>
          <a:xfrm>
            <a:off x="755576" y="1232756"/>
            <a:ext cx="648072" cy="1800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38606" y="1916832"/>
            <a:ext cx="648072" cy="1800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54221" y="2291621"/>
            <a:ext cx="648072" cy="1800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向下箭號 11"/>
          <p:cNvSpPr/>
          <p:nvPr/>
        </p:nvSpPr>
        <p:spPr bwMode="auto">
          <a:xfrm rot="18032124">
            <a:off x="3649637" y="2243846"/>
            <a:ext cx="288032" cy="11996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81746" y="3272463"/>
            <a:ext cx="3312368" cy="22831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0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BD71D-AD5D-4FAB-B1E6-3C8C836210C8}" type="slidenum">
              <a:rPr lang="zh-TW" altLang="en-US"/>
              <a:pPr/>
              <a:t>45</a:t>
            </a:fld>
            <a:endParaRPr lang="zh-TW" altLang="zh-TW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Summary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Basic structure of MSP430 </a:t>
            </a:r>
            <a:r>
              <a:rPr lang="en-US" altLang="zh-TW" dirty="0" err="1"/>
              <a:t>LaunchPad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/>
              <a:t>MSP430 CPU and memory</a:t>
            </a:r>
          </a:p>
          <a:p>
            <a:pPr lvl="1"/>
            <a:r>
              <a:rPr lang="en-US" altLang="zh-TW" dirty="0"/>
              <a:t>MSP430 I/O ports and </a:t>
            </a:r>
            <a:r>
              <a:rPr lang="en-US" altLang="zh-TW" dirty="0" err="1"/>
              <a:t>LaunchPad</a:t>
            </a:r>
            <a:r>
              <a:rPr lang="en-US" altLang="zh-TW" dirty="0"/>
              <a:t> I/O connections</a:t>
            </a:r>
          </a:p>
          <a:p>
            <a:r>
              <a:rPr lang="en-US" altLang="zh-TW" dirty="0"/>
              <a:t>First MSP430 program</a:t>
            </a:r>
          </a:p>
          <a:p>
            <a:pPr lvl="1"/>
            <a:r>
              <a:rPr lang="en-US" altLang="zh-TW" dirty="0"/>
              <a:t>C and assembly</a:t>
            </a:r>
          </a:p>
          <a:p>
            <a:pPr lvl="1"/>
            <a:r>
              <a:rPr lang="en-US" altLang="zh-TW" dirty="0"/>
              <a:t>Importance of bit/byte manipulation</a:t>
            </a:r>
          </a:p>
          <a:p>
            <a:pPr lvl="1"/>
            <a:r>
              <a:rPr lang="en-US" altLang="zh-TW" dirty="0"/>
              <a:t>Management and allocation of </a:t>
            </a:r>
            <a:r>
              <a:rPr lang="en-US" altLang="zh-TW" dirty="0" smtClean="0"/>
              <a:t>memory</a:t>
            </a:r>
          </a:p>
          <a:p>
            <a:r>
              <a:rPr lang="en-US" altLang="zh-TW" dirty="0" smtClean="0"/>
              <a:t>Development environment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C060B-690C-4345-A723-6A432857FFF1}" type="slidenum">
              <a:rPr lang="zh-TW" altLang="en-US"/>
              <a:pPr/>
              <a:t>4</a:t>
            </a:fld>
            <a:endParaRPr lang="zh-TW" altLang="zh-TW"/>
          </a:p>
        </p:txBody>
      </p:sp>
      <p:sp>
        <p:nvSpPr>
          <p:cNvPr id="8448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MSP430 Microcontroller</a:t>
            </a:r>
            <a:endParaRPr lang="zh-TW" altLang="en-US"/>
          </a:p>
        </p:txBody>
      </p:sp>
      <p:sp>
        <p:nvSpPr>
          <p:cNvPr id="844803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MSP430G2553 </a:t>
            </a:r>
            <a:r>
              <a:rPr lang="en-US" altLang="zh-TW" dirty="0"/>
              <a:t>outside view (pin-out):</a:t>
            </a:r>
          </a:p>
          <a:p>
            <a:pPr lvl="1"/>
            <a:r>
              <a:rPr lang="en-US" altLang="zh-TW" dirty="0" smtClean="0"/>
              <a:t>20-pin version</a:t>
            </a:r>
          </a:p>
          <a:p>
            <a:pPr lvl="1"/>
            <a:r>
              <a:rPr lang="en-US" altLang="zh-TW" i="1" dirty="0" smtClean="0"/>
              <a:t>V</a:t>
            </a:r>
            <a:r>
              <a:rPr lang="en-US" altLang="zh-TW" sz="1200" i="1" dirty="0" smtClean="0"/>
              <a:t>CC </a:t>
            </a:r>
            <a:r>
              <a:rPr lang="en-US" altLang="zh-TW" i="1" dirty="0"/>
              <a:t>, V</a:t>
            </a:r>
            <a:r>
              <a:rPr lang="en-US" altLang="zh-TW" sz="1200" i="1" dirty="0"/>
              <a:t>SS </a:t>
            </a:r>
            <a:r>
              <a:rPr lang="en-US" altLang="zh-TW" dirty="0"/>
              <a:t>: supply voltage and ground</a:t>
            </a:r>
          </a:p>
          <a:p>
            <a:pPr lvl="1"/>
            <a:r>
              <a:rPr lang="en-US" altLang="zh-TW" dirty="0"/>
              <a:t>P1.0~P1.7, </a:t>
            </a:r>
            <a:r>
              <a:rPr lang="en-US" altLang="zh-TW" dirty="0" smtClean="0"/>
              <a:t>P2.0~P2.7 are </a:t>
            </a:r>
            <a:r>
              <a:rPr lang="en-US" altLang="zh-TW" dirty="0"/>
              <a:t>for digital input and output, grouped into ports </a:t>
            </a:r>
            <a:r>
              <a:rPr lang="en-US" altLang="zh-TW" dirty="0" smtClean="0"/>
              <a:t>P1 and P2</a:t>
            </a:r>
            <a:endParaRPr lang="en-US" altLang="zh-TW" dirty="0"/>
          </a:p>
          <a:p>
            <a:pPr lvl="1"/>
            <a:r>
              <a:rPr lang="en-US" altLang="zh-TW" dirty="0" smtClean="0"/>
              <a:t>TA0CLK</a:t>
            </a:r>
            <a:r>
              <a:rPr lang="en-US" altLang="zh-TW" dirty="0"/>
              <a:t>, </a:t>
            </a:r>
            <a:r>
              <a:rPr lang="en-US" altLang="zh-TW" dirty="0" smtClean="0"/>
              <a:t>TA0.0</a:t>
            </a:r>
            <a:r>
              <a:rPr lang="en-US" altLang="zh-TW" dirty="0"/>
              <a:t>, and </a:t>
            </a:r>
            <a:r>
              <a:rPr lang="en-US" altLang="zh-TW" dirty="0" smtClean="0"/>
              <a:t>TA0.1 </a:t>
            </a:r>
            <a:r>
              <a:rPr lang="en-US" altLang="zh-TW" dirty="0"/>
              <a:t>are associated with </a:t>
            </a:r>
            <a:r>
              <a:rPr lang="en-US" altLang="zh-TW" dirty="0" smtClean="0"/>
              <a:t>Timer0_A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676997"/>
            <a:ext cx="8972550" cy="2200275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 bwMode="auto">
          <a:xfrm>
            <a:off x="107504" y="3861048"/>
            <a:ext cx="3024336" cy="144016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j-ea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5292080" y="4653136"/>
            <a:ext cx="2160240" cy="48008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j-ea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3081611" y="4957186"/>
            <a:ext cx="3649389" cy="920086"/>
          </a:xfrm>
          <a:prstGeom prst="ellipse">
            <a:avLst/>
          </a:prstGeom>
          <a:noFill/>
          <a:ln w="2857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j-ea"/>
            </a:endParaRPr>
          </a:p>
        </p:txBody>
      </p:sp>
      <p:cxnSp>
        <p:nvCxnSpPr>
          <p:cNvPr id="5" name="直線單箭頭接點 4"/>
          <p:cNvCxnSpPr>
            <a:endCxn id="2" idx="0"/>
          </p:cNvCxnSpPr>
          <p:nvPr/>
        </p:nvCxnSpPr>
        <p:spPr bwMode="auto">
          <a:xfrm flipH="1">
            <a:off x="1619672" y="2780928"/>
            <a:ext cx="288032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單箭頭接點 9"/>
          <p:cNvCxnSpPr>
            <a:endCxn id="7" idx="1"/>
          </p:cNvCxnSpPr>
          <p:nvPr/>
        </p:nvCxnSpPr>
        <p:spPr bwMode="auto">
          <a:xfrm>
            <a:off x="1907704" y="2780928"/>
            <a:ext cx="3700736" cy="19425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單箭頭接點 11"/>
          <p:cNvCxnSpPr>
            <a:endCxn id="8" idx="0"/>
          </p:cNvCxnSpPr>
          <p:nvPr/>
        </p:nvCxnSpPr>
        <p:spPr bwMode="auto">
          <a:xfrm>
            <a:off x="3347864" y="2780928"/>
            <a:ext cx="1558442" cy="217625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單箭頭接點 14"/>
          <p:cNvCxnSpPr>
            <a:endCxn id="17" idx="1"/>
          </p:cNvCxnSpPr>
          <p:nvPr/>
        </p:nvCxnSpPr>
        <p:spPr bwMode="auto">
          <a:xfrm>
            <a:off x="3347864" y="2780928"/>
            <a:ext cx="2144775" cy="12643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橢圓 16"/>
          <p:cNvSpPr/>
          <p:nvPr/>
        </p:nvSpPr>
        <p:spPr bwMode="auto">
          <a:xfrm>
            <a:off x="5242893" y="3979099"/>
            <a:ext cx="1705371" cy="452006"/>
          </a:xfrm>
          <a:prstGeom prst="ellipse">
            <a:avLst/>
          </a:prstGeom>
          <a:noFill/>
          <a:ln w="2857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CF0FB-CD1C-43EE-8D07-9F48DDB96DB1}" type="slidenum">
              <a:rPr lang="zh-TW" altLang="en-US"/>
              <a:pPr/>
              <a:t>5</a:t>
            </a:fld>
            <a:endParaRPr lang="zh-TW" altLang="zh-TW"/>
          </a:p>
        </p:txBody>
      </p:sp>
      <p:sp>
        <p:nvSpPr>
          <p:cNvPr id="8458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MSP430 Microcontroller</a:t>
            </a:r>
            <a:endParaRPr lang="zh-TW" altLang="en-US"/>
          </a:p>
        </p:txBody>
      </p:sp>
      <p:sp>
        <p:nvSpPr>
          <p:cNvPr id="845827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MSP430G2553 outside view: (cont’d)</a:t>
            </a:r>
          </a:p>
          <a:p>
            <a:pPr lvl="1"/>
            <a:r>
              <a:rPr lang="en-US" altLang="zh-TW" dirty="0" smtClean="0"/>
              <a:t>A0~A7 inputs </a:t>
            </a:r>
            <a:r>
              <a:rPr lang="en-US" altLang="zh-TW" dirty="0"/>
              <a:t>to the analog-to-digital </a:t>
            </a:r>
            <a:r>
              <a:rPr lang="en-US" altLang="zh-TW" dirty="0" smtClean="0"/>
              <a:t>(ADC) converter</a:t>
            </a:r>
            <a:endParaRPr lang="en-US" altLang="zh-TW" dirty="0"/>
          </a:p>
          <a:p>
            <a:pPr lvl="1"/>
            <a:r>
              <a:rPr lang="en-US" altLang="zh-TW" dirty="0"/>
              <a:t>VREF is the reference voltage for </a:t>
            </a:r>
            <a:r>
              <a:rPr lang="en-US" altLang="zh-TW" dirty="0" smtClean="0"/>
              <a:t>the ADC </a:t>
            </a:r>
            <a:r>
              <a:rPr lang="en-US" altLang="zh-TW" dirty="0"/>
              <a:t>converter</a:t>
            </a:r>
          </a:p>
          <a:p>
            <a:pPr lvl="1"/>
            <a:r>
              <a:rPr lang="en-US" altLang="zh-TW" dirty="0"/>
              <a:t>ACLK and SMCLK are outputs for the microcontroller’s clock signals</a:t>
            </a:r>
          </a:p>
          <a:p>
            <a:pPr lvl="1"/>
            <a:r>
              <a:rPr lang="en-US" altLang="zh-TW" dirty="0"/>
              <a:t>UCA0RXD </a:t>
            </a:r>
            <a:r>
              <a:rPr lang="en-US" altLang="zh-TW" dirty="0" smtClean="0"/>
              <a:t>and UCA0TXD are used for the universal serial interface</a:t>
            </a:r>
          </a:p>
          <a:p>
            <a:pPr lvl="1"/>
            <a:r>
              <a:rPr lang="en-US" altLang="zh-TW" dirty="0" smtClean="0"/>
              <a:t>XIN </a:t>
            </a:r>
            <a:r>
              <a:rPr lang="en-US" altLang="zh-TW" dirty="0"/>
              <a:t>and XOUT are the connections for a crystal</a:t>
            </a:r>
          </a:p>
          <a:p>
            <a:pPr lvl="1"/>
            <a:r>
              <a:rPr lang="en-US" altLang="zh-TW" dirty="0"/>
              <a:t>RST is an active low reset signal</a:t>
            </a:r>
          </a:p>
          <a:p>
            <a:pPr lvl="1"/>
            <a:r>
              <a:rPr lang="en-US" altLang="zh-TW" dirty="0"/>
              <a:t>NMI is the </a:t>
            </a:r>
            <a:r>
              <a:rPr lang="en-US" altLang="zh-TW" dirty="0" smtClean="0"/>
              <a:t>non-</a:t>
            </a:r>
            <a:r>
              <a:rPr lang="en-US" altLang="zh-TW" dirty="0" err="1" smtClean="0"/>
              <a:t>maskable</a:t>
            </a:r>
            <a:r>
              <a:rPr lang="en-US" altLang="zh-TW" dirty="0" smtClean="0"/>
              <a:t> </a:t>
            </a:r>
            <a:r>
              <a:rPr lang="en-US" altLang="zh-TW" dirty="0"/>
              <a:t>interrupt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BA5F27-0E36-417D-BDBF-E075FD69B3C6}" type="slidenum">
              <a:rPr lang="zh-TW" altLang="en-US"/>
              <a:pPr/>
              <a:t>6</a:t>
            </a:fld>
            <a:endParaRPr lang="zh-TW" altLang="zh-TW"/>
          </a:p>
        </p:txBody>
      </p:sp>
      <p:sp>
        <p:nvSpPr>
          <p:cNvPr id="8468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MSP430G2553 Inside View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93617"/>
            <a:ext cx="6984776" cy="500206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453097" y="1988840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b="1" dirty="0" smtClean="0">
                <a:solidFill>
                  <a:srgbClr val="FF0000"/>
                </a:solidFill>
                <a:latin typeface="+mn-lt"/>
              </a:rPr>
              <a:t>X</a:t>
            </a:r>
            <a:endParaRPr lang="zh-TW" altLang="en-US" sz="8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52320" y="2012647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No P3 for 20-pin devices</a:t>
            </a:r>
            <a:endParaRPr lang="zh-TW" altLang="en-US" dirty="0" smtClean="0">
              <a:latin typeface="+mn-lt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7380312" y="3861048"/>
            <a:ext cx="1584176" cy="129614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</a:rPr>
              <a:t>Memory-mapped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I/O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544000" y="2044800"/>
            <a:ext cx="720080" cy="1152128"/>
            <a:chOff x="5940152" y="2348880"/>
            <a:chExt cx="720080" cy="1152128"/>
          </a:xfrm>
        </p:grpSpPr>
        <p:sp>
          <p:nvSpPr>
            <p:cNvPr id="11" name="矩形 10"/>
            <p:cNvSpPr/>
            <p:nvPr/>
          </p:nvSpPr>
          <p:spPr>
            <a:xfrm>
              <a:off x="5940152" y="3212976"/>
              <a:ext cx="72008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0000"/>
                  </a:solidFill>
                </a:rPr>
                <a:t>P1REN</a:t>
              </a:r>
              <a:endParaRPr lang="zh-TW" altLang="en-US" sz="16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940152" y="2924944"/>
              <a:ext cx="72008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0000"/>
                  </a:solidFill>
                </a:rPr>
                <a:t>…</a:t>
              </a:r>
              <a:endParaRPr lang="zh-TW" altLang="en-US" sz="1600" b="1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940152" y="2636912"/>
              <a:ext cx="72008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0000"/>
                  </a:solidFill>
                </a:rPr>
                <a:t>P1IN</a:t>
              </a:r>
              <a:endParaRPr lang="zh-TW" altLang="en-US" sz="1600" b="1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5940152" y="2348880"/>
              <a:ext cx="72008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0000"/>
                  </a:solidFill>
                </a:rPr>
                <a:t>P1OUT</a:t>
              </a:r>
              <a:endParaRPr lang="zh-TW" altLang="en-US" sz="1600" b="1" dirty="0"/>
            </a:p>
          </p:txBody>
        </p:sp>
      </p:grpSp>
      <p:cxnSp>
        <p:nvCxnSpPr>
          <p:cNvPr id="15" name="圖案 11"/>
          <p:cNvCxnSpPr/>
          <p:nvPr/>
        </p:nvCxnSpPr>
        <p:spPr>
          <a:xfrm flipV="1">
            <a:off x="1259632" y="3212976"/>
            <a:ext cx="4464496" cy="360040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接點 15"/>
          <p:cNvCxnSpPr/>
          <p:nvPr/>
        </p:nvCxnSpPr>
        <p:spPr>
          <a:xfrm rot="10800000" flipV="1">
            <a:off x="1259632" y="3212976"/>
            <a:ext cx="4752528" cy="648072"/>
          </a:xfrm>
          <a:prstGeom prst="bentConnector3">
            <a:avLst>
              <a:gd name="adj1" fmla="val 432"/>
            </a:avLst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899592" y="3183359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MOV.W #</a:t>
            </a:r>
            <a:r>
              <a:rPr lang="en-US" altLang="zh-TW" b="1" dirty="0" smtClean="0">
                <a:solidFill>
                  <a:srgbClr val="FF0000"/>
                </a:solidFill>
              </a:rPr>
              <a:t>0x40,P1OUT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283968" y="980728"/>
            <a:ext cx="1440160" cy="1080120"/>
            <a:chOff x="5148064" y="1268760"/>
            <a:chExt cx="936104" cy="1080120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5256076" y="1520788"/>
              <a:ext cx="864096" cy="792088"/>
            </a:xfrm>
            <a:prstGeom prst="bentConnector3">
              <a:avLst>
                <a:gd name="adj1" fmla="val 102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流程圖: 自動分頁 19"/>
            <p:cNvSpPr/>
            <p:nvPr/>
          </p:nvSpPr>
          <p:spPr>
            <a:xfrm>
              <a:off x="5652120" y="1268760"/>
              <a:ext cx="216024" cy="432048"/>
            </a:xfrm>
            <a:prstGeom prst="flowChartCol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5292080" y="1484784"/>
              <a:ext cx="0" cy="3600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5148064" y="1844824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5175080" y="1916832"/>
              <a:ext cx="234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202080" y="1988840"/>
              <a:ext cx="18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方塊 1"/>
          <p:cNvSpPr txBox="1"/>
          <p:nvPr/>
        </p:nvSpPr>
        <p:spPr>
          <a:xfrm>
            <a:off x="3779912" y="1124744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LED</a:t>
            </a:r>
            <a:endParaRPr lang="zh-TW" alt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燕尾形向右箭號 7"/>
          <p:cNvSpPr/>
          <p:nvPr/>
        </p:nvSpPr>
        <p:spPr bwMode="auto">
          <a:xfrm rot="13068395">
            <a:off x="6683888" y="3388080"/>
            <a:ext cx="870248" cy="720080"/>
          </a:xfrm>
          <a:prstGeom prst="notch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MSP430 CPU Registers</a:t>
            </a:r>
            <a:endParaRPr lang="en-US" altLang="zh-TW"/>
          </a:p>
        </p:txBody>
      </p:sp>
      <p:sp>
        <p:nvSpPr>
          <p:cNvPr id="88985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Sixteen 16-bit registers</a:t>
            </a:r>
          </a:p>
          <a:p>
            <a:pPr lvl="1"/>
            <a:r>
              <a:rPr lang="en-US" altLang="zh-TW" dirty="0" smtClean="0"/>
              <a:t>R0, R1, R2, and R3: </a:t>
            </a:r>
            <a:r>
              <a:rPr lang="en-US" altLang="zh-TW" i="1" dirty="0" smtClean="0"/>
              <a:t>program counter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status registers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stack pointer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constant generator </a:t>
            </a:r>
            <a:r>
              <a:rPr lang="en-US" altLang="zh-TW" dirty="0" smtClean="0"/>
              <a:t>(provides six most used immediate values and reduces code size)</a:t>
            </a:r>
          </a:p>
          <a:p>
            <a:pPr lvl="1"/>
            <a:r>
              <a:rPr lang="en-US" altLang="zh-TW" dirty="0" smtClean="0"/>
              <a:t>R4 to R15 are working registers for general use</a:t>
            </a:r>
          </a:p>
          <a:p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02AE4-0B8B-42C9-B78E-E2D2E2CABA2D}" type="slidenum">
              <a:rPr lang="zh-TW" altLang="en-US" smtClean="0"/>
              <a:pPr/>
              <a:t>7</a:t>
            </a:fld>
            <a:endParaRPr lang="zh-TW" altLang="zh-TW"/>
          </a:p>
        </p:txBody>
      </p:sp>
      <p:pic>
        <p:nvPicPr>
          <p:cNvPr id="889860" name="Picture 6" descr="f02-05-H82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04908"/>
            <a:ext cx="5904706" cy="28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Status Register: SR (R2)</a:t>
            </a:r>
            <a:endParaRPr lang="en-US" altLang="zh-TW" dirty="0"/>
          </a:p>
        </p:txBody>
      </p:sp>
      <p:sp>
        <p:nvSpPr>
          <p:cNvPr id="92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zh-TW" altLang="en-US" dirty="0" smtClean="0"/>
          </a:p>
          <a:p>
            <a:pPr lvl="1"/>
            <a:endParaRPr lang="zh-TW" altLang="en-US" dirty="0" smtClean="0"/>
          </a:p>
          <a:p>
            <a:pPr lvl="1"/>
            <a:endParaRPr lang="zh-TW" altLang="en-US" dirty="0" smtClean="0"/>
          </a:p>
          <a:p>
            <a:pPr lvl="1"/>
            <a:endParaRPr lang="zh-TW" altLang="en-US" dirty="0" smtClean="0"/>
          </a:p>
          <a:p>
            <a:pPr lvl="1"/>
            <a:r>
              <a:rPr lang="en-US" altLang="zh-TW" dirty="0" smtClean="0"/>
              <a:t>C: SR(0)</a:t>
            </a:r>
          </a:p>
          <a:p>
            <a:pPr lvl="1"/>
            <a:r>
              <a:rPr lang="en-US" altLang="zh-TW" dirty="0" smtClean="0"/>
              <a:t>Z: SR(1)</a:t>
            </a:r>
          </a:p>
          <a:p>
            <a:pPr lvl="1"/>
            <a:r>
              <a:rPr lang="en-US" altLang="zh-TW" dirty="0" smtClean="0"/>
              <a:t>N: SR(2)</a:t>
            </a:r>
          </a:p>
          <a:p>
            <a:pPr lvl="1"/>
            <a:r>
              <a:rPr lang="en-US" altLang="zh-TW" dirty="0" smtClean="0"/>
              <a:t>V: SR(8)</a:t>
            </a:r>
          </a:p>
          <a:p>
            <a:pPr lvl="1"/>
            <a:r>
              <a:rPr lang="en-US" altLang="zh-TW" dirty="0" smtClean="0"/>
              <a:t>GIE (Global interrupt enable): SR(3)</a:t>
            </a:r>
          </a:p>
          <a:p>
            <a:pPr lvl="1"/>
            <a:r>
              <a:rPr lang="en-US" altLang="zh-TW" dirty="0" err="1" smtClean="0"/>
              <a:t>CPUOff</a:t>
            </a:r>
            <a:r>
              <a:rPr lang="en-US" altLang="zh-TW" dirty="0" smtClean="0"/>
              <a:t>: SR(4)</a:t>
            </a:r>
          </a:p>
          <a:p>
            <a:pPr lvl="1"/>
            <a:r>
              <a:rPr lang="en-US" altLang="zh-TW" dirty="0" err="1" smtClean="0"/>
              <a:t>OSCOff</a:t>
            </a:r>
            <a:r>
              <a:rPr lang="en-US" altLang="zh-TW" dirty="0" smtClean="0"/>
              <a:t>: SR(5)</a:t>
            </a:r>
          </a:p>
          <a:p>
            <a:pPr lvl="1"/>
            <a:r>
              <a:rPr lang="en-US" altLang="zh-TW" dirty="0" smtClean="0"/>
              <a:t>SCG1, SCG0: SR(7), SR(6)</a:t>
            </a:r>
            <a:endParaRPr lang="en-US" altLang="zh-TW" dirty="0"/>
          </a:p>
        </p:txBody>
      </p:sp>
      <p:sp>
        <p:nvSpPr>
          <p:cNvPr id="923652" name="TextBox 1"/>
          <p:cNvSpPr txBox="1">
            <a:spLocks noChangeArrowheads="1"/>
          </p:cNvSpPr>
          <p:nvPr/>
        </p:nvSpPr>
        <p:spPr bwMode="auto">
          <a:xfrm>
            <a:off x="2843560" y="3328169"/>
            <a:ext cx="5761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+mn-lt"/>
                <a:ea typeface="標楷體" panose="03000509000000000000" pitchFamily="65" charset="-120"/>
              </a:rPr>
              <a:t>result of last arithmetic/logical operation</a:t>
            </a:r>
          </a:p>
        </p:txBody>
      </p:sp>
      <p:sp>
        <p:nvSpPr>
          <p:cNvPr id="923653" name="Right Brace 2"/>
          <p:cNvSpPr>
            <a:spLocks/>
          </p:cNvSpPr>
          <p:nvPr/>
        </p:nvSpPr>
        <p:spPr bwMode="auto">
          <a:xfrm>
            <a:off x="2411760" y="2924944"/>
            <a:ext cx="431800" cy="1296987"/>
          </a:xfrm>
          <a:prstGeom prst="rightBrace">
            <a:avLst>
              <a:gd name="adj1" fmla="val 8344"/>
              <a:gd name="adj2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923654" name="TextBox 3"/>
          <p:cNvSpPr txBox="1">
            <a:spLocks noChangeArrowheads="1"/>
          </p:cNvSpPr>
          <p:nvPr/>
        </p:nvSpPr>
        <p:spPr bwMode="auto">
          <a:xfrm>
            <a:off x="3547318" y="4984477"/>
            <a:ext cx="5062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+mn-lt"/>
                <a:ea typeface="標楷體" panose="03000509000000000000" pitchFamily="65" charset="-120"/>
              </a:rPr>
              <a:t>put MCU into one of low-power modes</a:t>
            </a:r>
          </a:p>
        </p:txBody>
      </p:sp>
      <p:sp>
        <p:nvSpPr>
          <p:cNvPr id="923655" name="Right Brace 7"/>
          <p:cNvSpPr>
            <a:spLocks/>
          </p:cNvSpPr>
          <p:nvPr/>
        </p:nvSpPr>
        <p:spPr bwMode="auto">
          <a:xfrm>
            <a:off x="3275856" y="4797152"/>
            <a:ext cx="215900" cy="936625"/>
          </a:xfrm>
          <a:prstGeom prst="rightBrace">
            <a:avLst>
              <a:gd name="adj1" fmla="val 8335"/>
              <a:gd name="adj2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pic>
        <p:nvPicPr>
          <p:cNvPr id="923656" name="Picture 1" descr="f05-03-H82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96752"/>
            <a:ext cx="88915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A86A4-5B17-429A-8549-1FEB3AA556FD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292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4484</TotalTime>
  <Words>2171</Words>
  <Application>Microsoft Office PowerPoint</Application>
  <PresentationFormat>如螢幕大小 (4:3)</PresentationFormat>
  <Paragraphs>516</Paragraphs>
  <Slides>46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8" baseType="lpstr">
      <vt:lpstr>Arial Unicode MS</vt:lpstr>
      <vt:lpstr>新細明體</vt:lpstr>
      <vt:lpstr>標楷體</vt:lpstr>
      <vt:lpstr>Arial</vt:lpstr>
      <vt:lpstr>Arial Narrow</vt:lpstr>
      <vt:lpstr>Calibri</vt:lpstr>
      <vt:lpstr>Courier New</vt:lpstr>
      <vt:lpstr>Symbol</vt:lpstr>
      <vt:lpstr>Tahoma</vt:lpstr>
      <vt:lpstr>Times New Roman</vt:lpstr>
      <vt:lpstr>Wingdings</vt:lpstr>
      <vt:lpstr>Contemporary Portrait</vt:lpstr>
      <vt:lpstr>CS4101 嵌入式系統概論  Introduction to LaunchPad </vt:lpstr>
      <vt:lpstr>Outline</vt:lpstr>
      <vt:lpstr>MSP430 LaunchPad Development Kit</vt:lpstr>
      <vt:lpstr>MSP430 Microcontroller</vt:lpstr>
      <vt:lpstr>MSP430 Microcontroller</vt:lpstr>
      <vt:lpstr>MSP430 Microcontroller</vt:lpstr>
      <vt:lpstr>MSP430G2553 Inside View</vt:lpstr>
      <vt:lpstr>MSP430 CPU Registers</vt:lpstr>
      <vt:lpstr>Status Register: SR (R2)</vt:lpstr>
      <vt:lpstr>MSP430 Instruction Set</vt:lpstr>
      <vt:lpstr>Addressing Modes</vt:lpstr>
      <vt:lpstr>PowerPoint 簡報</vt:lpstr>
      <vt:lpstr>MSP430 Memory Organization</vt:lpstr>
      <vt:lpstr>MSP430 Memory Organization</vt:lpstr>
      <vt:lpstr>MSP430G2553 Memory Map</vt:lpstr>
      <vt:lpstr>MSP430 Input/Output</vt:lpstr>
      <vt:lpstr>Registers Associated with Port 1</vt:lpstr>
      <vt:lpstr>Outline</vt:lpstr>
      <vt:lpstr>LaunchPad Development Board</vt:lpstr>
      <vt:lpstr>LaunchPad Pinouts</vt:lpstr>
      <vt:lpstr>Sample Code</vt:lpstr>
      <vt:lpstr>Sample Code (cont’d)</vt:lpstr>
      <vt:lpstr>Characteristics of Sample Code</vt:lpstr>
      <vt:lpstr>Notes of Sample Code</vt:lpstr>
      <vt:lpstr>Notes of Sample Code</vt:lpstr>
      <vt:lpstr>Notes of Sample Code</vt:lpstr>
      <vt:lpstr>Other Aspects of Embedded C</vt:lpstr>
      <vt:lpstr>Other Aspects of Embedded C</vt:lpstr>
      <vt:lpstr>Sample C Code: Blinking Only Red LED</vt:lpstr>
      <vt:lpstr>Machine Code: Blinking Only Red LED</vt:lpstr>
      <vt:lpstr>Assembly for Using volatile</vt:lpstr>
      <vt:lpstr>Assembly for Not Using volatile</vt:lpstr>
      <vt:lpstr>Outline</vt:lpstr>
      <vt:lpstr>Hardware Setup</vt:lpstr>
      <vt:lpstr>Code Composer Studio (CCS)</vt:lpstr>
      <vt:lpstr>Code Composer Studio (CCS)</vt:lpstr>
      <vt:lpstr>CCS GUI – EDIT Perspective</vt:lpstr>
      <vt:lpstr>CCS GUI – DEBUG Perspective</vt:lpstr>
      <vt:lpstr>Create a New CCS Project</vt:lpstr>
      <vt:lpstr>Create a New CCS Project</vt:lpstr>
      <vt:lpstr>Build and Load the Project</vt:lpstr>
      <vt:lpstr>Build and Load the Project</vt:lpstr>
      <vt:lpstr>Debug Environment</vt:lpstr>
      <vt:lpstr>End Debug Session and Close Project</vt:lpstr>
      <vt:lpstr>Use Disassembly Window in Debug Mode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CS4101 嵌入式系統概論  Introduction to LaunchPad </dc:title>
  <dc:creator>Chung-Ta King</dc:creator>
  <cp:lastModifiedBy>Chung-Ta King</cp:lastModifiedBy>
  <cp:revision>498</cp:revision>
  <dcterms:created xsi:type="dcterms:W3CDTF">2000-02-07T23:54:30Z</dcterms:created>
  <dcterms:modified xsi:type="dcterms:W3CDTF">2016-10-03T15:11:30Z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