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288" r:id="rId2"/>
    <p:sldId id="441" r:id="rId3"/>
    <p:sldId id="442" r:id="rId4"/>
    <p:sldId id="443" r:id="rId5"/>
    <p:sldId id="444" r:id="rId6"/>
    <p:sldId id="460" r:id="rId7"/>
    <p:sldId id="446" r:id="rId8"/>
    <p:sldId id="447" r:id="rId9"/>
    <p:sldId id="448" r:id="rId10"/>
    <p:sldId id="449" r:id="rId11"/>
    <p:sldId id="450" r:id="rId12"/>
    <p:sldId id="451" r:id="rId13"/>
    <p:sldId id="452" r:id="rId14"/>
    <p:sldId id="453" r:id="rId15"/>
    <p:sldId id="454" r:id="rId16"/>
    <p:sldId id="455" r:id="rId17"/>
    <p:sldId id="456" r:id="rId18"/>
    <p:sldId id="457" r:id="rId19"/>
    <p:sldId id="458" r:id="rId20"/>
    <p:sldId id="459" r:id="rId21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FF99"/>
    <a:srgbClr val="339933"/>
    <a:srgbClr val="33CC33"/>
    <a:srgbClr val="FFCC66"/>
    <a:srgbClr val="FFCC99"/>
    <a:srgbClr val="FF00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5" autoAdjust="0"/>
    <p:restoredTop sz="94660"/>
  </p:normalViewPr>
  <p:slideViewPr>
    <p:cSldViewPr>
      <p:cViewPr varScale="1">
        <p:scale>
          <a:sx n="72" d="100"/>
          <a:sy n="72" d="100"/>
        </p:scale>
        <p:origin x="1212" y="44"/>
      </p:cViewPr>
      <p:guideLst>
        <p:guide orient="horz" pos="31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A992FE9E-F2C3-4696-B272-7094833B6AC5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4975382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0A2B522D-FB12-4E31-BDBA-D8B04DF8E695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98911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定題</a:t>
            </a:r>
            <a:r>
              <a:rPr lang="en-US" altLang="zh-TW" dirty="0" smtClean="0"/>
              <a:t>,</a:t>
            </a:r>
            <a:r>
              <a:rPr lang="zh-TW" altLang="en-US" dirty="0" smtClean="0"/>
              <a:t> 而不是</a:t>
            </a:r>
            <a:r>
              <a:rPr lang="zh-TW" altLang="en-US" dirty="0" smtClean="0"/>
              <a:t>解題</a:t>
            </a:r>
            <a:r>
              <a:rPr lang="en-US" altLang="zh-TW" baseline="0" dirty="0" smtClean="0"/>
              <a:t> </a:t>
            </a:r>
            <a:r>
              <a:rPr lang="en-US" altLang="zh-TW" baseline="0" dirty="0" smtClean="0">
                <a:sym typeface="Wingdings" panose="05000000000000000000" pitchFamily="2" charset="2"/>
              </a:rPr>
              <a:t> </a:t>
            </a:r>
            <a:r>
              <a:rPr lang="zh-TW" altLang="en-US" baseline="0" dirty="0" smtClean="0">
                <a:sym typeface="Wingdings" panose="05000000000000000000" pitchFamily="2" charset="2"/>
              </a:rPr>
              <a:t>分辨敘述中何者為題目</a:t>
            </a:r>
            <a:r>
              <a:rPr lang="en-US" altLang="zh-TW" baseline="0" dirty="0" smtClean="0">
                <a:sym typeface="Wingdings" panose="05000000000000000000" pitchFamily="2" charset="2"/>
              </a:rPr>
              <a:t>,</a:t>
            </a:r>
            <a:r>
              <a:rPr lang="zh-TW" altLang="en-US" baseline="0" dirty="0" smtClean="0">
                <a:sym typeface="Wingdings" panose="05000000000000000000" pitchFamily="2" charset="2"/>
              </a:rPr>
              <a:t> 何者為解題方法</a:t>
            </a:r>
            <a:r>
              <a:rPr lang="en-US" altLang="zh-TW" baseline="0" dirty="0" smtClean="0">
                <a:sym typeface="Wingdings" panose="05000000000000000000" pitchFamily="2" charset="2"/>
              </a:rPr>
              <a:t>,</a:t>
            </a:r>
            <a:r>
              <a:rPr lang="zh-TW" altLang="en-US" baseline="0" dirty="0" smtClean="0">
                <a:sym typeface="Wingdings" panose="05000000000000000000" pitchFamily="2" charset="2"/>
              </a:rPr>
              <a:t> </a:t>
            </a:r>
            <a:r>
              <a:rPr lang="en-US" altLang="zh-TW" baseline="0" dirty="0" smtClean="0">
                <a:sym typeface="Wingdings" panose="05000000000000000000" pitchFamily="2" charset="2"/>
              </a:rPr>
              <a:t>e.g. </a:t>
            </a:r>
            <a:endParaRPr lang="zh-TW" altLang="en-US" dirty="0" smtClean="0"/>
          </a:p>
          <a:p>
            <a:r>
              <a:rPr lang="en-US" altLang="zh-TW" dirty="0" smtClean="0"/>
              <a:t>Apple as an example,</a:t>
            </a:r>
            <a:r>
              <a:rPr lang="zh-TW" altLang="en-US" dirty="0" smtClean="0"/>
              <a:t> </a:t>
            </a:r>
            <a:r>
              <a:rPr lang="en-US" altLang="zh-TW" dirty="0" smtClean="0"/>
              <a:t>go pro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2B522D-FB12-4E31-BDBA-D8B04DF8E695}" type="slidenum">
              <a:rPr lang="zh-TW" altLang="en-US" smtClean="0"/>
              <a:pPr/>
              <a:t>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524757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2B522D-FB12-4E31-BDBA-D8B04DF8E695}" type="slidenum">
              <a:rPr lang="zh-TW" altLang="en-US" smtClean="0"/>
              <a:pPr/>
              <a:t>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3836172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Most embedded systems are responsive</a:t>
            </a:r>
            <a:r>
              <a:rPr lang="en-US" altLang="zh-TW" baseline="0" dirty="0" smtClean="0"/>
              <a:t> </a:t>
            </a:r>
            <a:r>
              <a:rPr lang="en-US" altLang="zh-TW" baseline="0" dirty="0" smtClean="0">
                <a:sym typeface="Wingdings" panose="05000000000000000000" pitchFamily="2" charset="2"/>
              </a:rPr>
              <a:t> respond to external stimulus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2B522D-FB12-4E31-BDBA-D8B04DF8E695}" type="slidenum">
              <a:rPr lang="zh-TW" altLang="en-US" smtClean="0"/>
              <a:pPr/>
              <a:t>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683531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Quantitative to</a:t>
            </a:r>
            <a:r>
              <a:rPr lang="en-US" altLang="zh-TW" baseline="0" dirty="0" smtClean="0"/>
              <a:t> facilitate checking of conformance of the end product</a:t>
            </a:r>
          </a:p>
          <a:p>
            <a:r>
              <a:rPr lang="en-US" altLang="zh-TW" baseline="0" dirty="0" smtClean="0"/>
              <a:t>Taiwan’s ability to give spec (??) </a:t>
            </a:r>
            <a:r>
              <a:rPr lang="en-US" altLang="zh-TW" baseline="0" dirty="0" smtClean="0">
                <a:sym typeface="Wingdings" panose="05000000000000000000" pitchFamily="2" charset="2"/>
              </a:rPr>
              <a:t> easy for components but hard for systems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2B522D-FB12-4E31-BDBA-D8B04DF8E695}" type="slidenum">
              <a:rPr lang="zh-TW" altLang="en-US" smtClean="0"/>
              <a:pPr/>
              <a:t>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703229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2B522D-FB12-4E31-BDBA-D8B04DF8E695}" type="slidenum">
              <a:rPr lang="zh-TW" altLang="en-US" smtClean="0"/>
              <a:pPr/>
              <a:t>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27472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Structure and operation</a:t>
            </a:r>
            <a:r>
              <a:rPr lang="en-US" altLang="zh-TW" baseline="0" dirty="0" smtClean="0"/>
              <a:t> flow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2B522D-FB12-4E31-BDBA-D8B04DF8E695}" type="slidenum">
              <a:rPr lang="zh-TW" altLang="en-US" smtClean="0"/>
              <a:pPr/>
              <a:t>10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2904692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Interface is important, team work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2B522D-FB12-4E31-BDBA-D8B04DF8E695}" type="slidenum">
              <a:rPr lang="zh-TW" altLang="en-US" smtClean="0"/>
              <a:pPr/>
              <a:t>11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16196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3081" name="Picture 11" descr="清大LOGO(鳥)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zh-TW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fld id="{76E9AFE4-F5F8-43FB-BC04-68488637372D}" type="slidenum">
              <a:rPr lang="zh-TW" altLang="en-US"/>
              <a:pPr/>
              <a:t>‹#›</a:t>
            </a:fld>
            <a:endParaRPr lang="zh-TW" altLang="zh-TW"/>
          </a:p>
        </p:txBody>
      </p:sp>
      <p:pic>
        <p:nvPicPr>
          <p:cNvPr id="3086" name="Picture 14" descr="清大書法字 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3088" name="Picture 13" descr="清大LOGO(圓)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D2A01F9-9815-4376-AEFB-A403863A439C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14608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88E08C9-E51E-42EE-897F-E411FC0672E8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645461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9F558FB-273E-4832-BBD2-DDADC0A72657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229544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EFABD25-DD04-41F0-9D84-07BF9BF023C5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0043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5FD1AB6-A36C-411F-9216-93B49A9E36BA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31271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990ED4A-26E5-405E-8BFE-618587F79868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24463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9C00007-067D-4DEB-BBCD-0B92E83E3B1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36991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083EBCC-60AE-4688-9C3A-5914BCBE011D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356798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796A91B-AD50-42D0-BBBB-B7717218230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17139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596DC75-6869-41FF-9CA5-265394BB0F8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65520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57" name="Picture 11" descr="清大LOGO(鳥)"/>
          <p:cNvPicPr>
            <a:picLocks noChangeAspect="1" noChangeArrowheads="1"/>
          </p:cNvPicPr>
          <p:nvPr userDrawn="1"/>
        </p:nvPicPr>
        <p:blipFill>
          <a:blip r:embed="rId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125538"/>
            <a:ext cx="8178800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538B3F54-6F2D-45A6-A07F-218664C94152}" type="slidenum">
              <a:rPr lang="zh-TW" altLang="en-US"/>
              <a:pPr/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60" name="Picture 14" descr="清大書法字 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2062" name="Picture 13" descr="清大LOGO(圓)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200" dirty="0">
                <a:solidFill>
                  <a:schemeClr val="accent1"/>
                </a:solidFill>
                <a:latin typeface="+mn-lt"/>
              </a:rPr>
              <a:t>CS4101 </a:t>
            </a:r>
            <a:r>
              <a:rPr lang="en-US" altLang="zh-TW" sz="3200" dirty="0" smtClean="0">
                <a:solidFill>
                  <a:schemeClr val="accent1"/>
                </a:solidFill>
                <a:latin typeface="+mn-lt"/>
              </a:rPr>
              <a:t>Introduction to Embedded Systems</a:t>
            </a:r>
            <a:r>
              <a:rPr lang="zh-TW" altLang="en-US" dirty="0">
                <a:latin typeface="+mn-lt"/>
              </a:rPr>
              <a:t/>
            </a:r>
            <a:br>
              <a:rPr lang="zh-TW" altLang="en-US" dirty="0">
                <a:latin typeface="+mn-lt"/>
              </a:rPr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en-US" altLang="zh-TW" dirty="0">
                <a:solidFill>
                  <a:srgbClr val="0000FF"/>
                </a:solidFill>
              </a:rPr>
              <a:t>Design and Implementation </a:t>
            </a:r>
          </a:p>
        </p:txBody>
      </p:sp>
      <p:sp>
        <p:nvSpPr>
          <p:cNvPr id="510987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681682" y="3716338"/>
            <a:ext cx="7778750" cy="1584325"/>
          </a:xfrm>
        </p:spPr>
        <p:txBody>
          <a:bodyPr/>
          <a:lstStyle/>
          <a:p>
            <a:r>
              <a:rPr lang="en-US" altLang="zh-TW" sz="2800" dirty="0"/>
              <a:t>Prof. Chung-Ta King</a:t>
            </a:r>
          </a:p>
          <a:p>
            <a:r>
              <a:rPr lang="en-US" altLang="zh-TW" sz="2400" dirty="0"/>
              <a:t>Department of Computer Science</a:t>
            </a:r>
          </a:p>
          <a:p>
            <a:r>
              <a:rPr lang="en-US" altLang="zh-TW" sz="2400" dirty="0"/>
              <a:t>National Tsing Hua University, Taiwan</a:t>
            </a:r>
            <a:endParaRPr lang="zh-TW" altLang="en-US" sz="2400" dirty="0"/>
          </a:p>
        </p:txBody>
      </p:sp>
      <p:sp>
        <p:nvSpPr>
          <p:cNvPr id="510989" name="Text Box 13"/>
          <p:cNvSpPr txBox="1">
            <a:spLocks noChangeArrowheads="1"/>
          </p:cNvSpPr>
          <p:nvPr/>
        </p:nvSpPr>
        <p:spPr bwMode="auto">
          <a:xfrm>
            <a:off x="1907704" y="5229225"/>
            <a:ext cx="648072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kumimoji="1" lang="en-US" altLang="zh-TW" sz="1600" dirty="0">
                <a:latin typeface="Calibri" panose="020F0502020204030204" pitchFamily="34" charset="0"/>
              </a:rPr>
              <a:t>Materials from </a:t>
            </a:r>
            <a:r>
              <a:rPr kumimoji="1" lang="en-US" altLang="zh-TW" sz="1600" i="1" dirty="0">
                <a:latin typeface="Calibri" panose="020F0502020204030204" pitchFamily="34" charset="0"/>
              </a:rPr>
              <a:t>Computers as Components: Principles of Embedded Computing System Design</a:t>
            </a:r>
            <a:r>
              <a:rPr kumimoji="1" lang="en-US" altLang="zh-TW" sz="1600" dirty="0">
                <a:latin typeface="Calibri" panose="020F0502020204030204" pitchFamily="34" charset="0"/>
              </a:rPr>
              <a:t>, Wayne Wolf, Morgan Kaufman;</a:t>
            </a:r>
            <a:br>
              <a:rPr kumimoji="1" lang="en-US" altLang="zh-TW" sz="1600" dirty="0">
                <a:latin typeface="Calibri" panose="020F0502020204030204" pitchFamily="34" charset="0"/>
              </a:rPr>
            </a:br>
            <a:r>
              <a:rPr kumimoji="1" lang="en-US" altLang="zh-TW" sz="1600" i="1" dirty="0">
                <a:latin typeface="Calibri" panose="020F0502020204030204" pitchFamily="34" charset="0"/>
              </a:rPr>
              <a:t>An Embedded Software Primer</a:t>
            </a:r>
            <a:r>
              <a:rPr kumimoji="1" lang="en-US" altLang="zh-TW" sz="1600" dirty="0">
                <a:latin typeface="Calibri" panose="020F0502020204030204" pitchFamily="34" charset="0"/>
              </a:rPr>
              <a:t>, David E. Simon, Addison Wesley</a:t>
            </a:r>
            <a:endParaRPr kumimoji="1" lang="zh-TW" altLang="en-US" sz="16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5DB88D-E5D7-494A-A880-5F1B459E05AD}" type="slidenum">
              <a:rPr lang="zh-TW" altLang="en-US"/>
              <a:pPr/>
              <a:t>9</a:t>
            </a:fld>
            <a:endParaRPr lang="zh-TW" altLang="zh-TW"/>
          </a:p>
        </p:txBody>
      </p:sp>
      <p:sp>
        <p:nvSpPr>
          <p:cNvPr id="91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Architecture Design</a:t>
            </a:r>
          </a:p>
        </p:txBody>
      </p:sp>
      <p:sp>
        <p:nvSpPr>
          <p:cNvPr id="91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What major components satisfy the </a:t>
            </a:r>
            <a:r>
              <a:rPr lang="en-US" altLang="zh-TW" dirty="0" smtClean="0"/>
              <a:t>spec.?</a:t>
            </a:r>
            <a:endParaRPr lang="en-US" altLang="zh-TW" dirty="0">
              <a:solidFill>
                <a:srgbClr val="FF0000"/>
              </a:solidFill>
            </a:endParaRPr>
          </a:p>
          <a:p>
            <a:pPr lvl="1"/>
            <a:r>
              <a:rPr lang="en-US" altLang="zh-TW" dirty="0"/>
              <a:t>Need to know what are </a:t>
            </a:r>
            <a:r>
              <a:rPr lang="en-US" altLang="zh-TW" dirty="0" smtClean="0"/>
              <a:t>available</a:t>
            </a:r>
          </a:p>
          <a:p>
            <a:pPr lvl="1"/>
            <a:r>
              <a:rPr lang="en-US" altLang="zh-TW" dirty="0" smtClean="0"/>
              <a:t>Hardware/software partition</a:t>
            </a:r>
            <a:endParaRPr lang="en-US" altLang="zh-TW" dirty="0"/>
          </a:p>
          <a:p>
            <a:r>
              <a:rPr lang="en-US" altLang="zh-TW" dirty="0"/>
              <a:t>Hardware components:</a:t>
            </a:r>
          </a:p>
          <a:p>
            <a:pPr lvl="1"/>
            <a:r>
              <a:rPr lang="en-US" altLang="zh-TW" dirty="0"/>
              <a:t>CPUs, peripherals, etc.</a:t>
            </a:r>
          </a:p>
          <a:p>
            <a:pPr lvl="1"/>
            <a:r>
              <a:rPr lang="en-US" altLang="zh-TW" dirty="0"/>
              <a:t>e.g. </a:t>
            </a:r>
            <a:r>
              <a:rPr lang="en-US" altLang="zh-TW" i="1" dirty="0"/>
              <a:t>MSP430 CPU, </a:t>
            </a:r>
            <a:r>
              <a:rPr lang="en-US" altLang="zh-TW" i="1" dirty="0" smtClean="0"/>
              <a:t>thermometer</a:t>
            </a:r>
            <a:endParaRPr lang="en-US" altLang="zh-TW" i="1" dirty="0"/>
          </a:p>
          <a:p>
            <a:r>
              <a:rPr lang="en-US" altLang="zh-TW" dirty="0"/>
              <a:t>Software components:</a:t>
            </a:r>
          </a:p>
          <a:p>
            <a:pPr lvl="1"/>
            <a:r>
              <a:rPr lang="en-US" altLang="zh-TW" dirty="0"/>
              <a:t>Major programs and their operations</a:t>
            </a:r>
          </a:p>
          <a:p>
            <a:pPr lvl="1"/>
            <a:r>
              <a:rPr lang="en-US" altLang="zh-TW" dirty="0"/>
              <a:t>e.g. </a:t>
            </a:r>
            <a:r>
              <a:rPr lang="en-US" altLang="zh-TW" i="1" dirty="0"/>
              <a:t>no OS, </a:t>
            </a:r>
            <a:r>
              <a:rPr lang="en-US" altLang="zh-TW" i="1" dirty="0" smtClean="0"/>
              <a:t>thermometer </a:t>
            </a:r>
            <a:r>
              <a:rPr lang="en-US" altLang="zh-TW" i="1" dirty="0"/>
              <a:t>driver, </a:t>
            </a:r>
            <a:r>
              <a:rPr lang="en-US" altLang="zh-TW" i="1" dirty="0" smtClean="0"/>
              <a:t>PC </a:t>
            </a:r>
            <a:r>
              <a:rPr lang="en-US" altLang="zh-TW" i="1" dirty="0"/>
              <a:t>driver</a:t>
            </a:r>
          </a:p>
          <a:p>
            <a:r>
              <a:rPr lang="en-US" altLang="zh-TW" dirty="0"/>
              <a:t>Must take into account functional and non-functional specifications</a:t>
            </a:r>
          </a:p>
        </p:txBody>
      </p:sp>
      <p:grpSp>
        <p:nvGrpSpPr>
          <p:cNvPr id="914436" name="Group 4"/>
          <p:cNvGrpSpPr>
            <a:grpSpLocks/>
          </p:cNvGrpSpPr>
          <p:nvPr/>
        </p:nvGrpSpPr>
        <p:grpSpPr bwMode="auto">
          <a:xfrm>
            <a:off x="7127875" y="585788"/>
            <a:ext cx="1622425" cy="3490912"/>
            <a:chOff x="3969" y="1207"/>
            <a:chExt cx="1248" cy="2880"/>
          </a:xfrm>
        </p:grpSpPr>
        <p:sp>
          <p:nvSpPr>
            <p:cNvPr id="635909" name="Rectangle 5"/>
            <p:cNvSpPr>
              <a:spLocks noChangeArrowheads="1"/>
            </p:cNvSpPr>
            <p:nvPr/>
          </p:nvSpPr>
          <p:spPr bwMode="auto">
            <a:xfrm>
              <a:off x="3969" y="1207"/>
              <a:ext cx="1248" cy="337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requirements</a:t>
              </a:r>
            </a:p>
          </p:txBody>
        </p:sp>
        <p:sp>
          <p:nvSpPr>
            <p:cNvPr id="635910" name="Rectangle 6"/>
            <p:cNvSpPr>
              <a:spLocks noChangeArrowheads="1"/>
            </p:cNvSpPr>
            <p:nvPr/>
          </p:nvSpPr>
          <p:spPr bwMode="auto">
            <a:xfrm>
              <a:off x="3969" y="1830"/>
              <a:ext cx="1248" cy="337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specification</a:t>
              </a:r>
            </a:p>
          </p:txBody>
        </p:sp>
        <p:cxnSp>
          <p:nvCxnSpPr>
            <p:cNvPr id="635911" name="AutoShape 7"/>
            <p:cNvCxnSpPr>
              <a:cxnSpLocks noChangeShapeType="1"/>
              <a:stCxn id="635909" idx="2"/>
              <a:endCxn id="635910" idx="0"/>
            </p:cNvCxnSpPr>
            <p:nvPr/>
          </p:nvCxnSpPr>
          <p:spPr bwMode="auto">
            <a:xfrm>
              <a:off x="4593" y="1544"/>
              <a:ext cx="0" cy="28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35912" name="Rectangle 8"/>
            <p:cNvSpPr>
              <a:spLocks noChangeArrowheads="1"/>
            </p:cNvSpPr>
            <p:nvPr/>
          </p:nvSpPr>
          <p:spPr bwMode="auto">
            <a:xfrm>
              <a:off x="3969" y="2455"/>
              <a:ext cx="1248" cy="335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architecture</a:t>
              </a:r>
            </a:p>
          </p:txBody>
        </p:sp>
        <p:sp>
          <p:nvSpPr>
            <p:cNvPr id="635913" name="Rectangle 9"/>
            <p:cNvSpPr>
              <a:spLocks noChangeArrowheads="1"/>
            </p:cNvSpPr>
            <p:nvPr/>
          </p:nvSpPr>
          <p:spPr bwMode="auto">
            <a:xfrm>
              <a:off x="3969" y="3127"/>
              <a:ext cx="1248" cy="337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tIns="10800" bIns="10800" anchor="ctr"/>
            <a:lstStyle/>
            <a:p>
              <a:pPr algn="ctr" eaLnBrk="1" hangingPunct="1">
                <a:lnSpc>
                  <a:spcPct val="70000"/>
                </a:lnSpc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component</a:t>
              </a:r>
            </a:p>
            <a:p>
              <a:pPr algn="ctr" eaLnBrk="1" hangingPunct="1">
                <a:lnSpc>
                  <a:spcPct val="70000"/>
                </a:lnSpc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development</a:t>
              </a:r>
            </a:p>
          </p:txBody>
        </p:sp>
        <p:sp>
          <p:nvSpPr>
            <p:cNvPr id="635914" name="Rectangle 10"/>
            <p:cNvSpPr>
              <a:spLocks noChangeArrowheads="1"/>
            </p:cNvSpPr>
            <p:nvPr/>
          </p:nvSpPr>
          <p:spPr bwMode="auto">
            <a:xfrm>
              <a:off x="3969" y="3750"/>
              <a:ext cx="1248" cy="337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tIns="10800" bIns="10800" anchor="ctr"/>
            <a:lstStyle/>
            <a:p>
              <a:pPr algn="ctr" eaLnBrk="1" hangingPunct="1">
                <a:lnSpc>
                  <a:spcPct val="70000"/>
                </a:lnSpc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system</a:t>
              </a:r>
            </a:p>
            <a:p>
              <a:pPr algn="ctr" eaLnBrk="1" hangingPunct="1">
                <a:lnSpc>
                  <a:spcPct val="70000"/>
                </a:lnSpc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integration</a:t>
              </a:r>
            </a:p>
          </p:txBody>
        </p:sp>
        <p:cxnSp>
          <p:nvCxnSpPr>
            <p:cNvPr id="635915" name="AutoShape 11"/>
            <p:cNvCxnSpPr>
              <a:cxnSpLocks noChangeShapeType="1"/>
              <a:stCxn id="635910" idx="2"/>
              <a:endCxn id="635912" idx="0"/>
            </p:cNvCxnSpPr>
            <p:nvPr/>
          </p:nvCxnSpPr>
          <p:spPr bwMode="auto">
            <a:xfrm>
              <a:off x="4593" y="2167"/>
              <a:ext cx="0" cy="28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35916" name="AutoShape 12"/>
            <p:cNvCxnSpPr>
              <a:cxnSpLocks noChangeShapeType="1"/>
              <a:stCxn id="635912" idx="2"/>
              <a:endCxn id="635913" idx="0"/>
            </p:cNvCxnSpPr>
            <p:nvPr/>
          </p:nvCxnSpPr>
          <p:spPr bwMode="auto">
            <a:xfrm>
              <a:off x="4593" y="2790"/>
              <a:ext cx="0" cy="33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35917" name="AutoShape 13"/>
            <p:cNvCxnSpPr>
              <a:cxnSpLocks noChangeShapeType="1"/>
              <a:stCxn id="635913" idx="2"/>
              <a:endCxn id="635914" idx="0"/>
            </p:cNvCxnSpPr>
            <p:nvPr/>
          </p:nvCxnSpPr>
          <p:spPr bwMode="auto">
            <a:xfrm>
              <a:off x="4593" y="3464"/>
              <a:ext cx="0" cy="28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635918" name="Oval 14"/>
          <p:cNvSpPr>
            <a:spLocks noChangeArrowheads="1"/>
          </p:cNvSpPr>
          <p:nvPr/>
        </p:nvSpPr>
        <p:spPr bwMode="auto">
          <a:xfrm>
            <a:off x="6696075" y="1844675"/>
            <a:ext cx="2339975" cy="863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F2E91A3-5F8F-4A5F-BA9A-D09514029087}" type="slidenum">
              <a:rPr lang="zh-TW" altLang="en-US"/>
              <a:pPr/>
              <a:t>10</a:t>
            </a:fld>
            <a:endParaRPr lang="zh-TW" altLang="zh-TW"/>
          </a:p>
        </p:txBody>
      </p:sp>
      <p:sp>
        <p:nvSpPr>
          <p:cNvPr id="91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Design Considerations</a:t>
            </a:r>
          </a:p>
        </p:txBody>
      </p:sp>
      <p:sp>
        <p:nvSpPr>
          <p:cNvPr id="91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Environment which the embedded system is in</a:t>
            </a:r>
          </a:p>
          <a:p>
            <a:r>
              <a:rPr lang="en-US" altLang="zh-TW" dirty="0"/>
              <a:t>External and internal stimulus sources that interact with the embedded system </a:t>
            </a:r>
            <a:r>
              <a:rPr lang="en-US" altLang="zh-TW" dirty="0">
                <a:sym typeface="Wingdings" panose="05000000000000000000" pitchFamily="2" charset="2"/>
              </a:rPr>
              <a:t> </a:t>
            </a:r>
            <a:r>
              <a:rPr lang="en-US" altLang="zh-TW" dirty="0" smtClean="0">
                <a:sym typeface="Wingdings" panose="05000000000000000000" pitchFamily="2" charset="2"/>
              </a:rPr>
              <a:t>inputs and outputs</a:t>
            </a:r>
            <a:endParaRPr lang="en-US" altLang="zh-TW" dirty="0"/>
          </a:p>
          <a:p>
            <a:pPr lvl="1"/>
            <a:r>
              <a:rPr lang="en-US" altLang="zh-TW" dirty="0"/>
              <a:t>Actions and events caused by stimulus</a:t>
            </a:r>
          </a:p>
          <a:p>
            <a:pPr lvl="1"/>
            <a:r>
              <a:rPr lang="en-US" altLang="zh-TW" dirty="0"/>
              <a:t>Elements of the embedded system that could be affected by the stimulus</a:t>
            </a:r>
          </a:p>
          <a:p>
            <a:r>
              <a:rPr lang="en-US" altLang="zh-TW" dirty="0"/>
              <a:t>Desired system responses to the stimulus, which reflects one or more system requirements </a:t>
            </a:r>
            <a:br>
              <a:rPr lang="en-US" altLang="zh-TW" dirty="0"/>
            </a:br>
            <a:r>
              <a:rPr lang="en-US" altLang="zh-TW" dirty="0">
                <a:sym typeface="Wingdings" panose="05000000000000000000" pitchFamily="2" charset="2"/>
              </a:rPr>
              <a:t> algorithm/workflow</a:t>
            </a:r>
            <a:endParaRPr lang="en-US" altLang="zh-TW" dirty="0"/>
          </a:p>
          <a:p>
            <a:r>
              <a:rPr lang="en-US" altLang="zh-TW" dirty="0" smtClean="0"/>
              <a:t>How can </a:t>
            </a:r>
            <a:r>
              <a:rPr lang="en-US" altLang="zh-TW" dirty="0"/>
              <a:t>the system responses </a:t>
            </a:r>
            <a:r>
              <a:rPr lang="en-US" altLang="zh-TW" dirty="0" smtClean="0"/>
              <a:t>be measures, evaluated, validated?</a:t>
            </a:r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A402D62-02CA-427D-9291-6EBB3F6BDF78}" type="slidenum">
              <a:rPr lang="zh-TW" altLang="en-US"/>
              <a:pPr/>
              <a:t>11</a:t>
            </a:fld>
            <a:endParaRPr lang="zh-TW" altLang="zh-TW"/>
          </a:p>
        </p:txBody>
      </p:sp>
      <p:sp>
        <p:nvSpPr>
          <p:cNvPr id="91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Component Development</a:t>
            </a:r>
          </a:p>
        </p:txBody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Actual implementation of individual</a:t>
            </a:r>
            <a:br>
              <a:rPr lang="en-US" altLang="zh-TW" dirty="0"/>
            </a:br>
            <a:r>
              <a:rPr lang="en-US" altLang="zh-TW" dirty="0"/>
              <a:t>hardware and software components</a:t>
            </a:r>
          </a:p>
          <a:p>
            <a:pPr lvl="1"/>
            <a:r>
              <a:rPr lang="en-US" altLang="zh-TW" dirty="0"/>
              <a:t>Must spend time architecting the system </a:t>
            </a:r>
            <a:br>
              <a:rPr lang="en-US" altLang="zh-TW" dirty="0"/>
            </a:br>
            <a:r>
              <a:rPr lang="en-US" altLang="zh-TW" dirty="0"/>
              <a:t>before you start coding</a:t>
            </a:r>
          </a:p>
          <a:p>
            <a:r>
              <a:rPr lang="en-US" altLang="zh-TW" dirty="0"/>
              <a:t>Some components are ready-made, </a:t>
            </a:r>
            <a:br>
              <a:rPr lang="en-US" altLang="zh-TW" dirty="0"/>
            </a:br>
            <a:r>
              <a:rPr lang="en-US" altLang="zh-TW" dirty="0"/>
              <a:t>some can be modified from existing </a:t>
            </a:r>
            <a:br>
              <a:rPr lang="en-US" altLang="zh-TW" dirty="0"/>
            </a:br>
            <a:r>
              <a:rPr lang="en-US" altLang="zh-TW" dirty="0"/>
              <a:t>designs, others are to be designed </a:t>
            </a:r>
            <a:br>
              <a:rPr lang="en-US" altLang="zh-TW" dirty="0"/>
            </a:br>
            <a:r>
              <a:rPr lang="en-US" altLang="zh-TW" dirty="0"/>
              <a:t>from scratch</a:t>
            </a:r>
          </a:p>
          <a:p>
            <a:pPr lvl="1"/>
            <a:r>
              <a:rPr lang="en-US" altLang="zh-TW" dirty="0"/>
              <a:t>e.g. </a:t>
            </a:r>
            <a:r>
              <a:rPr lang="en-US" altLang="zh-TW" i="1" dirty="0"/>
              <a:t>MSP430 CPU, </a:t>
            </a:r>
            <a:r>
              <a:rPr lang="en-US" altLang="zh-TW" i="1" dirty="0" smtClean="0"/>
              <a:t>thermometer</a:t>
            </a:r>
            <a:endParaRPr lang="en-US" altLang="zh-TW" i="1" dirty="0"/>
          </a:p>
          <a:p>
            <a:r>
              <a:rPr lang="en-US" altLang="zh-TW" dirty="0">
                <a:solidFill>
                  <a:srgbClr val="FF0000"/>
                </a:solidFill>
              </a:rPr>
              <a:t>Good surveys help</a:t>
            </a:r>
          </a:p>
        </p:txBody>
      </p:sp>
      <p:grpSp>
        <p:nvGrpSpPr>
          <p:cNvPr id="916484" name="Group 4"/>
          <p:cNvGrpSpPr>
            <a:grpSpLocks/>
          </p:cNvGrpSpPr>
          <p:nvPr/>
        </p:nvGrpSpPr>
        <p:grpSpPr bwMode="auto">
          <a:xfrm>
            <a:off x="7164388" y="585788"/>
            <a:ext cx="1622425" cy="3490912"/>
            <a:chOff x="3969" y="1207"/>
            <a:chExt cx="1248" cy="2880"/>
          </a:xfrm>
        </p:grpSpPr>
        <p:sp>
          <p:nvSpPr>
            <p:cNvPr id="646149" name="Rectangle 5"/>
            <p:cNvSpPr>
              <a:spLocks noChangeArrowheads="1"/>
            </p:cNvSpPr>
            <p:nvPr/>
          </p:nvSpPr>
          <p:spPr bwMode="auto">
            <a:xfrm>
              <a:off x="3969" y="1207"/>
              <a:ext cx="1248" cy="337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requirements</a:t>
              </a:r>
            </a:p>
          </p:txBody>
        </p:sp>
        <p:sp>
          <p:nvSpPr>
            <p:cNvPr id="646150" name="Rectangle 6"/>
            <p:cNvSpPr>
              <a:spLocks noChangeArrowheads="1"/>
            </p:cNvSpPr>
            <p:nvPr/>
          </p:nvSpPr>
          <p:spPr bwMode="auto">
            <a:xfrm>
              <a:off x="3969" y="1830"/>
              <a:ext cx="1248" cy="337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specification</a:t>
              </a:r>
            </a:p>
          </p:txBody>
        </p:sp>
        <p:cxnSp>
          <p:nvCxnSpPr>
            <p:cNvPr id="646151" name="AutoShape 7"/>
            <p:cNvCxnSpPr>
              <a:cxnSpLocks noChangeShapeType="1"/>
              <a:stCxn id="646149" idx="2"/>
              <a:endCxn id="646150" idx="0"/>
            </p:cNvCxnSpPr>
            <p:nvPr/>
          </p:nvCxnSpPr>
          <p:spPr bwMode="auto">
            <a:xfrm>
              <a:off x="4593" y="1544"/>
              <a:ext cx="0" cy="28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46152" name="Rectangle 8"/>
            <p:cNvSpPr>
              <a:spLocks noChangeArrowheads="1"/>
            </p:cNvSpPr>
            <p:nvPr/>
          </p:nvSpPr>
          <p:spPr bwMode="auto">
            <a:xfrm>
              <a:off x="3969" y="2455"/>
              <a:ext cx="1248" cy="335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architecture</a:t>
              </a:r>
            </a:p>
          </p:txBody>
        </p:sp>
        <p:sp>
          <p:nvSpPr>
            <p:cNvPr id="646153" name="Rectangle 9"/>
            <p:cNvSpPr>
              <a:spLocks noChangeArrowheads="1"/>
            </p:cNvSpPr>
            <p:nvPr/>
          </p:nvSpPr>
          <p:spPr bwMode="auto">
            <a:xfrm>
              <a:off x="3969" y="3127"/>
              <a:ext cx="1248" cy="337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tIns="10800" bIns="10800" anchor="ctr"/>
            <a:lstStyle/>
            <a:p>
              <a:pPr algn="ctr" eaLnBrk="1" hangingPunct="1">
                <a:lnSpc>
                  <a:spcPct val="70000"/>
                </a:lnSpc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component</a:t>
              </a:r>
            </a:p>
            <a:p>
              <a:pPr algn="ctr" eaLnBrk="1" hangingPunct="1">
                <a:lnSpc>
                  <a:spcPct val="70000"/>
                </a:lnSpc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development</a:t>
              </a:r>
            </a:p>
          </p:txBody>
        </p:sp>
        <p:sp>
          <p:nvSpPr>
            <p:cNvPr id="646154" name="Rectangle 10"/>
            <p:cNvSpPr>
              <a:spLocks noChangeArrowheads="1"/>
            </p:cNvSpPr>
            <p:nvPr/>
          </p:nvSpPr>
          <p:spPr bwMode="auto">
            <a:xfrm>
              <a:off x="3969" y="3750"/>
              <a:ext cx="1248" cy="337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tIns="10800" bIns="10800" anchor="ctr"/>
            <a:lstStyle/>
            <a:p>
              <a:pPr algn="ctr" eaLnBrk="1" hangingPunct="1">
                <a:lnSpc>
                  <a:spcPct val="70000"/>
                </a:lnSpc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system</a:t>
              </a:r>
            </a:p>
            <a:p>
              <a:pPr algn="ctr" eaLnBrk="1" hangingPunct="1">
                <a:lnSpc>
                  <a:spcPct val="70000"/>
                </a:lnSpc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integration</a:t>
              </a:r>
            </a:p>
          </p:txBody>
        </p:sp>
        <p:cxnSp>
          <p:nvCxnSpPr>
            <p:cNvPr id="646155" name="AutoShape 11"/>
            <p:cNvCxnSpPr>
              <a:cxnSpLocks noChangeShapeType="1"/>
              <a:stCxn id="646150" idx="2"/>
              <a:endCxn id="646152" idx="0"/>
            </p:cNvCxnSpPr>
            <p:nvPr/>
          </p:nvCxnSpPr>
          <p:spPr bwMode="auto">
            <a:xfrm>
              <a:off x="4593" y="2167"/>
              <a:ext cx="0" cy="28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46156" name="AutoShape 12"/>
            <p:cNvCxnSpPr>
              <a:cxnSpLocks noChangeShapeType="1"/>
              <a:stCxn id="646152" idx="2"/>
              <a:endCxn id="646153" idx="0"/>
            </p:cNvCxnSpPr>
            <p:nvPr/>
          </p:nvCxnSpPr>
          <p:spPr bwMode="auto">
            <a:xfrm>
              <a:off x="4593" y="2790"/>
              <a:ext cx="0" cy="33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46157" name="AutoShape 13"/>
            <p:cNvCxnSpPr>
              <a:cxnSpLocks noChangeShapeType="1"/>
              <a:stCxn id="646153" idx="2"/>
              <a:endCxn id="646154" idx="0"/>
            </p:cNvCxnSpPr>
            <p:nvPr/>
          </p:nvCxnSpPr>
          <p:spPr bwMode="auto">
            <a:xfrm>
              <a:off x="4593" y="3464"/>
              <a:ext cx="0" cy="28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646158" name="Oval 14"/>
          <p:cNvSpPr>
            <a:spLocks noChangeArrowheads="1"/>
          </p:cNvSpPr>
          <p:nvPr/>
        </p:nvSpPr>
        <p:spPr bwMode="auto">
          <a:xfrm>
            <a:off x="6732588" y="2709863"/>
            <a:ext cx="2339975" cy="863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436F59-236B-42AE-B909-19BE888F4A98}" type="slidenum">
              <a:rPr lang="zh-TW" altLang="en-US"/>
              <a:pPr/>
              <a:t>12</a:t>
            </a:fld>
            <a:endParaRPr lang="zh-TW" altLang="zh-TW"/>
          </a:p>
        </p:txBody>
      </p:sp>
      <p:sp>
        <p:nvSpPr>
          <p:cNvPr id="917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System Integration</a:t>
            </a:r>
          </a:p>
        </p:txBody>
      </p:sp>
      <p:sp>
        <p:nvSpPr>
          <p:cNvPr id="91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Put together the components</a:t>
            </a:r>
          </a:p>
          <a:p>
            <a:pPr lvl="1"/>
            <a:r>
              <a:rPr lang="en-US" altLang="zh-TW" dirty="0"/>
              <a:t>Many bugs appear only at this stage</a:t>
            </a:r>
          </a:p>
          <a:p>
            <a:pPr lvl="1"/>
            <a:r>
              <a:rPr lang="en-US" altLang="zh-TW" dirty="0"/>
              <a:t>Require good </a:t>
            </a:r>
            <a:r>
              <a:rPr lang="en-US" altLang="zh-TW" dirty="0">
                <a:solidFill>
                  <a:srgbClr val="FF0000"/>
                </a:solidFill>
              </a:rPr>
              <a:t>interface</a:t>
            </a:r>
            <a:r>
              <a:rPr lang="en-US" altLang="zh-TW" dirty="0"/>
              <a:t> </a:t>
            </a:r>
            <a:r>
              <a:rPr lang="en-US" altLang="zh-TW" dirty="0">
                <a:solidFill>
                  <a:srgbClr val="FF0000"/>
                </a:solidFill>
              </a:rPr>
              <a:t>definition</a:t>
            </a:r>
            <a:r>
              <a:rPr lang="en-US" altLang="zh-TW" dirty="0"/>
              <a:t> from</a:t>
            </a:r>
            <a:br>
              <a:rPr lang="en-US" altLang="zh-TW" dirty="0"/>
            </a:br>
            <a:r>
              <a:rPr lang="en-US" altLang="zh-TW" dirty="0"/>
              <a:t>the start</a:t>
            </a:r>
          </a:p>
          <a:p>
            <a:r>
              <a:rPr lang="en-US" altLang="zh-TW" dirty="0"/>
              <a:t>Have a plan for integrating </a:t>
            </a:r>
            <a:br>
              <a:rPr lang="en-US" altLang="zh-TW" dirty="0"/>
            </a:br>
            <a:r>
              <a:rPr lang="en-US" altLang="zh-TW" dirty="0"/>
              <a:t>components to uncover bugs quickly, </a:t>
            </a:r>
            <a:br>
              <a:rPr lang="en-US" altLang="zh-TW" dirty="0"/>
            </a:br>
            <a:r>
              <a:rPr lang="en-US" altLang="zh-TW" dirty="0"/>
              <a:t>test as much functionality as early </a:t>
            </a:r>
            <a:br>
              <a:rPr lang="en-US" altLang="zh-TW" dirty="0"/>
            </a:br>
            <a:r>
              <a:rPr lang="en-US" altLang="zh-TW" dirty="0"/>
              <a:t>as possible </a:t>
            </a:r>
            <a:r>
              <a:rPr lang="en-US" altLang="zh-TW" dirty="0">
                <a:sym typeface="Wingdings" panose="05000000000000000000" pitchFamily="2" charset="2"/>
              </a:rPr>
              <a:t> </a:t>
            </a:r>
            <a:r>
              <a:rPr lang="en-US" altLang="zh-TW" i="1" dirty="0">
                <a:sym typeface="Wingdings" panose="05000000000000000000" pitchFamily="2" charset="2"/>
              </a:rPr>
              <a:t>test and verification</a:t>
            </a:r>
            <a:endParaRPr lang="en-US" altLang="zh-TW" i="1" dirty="0"/>
          </a:p>
        </p:txBody>
      </p:sp>
      <p:grpSp>
        <p:nvGrpSpPr>
          <p:cNvPr id="917508" name="Group 4"/>
          <p:cNvGrpSpPr>
            <a:grpSpLocks/>
          </p:cNvGrpSpPr>
          <p:nvPr/>
        </p:nvGrpSpPr>
        <p:grpSpPr bwMode="auto">
          <a:xfrm>
            <a:off x="7164388" y="585788"/>
            <a:ext cx="1622425" cy="3490912"/>
            <a:chOff x="3969" y="1207"/>
            <a:chExt cx="1248" cy="2880"/>
          </a:xfrm>
        </p:grpSpPr>
        <p:sp>
          <p:nvSpPr>
            <p:cNvPr id="650245" name="Rectangle 5"/>
            <p:cNvSpPr>
              <a:spLocks noChangeArrowheads="1"/>
            </p:cNvSpPr>
            <p:nvPr/>
          </p:nvSpPr>
          <p:spPr bwMode="auto">
            <a:xfrm>
              <a:off x="3969" y="1207"/>
              <a:ext cx="1248" cy="337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requirements</a:t>
              </a:r>
            </a:p>
          </p:txBody>
        </p:sp>
        <p:sp>
          <p:nvSpPr>
            <p:cNvPr id="650246" name="Rectangle 6"/>
            <p:cNvSpPr>
              <a:spLocks noChangeArrowheads="1"/>
            </p:cNvSpPr>
            <p:nvPr/>
          </p:nvSpPr>
          <p:spPr bwMode="auto">
            <a:xfrm>
              <a:off x="3969" y="1830"/>
              <a:ext cx="1248" cy="337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specification</a:t>
              </a:r>
            </a:p>
          </p:txBody>
        </p:sp>
        <p:cxnSp>
          <p:nvCxnSpPr>
            <p:cNvPr id="650247" name="AutoShape 7"/>
            <p:cNvCxnSpPr>
              <a:cxnSpLocks noChangeShapeType="1"/>
              <a:stCxn id="650245" idx="2"/>
              <a:endCxn id="650246" idx="0"/>
            </p:cNvCxnSpPr>
            <p:nvPr/>
          </p:nvCxnSpPr>
          <p:spPr bwMode="auto">
            <a:xfrm>
              <a:off x="4593" y="1544"/>
              <a:ext cx="0" cy="28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50248" name="Rectangle 8"/>
            <p:cNvSpPr>
              <a:spLocks noChangeArrowheads="1"/>
            </p:cNvSpPr>
            <p:nvPr/>
          </p:nvSpPr>
          <p:spPr bwMode="auto">
            <a:xfrm>
              <a:off x="3969" y="2455"/>
              <a:ext cx="1248" cy="335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architecture</a:t>
              </a:r>
            </a:p>
          </p:txBody>
        </p:sp>
        <p:sp>
          <p:nvSpPr>
            <p:cNvPr id="650249" name="Rectangle 9"/>
            <p:cNvSpPr>
              <a:spLocks noChangeArrowheads="1"/>
            </p:cNvSpPr>
            <p:nvPr/>
          </p:nvSpPr>
          <p:spPr bwMode="auto">
            <a:xfrm>
              <a:off x="3969" y="3127"/>
              <a:ext cx="1248" cy="337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tIns="10800" bIns="10800" anchor="ctr"/>
            <a:lstStyle/>
            <a:p>
              <a:pPr algn="ctr" eaLnBrk="1" hangingPunct="1">
                <a:lnSpc>
                  <a:spcPct val="70000"/>
                </a:lnSpc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component</a:t>
              </a:r>
            </a:p>
            <a:p>
              <a:pPr algn="ctr" eaLnBrk="1" hangingPunct="1">
                <a:lnSpc>
                  <a:spcPct val="70000"/>
                </a:lnSpc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development</a:t>
              </a:r>
            </a:p>
          </p:txBody>
        </p:sp>
        <p:sp>
          <p:nvSpPr>
            <p:cNvPr id="650250" name="Rectangle 10"/>
            <p:cNvSpPr>
              <a:spLocks noChangeArrowheads="1"/>
            </p:cNvSpPr>
            <p:nvPr/>
          </p:nvSpPr>
          <p:spPr bwMode="auto">
            <a:xfrm>
              <a:off x="3969" y="3750"/>
              <a:ext cx="1248" cy="337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tIns="10800" bIns="10800" anchor="ctr"/>
            <a:lstStyle/>
            <a:p>
              <a:pPr algn="ctr" eaLnBrk="1" hangingPunct="1">
                <a:lnSpc>
                  <a:spcPct val="70000"/>
                </a:lnSpc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system</a:t>
              </a:r>
            </a:p>
            <a:p>
              <a:pPr algn="ctr" eaLnBrk="1" hangingPunct="1">
                <a:lnSpc>
                  <a:spcPct val="70000"/>
                </a:lnSpc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integration</a:t>
              </a:r>
            </a:p>
          </p:txBody>
        </p:sp>
        <p:cxnSp>
          <p:nvCxnSpPr>
            <p:cNvPr id="650251" name="AutoShape 11"/>
            <p:cNvCxnSpPr>
              <a:cxnSpLocks noChangeShapeType="1"/>
              <a:stCxn id="650246" idx="2"/>
              <a:endCxn id="650248" idx="0"/>
            </p:cNvCxnSpPr>
            <p:nvPr/>
          </p:nvCxnSpPr>
          <p:spPr bwMode="auto">
            <a:xfrm>
              <a:off x="4593" y="2167"/>
              <a:ext cx="0" cy="28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50252" name="AutoShape 12"/>
            <p:cNvCxnSpPr>
              <a:cxnSpLocks noChangeShapeType="1"/>
              <a:stCxn id="650248" idx="2"/>
              <a:endCxn id="650249" idx="0"/>
            </p:cNvCxnSpPr>
            <p:nvPr/>
          </p:nvCxnSpPr>
          <p:spPr bwMode="auto">
            <a:xfrm>
              <a:off x="4593" y="2790"/>
              <a:ext cx="0" cy="33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50253" name="AutoShape 13"/>
            <p:cNvCxnSpPr>
              <a:cxnSpLocks noChangeShapeType="1"/>
              <a:stCxn id="650249" idx="2"/>
              <a:endCxn id="650250" idx="0"/>
            </p:cNvCxnSpPr>
            <p:nvPr/>
          </p:nvCxnSpPr>
          <p:spPr bwMode="auto">
            <a:xfrm>
              <a:off x="4593" y="3464"/>
              <a:ext cx="0" cy="28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650254" name="Oval 14"/>
          <p:cNvSpPr>
            <a:spLocks noChangeArrowheads="1"/>
          </p:cNvSpPr>
          <p:nvPr/>
        </p:nvSpPr>
        <p:spPr bwMode="auto">
          <a:xfrm>
            <a:off x="6732588" y="3429000"/>
            <a:ext cx="2339975" cy="863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EC072E-368C-4638-ACDB-7718862E8214}" type="slidenum">
              <a:rPr lang="zh-TW" altLang="en-US"/>
              <a:pPr/>
              <a:t>13</a:t>
            </a:fld>
            <a:endParaRPr lang="zh-TW" altLang="zh-TW"/>
          </a:p>
        </p:txBody>
      </p:sp>
      <p:sp>
        <p:nvSpPr>
          <p:cNvPr id="91853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System Development</a:t>
            </a:r>
          </a:p>
        </p:txBody>
      </p:sp>
      <p:sp>
        <p:nvSpPr>
          <p:cNvPr id="6512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Now </a:t>
            </a:r>
            <a:r>
              <a:rPr lang="en-US" altLang="zh-TW" dirty="0" smtClean="0"/>
              <a:t>you have a </a:t>
            </a:r>
            <a:r>
              <a:rPr lang="en-US" altLang="zh-TW" dirty="0"/>
              <a:t>better idea of the requirements, specifications, and </a:t>
            </a:r>
            <a:r>
              <a:rPr lang="en-US" altLang="zh-TW" dirty="0" smtClean="0"/>
              <a:t>architecture </a:t>
            </a:r>
            <a:r>
              <a:rPr lang="en-US" altLang="zh-TW" dirty="0"/>
              <a:t>of the </a:t>
            </a:r>
            <a:r>
              <a:rPr lang="en-US" altLang="zh-TW" dirty="0" smtClean="0"/>
              <a:t>container thermometer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How to proceed to develop the </a:t>
            </a:r>
            <a:br>
              <a:rPr lang="en-US" altLang="zh-TW" dirty="0"/>
            </a:br>
            <a:r>
              <a:rPr lang="en-US" altLang="zh-TW" dirty="0"/>
              <a:t>components and integrate the </a:t>
            </a:r>
            <a:br>
              <a:rPr lang="en-US" altLang="zh-TW" dirty="0"/>
            </a:br>
            <a:r>
              <a:rPr lang="en-US" altLang="zh-TW" dirty="0"/>
              <a:t>system</a:t>
            </a:r>
            <a:r>
              <a:rPr lang="en-US" altLang="zh-TW" dirty="0" smtClean="0"/>
              <a:t>?</a:t>
            </a:r>
            <a:endParaRPr lang="en-US" altLang="zh-TW" dirty="0"/>
          </a:p>
          <a:p>
            <a:pPr lvl="1"/>
            <a:r>
              <a:rPr lang="en-US" altLang="zh-TW" dirty="0"/>
              <a:t>Real hardware? </a:t>
            </a:r>
            <a:br>
              <a:rPr lang="en-US" altLang="zh-TW" dirty="0"/>
            </a:br>
            <a:r>
              <a:rPr lang="en-US" altLang="zh-TW" dirty="0"/>
              <a:t>Programming environment?</a:t>
            </a:r>
            <a:br>
              <a:rPr lang="en-US" altLang="zh-TW" dirty="0"/>
            </a:br>
            <a:endParaRPr lang="en-US" altLang="zh-TW" dirty="0"/>
          </a:p>
        </p:txBody>
      </p:sp>
      <p:grpSp>
        <p:nvGrpSpPr>
          <p:cNvPr id="651270" name="Group 6"/>
          <p:cNvGrpSpPr>
            <a:grpSpLocks/>
          </p:cNvGrpSpPr>
          <p:nvPr/>
        </p:nvGrpSpPr>
        <p:grpSpPr bwMode="auto">
          <a:xfrm>
            <a:off x="7019925" y="2205038"/>
            <a:ext cx="1622425" cy="3490912"/>
            <a:chOff x="3969" y="1207"/>
            <a:chExt cx="1248" cy="2880"/>
          </a:xfrm>
        </p:grpSpPr>
        <p:sp>
          <p:nvSpPr>
            <p:cNvPr id="651271" name="Rectangle 7"/>
            <p:cNvSpPr>
              <a:spLocks noChangeArrowheads="1"/>
            </p:cNvSpPr>
            <p:nvPr/>
          </p:nvSpPr>
          <p:spPr bwMode="auto">
            <a:xfrm>
              <a:off x="3969" y="1207"/>
              <a:ext cx="1248" cy="337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requirements</a:t>
              </a:r>
            </a:p>
          </p:txBody>
        </p:sp>
        <p:sp>
          <p:nvSpPr>
            <p:cNvPr id="651272" name="Rectangle 8"/>
            <p:cNvSpPr>
              <a:spLocks noChangeArrowheads="1"/>
            </p:cNvSpPr>
            <p:nvPr/>
          </p:nvSpPr>
          <p:spPr bwMode="auto">
            <a:xfrm>
              <a:off x="3969" y="1830"/>
              <a:ext cx="1248" cy="337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specification</a:t>
              </a:r>
            </a:p>
          </p:txBody>
        </p:sp>
        <p:cxnSp>
          <p:nvCxnSpPr>
            <p:cNvPr id="651273" name="AutoShape 9"/>
            <p:cNvCxnSpPr>
              <a:cxnSpLocks noChangeShapeType="1"/>
              <a:stCxn id="651271" idx="2"/>
              <a:endCxn id="651272" idx="0"/>
            </p:cNvCxnSpPr>
            <p:nvPr/>
          </p:nvCxnSpPr>
          <p:spPr bwMode="auto">
            <a:xfrm>
              <a:off x="4593" y="1544"/>
              <a:ext cx="0" cy="28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51274" name="Rectangle 10"/>
            <p:cNvSpPr>
              <a:spLocks noChangeArrowheads="1"/>
            </p:cNvSpPr>
            <p:nvPr/>
          </p:nvSpPr>
          <p:spPr bwMode="auto">
            <a:xfrm>
              <a:off x="3969" y="2455"/>
              <a:ext cx="1248" cy="335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architecture</a:t>
              </a:r>
            </a:p>
          </p:txBody>
        </p:sp>
        <p:sp>
          <p:nvSpPr>
            <p:cNvPr id="651275" name="Rectangle 11"/>
            <p:cNvSpPr>
              <a:spLocks noChangeArrowheads="1"/>
            </p:cNvSpPr>
            <p:nvPr/>
          </p:nvSpPr>
          <p:spPr bwMode="auto">
            <a:xfrm>
              <a:off x="3969" y="3127"/>
              <a:ext cx="1248" cy="337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tIns="10800" bIns="10800" anchor="ctr"/>
            <a:lstStyle/>
            <a:p>
              <a:pPr algn="ctr" eaLnBrk="1" hangingPunct="1">
                <a:lnSpc>
                  <a:spcPct val="70000"/>
                </a:lnSpc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component</a:t>
              </a:r>
            </a:p>
            <a:p>
              <a:pPr algn="ctr" eaLnBrk="1" hangingPunct="1">
                <a:lnSpc>
                  <a:spcPct val="70000"/>
                </a:lnSpc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development</a:t>
              </a:r>
            </a:p>
          </p:txBody>
        </p:sp>
        <p:sp>
          <p:nvSpPr>
            <p:cNvPr id="651276" name="Rectangle 12"/>
            <p:cNvSpPr>
              <a:spLocks noChangeArrowheads="1"/>
            </p:cNvSpPr>
            <p:nvPr/>
          </p:nvSpPr>
          <p:spPr bwMode="auto">
            <a:xfrm>
              <a:off x="3969" y="3750"/>
              <a:ext cx="1248" cy="337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tIns="10800" bIns="10800" anchor="ctr"/>
            <a:lstStyle/>
            <a:p>
              <a:pPr algn="ctr" eaLnBrk="1" hangingPunct="1">
                <a:lnSpc>
                  <a:spcPct val="70000"/>
                </a:lnSpc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system</a:t>
              </a:r>
            </a:p>
            <a:p>
              <a:pPr algn="ctr" eaLnBrk="1" hangingPunct="1">
                <a:lnSpc>
                  <a:spcPct val="70000"/>
                </a:lnSpc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integration</a:t>
              </a:r>
            </a:p>
          </p:txBody>
        </p:sp>
        <p:cxnSp>
          <p:nvCxnSpPr>
            <p:cNvPr id="651277" name="AutoShape 13"/>
            <p:cNvCxnSpPr>
              <a:cxnSpLocks noChangeShapeType="1"/>
              <a:stCxn id="651272" idx="2"/>
              <a:endCxn id="651274" idx="0"/>
            </p:cNvCxnSpPr>
            <p:nvPr/>
          </p:nvCxnSpPr>
          <p:spPr bwMode="auto">
            <a:xfrm>
              <a:off x="4593" y="2167"/>
              <a:ext cx="0" cy="28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51278" name="AutoShape 14"/>
            <p:cNvCxnSpPr>
              <a:cxnSpLocks noChangeShapeType="1"/>
              <a:stCxn id="651274" idx="2"/>
              <a:endCxn id="651275" idx="0"/>
            </p:cNvCxnSpPr>
            <p:nvPr/>
          </p:nvCxnSpPr>
          <p:spPr bwMode="auto">
            <a:xfrm>
              <a:off x="4593" y="2790"/>
              <a:ext cx="0" cy="33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51279" name="AutoShape 15"/>
            <p:cNvCxnSpPr>
              <a:cxnSpLocks noChangeShapeType="1"/>
              <a:stCxn id="651275" idx="2"/>
              <a:endCxn id="651276" idx="0"/>
            </p:cNvCxnSpPr>
            <p:nvPr/>
          </p:nvCxnSpPr>
          <p:spPr bwMode="auto">
            <a:xfrm>
              <a:off x="4593" y="3464"/>
              <a:ext cx="0" cy="28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651280" name="Oval 16"/>
          <p:cNvSpPr>
            <a:spLocks noChangeArrowheads="1"/>
          </p:cNvSpPr>
          <p:nvPr/>
        </p:nvSpPr>
        <p:spPr bwMode="auto">
          <a:xfrm>
            <a:off x="6588125" y="4256088"/>
            <a:ext cx="2339975" cy="1655762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pic>
        <p:nvPicPr>
          <p:cNvPr id="18" name="Picture 21" descr="https://encrypted-tbn0.gstatic.com/images?q=tbn:ANd9GcSs4Prat_KzTznVmaAEMtpsUjoO5dBwwQrpnLa2_zd4XZTYFar8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38" r="9564"/>
          <a:stretch/>
        </p:blipFill>
        <p:spPr bwMode="auto">
          <a:xfrm>
            <a:off x="5140674" y="4024178"/>
            <a:ext cx="851372" cy="14838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128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9297D6-8958-4E32-92C2-332568A7380D}" type="slidenum">
              <a:rPr lang="zh-TW" altLang="en-US"/>
              <a:pPr/>
              <a:t>14</a:t>
            </a:fld>
            <a:endParaRPr lang="zh-TW" altLang="zh-TW"/>
          </a:p>
        </p:txBody>
      </p:sp>
      <p:sp>
        <p:nvSpPr>
          <p:cNvPr id="919554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Development Environment</a:t>
            </a:r>
          </a:p>
        </p:txBody>
      </p:sp>
      <p:sp>
        <p:nvSpPr>
          <p:cNvPr id="919555" name="Rectangle 1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FF0000"/>
                </a:solidFill>
              </a:rPr>
              <a:t>Host</a:t>
            </a:r>
            <a:r>
              <a:rPr lang="en-US" altLang="zh-TW" dirty="0"/>
              <a:t>: a computer running programming tools for </a:t>
            </a:r>
            <a:r>
              <a:rPr lang="en-US" altLang="zh-TW" dirty="0" smtClean="0"/>
              <a:t>development of the programs</a:t>
            </a:r>
            <a:endParaRPr lang="en-US" altLang="zh-TW" dirty="0"/>
          </a:p>
          <a:p>
            <a:r>
              <a:rPr lang="en-US" altLang="zh-TW" dirty="0">
                <a:solidFill>
                  <a:srgbClr val="FF0000"/>
                </a:solidFill>
              </a:rPr>
              <a:t>Target</a:t>
            </a:r>
            <a:r>
              <a:rPr lang="en-US" altLang="zh-TW" dirty="0"/>
              <a:t>: the HW on which code will run</a:t>
            </a:r>
          </a:p>
          <a:p>
            <a:r>
              <a:rPr lang="en-US" altLang="zh-TW" dirty="0"/>
              <a:t>After program is written, compiled, assembled and linked, it is transferred to the target</a:t>
            </a:r>
          </a:p>
        </p:txBody>
      </p:sp>
      <p:sp>
        <p:nvSpPr>
          <p:cNvPr id="652293" name="Text Box 5"/>
          <p:cNvSpPr txBox="1">
            <a:spLocks noChangeArrowheads="1"/>
          </p:cNvSpPr>
          <p:nvPr/>
        </p:nvSpPr>
        <p:spPr bwMode="auto">
          <a:xfrm>
            <a:off x="1979613" y="5614988"/>
            <a:ext cx="15557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2000">
                <a:latin typeface="Tahoma" charset="0"/>
                <a:ea typeface="新細明體" charset="0"/>
                <a:cs typeface="新細明體" charset="0"/>
              </a:rPr>
              <a:t>Host system</a:t>
            </a:r>
          </a:p>
        </p:txBody>
      </p:sp>
      <p:sp>
        <p:nvSpPr>
          <p:cNvPr id="652295" name="Text Box 7"/>
          <p:cNvSpPr txBox="1">
            <a:spLocks noChangeArrowheads="1"/>
          </p:cNvSpPr>
          <p:nvPr/>
        </p:nvSpPr>
        <p:spPr bwMode="auto">
          <a:xfrm>
            <a:off x="6246813" y="5591175"/>
            <a:ext cx="17811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2000">
                <a:latin typeface="Tahoma" charset="0"/>
                <a:ea typeface="新細明體" charset="0"/>
                <a:cs typeface="新細明體" charset="0"/>
              </a:rPr>
              <a:t>Target system</a:t>
            </a:r>
          </a:p>
        </p:txBody>
      </p:sp>
      <p:sp>
        <p:nvSpPr>
          <p:cNvPr id="652299" name="Line 11"/>
          <p:cNvSpPr>
            <a:spLocks noChangeShapeType="1"/>
          </p:cNvSpPr>
          <p:nvPr/>
        </p:nvSpPr>
        <p:spPr bwMode="auto">
          <a:xfrm>
            <a:off x="4029075" y="4799013"/>
            <a:ext cx="1954213" cy="1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stealth" w="lg" len="lg"/>
            <a:tailEnd type="stealth" w="lg" len="lg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ahoma" charset="0"/>
              <a:ea typeface="標楷體" charset="0"/>
              <a:cs typeface="標楷體" charset="0"/>
            </a:endParaRPr>
          </a:p>
        </p:txBody>
      </p:sp>
      <p:pic>
        <p:nvPicPr>
          <p:cNvPr id="919560" name="Picture 19" descr="j028575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3933825"/>
            <a:ext cx="2447925" cy="150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2302" name="Text Box 14"/>
          <p:cNvSpPr txBox="1">
            <a:spLocks noChangeArrowheads="1"/>
          </p:cNvSpPr>
          <p:nvPr/>
        </p:nvSpPr>
        <p:spPr bwMode="auto">
          <a:xfrm>
            <a:off x="1504950" y="4581525"/>
            <a:ext cx="690563" cy="4159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en-US" altLang="zh-TW" sz="2000">
                <a:latin typeface="Tahoma" charset="0"/>
                <a:ea typeface="新細明體" charset="0"/>
                <a:cs typeface="新細明體" charset="0"/>
              </a:rPr>
              <a:t>X86</a:t>
            </a:r>
          </a:p>
        </p:txBody>
      </p:sp>
      <p:pic>
        <p:nvPicPr>
          <p:cNvPr id="13" name="Picture 21" descr="https://encrypted-tbn0.gstatic.com/images?q=tbn:ANd9GcSs4Prat_KzTznVmaAEMtpsUjoO5dBwwQrpnLa2_zd4XZTYFar8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38" r="9564"/>
          <a:stretch/>
        </p:blipFill>
        <p:spPr bwMode="auto">
          <a:xfrm>
            <a:off x="6096892" y="4177352"/>
            <a:ext cx="851372" cy="14838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2308" name="Text Box 20"/>
          <p:cNvSpPr txBox="1">
            <a:spLocks noChangeArrowheads="1"/>
          </p:cNvSpPr>
          <p:nvPr/>
        </p:nvSpPr>
        <p:spPr bwMode="auto">
          <a:xfrm>
            <a:off x="6804025" y="4508500"/>
            <a:ext cx="1152525" cy="4000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kumimoji="1" lang="en-US" altLang="zh-TW" sz="2000" dirty="0">
                <a:latin typeface="Tahoma" charset="0"/>
                <a:ea typeface="新細明體" charset="0"/>
                <a:cs typeface="新細明體" charset="0"/>
              </a:rPr>
              <a:t>MSP430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DEBF3B-D0FD-4942-A31C-D488CFD0134C}" type="slidenum">
              <a:rPr lang="zh-TW" altLang="en-US" smtClean="0"/>
              <a:pPr/>
              <a:t>15</a:t>
            </a:fld>
            <a:endParaRPr lang="zh-TW" altLang="zh-TW"/>
          </a:p>
        </p:txBody>
      </p:sp>
      <p:sp>
        <p:nvSpPr>
          <p:cNvPr id="92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What If Real HW Not Available?</a:t>
            </a:r>
            <a:endParaRPr lang="en-US" altLang="zh-TW"/>
          </a:p>
        </p:txBody>
      </p:sp>
      <p:sp>
        <p:nvSpPr>
          <p:cNvPr id="92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Development board:</a:t>
            </a:r>
          </a:p>
          <a:p>
            <a:pPr lvl="1"/>
            <a:r>
              <a:rPr lang="en-US" altLang="zh-TW" smtClean="0"/>
              <a:t>Before real hardware is built, software can be developed and tested using development boards</a:t>
            </a:r>
          </a:p>
          <a:p>
            <a:pPr lvl="1"/>
            <a:r>
              <a:rPr lang="en-US" altLang="zh-TW" smtClean="0"/>
              <a:t>Development boards usually have the same CPU as the end product and provide many IO peripherals for the developed software to use as if it were </a:t>
            </a:r>
            <a:br>
              <a:rPr lang="en-US" altLang="zh-TW" smtClean="0"/>
            </a:br>
            <a:r>
              <a:rPr lang="en-US" altLang="zh-TW" smtClean="0"/>
              <a:t>running on the real end product</a:t>
            </a:r>
          </a:p>
          <a:p>
            <a:r>
              <a:rPr lang="en-US" altLang="zh-TW" smtClean="0"/>
              <a:t>Tools for program development</a:t>
            </a:r>
          </a:p>
          <a:p>
            <a:pPr lvl="1"/>
            <a:r>
              <a:rPr lang="en-US" altLang="zh-TW" i="1" smtClean="0"/>
              <a:t>Integrated Development Environment </a:t>
            </a:r>
            <a:r>
              <a:rPr lang="en-US" altLang="zh-TW" smtClean="0"/>
              <a:t/>
            </a:r>
            <a:br>
              <a:rPr lang="en-US" altLang="zh-TW" smtClean="0"/>
            </a:br>
            <a:r>
              <a:rPr lang="en-US" altLang="zh-TW" smtClean="0"/>
              <a:t>(IDE): cross compiler, linker, loader, …</a:t>
            </a:r>
          </a:p>
          <a:p>
            <a:pPr lvl="1"/>
            <a:r>
              <a:rPr lang="en-US" altLang="zh-TW" smtClean="0"/>
              <a:t>OS and related libraries and packages</a:t>
            </a:r>
            <a:endParaRPr lang="zh-TW" altLang="en-US" dirty="0"/>
          </a:p>
        </p:txBody>
      </p:sp>
      <p:pic>
        <p:nvPicPr>
          <p:cNvPr id="920580" name="Picture 9" descr="MSP-EXP30G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3284538"/>
            <a:ext cx="2195513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0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Cross Compiler</a:t>
            </a:r>
            <a:endParaRPr lang="en-US" altLang="zh-TW"/>
          </a:p>
        </p:txBody>
      </p:sp>
      <p:sp>
        <p:nvSpPr>
          <p:cNvPr id="921603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Runs on host but generates code for target</a:t>
            </a:r>
          </a:p>
          <a:p>
            <a:pPr lvl="1"/>
            <a:r>
              <a:rPr lang="en-US" altLang="zh-TW" smtClean="0"/>
              <a:t>Target usually have different architecture from host. Hence compiler on host has to produce binary instructions that will be understood by target</a:t>
            </a:r>
            <a:endParaRPr lang="en-US" altLang="zh-TW"/>
          </a:p>
        </p:txBody>
      </p:sp>
      <p:sp>
        <p:nvSpPr>
          <p:cNvPr id="6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CD6412-CD5F-4D45-A0C1-BC9C6F4A92E0}" type="slidenum">
              <a:rPr lang="zh-TW" altLang="en-US" smtClean="0"/>
              <a:pPr/>
              <a:t>16</a:t>
            </a:fld>
            <a:endParaRPr lang="zh-TW" altLang="zh-TW"/>
          </a:p>
        </p:txBody>
      </p:sp>
      <p:pic>
        <p:nvPicPr>
          <p:cNvPr id="732168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2730500"/>
            <a:ext cx="7848600" cy="3411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050D93-D405-4FAB-B8BF-C2E5E2A68FA6}" type="slidenum">
              <a:rPr lang="zh-TW" altLang="en-US"/>
              <a:pPr/>
              <a:t>17</a:t>
            </a:fld>
            <a:endParaRPr lang="zh-TW" altLang="zh-TW"/>
          </a:p>
        </p:txBody>
      </p:sp>
      <p:sp>
        <p:nvSpPr>
          <p:cNvPr id="922626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Development </a:t>
            </a:r>
            <a:br>
              <a:rPr lang="en-US" altLang="zh-TW"/>
            </a:br>
            <a:r>
              <a:rPr lang="en-US" altLang="zh-TW"/>
              <a:t>Process</a:t>
            </a:r>
            <a:endParaRPr lang="zh-TW" altLang="en-US"/>
          </a:p>
        </p:txBody>
      </p:sp>
      <p:sp>
        <p:nvSpPr>
          <p:cNvPr id="922627" name="Rectangle 1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Process for creating </a:t>
            </a:r>
            <a:br>
              <a:rPr lang="en-US" altLang="zh-TW" dirty="0"/>
            </a:br>
            <a:r>
              <a:rPr lang="en-US" altLang="zh-TW" dirty="0" smtClean="0"/>
              <a:t>executables that </a:t>
            </a:r>
            <a:r>
              <a:rPr lang="en-US" altLang="zh-TW" dirty="0"/>
              <a:t>are </a:t>
            </a:r>
            <a:br>
              <a:rPr lang="en-US" altLang="zh-TW" dirty="0"/>
            </a:br>
            <a:r>
              <a:rPr lang="en-US" altLang="zh-TW" dirty="0"/>
              <a:t>built on host but </a:t>
            </a:r>
            <a:br>
              <a:rPr lang="en-US" altLang="zh-TW" dirty="0"/>
            </a:br>
            <a:r>
              <a:rPr lang="en-US" altLang="zh-TW" dirty="0"/>
              <a:t>meant for the target</a:t>
            </a:r>
          </a:p>
          <a:p>
            <a:r>
              <a:rPr lang="en-US" altLang="zh-TW" dirty="0"/>
              <a:t>Tools are compatible </a:t>
            </a:r>
            <a:br>
              <a:rPr lang="en-US" altLang="zh-TW" dirty="0"/>
            </a:br>
            <a:r>
              <a:rPr lang="en-US" altLang="zh-TW" dirty="0"/>
              <a:t>with each other </a:t>
            </a:r>
            <a:br>
              <a:rPr lang="en-US" altLang="zh-TW" dirty="0"/>
            </a:br>
            <a:r>
              <a:rPr lang="en-US" altLang="zh-TW" dirty="0">
                <a:sym typeface="Wingdings" panose="05000000000000000000" pitchFamily="2" charset="2"/>
              </a:rPr>
              <a:t> </a:t>
            </a:r>
            <a:r>
              <a:rPr lang="en-US" altLang="zh-TW" dirty="0"/>
              <a:t>a </a:t>
            </a:r>
            <a:r>
              <a:rPr lang="en-US" altLang="zh-TW" i="1" dirty="0" err="1"/>
              <a:t>toolchain</a:t>
            </a:r>
            <a:endParaRPr lang="en-US" altLang="zh-TW" i="1" dirty="0"/>
          </a:p>
          <a:p>
            <a:pPr lvl="1"/>
            <a:r>
              <a:rPr lang="en-US" altLang="zh-TW" dirty="0" err="1"/>
              <a:t>Binutils</a:t>
            </a:r>
            <a:r>
              <a:rPr lang="en-US" altLang="zh-TW" dirty="0"/>
              <a:t>: as, </a:t>
            </a:r>
            <a:r>
              <a:rPr lang="en-US" altLang="zh-TW" dirty="0" err="1"/>
              <a:t>ld</a:t>
            </a:r>
            <a:endParaRPr lang="zh-TW" altLang="en-US" dirty="0"/>
          </a:p>
          <a:p>
            <a:pPr lvl="1"/>
            <a:r>
              <a:rPr lang="en-US" altLang="zh-TW" dirty="0" err="1"/>
              <a:t>Glibc</a:t>
            </a:r>
            <a:r>
              <a:rPr lang="zh-TW" altLang="en-US" dirty="0"/>
              <a:t>：</a:t>
            </a:r>
            <a:r>
              <a:rPr lang="en-US" altLang="zh-TW" dirty="0"/>
              <a:t>C runtime Lib</a:t>
            </a:r>
            <a:endParaRPr lang="zh-TW" altLang="en-US" dirty="0"/>
          </a:p>
          <a:p>
            <a:pPr lvl="1"/>
            <a:r>
              <a:rPr lang="en-US" altLang="zh-TW" dirty="0"/>
              <a:t>GCC</a:t>
            </a:r>
            <a:r>
              <a:rPr lang="zh-TW" altLang="en-US" dirty="0"/>
              <a:t>：</a:t>
            </a:r>
            <a:r>
              <a:rPr lang="en-US" altLang="zh-TW" dirty="0"/>
              <a:t>C/C++ compiler</a:t>
            </a:r>
          </a:p>
        </p:txBody>
      </p:sp>
      <p:pic>
        <p:nvPicPr>
          <p:cNvPr id="734217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750" y="76200"/>
            <a:ext cx="4762500" cy="678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3" name="圓角矩形 2"/>
          <p:cNvSpPr/>
          <p:nvPr/>
        </p:nvSpPr>
        <p:spPr bwMode="auto">
          <a:xfrm>
            <a:off x="5652120" y="4293096"/>
            <a:ext cx="1008112" cy="144016"/>
          </a:xfrm>
          <a:prstGeom prst="round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8" name="圓角矩形 7"/>
          <p:cNvSpPr/>
          <p:nvPr/>
        </p:nvSpPr>
        <p:spPr bwMode="auto">
          <a:xfrm>
            <a:off x="5148064" y="6542534"/>
            <a:ext cx="1008112" cy="144016"/>
          </a:xfrm>
          <a:prstGeom prst="round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65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Linker/Locators</a:t>
            </a:r>
            <a:endParaRPr lang="en-US" altLang="zh-TW"/>
          </a:p>
        </p:txBody>
      </p:sp>
      <p:sp>
        <p:nvSpPr>
          <p:cNvPr id="923651" name="Rectangle 1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300"/>
              </a:spcBef>
            </a:pPr>
            <a:r>
              <a:rPr lang="en-US" altLang="zh-TW" dirty="0" smtClean="0"/>
              <a:t>For computers:</a:t>
            </a:r>
          </a:p>
          <a:p>
            <a:pPr lvl="1"/>
            <a:r>
              <a:rPr lang="en-US" altLang="zh-TW" i="1" dirty="0" smtClean="0"/>
              <a:t>Linker</a:t>
            </a:r>
            <a:r>
              <a:rPr lang="en-US" altLang="zh-TW" dirty="0" smtClean="0"/>
              <a:t>: creates an image file to be run on host</a:t>
            </a:r>
          </a:p>
          <a:p>
            <a:pPr lvl="1"/>
            <a:r>
              <a:rPr lang="en-US" altLang="zh-TW" i="1" dirty="0" smtClean="0"/>
              <a:t>Loader</a:t>
            </a:r>
            <a:r>
              <a:rPr lang="en-US" altLang="zh-TW" dirty="0" smtClean="0"/>
              <a:t>: loads image file into memory during run-time</a:t>
            </a:r>
          </a:p>
          <a:p>
            <a:r>
              <a:rPr lang="en-US" altLang="zh-TW" dirty="0" smtClean="0"/>
              <a:t>For embedded systems:</a:t>
            </a:r>
          </a:p>
          <a:p>
            <a:pPr lvl="1"/>
            <a:r>
              <a:rPr lang="en-US" altLang="zh-TW" i="1" dirty="0" smtClean="0"/>
              <a:t>Locater</a:t>
            </a:r>
            <a:r>
              <a:rPr lang="en-US" altLang="zh-TW" dirty="0" smtClean="0"/>
              <a:t>: creates a file, containing binary image or other format, that will be copied onto target, which run on its own (not through loader)</a:t>
            </a:r>
          </a:p>
          <a:p>
            <a:pPr lvl="1"/>
            <a:r>
              <a:rPr lang="en-US" altLang="zh-TW" dirty="0" smtClean="0"/>
              <a:t>It needs exact addresses beforehand</a:t>
            </a:r>
          </a:p>
          <a:p>
            <a:r>
              <a:rPr lang="en-US" altLang="zh-TW" dirty="0" smtClean="0"/>
              <a:t>Certain parts of program in ROM and some in RAM</a:t>
            </a:r>
          </a:p>
          <a:p>
            <a:pPr lvl="1"/>
            <a:r>
              <a:rPr lang="en-US" altLang="zh-TW" dirty="0" smtClean="0"/>
              <a:t>Normally done by dividing program in segments </a:t>
            </a:r>
          </a:p>
          <a:p>
            <a:pPr lvl="1"/>
            <a:r>
              <a:rPr lang="en-US" altLang="zh-TW" dirty="0" smtClean="0"/>
              <a:t>Locator needs to be told where in memory to place segments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C4FEDF0-9E86-4543-9490-3C117BF3CF96}" type="slidenum">
              <a:rPr lang="zh-TW" altLang="en-US" smtClean="0"/>
              <a:pPr/>
              <a:t>18</a:t>
            </a:fld>
            <a:endParaRPr lang="zh-TW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Recap</a:t>
            </a:r>
            <a:endParaRPr lang="en-US" altLang="zh-TW"/>
          </a:p>
        </p:txBody>
      </p:sp>
      <p:sp>
        <p:nvSpPr>
          <p:cNvPr id="90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More and more physical things will be augmented or embedded with computing</a:t>
            </a:r>
          </a:p>
          <a:p>
            <a:pPr lvl="1"/>
            <a:r>
              <a:rPr lang="en-US" altLang="zh-TW" smtClean="0"/>
              <a:t>Things become “smarter”</a:t>
            </a:r>
          </a:p>
          <a:p>
            <a:pPr lvl="1"/>
            <a:r>
              <a:rPr lang="en-US" altLang="zh-TW" smtClean="0"/>
              <a:t>Computing becomes ubiquitous</a:t>
            </a:r>
          </a:p>
          <a:p>
            <a:r>
              <a:rPr lang="en-US" altLang="zh-TW" smtClean="0"/>
              <a:t>An embedded system is a system that is embedded with programmable computers for specific applications of that system</a:t>
            </a:r>
          </a:p>
          <a:p>
            <a:r>
              <a:rPr lang="en-US" altLang="zh-TW" smtClean="0"/>
              <a:t>Why embedded systems?</a:t>
            </a:r>
          </a:p>
          <a:p>
            <a:pPr lvl="1"/>
            <a:r>
              <a:rPr lang="en-US" altLang="zh-TW" smtClean="0"/>
              <a:t>Faster, more flexible development at lower cost</a:t>
            </a:r>
          </a:p>
          <a:p>
            <a:pPr lvl="1"/>
            <a:r>
              <a:rPr lang="en-US" altLang="zh-TW" smtClean="0"/>
              <a:t>More complex functionalities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339C5FC-39A6-4D5E-8F0F-1A435B9F66AB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1A070C-E5D4-465A-A5B8-6DE217F0D655}" type="slidenum">
              <a:rPr lang="zh-TW" altLang="en-US"/>
              <a:pPr/>
              <a:t>19</a:t>
            </a:fld>
            <a:endParaRPr lang="zh-TW" altLang="zh-TW"/>
          </a:p>
        </p:txBody>
      </p:sp>
      <p:sp>
        <p:nvSpPr>
          <p:cNvPr id="924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Summary</a:t>
            </a:r>
          </a:p>
        </p:txBody>
      </p:sp>
      <p:sp>
        <p:nvSpPr>
          <p:cNvPr id="92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Development of a system usually involves:</a:t>
            </a:r>
          </a:p>
          <a:p>
            <a:pPr lvl="1"/>
            <a:r>
              <a:rPr lang="en-US" altLang="zh-TW" dirty="0"/>
              <a:t>Requirement, specification, architecture design, component development, system integration, test and validation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Development </a:t>
            </a:r>
            <a:r>
              <a:rPr lang="en-US" altLang="zh-TW" dirty="0"/>
              <a:t>environment of an embedded system often includes</a:t>
            </a:r>
          </a:p>
          <a:p>
            <a:pPr lvl="1"/>
            <a:r>
              <a:rPr lang="en-US" altLang="zh-TW" dirty="0"/>
              <a:t>Development host with toolchain: cross compiler, linker/loader, library, emulator</a:t>
            </a:r>
          </a:p>
          <a:p>
            <a:pPr lvl="1"/>
            <a:r>
              <a:rPr lang="en-US" altLang="zh-TW" dirty="0"/>
              <a:t>Development board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80878D-7000-4834-97E7-6B98652ACEE2}" type="slidenum">
              <a:rPr lang="zh-TW" altLang="en-US"/>
              <a:pPr/>
              <a:t>2</a:t>
            </a:fld>
            <a:endParaRPr lang="zh-TW" altLang="zh-TW"/>
          </a:p>
        </p:txBody>
      </p:sp>
      <p:sp>
        <p:nvSpPr>
          <p:cNvPr id="90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Suppose You Have </a:t>
            </a:r>
            <a:r>
              <a:rPr lang="en-US" altLang="zh-TW" dirty="0" smtClean="0"/>
              <a:t>a Need</a:t>
            </a:r>
            <a:endParaRPr lang="en-US" altLang="zh-TW" dirty="0"/>
          </a:p>
        </p:txBody>
      </p:sp>
      <p:sp>
        <p:nvSpPr>
          <p:cNvPr id="67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To </a:t>
            </a:r>
            <a:r>
              <a:rPr lang="en-US" altLang="zh-TW" dirty="0" smtClean="0"/>
              <a:t>monitor the temperature of the interior of a cargo container</a:t>
            </a:r>
          </a:p>
          <a:p>
            <a:pPr lvl="1"/>
            <a:r>
              <a:rPr lang="en-US" altLang="zh-TW" dirty="0" smtClean="0"/>
              <a:t>Monitor the temperature </a:t>
            </a:r>
            <a:br>
              <a:rPr lang="en-US" altLang="zh-TW" dirty="0" smtClean="0"/>
            </a:br>
            <a:r>
              <a:rPr lang="en-US" altLang="zh-TW" dirty="0" smtClean="0"/>
              <a:t>continuously</a:t>
            </a:r>
          </a:p>
          <a:p>
            <a:pPr lvl="1"/>
            <a:r>
              <a:rPr lang="en-US" altLang="zh-TW" dirty="0" smtClean="0"/>
              <a:t>If the temperature rises above</a:t>
            </a:r>
            <a:br>
              <a:rPr lang="en-US" altLang="zh-TW" dirty="0" smtClean="0"/>
            </a:br>
            <a:r>
              <a:rPr lang="en-US" altLang="zh-TW" dirty="0" smtClean="0"/>
              <a:t>a threshold, immediately sound </a:t>
            </a:r>
            <a:br>
              <a:rPr lang="en-US" altLang="zh-TW" dirty="0" smtClean="0"/>
            </a:br>
            <a:r>
              <a:rPr lang="en-US" altLang="zh-TW" dirty="0" smtClean="0"/>
              <a:t>an alarm and notify the </a:t>
            </a:r>
            <a:br>
              <a:rPr lang="en-US" altLang="zh-TW" dirty="0" smtClean="0"/>
            </a:br>
            <a:r>
              <a:rPr lang="en-US" altLang="zh-TW" dirty="0" smtClean="0"/>
              <a:t>headquarter</a:t>
            </a:r>
          </a:p>
          <a:p>
            <a:pPr algn="ctr">
              <a:buFontTx/>
              <a:buNone/>
            </a:pPr>
            <a:endParaRPr lang="en-US" altLang="zh-TW" dirty="0" smtClean="0"/>
          </a:p>
          <a:p>
            <a:pPr>
              <a:buFontTx/>
              <a:buNone/>
            </a:pPr>
            <a:r>
              <a:rPr lang="en-US" altLang="zh-TW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How to start from here?</a:t>
            </a:r>
          </a:p>
          <a:p>
            <a:endParaRPr lang="en-US" altLang="zh-TW" dirty="0"/>
          </a:p>
        </p:txBody>
      </p:sp>
      <p:pic>
        <p:nvPicPr>
          <p:cNvPr id="907281" name="Picture 17" descr="http://www.lioncontainers.co.uk/uploads/1/0/9/3/10939787/3452023_ori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232364" y="1724606"/>
            <a:ext cx="3371886" cy="2733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圖片 1" descr="external image termometer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2654771"/>
            <a:ext cx="1042049" cy="18278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2771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45383F-B012-4A3D-9C33-99C3942AF3A7}" type="slidenum">
              <a:rPr lang="zh-TW" altLang="en-US"/>
              <a:pPr/>
              <a:t>3</a:t>
            </a:fld>
            <a:endParaRPr lang="zh-TW" altLang="zh-TW"/>
          </a:p>
        </p:txBody>
      </p:sp>
      <p:sp>
        <p:nvSpPr>
          <p:cNvPr id="90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Typical Design Flow</a:t>
            </a:r>
          </a:p>
        </p:txBody>
      </p:sp>
      <p:sp>
        <p:nvSpPr>
          <p:cNvPr id="617475" name="Rectangle 3"/>
          <p:cNvSpPr>
            <a:spLocks noChangeArrowheads="1"/>
          </p:cNvSpPr>
          <p:nvPr/>
        </p:nvSpPr>
        <p:spPr bwMode="auto">
          <a:xfrm>
            <a:off x="3430588" y="1341438"/>
            <a:ext cx="1981200" cy="5334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1" lang="en-US" altLang="zh-TW">
                <a:latin typeface="Calibri" panose="020F0502020204030204" pitchFamily="34" charset="0"/>
              </a:rPr>
              <a:t>requirements</a:t>
            </a:r>
          </a:p>
        </p:txBody>
      </p:sp>
      <p:sp>
        <p:nvSpPr>
          <p:cNvPr id="617476" name="Rectangle 4"/>
          <p:cNvSpPr>
            <a:spLocks noChangeArrowheads="1"/>
          </p:cNvSpPr>
          <p:nvPr/>
        </p:nvSpPr>
        <p:spPr bwMode="auto">
          <a:xfrm>
            <a:off x="3430588" y="2332038"/>
            <a:ext cx="1981200" cy="5334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1" lang="en-US" altLang="zh-TW">
                <a:latin typeface="Calibri" panose="020F0502020204030204" pitchFamily="34" charset="0"/>
              </a:rPr>
              <a:t>specification</a:t>
            </a:r>
          </a:p>
        </p:txBody>
      </p:sp>
      <p:cxnSp>
        <p:nvCxnSpPr>
          <p:cNvPr id="617477" name="AutoShape 5"/>
          <p:cNvCxnSpPr>
            <a:cxnSpLocks noChangeShapeType="1"/>
            <a:stCxn id="617475" idx="2"/>
            <a:endCxn id="617476" idx="0"/>
          </p:cNvCxnSpPr>
          <p:nvPr/>
        </p:nvCxnSpPr>
        <p:spPr bwMode="auto">
          <a:xfrm>
            <a:off x="4421188" y="1874838"/>
            <a:ext cx="0" cy="457200"/>
          </a:xfrm>
          <a:prstGeom prst="straightConnector1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617478" name="Rectangle 6"/>
          <p:cNvSpPr>
            <a:spLocks noChangeArrowheads="1"/>
          </p:cNvSpPr>
          <p:nvPr/>
        </p:nvSpPr>
        <p:spPr bwMode="auto">
          <a:xfrm>
            <a:off x="3430588" y="3322638"/>
            <a:ext cx="1981200" cy="5334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1" lang="en-US" altLang="zh-TW">
                <a:latin typeface="Calibri" panose="020F0502020204030204" pitchFamily="34" charset="0"/>
              </a:rPr>
              <a:t>architecture</a:t>
            </a:r>
          </a:p>
        </p:txBody>
      </p:sp>
      <p:sp>
        <p:nvSpPr>
          <p:cNvPr id="617479" name="Rectangle 7"/>
          <p:cNvSpPr>
            <a:spLocks noChangeArrowheads="1"/>
          </p:cNvSpPr>
          <p:nvPr/>
        </p:nvSpPr>
        <p:spPr bwMode="auto">
          <a:xfrm>
            <a:off x="3430588" y="4389438"/>
            <a:ext cx="1981200" cy="5334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tIns="10800" bIns="1080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70000"/>
              </a:lnSpc>
            </a:pPr>
            <a:r>
              <a:rPr kumimoji="1" lang="en-US" altLang="zh-TW">
                <a:latin typeface="Calibri" panose="020F0502020204030204" pitchFamily="34" charset="0"/>
              </a:rPr>
              <a:t>component</a:t>
            </a:r>
          </a:p>
          <a:p>
            <a:pPr algn="ctr" eaLnBrk="1" hangingPunct="1">
              <a:lnSpc>
                <a:spcPct val="70000"/>
              </a:lnSpc>
            </a:pPr>
            <a:r>
              <a:rPr kumimoji="1" lang="en-US" altLang="zh-TW">
                <a:latin typeface="Calibri" panose="020F0502020204030204" pitchFamily="34" charset="0"/>
              </a:rPr>
              <a:t>development</a:t>
            </a:r>
          </a:p>
        </p:txBody>
      </p:sp>
      <p:sp>
        <p:nvSpPr>
          <p:cNvPr id="617480" name="Rectangle 8"/>
          <p:cNvSpPr>
            <a:spLocks noChangeArrowheads="1"/>
          </p:cNvSpPr>
          <p:nvPr/>
        </p:nvSpPr>
        <p:spPr bwMode="auto">
          <a:xfrm>
            <a:off x="3430588" y="5380038"/>
            <a:ext cx="1981200" cy="5334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tIns="10800" bIns="1080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70000"/>
              </a:lnSpc>
            </a:pPr>
            <a:r>
              <a:rPr kumimoji="1" lang="en-US" altLang="zh-TW">
                <a:latin typeface="Calibri" panose="020F0502020204030204" pitchFamily="34" charset="0"/>
              </a:rPr>
              <a:t>system</a:t>
            </a:r>
          </a:p>
          <a:p>
            <a:pPr algn="ctr" eaLnBrk="1" hangingPunct="1">
              <a:lnSpc>
                <a:spcPct val="70000"/>
              </a:lnSpc>
            </a:pPr>
            <a:r>
              <a:rPr kumimoji="1" lang="en-US" altLang="zh-TW">
                <a:latin typeface="Calibri" panose="020F0502020204030204" pitchFamily="34" charset="0"/>
              </a:rPr>
              <a:t>integration</a:t>
            </a:r>
          </a:p>
        </p:txBody>
      </p:sp>
      <p:cxnSp>
        <p:nvCxnSpPr>
          <p:cNvPr id="617481" name="AutoShape 9"/>
          <p:cNvCxnSpPr>
            <a:cxnSpLocks noChangeShapeType="1"/>
            <a:stCxn id="617476" idx="2"/>
            <a:endCxn id="617478" idx="0"/>
          </p:cNvCxnSpPr>
          <p:nvPr/>
        </p:nvCxnSpPr>
        <p:spPr bwMode="auto">
          <a:xfrm>
            <a:off x="4421188" y="2865438"/>
            <a:ext cx="0" cy="457200"/>
          </a:xfrm>
          <a:prstGeom prst="straightConnector1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7482" name="AutoShape 10"/>
          <p:cNvCxnSpPr>
            <a:cxnSpLocks noChangeShapeType="1"/>
            <a:stCxn id="617478" idx="2"/>
            <a:endCxn id="617479" idx="0"/>
          </p:cNvCxnSpPr>
          <p:nvPr/>
        </p:nvCxnSpPr>
        <p:spPr bwMode="auto">
          <a:xfrm>
            <a:off x="4421188" y="3856038"/>
            <a:ext cx="0" cy="533400"/>
          </a:xfrm>
          <a:prstGeom prst="straightConnector1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7483" name="AutoShape 11"/>
          <p:cNvCxnSpPr>
            <a:cxnSpLocks noChangeShapeType="1"/>
            <a:stCxn id="617479" idx="2"/>
            <a:endCxn id="617480" idx="0"/>
          </p:cNvCxnSpPr>
          <p:nvPr/>
        </p:nvCxnSpPr>
        <p:spPr bwMode="auto">
          <a:xfrm>
            <a:off x="4421188" y="4922838"/>
            <a:ext cx="0" cy="457200"/>
          </a:xfrm>
          <a:prstGeom prst="straightConnector1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7484" name="AutoShape 12"/>
          <p:cNvCxnSpPr>
            <a:cxnSpLocks noChangeShapeType="1"/>
            <a:stCxn id="617480" idx="3"/>
            <a:endCxn id="617479" idx="3"/>
          </p:cNvCxnSpPr>
          <p:nvPr/>
        </p:nvCxnSpPr>
        <p:spPr bwMode="auto">
          <a:xfrm flipV="1">
            <a:off x="5411788" y="4656138"/>
            <a:ext cx="1587" cy="990600"/>
          </a:xfrm>
          <a:prstGeom prst="curvedConnector3">
            <a:avLst>
              <a:gd name="adj1" fmla="val 14400000"/>
            </a:avLst>
          </a:prstGeom>
          <a:noFill/>
          <a:ln w="19050">
            <a:solidFill>
              <a:srgbClr val="FF3399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7485" name="AutoShape 13"/>
          <p:cNvCxnSpPr>
            <a:cxnSpLocks noChangeShapeType="1"/>
            <a:stCxn id="617479" idx="3"/>
            <a:endCxn id="617478" idx="3"/>
          </p:cNvCxnSpPr>
          <p:nvPr/>
        </p:nvCxnSpPr>
        <p:spPr bwMode="auto">
          <a:xfrm flipV="1">
            <a:off x="5411788" y="3589338"/>
            <a:ext cx="1587" cy="1066800"/>
          </a:xfrm>
          <a:prstGeom prst="curvedConnector3">
            <a:avLst>
              <a:gd name="adj1" fmla="val 14400000"/>
            </a:avLst>
          </a:prstGeom>
          <a:noFill/>
          <a:ln w="19050">
            <a:solidFill>
              <a:srgbClr val="FF3399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7486" name="AutoShape 14"/>
          <p:cNvCxnSpPr>
            <a:cxnSpLocks noChangeShapeType="1"/>
            <a:stCxn id="617478" idx="3"/>
            <a:endCxn id="617476" idx="3"/>
          </p:cNvCxnSpPr>
          <p:nvPr/>
        </p:nvCxnSpPr>
        <p:spPr bwMode="auto">
          <a:xfrm flipV="1">
            <a:off x="5411788" y="2598738"/>
            <a:ext cx="1587" cy="990600"/>
          </a:xfrm>
          <a:prstGeom prst="curvedConnector3">
            <a:avLst>
              <a:gd name="adj1" fmla="val 14400000"/>
            </a:avLst>
          </a:prstGeom>
          <a:noFill/>
          <a:ln w="19050">
            <a:solidFill>
              <a:srgbClr val="FF3399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17487" name="AutoShape 15"/>
          <p:cNvCxnSpPr>
            <a:cxnSpLocks noChangeShapeType="1"/>
            <a:stCxn id="617476" idx="3"/>
            <a:endCxn id="617475" idx="3"/>
          </p:cNvCxnSpPr>
          <p:nvPr/>
        </p:nvCxnSpPr>
        <p:spPr bwMode="auto">
          <a:xfrm flipV="1">
            <a:off x="5411788" y="1608138"/>
            <a:ext cx="1587" cy="990600"/>
          </a:xfrm>
          <a:prstGeom prst="curvedConnector3">
            <a:avLst>
              <a:gd name="adj1" fmla="val 14400000"/>
            </a:avLst>
          </a:prstGeom>
          <a:noFill/>
          <a:ln w="19050">
            <a:solidFill>
              <a:srgbClr val="FF3399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617488" name="AutoShape 16"/>
          <p:cNvSpPr>
            <a:spLocks noChangeArrowheads="1"/>
          </p:cNvSpPr>
          <p:nvPr/>
        </p:nvSpPr>
        <p:spPr bwMode="auto">
          <a:xfrm>
            <a:off x="1144588" y="2027238"/>
            <a:ext cx="1905000" cy="990600"/>
          </a:xfrm>
          <a:prstGeom prst="wedgeRoundRectCallout">
            <a:avLst>
              <a:gd name="adj1" fmla="val 121417"/>
              <a:gd name="adj2" fmla="val -55769"/>
              <a:gd name="adj3" fmla="val 16667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1" lang="en-US" altLang="zh-TW">
                <a:latin typeface="Calibri" panose="020F0502020204030204" pitchFamily="34" charset="0"/>
              </a:rPr>
              <a:t>Top-down</a:t>
            </a:r>
          </a:p>
          <a:p>
            <a:pPr algn="ctr" eaLnBrk="1" hangingPunct="1"/>
            <a:r>
              <a:rPr kumimoji="1" lang="en-US" altLang="zh-TW">
                <a:latin typeface="Calibri" panose="020F0502020204030204" pitchFamily="34" charset="0"/>
              </a:rPr>
              <a:t>design</a:t>
            </a:r>
          </a:p>
        </p:txBody>
      </p:sp>
      <p:sp>
        <p:nvSpPr>
          <p:cNvPr id="617489" name="AutoShape 17"/>
          <p:cNvSpPr>
            <a:spLocks noChangeArrowheads="1"/>
          </p:cNvSpPr>
          <p:nvPr/>
        </p:nvSpPr>
        <p:spPr bwMode="auto">
          <a:xfrm>
            <a:off x="6554788" y="3398838"/>
            <a:ext cx="1905000" cy="990600"/>
          </a:xfrm>
          <a:prstGeom prst="wedgeEllipseCallout">
            <a:avLst>
              <a:gd name="adj1" fmla="val -97833"/>
              <a:gd name="adj2" fmla="val 107852"/>
            </a:avLst>
          </a:pr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1" lang="en-US" altLang="zh-TW">
                <a:latin typeface="Calibri" panose="020F0502020204030204" pitchFamily="34" charset="0"/>
              </a:rPr>
              <a:t>Bottom-up</a:t>
            </a:r>
          </a:p>
          <a:p>
            <a:pPr algn="ctr" eaLnBrk="1" hangingPunct="1"/>
            <a:r>
              <a:rPr kumimoji="1" lang="en-US" altLang="zh-TW">
                <a:latin typeface="Calibri" panose="020F0502020204030204" pitchFamily="34" charset="0"/>
              </a:rPr>
              <a:t>design</a:t>
            </a:r>
          </a:p>
        </p:txBody>
      </p:sp>
      <p:sp>
        <p:nvSpPr>
          <p:cNvPr id="617490" name="Text Box 18"/>
          <p:cNvSpPr txBox="1">
            <a:spLocks noChangeArrowheads="1"/>
          </p:cNvSpPr>
          <p:nvPr/>
        </p:nvSpPr>
        <p:spPr bwMode="auto">
          <a:xfrm>
            <a:off x="325438" y="4256088"/>
            <a:ext cx="2249487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1" lang="en-US" altLang="zh-TW" sz="2800">
                <a:latin typeface="Calibri" panose="020F0502020204030204" pitchFamily="34" charset="0"/>
              </a:rPr>
              <a:t>Real design </a:t>
            </a:r>
            <a:br>
              <a:rPr kumimoji="1" lang="en-US" altLang="zh-TW" sz="2800">
                <a:latin typeface="Calibri" panose="020F0502020204030204" pitchFamily="34" charset="0"/>
              </a:rPr>
            </a:br>
            <a:r>
              <a:rPr kumimoji="1" lang="en-US" altLang="zh-TW" sz="2800">
                <a:latin typeface="Calibri" panose="020F0502020204030204" pitchFamily="34" charset="0"/>
              </a:rPr>
              <a:t>often iterative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17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17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17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17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7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7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488" grpId="0" animBg="1"/>
      <p:bldP spid="617489" grpId="0" animBg="1" autoUpdateAnimBg="0"/>
      <p:bldP spid="617490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FB3442-6E5A-4339-885C-DFBC1712A684}" type="slidenum">
              <a:rPr lang="zh-TW" altLang="en-US"/>
              <a:pPr/>
              <a:t>4</a:t>
            </a:fld>
            <a:endParaRPr lang="zh-TW" altLang="zh-TW"/>
          </a:p>
        </p:txBody>
      </p:sp>
      <p:sp>
        <p:nvSpPr>
          <p:cNvPr id="90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Requirements</a:t>
            </a:r>
          </a:p>
        </p:txBody>
      </p:sp>
      <p:sp>
        <p:nvSpPr>
          <p:cNvPr id="90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From needs to product/service ideas and</a:t>
            </a:r>
            <a:br>
              <a:rPr lang="en-US" altLang="zh-TW" dirty="0" smtClean="0"/>
            </a:br>
            <a:r>
              <a:rPr lang="en-US" altLang="zh-TW" dirty="0" smtClean="0"/>
              <a:t>requirements</a:t>
            </a:r>
          </a:p>
          <a:p>
            <a:pPr lvl="1"/>
            <a:r>
              <a:rPr lang="en-US" altLang="zh-TW" dirty="0" smtClean="0"/>
              <a:t>Plain </a:t>
            </a:r>
            <a:r>
              <a:rPr lang="en-US" altLang="zh-TW" dirty="0"/>
              <a:t>language description of what the </a:t>
            </a:r>
            <a:br>
              <a:rPr lang="en-US" altLang="zh-TW" dirty="0"/>
            </a:br>
            <a:r>
              <a:rPr lang="en-US" altLang="zh-TW" dirty="0"/>
              <a:t>user wants and expects to </a:t>
            </a:r>
            <a:r>
              <a:rPr lang="en-US" altLang="zh-TW" dirty="0" smtClean="0"/>
              <a:t>get</a:t>
            </a:r>
          </a:p>
          <a:p>
            <a:pPr lvl="1"/>
            <a:r>
              <a:rPr lang="en-US" altLang="zh-TW" dirty="0" smtClean="0"/>
              <a:t>A step of problem definition</a:t>
            </a:r>
          </a:p>
          <a:p>
            <a:pPr lvl="1"/>
            <a:endParaRPr lang="en-US" altLang="zh-TW" dirty="0"/>
          </a:p>
          <a:p>
            <a:pPr lvl="1"/>
            <a:endParaRPr lang="en-US" altLang="zh-TW" dirty="0"/>
          </a:p>
          <a:p>
            <a:pPr lvl="1"/>
            <a:r>
              <a:rPr lang="en-US" altLang="zh-TW" dirty="0" smtClean="0"/>
              <a:t>May </a:t>
            </a:r>
            <a:r>
              <a:rPr lang="en-US" altLang="zh-TW" dirty="0"/>
              <a:t>be developed in several ways:</a:t>
            </a:r>
          </a:p>
          <a:p>
            <a:pPr lvl="2"/>
            <a:r>
              <a:rPr lang="en-US" altLang="zh-TW" dirty="0"/>
              <a:t>T</a:t>
            </a:r>
            <a:r>
              <a:rPr lang="en-US" altLang="zh-TW" dirty="0" smtClean="0"/>
              <a:t>alking </a:t>
            </a:r>
            <a:r>
              <a:rPr lang="en-US" altLang="zh-TW" dirty="0"/>
              <a:t>directly to customers</a:t>
            </a:r>
          </a:p>
          <a:p>
            <a:pPr lvl="2"/>
            <a:r>
              <a:rPr lang="en-US" altLang="zh-TW" dirty="0"/>
              <a:t>T</a:t>
            </a:r>
            <a:r>
              <a:rPr lang="en-US" altLang="zh-TW" dirty="0" smtClean="0"/>
              <a:t>alking </a:t>
            </a:r>
            <a:r>
              <a:rPr lang="en-US" altLang="zh-TW" dirty="0"/>
              <a:t>to marketing representatives</a:t>
            </a:r>
          </a:p>
          <a:p>
            <a:pPr lvl="2"/>
            <a:r>
              <a:rPr lang="en-US" altLang="zh-TW" dirty="0"/>
              <a:t>P</a:t>
            </a:r>
            <a:r>
              <a:rPr lang="en-US" altLang="zh-TW" dirty="0" smtClean="0"/>
              <a:t>roviding </a:t>
            </a:r>
            <a:r>
              <a:rPr lang="en-US" altLang="zh-TW" dirty="0"/>
              <a:t>prototypes to users for comment</a:t>
            </a:r>
          </a:p>
        </p:txBody>
      </p:sp>
      <p:grpSp>
        <p:nvGrpSpPr>
          <p:cNvPr id="909316" name="Group 17"/>
          <p:cNvGrpSpPr>
            <a:grpSpLocks/>
          </p:cNvGrpSpPr>
          <p:nvPr/>
        </p:nvGrpSpPr>
        <p:grpSpPr bwMode="auto">
          <a:xfrm>
            <a:off x="7235825" y="369888"/>
            <a:ext cx="1622425" cy="3490912"/>
            <a:chOff x="3969" y="1207"/>
            <a:chExt cx="1248" cy="2880"/>
          </a:xfrm>
        </p:grpSpPr>
        <p:sp>
          <p:nvSpPr>
            <p:cNvPr id="623620" name="Rectangle 4"/>
            <p:cNvSpPr>
              <a:spLocks noChangeArrowheads="1"/>
            </p:cNvSpPr>
            <p:nvPr/>
          </p:nvSpPr>
          <p:spPr bwMode="auto">
            <a:xfrm>
              <a:off x="3969" y="1207"/>
              <a:ext cx="1248" cy="337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requirements</a:t>
              </a:r>
            </a:p>
          </p:txBody>
        </p:sp>
        <p:sp>
          <p:nvSpPr>
            <p:cNvPr id="623621" name="Rectangle 5"/>
            <p:cNvSpPr>
              <a:spLocks noChangeArrowheads="1"/>
            </p:cNvSpPr>
            <p:nvPr/>
          </p:nvSpPr>
          <p:spPr bwMode="auto">
            <a:xfrm>
              <a:off x="3969" y="1830"/>
              <a:ext cx="1248" cy="337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specification</a:t>
              </a:r>
            </a:p>
          </p:txBody>
        </p:sp>
        <p:cxnSp>
          <p:nvCxnSpPr>
            <p:cNvPr id="623622" name="AutoShape 6"/>
            <p:cNvCxnSpPr>
              <a:cxnSpLocks noChangeShapeType="1"/>
              <a:stCxn id="623620" idx="2"/>
              <a:endCxn id="623621" idx="0"/>
            </p:cNvCxnSpPr>
            <p:nvPr/>
          </p:nvCxnSpPr>
          <p:spPr bwMode="auto">
            <a:xfrm>
              <a:off x="4593" y="1544"/>
              <a:ext cx="0" cy="28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23623" name="Rectangle 7"/>
            <p:cNvSpPr>
              <a:spLocks noChangeArrowheads="1"/>
            </p:cNvSpPr>
            <p:nvPr/>
          </p:nvSpPr>
          <p:spPr bwMode="auto">
            <a:xfrm>
              <a:off x="3969" y="2455"/>
              <a:ext cx="1248" cy="335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architecture</a:t>
              </a:r>
            </a:p>
          </p:txBody>
        </p:sp>
        <p:sp>
          <p:nvSpPr>
            <p:cNvPr id="623624" name="Rectangle 8"/>
            <p:cNvSpPr>
              <a:spLocks noChangeArrowheads="1"/>
            </p:cNvSpPr>
            <p:nvPr/>
          </p:nvSpPr>
          <p:spPr bwMode="auto">
            <a:xfrm>
              <a:off x="3969" y="3127"/>
              <a:ext cx="1248" cy="337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tIns="10800" bIns="10800" anchor="ctr"/>
            <a:lstStyle/>
            <a:p>
              <a:pPr algn="ctr" eaLnBrk="1" hangingPunct="1">
                <a:lnSpc>
                  <a:spcPct val="70000"/>
                </a:lnSpc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component</a:t>
              </a:r>
            </a:p>
            <a:p>
              <a:pPr algn="ctr" eaLnBrk="1" hangingPunct="1">
                <a:lnSpc>
                  <a:spcPct val="70000"/>
                </a:lnSpc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development</a:t>
              </a:r>
            </a:p>
          </p:txBody>
        </p:sp>
        <p:sp>
          <p:nvSpPr>
            <p:cNvPr id="623625" name="Rectangle 9"/>
            <p:cNvSpPr>
              <a:spLocks noChangeArrowheads="1"/>
            </p:cNvSpPr>
            <p:nvPr/>
          </p:nvSpPr>
          <p:spPr bwMode="auto">
            <a:xfrm>
              <a:off x="3969" y="3750"/>
              <a:ext cx="1248" cy="337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tIns="10800" bIns="10800" anchor="ctr"/>
            <a:lstStyle/>
            <a:p>
              <a:pPr algn="ctr" eaLnBrk="1" hangingPunct="1">
                <a:lnSpc>
                  <a:spcPct val="70000"/>
                </a:lnSpc>
                <a:defRPr/>
              </a:pPr>
              <a:r>
                <a:rPr kumimoji="1" lang="en-US" altLang="zh-TW" sz="2000" dirty="0">
                  <a:latin typeface="+mn-lt"/>
                  <a:ea typeface="新細明體" charset="0"/>
                  <a:cs typeface="新細明體" charset="0"/>
                </a:rPr>
                <a:t>system</a:t>
              </a:r>
            </a:p>
            <a:p>
              <a:pPr algn="ctr" eaLnBrk="1" hangingPunct="1">
                <a:lnSpc>
                  <a:spcPct val="70000"/>
                </a:lnSpc>
                <a:defRPr/>
              </a:pPr>
              <a:r>
                <a:rPr kumimoji="1" lang="en-US" altLang="zh-TW" sz="2000" dirty="0">
                  <a:latin typeface="+mn-lt"/>
                  <a:ea typeface="新細明體" charset="0"/>
                  <a:cs typeface="新細明體" charset="0"/>
                </a:rPr>
                <a:t>integration</a:t>
              </a:r>
            </a:p>
          </p:txBody>
        </p:sp>
        <p:cxnSp>
          <p:nvCxnSpPr>
            <p:cNvPr id="623626" name="AutoShape 10"/>
            <p:cNvCxnSpPr>
              <a:cxnSpLocks noChangeShapeType="1"/>
              <a:stCxn id="623621" idx="2"/>
              <a:endCxn id="623623" idx="0"/>
            </p:cNvCxnSpPr>
            <p:nvPr/>
          </p:nvCxnSpPr>
          <p:spPr bwMode="auto">
            <a:xfrm>
              <a:off x="4593" y="2167"/>
              <a:ext cx="0" cy="28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23627" name="AutoShape 11"/>
            <p:cNvCxnSpPr>
              <a:cxnSpLocks noChangeShapeType="1"/>
              <a:stCxn id="623623" idx="2"/>
              <a:endCxn id="623624" idx="0"/>
            </p:cNvCxnSpPr>
            <p:nvPr/>
          </p:nvCxnSpPr>
          <p:spPr bwMode="auto">
            <a:xfrm>
              <a:off x="4593" y="2790"/>
              <a:ext cx="0" cy="33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23628" name="AutoShape 12"/>
            <p:cNvCxnSpPr>
              <a:cxnSpLocks noChangeShapeType="1"/>
              <a:stCxn id="623624" idx="2"/>
              <a:endCxn id="623625" idx="0"/>
            </p:cNvCxnSpPr>
            <p:nvPr/>
          </p:nvCxnSpPr>
          <p:spPr bwMode="auto">
            <a:xfrm>
              <a:off x="4593" y="3464"/>
              <a:ext cx="0" cy="28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623634" name="Oval 18"/>
          <p:cNvSpPr>
            <a:spLocks noChangeArrowheads="1"/>
          </p:cNvSpPr>
          <p:nvPr/>
        </p:nvSpPr>
        <p:spPr bwMode="auto">
          <a:xfrm>
            <a:off x="6804025" y="115888"/>
            <a:ext cx="2339975" cy="863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2" name="橢圓 1"/>
          <p:cNvSpPr/>
          <p:nvPr/>
        </p:nvSpPr>
        <p:spPr bwMode="auto">
          <a:xfrm>
            <a:off x="2987824" y="3356992"/>
            <a:ext cx="1368152" cy="576064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標楷體" panose="03000509000000000000" pitchFamily="65" charset="-120"/>
              </a:rPr>
              <a:t>f</a:t>
            </a:r>
            <a:endParaRPr kumimoji="0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標楷體" panose="03000509000000000000" pitchFamily="65" charset="-120"/>
            </a:endParaRPr>
          </a:p>
        </p:txBody>
      </p:sp>
      <p:cxnSp>
        <p:nvCxnSpPr>
          <p:cNvPr id="4" name="直線單箭頭接點 3"/>
          <p:cNvCxnSpPr>
            <a:endCxn id="2" idx="6"/>
          </p:cNvCxnSpPr>
          <p:nvPr/>
        </p:nvCxnSpPr>
        <p:spPr bwMode="auto">
          <a:xfrm flipH="1">
            <a:off x="4355976" y="3645024"/>
            <a:ext cx="79208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直線單箭頭接點 18"/>
          <p:cNvCxnSpPr>
            <a:stCxn id="2" idx="2"/>
          </p:cNvCxnSpPr>
          <p:nvPr/>
        </p:nvCxnSpPr>
        <p:spPr bwMode="auto">
          <a:xfrm flipH="1">
            <a:off x="2195736" y="3645024"/>
            <a:ext cx="79208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文字方塊 6"/>
          <p:cNvSpPr txBox="1"/>
          <p:nvPr/>
        </p:nvSpPr>
        <p:spPr>
          <a:xfrm>
            <a:off x="1082160" y="3414190"/>
            <a:ext cx="11576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0000FF"/>
                </a:solidFill>
                <a:latin typeface="+mn-lt"/>
              </a:rPr>
              <a:t>outputs</a:t>
            </a:r>
            <a:endParaRPr lang="zh-TW" altLang="en-US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23" name="文字方塊 22"/>
          <p:cNvSpPr txBox="1"/>
          <p:nvPr/>
        </p:nvSpPr>
        <p:spPr>
          <a:xfrm>
            <a:off x="5158524" y="3414191"/>
            <a:ext cx="963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0000FF"/>
                </a:solidFill>
                <a:latin typeface="+mn-lt"/>
              </a:rPr>
              <a:t>inputs</a:t>
            </a:r>
            <a:endParaRPr lang="zh-TW" altLang="en-US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24" name="AutoShape 4"/>
          <p:cNvSpPr>
            <a:spLocks noChangeArrowheads="1"/>
          </p:cNvSpPr>
          <p:nvPr/>
        </p:nvSpPr>
        <p:spPr bwMode="auto">
          <a:xfrm>
            <a:off x="6022089" y="4098521"/>
            <a:ext cx="2579205" cy="783193"/>
          </a:xfrm>
          <a:prstGeom prst="roundRect">
            <a:avLst>
              <a:gd name="adj" fmla="val 16667"/>
            </a:avLst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>
                <a:solidFill>
                  <a:srgbClr val="FF0000"/>
                </a:solidFill>
                <a:latin typeface="Comic Sans MS" panose="030F0702030302020204" pitchFamily="66" charset="0"/>
                <a:ea typeface="標楷體" panose="03000509000000000000" pitchFamily="65" charset="-120"/>
              </a:rPr>
              <a:t>Describe “WHAT”, not “HOW”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9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9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9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9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FB3442-6E5A-4339-885C-DFBC1712A684}" type="slidenum">
              <a:rPr lang="zh-TW" altLang="en-US"/>
              <a:pPr/>
              <a:t>5</a:t>
            </a:fld>
            <a:endParaRPr lang="zh-TW" altLang="zh-TW"/>
          </a:p>
        </p:txBody>
      </p:sp>
      <p:sp>
        <p:nvSpPr>
          <p:cNvPr id="90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Requirements</a:t>
            </a:r>
          </a:p>
        </p:txBody>
      </p:sp>
      <p:sp>
        <p:nvSpPr>
          <p:cNvPr id="90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Exploit different solution strategies and</a:t>
            </a:r>
            <a:br>
              <a:rPr lang="en-US" altLang="zh-TW" dirty="0" smtClean="0"/>
            </a:br>
            <a:r>
              <a:rPr lang="en-US" altLang="zh-TW" dirty="0" smtClean="0"/>
              <a:t>tradeoff for the best product/service idea</a:t>
            </a:r>
            <a:endParaRPr lang="en-US" altLang="zh-TW" dirty="0"/>
          </a:p>
          <a:p>
            <a:pPr lvl="1"/>
            <a:r>
              <a:rPr lang="en-US" altLang="zh-TW" dirty="0"/>
              <a:t>e.g. </a:t>
            </a:r>
            <a:r>
              <a:rPr lang="en-US" altLang="zh-TW" i="1" dirty="0"/>
              <a:t>to </a:t>
            </a:r>
            <a:r>
              <a:rPr lang="en-US" altLang="zh-TW" i="1" dirty="0"/>
              <a:t>develop a thermometer</a:t>
            </a:r>
            <a:r>
              <a:rPr lang="en-US" altLang="zh-TW" i="1" dirty="0"/>
              <a:t> </a:t>
            </a:r>
            <a:r>
              <a:rPr lang="en-US" altLang="zh-TW" i="1" dirty="0" smtClean="0"/>
              <a:t>with </a:t>
            </a:r>
            <a:br>
              <a:rPr lang="en-US" altLang="zh-TW" i="1" dirty="0" smtClean="0"/>
            </a:br>
            <a:r>
              <a:rPr lang="en-US" altLang="zh-TW" i="1" dirty="0" smtClean="0"/>
              <a:t>communication capability that </a:t>
            </a:r>
            <a:r>
              <a:rPr lang="en-US" altLang="zh-TW" i="1" dirty="0" smtClean="0"/>
              <a:t>monitors the </a:t>
            </a:r>
            <a:br>
              <a:rPr lang="en-US" altLang="zh-TW" i="1" dirty="0" smtClean="0"/>
            </a:br>
            <a:r>
              <a:rPr lang="en-US" altLang="zh-TW" i="1" dirty="0" smtClean="0"/>
              <a:t>temperature </a:t>
            </a:r>
            <a:r>
              <a:rPr lang="en-US" altLang="zh-TW" i="1" dirty="0" smtClean="0"/>
              <a:t>of </a:t>
            </a:r>
            <a:r>
              <a:rPr lang="en-US" altLang="zh-TW" i="1" dirty="0" smtClean="0"/>
              <a:t>containers and issues alarms</a:t>
            </a:r>
            <a:endParaRPr lang="en-US" altLang="zh-TW" i="1" dirty="0"/>
          </a:p>
          <a:p>
            <a:pPr lvl="1"/>
            <a:r>
              <a:rPr lang="en-US" altLang="zh-TW" dirty="0" smtClean="0"/>
              <a:t>May involve iterative refinements between</a:t>
            </a:r>
            <a:br>
              <a:rPr lang="en-US" altLang="zh-TW" dirty="0" smtClean="0"/>
            </a:br>
            <a:r>
              <a:rPr lang="en-US" altLang="zh-TW" dirty="0" smtClean="0"/>
              <a:t>problem and solutions</a:t>
            </a:r>
          </a:p>
          <a:p>
            <a:r>
              <a:rPr lang="en-US" altLang="zh-TW" dirty="0" smtClean="0"/>
              <a:t>Focus on the chosen product/service idea and work out further details</a:t>
            </a:r>
            <a:endParaRPr lang="en-US" altLang="zh-TW" dirty="0" smtClean="0"/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Describe </a:t>
            </a:r>
            <a:r>
              <a:rPr lang="en-US" altLang="zh-TW" dirty="0">
                <a:solidFill>
                  <a:srgbClr val="FF0000"/>
                </a:solidFill>
              </a:rPr>
              <a:t>how the end product is </a:t>
            </a:r>
            <a:r>
              <a:rPr lang="en-US" altLang="zh-TW" dirty="0" smtClean="0">
                <a:solidFill>
                  <a:srgbClr val="FF0000"/>
                </a:solidFill>
              </a:rPr>
              <a:t>used by </a:t>
            </a:r>
            <a:r>
              <a:rPr lang="en-US" altLang="zh-TW" dirty="0">
                <a:solidFill>
                  <a:srgbClr val="FF0000"/>
                </a:solidFill>
              </a:rPr>
              <a:t>the </a:t>
            </a:r>
            <a:r>
              <a:rPr lang="en-US" altLang="zh-TW" dirty="0" smtClean="0">
                <a:solidFill>
                  <a:srgbClr val="FF0000"/>
                </a:solidFill>
              </a:rPr>
              <a:t>user, i.e. describe the system from the perspective of the user</a:t>
            </a:r>
            <a:endParaRPr lang="en-US" altLang="zh-TW" dirty="0">
              <a:solidFill>
                <a:srgbClr val="FF0000"/>
              </a:solidFill>
            </a:endParaRPr>
          </a:p>
        </p:txBody>
      </p:sp>
      <p:grpSp>
        <p:nvGrpSpPr>
          <p:cNvPr id="909316" name="Group 17"/>
          <p:cNvGrpSpPr>
            <a:grpSpLocks/>
          </p:cNvGrpSpPr>
          <p:nvPr/>
        </p:nvGrpSpPr>
        <p:grpSpPr bwMode="auto">
          <a:xfrm>
            <a:off x="7235825" y="369888"/>
            <a:ext cx="1622425" cy="3490912"/>
            <a:chOff x="3969" y="1207"/>
            <a:chExt cx="1248" cy="2880"/>
          </a:xfrm>
        </p:grpSpPr>
        <p:sp>
          <p:nvSpPr>
            <p:cNvPr id="623620" name="Rectangle 4"/>
            <p:cNvSpPr>
              <a:spLocks noChangeArrowheads="1"/>
            </p:cNvSpPr>
            <p:nvPr/>
          </p:nvSpPr>
          <p:spPr bwMode="auto">
            <a:xfrm>
              <a:off x="3969" y="1207"/>
              <a:ext cx="1248" cy="337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requirements</a:t>
              </a:r>
            </a:p>
          </p:txBody>
        </p:sp>
        <p:sp>
          <p:nvSpPr>
            <p:cNvPr id="623621" name="Rectangle 5"/>
            <p:cNvSpPr>
              <a:spLocks noChangeArrowheads="1"/>
            </p:cNvSpPr>
            <p:nvPr/>
          </p:nvSpPr>
          <p:spPr bwMode="auto">
            <a:xfrm>
              <a:off x="3969" y="1830"/>
              <a:ext cx="1248" cy="337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specification</a:t>
              </a:r>
            </a:p>
          </p:txBody>
        </p:sp>
        <p:cxnSp>
          <p:nvCxnSpPr>
            <p:cNvPr id="623622" name="AutoShape 6"/>
            <p:cNvCxnSpPr>
              <a:cxnSpLocks noChangeShapeType="1"/>
              <a:stCxn id="623620" idx="2"/>
              <a:endCxn id="623621" idx="0"/>
            </p:cNvCxnSpPr>
            <p:nvPr/>
          </p:nvCxnSpPr>
          <p:spPr bwMode="auto">
            <a:xfrm>
              <a:off x="4593" y="1544"/>
              <a:ext cx="0" cy="28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23623" name="Rectangle 7"/>
            <p:cNvSpPr>
              <a:spLocks noChangeArrowheads="1"/>
            </p:cNvSpPr>
            <p:nvPr/>
          </p:nvSpPr>
          <p:spPr bwMode="auto">
            <a:xfrm>
              <a:off x="3969" y="2455"/>
              <a:ext cx="1248" cy="335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architecture</a:t>
              </a:r>
            </a:p>
          </p:txBody>
        </p:sp>
        <p:sp>
          <p:nvSpPr>
            <p:cNvPr id="623624" name="Rectangle 8"/>
            <p:cNvSpPr>
              <a:spLocks noChangeArrowheads="1"/>
            </p:cNvSpPr>
            <p:nvPr/>
          </p:nvSpPr>
          <p:spPr bwMode="auto">
            <a:xfrm>
              <a:off x="3969" y="3127"/>
              <a:ext cx="1248" cy="337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tIns="10800" bIns="10800" anchor="ctr"/>
            <a:lstStyle/>
            <a:p>
              <a:pPr algn="ctr" eaLnBrk="1" hangingPunct="1">
                <a:lnSpc>
                  <a:spcPct val="70000"/>
                </a:lnSpc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component</a:t>
              </a:r>
            </a:p>
            <a:p>
              <a:pPr algn="ctr" eaLnBrk="1" hangingPunct="1">
                <a:lnSpc>
                  <a:spcPct val="70000"/>
                </a:lnSpc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development</a:t>
              </a:r>
            </a:p>
          </p:txBody>
        </p:sp>
        <p:sp>
          <p:nvSpPr>
            <p:cNvPr id="623625" name="Rectangle 9"/>
            <p:cNvSpPr>
              <a:spLocks noChangeArrowheads="1"/>
            </p:cNvSpPr>
            <p:nvPr/>
          </p:nvSpPr>
          <p:spPr bwMode="auto">
            <a:xfrm>
              <a:off x="3969" y="3750"/>
              <a:ext cx="1248" cy="337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tIns="10800" bIns="10800" anchor="ctr"/>
            <a:lstStyle/>
            <a:p>
              <a:pPr algn="ctr" eaLnBrk="1" hangingPunct="1">
                <a:lnSpc>
                  <a:spcPct val="70000"/>
                </a:lnSpc>
                <a:defRPr/>
              </a:pPr>
              <a:r>
                <a:rPr kumimoji="1" lang="en-US" altLang="zh-TW" sz="2000" dirty="0">
                  <a:latin typeface="+mn-lt"/>
                  <a:ea typeface="新細明體" charset="0"/>
                  <a:cs typeface="新細明體" charset="0"/>
                </a:rPr>
                <a:t>system</a:t>
              </a:r>
            </a:p>
            <a:p>
              <a:pPr algn="ctr" eaLnBrk="1" hangingPunct="1">
                <a:lnSpc>
                  <a:spcPct val="70000"/>
                </a:lnSpc>
                <a:defRPr/>
              </a:pPr>
              <a:r>
                <a:rPr kumimoji="1" lang="en-US" altLang="zh-TW" sz="2000" dirty="0">
                  <a:latin typeface="+mn-lt"/>
                  <a:ea typeface="新細明體" charset="0"/>
                  <a:cs typeface="新細明體" charset="0"/>
                </a:rPr>
                <a:t>integration</a:t>
              </a:r>
            </a:p>
          </p:txBody>
        </p:sp>
        <p:cxnSp>
          <p:nvCxnSpPr>
            <p:cNvPr id="623626" name="AutoShape 10"/>
            <p:cNvCxnSpPr>
              <a:cxnSpLocks noChangeShapeType="1"/>
              <a:stCxn id="623621" idx="2"/>
              <a:endCxn id="623623" idx="0"/>
            </p:cNvCxnSpPr>
            <p:nvPr/>
          </p:nvCxnSpPr>
          <p:spPr bwMode="auto">
            <a:xfrm>
              <a:off x="4593" y="2167"/>
              <a:ext cx="0" cy="28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23627" name="AutoShape 11"/>
            <p:cNvCxnSpPr>
              <a:cxnSpLocks noChangeShapeType="1"/>
              <a:stCxn id="623623" idx="2"/>
              <a:endCxn id="623624" idx="0"/>
            </p:cNvCxnSpPr>
            <p:nvPr/>
          </p:nvCxnSpPr>
          <p:spPr bwMode="auto">
            <a:xfrm>
              <a:off x="4593" y="2790"/>
              <a:ext cx="0" cy="33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23628" name="AutoShape 12"/>
            <p:cNvCxnSpPr>
              <a:cxnSpLocks noChangeShapeType="1"/>
              <a:stCxn id="623624" idx="2"/>
              <a:endCxn id="623625" idx="0"/>
            </p:cNvCxnSpPr>
            <p:nvPr/>
          </p:nvCxnSpPr>
          <p:spPr bwMode="auto">
            <a:xfrm>
              <a:off x="4593" y="3464"/>
              <a:ext cx="0" cy="28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623634" name="Oval 18"/>
          <p:cNvSpPr>
            <a:spLocks noChangeArrowheads="1"/>
          </p:cNvSpPr>
          <p:nvPr/>
        </p:nvSpPr>
        <p:spPr bwMode="auto">
          <a:xfrm>
            <a:off x="6804025" y="115888"/>
            <a:ext cx="2339975" cy="863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80140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9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Requirements</a:t>
            </a:r>
            <a:endParaRPr lang="en-US" altLang="zh-TW"/>
          </a:p>
        </p:txBody>
      </p:sp>
      <p:sp>
        <p:nvSpPr>
          <p:cNvPr id="91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Functional requirements:</a:t>
            </a:r>
            <a:br>
              <a:rPr lang="en-US" altLang="zh-TW" dirty="0" smtClean="0"/>
            </a:br>
            <a:r>
              <a:rPr lang="en-US" altLang="zh-TW" dirty="0" smtClean="0"/>
              <a:t>Internals as a black box and describe only the </a:t>
            </a:r>
            <a:r>
              <a:rPr lang="en-US" altLang="zh-TW" dirty="0" smtClean="0">
                <a:solidFill>
                  <a:srgbClr val="FF0000"/>
                </a:solidFill>
              </a:rPr>
              <a:t>outputs</a:t>
            </a:r>
            <a:r>
              <a:rPr lang="en-US" altLang="zh-TW" dirty="0" smtClean="0"/>
              <a:t> as a </a:t>
            </a:r>
            <a:r>
              <a:rPr lang="en-US" altLang="zh-TW" u="sng" dirty="0" smtClean="0"/>
              <a:t>function</a:t>
            </a:r>
            <a:r>
              <a:rPr lang="en-US" altLang="zh-TW" dirty="0" smtClean="0"/>
              <a:t> of </a:t>
            </a:r>
            <a:r>
              <a:rPr lang="en-US" altLang="zh-TW" dirty="0" smtClean="0">
                <a:solidFill>
                  <a:srgbClr val="FF0000"/>
                </a:solidFill>
              </a:rPr>
              <a:t>inputs </a:t>
            </a:r>
          </a:p>
          <a:p>
            <a:pPr lvl="1"/>
            <a:r>
              <a:rPr lang="en-US" altLang="zh-TW" i="1" dirty="0" smtClean="0"/>
              <a:t>Sound an alarm when temperature rises above a threshold</a:t>
            </a:r>
          </a:p>
          <a:p>
            <a:pPr lvl="1"/>
            <a:r>
              <a:rPr lang="en-US" altLang="zh-TW" i="1" dirty="0" smtClean="0"/>
              <a:t>Notify backend server when temperature rises above a threshold and drops below the threshold</a:t>
            </a:r>
          </a:p>
          <a:p>
            <a:pPr lvl="1"/>
            <a:r>
              <a:rPr lang="en-US" altLang="zh-TW" i="1" dirty="0" smtClean="0"/>
              <a:t>Buttons to reset the device</a:t>
            </a:r>
          </a:p>
          <a:p>
            <a:r>
              <a:rPr lang="en-US" altLang="zh-TW" dirty="0" smtClean="0"/>
              <a:t>Non-functional requirements:</a:t>
            </a:r>
          </a:p>
          <a:p>
            <a:pPr lvl="1"/>
            <a:r>
              <a:rPr lang="en-US" altLang="zh-TW" dirty="0" smtClean="0"/>
              <a:t>Performance, reliability, etc.</a:t>
            </a:r>
          </a:p>
          <a:p>
            <a:pPr lvl="1"/>
            <a:r>
              <a:rPr lang="en-US" altLang="zh-TW" dirty="0" smtClean="0"/>
              <a:t>Size, weight, etc.</a:t>
            </a:r>
          </a:p>
          <a:p>
            <a:pPr lvl="1"/>
            <a:r>
              <a:rPr lang="en-US" altLang="zh-TW" dirty="0" smtClean="0"/>
              <a:t>Power consumption</a:t>
            </a:r>
          </a:p>
          <a:p>
            <a:pPr lvl="1"/>
            <a:r>
              <a:rPr lang="en-US" altLang="zh-TW" dirty="0" smtClean="0"/>
              <a:t>Cost</a:t>
            </a:r>
            <a:endParaRPr lang="en-US" altLang="zh-TW" dirty="0"/>
          </a:p>
        </p:txBody>
      </p:sp>
      <p:sp>
        <p:nvSpPr>
          <p:cNvPr id="6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6408E3-F194-406E-8D14-7FB508119EA3}" type="slidenum">
              <a:rPr lang="zh-TW" altLang="en-US" smtClean="0"/>
              <a:pPr/>
              <a:t>6</a:t>
            </a:fld>
            <a:endParaRPr lang="zh-TW" altLang="zh-TW"/>
          </a:p>
        </p:txBody>
      </p:sp>
      <p:grpSp>
        <p:nvGrpSpPr>
          <p:cNvPr id="2" name="群組 1"/>
          <p:cNvGrpSpPr/>
          <p:nvPr/>
        </p:nvGrpSpPr>
        <p:grpSpPr>
          <a:xfrm>
            <a:off x="5652120" y="1916832"/>
            <a:ext cx="2423126" cy="656829"/>
            <a:chOff x="1940131" y="3182394"/>
            <a:chExt cx="3207933" cy="750662"/>
          </a:xfrm>
        </p:grpSpPr>
        <p:sp>
          <p:nvSpPr>
            <p:cNvPr id="7" name="橢圓 6"/>
            <p:cNvSpPr/>
            <p:nvPr/>
          </p:nvSpPr>
          <p:spPr bwMode="auto">
            <a:xfrm>
              <a:off x="2987824" y="3356992"/>
              <a:ext cx="1368152" cy="576064"/>
            </a:xfrm>
            <a:prstGeom prst="ellipse">
              <a:avLst/>
            </a:prstGeom>
            <a:solidFill>
              <a:srgbClr val="FFFF00"/>
            </a:solidFill>
            <a:ln w="9525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TW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標楷體" panose="03000509000000000000" pitchFamily="65" charset="-120"/>
                </a:rPr>
                <a:t>f</a:t>
              </a:r>
              <a:endParaRPr kumimoji="0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標楷體" panose="03000509000000000000" pitchFamily="65" charset="-120"/>
              </a:endParaRPr>
            </a:p>
          </p:txBody>
        </p:sp>
        <p:cxnSp>
          <p:nvCxnSpPr>
            <p:cNvPr id="8" name="直線單箭頭接點 7"/>
            <p:cNvCxnSpPr>
              <a:endCxn id="7" idx="6"/>
            </p:cNvCxnSpPr>
            <p:nvPr/>
          </p:nvCxnSpPr>
          <p:spPr bwMode="auto">
            <a:xfrm flipH="1">
              <a:off x="4355976" y="3645024"/>
              <a:ext cx="792088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直線單箭頭接點 8"/>
            <p:cNvCxnSpPr>
              <a:stCxn id="7" idx="2"/>
            </p:cNvCxnSpPr>
            <p:nvPr/>
          </p:nvCxnSpPr>
          <p:spPr bwMode="auto">
            <a:xfrm flipH="1">
              <a:off x="2195736" y="3645024"/>
              <a:ext cx="792088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" name="文字方塊 9"/>
            <p:cNvSpPr txBox="1"/>
            <p:nvPr/>
          </p:nvSpPr>
          <p:spPr>
            <a:xfrm>
              <a:off x="1940131" y="3206134"/>
              <a:ext cx="915635" cy="3693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800" dirty="0" smtClean="0">
                  <a:solidFill>
                    <a:srgbClr val="0000FF"/>
                  </a:solidFill>
                  <a:latin typeface="+mn-lt"/>
                </a:rPr>
                <a:t>outputs</a:t>
              </a:r>
              <a:endParaRPr lang="zh-TW" altLang="en-US" sz="1800" dirty="0">
                <a:solidFill>
                  <a:srgbClr val="0000FF"/>
                </a:solidFill>
                <a:latin typeface="+mn-lt"/>
              </a:endParaRPr>
            </a:p>
          </p:txBody>
        </p:sp>
        <p:sp>
          <p:nvSpPr>
            <p:cNvPr id="11" name="文字方塊 10"/>
            <p:cNvSpPr txBox="1"/>
            <p:nvPr/>
          </p:nvSpPr>
          <p:spPr>
            <a:xfrm>
              <a:off x="4252868" y="3182394"/>
              <a:ext cx="769763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800" dirty="0" smtClean="0">
                  <a:solidFill>
                    <a:srgbClr val="0000FF"/>
                  </a:solidFill>
                  <a:latin typeface="+mn-lt"/>
                </a:rPr>
                <a:t>inputs</a:t>
              </a:r>
              <a:endParaRPr lang="zh-TW" altLang="en-US" sz="1800" dirty="0">
                <a:solidFill>
                  <a:srgbClr val="0000FF"/>
                </a:solidFill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F88279A-F207-49F8-9C57-3039D669AECF}" type="slidenum">
              <a:rPr lang="zh-TW" altLang="en-US"/>
              <a:pPr/>
              <a:t>7</a:t>
            </a:fld>
            <a:endParaRPr lang="zh-TW" altLang="zh-TW"/>
          </a:p>
        </p:txBody>
      </p:sp>
      <p:sp>
        <p:nvSpPr>
          <p:cNvPr id="91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Requirements Form</a:t>
            </a: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5251829"/>
              </p:ext>
            </p:extLst>
          </p:nvPr>
        </p:nvGraphicFramePr>
        <p:xfrm>
          <a:off x="539552" y="1340768"/>
          <a:ext cx="7776864" cy="45720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52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TW" sz="2800" b="0" dirty="0" smtClean="0">
                          <a:solidFill>
                            <a:srgbClr val="002060"/>
                          </a:solidFill>
                          <a:latin typeface="+mn-lt"/>
                          <a:ea typeface="+mj-ea"/>
                        </a:rPr>
                        <a:t>Name</a:t>
                      </a:r>
                      <a:endParaRPr lang="zh-TW" altLang="en-US" sz="2800" b="0" dirty="0">
                        <a:solidFill>
                          <a:srgbClr val="002060"/>
                        </a:solidFill>
                        <a:latin typeface="+mn-lt"/>
                        <a:ea typeface="+mj-ea"/>
                      </a:endParaRPr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2800" b="0" dirty="0" smtClean="0">
                          <a:latin typeface="+mn-lt"/>
                          <a:ea typeface="+mj-ea"/>
                        </a:rPr>
                        <a:t>Container thermometer</a:t>
                      </a:r>
                      <a:endParaRPr lang="zh-TW" altLang="en-US" sz="2800" b="0" dirty="0">
                        <a:latin typeface="+mn-lt"/>
                        <a:ea typeface="+mj-ea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2800" dirty="0" smtClean="0">
                          <a:solidFill>
                            <a:srgbClr val="002060"/>
                          </a:solidFill>
                          <a:latin typeface="+mn-lt"/>
                          <a:ea typeface="+mj-ea"/>
                        </a:rPr>
                        <a:t>Purpose</a:t>
                      </a:r>
                      <a:endParaRPr lang="zh-TW" altLang="en-US" sz="2800" dirty="0">
                        <a:solidFill>
                          <a:srgbClr val="002060"/>
                        </a:solidFill>
                        <a:latin typeface="+mn-lt"/>
                        <a:ea typeface="+mj-ea"/>
                      </a:endParaRPr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2800" dirty="0" smtClean="0">
                          <a:latin typeface="+mn-lt"/>
                          <a:ea typeface="+mj-ea"/>
                        </a:rPr>
                        <a:t>Monitor temperature</a:t>
                      </a:r>
                      <a:r>
                        <a:rPr lang="en-US" altLang="zh-TW" sz="2800" baseline="0" dirty="0" smtClean="0">
                          <a:latin typeface="+mn-lt"/>
                          <a:ea typeface="+mj-ea"/>
                        </a:rPr>
                        <a:t> of containers</a:t>
                      </a:r>
                      <a:endParaRPr lang="zh-TW" altLang="en-US" sz="2800" dirty="0">
                        <a:latin typeface="+mn-lt"/>
                        <a:ea typeface="+mj-ea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2800" dirty="0" smtClean="0">
                          <a:solidFill>
                            <a:srgbClr val="002060"/>
                          </a:solidFill>
                          <a:latin typeface="+mn-lt"/>
                          <a:ea typeface="+mj-ea"/>
                        </a:rPr>
                        <a:t>Inputs</a:t>
                      </a:r>
                      <a:endParaRPr lang="zh-TW" altLang="en-US" sz="2800" dirty="0">
                        <a:solidFill>
                          <a:srgbClr val="002060"/>
                        </a:solidFill>
                        <a:latin typeface="+mn-lt"/>
                        <a:ea typeface="+mj-ea"/>
                      </a:endParaRPr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2800" dirty="0" smtClean="0">
                          <a:latin typeface="+mn-lt"/>
                          <a:ea typeface="+mj-ea"/>
                        </a:rPr>
                        <a:t>Reset</a:t>
                      </a:r>
                      <a:endParaRPr lang="zh-TW" altLang="en-US" sz="2800" dirty="0">
                        <a:latin typeface="+mn-lt"/>
                        <a:ea typeface="+mj-ea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2800" dirty="0" smtClean="0">
                          <a:solidFill>
                            <a:srgbClr val="002060"/>
                          </a:solidFill>
                          <a:latin typeface="+mn-lt"/>
                          <a:ea typeface="+mj-ea"/>
                        </a:rPr>
                        <a:t>Outputs</a:t>
                      </a:r>
                      <a:endParaRPr lang="zh-TW" altLang="en-US" sz="2800" dirty="0">
                        <a:solidFill>
                          <a:srgbClr val="002060"/>
                        </a:solidFill>
                        <a:latin typeface="+mn-lt"/>
                        <a:ea typeface="+mj-ea"/>
                      </a:endParaRPr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2800" dirty="0" smtClean="0">
                          <a:latin typeface="+mn-lt"/>
                          <a:ea typeface="+mj-ea"/>
                        </a:rPr>
                        <a:t>LED alarm, serial</a:t>
                      </a:r>
                      <a:r>
                        <a:rPr lang="en-US" altLang="zh-TW" sz="2800" baseline="0" dirty="0" smtClean="0">
                          <a:latin typeface="+mn-lt"/>
                          <a:ea typeface="+mj-ea"/>
                        </a:rPr>
                        <a:t> port</a:t>
                      </a:r>
                      <a:endParaRPr lang="zh-TW" altLang="en-US" sz="2800" dirty="0">
                        <a:latin typeface="+mn-lt"/>
                        <a:ea typeface="+mj-ea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2800" dirty="0" smtClean="0">
                          <a:solidFill>
                            <a:srgbClr val="002060"/>
                          </a:solidFill>
                          <a:latin typeface="+mn-lt"/>
                          <a:ea typeface="+mj-ea"/>
                        </a:rPr>
                        <a:t>Performance</a:t>
                      </a:r>
                      <a:endParaRPr lang="zh-TW" altLang="en-US" sz="2800" dirty="0">
                        <a:solidFill>
                          <a:srgbClr val="002060"/>
                        </a:solidFill>
                        <a:latin typeface="+mn-lt"/>
                        <a:ea typeface="+mj-ea"/>
                      </a:endParaRPr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2800" dirty="0" smtClean="0">
                          <a:latin typeface="+mn-lt"/>
                          <a:ea typeface="+mj-ea"/>
                        </a:rPr>
                        <a:t>Response</a:t>
                      </a:r>
                      <a:r>
                        <a:rPr lang="en-US" altLang="zh-TW" sz="2800" baseline="0" dirty="0" smtClean="0">
                          <a:latin typeface="+mn-lt"/>
                          <a:ea typeface="+mj-ea"/>
                        </a:rPr>
                        <a:t> time &lt; 1 sec</a:t>
                      </a:r>
                      <a:endParaRPr lang="zh-TW" altLang="en-US" sz="2800" dirty="0">
                        <a:latin typeface="+mn-lt"/>
                        <a:ea typeface="+mj-ea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2800" dirty="0" smtClean="0">
                          <a:solidFill>
                            <a:srgbClr val="002060"/>
                          </a:solidFill>
                          <a:latin typeface="+mn-lt"/>
                          <a:ea typeface="+mj-ea"/>
                        </a:rPr>
                        <a:t>Manufacturing</a:t>
                      </a:r>
                      <a:r>
                        <a:rPr lang="en-US" altLang="zh-TW" sz="2800" baseline="0" dirty="0" smtClean="0">
                          <a:solidFill>
                            <a:srgbClr val="002060"/>
                          </a:solidFill>
                          <a:latin typeface="+mn-lt"/>
                          <a:ea typeface="+mj-ea"/>
                        </a:rPr>
                        <a:t> cost</a:t>
                      </a:r>
                      <a:endParaRPr lang="zh-TW" altLang="en-US" sz="2800" dirty="0">
                        <a:solidFill>
                          <a:srgbClr val="002060"/>
                        </a:solidFill>
                        <a:latin typeface="+mn-lt"/>
                        <a:ea typeface="+mj-ea"/>
                      </a:endParaRPr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2800" dirty="0" smtClean="0">
                          <a:latin typeface="+mn-lt"/>
                          <a:ea typeface="+mj-ea"/>
                        </a:rPr>
                        <a:t>$20</a:t>
                      </a:r>
                      <a:endParaRPr lang="zh-TW" altLang="en-US" sz="2800" dirty="0">
                        <a:latin typeface="+mn-lt"/>
                        <a:ea typeface="+mj-ea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2800" dirty="0" smtClean="0">
                          <a:solidFill>
                            <a:srgbClr val="002060"/>
                          </a:solidFill>
                          <a:latin typeface="+mn-lt"/>
                          <a:ea typeface="+mj-ea"/>
                        </a:rPr>
                        <a:t>Power</a:t>
                      </a:r>
                      <a:endParaRPr lang="zh-TW" altLang="en-US" sz="2800" dirty="0">
                        <a:solidFill>
                          <a:srgbClr val="002060"/>
                        </a:solidFill>
                        <a:latin typeface="+mn-lt"/>
                        <a:ea typeface="+mj-ea"/>
                      </a:endParaRPr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2800" dirty="0" smtClean="0">
                          <a:latin typeface="+mn-lt"/>
                          <a:ea typeface="+mj-ea"/>
                        </a:rPr>
                        <a:t>100 </a:t>
                      </a:r>
                      <a:r>
                        <a:rPr lang="en-US" altLang="zh-TW" sz="2800" dirty="0" err="1" smtClean="0">
                          <a:latin typeface="+mn-lt"/>
                          <a:ea typeface="+mj-ea"/>
                        </a:rPr>
                        <a:t>mW</a:t>
                      </a:r>
                      <a:endParaRPr lang="zh-TW" altLang="en-US" sz="2800" dirty="0">
                        <a:latin typeface="+mn-lt"/>
                        <a:ea typeface="+mj-ea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2800" dirty="0" smtClean="0">
                          <a:solidFill>
                            <a:srgbClr val="002060"/>
                          </a:solidFill>
                          <a:latin typeface="+mn-lt"/>
                          <a:ea typeface="+mj-ea"/>
                        </a:rPr>
                        <a:t>Physical size/weight</a:t>
                      </a:r>
                      <a:endParaRPr lang="zh-TW" altLang="en-US" sz="2800" dirty="0">
                        <a:solidFill>
                          <a:srgbClr val="002060"/>
                        </a:solidFill>
                        <a:latin typeface="+mn-lt"/>
                        <a:ea typeface="+mj-ea"/>
                      </a:endParaRPr>
                    </a:p>
                  </a:txBody>
                  <a:tcP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2800" dirty="0" smtClean="0">
                          <a:latin typeface="+mn-lt"/>
                          <a:ea typeface="+mj-ea"/>
                        </a:rPr>
                        <a:t>&lt; 2” x 2”, 4</a:t>
                      </a:r>
                      <a:r>
                        <a:rPr lang="en-US" altLang="zh-TW" sz="2800" baseline="0" dirty="0" smtClean="0">
                          <a:latin typeface="+mn-lt"/>
                          <a:ea typeface="+mj-ea"/>
                        </a:rPr>
                        <a:t> g</a:t>
                      </a:r>
                      <a:endParaRPr lang="zh-TW" altLang="en-US" sz="2800" dirty="0">
                        <a:latin typeface="+mn-lt"/>
                        <a:ea typeface="+mj-ea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AB641B-296D-4885-B542-CE701B0B2B23}" type="slidenum">
              <a:rPr lang="zh-TW" altLang="en-US"/>
              <a:pPr/>
              <a:t>8</a:t>
            </a:fld>
            <a:endParaRPr lang="zh-TW" altLang="zh-TW"/>
          </a:p>
        </p:txBody>
      </p:sp>
      <p:sp>
        <p:nvSpPr>
          <p:cNvPr id="91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Specification</a:t>
            </a:r>
          </a:p>
        </p:txBody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More precise, usually </a:t>
            </a:r>
            <a:r>
              <a:rPr lang="en-US" altLang="zh-TW" dirty="0">
                <a:solidFill>
                  <a:srgbClr val="FF0000"/>
                </a:solidFill>
              </a:rPr>
              <a:t>quantitative</a:t>
            </a:r>
            <a:r>
              <a:rPr lang="en-US" altLang="zh-TW" dirty="0"/>
              <a:t> </a:t>
            </a:r>
            <a:br>
              <a:rPr lang="en-US" altLang="zh-TW" dirty="0"/>
            </a:br>
            <a:r>
              <a:rPr lang="en-US" altLang="zh-TW" dirty="0"/>
              <a:t>description of the system:</a:t>
            </a:r>
          </a:p>
          <a:p>
            <a:pPr lvl="1"/>
            <a:r>
              <a:rPr lang="en-US" altLang="zh-TW" dirty="0"/>
              <a:t>Should not imply a particular architecture</a:t>
            </a:r>
          </a:p>
          <a:p>
            <a:pPr lvl="1"/>
            <a:r>
              <a:rPr lang="en-US" altLang="zh-TW" dirty="0"/>
              <a:t>List assumptions</a:t>
            </a:r>
          </a:p>
          <a:p>
            <a:pPr lvl="1"/>
            <a:r>
              <a:rPr lang="en-US" altLang="zh-TW" dirty="0"/>
              <a:t>e.g., </a:t>
            </a:r>
            <a:r>
              <a:rPr lang="en-US" altLang="zh-TW" i="1" dirty="0" smtClean="0"/>
              <a:t>normal temp. monitoring: every 5 min</a:t>
            </a:r>
            <a:r>
              <a:rPr lang="en-US" altLang="zh-TW" i="1" dirty="0"/>
              <a:t/>
            </a:r>
            <a:br>
              <a:rPr lang="en-US" altLang="zh-TW" i="1" dirty="0"/>
            </a:br>
            <a:r>
              <a:rPr lang="en-US" altLang="zh-TW" i="1" dirty="0" smtClean="0"/>
              <a:t>above threshold: every 5 sec</a:t>
            </a:r>
            <a:endParaRPr lang="en-US" altLang="zh-TW" i="1" dirty="0"/>
          </a:p>
          <a:p>
            <a:r>
              <a:rPr lang="en-US" altLang="zh-TW" dirty="0"/>
              <a:t>May include functional and </a:t>
            </a:r>
            <a:br>
              <a:rPr lang="en-US" altLang="zh-TW" dirty="0"/>
            </a:br>
            <a:r>
              <a:rPr lang="en-US" altLang="zh-TW" dirty="0"/>
              <a:t>non-functional elements</a:t>
            </a:r>
          </a:p>
          <a:p>
            <a:r>
              <a:rPr lang="en-US" altLang="zh-TW" dirty="0"/>
              <a:t>May be executable or may be in mathematical form for proofs</a:t>
            </a:r>
          </a:p>
          <a:p>
            <a:pPr lvl="1"/>
            <a:r>
              <a:rPr lang="en-US" altLang="zh-TW" dirty="0"/>
              <a:t>e.g. UML (Unified Modeling Language)</a:t>
            </a:r>
          </a:p>
        </p:txBody>
      </p:sp>
      <p:grpSp>
        <p:nvGrpSpPr>
          <p:cNvPr id="913412" name="Group 4"/>
          <p:cNvGrpSpPr>
            <a:grpSpLocks/>
          </p:cNvGrpSpPr>
          <p:nvPr/>
        </p:nvGrpSpPr>
        <p:grpSpPr bwMode="auto">
          <a:xfrm>
            <a:off x="7164388" y="585788"/>
            <a:ext cx="1622425" cy="3490912"/>
            <a:chOff x="3969" y="1207"/>
            <a:chExt cx="1248" cy="2880"/>
          </a:xfrm>
        </p:grpSpPr>
        <p:sp>
          <p:nvSpPr>
            <p:cNvPr id="634885" name="Rectangle 5"/>
            <p:cNvSpPr>
              <a:spLocks noChangeArrowheads="1"/>
            </p:cNvSpPr>
            <p:nvPr/>
          </p:nvSpPr>
          <p:spPr bwMode="auto">
            <a:xfrm>
              <a:off x="3969" y="1207"/>
              <a:ext cx="1248" cy="337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requirements</a:t>
              </a:r>
            </a:p>
          </p:txBody>
        </p:sp>
        <p:sp>
          <p:nvSpPr>
            <p:cNvPr id="634886" name="Rectangle 6"/>
            <p:cNvSpPr>
              <a:spLocks noChangeArrowheads="1"/>
            </p:cNvSpPr>
            <p:nvPr/>
          </p:nvSpPr>
          <p:spPr bwMode="auto">
            <a:xfrm>
              <a:off x="3969" y="1830"/>
              <a:ext cx="1248" cy="337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specification</a:t>
              </a:r>
            </a:p>
          </p:txBody>
        </p:sp>
        <p:cxnSp>
          <p:nvCxnSpPr>
            <p:cNvPr id="634887" name="AutoShape 7"/>
            <p:cNvCxnSpPr>
              <a:cxnSpLocks noChangeShapeType="1"/>
              <a:stCxn id="634885" idx="2"/>
              <a:endCxn id="634886" idx="0"/>
            </p:cNvCxnSpPr>
            <p:nvPr/>
          </p:nvCxnSpPr>
          <p:spPr bwMode="auto">
            <a:xfrm>
              <a:off x="4593" y="1544"/>
              <a:ext cx="0" cy="28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634888" name="Rectangle 8"/>
            <p:cNvSpPr>
              <a:spLocks noChangeArrowheads="1"/>
            </p:cNvSpPr>
            <p:nvPr/>
          </p:nvSpPr>
          <p:spPr bwMode="auto">
            <a:xfrm>
              <a:off x="3969" y="2455"/>
              <a:ext cx="1248" cy="335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architecture</a:t>
              </a:r>
            </a:p>
          </p:txBody>
        </p:sp>
        <p:sp>
          <p:nvSpPr>
            <p:cNvPr id="634889" name="Rectangle 9"/>
            <p:cNvSpPr>
              <a:spLocks noChangeArrowheads="1"/>
            </p:cNvSpPr>
            <p:nvPr/>
          </p:nvSpPr>
          <p:spPr bwMode="auto">
            <a:xfrm>
              <a:off x="3969" y="3127"/>
              <a:ext cx="1248" cy="337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tIns="10800" bIns="10800" anchor="ctr"/>
            <a:lstStyle/>
            <a:p>
              <a:pPr algn="ctr" eaLnBrk="1" hangingPunct="1">
                <a:lnSpc>
                  <a:spcPct val="70000"/>
                </a:lnSpc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component</a:t>
              </a:r>
            </a:p>
            <a:p>
              <a:pPr algn="ctr" eaLnBrk="1" hangingPunct="1">
                <a:lnSpc>
                  <a:spcPct val="70000"/>
                </a:lnSpc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development</a:t>
              </a:r>
            </a:p>
          </p:txBody>
        </p:sp>
        <p:sp>
          <p:nvSpPr>
            <p:cNvPr id="634890" name="Rectangle 10"/>
            <p:cNvSpPr>
              <a:spLocks noChangeArrowheads="1"/>
            </p:cNvSpPr>
            <p:nvPr/>
          </p:nvSpPr>
          <p:spPr bwMode="auto">
            <a:xfrm>
              <a:off x="3969" y="3750"/>
              <a:ext cx="1248" cy="337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tIns="10800" bIns="10800" anchor="ctr"/>
            <a:lstStyle/>
            <a:p>
              <a:pPr algn="ctr" eaLnBrk="1" hangingPunct="1">
                <a:lnSpc>
                  <a:spcPct val="70000"/>
                </a:lnSpc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system</a:t>
              </a:r>
            </a:p>
            <a:p>
              <a:pPr algn="ctr" eaLnBrk="1" hangingPunct="1">
                <a:lnSpc>
                  <a:spcPct val="70000"/>
                </a:lnSpc>
                <a:defRPr/>
              </a:pPr>
              <a:r>
                <a:rPr kumimoji="1" lang="en-US" altLang="zh-TW" sz="2000">
                  <a:latin typeface="+mn-lt"/>
                  <a:ea typeface="新細明體" charset="0"/>
                  <a:cs typeface="新細明體" charset="0"/>
                </a:rPr>
                <a:t>integration</a:t>
              </a:r>
            </a:p>
          </p:txBody>
        </p:sp>
        <p:cxnSp>
          <p:nvCxnSpPr>
            <p:cNvPr id="634891" name="AutoShape 11"/>
            <p:cNvCxnSpPr>
              <a:cxnSpLocks noChangeShapeType="1"/>
              <a:stCxn id="634886" idx="2"/>
              <a:endCxn id="634888" idx="0"/>
            </p:cNvCxnSpPr>
            <p:nvPr/>
          </p:nvCxnSpPr>
          <p:spPr bwMode="auto">
            <a:xfrm>
              <a:off x="4593" y="2167"/>
              <a:ext cx="0" cy="28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34892" name="AutoShape 12"/>
            <p:cNvCxnSpPr>
              <a:cxnSpLocks noChangeShapeType="1"/>
              <a:stCxn id="634888" idx="2"/>
              <a:endCxn id="634889" idx="0"/>
            </p:cNvCxnSpPr>
            <p:nvPr/>
          </p:nvCxnSpPr>
          <p:spPr bwMode="auto">
            <a:xfrm>
              <a:off x="4593" y="2790"/>
              <a:ext cx="0" cy="33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634893" name="AutoShape 13"/>
            <p:cNvCxnSpPr>
              <a:cxnSpLocks noChangeShapeType="1"/>
              <a:stCxn id="634889" idx="2"/>
              <a:endCxn id="634890" idx="0"/>
            </p:cNvCxnSpPr>
            <p:nvPr/>
          </p:nvCxnSpPr>
          <p:spPr bwMode="auto">
            <a:xfrm>
              <a:off x="4593" y="3464"/>
              <a:ext cx="0" cy="287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634894" name="Oval 14"/>
          <p:cNvSpPr>
            <a:spLocks noChangeArrowheads="1"/>
          </p:cNvSpPr>
          <p:nvPr/>
        </p:nvSpPr>
        <p:spPr bwMode="auto">
          <a:xfrm>
            <a:off x="6732588" y="1125538"/>
            <a:ext cx="2339975" cy="863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endParaRPr lang="zh-TW" altLang="en-US"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rgbClr val="FFFF0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+mn-lt"/>
            <a:ea typeface="標楷體" panose="03000509000000000000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+mn-lt"/>
          </a:defRPr>
        </a:defPPr>
      </a:lstStyle>
    </a:tx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4335</TotalTime>
  <Words>790</Words>
  <Application>Microsoft Office PowerPoint</Application>
  <PresentationFormat>如螢幕大小 (4:3)</PresentationFormat>
  <Paragraphs>247</Paragraphs>
  <Slides>20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30" baseType="lpstr">
      <vt:lpstr>新細明體</vt:lpstr>
      <vt:lpstr>標楷體</vt:lpstr>
      <vt:lpstr>Arial</vt:lpstr>
      <vt:lpstr>Calibri</vt:lpstr>
      <vt:lpstr>Comic Sans MS</vt:lpstr>
      <vt:lpstr>Symbol</vt:lpstr>
      <vt:lpstr>Tahoma</vt:lpstr>
      <vt:lpstr>Times New Roman</vt:lpstr>
      <vt:lpstr>Wingdings</vt:lpstr>
      <vt:lpstr>Contemporary Portrait</vt:lpstr>
      <vt:lpstr>CS4101 Introduction to Embedded Systems  Design and Implementation </vt:lpstr>
      <vt:lpstr>Recap</vt:lpstr>
      <vt:lpstr>Suppose You Have a Need</vt:lpstr>
      <vt:lpstr>Typical Design Flow</vt:lpstr>
      <vt:lpstr>Requirements</vt:lpstr>
      <vt:lpstr>Requirements</vt:lpstr>
      <vt:lpstr>Requirements</vt:lpstr>
      <vt:lpstr>Requirements Form</vt:lpstr>
      <vt:lpstr>Specification</vt:lpstr>
      <vt:lpstr>Architecture Design</vt:lpstr>
      <vt:lpstr>Design Considerations</vt:lpstr>
      <vt:lpstr>Component Development</vt:lpstr>
      <vt:lpstr>System Integration</vt:lpstr>
      <vt:lpstr>System Development</vt:lpstr>
      <vt:lpstr>Development Environment</vt:lpstr>
      <vt:lpstr>What If Real HW Not Available?</vt:lpstr>
      <vt:lpstr>Cross Compiler</vt:lpstr>
      <vt:lpstr>Development  Process</vt:lpstr>
      <vt:lpstr>Linker/Locators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CS4101 Introduction to Embedded Systems  Design and Implementation </dc:title>
  <dc:creator>Chung-Ta King</dc:creator>
  <cp:lastModifiedBy>director</cp:lastModifiedBy>
  <cp:revision>463</cp:revision>
  <dcterms:created xsi:type="dcterms:W3CDTF">2000-02-07T23:54:30Z</dcterms:created>
  <dcterms:modified xsi:type="dcterms:W3CDTF">2016-09-21T06:58:46Z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