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88" r:id="rId2"/>
    <p:sldId id="441" r:id="rId3"/>
    <p:sldId id="442" r:id="rId4"/>
    <p:sldId id="443" r:id="rId5"/>
    <p:sldId id="444" r:id="rId6"/>
    <p:sldId id="445" r:id="rId7"/>
    <p:sldId id="469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5" r:id="rId17"/>
    <p:sldId id="456" r:id="rId18"/>
    <p:sldId id="457" r:id="rId19"/>
    <p:sldId id="461" r:id="rId20"/>
    <p:sldId id="458" r:id="rId21"/>
    <p:sldId id="459" r:id="rId22"/>
    <p:sldId id="460" r:id="rId23"/>
    <p:sldId id="462" r:id="rId24"/>
    <p:sldId id="463" r:id="rId25"/>
    <p:sldId id="464" r:id="rId26"/>
    <p:sldId id="465" r:id="rId27"/>
    <p:sldId id="466" r:id="rId28"/>
    <p:sldId id="467" r:id="rId29"/>
    <p:sldId id="468" r:id="rId3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FF99"/>
    <a:srgbClr val="0000FF"/>
    <a:srgbClr val="339933"/>
    <a:srgbClr val="33CC33"/>
    <a:srgbClr val="FFCC66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 varScale="1">
        <p:scale>
          <a:sx n="60" d="100"/>
          <a:sy n="60" d="100"/>
        </p:scale>
        <p:origin x="1063" y="17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33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3D56218C-D334-4E1F-868F-F36CD628BFC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54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5BF1F772-B18B-41A5-A80A-0E79940C126E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30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420AB-12F5-4F51-8CD8-115410A454BC}" type="slidenum">
              <a:rPr lang="zh-TW" altLang="en-US"/>
              <a:pPr/>
              <a:t>7</a:t>
            </a:fld>
            <a:endParaRPr lang="zh-TW" altLang="zh-TW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73438"/>
            <a:ext cx="7510463" cy="3192462"/>
          </a:xfrm>
        </p:spPr>
        <p:txBody>
          <a:bodyPr/>
          <a:lstStyle/>
          <a:p>
            <a:r>
              <a:rPr lang="en-US" altLang="zh-TW"/>
              <a:t>Physical things are augmented with computing/communication capabilities, and become part of the cyber space</a:t>
            </a:r>
          </a:p>
          <a:p>
            <a:r>
              <a:rPr lang="en-US" altLang="zh-TW"/>
              <a:t>Virtual </a:t>
            </a:r>
            <a:r>
              <a:rPr lang="en-US" altLang="zh-TW">
                <a:sym typeface="Wingdings" panose="05000000000000000000" pitchFamily="2" charset="2"/>
              </a:rPr>
              <a:t> real; real  virtual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957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35E8B-447A-42BF-ACE2-01F5B1A590CA}" type="slidenum">
              <a:rPr lang="zh-TW" altLang="en-US"/>
              <a:pPr/>
              <a:t>8</a:t>
            </a:fld>
            <a:endParaRPr lang="zh-TW" altLang="zh-TW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73438"/>
            <a:ext cx="7510463" cy="3192462"/>
          </a:xfrm>
        </p:spPr>
        <p:txBody>
          <a:bodyPr/>
          <a:lstStyle/>
          <a:p>
            <a:r>
              <a:rPr lang="en-US" altLang="zh-TW"/>
              <a:t>Physical things are augmented with computing/communication capabilities, and become part of the cyber space</a:t>
            </a:r>
          </a:p>
          <a:p>
            <a:r>
              <a:rPr lang="en-US" altLang="zh-TW"/>
              <a:t>Virtual </a:t>
            </a:r>
            <a:r>
              <a:rPr lang="en-US" altLang="zh-TW">
                <a:sym typeface="Wingdings" panose="05000000000000000000" pitchFamily="2" charset="2"/>
              </a:rPr>
              <a:t> real; real  virtual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370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AE78-ED85-4E44-B8E8-6406E25D913B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4988"/>
            <a:ext cx="3548062" cy="2660650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2463"/>
          </a:xfrm>
        </p:spPr>
        <p:txBody>
          <a:bodyPr/>
          <a:lstStyle/>
          <a:p>
            <a:r>
              <a:rPr lang="de-DE" altLang="zh-TW" dirty="0" smtClean="0"/>
              <a:t>X</a:t>
            </a:r>
            <a:r>
              <a:rPr lang="de-DE" altLang="zh-TW" baseline="0" dirty="0" smtClean="0"/>
              <a:t> = radio, networks, factories, cars, grids </a:t>
            </a:r>
          </a:p>
          <a:p>
            <a:r>
              <a:rPr lang="de-DE" altLang="zh-TW" baseline="0" dirty="0" smtClean="0"/>
              <a:t>Software-defined car: 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 letting the car’s function be defined by software components that stitch together the environmental sensors, safety systems, mechanical linkages, and visual interfaces to build a vehicle where the function can be redefined after it has shipped.</a:t>
            </a:r>
            <a:endParaRPr lang="de-DE" altLang="zh-TW" dirty="0"/>
          </a:p>
        </p:txBody>
      </p:sp>
    </p:spTree>
    <p:extLst>
      <p:ext uri="{BB962C8B-B14F-4D97-AF65-F5344CB8AC3E}">
        <p14:creationId xmlns:p14="http://schemas.microsoft.com/office/powerpoint/2010/main" val="33196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71C84-F597-4E43-88EE-BE995F512D3F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8063" y="682625"/>
            <a:ext cx="3149600" cy="23622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4050"/>
          </a:xfrm>
        </p:spPr>
        <p:txBody>
          <a:bodyPr lIns="87953" tIns="43975" rIns="87953" bIns="43975"/>
          <a:lstStyle/>
          <a:p>
            <a:r>
              <a:rPr lang="en-US" altLang="zh-TW"/>
              <a:t>So if we look at the computing spectrum today, each of the classes exist simultaneously.  In a room we can put 100s of teraflops and many petabytes of computing.  </a:t>
            </a:r>
          </a:p>
          <a:p>
            <a:endParaRPr lang="en-US" altLang="zh-TW"/>
          </a:p>
          <a:p>
            <a:r>
              <a:rPr lang="en-US" altLang="zh-TW"/>
              <a:t>Our productivity, document preparation, and personal information management fits in our pocket and a new class is emerging that will provide a means of streaming information to and from the physical world like we have never seen before.</a:t>
            </a:r>
          </a:p>
        </p:txBody>
      </p:sp>
    </p:spTree>
    <p:extLst>
      <p:ext uri="{BB962C8B-B14F-4D97-AF65-F5344CB8AC3E}">
        <p14:creationId xmlns:p14="http://schemas.microsoft.com/office/powerpoint/2010/main" val="356382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4E3FC-ECA4-42E5-BE56-F1D81739A65C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76613" y="461963"/>
            <a:ext cx="3516312" cy="2636837"/>
          </a:xfrm>
          <a:ln w="12700" cap="flat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3373438"/>
            <a:ext cx="8815388" cy="3192462"/>
          </a:xfrm>
          <a:ln/>
        </p:spPr>
        <p:txBody>
          <a:bodyPr lIns="99737" tIns="49870" rIns="99737" bIns="49870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40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2833DD74-2B7F-40B6-96CB-E541D9615316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A2885-DCB7-4AE4-A507-25CDFB1B6E1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100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54761-12DD-4D4B-BB91-3858A5B3F2E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789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AA7B5-2E13-405B-8ED1-8690A959CDC1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3556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5B2BD7-A159-4AB9-8231-4DAF03D2818B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872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F1804-5821-4BAE-A863-FE22DE9EA69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07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24410-F9EB-47D2-AA98-57E3122EA9D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707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1BD3D4-DB2B-49EA-ACC3-B9EC1A30CE2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38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10816-18A8-43B5-9C65-9B6C061B196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3910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02A8F0-A173-4E0B-BFF9-A70D0E17E64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503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98553-5530-4765-B80D-F130B9C04DC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741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7F63CC0-0F8F-47DE-96A2-5240265F48E7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30.jpeg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36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accent1"/>
                </a:solidFill>
                <a:latin typeface="+mn-lt"/>
              </a:rPr>
              <a:t>CS4101 </a:t>
            </a:r>
            <a:r>
              <a:rPr lang="en-US" altLang="zh-TW" sz="3200" dirty="0" smtClean="0">
                <a:solidFill>
                  <a:schemeClr val="accent1"/>
                </a:solidFill>
                <a:latin typeface="+mn-lt"/>
              </a:rPr>
              <a:t>Introduction to Embedded Systems</a:t>
            </a:r>
            <a:r>
              <a:rPr lang="zh-TW" altLang="en-US" dirty="0">
                <a:latin typeface="+mn-lt"/>
              </a:rPr>
              <a:t/>
            </a:r>
            <a:br>
              <a:rPr lang="zh-TW" altLang="en-US" dirty="0">
                <a:latin typeface="+mn-lt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solidFill>
                  <a:srgbClr val="0000FF"/>
                </a:solidFill>
              </a:rPr>
              <a:t>Course Overview 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800"/>
              <a:t>Prof. Chung-Ta King</a:t>
            </a:r>
          </a:p>
          <a:p>
            <a:r>
              <a:rPr lang="en-US" altLang="zh-TW" sz="2400"/>
              <a:t>Department of Computer Science</a:t>
            </a:r>
          </a:p>
          <a:p>
            <a:r>
              <a:rPr lang="en-US" altLang="zh-TW" sz="2400"/>
              <a:t>National Tsing Hua University, Taiwan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CFD6F-EDE2-4E26-AAA5-FD46B2A4BA94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So, What Is Embedded System?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solidFill>
                  <a:srgbClr val="FF0000"/>
                </a:solidFill>
              </a:rPr>
              <a:t>	</a:t>
            </a:r>
            <a:r>
              <a:rPr lang="en-US" altLang="zh-TW" b="1">
                <a:solidFill>
                  <a:srgbClr val="FF0000"/>
                </a:solidFill>
              </a:rPr>
              <a:t>A computer, pretending not to be a computer</a:t>
            </a:r>
          </a:p>
        </p:txBody>
      </p:sp>
      <p:sp>
        <p:nvSpPr>
          <p:cNvPr id="915460" name="Text Box 4"/>
          <p:cNvSpPr txBox="1">
            <a:spLocks noChangeArrowheads="1"/>
          </p:cNvSpPr>
          <p:nvPr/>
        </p:nvSpPr>
        <p:spPr bwMode="auto">
          <a:xfrm>
            <a:off x="5507038" y="580548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(Stephen A. Edwards)</a:t>
            </a:r>
          </a:p>
        </p:txBody>
      </p:sp>
      <p:pic>
        <p:nvPicPr>
          <p:cNvPr id="91546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1865313"/>
            <a:ext cx="1544638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20288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20923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5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781300"/>
            <a:ext cx="18875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o.aolcdn.com/dims5/amp:42f58d29db28857a47033355375ccd79d1316173/t:600,400/q:80/?url=http%3A%2F%2Fo.aolcdn.com%2Fhss%2Fstorage%2Fmidas%2Fee6f2490c187be32a4b6071bb5e21630%2F200727584%2Fapplewatch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2815" y="1918403"/>
            <a:ext cx="1450357" cy="13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85A37-8D39-484F-8E9E-A3E74F273D57}" type="slidenum">
              <a:rPr lang="zh-TW" altLang="en-US"/>
              <a:pPr/>
              <a:t>10</a:t>
            </a:fld>
            <a:endParaRPr lang="zh-TW" altLang="zh-TW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Is Embedded System?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An </a:t>
            </a:r>
            <a:r>
              <a:rPr lang="en-US" altLang="zh-TW" dirty="0">
                <a:ea typeface="新細明體" panose="02020500000000000000" pitchFamily="18" charset="-120"/>
              </a:rPr>
              <a:t>embedded system is an </a:t>
            </a:r>
            <a:r>
              <a:rPr lang="en-US" altLang="zh-TW" u="sng" dirty="0">
                <a:ea typeface="新細明體" panose="02020500000000000000" pitchFamily="18" charset="-120"/>
              </a:rPr>
              <a:t>application</a:t>
            </a:r>
            <a:r>
              <a:rPr lang="en-US" altLang="zh-TW" dirty="0">
                <a:ea typeface="新細明體" panose="02020500000000000000" pitchFamily="18" charset="-120"/>
              </a:rPr>
              <a:t> that contains at least one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programmable computer</a:t>
            </a:r>
            <a:r>
              <a:rPr lang="en-US" altLang="zh-TW" dirty="0">
                <a:ea typeface="新細明體" panose="02020500000000000000" pitchFamily="18" charset="-120"/>
              </a:rPr>
              <a:t> ... and which is used by individuals who are unaware that the system is computer-based.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		          -- Michael J. Pont, </a:t>
            </a:r>
            <a:r>
              <a:rPr lang="en-US" altLang="zh-TW" u="sng" dirty="0">
                <a:ea typeface="新細明體" panose="02020500000000000000" pitchFamily="18" charset="-120"/>
              </a:rPr>
              <a:t>Embedded C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Programmable computers require programs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</a:b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 embedded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software 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嵌入式軟體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)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916484" name="Picture 4" descr="Porsche 9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900613"/>
            <a:ext cx="16240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5" name="Picture 5" descr="tvs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756150"/>
            <a:ext cx="144145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6" name="Picture 6" descr="OfficeBuild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684713"/>
            <a:ext cx="1560512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7" name="Picture 7" descr="ZeroG-Flugzeu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57738"/>
            <a:ext cx="112395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66" name="Picture 2" descr="http://images.indianexpress.com/2015/12/iphone-5s-big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479571"/>
            <a:ext cx="1080120" cy="1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F68D1-CE8C-423C-A7AC-D28FFB221367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an Embedded System?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Information processing systems </a:t>
            </a:r>
            <a:r>
              <a:rPr lang="en-US" altLang="zh-TW" u="sng" dirty="0"/>
              <a:t>embedded</a:t>
            </a:r>
            <a:r>
              <a:rPr lang="en-US" altLang="zh-TW" dirty="0"/>
              <a:t> into a larger product [Peter </a:t>
            </a:r>
            <a:r>
              <a:rPr lang="en-US" altLang="zh-TW" dirty="0" err="1"/>
              <a:t>Marwedel</a:t>
            </a:r>
            <a:r>
              <a:rPr lang="en-US" altLang="zh-TW" dirty="0"/>
              <a:t>]</a:t>
            </a:r>
          </a:p>
          <a:p>
            <a:pPr lvl="1"/>
            <a:r>
              <a:rPr kumimoji="0" lang="en-US" altLang="zh-TW" dirty="0"/>
              <a:t>Main reason for buying is </a:t>
            </a:r>
            <a:r>
              <a:rPr kumimoji="0" lang="en-US" altLang="zh-TW" b="1" dirty="0"/>
              <a:t>not</a:t>
            </a:r>
            <a:r>
              <a:rPr kumimoji="0" lang="en-US" altLang="zh-TW" dirty="0"/>
              <a:t> information processing</a:t>
            </a:r>
            <a:endParaRPr lang="en-US" altLang="zh-TW" dirty="0"/>
          </a:p>
          <a:p>
            <a:r>
              <a:rPr lang="en-US" altLang="zh-TW" dirty="0"/>
              <a:t>Any device that includes a programmable processor but is not itself a </a:t>
            </a:r>
            <a:r>
              <a:rPr lang="en-US" altLang="zh-TW" i="1" dirty="0"/>
              <a:t>general-purpose computer</a:t>
            </a:r>
            <a:endParaRPr lang="zh-TW" altLang="en-US" i="1" dirty="0"/>
          </a:p>
          <a:p>
            <a:pPr lvl="1"/>
            <a:endParaRPr lang="en-US" altLang="zh-TW" dirty="0"/>
          </a:p>
          <a:p>
            <a:pPr>
              <a:buFontTx/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en-US" altLang="zh-TW" i="1" dirty="0" smtClean="0">
                <a:sym typeface="Wingdings" panose="05000000000000000000" pitchFamily="2" charset="2"/>
              </a:rPr>
              <a:t>Application-specific</a:t>
            </a:r>
            <a:r>
              <a:rPr lang="en-US" altLang="zh-TW" dirty="0" smtClean="0">
                <a:sym typeface="Wingdings" panose="05000000000000000000" pitchFamily="2" charset="2"/>
              </a:rPr>
              <a:t>: t</a:t>
            </a:r>
            <a:r>
              <a:rPr lang="en-US" altLang="zh-TW" dirty="0" smtClean="0"/>
              <a:t>ake </a:t>
            </a:r>
            <a:r>
              <a:rPr lang="en-US" altLang="zh-TW" dirty="0"/>
              <a:t>advantage of application characteristics to optimize the design:</a:t>
            </a:r>
          </a:p>
          <a:p>
            <a:pPr lvl="1"/>
            <a:r>
              <a:rPr lang="en-US" altLang="zh-TW" dirty="0"/>
              <a:t>Do not need all general-purpose bells and whistles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o.aolcdn.com/dims5/amp:42f58d29db28857a47033355375ccd79d1316173/t:600,400/q:80/?url=http%3A%2F%2Fo.aolcdn.com%2Fhss%2Fstorage%2Fmidas%2Fee6f2490c187be32a4b6071bb5e21630%2F200727584%2Fapplewatch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259" y="1129792"/>
            <a:ext cx="1587597" cy="14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39759-4ECC-4638-BF54-12C532C5DFC3}" type="slidenum">
              <a:rPr lang="zh-TW" altLang="en-US"/>
              <a:pPr/>
              <a:t>12</a:t>
            </a:fld>
            <a:endParaRPr lang="zh-TW" altLang="zh-TW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Same Basics </a:t>
            </a:r>
            <a:r>
              <a:rPr lang="en-US" altLang="zh-TW" dirty="0" smtClean="0"/>
              <a:t>Inside, However</a:t>
            </a:r>
            <a:endParaRPr lang="en-US" altLang="zh-TW" dirty="0"/>
          </a:p>
        </p:txBody>
      </p:sp>
      <p:grpSp>
        <p:nvGrpSpPr>
          <p:cNvPr id="918531" name="Group 3"/>
          <p:cNvGrpSpPr>
            <a:grpSpLocks/>
          </p:cNvGrpSpPr>
          <p:nvPr/>
        </p:nvGrpSpPr>
        <p:grpSpPr bwMode="auto">
          <a:xfrm>
            <a:off x="1979613" y="2132013"/>
            <a:ext cx="6356350" cy="3744912"/>
            <a:chOff x="1020" y="1026"/>
            <a:chExt cx="4557" cy="2855"/>
          </a:xfrm>
        </p:grpSpPr>
        <p:grpSp>
          <p:nvGrpSpPr>
            <p:cNvPr id="918532" name="Group 4"/>
            <p:cNvGrpSpPr>
              <a:grpSpLocks/>
            </p:cNvGrpSpPr>
            <p:nvPr/>
          </p:nvGrpSpPr>
          <p:grpSpPr bwMode="auto">
            <a:xfrm>
              <a:off x="1453" y="1381"/>
              <a:ext cx="4124" cy="2500"/>
              <a:chOff x="672" y="935"/>
              <a:chExt cx="4608" cy="2880"/>
            </a:xfrm>
          </p:grpSpPr>
          <p:sp>
            <p:nvSpPr>
              <p:cNvPr id="918533" name="Rectangle 5"/>
              <p:cNvSpPr>
                <a:spLocks noChangeArrowheads="1"/>
              </p:cNvSpPr>
              <p:nvPr/>
            </p:nvSpPr>
            <p:spPr bwMode="auto">
              <a:xfrm>
                <a:off x="672" y="935"/>
                <a:ext cx="4608" cy="28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kumimoji="1"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8534" name="Rectangle 6"/>
              <p:cNvSpPr>
                <a:spLocks noChangeArrowheads="1"/>
              </p:cNvSpPr>
              <p:nvPr/>
            </p:nvSpPr>
            <p:spPr bwMode="auto">
              <a:xfrm>
                <a:off x="1004" y="1939"/>
                <a:ext cx="856" cy="856"/>
              </a:xfrm>
              <a:prstGeom prst="rect">
                <a:avLst/>
              </a:prstGeom>
              <a:solidFill>
                <a:srgbClr val="33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solidFill>
                      <a:schemeClr val="bg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CPU</a:t>
                </a:r>
                <a:endParaRPr kumimoji="1" lang="en-US" altLang="zh-TW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8535" name="Rectangle 7"/>
              <p:cNvSpPr>
                <a:spLocks noChangeArrowheads="1"/>
              </p:cNvSpPr>
              <p:nvPr/>
            </p:nvSpPr>
            <p:spPr bwMode="auto">
              <a:xfrm>
                <a:off x="2540" y="2707"/>
                <a:ext cx="616" cy="952"/>
              </a:xfrm>
              <a:prstGeom prst="rect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solidFill>
                      <a:schemeClr val="bg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mem</a:t>
                </a:r>
              </a:p>
            </p:txBody>
          </p:sp>
          <p:sp>
            <p:nvSpPr>
              <p:cNvPr id="918536" name="Rectangle 8"/>
              <p:cNvSpPr>
                <a:spLocks noChangeArrowheads="1"/>
              </p:cNvSpPr>
              <p:nvPr/>
            </p:nvSpPr>
            <p:spPr bwMode="auto">
              <a:xfrm>
                <a:off x="2536" y="1887"/>
                <a:ext cx="624" cy="7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input</a:t>
                </a:r>
              </a:p>
            </p:txBody>
          </p:sp>
          <p:sp>
            <p:nvSpPr>
              <p:cNvPr id="918537" name="Rectangle 9"/>
              <p:cNvSpPr>
                <a:spLocks noChangeArrowheads="1"/>
              </p:cNvSpPr>
              <p:nvPr/>
            </p:nvSpPr>
            <p:spPr bwMode="auto">
              <a:xfrm>
                <a:off x="2536" y="1167"/>
                <a:ext cx="624" cy="6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output</a:t>
                </a:r>
              </a:p>
            </p:txBody>
          </p:sp>
          <p:sp>
            <p:nvSpPr>
              <p:cNvPr id="918538" name="Line 10"/>
              <p:cNvSpPr>
                <a:spLocks noChangeShapeType="1"/>
              </p:cNvSpPr>
              <p:nvPr/>
            </p:nvSpPr>
            <p:spPr bwMode="auto">
              <a:xfrm>
                <a:off x="2200" y="1264"/>
                <a:ext cx="0" cy="2303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39" name="Line 11"/>
              <p:cNvSpPr>
                <a:spLocks noChangeShapeType="1"/>
              </p:cNvSpPr>
              <p:nvPr/>
            </p:nvSpPr>
            <p:spPr bwMode="auto">
              <a:xfrm>
                <a:off x="1865" y="2367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0" name="Line 12"/>
              <p:cNvSpPr>
                <a:spLocks noChangeShapeType="1"/>
              </p:cNvSpPr>
              <p:nvPr/>
            </p:nvSpPr>
            <p:spPr bwMode="auto">
              <a:xfrm>
                <a:off x="2201" y="1551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1" name="Line 13"/>
              <p:cNvSpPr>
                <a:spLocks noChangeShapeType="1"/>
              </p:cNvSpPr>
              <p:nvPr/>
            </p:nvSpPr>
            <p:spPr bwMode="auto">
              <a:xfrm>
                <a:off x="2201" y="2271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2" name="Line 14"/>
              <p:cNvSpPr>
                <a:spLocks noChangeShapeType="1"/>
              </p:cNvSpPr>
              <p:nvPr/>
            </p:nvSpPr>
            <p:spPr bwMode="auto">
              <a:xfrm>
                <a:off x="2201" y="3087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3" name="Rectangle 15"/>
              <p:cNvSpPr>
                <a:spLocks noChangeArrowheads="1"/>
              </p:cNvSpPr>
              <p:nvPr/>
            </p:nvSpPr>
            <p:spPr bwMode="auto">
              <a:xfrm>
                <a:off x="912" y="1127"/>
                <a:ext cx="2576" cy="25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4" name="Line 16"/>
              <p:cNvSpPr>
                <a:spLocks noChangeShapeType="1"/>
              </p:cNvSpPr>
              <p:nvPr/>
            </p:nvSpPr>
            <p:spPr bwMode="auto">
              <a:xfrm>
                <a:off x="3161" y="1455"/>
                <a:ext cx="815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5" name="Line 17"/>
              <p:cNvSpPr>
                <a:spLocks noChangeShapeType="1"/>
              </p:cNvSpPr>
              <p:nvPr/>
            </p:nvSpPr>
            <p:spPr bwMode="auto">
              <a:xfrm flipH="1">
                <a:off x="3161" y="2175"/>
                <a:ext cx="815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6" name="Rectangle 18"/>
              <p:cNvSpPr>
                <a:spLocks noChangeArrowheads="1"/>
              </p:cNvSpPr>
              <p:nvPr/>
            </p:nvSpPr>
            <p:spPr bwMode="auto">
              <a:xfrm>
                <a:off x="3980" y="1315"/>
                <a:ext cx="1048" cy="4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analog</a:t>
                </a:r>
              </a:p>
            </p:txBody>
          </p:sp>
          <p:sp>
            <p:nvSpPr>
              <p:cNvPr id="918547" name="Rectangle 19"/>
              <p:cNvSpPr>
                <a:spLocks noChangeArrowheads="1"/>
              </p:cNvSpPr>
              <p:nvPr/>
            </p:nvSpPr>
            <p:spPr bwMode="auto">
              <a:xfrm>
                <a:off x="3980" y="1987"/>
                <a:ext cx="1048" cy="4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analog</a:t>
                </a:r>
              </a:p>
            </p:txBody>
          </p:sp>
          <p:sp>
            <p:nvSpPr>
              <p:cNvPr id="918548" name="Text Box 20"/>
              <p:cNvSpPr txBox="1">
                <a:spLocks noChangeArrowheads="1"/>
              </p:cNvSpPr>
              <p:nvPr/>
            </p:nvSpPr>
            <p:spPr bwMode="auto">
              <a:xfrm>
                <a:off x="950" y="3242"/>
                <a:ext cx="983" cy="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5000"/>
                  </a:lnSpc>
                </a:pPr>
                <a:r>
                  <a:rPr kumimoji="1" lang="en-US" altLang="zh-TW" sz="2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embedded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kumimoji="1" lang="en-US" altLang="zh-TW" sz="2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computer</a:t>
                </a:r>
              </a:p>
            </p:txBody>
          </p:sp>
        </p:grpSp>
        <p:sp>
          <p:nvSpPr>
            <p:cNvPr id="918549" name="Line 21"/>
            <p:cNvSpPr>
              <a:spLocks noChangeShapeType="1"/>
            </p:cNvSpPr>
            <p:nvPr/>
          </p:nvSpPr>
          <p:spPr bwMode="auto">
            <a:xfrm>
              <a:off x="1020" y="1162"/>
              <a:ext cx="433" cy="2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0" name="Line 22"/>
            <p:cNvSpPr>
              <a:spLocks noChangeShapeType="1"/>
            </p:cNvSpPr>
            <p:nvPr/>
          </p:nvSpPr>
          <p:spPr bwMode="auto">
            <a:xfrm>
              <a:off x="1156" y="1026"/>
              <a:ext cx="297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1" name="Line 23"/>
            <p:cNvSpPr>
              <a:spLocks noChangeShapeType="1"/>
            </p:cNvSpPr>
            <p:nvPr/>
          </p:nvSpPr>
          <p:spPr bwMode="auto">
            <a:xfrm>
              <a:off x="1338" y="1026"/>
              <a:ext cx="4239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18553" name="Group 25"/>
          <p:cNvGrpSpPr>
            <a:grpSpLocks/>
          </p:cNvGrpSpPr>
          <p:nvPr/>
        </p:nvGrpSpPr>
        <p:grpSpPr bwMode="auto">
          <a:xfrm>
            <a:off x="4787900" y="1268413"/>
            <a:ext cx="3816350" cy="3817937"/>
            <a:chOff x="3152" y="1026"/>
            <a:chExt cx="2404" cy="2405"/>
          </a:xfrm>
        </p:grpSpPr>
        <p:sp>
          <p:nvSpPr>
            <p:cNvPr id="918554" name="Oval 26"/>
            <p:cNvSpPr>
              <a:spLocks noChangeArrowheads="1"/>
            </p:cNvSpPr>
            <p:nvPr/>
          </p:nvSpPr>
          <p:spPr bwMode="auto">
            <a:xfrm>
              <a:off x="3152" y="1253"/>
              <a:ext cx="2404" cy="21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5" name="Text Box 27"/>
            <p:cNvSpPr txBox="1">
              <a:spLocks noChangeArrowheads="1"/>
            </p:cNvSpPr>
            <p:nvPr/>
          </p:nvSpPr>
          <p:spPr bwMode="auto">
            <a:xfrm>
              <a:off x="3606" y="1026"/>
              <a:ext cx="17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I/O and control</a:t>
              </a:r>
              <a:br>
                <a:rPr lang="en-US" altLang="zh-TW"/>
              </a:br>
              <a:r>
                <a:rPr lang="en-US" altLang="zh-TW"/>
                <a:t>are most important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780EE-73EC-4F74-9127-19A3CC225D40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Why Embedded Systems?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After all, we can still make phone calls with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solidFill>
                  <a:srgbClr val="FF0000"/>
                </a:solidFill>
              </a:rPr>
              <a:t>Why embed a computer into a phone?</a:t>
            </a:r>
          </a:p>
        </p:txBody>
      </p:sp>
      <p:pic>
        <p:nvPicPr>
          <p:cNvPr id="919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2160587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57" name="Text Box 5"/>
          <p:cNvSpPr txBox="1">
            <a:spLocks noChangeArrowheads="1"/>
          </p:cNvSpPr>
          <p:nvPr/>
        </p:nvSpPr>
        <p:spPr bwMode="auto">
          <a:xfrm>
            <a:off x="3779838" y="2997200"/>
            <a:ext cx="506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or</a:t>
            </a:r>
          </a:p>
        </p:txBody>
      </p:sp>
      <p:grpSp>
        <p:nvGrpSpPr>
          <p:cNvPr id="919558" name="Group 6"/>
          <p:cNvGrpSpPr>
            <a:grpSpLocks/>
          </p:cNvGrpSpPr>
          <p:nvPr/>
        </p:nvGrpSpPr>
        <p:grpSpPr bwMode="auto">
          <a:xfrm>
            <a:off x="4859338" y="2349500"/>
            <a:ext cx="3384550" cy="2011363"/>
            <a:chOff x="3152" y="1480"/>
            <a:chExt cx="2132" cy="1267"/>
          </a:xfrm>
        </p:grpSpPr>
        <p:pic>
          <p:nvPicPr>
            <p:cNvPr id="919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480"/>
              <a:ext cx="2132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9560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661"/>
              <a:ext cx="952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586" name="Picture 10" descr="https://encrypted-tbn2.gstatic.com/images?q=tbn:ANd9GcS_U9Mglf_-1uCUWZ4mrE1UzVJamoDAP0MkRLShVLOh8g7U3T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096615"/>
            <a:ext cx="1620416" cy="16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BECD1-24B5-4547-8B42-465EFF0D1062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Embedded vs Pure Hardware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Many electronic products are implemented in pure hardware </a:t>
            </a:r>
            <a:r>
              <a:rPr lang="en-US" altLang="zh-TW" dirty="0" smtClean="0"/>
              <a:t>(ASICs, boards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smtClean="0"/>
              <a:t>Lack of flexibility (changing standards, system</a:t>
            </a:r>
            <a:br>
              <a:rPr lang="en-US" altLang="zh-TW" dirty="0" smtClean="0"/>
            </a:br>
            <a:r>
              <a:rPr lang="en-US" altLang="zh-TW" dirty="0" smtClean="0"/>
              <a:t>revisions, bug fixes, extra functionalities)</a:t>
            </a:r>
          </a:p>
          <a:p>
            <a:pPr lvl="1"/>
            <a:r>
              <a:rPr lang="en-US" altLang="zh-TW" dirty="0" smtClean="0"/>
              <a:t>Costly </a:t>
            </a:r>
            <a:r>
              <a:rPr lang="en-US" altLang="zh-TW" dirty="0"/>
              <a:t>for specialized application-specific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integrated </a:t>
            </a:r>
            <a:r>
              <a:rPr lang="en-US" altLang="zh-TW" dirty="0"/>
              <a:t>circuits (ASICs) (M$ range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dirty="0" smtClean="0"/>
              <a:t>technology-dependent)</a:t>
            </a:r>
            <a:endParaRPr lang="en-US" altLang="zh-TW" dirty="0"/>
          </a:p>
          <a:p>
            <a:r>
              <a:rPr lang="en-US" altLang="zh-TW" dirty="0" smtClean="0"/>
              <a:t>Trend </a:t>
            </a:r>
            <a:r>
              <a:rPr lang="en-US" altLang="zh-TW" dirty="0"/>
              <a:t>towards implementation in software running on embedded processors (or possibly FPGAs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Commodity microprocessors</a:t>
            </a:r>
          </a:p>
          <a:p>
            <a:pPr lvl="1"/>
            <a:r>
              <a:rPr lang="en-US" altLang="zh-TW" b="1" dirty="0" smtClean="0">
                <a:solidFill>
                  <a:srgbClr val="0000FF"/>
                </a:solidFill>
              </a:rPr>
              <a:t>Software-defined X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  <p:sp>
        <p:nvSpPr>
          <p:cNvPr id="920580" name="Text Box 4"/>
          <p:cNvSpPr txBox="1">
            <a:spLocks noChangeArrowheads="1"/>
          </p:cNvSpPr>
          <p:nvPr/>
        </p:nvSpPr>
        <p:spPr bwMode="auto">
          <a:xfrm>
            <a:off x="6372225" y="5734050"/>
            <a:ext cx="172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/>
              <a:t>(Peter Marwedel)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Embedded systems refer to not only small devices or gadgets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But also large, complex systems requiring strict </a:t>
            </a:r>
            <a:r>
              <a:rPr lang="en-US" altLang="zh-TW" dirty="0" smtClean="0">
                <a:solidFill>
                  <a:srgbClr val="FF0000"/>
                </a:solidFill>
              </a:rPr>
              <a:t>reliability</a:t>
            </a:r>
            <a:r>
              <a:rPr lang="en-US" altLang="zh-TW" dirty="0" smtClean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real-time</a:t>
            </a:r>
            <a:r>
              <a:rPr lang="en-US" altLang="zh-TW" dirty="0"/>
              <a:t> responses </a:t>
            </a:r>
          </a:p>
        </p:txBody>
      </p:sp>
      <p:pic>
        <p:nvPicPr>
          <p:cNvPr id="923659" name="Picture 7" descr="tvse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453" y="2204864"/>
            <a:ext cx="144137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277319"/>
            <a:ext cx="9382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04294"/>
            <a:ext cx="108108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277319"/>
            <a:ext cx="11144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52585-8F7E-48FD-95C2-4BF9BF85F4F4}" type="slidenum">
              <a:rPr lang="zh-TW" altLang="en-US"/>
              <a:pPr/>
              <a:t>15</a:t>
            </a:fld>
            <a:endParaRPr lang="zh-TW" altLang="zh-TW"/>
          </a:p>
        </p:txBody>
      </p:sp>
      <p:sp>
        <p:nvSpPr>
          <p:cNvPr id="923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Some Concepts to Clarify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55650" y="4509120"/>
            <a:ext cx="7723188" cy="1228725"/>
            <a:chOff x="755576" y="4794150"/>
            <a:chExt cx="7723980" cy="1229123"/>
          </a:xfrm>
        </p:grpSpPr>
        <p:pic>
          <p:nvPicPr>
            <p:cNvPr id="923653" name="Picture 5" descr="tgv-dup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439" y="4867175"/>
              <a:ext cx="14986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4" name="Picture 6" descr="Porsche 91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013176"/>
              <a:ext cx="1624012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5" name="Picture 8" descr="OfficeBuildi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126" y="4794150"/>
              <a:ext cx="1560513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6" name="Picture 9" descr="ZeroG-Flugzeu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867175"/>
              <a:ext cx="112395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7" name="Picture 11" descr="antenna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869160"/>
              <a:ext cx="811212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http://images.indianexpress.com/2015/12/iphone-5s-big1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6982" y="2045140"/>
            <a:ext cx="904818" cy="13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o.aolcdn.com/dims5/amp:42f58d29db28857a47033355375ccd79d1316173/t:600,400/q:80/?url=http%3A%2F%2Fo.aolcdn.com%2Fhss%2Fstorage%2Fmidas%2Fee6f2490c187be32a4b6071bb5e21630%2F200727584%2Fapplewatch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6970" y="2239627"/>
            <a:ext cx="1019107" cy="9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F3CCE-763F-4E50-81B7-F078F3E1BCD5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924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Some Concepts to Clarify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/>
              <a:t>A product, e.g., video decoder, may be implemented using pure hardware or microprocessor + embedded software</a:t>
            </a:r>
          </a:p>
          <a:p>
            <a:pPr lvl="1"/>
            <a:r>
              <a:rPr lang="en-US" altLang="zh-TW" dirty="0"/>
              <a:t>A chip may be implemented using pure logic gates or a microprocessor + peripheral </a:t>
            </a:r>
            <a:r>
              <a:rPr lang="en-US" altLang="zh-TW" dirty="0" smtClean="0"/>
              <a:t>logic </a:t>
            </a:r>
            <a:r>
              <a:rPr lang="en-US" altLang="zh-TW" dirty="0" smtClean="0">
                <a:sym typeface="Wingdings" panose="05000000000000000000" pitchFamily="2" charset="2"/>
              </a:rPr>
              <a:t>+ software (</a:t>
            </a:r>
            <a:r>
              <a:rPr lang="en-US" altLang="zh-TW" dirty="0" err="1" smtClean="0">
                <a:sym typeface="Wingdings" panose="05000000000000000000" pitchFamily="2" charset="2"/>
              </a:rPr>
              <a:t>SoC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embedded system may or may not have OS</a:t>
            </a:r>
          </a:p>
          <a:p>
            <a:pPr lvl="1"/>
            <a:r>
              <a:rPr lang="en-US" altLang="zh-TW" dirty="0"/>
              <a:t>Simple systems may be implemented by a single program that runs continuously</a:t>
            </a:r>
          </a:p>
          <a:p>
            <a:pPr lvl="1"/>
            <a:r>
              <a:rPr lang="en-US" altLang="zh-TW" dirty="0"/>
              <a:t>Systems that need to control and respond to many activities may require an OS for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2658F-FCA2-415A-8253-98C9DDE41D3E}" type="slidenum">
              <a:rPr lang="zh-TW" altLang="en-US"/>
              <a:pPr/>
              <a:t>17</a:t>
            </a:fld>
            <a:endParaRPr lang="zh-TW" altLang="zh-TW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Embedded = Smart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Computers embedded into objects</a:t>
            </a:r>
          </a:p>
          <a:p>
            <a:pPr lvl="1"/>
            <a:r>
              <a:rPr lang="en-US" altLang="zh-TW" dirty="0"/>
              <a:t>Augment objects with programmatic control, </a:t>
            </a:r>
            <a:br>
              <a:rPr lang="en-US" altLang="zh-TW" dirty="0"/>
            </a:br>
            <a:r>
              <a:rPr lang="en-US" altLang="zh-TW" dirty="0"/>
              <a:t> communication, </a:t>
            </a:r>
            <a:r>
              <a:rPr lang="en-US" altLang="zh-TW" dirty="0">
                <a:solidFill>
                  <a:srgbClr val="FF0000"/>
                </a:solidFill>
              </a:rPr>
              <a:t>sensing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FF0000"/>
                </a:solidFill>
              </a:rPr>
              <a:t>actuation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Let the world know you:</a:t>
            </a:r>
          </a:p>
          <a:p>
            <a:pPr lvl="1"/>
            <a:r>
              <a:rPr lang="en-US" altLang="zh-TW" dirty="0"/>
              <a:t>Make physical objects/phenomena accessible to digital world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Let you know the world: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Give intelligence/life to physical objects 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ym typeface="Wingdings" panose="05000000000000000000" pitchFamily="2" charset="2"/>
              </a:rPr>
              <a:t>so that they can sense/react</a:t>
            </a:r>
            <a:endParaRPr lang="en-US" altLang="zh-TW" dirty="0"/>
          </a:p>
          <a:p>
            <a:pPr lvl="1"/>
            <a:r>
              <a:rPr lang="en-US" altLang="zh-TW" dirty="0"/>
              <a:t>Put a “robot” inside everything!</a:t>
            </a:r>
          </a:p>
        </p:txBody>
      </p:sp>
      <p:pic>
        <p:nvPicPr>
          <p:cNvPr id="925700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68413"/>
            <a:ext cx="13716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570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300788" y="4365625"/>
          <a:ext cx="117633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4" name="點陣圖影像" r:id="rId4" imgW="3820058" imgH="5057143" progId="Paint.Picture">
                  <p:embed/>
                </p:oleObj>
              </mc:Choice>
              <mc:Fallback>
                <p:oleObj name="點陣圖影像" r:id="rId4" imgW="3820058" imgH="505714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1176337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702" name="Picture 6" descr="motion cap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2852738"/>
            <a:ext cx="14843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D89D5-3478-431E-8E5B-CD126F3C556F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New Paradigm of Computing</a:t>
            </a:r>
          </a:p>
        </p:txBody>
      </p:sp>
      <p:sp>
        <p:nvSpPr>
          <p:cNvPr id="929795" name="Line 3"/>
          <p:cNvSpPr>
            <a:spLocks noChangeShapeType="1"/>
          </p:cNvSpPr>
          <p:nvPr/>
        </p:nvSpPr>
        <p:spPr bwMode="auto">
          <a:xfrm>
            <a:off x="574675" y="5091113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2784475" y="516731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332B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year</a:t>
            </a:r>
          </a:p>
        </p:txBody>
      </p:sp>
      <p:sp>
        <p:nvSpPr>
          <p:cNvPr id="929797" name="Line 5"/>
          <p:cNvSpPr>
            <a:spLocks noChangeShapeType="1"/>
          </p:cNvSpPr>
          <p:nvPr/>
        </p:nvSpPr>
        <p:spPr bwMode="auto">
          <a:xfrm flipV="1">
            <a:off x="574675" y="1052513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9798" name="Text Box 6"/>
          <p:cNvSpPr txBox="1">
            <a:spLocks noChangeArrowheads="1"/>
          </p:cNvSpPr>
          <p:nvPr/>
        </p:nvSpPr>
        <p:spPr bwMode="auto">
          <a:xfrm rot="-5400000">
            <a:off x="-1666875" y="3065463"/>
            <a:ext cx="381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000" b="1">
                <a:solidFill>
                  <a:srgbClr val="0332B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log (people per computer)</a:t>
            </a:r>
          </a:p>
        </p:txBody>
      </p:sp>
      <p:pic>
        <p:nvPicPr>
          <p:cNvPr id="929799" name="Picture 7" descr="whirlwind-compu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1204913"/>
            <a:ext cx="16002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6823075" y="3948113"/>
            <a:ext cx="2212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Streaming 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information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to/from physical 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world</a:t>
            </a:r>
          </a:p>
        </p:txBody>
      </p:sp>
      <p:grpSp>
        <p:nvGrpSpPr>
          <p:cNvPr id="929801" name="Group 9"/>
          <p:cNvGrpSpPr>
            <a:grpSpLocks/>
          </p:cNvGrpSpPr>
          <p:nvPr/>
        </p:nvGrpSpPr>
        <p:grpSpPr bwMode="auto">
          <a:xfrm>
            <a:off x="3546475" y="1611313"/>
            <a:ext cx="5302250" cy="1295400"/>
            <a:chOff x="2304" y="1248"/>
            <a:chExt cx="3340" cy="816"/>
          </a:xfrm>
        </p:grpSpPr>
        <p:graphicFrame>
          <p:nvGraphicFramePr>
            <p:cNvPr id="929802" name="Object 10"/>
            <p:cNvGraphicFramePr>
              <a:graphicFrameLocks noChangeAspect="1"/>
            </p:cNvGraphicFramePr>
            <p:nvPr/>
          </p:nvGraphicFramePr>
          <p:xfrm>
            <a:off x="2784" y="1296"/>
            <a:ext cx="1216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76" name="Image" r:id="rId5" imgW="5384127" imgH="1332863" progId="Photoshop.Image.6">
                    <p:embed/>
                  </p:oleObj>
                </mc:Choice>
                <mc:Fallback>
                  <p:oleObj name="Image" r:id="rId5" imgW="5384127" imgH="1332863" progId="Photoshop.Image.6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296"/>
                          <a:ext cx="1216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9803" name="Picture 11" descr="cray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43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04" name="AutoShape 12"/>
            <p:cNvSpPr>
              <a:spLocks/>
            </p:cNvSpPr>
            <p:nvPr/>
          </p:nvSpPr>
          <p:spPr bwMode="auto">
            <a:xfrm>
              <a:off x="3936" y="1248"/>
              <a:ext cx="240" cy="816"/>
            </a:xfrm>
            <a:prstGeom prst="rightBrace">
              <a:avLst>
                <a:gd name="adj1" fmla="val 2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9805" name="Text Box 13"/>
            <p:cNvSpPr txBox="1">
              <a:spLocks noChangeArrowheads="1"/>
            </p:cNvSpPr>
            <p:nvPr/>
          </p:nvSpPr>
          <p:spPr bwMode="auto">
            <a:xfrm>
              <a:off x="4224" y="1440"/>
              <a:ext cx="14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Number Crunching</a:t>
              </a:r>
            </a:p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Data Storage </a:t>
              </a:r>
            </a:p>
          </p:txBody>
        </p:sp>
      </p:grpSp>
      <p:grpSp>
        <p:nvGrpSpPr>
          <p:cNvPr id="929806" name="Group 14"/>
          <p:cNvGrpSpPr>
            <a:grpSpLocks/>
          </p:cNvGrpSpPr>
          <p:nvPr/>
        </p:nvGrpSpPr>
        <p:grpSpPr bwMode="auto">
          <a:xfrm>
            <a:off x="5603875" y="3059113"/>
            <a:ext cx="2571750" cy="1219200"/>
            <a:chOff x="3600" y="2160"/>
            <a:chExt cx="1620" cy="768"/>
          </a:xfrm>
        </p:grpSpPr>
        <p:sp>
          <p:nvSpPr>
            <p:cNvPr id="929807" name="AutoShape 15"/>
            <p:cNvSpPr>
              <a:spLocks/>
            </p:cNvSpPr>
            <p:nvPr/>
          </p:nvSpPr>
          <p:spPr bwMode="auto">
            <a:xfrm>
              <a:off x="3984" y="2160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9808" name="Text Box 16"/>
            <p:cNvSpPr txBox="1">
              <a:spLocks noChangeArrowheads="1"/>
            </p:cNvSpPr>
            <p:nvPr/>
          </p:nvSpPr>
          <p:spPr bwMode="auto">
            <a:xfrm>
              <a:off x="4272" y="220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Productivity</a:t>
              </a:r>
            </a:p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Interactive</a:t>
              </a:r>
            </a:p>
          </p:txBody>
        </p:sp>
        <p:pic>
          <p:nvPicPr>
            <p:cNvPr id="929809" name="Picture 17" descr="ws530cycle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420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9810" name="Group 18"/>
          <p:cNvGrpSpPr>
            <a:grpSpLocks/>
          </p:cNvGrpSpPr>
          <p:nvPr/>
        </p:nvGrpSpPr>
        <p:grpSpPr bwMode="auto">
          <a:xfrm>
            <a:off x="6126163" y="4613275"/>
            <a:ext cx="2120900" cy="1520825"/>
            <a:chOff x="3840" y="3072"/>
            <a:chExt cx="1640" cy="1071"/>
          </a:xfrm>
        </p:grpSpPr>
        <p:pic>
          <p:nvPicPr>
            <p:cNvPr id="929811" name="Picture 19" descr="dot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72"/>
              <a:ext cx="240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9812" name="Group 20"/>
            <p:cNvGrpSpPr>
              <a:grpSpLocks/>
            </p:cNvGrpSpPr>
            <p:nvPr/>
          </p:nvGrpSpPr>
          <p:grpSpPr bwMode="auto">
            <a:xfrm>
              <a:off x="3840" y="3072"/>
              <a:ext cx="1640" cy="1071"/>
              <a:chOff x="3840" y="3072"/>
              <a:chExt cx="1640" cy="1071"/>
            </a:xfrm>
          </p:grpSpPr>
          <p:pic>
            <p:nvPicPr>
              <p:cNvPr id="929813" name="Picture 21" descr="dot-close-up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504"/>
                <a:ext cx="1256" cy="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9814" name="Line 22"/>
              <p:cNvSpPr>
                <a:spLocks noChangeShapeType="1"/>
              </p:cNvSpPr>
              <p:nvPr/>
            </p:nvSpPr>
            <p:spPr bwMode="auto">
              <a:xfrm flipH="1" flipV="1">
                <a:off x="3840" y="3264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9815" name="Line 23"/>
              <p:cNvSpPr>
                <a:spLocks noChangeShapeType="1"/>
              </p:cNvSpPr>
              <p:nvPr/>
            </p:nvSpPr>
            <p:spPr bwMode="auto">
              <a:xfrm flipH="1" flipV="1">
                <a:off x="4032" y="3072"/>
                <a:ext cx="1392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929816" name="Picture 24" descr="finger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226050"/>
            <a:ext cx="12954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9817" name="Group 25"/>
          <p:cNvGrpSpPr>
            <a:grpSpLocks/>
          </p:cNvGrpSpPr>
          <p:nvPr/>
        </p:nvGrpSpPr>
        <p:grpSpPr bwMode="auto">
          <a:xfrm>
            <a:off x="635000" y="2043113"/>
            <a:ext cx="2454275" cy="1011237"/>
            <a:chOff x="374" y="1488"/>
            <a:chExt cx="1546" cy="637"/>
          </a:xfrm>
        </p:grpSpPr>
        <p:pic>
          <p:nvPicPr>
            <p:cNvPr id="929818" name="Picture 26" descr="360-67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88"/>
              <a:ext cx="912" cy="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19" name="Text Box 27"/>
            <p:cNvSpPr txBox="1">
              <a:spLocks noChangeArrowheads="1"/>
            </p:cNvSpPr>
            <p:nvPr/>
          </p:nvSpPr>
          <p:spPr bwMode="auto">
            <a:xfrm>
              <a:off x="374" y="1831"/>
              <a:ext cx="6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Mainframe</a:t>
              </a:r>
            </a:p>
          </p:txBody>
        </p:sp>
      </p:grpSp>
      <p:grpSp>
        <p:nvGrpSpPr>
          <p:cNvPr id="929820" name="Group 28"/>
          <p:cNvGrpSpPr>
            <a:grpSpLocks/>
          </p:cNvGrpSpPr>
          <p:nvPr/>
        </p:nvGrpSpPr>
        <p:grpSpPr bwMode="auto">
          <a:xfrm>
            <a:off x="1412875" y="2652713"/>
            <a:ext cx="2189163" cy="914400"/>
            <a:chOff x="864" y="1872"/>
            <a:chExt cx="1379" cy="576"/>
          </a:xfrm>
        </p:grpSpPr>
        <p:pic>
          <p:nvPicPr>
            <p:cNvPr id="929821" name="Picture 29" descr="vax11-780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0" y="1872"/>
              <a:ext cx="56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2" name="Text Box 30"/>
            <p:cNvSpPr txBox="1">
              <a:spLocks noChangeArrowheads="1"/>
            </p:cNvSpPr>
            <p:nvPr/>
          </p:nvSpPr>
          <p:spPr bwMode="auto">
            <a:xfrm>
              <a:off x="864" y="2160"/>
              <a:ext cx="8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Minicomputer</a:t>
              </a:r>
            </a:p>
          </p:txBody>
        </p:sp>
      </p:grpSp>
      <p:grpSp>
        <p:nvGrpSpPr>
          <p:cNvPr id="929823" name="Group 31"/>
          <p:cNvGrpSpPr>
            <a:grpSpLocks/>
          </p:cNvGrpSpPr>
          <p:nvPr/>
        </p:nvGrpSpPr>
        <p:grpSpPr bwMode="auto">
          <a:xfrm>
            <a:off x="2327275" y="3262313"/>
            <a:ext cx="2133600" cy="630237"/>
            <a:chOff x="1440" y="2256"/>
            <a:chExt cx="1344" cy="397"/>
          </a:xfrm>
        </p:grpSpPr>
        <p:pic>
          <p:nvPicPr>
            <p:cNvPr id="929824" name="Picture 32" descr="sun3+3d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256"/>
              <a:ext cx="624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5" name="Text Box 33"/>
            <p:cNvSpPr txBox="1">
              <a:spLocks noChangeArrowheads="1"/>
            </p:cNvSpPr>
            <p:nvPr/>
          </p:nvSpPr>
          <p:spPr bwMode="auto">
            <a:xfrm>
              <a:off x="1440" y="2448"/>
              <a:ext cx="7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Workstation</a:t>
              </a:r>
            </a:p>
          </p:txBody>
        </p:sp>
      </p:grpSp>
      <p:grpSp>
        <p:nvGrpSpPr>
          <p:cNvPr id="929826" name="Group 34"/>
          <p:cNvGrpSpPr>
            <a:grpSpLocks/>
          </p:cNvGrpSpPr>
          <p:nvPr/>
        </p:nvGrpSpPr>
        <p:grpSpPr bwMode="auto">
          <a:xfrm>
            <a:off x="4003675" y="3567113"/>
            <a:ext cx="974725" cy="609600"/>
            <a:chOff x="2496" y="2448"/>
            <a:chExt cx="614" cy="384"/>
          </a:xfrm>
        </p:grpSpPr>
        <p:pic>
          <p:nvPicPr>
            <p:cNvPr id="929827" name="Picture 35" descr="pcsm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48"/>
              <a:ext cx="32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8" name="Text Box 36"/>
            <p:cNvSpPr txBox="1">
              <a:spLocks noChangeArrowheads="1"/>
            </p:cNvSpPr>
            <p:nvPr/>
          </p:nvSpPr>
          <p:spPr bwMode="auto">
            <a:xfrm>
              <a:off x="2496" y="264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PC</a:t>
              </a:r>
            </a:p>
          </p:txBody>
        </p:sp>
      </p:grpSp>
      <p:grpSp>
        <p:nvGrpSpPr>
          <p:cNvPr id="929829" name="Group 37"/>
          <p:cNvGrpSpPr>
            <a:grpSpLocks/>
          </p:cNvGrpSpPr>
          <p:nvPr/>
        </p:nvGrpSpPr>
        <p:grpSpPr bwMode="auto">
          <a:xfrm>
            <a:off x="4384675" y="3871913"/>
            <a:ext cx="1257300" cy="647700"/>
            <a:chOff x="2688" y="2640"/>
            <a:chExt cx="792" cy="408"/>
          </a:xfrm>
        </p:grpSpPr>
        <p:pic>
          <p:nvPicPr>
            <p:cNvPr id="929830" name="Picture 38" descr="IBM_ThinkPad@ThinkPad_A_Series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640"/>
              <a:ext cx="408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31" name="Text Box 39"/>
            <p:cNvSpPr txBox="1">
              <a:spLocks noChangeArrowheads="1"/>
            </p:cNvSpPr>
            <p:nvPr/>
          </p:nvSpPr>
          <p:spPr bwMode="auto">
            <a:xfrm>
              <a:off x="2688" y="2832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Laptop</a:t>
              </a:r>
            </a:p>
          </p:txBody>
        </p:sp>
      </p:grpSp>
      <p:grpSp>
        <p:nvGrpSpPr>
          <p:cNvPr id="929832" name="Group 40"/>
          <p:cNvGrpSpPr>
            <a:grpSpLocks/>
          </p:cNvGrpSpPr>
          <p:nvPr/>
        </p:nvGrpSpPr>
        <p:grpSpPr bwMode="auto">
          <a:xfrm>
            <a:off x="5070475" y="4405313"/>
            <a:ext cx="838200" cy="381000"/>
            <a:chOff x="3120" y="2928"/>
            <a:chExt cx="528" cy="240"/>
          </a:xfrm>
        </p:grpSpPr>
        <p:pic>
          <p:nvPicPr>
            <p:cNvPr id="929833" name="Picture 41" descr="palm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928"/>
              <a:ext cx="144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34" name="Text Box 42"/>
            <p:cNvSpPr txBox="1">
              <a:spLocks noChangeArrowheads="1"/>
            </p:cNvSpPr>
            <p:nvPr/>
          </p:nvSpPr>
          <p:spPr bwMode="auto">
            <a:xfrm>
              <a:off x="3120" y="2976"/>
              <a:ext cx="3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8035C-ED11-41F4-881E-FB6C181F1A93}" type="slidenum">
              <a:rPr lang="zh-TW" altLang="en-US"/>
              <a:pPr/>
              <a:t>1</a:t>
            </a:fld>
            <a:endParaRPr lang="zh-TW" altLang="zh-TW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Consider the Evolution of Watches</a:t>
            </a:r>
          </a:p>
        </p:txBody>
      </p:sp>
      <p:sp>
        <p:nvSpPr>
          <p:cNvPr id="906243" name="AutoShape 3"/>
          <p:cNvSpPr>
            <a:spLocks noChangeArrowheads="1"/>
          </p:cNvSpPr>
          <p:nvPr/>
        </p:nvSpPr>
        <p:spPr bwMode="auto">
          <a:xfrm>
            <a:off x="3995936" y="1877006"/>
            <a:ext cx="836736" cy="679926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4754321" y="4623827"/>
            <a:ext cx="937981" cy="708710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1484313"/>
            <a:ext cx="1657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557" y="3953451"/>
            <a:ext cx="2049462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47" name="AutoShape 7"/>
          <p:cNvSpPr>
            <a:spLocks noChangeArrowheads="1"/>
          </p:cNvSpPr>
          <p:nvPr/>
        </p:nvSpPr>
        <p:spPr bwMode="auto">
          <a:xfrm rot="8567268">
            <a:off x="4092886" y="3341691"/>
            <a:ext cx="1322871" cy="695164"/>
          </a:xfrm>
          <a:prstGeom prst="rightArrow">
            <a:avLst>
              <a:gd name="adj1" fmla="val 50000"/>
              <a:gd name="adj2" fmla="val 62753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06249" name="Picture 9" descr="Sun di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6"/>
          <a:stretch>
            <a:fillRect/>
          </a:stretch>
        </p:blipFill>
        <p:spPr bwMode="auto">
          <a:xfrm>
            <a:off x="971550" y="1484313"/>
            <a:ext cx="2449513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18" name="Picture 2" descr="http://o.aolcdn.com/dims5/amp:42f58d29db28857a47033355375ccd79d1316173/t:600,400/q:80/?url=http%3A%2F%2Fo.aolcdn.com%2Fhss%2Fstorage%2Fmidas%2Fee6f2490c187be32a4b6071bb5e21630%2F200727584%2Fapplewatch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1763" y="3844547"/>
            <a:ext cx="2232248" cy="20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animBg="1"/>
      <p:bldP spid="906244" grpId="0" animBg="1"/>
      <p:bldP spid="9062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E491D-1FC9-4A32-982E-D07280C2BFCC}" type="slidenum">
              <a:rPr lang="zh-TW" altLang="en-US"/>
              <a:pPr/>
              <a:t>19</a:t>
            </a:fld>
            <a:endParaRPr lang="zh-TW" altLang="zh-TW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Future Embedded Systems</a:t>
            </a:r>
            <a:endParaRPr lang="zh-TW" altLang="en-US"/>
          </a:p>
        </p:txBody>
      </p:sp>
      <p:pic>
        <p:nvPicPr>
          <p:cNvPr id="926723" name="Picture 3" descr="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67347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424497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1360488" y="5246688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Grid</a:t>
            </a:r>
          </a:p>
        </p:txBody>
      </p:sp>
      <p:sp>
        <p:nvSpPr>
          <p:cNvPr id="926726" name="Text Box 6"/>
          <p:cNvSpPr txBox="1">
            <a:spLocks noChangeArrowheads="1"/>
          </p:cNvSpPr>
          <p:nvPr/>
        </p:nvSpPr>
        <p:spPr bwMode="auto">
          <a:xfrm>
            <a:off x="5724525" y="5203825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City</a:t>
            </a:r>
          </a:p>
        </p:txBody>
      </p:sp>
      <p:sp>
        <p:nvSpPr>
          <p:cNvPr id="926727" name="Text Box 7"/>
          <p:cNvSpPr txBox="1">
            <a:spLocks noChangeArrowheads="1"/>
          </p:cNvSpPr>
          <p:nvPr/>
        </p:nvSpPr>
        <p:spPr bwMode="auto">
          <a:xfrm>
            <a:off x="4211638" y="5805488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/>
              <a:t>(Source: oncor.com, Prof. L.G. Chen) </a:t>
            </a:r>
            <a:endParaRPr lang="zh-TW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39C23-C849-42A8-B011-150017C79980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Future Embedded Systems</a:t>
            </a:r>
          </a:p>
        </p:txBody>
      </p:sp>
      <p:sp>
        <p:nvSpPr>
          <p:cNvPr id="927747" name="Text Box 3"/>
          <p:cNvSpPr txBox="1">
            <a:spLocks noChangeArrowheads="1"/>
          </p:cNvSpPr>
          <p:nvPr/>
        </p:nvSpPr>
        <p:spPr bwMode="auto">
          <a:xfrm>
            <a:off x="973138" y="3427413"/>
            <a:ext cx="190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Glasses</a:t>
            </a:r>
          </a:p>
        </p:txBody>
      </p:sp>
      <p:pic>
        <p:nvPicPr>
          <p:cNvPr id="92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49" name="Picture 5" descr="ANd9GcS8GqVB2hJioBm4UyUOJCE343Pe7K8Fir2qKm_Fl2fQUzIlAVFZ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38" y="1484313"/>
            <a:ext cx="33845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50" name="Text Box 6"/>
          <p:cNvSpPr txBox="1">
            <a:spLocks noChangeArrowheads="1"/>
          </p:cNvSpPr>
          <p:nvPr/>
        </p:nvSpPr>
        <p:spPr bwMode="auto">
          <a:xfrm>
            <a:off x="5576888" y="3643313"/>
            <a:ext cx="2197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</a:rPr>
              <a:t>Self-driving Cars</a:t>
            </a:r>
            <a:endParaRPr lang="en-US" altLang="zh-TW" dirty="0">
              <a:latin typeface="Calibri" panose="020F0502020204030204" pitchFamily="34" charset="0"/>
            </a:endParaRPr>
          </a:p>
        </p:txBody>
      </p:sp>
      <p:sp>
        <p:nvSpPr>
          <p:cNvPr id="927751" name="Text Box 7"/>
          <p:cNvSpPr txBox="1">
            <a:spLocks noChangeArrowheads="1"/>
          </p:cNvSpPr>
          <p:nvPr/>
        </p:nvSpPr>
        <p:spPr bwMode="auto">
          <a:xfrm>
            <a:off x="5838825" y="5173663"/>
            <a:ext cx="207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Retinal Implant</a:t>
            </a:r>
          </a:p>
        </p:txBody>
      </p:sp>
      <p:pic>
        <p:nvPicPr>
          <p:cNvPr id="927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563" y="42926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40568-13CE-4BEF-AA36-E1988B88D44E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Implications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pPr>
              <a:buFontTx/>
              <a:buNone/>
            </a:pP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  <a:p>
            <a:r>
              <a:rPr lang="en-US" altLang="zh-TW" dirty="0"/>
              <a:t>Infinite </a:t>
            </a:r>
            <a:r>
              <a:rPr lang="en-US" altLang="zh-TW" dirty="0" smtClean="0"/>
              <a:t>opportunities, innovations, execution</a:t>
            </a:r>
            <a:endParaRPr lang="en-US" altLang="zh-TW" dirty="0"/>
          </a:p>
          <a:p>
            <a:r>
              <a:rPr lang="en-US" altLang="zh-TW" dirty="0"/>
              <a:t>Integration: must know application domain, packaging, A/D, sensor/actuator, power, </a:t>
            </a:r>
            <a:r>
              <a:rPr lang="en-US" altLang="zh-TW" dirty="0" smtClean="0"/>
              <a:t>…</a:t>
            </a:r>
            <a:endParaRPr lang="en-US" altLang="zh-TW" dirty="0"/>
          </a:p>
          <a:p>
            <a:r>
              <a:rPr lang="en-US" altLang="zh-TW" dirty="0" smtClean="0"/>
              <a:t>System view</a:t>
            </a:r>
            <a:endParaRPr lang="en-US" altLang="zh-TW" dirty="0"/>
          </a:p>
        </p:txBody>
      </p:sp>
      <p:sp>
        <p:nvSpPr>
          <p:cNvPr id="928772" name="AutoShape 4"/>
          <p:cNvSpPr>
            <a:spLocks noChangeArrowheads="1"/>
          </p:cNvSpPr>
          <p:nvPr/>
        </p:nvSpPr>
        <p:spPr bwMode="auto">
          <a:xfrm>
            <a:off x="1631950" y="1341438"/>
            <a:ext cx="6196013" cy="858837"/>
          </a:xfrm>
          <a:prstGeom prst="star32">
            <a:avLst>
              <a:gd name="adj" fmla="val 454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3200" b="1">
                <a:solidFill>
                  <a:srgbClr val="FF0000"/>
                </a:solidFill>
                <a:latin typeface="標楷體" panose="03000509000000000000" pitchFamily="65" charset="-120"/>
              </a:rPr>
              <a:t>資工系的人有飯吃了</a:t>
            </a:r>
            <a:r>
              <a:rPr kumimoji="1" lang="en-US" altLang="zh-TW" sz="3200" b="1">
                <a:solidFill>
                  <a:srgbClr val="FF0000"/>
                </a:solidFill>
                <a:latin typeface="標楷體" panose="03000509000000000000" pitchFamily="65" charset="-120"/>
              </a:rPr>
              <a:t>!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524231" y="4041503"/>
            <a:ext cx="2723830" cy="1979785"/>
            <a:chOff x="4524231" y="4041503"/>
            <a:chExt cx="2723830" cy="1979785"/>
          </a:xfrm>
        </p:grpSpPr>
        <p:sp>
          <p:nvSpPr>
            <p:cNvPr id="2" name="橢圓 1"/>
            <p:cNvSpPr/>
            <p:nvPr/>
          </p:nvSpPr>
          <p:spPr bwMode="auto">
            <a:xfrm>
              <a:off x="5184068" y="4041503"/>
              <a:ext cx="1404156" cy="1245376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Cloud</a:t>
              </a:r>
              <a:endPara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4524231" y="4732454"/>
              <a:ext cx="1404156" cy="1245376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IoT</a:t>
              </a:r>
              <a:endPara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5843905" y="4775912"/>
              <a:ext cx="1404156" cy="124537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Big Data</a:t>
              </a:r>
              <a:endPara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E7171-A94D-48DB-88B1-F90EBAC56CD4}" type="slidenum">
              <a:rPr lang="zh-TW" altLang="en-US" smtClean="0"/>
              <a:pPr/>
              <a:t>22</a:t>
            </a:fld>
            <a:endParaRPr lang="zh-TW" altLang="zh-TW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About This Course</a:t>
            </a:r>
            <a:endParaRPr lang="en-US" altLang="zh-TW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Principles behind the design of the course: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Build the course around labs:</a:t>
            </a:r>
            <a:r>
              <a:rPr lang="en-US" altLang="zh-TW" dirty="0" smtClean="0"/>
              <a:t> Use labs to carry out the course contents. Labs are to develop a simple embedded system, from I/O device to system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Cover basic concepts in embedded system development:</a:t>
            </a:r>
            <a:r>
              <a:rPr lang="en-US" altLang="zh-TW" dirty="0" smtClean="0"/>
              <a:t> interrupt, clocking, I/O, real-time system, OS service, development tools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Term project development:</a:t>
            </a:r>
            <a:r>
              <a:rPr lang="en-US" altLang="zh-TW" dirty="0" smtClean="0"/>
              <a:t> innovation, development process, learning-by-doing 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D4892-B3D2-4D36-B2F3-377B86754EA8}" type="slidenum">
              <a:rPr lang="zh-TW" altLang="en-US"/>
              <a:pPr/>
              <a:t>23</a:t>
            </a:fld>
            <a:endParaRPr lang="zh-TW" altLang="zh-TW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Lab Platforms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 MSP430 </a:t>
            </a:r>
            <a:r>
              <a:rPr lang="en-US" altLang="zh-TW" dirty="0" err="1"/>
              <a:t>LaunchPad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/>
              <a:t>NuMaker</a:t>
            </a:r>
            <a:r>
              <a:rPr lang="en-US" altLang="zh-TW" dirty="0"/>
              <a:t> TRIO</a:t>
            </a:r>
          </a:p>
        </p:txBody>
      </p:sp>
      <p:pic>
        <p:nvPicPr>
          <p:cNvPr id="93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271" y="1700213"/>
            <a:ext cx="237648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807" y="3853119"/>
            <a:ext cx="3822370" cy="223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Labs (subject to change)</a:t>
            </a:r>
            <a:endParaRPr lang="en-US" altLang="zh-TW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LaunchPad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Registers/addressing mode/IO</a:t>
            </a:r>
          </a:p>
          <a:p>
            <a:pPr lvl="1"/>
            <a:r>
              <a:rPr lang="en-US" altLang="zh-TW" dirty="0" smtClean="0"/>
              <a:t>Stacks</a:t>
            </a:r>
          </a:p>
          <a:p>
            <a:pPr lvl="1"/>
            <a:r>
              <a:rPr lang="en-US" altLang="zh-TW" dirty="0" smtClean="0"/>
              <a:t>Timer and watchdog</a:t>
            </a:r>
          </a:p>
          <a:p>
            <a:pPr lvl="1"/>
            <a:r>
              <a:rPr lang="en-US" altLang="zh-TW" dirty="0" smtClean="0"/>
              <a:t>Serial communication interface, UART</a:t>
            </a:r>
          </a:p>
          <a:p>
            <a:r>
              <a:rPr lang="en-US" altLang="zh-TW" dirty="0" err="1"/>
              <a:t>NuMaker</a:t>
            </a:r>
            <a:r>
              <a:rPr lang="en-US" altLang="zh-TW" dirty="0"/>
              <a:t> </a:t>
            </a:r>
            <a:r>
              <a:rPr lang="en-US" altLang="zh-TW" dirty="0" smtClean="0"/>
              <a:t>TRIO:</a:t>
            </a:r>
          </a:p>
          <a:p>
            <a:pPr lvl="1"/>
            <a:r>
              <a:rPr lang="en-US" altLang="zh-TW" dirty="0" smtClean="0"/>
              <a:t>ADC and LCD</a:t>
            </a:r>
          </a:p>
          <a:p>
            <a:pPr lvl="1"/>
            <a:r>
              <a:rPr lang="en-US" altLang="zh-TW" dirty="0" smtClean="0"/>
              <a:t>Sensors</a:t>
            </a:r>
          </a:p>
          <a:p>
            <a:pPr lvl="1"/>
            <a:r>
              <a:rPr lang="en-US" altLang="zh-TW" dirty="0" err="1" smtClean="0"/>
              <a:t>FreeRTOS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Device drivers</a:t>
            </a:r>
          </a:p>
          <a:p>
            <a:pPr lvl="1"/>
            <a:r>
              <a:rPr lang="en-US" altLang="zh-TW" dirty="0" smtClean="0"/>
              <a:t>Synchronization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2F0D-3E47-48C9-B519-E742C881D18B}" type="slidenum">
              <a:rPr lang="zh-TW" altLang="en-US" smtClean="0"/>
              <a:pPr/>
              <a:t>24</a:t>
            </a:fld>
            <a:endParaRPr lang="zh-TW" altLang="zh-TW"/>
          </a:p>
        </p:txBody>
      </p:sp>
      <p:sp>
        <p:nvSpPr>
          <p:cNvPr id="2" name="圓角矩形 1"/>
          <p:cNvSpPr/>
          <p:nvPr/>
        </p:nvSpPr>
        <p:spPr bwMode="auto">
          <a:xfrm>
            <a:off x="4644008" y="3609181"/>
            <a:ext cx="3672408" cy="1997163"/>
          </a:xfrm>
          <a:prstGeom prst="roundRect">
            <a:avLst>
              <a:gd name="adj" fmla="val 23953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In EECS 328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TW" sz="2800" dirty="0" smtClean="0">
                <a:latin typeface="+mn-lt"/>
              </a:rPr>
              <a:t>Tuesday classes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TW" sz="2800" dirty="0" smtClean="0">
                <a:latin typeface="+mn-lt"/>
              </a:rPr>
              <a:t>Expect to complete labs in class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91A22-4390-4BC0-AF25-87415BE427A1}" type="slidenum">
              <a:rPr lang="zh-TW" altLang="en-US"/>
              <a:pPr/>
              <a:t>25</a:t>
            </a:fld>
            <a:endParaRPr lang="zh-TW" altLang="zh-TW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Lectures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Discuss </a:t>
            </a:r>
            <a:r>
              <a:rPr lang="en-US" altLang="zh-TW" dirty="0" smtClean="0"/>
              <a:t>general concepts </a:t>
            </a:r>
            <a:r>
              <a:rPr lang="en-US" altLang="zh-TW" dirty="0"/>
              <a:t>related to the labs</a:t>
            </a:r>
          </a:p>
          <a:p>
            <a:pPr lvl="1"/>
            <a:r>
              <a:rPr lang="en-US" altLang="zh-TW" dirty="0"/>
              <a:t>May lack of a systematic discussion of embedded systems and a comprehensive coverage of all important </a:t>
            </a:r>
            <a:r>
              <a:rPr lang="en-US" altLang="zh-TW" dirty="0" smtClean="0"/>
              <a:t>concepts</a:t>
            </a:r>
          </a:p>
          <a:p>
            <a:r>
              <a:rPr lang="en-US" altLang="zh-TW" dirty="0" smtClean="0"/>
              <a:t>Introduce usages specific to the lab boards</a:t>
            </a:r>
          </a:p>
          <a:p>
            <a:pPr lvl="1"/>
            <a:r>
              <a:rPr lang="en-US" altLang="zh-TW" dirty="0" smtClean="0"/>
              <a:t>May use Tuesday classes </a:t>
            </a:r>
            <a:endParaRPr lang="en-US" altLang="zh-TW" dirty="0"/>
          </a:p>
        </p:txBody>
      </p:sp>
      <p:sp>
        <p:nvSpPr>
          <p:cNvPr id="6" name="圓角矩形 5"/>
          <p:cNvSpPr/>
          <p:nvPr/>
        </p:nvSpPr>
        <p:spPr bwMode="auto">
          <a:xfrm>
            <a:off x="5148064" y="3789040"/>
            <a:ext cx="3168352" cy="1440160"/>
          </a:xfrm>
          <a:prstGeom prst="roundRect">
            <a:avLst>
              <a:gd name="adj" fmla="val 23953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In Delta 105</a:t>
            </a:r>
            <a:endParaRPr lang="en-US" altLang="zh-TW" sz="2800" dirty="0">
              <a:latin typeface="+mn-lt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Thursday</a:t>
            </a:r>
            <a:r>
              <a:rPr kumimoji="0" lang="en-US" altLang="zh-TW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 classes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A19A6-310C-447D-8428-1EF17D8615D7}" type="slidenum">
              <a:rPr lang="zh-TW" altLang="en-US"/>
              <a:pPr/>
              <a:t>26</a:t>
            </a:fld>
            <a:endParaRPr lang="zh-TW" altLang="zh-TW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Will and Will Not Learn?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Will learn:</a:t>
            </a:r>
          </a:p>
          <a:p>
            <a:pPr lvl="1"/>
            <a:r>
              <a:rPr lang="en-US" altLang="zh-TW" dirty="0"/>
              <a:t>Basic concepts of embedded systems</a:t>
            </a:r>
          </a:p>
          <a:p>
            <a:pPr lvl="1"/>
            <a:r>
              <a:rPr lang="en-US" altLang="zh-TW" dirty="0"/>
              <a:t>Hands-on development of a system and know what’s behind</a:t>
            </a:r>
          </a:p>
          <a:p>
            <a:pPr lvl="1"/>
            <a:r>
              <a:rPr lang="en-US" altLang="zh-TW" dirty="0"/>
              <a:t>Innovation development, </a:t>
            </a:r>
            <a:r>
              <a:rPr lang="en-US" altLang="zh-TW" dirty="0" smtClean="0"/>
              <a:t>presentation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Will not learn (but important):</a:t>
            </a:r>
          </a:p>
          <a:p>
            <a:pPr lvl="1"/>
            <a:r>
              <a:rPr lang="en-US" altLang="zh-TW" dirty="0"/>
              <a:t>Software engineering for embedded systems</a:t>
            </a:r>
          </a:p>
          <a:p>
            <a:pPr lvl="1"/>
            <a:r>
              <a:rPr lang="en-US" altLang="zh-TW" dirty="0"/>
              <a:t>System evaluation,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F8AD8-4762-44A1-9965-DD928B0F4B0B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Course Information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zh-TW" dirty="0" smtClean="0"/>
              <a:t>Instructor: Prof. Chung-Ta King (</a:t>
            </a:r>
            <a:r>
              <a:rPr lang="zh-TW" altLang="en-US" dirty="0" smtClean="0"/>
              <a:t>金仲達教授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Office: Delta 640		Phone: x42804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email: king@cs.nthu.edu.tw</a:t>
            </a:r>
          </a:p>
          <a:p>
            <a:r>
              <a:rPr lang="en-US" altLang="zh-TW" dirty="0" smtClean="0"/>
              <a:t>Teaching assistants: </a:t>
            </a:r>
            <a:r>
              <a:rPr lang="zh-TW" altLang="en-US" dirty="0" smtClean="0"/>
              <a:t>何基愷、何冠霆、蘇柏元、蔡杰霖、</a:t>
            </a:r>
            <a:r>
              <a:rPr lang="zh-TW" altLang="en-US" dirty="0"/>
              <a:t>劉厚勤、林軒</a:t>
            </a:r>
            <a:r>
              <a:rPr lang="zh-TW" altLang="en-US" dirty="0" smtClean="0"/>
              <a:t>旖、陳怡樺、王本立</a:t>
            </a:r>
            <a:endParaRPr lang="en-US" altLang="zh-TW" dirty="0"/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Office: CSEE 734		Phone: x33553</a:t>
            </a:r>
          </a:p>
          <a:p>
            <a:pPr>
              <a:spcBef>
                <a:spcPts val="300"/>
              </a:spcBef>
            </a:pPr>
            <a:r>
              <a:rPr lang="en-US" altLang="zh-TW" dirty="0" smtClean="0"/>
              <a:t>Class time and place: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Tuesday 10:10 - 12:00 (EECS 328)</a:t>
            </a:r>
            <a:endParaRPr lang="zh-TW" altLang="en-US" dirty="0" smtClean="0"/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Thursday 10:10 - 11:00 (Delta 105)</a:t>
            </a:r>
            <a:endParaRPr lang="zh-TW" altLang="zh-TW" dirty="0" smtClean="0"/>
          </a:p>
          <a:p>
            <a:pPr>
              <a:spcBef>
                <a:spcPts val="300"/>
              </a:spcBef>
            </a:pPr>
            <a:r>
              <a:rPr lang="en-US" altLang="zh-TW" dirty="0" smtClean="0"/>
              <a:t>Courseware: </a:t>
            </a:r>
            <a:r>
              <a:rPr lang="en-US" altLang="zh-TW" dirty="0" err="1" smtClean="0"/>
              <a:t>iLMS</a:t>
            </a:r>
            <a:endParaRPr lang="en-US" altLang="zh-TW" dirty="0" smtClean="0"/>
          </a:p>
          <a:p>
            <a:pPr>
              <a:spcBef>
                <a:spcPts val="300"/>
              </a:spcBef>
            </a:pPr>
            <a:r>
              <a:rPr lang="en-US" altLang="zh-TW" sz="2400" dirty="0" smtClean="0"/>
              <a:t>http://www.cs.nthu.edu.tw/~king/courses/cs4101.html</a:t>
            </a:r>
            <a:endParaRPr lang="en-US" altLang="zh-TW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7411A-590D-45F7-86EA-70FF75A01854}" type="slidenum">
              <a:rPr lang="zh-TW" altLang="en-US"/>
              <a:pPr/>
              <a:t>28</a:t>
            </a:fld>
            <a:endParaRPr lang="zh-TW" altLang="zh-TW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Expected Workload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Labs:</a:t>
            </a:r>
          </a:p>
          <a:p>
            <a:pPr lvl="1"/>
            <a:r>
              <a:rPr lang="en-US" altLang="zh-TW" dirty="0"/>
              <a:t>Run on Tuesday in </a:t>
            </a:r>
            <a:r>
              <a:rPr lang="en-US" altLang="zh-TW" dirty="0" smtClean="0"/>
              <a:t>EECS 328</a:t>
            </a:r>
            <a:endParaRPr lang="en-US" altLang="zh-TW" dirty="0"/>
          </a:p>
          <a:p>
            <a:pPr lvl="1"/>
            <a:r>
              <a:rPr lang="en-US" altLang="zh-TW" dirty="0"/>
              <a:t>At least 2 basic assignments to be completed in class plus 1 advanced assignment for bonus</a:t>
            </a:r>
          </a:p>
          <a:p>
            <a:r>
              <a:rPr lang="en-US" altLang="zh-TW" dirty="0"/>
              <a:t>Term project:</a:t>
            </a:r>
          </a:p>
          <a:p>
            <a:pPr lvl="1"/>
            <a:r>
              <a:rPr lang="en-US" altLang="zh-TW" dirty="0" smtClean="0"/>
              <a:t>Final demonstration and </a:t>
            </a:r>
            <a:r>
              <a:rPr lang="en-US" altLang="zh-TW" dirty="0" smtClean="0">
                <a:solidFill>
                  <a:srgbClr val="FF0000"/>
                </a:solidFill>
              </a:rPr>
              <a:t>competition</a:t>
            </a:r>
            <a:r>
              <a:rPr lang="en-US" altLang="zh-TW" dirty="0" smtClean="0"/>
              <a:t>, </a:t>
            </a:r>
            <a:r>
              <a:rPr lang="en-US" altLang="zh-TW" dirty="0"/>
              <a:t>project report</a:t>
            </a:r>
          </a:p>
          <a:p>
            <a:r>
              <a:rPr lang="en-US" altLang="zh-TW" dirty="0"/>
              <a:t>Grade breakdown</a:t>
            </a:r>
          </a:p>
          <a:p>
            <a:pPr lvl="1"/>
            <a:r>
              <a:rPr lang="en-US" altLang="zh-TW" dirty="0"/>
              <a:t>Assignments and Labs		</a:t>
            </a:r>
            <a:r>
              <a:rPr lang="en-US" altLang="zh-TW" dirty="0" smtClean="0"/>
              <a:t>70%</a:t>
            </a:r>
            <a:endParaRPr lang="en-US" altLang="zh-TW" dirty="0"/>
          </a:p>
          <a:p>
            <a:pPr lvl="1"/>
            <a:r>
              <a:rPr lang="en-US" altLang="zh-TW" dirty="0"/>
              <a:t>Term project			</a:t>
            </a:r>
            <a:r>
              <a:rPr lang="en-US" altLang="zh-TW" dirty="0" smtClean="0"/>
              <a:t>30%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EFCCC-69C3-47A2-A21F-6D4F8C581F08}" type="slidenum">
              <a:rPr lang="zh-TW" altLang="en-US"/>
              <a:pPr/>
              <a:t>2</a:t>
            </a:fld>
            <a:endParaRPr lang="zh-TW" altLang="zh-TW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How about Refrigerators?</a:t>
            </a:r>
          </a:p>
        </p:txBody>
      </p:sp>
      <p:pic>
        <p:nvPicPr>
          <p:cNvPr id="907267" name="Picture 3" descr="清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998788"/>
            <a:ext cx="1824037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268" name="Picture 4" descr="歌林冰箱KR-Q352BV變頻三門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21605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269" name="Picture 5" descr="15605312_910b4793c2_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"/>
          <a:stretch>
            <a:fillRect/>
          </a:stretch>
        </p:blipFill>
        <p:spPr bwMode="auto">
          <a:xfrm>
            <a:off x="6516688" y="2349500"/>
            <a:ext cx="18002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7270" name="AutoShape 6"/>
          <p:cNvSpPr>
            <a:spLocks noChangeArrowheads="1"/>
          </p:cNvSpPr>
          <p:nvPr/>
        </p:nvSpPr>
        <p:spPr bwMode="auto">
          <a:xfrm>
            <a:off x="2843213" y="3646488"/>
            <a:ext cx="620712" cy="392112"/>
          </a:xfrm>
          <a:prstGeom prst="rightArrow">
            <a:avLst>
              <a:gd name="adj1" fmla="val 50000"/>
              <a:gd name="adj2" fmla="val 39575"/>
            </a:avLst>
          </a:prstGeom>
          <a:solidFill>
            <a:srgbClr val="FF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7271" name="AutoShape 7"/>
          <p:cNvSpPr>
            <a:spLocks noChangeArrowheads="1"/>
          </p:cNvSpPr>
          <p:nvPr/>
        </p:nvSpPr>
        <p:spPr bwMode="auto">
          <a:xfrm>
            <a:off x="5867400" y="3646488"/>
            <a:ext cx="620713" cy="392112"/>
          </a:xfrm>
          <a:prstGeom prst="rightArrow">
            <a:avLst>
              <a:gd name="adj1" fmla="val 50000"/>
              <a:gd name="adj2" fmla="val 39575"/>
            </a:avLst>
          </a:prstGeom>
          <a:solidFill>
            <a:srgbClr val="FF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0" grpId="0" animBg="1"/>
      <p:bldP spid="907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F28EA-4F98-4C04-9F21-5B142EC18D4B}" type="slidenum">
              <a:rPr lang="zh-TW" altLang="en-US"/>
              <a:pPr/>
              <a:t>3</a:t>
            </a:fld>
            <a:endParaRPr lang="zh-TW" altLang="zh-TW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Picture Frames</a:t>
            </a: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204864"/>
            <a:ext cx="226377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8292" name="Picture 4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329483"/>
            <a:ext cx="3887787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8293" name="AutoShape 5"/>
          <p:cNvSpPr>
            <a:spLocks noChangeArrowheads="1"/>
          </p:cNvSpPr>
          <p:nvPr/>
        </p:nvSpPr>
        <p:spPr bwMode="auto">
          <a:xfrm>
            <a:off x="3635375" y="3424064"/>
            <a:ext cx="620713" cy="392112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9883A-0265-4A4C-8EC5-03800AF113AD}" type="slidenum">
              <a:rPr lang="zh-TW" altLang="en-US"/>
              <a:pPr/>
              <a:t>4</a:t>
            </a:fld>
            <a:endParaRPr lang="zh-TW" altLang="zh-TW"/>
          </a:p>
        </p:txBody>
      </p:sp>
      <p:sp>
        <p:nvSpPr>
          <p:cNvPr id="909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Cameras</a:t>
            </a:r>
          </a:p>
        </p:txBody>
      </p:sp>
      <p:sp>
        <p:nvSpPr>
          <p:cNvPr id="721934" name="AutoShape 14"/>
          <p:cNvSpPr>
            <a:spLocks noChangeArrowheads="1"/>
          </p:cNvSpPr>
          <p:nvPr/>
        </p:nvSpPr>
        <p:spPr bwMode="auto">
          <a:xfrm>
            <a:off x="3735263" y="3268662"/>
            <a:ext cx="620713" cy="528637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909316" name="Picture 4" descr="ANd9GcTkAmN1-wrTuNRPgvp0dLasWGI5my1pp64KiLTZr8Wmp4jLXL2X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332038"/>
            <a:ext cx="2881312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317" name="Picture 5" descr="ANd9GcTT1MTsOk-yqoBRexKSwboZ1sqY7y8NQQPYXH2cuvzB405YkL6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318" name="Picture 6" descr="ANd9GcQhwbuReaRLvG29oTyeXQJQee8KQkyhJiaRnuIjM4Vk1_rv5Zq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7973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5B444-E0BE-47EE-AD24-75D290263E8C}" type="slidenum">
              <a:rPr lang="zh-TW" altLang="en-US"/>
              <a:pPr/>
              <a:t>5</a:t>
            </a:fld>
            <a:endParaRPr lang="zh-TW" altLang="zh-TW"/>
          </a:p>
        </p:txBody>
      </p:sp>
      <p:sp>
        <p:nvSpPr>
          <p:cNvPr id="910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Glasses</a:t>
            </a:r>
          </a:p>
        </p:txBody>
      </p:sp>
      <p:sp>
        <p:nvSpPr>
          <p:cNvPr id="721934" name="AutoShape 14"/>
          <p:cNvSpPr>
            <a:spLocks noChangeArrowheads="1"/>
          </p:cNvSpPr>
          <p:nvPr/>
        </p:nvSpPr>
        <p:spPr bwMode="auto">
          <a:xfrm>
            <a:off x="3933825" y="3502025"/>
            <a:ext cx="620713" cy="503039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910340" name="Picture 4" descr="ANd9GcTGBu3nFGabYC0ewI25baaOVErrP_4vw5TghDmqPGClTBcupJDK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1941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0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2781300"/>
            <a:ext cx="33623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Cars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1BD3D4-DB2B-49EA-ACC3-B9EC1A30CE26}" type="slidenum">
              <a:rPr lang="zh-TW" altLang="en-US" smtClean="0"/>
              <a:pPr/>
              <a:t>6</a:t>
            </a:fld>
            <a:endParaRPr lang="zh-TW" altLang="zh-TW"/>
          </a:p>
        </p:txBody>
      </p:sp>
      <p:pic>
        <p:nvPicPr>
          <p:cNvPr id="931842" name="Picture 2" descr="https://s-media-cache-ak0.pinimg.com/736x/33/b5/f2/33b5f2640d26960e4715b914edab6a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43331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44" name="Picture 4" descr="http://www.lbapd.com/wp-content/uploads/2009/05/antique-c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94843"/>
            <a:ext cx="3413001" cy="1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46" name="Picture 6" descr="http://buyersguide.caranddriver.com/media/assets/submodel/74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005064"/>
            <a:ext cx="3240868" cy="19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48" name="Picture 8" descr="http://blogs-images.forbes.com/brookecrothers/files/2015/11/google-self-driving-car-repaint-1200x6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25464" y="3991996"/>
            <a:ext cx="3881138" cy="19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188728" y="2132857"/>
            <a:ext cx="836736" cy="423332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103491" y="4899519"/>
            <a:ext cx="937981" cy="431204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8567268">
            <a:off x="3816061" y="3532970"/>
            <a:ext cx="1351823" cy="495442"/>
          </a:xfrm>
          <a:prstGeom prst="rightArrow">
            <a:avLst>
              <a:gd name="adj1" fmla="val 50000"/>
              <a:gd name="adj2" fmla="val 62753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3024188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What is the trend?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  <a:p>
            <a:endParaRPr lang="zh-TW" altLang="en-US"/>
          </a:p>
          <a:p>
            <a:endParaRPr lang="zh-TW" altLang="en-US"/>
          </a:p>
          <a:p>
            <a:endParaRPr lang="en-US" altLang="zh-TW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3DD74-2B7F-40B6-96CB-E541D9615316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150"/>
            <a:ext cx="7721600" cy="238283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Physical Things Augmented with Computing/Communication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  <a:p>
            <a:endParaRPr lang="zh-TW" altLang="en-US"/>
          </a:p>
          <a:p>
            <a:endParaRPr lang="zh-TW" altLang="en-US"/>
          </a:p>
          <a:p>
            <a:endParaRPr lang="en-US" altLang="zh-TW"/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755576" y="3566443"/>
            <a:ext cx="77216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Computing/Communication “Embedded” into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Physical Things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4220295" y="32559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3DD74-2B7F-40B6-96CB-E541D9615316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2" grpId="0"/>
      <p:bldP spid="913413" grpId="0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99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4155</TotalTime>
  <Words>865</Words>
  <Application>Microsoft Office PowerPoint</Application>
  <PresentationFormat>如螢幕大小 (4:3)</PresentationFormat>
  <Paragraphs>221</Paragraphs>
  <Slides>29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微軟正黑體</vt:lpstr>
      <vt:lpstr>新細明體</vt:lpstr>
      <vt:lpstr>標楷體</vt:lpstr>
      <vt:lpstr>Arial</vt:lpstr>
      <vt:lpstr>Calibri</vt:lpstr>
      <vt:lpstr>Symbol</vt:lpstr>
      <vt:lpstr>Tahoma</vt:lpstr>
      <vt:lpstr>Times New Roman</vt:lpstr>
      <vt:lpstr>Wingdings</vt:lpstr>
      <vt:lpstr>Contemporary Portrait</vt:lpstr>
      <vt:lpstr>點陣圖影像</vt:lpstr>
      <vt:lpstr>Image</vt:lpstr>
      <vt:lpstr>CS4101 Introduction to Embedded Systems  Course Overview </vt:lpstr>
      <vt:lpstr>Consider the Evolution of Watches</vt:lpstr>
      <vt:lpstr>How about Refrigerators?</vt:lpstr>
      <vt:lpstr>Picture Frames</vt:lpstr>
      <vt:lpstr>Cameras</vt:lpstr>
      <vt:lpstr>Glasses</vt:lpstr>
      <vt:lpstr>Cars</vt:lpstr>
      <vt:lpstr>What is the trend?</vt:lpstr>
      <vt:lpstr>Physical Things Augmented with Computing/Communication</vt:lpstr>
      <vt:lpstr>So, What Is Embedded System?</vt:lpstr>
      <vt:lpstr>What Is Embedded System?</vt:lpstr>
      <vt:lpstr>What Is an Embedded System?</vt:lpstr>
      <vt:lpstr>Same Basics Inside, However</vt:lpstr>
      <vt:lpstr>Why Embedded Systems?</vt:lpstr>
      <vt:lpstr>Embedded vs Pure Hardware</vt:lpstr>
      <vt:lpstr>Some Concepts to Clarify</vt:lpstr>
      <vt:lpstr>Some Concepts to Clarify</vt:lpstr>
      <vt:lpstr>Embedded = Smart</vt:lpstr>
      <vt:lpstr>A New Paradigm of Computing</vt:lpstr>
      <vt:lpstr>Future Embedded Systems</vt:lpstr>
      <vt:lpstr>Future Embedded Systems</vt:lpstr>
      <vt:lpstr>Implications</vt:lpstr>
      <vt:lpstr>About This Course</vt:lpstr>
      <vt:lpstr>Lab Platforms</vt:lpstr>
      <vt:lpstr>Labs (subject to change)</vt:lpstr>
      <vt:lpstr>Lectures</vt:lpstr>
      <vt:lpstr>What Will and Will Not Learn?</vt:lpstr>
      <vt:lpstr>Course Information</vt:lpstr>
      <vt:lpstr>Expected Workload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Introduction to Embedded Systems  Course Overview </dc:title>
  <dc:creator>Chung-Ta King</dc:creator>
  <cp:lastModifiedBy>Chung-Ta King</cp:lastModifiedBy>
  <cp:revision>458</cp:revision>
  <cp:lastPrinted>2015-09-14T13:00:42Z</cp:lastPrinted>
  <dcterms:created xsi:type="dcterms:W3CDTF">2000-02-07T23:54:30Z</dcterms:created>
  <dcterms:modified xsi:type="dcterms:W3CDTF">2016-09-19T02:15:00Z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