
<file path=[Content_Types].xml><?xml version="1.0" encoding="utf-8"?>
<Types xmlns="http://schemas.openxmlformats.org/package/2006/content-types"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288" r:id="rId2"/>
    <p:sldId id="451" r:id="rId3"/>
    <p:sldId id="481" r:id="rId4"/>
    <p:sldId id="484" r:id="rId5"/>
    <p:sldId id="482" r:id="rId6"/>
    <p:sldId id="483" r:id="rId7"/>
    <p:sldId id="486" r:id="rId8"/>
    <p:sldId id="485" r:id="rId9"/>
    <p:sldId id="488" r:id="rId10"/>
    <p:sldId id="487" r:id="rId11"/>
    <p:sldId id="489" r:id="rId12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0000FF"/>
    <a:srgbClr val="FF0000"/>
    <a:srgbClr val="99CCFF"/>
    <a:srgbClr val="33CC33"/>
    <a:srgbClr val="FFCC66"/>
    <a:srgbClr val="FFCC99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29" autoAdjust="0"/>
    <p:restoredTop sz="87549" autoAdjust="0"/>
  </p:normalViewPr>
  <p:slideViewPr>
    <p:cSldViewPr>
      <p:cViewPr varScale="1">
        <p:scale>
          <a:sx n="58" d="100"/>
          <a:sy n="58" d="100"/>
        </p:scale>
        <p:origin x="1183" y="31"/>
      </p:cViewPr>
      <p:guideLst>
        <p:guide orient="horz" pos="3158"/>
        <p:guide pos="2880"/>
      </p:guideLst>
    </p:cSldViewPr>
  </p:slideViewPr>
  <p:outlineViewPr>
    <p:cViewPr>
      <p:scale>
        <a:sx n="33" d="100"/>
        <a:sy n="33" d="100"/>
      </p:scale>
      <p:origin x="0" y="-183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9D195005-3462-4FA6-87CB-1C7C94B3FEB9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69542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7A931DF-18EC-4525-9649-E7BA5D758270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49525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964458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CD7D0A40-6508-499B-985C-5F82C5542146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763130-7692-4E35-9307-F53DEBC9FEF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918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08E78F-C586-4256-8204-724A2DF79C1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4595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0E5158-C86D-4FBE-8AA1-8CB99B8A8A8C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795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1DCBF-8D95-4C36-BB08-7CDDC5098F3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95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324483-AEEF-4708-ADC8-D9B2962EC30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0513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F73F0B-92E5-4D38-B43B-62409BECA0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8101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B3E00B-676D-46F7-957F-6C5FE337BE7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7577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EA69BD-3100-4F66-AAE9-AFAD6C9AC61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6989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3BA32E-31F7-4804-B287-688A661FE4A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9443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3CC755-9EBC-493F-AD65-D57745B5FDE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1015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125538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26500C80-D886-4696-8F1E-49A6AD6AAAEC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11188" y="1124743"/>
            <a:ext cx="8010525" cy="2382838"/>
          </a:xfrm>
        </p:spPr>
        <p:txBody>
          <a:bodyPr/>
          <a:lstStyle/>
          <a:p>
            <a:r>
              <a:rPr lang="en-US" altLang="zh-TW" sz="3200" b="0" dirty="0">
                <a:solidFill>
                  <a:schemeClr val="accent1"/>
                </a:solidFill>
                <a:latin typeface="+mn-lt"/>
              </a:rPr>
              <a:t>CS4101 </a:t>
            </a:r>
            <a:r>
              <a:rPr lang="en-US" altLang="zh-TW" sz="3200" b="0" dirty="0" smtClean="0">
                <a:solidFill>
                  <a:schemeClr val="accent1"/>
                </a:solidFill>
                <a:latin typeface="+mn-lt"/>
              </a:rPr>
              <a:t>Introduction to Embedded Systems</a:t>
            </a:r>
            <a:r>
              <a:rPr lang="zh-TW" altLang="en-US" dirty="0">
                <a:latin typeface="+mn-lt"/>
              </a:rPr>
              <a:t/>
            </a:r>
            <a:br>
              <a:rPr lang="zh-TW" altLang="en-US" dirty="0">
                <a:latin typeface="+mn-lt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/>
              <a:t>Lab 12: Task Synchronization</a:t>
            </a:r>
            <a:endParaRPr lang="en-US" altLang="zh-TW" dirty="0"/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755650" y="4148931"/>
            <a:ext cx="7778750" cy="1584325"/>
          </a:xfrm>
        </p:spPr>
        <p:txBody>
          <a:bodyPr/>
          <a:lstStyle/>
          <a:p>
            <a:r>
              <a:rPr lang="en-US" altLang="zh-TW" sz="2800"/>
              <a:t>Prof. Chung-Ta King</a:t>
            </a:r>
          </a:p>
          <a:p>
            <a:r>
              <a:rPr lang="en-US" altLang="zh-TW" sz="2400"/>
              <a:t>Department of Computer Science</a:t>
            </a:r>
          </a:p>
          <a:p>
            <a:r>
              <a:rPr lang="en-US" altLang="zh-TW" sz="2400"/>
              <a:t>National Tsing Hua University, Taiwan</a:t>
            </a:r>
            <a:endParaRPr lang="zh-TW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Lab: Basic 2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Extend Basic 1 to allow exclusive accesses of the tasks to the LCD display</a:t>
            </a:r>
          </a:p>
          <a:p>
            <a:r>
              <a:rPr lang="en-US" altLang="zh-TW" dirty="0" smtClean="0"/>
              <a:t>Create a </a:t>
            </a:r>
            <a:r>
              <a:rPr lang="en-US" altLang="zh-TW" dirty="0" err="1" smtClean="0"/>
              <a:t>Mutex</a:t>
            </a:r>
            <a:r>
              <a:rPr lang="en-US" altLang="zh-TW" dirty="0" smtClean="0"/>
              <a:t> to guard the LCD so that only one task can print texts to the LCD display at any time</a:t>
            </a:r>
          </a:p>
          <a:p>
            <a:r>
              <a:rPr lang="en-US" altLang="zh-TW" dirty="0" smtClean="0"/>
              <a:t>Note: </a:t>
            </a:r>
          </a:p>
          <a:p>
            <a:pPr lvl="1"/>
            <a:r>
              <a:rPr lang="en-US" altLang="zh-TW" dirty="0" smtClean="0"/>
              <a:t>Texts should be displayed at the same position of the LCD</a:t>
            </a:r>
          </a:p>
          <a:p>
            <a:pPr lvl="1"/>
            <a:r>
              <a:rPr lang="en-US" altLang="zh-TW" dirty="0" smtClean="0"/>
              <a:t>You may like to delay the tasks for a while after they printed to the LCD so that the race condition is obvious</a:t>
            </a:r>
          </a:p>
          <a:p>
            <a:pPr lvl="1"/>
            <a:r>
              <a:rPr lang="en-US" altLang="zh-TW" dirty="0" smtClean="0"/>
              <a:t>What happen if the light is blocked very swiftly? Will your program miss the light change events?</a:t>
            </a:r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328443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Lab: Basic </a:t>
            </a:r>
            <a:r>
              <a:rPr lang="en-US" altLang="zh-TW" dirty="0" smtClean="0"/>
              <a:t>3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Create </a:t>
            </a:r>
            <a:r>
              <a:rPr lang="en-US" altLang="zh-TW" dirty="0"/>
              <a:t>3 sender tasks, 1 receiver task and 2 </a:t>
            </a:r>
            <a:r>
              <a:rPr lang="en-US" altLang="zh-TW" dirty="0" smtClean="0"/>
              <a:t>buffers</a:t>
            </a:r>
            <a:endParaRPr lang="en-US" altLang="zh-TW" dirty="0"/>
          </a:p>
          <a:p>
            <a:pPr lvl="1"/>
            <a:r>
              <a:rPr lang="en-US" altLang="zh-TW" dirty="0" smtClean="0"/>
              <a:t>Each buffer is an array that can hold 10 characters</a:t>
            </a:r>
          </a:p>
          <a:p>
            <a:pPr lvl="1"/>
            <a:r>
              <a:rPr lang="en-US" altLang="zh-TW" dirty="0" smtClean="0"/>
              <a:t>Sender task 1 will fill an empty buffer with “</a:t>
            </a:r>
            <a:r>
              <a:rPr lang="en-US" altLang="zh-TW" dirty="0" err="1" smtClean="0"/>
              <a:t>aaaaa</a:t>
            </a:r>
            <a:r>
              <a:rPr lang="en-US" altLang="zh-TW" dirty="0" smtClean="0"/>
              <a:t>” and “</a:t>
            </a:r>
            <a:r>
              <a:rPr lang="en-US" altLang="zh-TW" dirty="0" err="1" smtClean="0"/>
              <a:t>bbbbb</a:t>
            </a:r>
            <a:r>
              <a:rPr lang="en-US" altLang="zh-TW" dirty="0" smtClean="0"/>
              <a:t>” alternatively; sender task 2 with texts “</a:t>
            </a:r>
            <a:r>
              <a:rPr lang="en-US" altLang="zh-TW" dirty="0" err="1" smtClean="0"/>
              <a:t>ccccc</a:t>
            </a:r>
            <a:r>
              <a:rPr lang="en-US" altLang="zh-TW" dirty="0" smtClean="0"/>
              <a:t>” and “</a:t>
            </a:r>
            <a:r>
              <a:rPr lang="en-US" altLang="zh-TW" dirty="0" err="1" smtClean="0"/>
              <a:t>ddddd</a:t>
            </a:r>
            <a:r>
              <a:rPr lang="en-US" altLang="zh-TW" dirty="0" smtClean="0"/>
              <a:t>” alternatively; and sender task 3 with “</a:t>
            </a:r>
            <a:r>
              <a:rPr lang="en-US" altLang="zh-TW" dirty="0" err="1" smtClean="0"/>
              <a:t>eeeee</a:t>
            </a:r>
            <a:r>
              <a:rPr lang="en-US" altLang="zh-TW" dirty="0" smtClean="0"/>
              <a:t>” and “</a:t>
            </a:r>
            <a:r>
              <a:rPr lang="en-US" altLang="zh-TW" dirty="0" err="1" smtClean="0"/>
              <a:t>fffff</a:t>
            </a:r>
            <a:r>
              <a:rPr lang="en-US" altLang="zh-TW" dirty="0" smtClean="0"/>
              <a:t>” alternatively</a:t>
            </a:r>
          </a:p>
          <a:p>
            <a:pPr lvl="1"/>
            <a:r>
              <a:rPr lang="en-US" altLang="zh-TW" dirty="0" smtClean="0">
                <a:solidFill>
                  <a:srgbClr val="000000"/>
                </a:solidFill>
              </a:rPr>
              <a:t>The receiver </a:t>
            </a:r>
            <a:r>
              <a:rPr lang="en-US" altLang="zh-TW" dirty="0">
                <a:solidFill>
                  <a:srgbClr val="000000"/>
                </a:solidFill>
              </a:rPr>
              <a:t>task will read </a:t>
            </a:r>
            <a:r>
              <a:rPr lang="en-US" altLang="zh-TW" dirty="0" smtClean="0">
                <a:solidFill>
                  <a:srgbClr val="000000"/>
                </a:solidFill>
              </a:rPr>
              <a:t>the text from the filled buffer and print it on </a:t>
            </a:r>
            <a:r>
              <a:rPr lang="en-US" altLang="zh-TW" dirty="0">
                <a:solidFill>
                  <a:srgbClr val="000000"/>
                </a:solidFill>
              </a:rPr>
              <a:t>the </a:t>
            </a:r>
            <a:r>
              <a:rPr lang="en-US" altLang="zh-TW" dirty="0" smtClean="0">
                <a:solidFill>
                  <a:srgbClr val="000000"/>
                </a:solidFill>
              </a:rPr>
              <a:t>LCD display</a:t>
            </a:r>
            <a:endParaRPr lang="en-US" altLang="zh-TW" dirty="0">
              <a:solidFill>
                <a:srgbClr val="000000"/>
              </a:solidFill>
            </a:endParaRPr>
          </a:p>
          <a:p>
            <a:pPr lvl="0"/>
            <a:r>
              <a:rPr lang="en-US" altLang="zh-TW" dirty="0" smtClean="0">
                <a:solidFill>
                  <a:srgbClr val="000000"/>
                </a:solidFill>
              </a:rPr>
              <a:t>Use </a:t>
            </a:r>
            <a:r>
              <a:rPr lang="en-US" altLang="zh-TW" dirty="0">
                <a:solidFill>
                  <a:srgbClr val="000000"/>
                </a:solidFill>
              </a:rPr>
              <a:t>counting </a:t>
            </a:r>
            <a:r>
              <a:rPr lang="en-US" altLang="zh-TW" dirty="0" smtClean="0">
                <a:solidFill>
                  <a:srgbClr val="000000"/>
                </a:solidFill>
              </a:rPr>
              <a:t>semaphores </a:t>
            </a:r>
            <a:r>
              <a:rPr lang="en-US" altLang="zh-TW" dirty="0">
                <a:solidFill>
                  <a:srgbClr val="000000"/>
                </a:solidFill>
              </a:rPr>
              <a:t>to allow </a:t>
            </a:r>
            <a:r>
              <a:rPr lang="en-US" altLang="zh-TW" dirty="0" smtClean="0">
                <a:solidFill>
                  <a:srgbClr val="000000"/>
                </a:solidFill>
              </a:rPr>
              <a:t>data communicated between sender and receiver tasks</a:t>
            </a:r>
            <a:endParaRPr lang="en-US" altLang="zh-TW" dirty="0">
              <a:solidFill>
                <a:srgbClr val="000000"/>
              </a:solidFill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34968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Introduction</a:t>
            </a:r>
            <a:endParaRPr lang="zh-TW" altLang="en-US" smtClean="0"/>
          </a:p>
        </p:txBody>
      </p:sp>
      <p:sp>
        <p:nvSpPr>
          <p:cNvPr id="17410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5600">
              <a:buFont typeface="Calibri"/>
              <a:buChar char="•"/>
              <a:tabLst>
                <a:tab pos="355600" algn="l"/>
              </a:tabLst>
            </a:pPr>
            <a:r>
              <a:rPr lang="en-US" altLang="zh-TW" spc="-5" dirty="0" smtClean="0">
                <a:cs typeface="Calibri"/>
              </a:rPr>
              <a:t>In </a:t>
            </a:r>
            <a:r>
              <a:rPr lang="en-US" altLang="zh-TW" spc="-5" dirty="0">
                <a:cs typeface="Calibri"/>
              </a:rPr>
              <a:t>this lab , </a:t>
            </a:r>
            <a:r>
              <a:rPr lang="en-US" altLang="zh-TW" spc="-15" dirty="0">
                <a:cs typeface="Calibri"/>
              </a:rPr>
              <a:t>we </a:t>
            </a:r>
            <a:r>
              <a:rPr lang="en-US" altLang="zh-TW" spc="-5" dirty="0">
                <a:cs typeface="Calibri"/>
              </a:rPr>
              <a:t>will learn</a:t>
            </a:r>
            <a:endParaRPr lang="en-US" altLang="zh-TW" dirty="0">
              <a:cs typeface="Calibri"/>
            </a:endParaRPr>
          </a:p>
          <a:p>
            <a:pPr marL="756285" lvl="1" indent="-286385">
              <a:spcBef>
                <a:spcPts val="325"/>
              </a:spcBef>
              <a:buFont typeface="Symbol"/>
              <a:buChar char=""/>
              <a:tabLst>
                <a:tab pos="756920" algn="l"/>
              </a:tabLst>
            </a:pPr>
            <a:r>
              <a:rPr lang="en-US" altLang="zh-TW" spc="-114" dirty="0" smtClean="0">
                <a:cs typeface="Calibri"/>
              </a:rPr>
              <a:t>How </a:t>
            </a:r>
            <a:r>
              <a:rPr lang="en-US" altLang="zh-TW" spc="-114" dirty="0" smtClean="0">
                <a:cs typeface="Calibri"/>
              </a:rPr>
              <a:t>to implement </a:t>
            </a:r>
            <a:r>
              <a:rPr lang="en-US" altLang="zh-TW" spc="-114" dirty="0" smtClean="0">
                <a:cs typeface="Calibri"/>
              </a:rPr>
              <a:t>interrupt-driven </a:t>
            </a:r>
            <a:r>
              <a:rPr lang="en-US" altLang="zh-TW" spc="-114" dirty="0" smtClean="0">
                <a:cs typeface="Calibri"/>
              </a:rPr>
              <a:t>controls </a:t>
            </a:r>
            <a:r>
              <a:rPr lang="en-US" altLang="zh-TW" spc="-114" dirty="0" smtClean="0">
                <a:cs typeface="Calibri"/>
              </a:rPr>
              <a:t>in </a:t>
            </a:r>
            <a:r>
              <a:rPr lang="en-US" altLang="zh-TW" spc="-114" dirty="0" err="1" smtClean="0">
                <a:cs typeface="Calibri"/>
              </a:rPr>
              <a:t>FreeRTOS</a:t>
            </a:r>
            <a:r>
              <a:rPr lang="en-US" altLang="zh-TW" spc="-114" dirty="0" smtClean="0">
                <a:cs typeface="Calibri"/>
              </a:rPr>
              <a:t> using binary semaphores</a:t>
            </a:r>
          </a:p>
          <a:p>
            <a:pPr marL="756285" lvl="1" indent="-286385">
              <a:spcBef>
                <a:spcPts val="325"/>
              </a:spcBef>
              <a:buFont typeface="Symbol"/>
              <a:buChar char=""/>
              <a:tabLst>
                <a:tab pos="756920" algn="l"/>
              </a:tabLst>
            </a:pPr>
            <a:r>
              <a:rPr lang="en-US" altLang="zh-TW" spc="-114" dirty="0" smtClean="0">
                <a:cs typeface="Calibri"/>
              </a:rPr>
              <a:t>How to u</a:t>
            </a:r>
            <a:r>
              <a:rPr lang="en-US" altLang="zh-TW" spc="-5" dirty="0" smtClean="0">
                <a:cs typeface="Calibri"/>
              </a:rPr>
              <a:t>se </a:t>
            </a:r>
            <a:r>
              <a:rPr lang="en-US" altLang="zh-TW" spc="-10" dirty="0" err="1">
                <a:cs typeface="Calibri"/>
              </a:rPr>
              <a:t>Mutex</a:t>
            </a:r>
            <a:r>
              <a:rPr lang="en-US" altLang="zh-TW" spc="-10" dirty="0">
                <a:cs typeface="Calibri"/>
              </a:rPr>
              <a:t> </a:t>
            </a:r>
            <a:r>
              <a:rPr lang="en-US" altLang="zh-TW" spc="-10" dirty="0" smtClean="0">
                <a:cs typeface="Calibri"/>
              </a:rPr>
              <a:t>to ensure exclusive accesses to system resources</a:t>
            </a:r>
            <a:endParaRPr lang="en-US" altLang="zh-TW" spc="-15" dirty="0">
              <a:cs typeface="Calibri"/>
            </a:endParaRPr>
          </a:p>
          <a:p>
            <a:pPr marL="756285" lvl="1" indent="-286385">
              <a:buFont typeface="Symbol"/>
              <a:buChar char=""/>
              <a:tabLst>
                <a:tab pos="756920" algn="l"/>
              </a:tabLst>
            </a:pPr>
            <a:r>
              <a:rPr lang="en-US" altLang="zh-TW" spc="-5" dirty="0" smtClean="0">
                <a:cs typeface="Calibri"/>
              </a:rPr>
              <a:t>How to use counting semaphores</a:t>
            </a:r>
            <a:r>
              <a:rPr lang="zh-TW" altLang="en-US" spc="-5" dirty="0" smtClean="0">
                <a:cs typeface="Calibri"/>
              </a:rPr>
              <a:t> </a:t>
            </a:r>
            <a:r>
              <a:rPr lang="en-US" altLang="zh-TW" spc="-5" dirty="0" smtClean="0">
                <a:cs typeface="Calibri"/>
              </a:rPr>
              <a:t>to  communicate data between tasks</a:t>
            </a:r>
            <a:endParaRPr lang="en-US" altLang="zh-TW" dirty="0">
              <a:cs typeface="Calibri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96846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Binary Semaphore Example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2</a:t>
            </a:fld>
            <a:endParaRPr lang="zh-TW" altLang="zh-TW"/>
          </a:p>
        </p:txBody>
      </p:sp>
      <p:graphicFrame>
        <p:nvGraphicFramePr>
          <p:cNvPr id="6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067206"/>
              </p:ext>
            </p:extLst>
          </p:nvPr>
        </p:nvGraphicFramePr>
        <p:xfrm>
          <a:off x="251520" y="1244312"/>
          <a:ext cx="8712968" cy="4632960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vSemaphoreHandle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binary_sem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;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//Global handler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one_sec_isr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(void){ </a:t>
                      </a:r>
                      <a:r>
                        <a:rPr kumimoji="1" lang="en-US" altLang="zh-TW" sz="2000" b="1" kern="1200" dirty="0" smtClean="0">
                          <a:solidFill>
                            <a:srgbClr val="339933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an ISR</a:t>
                      </a:r>
                    </a:p>
                    <a:p>
                      <a:r>
                        <a:rPr kumimoji="1" lang="en-US" altLang="zh-TW" sz="2000" b="1" kern="1200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xSemaphoreGiveFromISR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binary_sem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NULL);		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sem_task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(void *p){</a:t>
                      </a:r>
                    </a:p>
                    <a:p>
                      <a:r>
                        <a:rPr kumimoji="1" lang="en-US" altLang="zh-TW" sz="2000" b="1" kern="1200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while(1)</a:t>
                      </a:r>
                    </a:p>
                    <a:p>
                      <a:r>
                        <a:rPr kumimoji="1" lang="en-US" altLang="zh-TW" sz="2000" b="1" kern="1200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if(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xSemaphoreTake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(binary_sem,999999)) puts("Tick!");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  <a:p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int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main(void){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vSemaphoreCreateBinary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binary_sem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xTaskCreate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sem_task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(signed char*)) "t1", 2048,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 NULL, 1, NULL);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vTaskStartScheduler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</a:t>
                      </a:r>
                    </a:p>
                    <a:p>
                      <a:r>
                        <a:rPr kumimoji="1" lang="en-US" altLang="zh-TW" sz="2000" b="1" kern="1200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return 0;	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en-US" altLang="zh-TW" sz="2000" b="1" kern="1200" dirty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5737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Mutex</a:t>
            </a:r>
            <a:r>
              <a:rPr lang="en-US" altLang="zh-TW" dirty="0" smtClean="0"/>
              <a:t> Example (1/3)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Two tasks attempt to gain exclusive accesses to a precious resource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3</a:t>
            </a:fld>
            <a:endParaRPr lang="zh-TW" altLang="zh-TW"/>
          </a:p>
        </p:txBody>
      </p:sp>
      <p:graphicFrame>
        <p:nvGraphicFramePr>
          <p:cNvPr id="5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367627"/>
              </p:ext>
            </p:extLst>
          </p:nvPr>
        </p:nvGraphicFramePr>
        <p:xfrm>
          <a:off x="323528" y="2204864"/>
          <a:ext cx="8568952" cy="3744416"/>
        </p:xfrm>
        <a:graphic>
          <a:graphicData uri="http://schemas.openxmlformats.org/drawingml/2006/table">
            <a:tbl>
              <a:tblPr/>
              <a:tblGrid>
                <a:gridCol w="8568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44416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xSemaphoreHandle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gatekeeper = 0; 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//Global handler</a:t>
                      </a:r>
                    </a:p>
                    <a:p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int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main(void){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gatekeeper =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xSemaphoreCreateMutex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</a:t>
                      </a:r>
                    </a:p>
                    <a:p>
                      <a:endParaRPr kumimoji="1" lang="en-US" altLang="zh-TW" sz="2000" b="1" kern="1200" dirty="0" smtClean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/*Create tasks with priority 1 for both users*/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xTaskCreate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(user_1, (signed char*)) "t1", 1024,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NULL, 1, NULL);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xTaskCreate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(user_2, (signed char*)) "t2", 1024,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NULL, 1, NULL);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vTaskStartScheduler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return 0;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zh-TW" altLang="en-US" sz="2000" b="1" kern="1200" dirty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546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Mutex</a:t>
            </a:r>
            <a:r>
              <a:rPr lang="en-US" altLang="zh-TW" dirty="0" smtClean="0"/>
              <a:t> Example (2/3)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4</a:t>
            </a:fld>
            <a:endParaRPr lang="zh-TW" altLang="zh-TW"/>
          </a:p>
        </p:txBody>
      </p:sp>
      <p:graphicFrame>
        <p:nvGraphicFramePr>
          <p:cNvPr id="4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301880"/>
              </p:ext>
            </p:extLst>
          </p:nvPr>
        </p:nvGraphicFramePr>
        <p:xfrm>
          <a:off x="251520" y="1236692"/>
          <a:ext cx="8712968" cy="4328160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user_1(void *p){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while(1){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if(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xSemaphoreTake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(gatekeeper, 1000)){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puts("User 1 got access");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	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access_precious_resource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 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critical section</a:t>
                      </a:r>
                      <a:endParaRPr kumimoji="1" lang="en-US" altLang="zh-TW" sz="2000" b="1" kern="1200" dirty="0" smtClean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	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xSemaphoreGive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(gatekeeper);  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else{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	puts("User 1 failed to get access within 1000ms");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vTaskDelay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(1000); 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or do</a:t>
                      </a:r>
                      <a:r>
                        <a:rPr kumimoji="1" lang="en-US" altLang="zh-TW" sz="2000" b="1" kern="1200" baseline="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other works</a:t>
                      </a:r>
                      <a:endParaRPr kumimoji="1" lang="en-US" altLang="zh-TW" sz="2000" b="1" kern="1200" dirty="0" smtClean="0">
                        <a:solidFill>
                          <a:srgbClr val="00B050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/*Without delay, user 1 will get key immediately 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  after releasing the key */                </a:t>
                      </a:r>
                    </a:p>
                    <a:p>
                      <a:r>
                        <a:rPr kumimoji="1" lang="en-US" altLang="zh-TW" sz="2000" b="1" kern="1200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en-US" altLang="zh-TW" sz="2000" b="1" kern="1200" dirty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1378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Mutex</a:t>
            </a:r>
            <a:r>
              <a:rPr lang="en-US" altLang="zh-TW" dirty="0" smtClean="0"/>
              <a:t> Example (3/3)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5</a:t>
            </a:fld>
            <a:endParaRPr lang="zh-TW" altLang="zh-TW"/>
          </a:p>
        </p:txBody>
      </p:sp>
      <p:graphicFrame>
        <p:nvGraphicFramePr>
          <p:cNvPr id="5" name="Group 24"/>
          <p:cNvGraphicFramePr>
            <a:graphicFrameLocks noGrp="1"/>
          </p:cNvGraphicFramePr>
          <p:nvPr>
            <p:extLst/>
          </p:nvPr>
        </p:nvGraphicFramePr>
        <p:xfrm>
          <a:off x="251520" y="1397476"/>
          <a:ext cx="8712968" cy="4328160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user_2(void *p){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while(1){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if(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xSemaphoreTake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(gatekeeper, 1000)){</a:t>
                      </a:r>
                      <a:endParaRPr kumimoji="1" lang="en-US" altLang="zh-TW" sz="2000" b="1" kern="1200" dirty="0" smtClean="0">
                        <a:solidFill>
                          <a:srgbClr val="00B050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puts("User 2 got access");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	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access_precious_resource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 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 critical section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	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xSemaphoreGive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(gatekeeper); 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else{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	puts("User 2 failed to get access within 1000ms");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vTaskDelay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(1000); 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/*Without delay, user 2 will get key immediately </a:t>
                      </a:r>
                    </a:p>
                    <a:p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   after releasing the key */                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en-US" altLang="zh-TW" sz="2000" b="1" kern="1200" dirty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3140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Counting Semaphore </a:t>
            </a:r>
            <a:r>
              <a:rPr lang="en-US" altLang="zh-TW" dirty="0" smtClean="0"/>
              <a:t>Example (1/2)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6</a:t>
            </a:fld>
            <a:endParaRPr lang="zh-TW" altLang="zh-TW"/>
          </a:p>
        </p:txBody>
      </p:sp>
      <p:graphicFrame>
        <p:nvGraphicFramePr>
          <p:cNvPr id="4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978320"/>
              </p:ext>
            </p:extLst>
          </p:nvPr>
        </p:nvGraphicFramePr>
        <p:xfrm>
          <a:off x="251520" y="1196503"/>
          <a:ext cx="8568952" cy="4663440"/>
        </p:xfrm>
        <a:graphic>
          <a:graphicData uri="http://schemas.openxmlformats.org/drawingml/2006/table">
            <a:tbl>
              <a:tblPr/>
              <a:tblGrid>
                <a:gridCol w="8568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1667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zh-TW" sz="2000" b="1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xSemaphoreHandle</a:t>
                      </a: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lang="en-US" altLang="zh-TW" sz="2000" b="1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count_sem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; </a:t>
                      </a:r>
                      <a:r>
                        <a:rPr lang="en-US" altLang="zh-TW" sz="2000" b="1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//Global Handler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kumimoji="1" lang="en-US" altLang="zh-TW" sz="2000" b="1" kern="1200" dirty="0" smtClean="0">
                        <a:solidFill>
                          <a:prstClr val="black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int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main(void){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/**parameter for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uxMaxCount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uxInitialCount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count_sem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= </a:t>
                      </a:r>
                      <a:r>
                        <a:rPr kumimoji="1" lang="en-US" altLang="zh-TW" sz="2000" b="1" kern="1200" dirty="0" err="1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xSemaphoreCreateCounting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(2, </a:t>
                      </a:r>
                      <a:r>
                        <a:rPr kumimoji="1" lang="en-US" altLang="zh-TW" sz="2000" b="1" kern="1200" dirty="0" smtClean="0">
                          <a:solidFill>
                            <a:srgbClr val="FF000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2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</a:t>
                      </a:r>
                      <a:r>
                        <a:rPr kumimoji="1" lang="en-US" altLang="zh-TW" sz="2000" b="1" kern="1200" dirty="0" smtClean="0">
                          <a:solidFill>
                            <a:srgbClr val="00B050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/*Create tasks with priority 1 for both users*/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xTaskCreate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(task1, (signed char*)) “t1", 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1024,</a:t>
                      </a:r>
                      <a:r>
                        <a:rPr kumimoji="1" lang="en-US" altLang="zh-TW" sz="2000" b="1" kern="1200" baseline="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NULL, 1, NULL);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xTaskCreate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(task2, (signed char*)) “t2",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1024, NULL, 1, NULL);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</a:t>
                      </a:r>
                      <a:r>
                        <a:rPr kumimoji="1" lang="en-US" altLang="zh-TW" sz="2000" b="1" kern="1200" dirty="0" err="1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vTaskStartScheduler</a:t>
                      </a: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();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return 0;</a:t>
                      </a: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kumimoji="1" lang="en-US" altLang="zh-TW" sz="2000" b="1" kern="1200" dirty="0" smtClean="0">
                          <a:solidFill>
                            <a:prstClr val="black"/>
                          </a:solidFill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zh-TW" altLang="en-US" sz="2000" b="1" kern="1200" dirty="0">
                        <a:solidFill>
                          <a:prstClr val="black"/>
                        </a:solidFill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2715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Counting Semaphore Example (2/2)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7</a:t>
            </a:fld>
            <a:endParaRPr lang="zh-TW" altLang="zh-TW"/>
          </a:p>
        </p:txBody>
      </p:sp>
      <p:graphicFrame>
        <p:nvGraphicFramePr>
          <p:cNvPr id="4" name="Group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12230"/>
              </p:ext>
            </p:extLst>
          </p:nvPr>
        </p:nvGraphicFramePr>
        <p:xfrm>
          <a:off x="251521" y="1124744"/>
          <a:ext cx="8570218" cy="4937760"/>
        </p:xfrm>
        <a:graphic>
          <a:graphicData uri="http://schemas.openxmlformats.org/drawingml/2006/table">
            <a:tbl>
              <a:tblPr/>
              <a:tblGrid>
                <a:gridCol w="85702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task1(void *p){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while(1){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baseline="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if(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xSemaphoreTake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count_sem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,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portMAX_DELAY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)){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xSemaphoreGive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count_sem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vTaskDelay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(3000); 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pPr marL="0" indent="0">
                        <a:buNone/>
                      </a:pP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void task2(void *p){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while(1){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if(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xSemaphoreTake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count_sem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),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portMAX_DELAY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){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   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xSemaphoreGive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</a:t>
                      </a:r>
                      <a:r>
                        <a:rPr kumimoji="1" lang="en-US" altLang="zh-TW" sz="2000" b="1" kern="1200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count_sem</a:t>
                      </a:r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);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b="1" dirty="0" err="1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vTaskDelay</a:t>
                      </a:r>
                      <a:r>
                        <a:rPr lang="en-US" altLang="zh-TW" sz="2000" b="1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(3000); </a:t>
                      </a:r>
                      <a:endParaRPr kumimoji="1" lang="en-US" altLang="zh-TW" sz="2000" b="1" kern="1200" dirty="0" smtClean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  }</a:t>
                      </a:r>
                    </a:p>
                    <a:p>
                      <a:r>
                        <a:rPr kumimoji="1" lang="en-US" altLang="zh-TW" sz="2000" b="1" kern="1200" dirty="0" smtClean="0">
                          <a:latin typeface="Courier New" pitchFamily="49" charset="0"/>
                          <a:ea typeface="標楷體" pitchFamily="65" charset="-120"/>
                          <a:cs typeface="Courier New" pitchFamily="49" charset="0"/>
                        </a:rPr>
                        <a:t>}</a:t>
                      </a:r>
                      <a:endParaRPr kumimoji="1" lang="zh-TW" altLang="en-US" sz="2000" b="1" kern="1200" dirty="0" smtClean="0">
                        <a:latin typeface="Courier New" pitchFamily="49" charset="0"/>
                        <a:ea typeface="標楷體" pitchFamily="65" charset="-120"/>
                        <a:cs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4477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Lab: Basic </a:t>
            </a:r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Modify </a:t>
            </a:r>
            <a:r>
              <a:rPr lang="en-US" altLang="zh-TW" dirty="0"/>
              <a:t>Basic 2 of </a:t>
            </a:r>
            <a:r>
              <a:rPr lang="en-US" altLang="zh-TW" dirty="0" smtClean="0"/>
              <a:t>Lab 11 so that Task 3 is interrupt-driven</a:t>
            </a:r>
          </a:p>
          <a:p>
            <a:pPr lvl="1"/>
            <a:r>
              <a:rPr lang="en-US" altLang="zh-TW" dirty="0" smtClean="0"/>
              <a:t>Whenever light changes (from bright to dark and vice versa) on </a:t>
            </a:r>
            <a:r>
              <a:rPr lang="en-US" altLang="zh-TW" dirty="0" err="1" smtClean="0"/>
              <a:t>NuMaker</a:t>
            </a:r>
            <a:r>
              <a:rPr lang="en-US" altLang="zh-TW" dirty="0" smtClean="0"/>
              <a:t> TRIO, an interrupt is triggered   </a:t>
            </a:r>
            <a:endParaRPr lang="en-US" altLang="zh-TW" dirty="0"/>
          </a:p>
          <a:p>
            <a:pPr lvl="1"/>
            <a:r>
              <a:rPr lang="en-US" altLang="zh-TW" dirty="0" smtClean="0"/>
              <a:t>If the light changes from bright to dark, then a </a:t>
            </a:r>
            <a:r>
              <a:rPr lang="en-US" altLang="zh-TW" dirty="0" err="1" smtClean="0"/>
              <a:t>FreeRTOS</a:t>
            </a:r>
            <a:r>
              <a:rPr lang="en-US" altLang="zh-TW" dirty="0" smtClean="0"/>
              <a:t> task will print </a:t>
            </a:r>
            <a:r>
              <a:rPr lang="en-US" altLang="zh-TW" dirty="0"/>
              <a:t>“Dark” on the </a:t>
            </a:r>
            <a:r>
              <a:rPr lang="en-US" altLang="zh-TW" dirty="0" smtClean="0"/>
              <a:t>display</a:t>
            </a:r>
            <a:endParaRPr lang="en-US" altLang="zh-TW" dirty="0"/>
          </a:p>
          <a:p>
            <a:pPr lvl="1"/>
            <a:r>
              <a:rPr lang="en-US" altLang="zh-TW" dirty="0"/>
              <a:t>If the light changes </a:t>
            </a:r>
            <a:r>
              <a:rPr lang="en-US" altLang="zh-TW" dirty="0" smtClean="0"/>
              <a:t>from dark to bright, </a:t>
            </a:r>
            <a:r>
              <a:rPr lang="en-US" altLang="zh-TW" dirty="0"/>
              <a:t>then a </a:t>
            </a:r>
            <a:r>
              <a:rPr lang="en-US" altLang="zh-TW" dirty="0" err="1"/>
              <a:t>FreeRTOS</a:t>
            </a:r>
            <a:r>
              <a:rPr lang="en-US" altLang="zh-TW" dirty="0"/>
              <a:t> task </a:t>
            </a:r>
            <a:r>
              <a:rPr lang="en-US" altLang="zh-TW" dirty="0" smtClean="0"/>
              <a:t>will print “Bright” </a:t>
            </a:r>
            <a:r>
              <a:rPr lang="en-US" altLang="zh-TW" dirty="0"/>
              <a:t>on the </a:t>
            </a:r>
            <a:r>
              <a:rPr lang="en-US" altLang="zh-TW" dirty="0" smtClean="0"/>
              <a:t>display</a:t>
            </a:r>
            <a:endParaRPr lang="en-US" altLang="zh-TW" dirty="0"/>
          </a:p>
          <a:p>
            <a:pPr lvl="1"/>
            <a:r>
              <a:rPr lang="en-US" altLang="zh-TW" dirty="0" smtClean="0"/>
              <a:t>Remember </a:t>
            </a:r>
            <a:r>
              <a:rPr lang="en-US" altLang="zh-TW" dirty="0"/>
              <a:t>to clear the display before you print 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37855542"/>
      </p:ext>
    </p:extLst>
  </p:cSld>
  <p:clrMapOvr>
    <a:masterClrMapping/>
  </p:clrMapOvr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>
            <a:latin typeface="+mn-lt"/>
          </a:defRPr>
        </a:defPPr>
      </a:lstStyle>
    </a:tx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10909</TotalTime>
  <Words>654</Words>
  <Application>Microsoft Office PowerPoint</Application>
  <PresentationFormat>如螢幕大小 (4:3)</PresentationFormat>
  <Paragraphs>132</Paragraphs>
  <Slides>11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21" baseType="lpstr">
      <vt:lpstr>新細明體</vt:lpstr>
      <vt:lpstr>標楷體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CS4101 Introduction to Embedded Systems  Lab 12: Task Synchronization</vt:lpstr>
      <vt:lpstr>Introduction</vt:lpstr>
      <vt:lpstr>Binary Semaphore Example</vt:lpstr>
      <vt:lpstr>Mutex Example (1/3)</vt:lpstr>
      <vt:lpstr>Mutex Example (2/3)</vt:lpstr>
      <vt:lpstr>Mutex Example (3/3)</vt:lpstr>
      <vt:lpstr>Counting Semaphore Example (1/2)</vt:lpstr>
      <vt:lpstr>Counting Semaphore Example (2/2)</vt:lpstr>
      <vt:lpstr>Lab: Basic 1</vt:lpstr>
      <vt:lpstr>Lab: Basic 2</vt:lpstr>
      <vt:lpstr>Lab: Basic 3</vt:lpstr>
    </vt:vector>
  </TitlesOfParts>
  <Company>Dell Computer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for Embedded Systems</dc:title>
  <dc:creator>Preferred Customer</dc:creator>
  <cp:lastModifiedBy>Chung-Ta King</cp:lastModifiedBy>
  <cp:revision>736</cp:revision>
  <dcterms:created xsi:type="dcterms:W3CDTF">2000-02-07T23:54:30Z</dcterms:created>
  <dcterms:modified xsi:type="dcterms:W3CDTF">2015-12-28T16:04:32Z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