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88" r:id="rId2"/>
    <p:sldId id="451" r:id="rId3"/>
    <p:sldId id="481" r:id="rId4"/>
    <p:sldId id="484" r:id="rId5"/>
    <p:sldId id="482" r:id="rId6"/>
    <p:sldId id="483" r:id="rId7"/>
    <p:sldId id="486" r:id="rId8"/>
    <p:sldId id="485" r:id="rId9"/>
    <p:sldId id="488" r:id="rId10"/>
    <p:sldId id="487" r:id="rId11"/>
    <p:sldId id="489" r:id="rId12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00FF"/>
    <a:srgbClr val="FF0000"/>
    <a:srgbClr val="99CCFF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87549" autoAdjust="0"/>
  </p:normalViewPr>
  <p:slideViewPr>
    <p:cSldViewPr>
      <p:cViewPr varScale="1">
        <p:scale>
          <a:sx n="58" d="100"/>
          <a:sy n="58" d="100"/>
        </p:scale>
        <p:origin x="1183" y="31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-1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6445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12: Task Synchronization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Lab: Basic 2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Extend Basic 1 to allow exclusive accesses of the tasks to the LCD display</a:t>
            </a:r>
          </a:p>
          <a:p>
            <a:r>
              <a:rPr lang="en-US" altLang="zh-TW" dirty="0" smtClean="0"/>
              <a:t>Create a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to guard the LCD so that only one task can print texts to the LCD display at any time</a:t>
            </a:r>
          </a:p>
          <a:p>
            <a:r>
              <a:rPr lang="en-US" altLang="zh-TW" dirty="0" smtClean="0"/>
              <a:t>Note: </a:t>
            </a:r>
          </a:p>
          <a:p>
            <a:pPr lvl="1"/>
            <a:r>
              <a:rPr lang="en-US" altLang="zh-TW" dirty="0" smtClean="0"/>
              <a:t>Texts should be displayed at the same position of the LCD</a:t>
            </a:r>
          </a:p>
          <a:p>
            <a:pPr lvl="1"/>
            <a:r>
              <a:rPr lang="en-US" altLang="zh-TW" dirty="0" smtClean="0"/>
              <a:t>You may like to delay the tasks for a while after they printed to the LCD so that the race condition is obvious</a:t>
            </a:r>
          </a:p>
          <a:p>
            <a:pPr lvl="1"/>
            <a:r>
              <a:rPr lang="en-US" altLang="zh-TW" dirty="0" smtClean="0"/>
              <a:t>What happen if the light is blocked very swiftly? Will your program miss the light change events?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32844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Lab: Basic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 </a:t>
            </a:r>
            <a:r>
              <a:rPr lang="en-US" altLang="zh-TW" dirty="0"/>
              <a:t>3 sender tasks, 1 receiver task and 2 </a:t>
            </a:r>
            <a:r>
              <a:rPr lang="en-US" altLang="zh-TW" dirty="0" smtClean="0"/>
              <a:t>buffers</a:t>
            </a:r>
            <a:endParaRPr lang="en-US" altLang="zh-TW" dirty="0"/>
          </a:p>
          <a:p>
            <a:pPr lvl="1"/>
            <a:r>
              <a:rPr lang="en-US" altLang="zh-TW" dirty="0" smtClean="0"/>
              <a:t>Each buffer is an array that can hold 10 characters</a:t>
            </a:r>
          </a:p>
          <a:p>
            <a:pPr lvl="1"/>
            <a:r>
              <a:rPr lang="en-US" altLang="zh-TW" dirty="0" smtClean="0"/>
              <a:t>Sender task 1 will fill an empty buffer with “</a:t>
            </a:r>
            <a:r>
              <a:rPr lang="en-US" altLang="zh-TW" dirty="0" err="1" smtClean="0"/>
              <a:t>aaaaa</a:t>
            </a:r>
            <a:r>
              <a:rPr lang="en-US" altLang="zh-TW" dirty="0" smtClean="0"/>
              <a:t>” and “</a:t>
            </a:r>
            <a:r>
              <a:rPr lang="en-US" altLang="zh-TW" dirty="0" err="1" smtClean="0"/>
              <a:t>bbbbb</a:t>
            </a:r>
            <a:r>
              <a:rPr lang="en-US" altLang="zh-TW" dirty="0" smtClean="0"/>
              <a:t>” alternatively; sender task 2 with texts “</a:t>
            </a:r>
            <a:r>
              <a:rPr lang="en-US" altLang="zh-TW" dirty="0" err="1" smtClean="0"/>
              <a:t>ccccc</a:t>
            </a:r>
            <a:r>
              <a:rPr lang="en-US" altLang="zh-TW" dirty="0" smtClean="0"/>
              <a:t>” and “</a:t>
            </a:r>
            <a:r>
              <a:rPr lang="en-US" altLang="zh-TW" dirty="0" err="1" smtClean="0"/>
              <a:t>ddddd</a:t>
            </a:r>
            <a:r>
              <a:rPr lang="en-US" altLang="zh-TW" dirty="0" smtClean="0"/>
              <a:t>” alternatively; and sender task 3 with “</a:t>
            </a:r>
            <a:r>
              <a:rPr lang="en-US" altLang="zh-TW" dirty="0" err="1" smtClean="0"/>
              <a:t>eeeee</a:t>
            </a:r>
            <a:r>
              <a:rPr lang="en-US" altLang="zh-TW" dirty="0" smtClean="0"/>
              <a:t>” and “</a:t>
            </a:r>
            <a:r>
              <a:rPr lang="en-US" altLang="zh-TW" dirty="0" err="1" smtClean="0"/>
              <a:t>fffff</a:t>
            </a:r>
            <a:r>
              <a:rPr lang="en-US" altLang="zh-TW" dirty="0" smtClean="0"/>
              <a:t>” alternatively</a:t>
            </a:r>
          </a:p>
          <a:p>
            <a:pPr lvl="1"/>
            <a:r>
              <a:rPr lang="en-US" altLang="zh-TW" dirty="0" smtClean="0">
                <a:solidFill>
                  <a:srgbClr val="000000"/>
                </a:solidFill>
              </a:rPr>
              <a:t>The receiver </a:t>
            </a:r>
            <a:r>
              <a:rPr lang="en-US" altLang="zh-TW" dirty="0">
                <a:solidFill>
                  <a:srgbClr val="000000"/>
                </a:solidFill>
              </a:rPr>
              <a:t>task will read </a:t>
            </a:r>
            <a:r>
              <a:rPr lang="en-US" altLang="zh-TW" dirty="0" smtClean="0">
                <a:solidFill>
                  <a:srgbClr val="000000"/>
                </a:solidFill>
              </a:rPr>
              <a:t>the text from the filled buffer and print it on </a:t>
            </a:r>
            <a:r>
              <a:rPr lang="en-US" altLang="zh-TW" dirty="0">
                <a:solidFill>
                  <a:srgbClr val="000000"/>
                </a:solidFill>
              </a:rPr>
              <a:t>the </a:t>
            </a:r>
            <a:r>
              <a:rPr lang="en-US" altLang="zh-TW" dirty="0" smtClean="0">
                <a:solidFill>
                  <a:srgbClr val="000000"/>
                </a:solidFill>
              </a:rPr>
              <a:t>LCD display</a:t>
            </a:r>
            <a:endParaRPr lang="en-US" altLang="zh-TW" dirty="0">
              <a:solidFill>
                <a:srgbClr val="000000"/>
              </a:solidFill>
            </a:endParaRPr>
          </a:p>
          <a:p>
            <a:pPr lvl="0"/>
            <a:r>
              <a:rPr lang="en-US" altLang="zh-TW" dirty="0" smtClean="0">
                <a:solidFill>
                  <a:srgbClr val="000000"/>
                </a:solidFill>
              </a:rPr>
              <a:t>Use </a:t>
            </a:r>
            <a:r>
              <a:rPr lang="en-US" altLang="zh-TW" dirty="0">
                <a:solidFill>
                  <a:srgbClr val="000000"/>
                </a:solidFill>
              </a:rPr>
              <a:t>counting </a:t>
            </a:r>
            <a:r>
              <a:rPr lang="en-US" altLang="zh-TW" dirty="0" smtClean="0">
                <a:solidFill>
                  <a:srgbClr val="000000"/>
                </a:solidFill>
              </a:rPr>
              <a:t>semaphores </a:t>
            </a:r>
            <a:r>
              <a:rPr lang="en-US" altLang="zh-TW" dirty="0">
                <a:solidFill>
                  <a:srgbClr val="000000"/>
                </a:solidFill>
              </a:rPr>
              <a:t>to allow </a:t>
            </a:r>
            <a:r>
              <a:rPr lang="en-US" altLang="zh-TW" dirty="0" smtClean="0">
                <a:solidFill>
                  <a:srgbClr val="000000"/>
                </a:solidFill>
              </a:rPr>
              <a:t>data communicated between sender and receiver tasks</a:t>
            </a:r>
            <a:endParaRPr lang="en-US" altLang="zh-TW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3496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smtClean="0"/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Font typeface="Calibri"/>
              <a:buChar char="•"/>
              <a:tabLst>
                <a:tab pos="355600" algn="l"/>
              </a:tabLst>
            </a:pPr>
            <a:r>
              <a:rPr lang="en-US" altLang="zh-TW" spc="-5" dirty="0" smtClean="0">
                <a:cs typeface="Calibri"/>
              </a:rPr>
              <a:t>In </a:t>
            </a:r>
            <a:r>
              <a:rPr lang="en-US" altLang="zh-TW" spc="-5" dirty="0">
                <a:cs typeface="Calibri"/>
              </a:rPr>
              <a:t>this lab , </a:t>
            </a:r>
            <a:r>
              <a:rPr lang="en-US" altLang="zh-TW" spc="-15" dirty="0">
                <a:cs typeface="Calibri"/>
              </a:rPr>
              <a:t>we </a:t>
            </a:r>
            <a:r>
              <a:rPr lang="en-US" altLang="zh-TW" spc="-5" dirty="0">
                <a:cs typeface="Calibri"/>
              </a:rPr>
              <a:t>will learn</a:t>
            </a:r>
            <a:endParaRPr lang="en-US" altLang="zh-TW" dirty="0">
              <a:cs typeface="Calibri"/>
            </a:endParaRPr>
          </a:p>
          <a:p>
            <a:pPr marL="756285" lvl="1" indent="-286385">
              <a:spcBef>
                <a:spcPts val="325"/>
              </a:spcBef>
              <a:buFont typeface="Symbol"/>
              <a:buChar char=""/>
              <a:tabLst>
                <a:tab pos="756920" algn="l"/>
              </a:tabLst>
            </a:pPr>
            <a:r>
              <a:rPr lang="en-US" altLang="zh-TW" spc="-114" dirty="0" smtClean="0">
                <a:cs typeface="Calibri"/>
              </a:rPr>
              <a:t>How </a:t>
            </a:r>
            <a:r>
              <a:rPr lang="en-US" altLang="zh-TW" spc="-114" dirty="0" smtClean="0">
                <a:cs typeface="Calibri"/>
              </a:rPr>
              <a:t>to implement </a:t>
            </a:r>
            <a:r>
              <a:rPr lang="en-US" altLang="zh-TW" spc="-114" dirty="0" smtClean="0">
                <a:cs typeface="Calibri"/>
              </a:rPr>
              <a:t>interrupt-driven </a:t>
            </a:r>
            <a:r>
              <a:rPr lang="en-US" altLang="zh-TW" spc="-114" dirty="0" smtClean="0">
                <a:cs typeface="Calibri"/>
              </a:rPr>
              <a:t>controls </a:t>
            </a:r>
            <a:r>
              <a:rPr lang="en-US" altLang="zh-TW" spc="-114" dirty="0" smtClean="0">
                <a:cs typeface="Calibri"/>
              </a:rPr>
              <a:t>in </a:t>
            </a:r>
            <a:r>
              <a:rPr lang="en-US" altLang="zh-TW" spc="-114" dirty="0" err="1" smtClean="0">
                <a:cs typeface="Calibri"/>
              </a:rPr>
              <a:t>FreeRTOS</a:t>
            </a:r>
            <a:r>
              <a:rPr lang="en-US" altLang="zh-TW" spc="-114" dirty="0" smtClean="0">
                <a:cs typeface="Calibri"/>
              </a:rPr>
              <a:t> using binary semaphores</a:t>
            </a:r>
          </a:p>
          <a:p>
            <a:pPr marL="756285" lvl="1" indent="-286385">
              <a:spcBef>
                <a:spcPts val="325"/>
              </a:spcBef>
              <a:buFont typeface="Symbol"/>
              <a:buChar char=""/>
              <a:tabLst>
                <a:tab pos="756920" algn="l"/>
              </a:tabLst>
            </a:pPr>
            <a:r>
              <a:rPr lang="en-US" altLang="zh-TW" spc="-114" dirty="0" smtClean="0">
                <a:cs typeface="Calibri"/>
              </a:rPr>
              <a:t>How to u</a:t>
            </a:r>
            <a:r>
              <a:rPr lang="en-US" altLang="zh-TW" spc="-5" dirty="0" smtClean="0">
                <a:cs typeface="Calibri"/>
              </a:rPr>
              <a:t>se </a:t>
            </a:r>
            <a:r>
              <a:rPr lang="en-US" altLang="zh-TW" spc="-10" dirty="0" err="1">
                <a:cs typeface="Calibri"/>
              </a:rPr>
              <a:t>Mutex</a:t>
            </a:r>
            <a:r>
              <a:rPr lang="en-US" altLang="zh-TW" spc="-10" dirty="0">
                <a:cs typeface="Calibri"/>
              </a:rPr>
              <a:t> </a:t>
            </a:r>
            <a:r>
              <a:rPr lang="en-US" altLang="zh-TW" spc="-10" dirty="0" smtClean="0">
                <a:cs typeface="Calibri"/>
              </a:rPr>
              <a:t>to ensure exclusive accesses to system resources</a:t>
            </a:r>
            <a:endParaRPr lang="en-US" altLang="zh-TW" spc="-15" dirty="0">
              <a:cs typeface="Calibri"/>
            </a:endParaRPr>
          </a:p>
          <a:p>
            <a:pPr marL="756285" lvl="1" indent="-286385">
              <a:buFont typeface="Symbol"/>
              <a:buChar char=""/>
              <a:tabLst>
                <a:tab pos="756920" algn="l"/>
              </a:tabLst>
            </a:pPr>
            <a:r>
              <a:rPr lang="en-US" altLang="zh-TW" spc="-5" dirty="0" smtClean="0">
                <a:cs typeface="Calibri"/>
              </a:rPr>
              <a:t>How to use counting semaphores</a:t>
            </a:r>
            <a:r>
              <a:rPr lang="zh-TW" altLang="en-US" spc="-5" dirty="0" smtClean="0">
                <a:cs typeface="Calibri"/>
              </a:rPr>
              <a:t> </a:t>
            </a:r>
            <a:r>
              <a:rPr lang="en-US" altLang="zh-TW" spc="-5" dirty="0" smtClean="0">
                <a:cs typeface="Calibri"/>
              </a:rPr>
              <a:t>to  communicate data between tasks</a:t>
            </a:r>
            <a:endParaRPr lang="en-US" altLang="zh-TW" dirty="0">
              <a:cs typeface="Calibri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9684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Semaphore Example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67206"/>
              </p:ext>
            </p:extLst>
          </p:nvPr>
        </p:nvGraphicFramePr>
        <p:xfrm>
          <a:off x="251520" y="1244312"/>
          <a:ext cx="8712968" cy="46329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vSemaphoreHandle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one_sec_isr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(void){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an ISR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xSemaphoreGiveFromISR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NULL);	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while(1)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(binary_sem,999999)) puts("Tick!");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vSemaphoreCreateBinary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(signed char*)) "t1", 2048,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return 0;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73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Example (1/3)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tasks attempt to gain exclusive accesses to a precious resource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3</a:t>
            </a:fld>
            <a:endParaRPr lang="zh-TW" altLang="zh-TW"/>
          </a:p>
        </p:txBody>
      </p:sp>
      <p:graphicFrame>
        <p:nvGraphicFramePr>
          <p:cNvPr id="5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367627"/>
              </p:ext>
            </p:extLst>
          </p:nvPr>
        </p:nvGraphicFramePr>
        <p:xfrm>
          <a:off x="323528" y="2204864"/>
          <a:ext cx="8568952" cy="3744416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441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xSemaphoreHandle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gatekeeper = 0;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gatekeeper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xSemaphoreCreateMutex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/*Create tasks with priority 1 for both users*/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(user_1, (signed char*)) "t1", 1024,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(user_2, (signed char*)) "t2", 1024,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return 0;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54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Example (2/3)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4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01880"/>
              </p:ext>
            </p:extLst>
          </p:nvPr>
        </p:nvGraphicFramePr>
        <p:xfrm>
          <a:off x="251520" y="1236692"/>
          <a:ext cx="8712968" cy="43281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user_1(void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1000)){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puts("User 1 got access");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access_precious_resource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critical section</a:t>
                      </a:r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puts("User 1 failed to get access within 1000ms");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(1000);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or do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other works</a:t>
                      </a:r>
                      <a:endParaRPr kumimoji="1" lang="en-US" altLang="zh-TW" sz="2000" b="1" kern="1200" dirty="0" smtClean="0">
                        <a:solidFill>
                          <a:srgbClr val="00B050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/*Without delay, user 1 will get key immediately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after releasing the key */                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7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Example (3/3)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5</a:t>
            </a:fld>
            <a:endParaRPr lang="zh-TW" altLang="zh-TW"/>
          </a:p>
        </p:txBody>
      </p:sp>
      <p:graphicFrame>
        <p:nvGraphicFramePr>
          <p:cNvPr id="5" name="Group 24"/>
          <p:cNvGraphicFramePr>
            <a:graphicFrameLocks noGrp="1"/>
          </p:cNvGraphicFramePr>
          <p:nvPr>
            <p:extLst/>
          </p:nvPr>
        </p:nvGraphicFramePr>
        <p:xfrm>
          <a:off x="251520" y="1397476"/>
          <a:ext cx="8712968" cy="43281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1000)){</a:t>
                      </a:r>
                      <a:endParaRPr kumimoji="1" lang="en-US" altLang="zh-TW" sz="2000" b="1" kern="1200" dirty="0" smtClean="0">
                        <a:solidFill>
                          <a:srgbClr val="00B050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puts("User 2 got access");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access_precious_resource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critical section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puts("User 2 failed to get access within 1000ms");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(1000);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/*Without delay, user 2 will get key immediately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after releasing the key */         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4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Counting Semaphore </a:t>
            </a:r>
            <a:r>
              <a:rPr lang="en-US" altLang="zh-TW" dirty="0" smtClean="0"/>
              <a:t>Example (1/2)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6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78320"/>
              </p:ext>
            </p:extLst>
          </p:nvPr>
        </p:nvGraphicFramePr>
        <p:xfrm>
          <a:off x="251520" y="1196503"/>
          <a:ext cx="8568952" cy="46634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667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xSemaphoreHandle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lang="en-US" altLang="zh-TW" sz="20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/**parameter for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uxMaxCount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uxInitialCount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xSemaphoreCreateCounting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(2, </a:t>
                      </a:r>
                      <a:r>
                        <a:rPr kumimoji="1" lang="en-US" altLang="zh-TW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2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/*Create tasks with priority 1 for both users*/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(task1, (signed char*)) “t1",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1024,</a:t>
                      </a:r>
                      <a:r>
                        <a:rPr kumimoji="1" lang="en-US" altLang="zh-TW" sz="2000" b="1" kern="1200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(task2, (signed char*)) “t2",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1024, 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return 0;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71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Counting Semaphore Example (2/2)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7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2230"/>
              </p:ext>
            </p:extLst>
          </p:nvPr>
        </p:nvGraphicFramePr>
        <p:xfrm>
          <a:off x="251521" y="1124744"/>
          <a:ext cx="8570218" cy="4937760"/>
        </p:xfrm>
        <a:graphic>
          <a:graphicData uri="http://schemas.openxmlformats.org/drawingml/2006/table">
            <a:tbl>
              <a:tblPr/>
              <a:tblGrid>
                <a:gridCol w="857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task1(void *p){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portMAX_DELAY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task2(void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),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portMAX_DELAY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</a:t>
                      </a:r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47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Lab: Basic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Modify </a:t>
            </a:r>
            <a:r>
              <a:rPr lang="en-US" altLang="zh-TW" dirty="0"/>
              <a:t>Basic 2 of </a:t>
            </a:r>
            <a:r>
              <a:rPr lang="en-US" altLang="zh-TW" dirty="0" smtClean="0"/>
              <a:t>Lab 11 so that Task 3 is interrupt-driven</a:t>
            </a:r>
          </a:p>
          <a:p>
            <a:pPr lvl="1"/>
            <a:r>
              <a:rPr lang="en-US" altLang="zh-TW" dirty="0" smtClean="0"/>
              <a:t>Whenever light changes (from bright to dark and vice versa) on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TRIO, an interrupt is triggered   </a:t>
            </a:r>
            <a:endParaRPr lang="en-US" altLang="zh-TW" dirty="0"/>
          </a:p>
          <a:p>
            <a:pPr lvl="1"/>
            <a:r>
              <a:rPr lang="en-US" altLang="zh-TW" dirty="0" smtClean="0"/>
              <a:t>If the light changes from bright to dark, then a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task will print </a:t>
            </a:r>
            <a:r>
              <a:rPr lang="en-US" altLang="zh-TW" dirty="0"/>
              <a:t>“Dark” on the </a:t>
            </a:r>
            <a:r>
              <a:rPr lang="en-US" altLang="zh-TW" dirty="0" smtClean="0"/>
              <a:t>display</a:t>
            </a:r>
            <a:endParaRPr lang="en-US" altLang="zh-TW" dirty="0"/>
          </a:p>
          <a:p>
            <a:pPr lvl="1"/>
            <a:r>
              <a:rPr lang="en-US" altLang="zh-TW" dirty="0"/>
              <a:t>If the light changes </a:t>
            </a:r>
            <a:r>
              <a:rPr lang="en-US" altLang="zh-TW" dirty="0" smtClean="0"/>
              <a:t>from dark to bright, </a:t>
            </a:r>
            <a:r>
              <a:rPr lang="en-US" altLang="zh-TW" dirty="0"/>
              <a:t>then a </a:t>
            </a:r>
            <a:r>
              <a:rPr lang="en-US" altLang="zh-TW" dirty="0" err="1"/>
              <a:t>FreeRTOS</a:t>
            </a:r>
            <a:r>
              <a:rPr lang="en-US" altLang="zh-TW" dirty="0"/>
              <a:t> task </a:t>
            </a:r>
            <a:r>
              <a:rPr lang="en-US" altLang="zh-TW" dirty="0" smtClean="0"/>
              <a:t>will print “Bright” </a:t>
            </a:r>
            <a:r>
              <a:rPr lang="en-US" altLang="zh-TW" dirty="0"/>
              <a:t>on the </a:t>
            </a:r>
            <a:r>
              <a:rPr lang="en-US" altLang="zh-TW" dirty="0" smtClean="0"/>
              <a:t>display</a:t>
            </a:r>
            <a:endParaRPr lang="en-US" altLang="zh-TW" dirty="0"/>
          </a:p>
          <a:p>
            <a:pPr lvl="1"/>
            <a:r>
              <a:rPr lang="en-US" altLang="zh-TW" dirty="0" smtClean="0"/>
              <a:t>Remember </a:t>
            </a:r>
            <a:r>
              <a:rPr lang="en-US" altLang="zh-TW" dirty="0"/>
              <a:t>to clear the display before you print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37855542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10909</TotalTime>
  <Words>654</Words>
  <Application>Microsoft Office PowerPoint</Application>
  <PresentationFormat>如螢幕大小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12: Task Synchronization</vt:lpstr>
      <vt:lpstr>Introduction</vt:lpstr>
      <vt:lpstr>Binary Semaphore Example</vt:lpstr>
      <vt:lpstr>Mutex Example (1/3)</vt:lpstr>
      <vt:lpstr>Mutex Example (2/3)</vt:lpstr>
      <vt:lpstr>Mutex Example (3/3)</vt:lpstr>
      <vt:lpstr>Counting Semaphore Example (1/2)</vt:lpstr>
      <vt:lpstr>Counting Semaphore Example (2/2)</vt:lpstr>
      <vt:lpstr>Lab: Basic 1</vt:lpstr>
      <vt:lpstr>Lab: Basic 2</vt:lpstr>
      <vt:lpstr>Lab: Basic 3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736</cp:revision>
  <dcterms:created xsi:type="dcterms:W3CDTF">2000-02-07T23:54:30Z</dcterms:created>
  <dcterms:modified xsi:type="dcterms:W3CDTF">2015-12-28T16:04:32Z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