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88" r:id="rId2"/>
    <p:sldId id="545" r:id="rId3"/>
    <p:sldId id="547" r:id="rId4"/>
    <p:sldId id="549" r:id="rId5"/>
    <p:sldId id="550" r:id="rId6"/>
    <p:sldId id="536" r:id="rId7"/>
    <p:sldId id="537" r:id="rId8"/>
    <p:sldId id="551" r:id="rId9"/>
    <p:sldId id="543" r:id="rId10"/>
    <p:sldId id="544" r:id="rId11"/>
    <p:sldId id="530" r:id="rId12"/>
    <p:sldId id="531" r:id="rId13"/>
    <p:sldId id="532" r:id="rId14"/>
    <p:sldId id="533" r:id="rId15"/>
    <p:sldId id="534" r:id="rId16"/>
    <p:sldId id="535" r:id="rId17"/>
    <p:sldId id="539" r:id="rId18"/>
    <p:sldId id="540" r:id="rId19"/>
    <p:sldId id="546" r:id="rId20"/>
    <p:sldId id="527" r:id="rId21"/>
    <p:sldId id="529" r:id="rId22"/>
    <p:sldId id="517" r:id="rId23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99CCFF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87549" autoAdjust="0"/>
  </p:normalViewPr>
  <p:slideViewPr>
    <p:cSldViewPr>
      <p:cViewPr varScale="1">
        <p:scale>
          <a:sx n="70" d="100"/>
          <a:sy n="70" d="100"/>
        </p:scale>
        <p:origin x="1340" y="2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38326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ulTimer</a:t>
            </a:r>
            <a:r>
              <a:rPr lang="en-US" altLang="zh-TW" dirty="0" smtClean="0"/>
              <a:t> = (unsigned long) 1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419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638028-2671-426B-B3F0-CACBD2220D3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3190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ourceforge.net/projects/freertos/files/latest/download?source=fil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smtClean="0"/>
              <a:t>Lab 11: </a:t>
            </a:r>
            <a:r>
              <a:rPr lang="en-US" altLang="zh-TW" dirty="0" err="1" smtClean="0"/>
              <a:t>FreeRTOS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2" name="文字方塊 1"/>
          <p:cNvSpPr txBox="1"/>
          <p:nvPr/>
        </p:nvSpPr>
        <p:spPr>
          <a:xfrm>
            <a:off x="1835696" y="5661248"/>
            <a:ext cx="5479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 smtClean="0">
                <a:latin typeface="+mn-lt"/>
              </a:rPr>
              <a:t>(Materials </a:t>
            </a:r>
            <a:r>
              <a:rPr lang="en-US" altLang="zh-TW" sz="1800" dirty="0">
                <a:latin typeface="+mn-lt"/>
              </a:rPr>
              <a:t>are from http://</a:t>
            </a:r>
            <a:r>
              <a:rPr lang="en-US" altLang="zh-TW" sz="1800" dirty="0" smtClean="0">
                <a:latin typeface="+mn-lt"/>
              </a:rPr>
              <a:t>www.freertos.org/RTOS.html)</a:t>
            </a:r>
            <a:endParaRPr lang="zh-TW" altLang="en-US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</a:t>
            </a:r>
            <a:r>
              <a:rPr lang="en-US" altLang="zh-TW" dirty="0"/>
              <a:t>Create a Timer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9</a:t>
            </a:fld>
            <a:endParaRPr lang="zh-TW" altLang="zh-TW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79512" y="1916833"/>
            <a:ext cx="8784976" cy="2952328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TimerCallbackFunc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TimerHandle_t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unsigned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long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index;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Identify which timer calls this function */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index =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(unsigned long)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pvTimerGetTimerID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Toggle the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LED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*/</a:t>
            </a:r>
            <a:endParaRPr lang="en-US" altLang="zh-TW" sz="2000" b="1" dirty="0" smtClean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GPIO_TOGGLE(PB15);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48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Port FreeRTOS onto NuMaker TRIO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Download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source code</a:t>
            </a:r>
          </a:p>
          <a:p>
            <a:pPr lvl="1"/>
            <a:r>
              <a:rPr lang="en-US" altLang="zh-TW" dirty="0" smtClean="0">
                <a:hlinkClick r:id="rId2"/>
              </a:rPr>
              <a:t>http://sourceforge.net/projects/freertos/files/latest/download?source=files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Use </a:t>
            </a:r>
            <a:r>
              <a:rPr lang="en-US" altLang="zh-TW" dirty="0" err="1" smtClean="0"/>
              <a:t>smpl_Debug</a:t>
            </a:r>
            <a:r>
              <a:rPr lang="en-US" altLang="zh-TW" dirty="0" smtClean="0"/>
              <a:t> project of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as an example below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Add head file path into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project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&lt;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&gt;\Source\include</a:t>
            </a:r>
          </a:p>
          <a:p>
            <a:pPr lvl="1"/>
            <a:r>
              <a:rPr lang="en-US" altLang="zh-TW" dirty="0" smtClean="0"/>
              <a:t>&lt;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&gt;\Source\portable\RVDS\ARM_CM0</a:t>
            </a:r>
          </a:p>
          <a:p>
            <a:pPr lvl="1"/>
            <a:r>
              <a:rPr lang="en-US" altLang="zh-TW" dirty="0" smtClean="0"/>
              <a:t>&lt;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&gt;\Demo\CORTEX_M0_STM32F0518_IAR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4876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25" y="980728"/>
            <a:ext cx="9339821" cy="5251084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  <p:sp>
        <p:nvSpPr>
          <p:cNvPr id="6" name="文字方塊 5"/>
          <p:cNvSpPr txBox="1"/>
          <p:nvPr/>
        </p:nvSpPr>
        <p:spPr>
          <a:xfrm>
            <a:off x="2455590" y="1628800"/>
            <a:ext cx="512576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1. Click here to call out Options window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860032" y="4139788"/>
            <a:ext cx="436497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2. Click here to add head file path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4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396" y="908720"/>
            <a:ext cx="9221526" cy="5184576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12</a:t>
            </a:fld>
            <a:endParaRPr lang="zh-TW" altLang="zh-TW"/>
          </a:p>
        </p:txBody>
      </p:sp>
      <p:sp>
        <p:nvSpPr>
          <p:cNvPr id="7" name="文字方塊 6"/>
          <p:cNvSpPr txBox="1"/>
          <p:nvPr/>
        </p:nvSpPr>
        <p:spPr>
          <a:xfrm>
            <a:off x="5436096" y="2031231"/>
            <a:ext cx="223054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1. Add new path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156176" y="3212976"/>
            <a:ext cx="221759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. Find the path 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4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97794"/>
            <a:ext cx="9191171" cy="5167510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74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into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Add a new Group in the project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Add source file into project</a:t>
            </a:r>
          </a:p>
          <a:p>
            <a:pPr lvl="1"/>
            <a:r>
              <a:rPr lang="en-US" altLang="zh-TW" dirty="0" smtClean="0"/>
              <a:t>&lt;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&gt;\Source\&lt;all&gt;</a:t>
            </a:r>
          </a:p>
          <a:p>
            <a:pPr lvl="1"/>
            <a:r>
              <a:rPr lang="en-US" altLang="zh-TW" dirty="0" smtClean="0"/>
              <a:t>&lt;</a:t>
            </a:r>
            <a:r>
              <a:rPr lang="en-US" altLang="zh-TW" dirty="0" err="1"/>
              <a:t>FreeRTOS</a:t>
            </a:r>
            <a:r>
              <a:rPr lang="en-US" altLang="zh-TW" dirty="0"/>
              <a:t>&gt;\</a:t>
            </a:r>
            <a:r>
              <a:rPr lang="en-US" altLang="zh-TW" dirty="0" smtClean="0"/>
              <a:t>Source\portable\</a:t>
            </a:r>
            <a:r>
              <a:rPr lang="en-US" altLang="zh-TW" dirty="0" err="1" smtClean="0"/>
              <a:t>MemMang</a:t>
            </a:r>
            <a:r>
              <a:rPr lang="en-US" altLang="zh-TW" dirty="0" smtClean="0"/>
              <a:t>\heap1.c</a:t>
            </a:r>
            <a:endParaRPr lang="en-US" altLang="zh-TW" dirty="0"/>
          </a:p>
          <a:p>
            <a:pPr lvl="1"/>
            <a:r>
              <a:rPr lang="en-US" altLang="zh-TW" dirty="0"/>
              <a:t>&lt;</a:t>
            </a:r>
            <a:r>
              <a:rPr lang="en-US" altLang="zh-TW" dirty="0" err="1"/>
              <a:t>FreeRTOS</a:t>
            </a:r>
            <a:r>
              <a:rPr lang="en-US" altLang="zh-TW" dirty="0"/>
              <a:t>&gt;\</a:t>
            </a:r>
            <a:r>
              <a:rPr lang="en-US" altLang="zh-TW" dirty="0" smtClean="0"/>
              <a:t>Source\portable\RVDS\AMR_M0\</a:t>
            </a:r>
            <a:r>
              <a:rPr lang="en-US" altLang="zh-TW" dirty="0" err="1" smtClean="0"/>
              <a:t>port.c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74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36712"/>
            <a:ext cx="8506526" cy="4782585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15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981" y="1171439"/>
            <a:ext cx="9144000" cy="5140990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611560" y="1196752"/>
            <a:ext cx="406284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1. Right click to add new Group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779912" y="2060847"/>
            <a:ext cx="443858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2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. Double click to add source code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691" y="3068960"/>
            <a:ext cx="200025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右彎箭號 2"/>
          <p:cNvSpPr/>
          <p:nvPr/>
        </p:nvSpPr>
        <p:spPr bwMode="auto">
          <a:xfrm rot="10800000">
            <a:off x="3744559" y="2522511"/>
            <a:ext cx="929843" cy="2095413"/>
          </a:xfrm>
          <a:prstGeom prst="bentArrow">
            <a:avLst>
              <a:gd name="adj1" fmla="val 26148"/>
              <a:gd name="adj2" fmla="val 25000"/>
              <a:gd name="adj3" fmla="val 25000"/>
              <a:gd name="adj4" fmla="val 26531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4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052736"/>
            <a:ext cx="8539038" cy="4967287"/>
          </a:xfrm>
        </p:spPr>
        <p:txBody>
          <a:bodyPr/>
          <a:lstStyle/>
          <a:p>
            <a:r>
              <a:rPr lang="en-US" altLang="zh-TW" dirty="0" smtClean="0"/>
              <a:t>Modify </a:t>
            </a:r>
            <a:r>
              <a:rPr lang="en-US" altLang="zh-TW" dirty="0"/>
              <a:t>&lt;</a:t>
            </a:r>
            <a:r>
              <a:rPr lang="en-US" altLang="zh-TW" dirty="0" err="1"/>
              <a:t>FreeRTOS</a:t>
            </a:r>
            <a:r>
              <a:rPr lang="en-US" altLang="zh-TW" dirty="0" smtClean="0"/>
              <a:t>&gt;/Demo/CORTEX_M0_STM32F0518_IAR /</a:t>
            </a:r>
            <a:r>
              <a:rPr lang="en-US" altLang="zh-TW" b="1" dirty="0" err="1" smtClean="0"/>
              <a:t>FreeRTOSConfig.h</a:t>
            </a:r>
            <a:endParaRPr lang="en-US" altLang="zh-TW" b="1" dirty="0" smtClean="0"/>
          </a:p>
          <a:p>
            <a:pPr lvl="1"/>
            <a:r>
              <a:rPr lang="en-US" altLang="zh-TW" dirty="0"/>
              <a:t>Add #include "</a:t>
            </a:r>
            <a:r>
              <a:rPr lang="en-US" altLang="zh-TW" dirty="0" smtClean="0"/>
              <a:t>Nano1X2Series.h</a:t>
            </a:r>
            <a:r>
              <a:rPr lang="en-US" altLang="zh-TW" dirty="0"/>
              <a:t> "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modify </a:t>
            </a:r>
            <a:r>
              <a:rPr lang="en-US" altLang="zh-TW" dirty="0" err="1" smtClean="0"/>
              <a:t>configMINIMAL_STACK_SIZE</a:t>
            </a:r>
            <a:r>
              <a:rPr lang="en-US" altLang="zh-TW" dirty="0" smtClean="0"/>
              <a:t>  from 60 to 128</a:t>
            </a:r>
            <a:endParaRPr lang="en-US" altLang="zh-TW" dirty="0"/>
          </a:p>
          <a:p>
            <a:pPr lvl="1"/>
            <a:r>
              <a:rPr lang="en-US" altLang="zh-TW" dirty="0" smtClean="0"/>
              <a:t>modify </a:t>
            </a:r>
            <a:r>
              <a:rPr lang="en-US" altLang="zh-TW" dirty="0" err="1" smtClean="0"/>
              <a:t>configTOTAL_HEAP_SIZE</a:t>
            </a:r>
            <a:r>
              <a:rPr lang="en-US" altLang="zh-TW" dirty="0" smtClean="0"/>
              <a:t> from 6500 to  5*1024</a:t>
            </a:r>
          </a:p>
          <a:p>
            <a:pPr lvl="1"/>
            <a:r>
              <a:rPr lang="en-US" altLang="zh-TW" dirty="0"/>
              <a:t>Modify </a:t>
            </a:r>
            <a:r>
              <a:rPr lang="en-US" altLang="zh-TW" dirty="0" err="1"/>
              <a:t>configCHECK_FOR_STACK_OVERFLOW</a:t>
            </a:r>
            <a:r>
              <a:rPr lang="en-US" altLang="zh-TW" dirty="0"/>
              <a:t>	</a:t>
            </a:r>
            <a:r>
              <a:rPr lang="en-US" altLang="zh-TW" dirty="0" smtClean="0"/>
              <a:t> from 2 to 0</a:t>
            </a:r>
            <a:endParaRPr lang="en-US" altLang="zh-TW" dirty="0"/>
          </a:p>
          <a:p>
            <a:r>
              <a:rPr lang="en-US" altLang="zh-TW" dirty="0" smtClean="0"/>
              <a:t>Modify &lt;</a:t>
            </a:r>
            <a:r>
              <a:rPr lang="en-US" altLang="zh-TW" dirty="0" err="1" smtClean="0"/>
              <a:t>FreeRTOS</a:t>
            </a:r>
            <a:r>
              <a:rPr lang="en-US" altLang="zh-TW" dirty="0"/>
              <a:t>&gt;/</a:t>
            </a:r>
            <a:r>
              <a:rPr lang="en-US" altLang="zh-TW" dirty="0" smtClean="0"/>
              <a:t>Source/portable/RVDS/ARM_CM0/</a:t>
            </a:r>
            <a:r>
              <a:rPr lang="en-US" altLang="zh-TW" b="1" dirty="0" err="1" smtClean="0"/>
              <a:t>port.c</a:t>
            </a:r>
            <a:r>
              <a:rPr lang="en-US" altLang="zh-TW" b="1" dirty="0"/>
              <a:t> </a:t>
            </a:r>
            <a:endParaRPr lang="en-US" altLang="zh-TW" b="1" dirty="0" smtClean="0"/>
          </a:p>
          <a:p>
            <a:pPr lvl="1"/>
            <a:r>
              <a:rPr lang="en-US" altLang="zh-TW" dirty="0"/>
              <a:t>Add #include "</a:t>
            </a:r>
            <a:r>
              <a:rPr lang="en-US" altLang="zh-TW" dirty="0" smtClean="0"/>
              <a:t>Nano1X2Series.h"</a:t>
            </a:r>
            <a:endParaRPr lang="en-US" altLang="zh-TW" dirty="0"/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0901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17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144016" y="1126009"/>
            <a:ext cx="889248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int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main(void){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SYS_Init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GPIOInit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Initial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GPIO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Create myTask1() with priority 2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// Priorities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: Higher numbers are higher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priority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(myTask1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"LED1",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configMINIMAL_STACK_SIZE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NULL, 2,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NULL);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Create myTask2()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(myTask2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"LED2",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configMINIMAL_STACK_SIZE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  NULL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2,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NULL);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vTaskStartScheduler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Start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Scheduling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Will only get here if there was insufficient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memory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to create the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idle task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. */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while(1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0901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18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myTask1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(){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1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portTickType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xTaskGetTickCount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while(1){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GPIO_TOGGLE(PA14);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Toggle LED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vTaskDelayUntil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(&amp;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(1000/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portTICK_RATE_MS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));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Delay 1000 </a:t>
            </a:r>
            <a:r>
              <a:rPr lang="en-US" altLang="zh-TW" sz="2000" b="1" dirty="0" err="1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ms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myTask2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(){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2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portTickType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xTaskGetTickCount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while(1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GPIO_TOGGLE(PB15);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Toggle LED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vTaskDelayUntil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(&amp;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(500/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portTICK_RATE_MS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));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Delay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500 </a:t>
            </a:r>
            <a:r>
              <a:rPr lang="en-US" altLang="zh-TW" sz="2000" b="1" dirty="0" err="1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ms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395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In this lab , we will learn</a:t>
            </a:r>
          </a:p>
          <a:p>
            <a:r>
              <a:rPr lang="en-US" altLang="zh-TW" dirty="0" smtClean="0"/>
              <a:t>How to manage tasks and timers in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How to 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TRIO?</a:t>
            </a:r>
          </a:p>
          <a:p>
            <a:pPr lvl="1"/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1592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Basic 1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Port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onto your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</a:p>
          <a:p>
            <a:r>
              <a:rPr lang="en-US" altLang="zh-TW" dirty="0" smtClean="0"/>
              <a:t>Run the sample code successfully</a:t>
            </a:r>
          </a:p>
          <a:p>
            <a:r>
              <a:rPr lang="en-US" altLang="zh-TW" dirty="0" smtClean="0"/>
              <a:t>Modify the sample code to use two timers instead of two tasks</a:t>
            </a:r>
          </a:p>
          <a:p>
            <a:pPr lvl="1"/>
            <a:endParaRPr lang="en-US" altLang="zh-TW" dirty="0" smtClean="0"/>
          </a:p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API</a:t>
            </a:r>
          </a:p>
          <a:p>
            <a:pPr lvl="1"/>
            <a:r>
              <a:rPr lang="en-US" altLang="zh-TW" dirty="0"/>
              <a:t>http://www.freertos.org/modules.html#API_reference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9233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Lab: Basic 2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Create three tasks</a:t>
            </a:r>
          </a:p>
          <a:p>
            <a:pPr lvl="1"/>
            <a:r>
              <a:rPr lang="en-US" altLang="zh-TW" dirty="0" smtClean="0"/>
              <a:t>Task </a:t>
            </a:r>
            <a:r>
              <a:rPr lang="en-US" altLang="zh-TW" dirty="0" smtClean="0"/>
              <a:t>1: run every second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do a dumb loop 1000 times and print 0</a:t>
            </a:r>
            <a:r>
              <a:rPr lang="en-US" altLang="zh-TW" dirty="0" smtClean="0"/>
              <a:t>, 1, …, </a:t>
            </a:r>
            <a:r>
              <a:rPr lang="en-US" altLang="zh-TW" dirty="0" smtClean="0"/>
              <a:t>9 in round robin </a:t>
            </a:r>
            <a:r>
              <a:rPr lang="en-US" altLang="zh-TW" dirty="0" smtClean="0"/>
              <a:t>on the display</a:t>
            </a:r>
            <a:endParaRPr lang="en-US" altLang="zh-TW" dirty="0"/>
          </a:p>
          <a:p>
            <a:pPr lvl="1"/>
            <a:r>
              <a:rPr lang="en-US" altLang="zh-TW" dirty="0" smtClean="0"/>
              <a:t>Task </a:t>
            </a:r>
            <a:r>
              <a:rPr lang="en-US" altLang="zh-TW" dirty="0" smtClean="0"/>
              <a:t>2: run </a:t>
            </a:r>
            <a:r>
              <a:rPr lang="en-US" altLang="zh-TW" dirty="0" smtClean="0"/>
              <a:t>every </a:t>
            </a:r>
            <a:r>
              <a:rPr lang="en-US" altLang="zh-TW" dirty="0" smtClean="0"/>
              <a:t>2 seconds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do a </a:t>
            </a:r>
            <a:r>
              <a:rPr lang="en-US" altLang="zh-TW" dirty="0" smtClean="0"/>
              <a:t>dumb loop 500 times and </a:t>
            </a:r>
            <a:r>
              <a:rPr lang="en-US" altLang="zh-TW" dirty="0" smtClean="0"/>
              <a:t>print a</a:t>
            </a:r>
            <a:r>
              <a:rPr lang="en-US" altLang="zh-TW" dirty="0" smtClean="0"/>
              <a:t>, b, …, </a:t>
            </a:r>
            <a:r>
              <a:rPr lang="en-US" altLang="zh-TW" dirty="0" smtClean="0"/>
              <a:t>z in round robin </a:t>
            </a:r>
            <a:r>
              <a:rPr lang="en-US" altLang="zh-TW" dirty="0" smtClean="0"/>
              <a:t>on the display</a:t>
            </a:r>
          </a:p>
          <a:p>
            <a:pPr lvl="1"/>
            <a:r>
              <a:rPr lang="en-US" altLang="zh-TW" dirty="0" smtClean="0"/>
              <a:t>Task </a:t>
            </a:r>
            <a:r>
              <a:rPr lang="en-US" altLang="zh-TW" dirty="0" smtClean="0"/>
              <a:t>3: run </a:t>
            </a:r>
            <a:r>
              <a:rPr lang="en-US" altLang="zh-TW" dirty="0" smtClean="0"/>
              <a:t>every 0.5 second to detect </a:t>
            </a:r>
            <a:r>
              <a:rPr lang="en-US" altLang="zh-TW" dirty="0" smtClean="0"/>
              <a:t>if light </a:t>
            </a:r>
            <a:r>
              <a:rPr lang="en-US" altLang="zh-TW" dirty="0" smtClean="0"/>
              <a:t>is </a:t>
            </a:r>
            <a:r>
              <a:rPr lang="en-US" altLang="zh-TW" dirty="0" smtClean="0"/>
              <a:t>blocked; </a:t>
            </a:r>
            <a:r>
              <a:rPr lang="en-US" altLang="zh-TW" dirty="0" smtClean="0"/>
              <a:t>if so, print “Dark” on the display, </a:t>
            </a:r>
            <a:r>
              <a:rPr lang="en-US" altLang="zh-TW" dirty="0" smtClean="0"/>
              <a:t>else </a:t>
            </a:r>
            <a:r>
              <a:rPr lang="en-US" altLang="zh-TW" dirty="0" smtClean="0"/>
              <a:t>print “Bright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Remember to clear the display before you print</a:t>
            </a:r>
            <a:r>
              <a:rPr lang="en-US" altLang="zh-TW" dirty="0" smtClean="0"/>
              <a:t> </a:t>
            </a:r>
            <a:endParaRPr lang="en-US" altLang="zh-TW" dirty="0" smtClean="0"/>
          </a:p>
          <a:p>
            <a:r>
              <a:rPr lang="en-US" altLang="zh-TW" dirty="0" smtClean="0"/>
              <a:t>Observe what happen if all three tasks have the same priority. </a:t>
            </a:r>
          </a:p>
          <a:p>
            <a:r>
              <a:rPr lang="en-US" altLang="zh-TW" dirty="0" smtClean="0"/>
              <a:t>Set the priority of task 3 higher and observe whether the system responds to light changes </a:t>
            </a:r>
            <a:r>
              <a:rPr lang="en-US" altLang="zh-TW" dirty="0" smtClean="0"/>
              <a:t>better.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67575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Bonus</a:t>
            </a:r>
            <a:endParaRPr lang="zh-TW" altLang="en-US" dirty="0" smtClean="0"/>
          </a:p>
        </p:txBody>
      </p:sp>
      <p:sp>
        <p:nvSpPr>
          <p:cNvPr id="41986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to complete Basic 2 of Lab 8</a:t>
            </a:r>
          </a:p>
          <a:p>
            <a:pPr lvl="1"/>
            <a:r>
              <a:rPr lang="en-US" altLang="zh-TW" dirty="0"/>
              <a:t>The traffic light will change to the green light when there is an ambulance passing.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Let </a:t>
            </a:r>
            <a:r>
              <a:rPr lang="en-US" altLang="zh-TW" dirty="0"/>
              <a:t>the blue LED represent the yellow traffic light, and the buzzer indicates the passing of an ambulance. </a:t>
            </a:r>
            <a:endParaRPr lang="en-US" altLang="zh-TW" dirty="0" smtClean="0"/>
          </a:p>
          <a:p>
            <a:pPr lvl="1"/>
            <a:r>
              <a:rPr lang="en-US" altLang="zh-TW" dirty="0"/>
              <a:t>Normally the red LED is on for 3 sec, then the blue LED is on for 2 sec, then the green LED is on for 4 sec, and repeat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The buzzer will be turned on for 4 sec in 2 Hz. The on time is set randomly between 6 and 15 sec. When the buzzer is on, the traffic light will be turned to the green LED. After the buzzer is turned off, the traffic light turns to normal.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349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Real Time Systems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Real </a:t>
            </a:r>
            <a:r>
              <a:rPr lang="en-US" altLang="zh-TW" dirty="0" smtClean="0"/>
              <a:t>time/embedded </a:t>
            </a:r>
            <a:r>
              <a:rPr lang="en-US" altLang="zh-TW" dirty="0"/>
              <a:t>systems are designed to provide a </a:t>
            </a:r>
            <a:r>
              <a:rPr lang="en-US" altLang="zh-TW" dirty="0">
                <a:solidFill>
                  <a:srgbClr val="FF0000"/>
                </a:solidFill>
              </a:rPr>
              <a:t>timely</a:t>
            </a:r>
            <a:r>
              <a:rPr lang="en-US" altLang="zh-TW" dirty="0"/>
              <a:t> response to real world </a:t>
            </a:r>
            <a:r>
              <a:rPr lang="en-US" altLang="zh-TW" dirty="0" smtClean="0"/>
              <a:t>events</a:t>
            </a:r>
          </a:p>
          <a:p>
            <a:pPr lvl="1"/>
            <a:r>
              <a:rPr lang="en-US" altLang="zh-TW" dirty="0" smtClean="0"/>
              <a:t>Events </a:t>
            </a:r>
            <a:r>
              <a:rPr lang="en-US" altLang="zh-TW" dirty="0"/>
              <a:t>occurring in the real world can have </a:t>
            </a:r>
            <a:r>
              <a:rPr lang="en-US" altLang="zh-TW" i="1" dirty="0">
                <a:solidFill>
                  <a:srgbClr val="FF0000"/>
                </a:solidFill>
              </a:rPr>
              <a:t>deadlines</a:t>
            </a:r>
            <a:r>
              <a:rPr lang="en-US" altLang="zh-TW" dirty="0"/>
              <a:t> before which the real </a:t>
            </a:r>
            <a:r>
              <a:rPr lang="en-US" altLang="zh-TW" dirty="0" smtClean="0"/>
              <a:t>time/embedded </a:t>
            </a:r>
            <a:r>
              <a:rPr lang="en-US" altLang="zh-TW" dirty="0"/>
              <a:t>system must respond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RTOS scheduling policy must ensure these deadlines are </a:t>
            </a:r>
            <a:r>
              <a:rPr lang="en-US" altLang="zh-TW" dirty="0" smtClean="0"/>
              <a:t>met</a:t>
            </a:r>
          </a:p>
          <a:p>
            <a:pPr lvl="1"/>
            <a:r>
              <a:rPr lang="en-US" altLang="zh-TW" dirty="0" smtClean="0"/>
              <a:t>It is thus important to decide how time is measured and tracked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012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r>
              <a:rPr lang="en-US" altLang="zh-TW" dirty="0" smtClean="0">
                <a:solidFill>
                  <a:srgbClr val="FF0000"/>
                </a:solidFill>
              </a:rPr>
              <a:t> measures </a:t>
            </a:r>
            <a:r>
              <a:rPr lang="en-US" altLang="zh-TW" dirty="0">
                <a:solidFill>
                  <a:srgbClr val="FF0000"/>
                </a:solidFill>
              </a:rPr>
              <a:t>time using a </a:t>
            </a:r>
            <a:r>
              <a:rPr lang="en-US" altLang="zh-TW" b="1" dirty="0">
                <a:solidFill>
                  <a:srgbClr val="FF0000"/>
                </a:solidFill>
              </a:rPr>
              <a:t>tick</a:t>
            </a:r>
            <a:r>
              <a:rPr lang="en-US" altLang="zh-TW" dirty="0">
                <a:solidFill>
                  <a:srgbClr val="FF0000"/>
                </a:solidFill>
              </a:rPr>
              <a:t> count </a:t>
            </a:r>
            <a:r>
              <a:rPr lang="en-US" altLang="zh-TW" dirty="0" smtClean="0">
                <a:solidFill>
                  <a:srgbClr val="FF0000"/>
                </a:solidFill>
              </a:rPr>
              <a:t>variable</a:t>
            </a:r>
          </a:p>
          <a:p>
            <a:pPr lvl="1"/>
            <a:r>
              <a:rPr lang="en-US" altLang="zh-TW" dirty="0" smtClean="0"/>
              <a:t>A timer interrupt (the RTOS </a:t>
            </a:r>
            <a:r>
              <a:rPr lang="en-US" altLang="zh-TW" b="1" dirty="0" smtClean="0"/>
              <a:t>tick interrupt</a:t>
            </a:r>
            <a:r>
              <a:rPr lang="en-US" altLang="zh-TW" dirty="0" smtClean="0"/>
              <a:t>) increments the tick count with strict temporal accuracy</a:t>
            </a:r>
          </a:p>
          <a:p>
            <a:pPr lvl="1"/>
            <a:r>
              <a:rPr lang="en-US" altLang="zh-TW" dirty="0" smtClean="0"/>
              <a:t>This allows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to measure time to a resolution of the chosen timer interrupt frequency, configured by the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configTICK_RATE_HZ</a:t>
            </a:r>
            <a:r>
              <a:rPr lang="en-US" altLang="zh-TW" dirty="0" smtClean="0"/>
              <a:t> constant in </a:t>
            </a:r>
            <a:r>
              <a:rPr lang="en-US" altLang="zh-TW" dirty="0" err="1" smtClean="0"/>
              <a:t>FreeRTOSConfig.h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FreeRTOS</a:t>
            </a:r>
            <a:r>
              <a:rPr lang="en-US" altLang="zh-TW" dirty="0" smtClean="0"/>
              <a:t> </a:t>
            </a:r>
            <a:r>
              <a:rPr lang="en-US" altLang="zh-TW" dirty="0"/>
              <a:t>API calls always specify time in tick interrupts </a:t>
            </a:r>
            <a:r>
              <a:rPr lang="en-US" altLang="zh-TW" dirty="0" smtClean="0"/>
              <a:t>(or ‘ticks’)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portTICK_RATE_MS</a:t>
            </a:r>
            <a:r>
              <a:rPr lang="en-US" altLang="zh-TW" dirty="0"/>
              <a:t> constant is provided to allow time delays to be converted from </a:t>
            </a:r>
            <a:r>
              <a:rPr lang="en-US" altLang="zh-TW" dirty="0" smtClean="0"/>
              <a:t>the number </a:t>
            </a:r>
            <a:r>
              <a:rPr lang="en-US" altLang="zh-TW" dirty="0"/>
              <a:t>of tick interrupts into milliseconds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3862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Task Scheduling in 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scheduling:</a:t>
            </a:r>
          </a:p>
          <a:p>
            <a:pPr lvl="1"/>
            <a:r>
              <a:rPr lang="en-US" altLang="zh-TW" dirty="0" smtClean="0"/>
              <a:t>Each time the tick count is incremented,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checks to see if it is now time to unblock or wake a task </a:t>
            </a:r>
          </a:p>
          <a:p>
            <a:pPr lvl="1"/>
            <a:r>
              <a:rPr lang="en-US" altLang="zh-TW" dirty="0" smtClean="0"/>
              <a:t>If the task woken or unblocked during the tick ISR has a priority higher than that of the interrupted task, the newly woken/unblocked task is scheduled to run</a:t>
            </a:r>
          </a:p>
          <a:p>
            <a:pPr lvl="1"/>
            <a:r>
              <a:rPr lang="en-US" altLang="zh-TW" dirty="0" smtClean="0"/>
              <a:t>Such a</a:t>
            </a:r>
            <a:r>
              <a:rPr lang="en-US" altLang="zh-TW" dirty="0" smtClean="0"/>
              <a:t> </a:t>
            </a:r>
            <a:r>
              <a:rPr lang="en-US" altLang="zh-TW" dirty="0" smtClean="0"/>
              <a:t>context switch </a:t>
            </a:r>
            <a:r>
              <a:rPr lang="en-US" altLang="zh-TW" dirty="0" smtClean="0"/>
              <a:t>is </a:t>
            </a:r>
            <a:r>
              <a:rPr lang="en-US" altLang="zh-TW" dirty="0" smtClean="0"/>
              <a:t>said to be </a:t>
            </a:r>
            <a:r>
              <a:rPr lang="en-US" altLang="zh-TW" b="1" dirty="0" smtClean="0"/>
              <a:t>preemptive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f</a:t>
            </a:r>
            <a:r>
              <a:rPr lang="en-US" altLang="zh-TW" dirty="0" smtClean="0">
                <a:solidFill>
                  <a:srgbClr val="FF0000"/>
                </a:solidFill>
              </a:rPr>
              <a:t>ixed priority preemptive scheduling</a:t>
            </a:r>
            <a:endParaRPr lang="zh-TW" altLang="en-US" dirty="0" smtClean="0">
              <a:solidFill>
                <a:srgbClr val="FF0000"/>
              </a:solidFill>
            </a:endParaRP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1977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Timers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uses software timer</a:t>
            </a:r>
          </a:p>
          <a:p>
            <a:pPr lvl="1"/>
            <a:r>
              <a:rPr lang="en-US" altLang="zh-TW" dirty="0" smtClean="0"/>
              <a:t>Specify a function, called </a:t>
            </a:r>
            <a:r>
              <a:rPr lang="en-US" altLang="zh-TW" dirty="0"/>
              <a:t>the </a:t>
            </a:r>
            <a:r>
              <a:rPr lang="en-US" altLang="zh-TW" i="1" dirty="0"/>
              <a:t>timer’s callback </a:t>
            </a:r>
            <a:r>
              <a:rPr lang="en-US" altLang="zh-TW" i="1" dirty="0" smtClean="0"/>
              <a:t>function</a:t>
            </a:r>
            <a:r>
              <a:rPr lang="en-US" altLang="zh-TW" dirty="0" smtClean="0"/>
              <a:t>, to </a:t>
            </a:r>
            <a:r>
              <a:rPr lang="en-US" altLang="zh-TW" dirty="0"/>
              <a:t>be executed at a set time in the </a:t>
            </a:r>
            <a:r>
              <a:rPr lang="en-US" altLang="zh-TW" dirty="0" smtClean="0"/>
              <a:t>future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imer </a:t>
            </a:r>
            <a:r>
              <a:rPr lang="en-US" altLang="zh-TW" dirty="0"/>
              <a:t>must be explicitly created before it can be </a:t>
            </a:r>
            <a:r>
              <a:rPr lang="en-US" altLang="zh-TW" dirty="0" smtClean="0"/>
              <a:t>used</a:t>
            </a:r>
          </a:p>
          <a:p>
            <a:pPr lvl="1"/>
            <a:r>
              <a:rPr lang="en-US" altLang="zh-TW" dirty="0" smtClean="0"/>
              <a:t>It is</a:t>
            </a:r>
            <a:r>
              <a:rPr lang="en-US" altLang="zh-TW" dirty="0"/>
              <a:t> </a:t>
            </a:r>
            <a:r>
              <a:rPr lang="en-US" altLang="zh-TW" b="1" dirty="0"/>
              <a:t>essential</a:t>
            </a:r>
            <a:r>
              <a:rPr lang="en-US" altLang="zh-TW" dirty="0"/>
              <a:t> that </a:t>
            </a:r>
            <a:r>
              <a:rPr lang="en-US" altLang="zh-TW" dirty="0" smtClean="0"/>
              <a:t>timer </a:t>
            </a:r>
            <a:r>
              <a:rPr lang="en-US" altLang="zh-TW" dirty="0"/>
              <a:t>callback functions never attempt to </a:t>
            </a:r>
            <a:r>
              <a:rPr lang="en-US" altLang="zh-TW" dirty="0" smtClean="0"/>
              <a:t>block, e.g., </a:t>
            </a:r>
            <a:r>
              <a:rPr lang="en-US" altLang="zh-TW" dirty="0" smtClean="0"/>
              <a:t>must </a:t>
            </a:r>
            <a:r>
              <a:rPr lang="en-US" altLang="zh-TW" dirty="0"/>
              <a:t>not call </a:t>
            </a:r>
            <a:r>
              <a:rPr lang="en-US" altLang="zh-TW" dirty="0" err="1"/>
              <a:t>vTaskDelay</a:t>
            </a:r>
            <a:r>
              <a:rPr lang="en-US" altLang="zh-TW" dirty="0"/>
              <a:t>(), </a:t>
            </a:r>
            <a:r>
              <a:rPr lang="en-US" altLang="zh-TW" dirty="0" err="1"/>
              <a:t>vTaskDelayUntil</a:t>
            </a:r>
            <a:r>
              <a:rPr lang="en-US" altLang="zh-TW" dirty="0" smtClean="0"/>
              <a:t>()</a:t>
            </a:r>
          </a:p>
          <a:p>
            <a:r>
              <a:rPr lang="en-US" altLang="zh-TW" dirty="0"/>
              <a:t>Timer functionality </a:t>
            </a:r>
            <a:r>
              <a:rPr lang="en-US" altLang="zh-TW" dirty="0" smtClean="0"/>
              <a:t>provided </a:t>
            </a:r>
            <a:r>
              <a:rPr lang="en-US" altLang="zh-TW" dirty="0"/>
              <a:t>by a </a:t>
            </a:r>
            <a:r>
              <a:rPr lang="en-US" altLang="zh-TW" i="1" dirty="0"/>
              <a:t>timer </a:t>
            </a:r>
            <a:r>
              <a:rPr lang="en-US" altLang="zh-TW" i="1" dirty="0" smtClean="0"/>
              <a:t>service task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set of timer related </a:t>
            </a:r>
            <a:r>
              <a:rPr lang="en-US" altLang="zh-TW" dirty="0" smtClean="0"/>
              <a:t>APIs are provided that </a:t>
            </a:r>
            <a:r>
              <a:rPr lang="en-US" altLang="zh-TW" dirty="0"/>
              <a:t>use a standard </a:t>
            </a:r>
            <a:r>
              <a:rPr lang="en-US" altLang="zh-TW" dirty="0" err="1"/>
              <a:t>FreeRTOS</a:t>
            </a:r>
            <a:r>
              <a:rPr lang="en-US" altLang="zh-TW" dirty="0"/>
              <a:t> queue to send commands to the timer service </a:t>
            </a:r>
            <a:r>
              <a:rPr lang="en-US" altLang="zh-TW" dirty="0" smtClean="0"/>
              <a:t>task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76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33"/>
          <a:stretch/>
        </p:blipFill>
        <p:spPr>
          <a:xfrm>
            <a:off x="3819758" y="2492896"/>
            <a:ext cx="5324242" cy="32403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Timers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One-shot timer</a:t>
            </a:r>
          </a:p>
          <a:p>
            <a:pPr lvl="1"/>
            <a:r>
              <a:rPr lang="en-US" altLang="zh-TW" dirty="0" smtClean="0"/>
              <a:t>Execute callback function only once and  can be manually re-started</a:t>
            </a:r>
          </a:p>
          <a:p>
            <a:r>
              <a:rPr lang="en-US" altLang="zh-TW" dirty="0" smtClean="0"/>
              <a:t>Auto-reload timer</a:t>
            </a:r>
          </a:p>
          <a:p>
            <a:pPr lvl="1"/>
            <a:r>
              <a:rPr lang="en-US" altLang="zh-TW" dirty="0" smtClean="0"/>
              <a:t>Automatically restart </a:t>
            </a:r>
            <a:br>
              <a:rPr lang="en-US" altLang="zh-TW" dirty="0" smtClean="0"/>
            </a:br>
            <a:r>
              <a:rPr lang="en-US" altLang="zh-TW" dirty="0" smtClean="0"/>
              <a:t>itself after each </a:t>
            </a:r>
            <a:br>
              <a:rPr lang="en-US" altLang="zh-TW" dirty="0" smtClean="0"/>
            </a:br>
            <a:r>
              <a:rPr lang="en-US" altLang="zh-TW" dirty="0" smtClean="0"/>
              <a:t>execution of its </a:t>
            </a:r>
            <a:br>
              <a:rPr lang="en-US" altLang="zh-TW" dirty="0" smtClean="0"/>
            </a:br>
            <a:r>
              <a:rPr lang="en-US" altLang="zh-TW" dirty="0" smtClean="0"/>
              <a:t>callback function, </a:t>
            </a:r>
            <a:br>
              <a:rPr lang="en-US" altLang="zh-TW" dirty="0" smtClean="0"/>
            </a:br>
            <a:r>
              <a:rPr lang="en-US" altLang="zh-TW" dirty="0" smtClean="0"/>
              <a:t>resulting in periodic </a:t>
            </a:r>
            <a:br>
              <a:rPr lang="en-US" altLang="zh-TW" dirty="0" smtClean="0"/>
            </a:br>
            <a:r>
              <a:rPr lang="en-US" altLang="zh-TW" dirty="0" smtClean="0"/>
              <a:t>callback executions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2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Timers </a:t>
            </a:r>
            <a:r>
              <a:rPr lang="en-US" altLang="zh-TW" dirty="0" smtClean="0"/>
              <a:t>Configuration (</a:t>
            </a:r>
            <a:r>
              <a:rPr lang="en-US" altLang="zh-TW" dirty="0" err="1" smtClean="0"/>
              <a:t>FreeRTOSConfig.h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107504" y="1268760"/>
            <a:ext cx="8927976" cy="4824536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Software timer definitions.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*/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Set to 1 to include timer functionality. 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*/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#define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configUSE_TIMERS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		  1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Sets the priority of the timer service task. */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#define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configTIMER_TASK_PRIORITY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	( 2 )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</a:t>
            </a:r>
            <a:r>
              <a:rPr lang="zh-TW" alt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This sets the maximum number of unprocessed commands that the timer command queue can hold at any one time.</a:t>
            </a:r>
            <a:r>
              <a:rPr lang="zh-TW" alt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*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#define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configTIMER_QUEUE_LENGTH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	  5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Sets the size of the stack allocated to the timer service task. */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#define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configTIMER_TASK_STACK_DEPTH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( 80 )</a:t>
            </a:r>
            <a:endParaRPr lang="zh-TW" altLang="en-US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664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Create a Timer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196752"/>
            <a:ext cx="8927976" cy="4752528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int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main(void)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TimerHandle_t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NULL;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unsigned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long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ulTimer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1UL;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</a:t>
            </a:r>
            <a:r>
              <a:rPr lang="en-US" altLang="zh-TW" sz="2000" b="1" dirty="0" err="1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xTimerCreate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"Timer",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A text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name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to help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debugging */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1000/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portTICK_RATE_MS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Timer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period,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i.e. 1 s */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pdTRUE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Timer type, auto-reload or one-shot*/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(void *)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pvTimerID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dentifier of created timer */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TimerCallbackFunc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Callback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function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*/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if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!= NULL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</a:t>
            </a:r>
            <a:r>
              <a:rPr lang="en-US" altLang="zh-TW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xTimerStart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xTimer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0);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}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273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11558</TotalTime>
  <Words>1043</Words>
  <Application>Microsoft Office PowerPoint</Application>
  <PresentationFormat>如螢幕大小 (4:3)</PresentationFormat>
  <Paragraphs>186</Paragraphs>
  <Slides>22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11: FreeRTOS</vt:lpstr>
      <vt:lpstr>Introduction</vt:lpstr>
      <vt:lpstr>Real Time Systems</vt:lpstr>
      <vt:lpstr>Time in FreeRTOS</vt:lpstr>
      <vt:lpstr>Task Scheduling in FreeRTOS</vt:lpstr>
      <vt:lpstr>Timers in FreeRTOS</vt:lpstr>
      <vt:lpstr>Timers in FreeRTOS</vt:lpstr>
      <vt:lpstr>Timers Configuration (FreeRTOSConfig.h)</vt:lpstr>
      <vt:lpstr>Example: Create a Timer</vt:lpstr>
      <vt:lpstr>Example: Create a Timer</vt:lpstr>
      <vt:lpstr>Port FreeRTOS onto NuMaker TRIO</vt:lpstr>
      <vt:lpstr>Port FreeRTOS onto NuMaker TRIO</vt:lpstr>
      <vt:lpstr>Port FreeRTOS onto NuMaker TRIO</vt:lpstr>
      <vt:lpstr>Port FreeRTOS onto NuMaker TRIO</vt:lpstr>
      <vt:lpstr>Port FreeRTOS into NuMaker TRIO</vt:lpstr>
      <vt:lpstr>Port FreeRTOS onto NuMaker TRIO</vt:lpstr>
      <vt:lpstr>Port FreeRTOS onto NuMaker TRIO</vt:lpstr>
      <vt:lpstr>Sample Code</vt:lpstr>
      <vt:lpstr>Sample Code</vt:lpstr>
      <vt:lpstr>Lab: Basic 1</vt:lpstr>
      <vt:lpstr>Lab: Basic 2</vt:lpstr>
      <vt:lpstr>Lab: Bonus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director</cp:lastModifiedBy>
  <cp:revision>791</cp:revision>
  <dcterms:created xsi:type="dcterms:W3CDTF">2000-02-07T23:54:30Z</dcterms:created>
  <dcterms:modified xsi:type="dcterms:W3CDTF">2015-12-21T07:33:32Z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