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88" r:id="rId2"/>
    <p:sldId id="521" r:id="rId3"/>
    <p:sldId id="522" r:id="rId4"/>
    <p:sldId id="523" r:id="rId5"/>
    <p:sldId id="524" r:id="rId6"/>
    <p:sldId id="525" r:id="rId7"/>
    <p:sldId id="526" r:id="rId8"/>
    <p:sldId id="527" r:id="rId9"/>
    <p:sldId id="529" r:id="rId10"/>
    <p:sldId id="517" r:id="rId11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0000FF"/>
    <a:srgbClr val="FF0000"/>
    <a:srgbClr val="339933"/>
    <a:srgbClr val="33CC33"/>
    <a:srgbClr val="FFCC66"/>
    <a:srgbClr val="FFCC99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29" autoAdjust="0"/>
    <p:restoredTop sz="87549" autoAdjust="0"/>
  </p:normalViewPr>
  <p:slideViewPr>
    <p:cSldViewPr>
      <p:cViewPr varScale="1">
        <p:scale>
          <a:sx n="71" d="100"/>
          <a:sy n="71" d="100"/>
        </p:scale>
        <p:origin x="1300" y="16"/>
      </p:cViewPr>
      <p:guideLst>
        <p:guide orient="horz" pos="3158"/>
        <p:guide pos="2880"/>
      </p:guideLst>
    </p:cSldViewPr>
  </p:slideViewPr>
  <p:outlineViewPr>
    <p:cViewPr>
      <p:scale>
        <a:sx n="33" d="100"/>
        <a:sy n="33" d="100"/>
      </p:scale>
      <p:origin x="0" y="-183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9D195005-3462-4FA6-87CB-1C7C94B3FEB9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69542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7A931DF-18EC-4525-9649-E7BA5D758270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49525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81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CD7D0A40-6508-499B-985C-5F82C5542146}" type="slidenum">
              <a:rPr lang="zh-TW" altLang="en-US"/>
              <a:pPr/>
              <a:t>‹#›</a:t>
            </a:fld>
            <a:endParaRPr lang="zh-TW" altLang="zh-TW"/>
          </a:p>
        </p:txBody>
      </p:sp>
      <p:pic>
        <p:nvPicPr>
          <p:cNvPr id="308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308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763130-7692-4E35-9307-F53DEBC9FEF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49185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08E78F-C586-4256-8204-724A2DF79C1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45956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82042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76400"/>
            <a:ext cx="8178800" cy="44958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2293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7310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5638028-2671-426B-B3F0-CACBD2220D39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31901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0E5158-C86D-4FBE-8AA1-8CB99B8A8A8C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795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21DCBF-8D95-4C36-BB08-7CDDC5098F3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95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324483-AEEF-4708-ADC8-D9B2962EC30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0513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F73F0B-92E5-4D38-B43B-62409BECA03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8101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B3E00B-676D-46F7-957F-6C5FE337BE7D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7577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EA69BD-3100-4F66-AAE9-AFAD6C9AC61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6989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3BA32E-31F7-4804-B287-688A661FE4A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9443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3CC755-9EBC-493F-AD65-D57745B5FDE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1015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7" name="Picture 11" descr="清大LOGO(鳥)"/>
          <p:cNvPicPr>
            <a:picLocks noChangeAspect="1" noChangeArrowheads="1"/>
          </p:cNvPicPr>
          <p:nvPr userDrawn="1"/>
        </p:nvPicPr>
        <p:blipFill>
          <a:blip r:embed="rId1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052736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26500C80-D886-4696-8F1E-49A6AD6AAAEC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60" name="Picture 14" descr="清大書法字 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2062" name="Picture 13" descr="清大LOGO(圓)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611188" y="1124743"/>
            <a:ext cx="8010525" cy="2382838"/>
          </a:xfrm>
        </p:spPr>
        <p:txBody>
          <a:bodyPr/>
          <a:lstStyle/>
          <a:p>
            <a:r>
              <a:rPr lang="en-US" altLang="zh-TW" sz="3200" b="0" dirty="0">
                <a:solidFill>
                  <a:schemeClr val="accent1"/>
                </a:solidFill>
                <a:latin typeface="+mn-lt"/>
              </a:rPr>
              <a:t>CS4101 </a:t>
            </a:r>
            <a:r>
              <a:rPr lang="en-US" altLang="zh-TW" sz="3200" b="0" dirty="0" smtClean="0">
                <a:solidFill>
                  <a:schemeClr val="accent1"/>
                </a:solidFill>
                <a:latin typeface="+mn-lt"/>
              </a:rPr>
              <a:t>Introduction to Embedded Systems</a:t>
            </a:r>
            <a:r>
              <a:rPr lang="zh-TW" altLang="en-US" dirty="0">
                <a:latin typeface="+mn-lt"/>
              </a:rPr>
              <a:t/>
            </a:r>
            <a:br>
              <a:rPr lang="zh-TW" altLang="en-US" dirty="0">
                <a:latin typeface="+mn-lt"/>
              </a:rPr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 smtClean="0"/>
              <a:t>Lab 11: Sensors</a:t>
            </a:r>
            <a:endParaRPr lang="en-US" altLang="zh-TW" dirty="0"/>
          </a:p>
        </p:txBody>
      </p:sp>
      <p:sp>
        <p:nvSpPr>
          <p:cNvPr id="510987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755650" y="4148931"/>
            <a:ext cx="7778750" cy="1584325"/>
          </a:xfrm>
        </p:spPr>
        <p:txBody>
          <a:bodyPr/>
          <a:lstStyle/>
          <a:p>
            <a:r>
              <a:rPr lang="en-US" altLang="zh-TW" sz="2800"/>
              <a:t>Prof. Chung-Ta King</a:t>
            </a:r>
          </a:p>
          <a:p>
            <a:r>
              <a:rPr lang="en-US" altLang="zh-TW" sz="2400"/>
              <a:t>Department of Computer Science</a:t>
            </a:r>
          </a:p>
          <a:p>
            <a:r>
              <a:rPr lang="en-US" altLang="zh-TW" sz="2400"/>
              <a:t>National Tsing Hua University, Taiwan</a:t>
            </a:r>
            <a:endParaRPr lang="zh-TW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Lab: Bonus</a:t>
            </a:r>
            <a:endParaRPr lang="zh-TW" altLang="en-US" dirty="0" smtClean="0"/>
          </a:p>
        </p:txBody>
      </p:sp>
      <p:sp>
        <p:nvSpPr>
          <p:cNvPr id="41986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Enhance Basic 2 to add obstacles. You have to make sure that there is at least one path from the starting position of the ball to the destination flag.</a:t>
            </a:r>
            <a:endParaRPr lang="zh-TW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783497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 this lab , we will learn</a:t>
            </a:r>
          </a:p>
          <a:p>
            <a:pPr lvl="1"/>
            <a:r>
              <a:rPr lang="en-US" altLang="zh-TW" dirty="0" smtClean="0"/>
              <a:t>To use </a:t>
            </a:r>
            <a:r>
              <a:rPr lang="en-US" altLang="zh-TW" dirty="0"/>
              <a:t>a</a:t>
            </a:r>
            <a:r>
              <a:rPr lang="en-US" altLang="zh-TW" dirty="0" smtClean="0"/>
              <a:t>ccelerometer of </a:t>
            </a:r>
            <a:r>
              <a:rPr lang="en-US" altLang="zh-TW" dirty="0" err="1" smtClean="0"/>
              <a:t>NuMarker</a:t>
            </a:r>
            <a:r>
              <a:rPr lang="en-US" altLang="zh-TW" dirty="0"/>
              <a:t> to </a:t>
            </a:r>
            <a:r>
              <a:rPr lang="en-US" altLang="zh-TW" dirty="0" smtClean="0"/>
              <a:t>detect gestures</a:t>
            </a:r>
          </a:p>
          <a:p>
            <a:pPr lvl="1"/>
            <a:r>
              <a:rPr lang="en-US" altLang="zh-TW" dirty="0" smtClean="0"/>
              <a:t>To use gyroscope of </a:t>
            </a:r>
            <a:r>
              <a:rPr lang="en-US" altLang="zh-TW" dirty="0" err="1" smtClean="0"/>
              <a:t>NuMarker</a:t>
            </a:r>
            <a:r>
              <a:rPr lang="en-US" altLang="zh-TW" dirty="0" smtClean="0"/>
              <a:t> to detect tilts</a:t>
            </a:r>
          </a:p>
          <a:p>
            <a:pPr lvl="1"/>
            <a:endParaRPr lang="en-US" altLang="zh-TW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C97D5C-740A-4F5C-A848-0CD35FD783BB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31288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MPU-6050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2</a:t>
            </a:fld>
            <a:endParaRPr lang="zh-TW" altLang="zh-TW"/>
          </a:p>
        </p:txBody>
      </p:sp>
      <p:grpSp>
        <p:nvGrpSpPr>
          <p:cNvPr id="9" name="群組 8"/>
          <p:cNvGrpSpPr/>
          <p:nvPr/>
        </p:nvGrpSpPr>
        <p:grpSpPr>
          <a:xfrm>
            <a:off x="0" y="1916832"/>
            <a:ext cx="9147877" cy="4872608"/>
            <a:chOff x="3877" y="1988840"/>
            <a:chExt cx="9144000" cy="4800600"/>
          </a:xfrm>
        </p:grpSpPr>
        <p:pic>
          <p:nvPicPr>
            <p:cNvPr id="5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877" y="1988840"/>
              <a:ext cx="9144000" cy="4800600"/>
            </a:xfrm>
            <a:prstGeom prst="rect">
              <a:avLst/>
            </a:prstGeom>
          </p:spPr>
        </p:pic>
        <p:sp>
          <p:nvSpPr>
            <p:cNvPr id="7" name="矩形 6"/>
            <p:cNvSpPr/>
            <p:nvPr/>
          </p:nvSpPr>
          <p:spPr bwMode="auto">
            <a:xfrm>
              <a:off x="1619672" y="2492896"/>
              <a:ext cx="1008112" cy="3168352"/>
            </a:xfrm>
            <a:prstGeom prst="rect">
              <a:avLst/>
            </a:prstGeom>
            <a:noFill/>
            <a:ln w="762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charset="0"/>
                <a:ea typeface="標楷體" charset="0"/>
                <a:cs typeface="標楷體" charset="0"/>
              </a:endParaRPr>
            </a:p>
          </p:txBody>
        </p:sp>
      </p:grpSp>
      <p:pic>
        <p:nvPicPr>
          <p:cNvPr id="6" name="Picture 2" descr="http://www.cdiweb.com/Images/CDIWebBlogImages/InvenSense_MPU_Diagram.jpg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348876" y="1052736"/>
            <a:ext cx="5831636" cy="102469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文字方塊 1"/>
          <p:cNvSpPr txBox="1"/>
          <p:nvPr/>
        </p:nvSpPr>
        <p:spPr>
          <a:xfrm>
            <a:off x="251520" y="1052736"/>
            <a:ext cx="29928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3-axis accelerometer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3-axis gyroscope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29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MPU-6050: Accelerometer</a:t>
            </a:r>
            <a:endParaRPr lang="en-US" altLang="zh-TW" dirty="0"/>
          </a:p>
        </p:txBody>
      </p:sp>
      <p:sp>
        <p:nvSpPr>
          <p:cNvPr id="139268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dirty="0"/>
              <a:t>T</a:t>
            </a:r>
            <a:r>
              <a:rPr lang="en-US" altLang="zh-TW" dirty="0" smtClean="0"/>
              <a:t>wo bytes (high and low) to present each axis</a:t>
            </a:r>
          </a:p>
          <a:p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Read_MPU6050_AccY(void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altLang="zh-TW" dirty="0"/>
              <a:t>:</a:t>
            </a:r>
            <a:endParaRPr lang="en-US" altLang="zh-TW" dirty="0" smtClean="0"/>
          </a:p>
          <a:p>
            <a:pPr marL="457200" lvl="1" indent="0">
              <a:buNone/>
            </a:pPr>
            <a:r>
              <a:rPr lang="en-US" altLang="zh-TW" dirty="0" err="1" smtClean="0"/>
              <a:t>LowByte</a:t>
            </a:r>
            <a:r>
              <a:rPr lang="en-US" altLang="zh-TW" dirty="0" smtClean="0"/>
              <a:t> =MPU6050_ReadByte(</a:t>
            </a:r>
            <a:r>
              <a:rPr lang="en-US" altLang="zh-TW" dirty="0" smtClean="0">
                <a:solidFill>
                  <a:srgbClr val="FF0000"/>
                </a:solidFill>
              </a:rPr>
              <a:t>MPU6050_ACCEL_YOUT_L</a:t>
            </a:r>
            <a:r>
              <a:rPr lang="en-US" altLang="zh-TW" dirty="0" smtClean="0"/>
              <a:t>); </a:t>
            </a:r>
          </a:p>
          <a:p>
            <a:pPr marL="457200" lvl="1" indent="0">
              <a:buNone/>
            </a:pPr>
            <a:r>
              <a:rPr lang="en-US" altLang="zh-TW" dirty="0" err="1" smtClean="0"/>
              <a:t>HighByte</a:t>
            </a:r>
            <a:r>
              <a:rPr lang="en-US" altLang="zh-TW" dirty="0" smtClean="0"/>
              <a:t> =MPU6050_ReadByte(</a:t>
            </a:r>
            <a:r>
              <a:rPr lang="en-US" altLang="zh-TW" dirty="0" smtClean="0">
                <a:solidFill>
                  <a:srgbClr val="FF0000"/>
                </a:solidFill>
              </a:rPr>
              <a:t>MPU6050_ACCEL_YOUT_H</a:t>
            </a:r>
            <a:r>
              <a:rPr lang="en-US" altLang="zh-TW" dirty="0" smtClean="0"/>
              <a:t>);</a:t>
            </a:r>
          </a:p>
          <a:p>
            <a:pPr marL="457200" lvl="1" indent="0">
              <a:buNone/>
            </a:pPr>
            <a:r>
              <a:rPr lang="en-US" altLang="zh-TW" dirty="0" err="1" smtClean="0"/>
              <a:t>AccY</a:t>
            </a:r>
            <a:r>
              <a:rPr lang="en-US" altLang="zh-TW" dirty="0" smtClean="0"/>
              <a:t>  =  (</a:t>
            </a:r>
            <a:r>
              <a:rPr lang="en-US" altLang="zh-TW" dirty="0" err="1" smtClean="0"/>
              <a:t>HighByte</a:t>
            </a:r>
            <a:r>
              <a:rPr lang="en-US" altLang="zh-TW" dirty="0" smtClean="0"/>
              <a:t>&lt;&lt;8) | </a:t>
            </a:r>
            <a:r>
              <a:rPr lang="en-US" altLang="zh-TW" dirty="0" err="1" smtClean="0"/>
              <a:t>LowByte</a:t>
            </a:r>
            <a:r>
              <a:rPr lang="en-US" altLang="zh-TW" dirty="0" smtClean="0"/>
              <a:t> ;</a:t>
            </a:r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AD4F8DA-99A1-4CF9-A981-2621FECEC23E}" type="slidenum">
              <a:rPr lang="zh-TW" altLang="en-US" smtClean="0"/>
              <a:pPr/>
              <a:t>3</a:t>
            </a:fld>
            <a:endParaRPr lang="zh-TW" altLang="zh-TW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9" y="1052736"/>
            <a:ext cx="9144793" cy="2895851"/>
          </a:xfrm>
          <a:prstGeom prst="rect">
            <a:avLst/>
          </a:prstGeom>
        </p:spPr>
      </p:pic>
      <p:cxnSp>
        <p:nvCxnSpPr>
          <p:cNvPr id="8" name="直線單箭頭接點 7"/>
          <p:cNvCxnSpPr/>
          <p:nvPr/>
        </p:nvCxnSpPr>
        <p:spPr bwMode="auto">
          <a:xfrm flipH="1" flipV="1">
            <a:off x="2051720" y="2708920"/>
            <a:ext cx="3960440" cy="22322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" name="直線單箭頭接點 9"/>
          <p:cNvCxnSpPr/>
          <p:nvPr/>
        </p:nvCxnSpPr>
        <p:spPr bwMode="auto">
          <a:xfrm flipH="1" flipV="1">
            <a:off x="2051720" y="2348880"/>
            <a:ext cx="5544616" cy="288032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26638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MPU6050 - Gyroscope</a:t>
            </a:r>
            <a:endParaRPr lang="en-US" altLang="zh-TW" dirty="0"/>
          </a:p>
        </p:txBody>
      </p:sp>
      <p:sp>
        <p:nvSpPr>
          <p:cNvPr id="139268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/>
              <a:t>S</a:t>
            </a:r>
            <a:r>
              <a:rPr lang="en-US" altLang="zh-TW" dirty="0" smtClean="0"/>
              <a:t>imilar to the accelerometer</a:t>
            </a:r>
          </a:p>
          <a:p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Read_MPU6050_GyroX(void)</a:t>
            </a:r>
            <a:r>
              <a:rPr lang="en-US" altLang="zh-TW" dirty="0"/>
              <a:t>:</a:t>
            </a:r>
            <a:endParaRPr lang="en-US" altLang="zh-TW" dirty="0" smtClean="0"/>
          </a:p>
          <a:p>
            <a:pPr marL="457200" lvl="1" indent="0">
              <a:buNone/>
            </a:pPr>
            <a:r>
              <a:rPr lang="en-US" altLang="zh-TW" dirty="0" err="1" smtClean="0"/>
              <a:t>LowByte</a:t>
            </a:r>
            <a:r>
              <a:rPr lang="en-US" altLang="zh-TW" dirty="0" smtClean="0"/>
              <a:t> = MPU6050_ReadByte(</a:t>
            </a:r>
            <a:r>
              <a:rPr lang="en-US" altLang="zh-TW" dirty="0" smtClean="0">
                <a:solidFill>
                  <a:srgbClr val="FF0000"/>
                </a:solidFill>
              </a:rPr>
              <a:t>MPU6050_GYRO_XOUT_L</a:t>
            </a:r>
            <a:r>
              <a:rPr lang="en-US" altLang="zh-TW" dirty="0" smtClean="0"/>
              <a:t>); </a:t>
            </a:r>
          </a:p>
          <a:p>
            <a:pPr marL="457200" lvl="1" indent="0">
              <a:buNone/>
            </a:pPr>
            <a:r>
              <a:rPr lang="en-US" altLang="zh-TW" dirty="0" err="1" smtClean="0"/>
              <a:t>HighByte</a:t>
            </a:r>
            <a:r>
              <a:rPr lang="en-US" altLang="zh-TW" dirty="0" smtClean="0"/>
              <a:t> = MPU6050_ReadByte(</a:t>
            </a:r>
            <a:r>
              <a:rPr lang="en-US" altLang="zh-TW" dirty="0" smtClean="0">
                <a:solidFill>
                  <a:srgbClr val="FF0000"/>
                </a:solidFill>
              </a:rPr>
              <a:t>MPU6050_GYRO_XOUT_H</a:t>
            </a:r>
            <a:r>
              <a:rPr lang="en-US" altLang="zh-TW" dirty="0" smtClean="0"/>
              <a:t>);</a:t>
            </a:r>
          </a:p>
          <a:p>
            <a:pPr marL="457200" lvl="1" indent="0">
              <a:buNone/>
            </a:pPr>
            <a:r>
              <a:rPr lang="en-US" altLang="zh-TW" dirty="0" err="1" smtClean="0"/>
              <a:t>GyroX</a:t>
            </a:r>
            <a:r>
              <a:rPr lang="en-US" altLang="zh-TW" dirty="0" smtClean="0"/>
              <a:t>  =  (</a:t>
            </a:r>
            <a:r>
              <a:rPr lang="en-US" altLang="zh-TW" dirty="0" err="1" smtClean="0"/>
              <a:t>HighByte</a:t>
            </a:r>
            <a:r>
              <a:rPr lang="en-US" altLang="zh-TW" dirty="0" smtClean="0"/>
              <a:t>&lt;&lt;8) | </a:t>
            </a:r>
            <a:r>
              <a:rPr lang="en-US" altLang="zh-TW" dirty="0" err="1" smtClean="0"/>
              <a:t>LowByte</a:t>
            </a:r>
            <a:r>
              <a:rPr lang="en-US" altLang="zh-TW" dirty="0" smtClean="0"/>
              <a:t> ;</a:t>
            </a:r>
          </a:p>
          <a:p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AD4F8DA-99A1-4CF9-A981-2621FECEC23E}" type="slidenum">
              <a:rPr lang="zh-TW" altLang="en-US" smtClean="0"/>
              <a:pPr/>
              <a:t>4</a:t>
            </a:fld>
            <a:endParaRPr lang="zh-TW" altLang="zh-TW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496" y="1189261"/>
            <a:ext cx="9034101" cy="1951707"/>
          </a:xfrm>
          <a:prstGeom prst="rect">
            <a:avLst/>
          </a:prstGeom>
        </p:spPr>
      </p:pic>
      <p:cxnSp>
        <p:nvCxnSpPr>
          <p:cNvPr id="9" name="直線單箭頭接點 8"/>
          <p:cNvCxnSpPr/>
          <p:nvPr/>
        </p:nvCxnSpPr>
        <p:spPr bwMode="auto">
          <a:xfrm flipH="1" flipV="1">
            <a:off x="2051720" y="2060848"/>
            <a:ext cx="3960440" cy="23762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" name="直線單箭頭接點 10"/>
          <p:cNvCxnSpPr/>
          <p:nvPr/>
        </p:nvCxnSpPr>
        <p:spPr bwMode="auto">
          <a:xfrm flipH="1" flipV="1">
            <a:off x="2051720" y="1772816"/>
            <a:ext cx="5688632" cy="302433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57796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0" dirty="0"/>
              <a:t/>
            </a:r>
            <a:br>
              <a:rPr lang="zh-TW" altLang="en-US" b="0" dirty="0"/>
            </a:br>
            <a:r>
              <a:rPr lang="en-US" altLang="zh-TW" dirty="0" smtClean="0"/>
              <a:t>MPU6050.h/.c </a:t>
            </a:r>
            <a:r>
              <a:rPr lang="en-US" altLang="zh-TW" sz="2400" dirty="0" smtClean="0"/>
              <a:t>(Library/</a:t>
            </a:r>
            <a:r>
              <a:rPr lang="en-US" altLang="zh-TW" sz="2400" dirty="0" err="1" smtClean="0"/>
              <a:t>NuMakerLib</a:t>
            </a:r>
            <a:r>
              <a:rPr lang="en-US" altLang="zh-TW" sz="2400" dirty="0" smtClean="0"/>
              <a:t>/</a:t>
            </a:r>
            <a:r>
              <a:rPr lang="en-US" altLang="zh-TW" sz="2400" dirty="0" err="1" smtClean="0"/>
              <a:t>Include,Source</a:t>
            </a:r>
            <a:r>
              <a:rPr lang="en-US" altLang="zh-TW" sz="2400" dirty="0" smtClean="0"/>
              <a:t>)</a:t>
            </a:r>
            <a:endParaRPr lang="zh-TW" altLang="en-US" sz="2400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324483-AEEF-4708-ADC8-D9B2962EC30F}" type="slidenum">
              <a:rPr lang="zh-TW" altLang="en-US" smtClean="0"/>
              <a:pPr/>
              <a:t>5</a:t>
            </a:fld>
            <a:endParaRPr lang="zh-TW" altLang="zh-TW"/>
          </a:p>
        </p:txBody>
      </p:sp>
      <p:sp>
        <p:nvSpPr>
          <p:cNvPr id="7" name="矩形 6"/>
          <p:cNvSpPr/>
          <p:nvPr/>
        </p:nvSpPr>
        <p:spPr>
          <a:xfrm>
            <a:off x="406400" y="1196752"/>
            <a:ext cx="8312472" cy="47089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nn-NO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MPU6050_I2C_SLA          0xD0</a:t>
            </a:r>
          </a:p>
          <a:p>
            <a:r>
              <a:rPr lang="nn-NO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MPU6050_I2C_PORT         </a:t>
            </a:r>
            <a:r>
              <a:rPr lang="nn-NO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I2C1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MPU6050_WriteByte(uint8_t MPU6050_reg, </a:t>
            </a:r>
            <a:endParaRPr lang="en-US" altLang="zh-TW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uint8_t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MPU6050_data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uint8_t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data[1];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data[0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]=MPU6050_data;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I2C_writeBytes(MPU6050_I2C_PORT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MPU6050_I2C_SLA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MPU6050_reg, 1, data);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endParaRPr lang="en-US" altLang="zh-TW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uint8_t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MPU6050_ReadByte(uint8_t MPU6050_reg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uint8_t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data[1];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I2C_readBytes(MPU6050_I2C_PORT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MPU6050_I2C_SLA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MPU6050_reg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1, data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return(data[0]);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93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0" dirty="0"/>
              <a:t/>
            </a:r>
            <a:br>
              <a:rPr lang="zh-TW" altLang="en-US" b="0" dirty="0"/>
            </a:br>
            <a:r>
              <a:rPr lang="en-US" altLang="zh-TW" dirty="0" smtClean="0"/>
              <a:t>smpl_I2C_MPU6050 </a:t>
            </a:r>
            <a:r>
              <a:rPr lang="en-US" altLang="zh-TW" sz="2400" dirty="0" smtClean="0"/>
              <a:t>(</a:t>
            </a:r>
            <a:r>
              <a:rPr lang="en-US" altLang="zh-TW" sz="2400" dirty="0" err="1" smtClean="0"/>
              <a:t>SampleCode</a:t>
            </a:r>
            <a:r>
              <a:rPr lang="en-US" altLang="zh-TW" sz="2400" dirty="0" smtClean="0"/>
              <a:t>/</a:t>
            </a:r>
            <a:r>
              <a:rPr lang="en-US" altLang="zh-TW" sz="2400" dirty="0" err="1" smtClean="0"/>
              <a:t>NuMaker</a:t>
            </a:r>
            <a:r>
              <a:rPr lang="en-US" altLang="zh-TW" sz="2400" dirty="0" smtClean="0"/>
              <a:t>-TRIO)</a:t>
            </a:r>
            <a:endParaRPr lang="zh-TW" altLang="en-US" sz="2400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324483-AEEF-4708-ADC8-D9B2962EC30F}" type="slidenum">
              <a:rPr lang="zh-TW" altLang="en-US" smtClean="0"/>
              <a:pPr/>
              <a:t>6</a:t>
            </a:fld>
            <a:endParaRPr lang="zh-TW" altLang="zh-TW"/>
          </a:p>
        </p:txBody>
      </p:sp>
      <p:sp>
        <p:nvSpPr>
          <p:cNvPr id="7" name="矩形 6"/>
          <p:cNvSpPr/>
          <p:nvPr/>
        </p:nvSpPr>
        <p:spPr>
          <a:xfrm>
            <a:off x="323528" y="1076538"/>
            <a:ext cx="8577161" cy="50167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int32_t main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int16_t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accX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accY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accZ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int16_t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gyroX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gyroY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gyroZ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SYS_Init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	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Init_MPU6050();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I2C_Open(I2C1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I2C1_CLOCK_FREQUENCY);	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while(1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accX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Read_MPU6050_AccX();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accY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Read_MPU6050_AccY();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accZ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Read_MPU6050_AccZ();		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Acc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%6d, %6d, %6d, ",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accX,accY,accZ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gyroX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Read_MPU6050_GyroX();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gyroY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Read_MPU6050_GyroY();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gyroZ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Read_MPU6050_GyroZ();		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Gyro: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%6d, %6d, %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6d",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gyroX,gyroY,gyroZ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058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Lab: Basic 1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Use your </a:t>
            </a:r>
            <a:r>
              <a:rPr lang="en-US" altLang="zh-TW" dirty="0" err="1" smtClean="0"/>
              <a:t>NuMaker</a:t>
            </a:r>
            <a:r>
              <a:rPr lang="en-US" altLang="zh-TW" dirty="0" smtClean="0"/>
              <a:t> to cast lots (</a:t>
            </a:r>
            <a:r>
              <a:rPr lang="zh-TW" altLang="en-US" dirty="0" smtClean="0"/>
              <a:t>搖籤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 smtClean="0"/>
              <a:t>Shake your </a:t>
            </a:r>
            <a:r>
              <a:rPr lang="en-US" altLang="zh-TW" dirty="0" err="1" smtClean="0"/>
              <a:t>NuMarker</a:t>
            </a:r>
            <a:r>
              <a:rPr lang="en-US" altLang="zh-TW" dirty="0" smtClean="0"/>
              <a:t> left and right very hard for preparation.</a:t>
            </a:r>
          </a:p>
          <a:p>
            <a:pPr lvl="1"/>
            <a:r>
              <a:rPr lang="en-US" altLang="zh-TW" dirty="0" smtClean="0"/>
              <a:t>Then, make a sudden up-down move to cast the lots.</a:t>
            </a:r>
          </a:p>
          <a:p>
            <a:pPr lvl="1"/>
            <a:r>
              <a:rPr lang="en-US" altLang="zh-TW" dirty="0" smtClean="0"/>
              <a:t>Print the cast lot on the display, which is a word from “Bad”, “Good”, and “Great”, depending on the intensity of the left-right shake:</a:t>
            </a:r>
          </a:p>
          <a:p>
            <a:pPr marL="457200" lvl="1" indent="0">
              <a:buNone/>
            </a:pPr>
            <a:r>
              <a:rPr lang="en-US" altLang="zh-TW" dirty="0" smtClean="0"/>
              <a:t>	If the intensity is low, print ‘Bad’.</a:t>
            </a:r>
          </a:p>
          <a:p>
            <a:pPr marL="457200" lvl="1" indent="0">
              <a:buNone/>
            </a:pPr>
            <a:r>
              <a:rPr lang="en-US" altLang="zh-TW" dirty="0" smtClean="0"/>
              <a:t>	If the intensity is medium, print ‘Good’.</a:t>
            </a:r>
          </a:p>
          <a:p>
            <a:pPr marL="457200" lvl="1" indent="0">
              <a:buNone/>
            </a:pPr>
            <a:r>
              <a:rPr lang="en-US" altLang="zh-TW" dirty="0" smtClean="0"/>
              <a:t>	If the intensity is high, print ‘Great’.</a:t>
            </a:r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C97D5C-740A-4F5C-A848-0CD35FD783BB}" type="slidenum">
              <a:rPr lang="zh-TW" altLang="en-US" smtClean="0"/>
              <a:pPr/>
              <a:t>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9233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Lab: Basic 2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Game of ball rolling</a:t>
            </a:r>
          </a:p>
          <a:p>
            <a:pPr lvl="1"/>
            <a:r>
              <a:rPr lang="en-US" altLang="zh-TW" dirty="0" smtClean="0"/>
              <a:t>There </a:t>
            </a:r>
            <a:r>
              <a:rPr lang="en-US" altLang="zh-TW" dirty="0"/>
              <a:t>is a ball and a destination </a:t>
            </a:r>
            <a:r>
              <a:rPr lang="en-US" altLang="zh-TW" dirty="0" smtClean="0"/>
              <a:t>flag on the display. </a:t>
            </a:r>
          </a:p>
          <a:p>
            <a:pPr lvl="1"/>
            <a:r>
              <a:rPr lang="en-US" altLang="zh-TW" dirty="0" smtClean="0"/>
              <a:t>The player has to control </a:t>
            </a:r>
            <a:r>
              <a:rPr lang="en-US" altLang="zh-TW" dirty="0"/>
              <a:t>the ball by tilting the </a:t>
            </a:r>
            <a:r>
              <a:rPr lang="en-US" altLang="zh-TW" dirty="0" smtClean="0"/>
              <a:t>device (</a:t>
            </a:r>
            <a:r>
              <a:rPr lang="en-US" altLang="zh-TW" dirty="0"/>
              <a:t>right, left, up, down</a:t>
            </a:r>
            <a:r>
              <a:rPr lang="en-US" altLang="zh-TW" dirty="0" smtClean="0"/>
              <a:t>) to move close to the flag. </a:t>
            </a:r>
          </a:p>
          <a:p>
            <a:pPr lvl="1"/>
            <a:r>
              <a:rPr lang="en-US" altLang="zh-TW" dirty="0" smtClean="0"/>
              <a:t>If </a:t>
            </a:r>
            <a:r>
              <a:rPr lang="en-US" altLang="zh-TW" dirty="0"/>
              <a:t>the ball touches the destination </a:t>
            </a:r>
            <a:r>
              <a:rPr lang="en-US" altLang="zh-TW" dirty="0" smtClean="0"/>
              <a:t>flag, the game is won. A new game is then started with the ball and the flag at </a:t>
            </a:r>
            <a:r>
              <a:rPr lang="en-US" altLang="zh-TW" dirty="0"/>
              <a:t>new </a:t>
            </a:r>
            <a:r>
              <a:rPr lang="en-US" altLang="zh-TW" dirty="0" smtClean="0"/>
              <a:t>random locations.</a:t>
            </a:r>
            <a:endParaRPr lang="en-US" altLang="zh-TW" dirty="0"/>
          </a:p>
          <a:p>
            <a:pPr lvl="1"/>
            <a:r>
              <a:rPr lang="en-US" altLang="zh-TW" u="sng" dirty="0"/>
              <a:t>You have to protect the ball from going through the screen boundaries by setting </a:t>
            </a:r>
            <a:r>
              <a:rPr lang="en-US" altLang="zh-TW" u="sng" dirty="0" smtClean="0"/>
              <a:t>proper conditions</a:t>
            </a:r>
            <a:r>
              <a:rPr lang="en-US" altLang="zh-TW" u="sng" dirty="0"/>
              <a:t>.</a:t>
            </a:r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C97D5C-740A-4F5C-A848-0CD35FD783BB}" type="slidenum">
              <a:rPr lang="zh-TW" altLang="en-US" smtClean="0"/>
              <a:pPr/>
              <a:t>8</a:t>
            </a:fld>
            <a:endParaRPr lang="zh-TW" altLang="zh-TW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618798" y="4220926"/>
            <a:ext cx="1323852" cy="227687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000"/>
          <a:stretch/>
        </p:blipFill>
        <p:spPr>
          <a:xfrm rot="5400000">
            <a:off x="6847553" y="4268617"/>
            <a:ext cx="1323853" cy="2180639"/>
          </a:xfrm>
          <a:prstGeom prst="rect">
            <a:avLst/>
          </a:prstGeom>
        </p:spPr>
      </p:pic>
      <p:sp>
        <p:nvSpPr>
          <p:cNvPr id="8" name="文字方塊 7"/>
          <p:cNvSpPr txBox="1"/>
          <p:nvPr/>
        </p:nvSpPr>
        <p:spPr>
          <a:xfrm>
            <a:off x="2699792" y="5196282"/>
            <a:ext cx="11288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chemeClr val="tx2"/>
                </a:solidFill>
                <a:latin typeface="+mn-lt"/>
              </a:rPr>
              <a:t>Sample</a:t>
            </a:r>
            <a:endParaRPr lang="zh-TW" altLang="en-US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67575477"/>
      </p:ext>
    </p:extLst>
  </p:cSld>
  <p:clrMapOvr>
    <a:masterClrMapping/>
  </p:clrMapOvr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10879</TotalTime>
  <Words>397</Words>
  <Application>Microsoft Office PowerPoint</Application>
  <PresentationFormat>如螢幕大小 (4:3)</PresentationFormat>
  <Paragraphs>92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20" baseType="lpstr">
      <vt:lpstr>新細明體</vt:lpstr>
      <vt:lpstr>標楷體</vt:lpstr>
      <vt:lpstr>Arial</vt:lpstr>
      <vt:lpstr>Calibri</vt:lpstr>
      <vt:lpstr>Courier New</vt:lpstr>
      <vt:lpstr>Symbol</vt:lpstr>
      <vt:lpstr>Tahoma</vt:lpstr>
      <vt:lpstr>Times New Roman</vt:lpstr>
      <vt:lpstr>Wingdings</vt:lpstr>
      <vt:lpstr>Contemporary Portrait</vt:lpstr>
      <vt:lpstr>CS4101 Introduction to Embedded Systems  Lab 11: Sensors</vt:lpstr>
      <vt:lpstr>Introduction</vt:lpstr>
      <vt:lpstr>MPU-6050</vt:lpstr>
      <vt:lpstr>MPU-6050: Accelerometer</vt:lpstr>
      <vt:lpstr>MPU6050 - Gyroscope</vt:lpstr>
      <vt:lpstr> MPU6050.h/.c (Library/NuMakerLib/Include,Source)</vt:lpstr>
      <vt:lpstr> smpl_I2C_MPU6050 (SampleCode/NuMaker-TRIO)</vt:lpstr>
      <vt:lpstr>Lab: Basic 1</vt:lpstr>
      <vt:lpstr>Lab: Basic 2</vt:lpstr>
      <vt:lpstr>Lab: Bonus</vt:lpstr>
    </vt:vector>
  </TitlesOfParts>
  <Company>Dell Computer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Networking for Embedded Systems</dc:title>
  <dc:creator>Preferred Customer</dc:creator>
  <cp:lastModifiedBy>director</cp:lastModifiedBy>
  <cp:revision>721</cp:revision>
  <dcterms:created xsi:type="dcterms:W3CDTF">2000-02-07T23:54:30Z</dcterms:created>
  <dcterms:modified xsi:type="dcterms:W3CDTF">2015-12-14T07:16:39Z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