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88" r:id="rId2"/>
    <p:sldId id="450" r:id="rId3"/>
    <p:sldId id="521" r:id="rId4"/>
    <p:sldId id="523" r:id="rId5"/>
    <p:sldId id="536" r:id="rId6"/>
    <p:sldId id="524" r:id="rId7"/>
    <p:sldId id="525" r:id="rId8"/>
    <p:sldId id="526" r:id="rId9"/>
    <p:sldId id="538" r:id="rId10"/>
    <p:sldId id="529" r:id="rId11"/>
    <p:sldId id="530" r:id="rId12"/>
    <p:sldId id="531" r:id="rId13"/>
    <p:sldId id="532" r:id="rId14"/>
    <p:sldId id="533" r:id="rId15"/>
    <p:sldId id="534" r:id="rId16"/>
    <p:sldId id="537" r:id="rId17"/>
    <p:sldId id="535" r:id="rId18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63" d="100"/>
          <a:sy n="63" d="100"/>
        </p:scale>
        <p:origin x="1472" y="32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96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2714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rgbClr val="C00000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rgbClr val="C00000"/>
                </a:solidFill>
                <a:latin typeface="+mn-lt"/>
              </a:rPr>
              <a:t>Introduction to Embedded Systems</a:t>
            </a:r>
            <a:r>
              <a:rPr lang="zh-TW" altLang="en-US" dirty="0">
                <a:solidFill>
                  <a:srgbClr val="C00000"/>
                </a:solidFill>
                <a:latin typeface="+mn-lt"/>
              </a:rPr>
              <a:t/>
            </a:r>
            <a:br>
              <a:rPr lang="zh-TW" altLang="en-US" dirty="0">
                <a:solidFill>
                  <a:srgbClr val="C00000"/>
                </a:solidFill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9: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ADC and LCD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I2C_SSD1306.c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NuMakerLIb</a:t>
            </a:r>
            <a:r>
              <a:rPr lang="en-US" altLang="zh-TW" sz="2400" dirty="0" smtClean="0"/>
              <a:t>/Source</a:t>
            </a:r>
            <a:r>
              <a:rPr lang="en-US" altLang="zh-TW" sz="2400" dirty="0"/>
              <a:t>)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2"/>
          <a:srcRect r="26099"/>
          <a:stretch/>
        </p:blipFill>
        <p:spPr>
          <a:xfrm>
            <a:off x="489648" y="1124744"/>
            <a:ext cx="7754760" cy="491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98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I2C_SSD1306.c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NuMakerLIb</a:t>
            </a:r>
            <a:r>
              <a:rPr lang="en-US" altLang="zh-TW" sz="2400" dirty="0" smtClean="0"/>
              <a:t>/Source)</a:t>
            </a:r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10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23528" y="1124744"/>
            <a:ext cx="8577161" cy="5324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Line, uint8_t Col, char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j,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(j=0;j&lt;2;j++) {		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lcdSetAddr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(Col*8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Line*2+j);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=0;i&lt;8;i++)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=Font8x16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[(ascii-0x20)*16+j*8+i];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 }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line, char text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Col;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(Col=0; Col&lt;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(text); Col++)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Col, text[Col]);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data[1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data[0]=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lcd_Data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I2C_writeBytes(LCD_I2C_PORT,LCD_I2C_SLA,0x40,1,data);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橢圓 1"/>
          <p:cNvSpPr/>
          <p:nvPr/>
        </p:nvSpPr>
        <p:spPr bwMode="auto">
          <a:xfrm>
            <a:off x="6516216" y="1124744"/>
            <a:ext cx="1584176" cy="432048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  <p:sp>
        <p:nvSpPr>
          <p:cNvPr id="8" name="橢圓 7"/>
          <p:cNvSpPr/>
          <p:nvPr/>
        </p:nvSpPr>
        <p:spPr bwMode="auto">
          <a:xfrm>
            <a:off x="4932040" y="3356992"/>
            <a:ext cx="1798960" cy="792088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I2C_SSD1306.c </a:t>
            </a:r>
            <a:r>
              <a:rPr lang="en-US" altLang="zh-TW" sz="2400" dirty="0"/>
              <a:t>(Library/</a:t>
            </a:r>
            <a:r>
              <a:rPr lang="en-US" altLang="zh-TW" sz="2400" dirty="0" err="1"/>
              <a:t>NuMakerLIb</a:t>
            </a:r>
            <a:r>
              <a:rPr lang="en-US" altLang="zh-TW" sz="2400" dirty="0"/>
              <a:t>/Source)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052736"/>
            <a:ext cx="8178800" cy="5176614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draw_LCD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(unsigned char *buffer){  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uint8_t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400050" lvl="1" indent="-40005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(x=0; x&lt;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LCD_Xmax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x++) {</a:t>
            </a:r>
          </a:p>
          <a:p>
            <a:pPr marL="400050" lvl="1" indent="-40005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(y=0; y&lt;(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LCD_Ymax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/8); y++) {</a:t>
            </a:r>
          </a:p>
          <a:p>
            <a:pPr marL="400050" lvl="1" indent="-40005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lcdSetAddr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400050" lvl="1" indent="-40005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(buffer[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LCD_Xmax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]); } </a:t>
            </a:r>
          </a:p>
          <a:p>
            <a:pPr marL="400050" lvl="1" indent="-40005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-40005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clear_LCD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(void){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int16_t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x, Y;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(Y=0;Y&lt;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LCD_Ymax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/8;Y++)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lcdSetAddr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Y);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(x=0;x&lt;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LCD_Xmax;x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(0x00); } 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zh-TW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11</a:t>
            </a:fld>
            <a:endParaRPr lang="zh-TW" altLang="zh-TW"/>
          </a:p>
        </p:txBody>
      </p:sp>
      <p:sp>
        <p:nvSpPr>
          <p:cNvPr id="6" name="橢圓 5"/>
          <p:cNvSpPr/>
          <p:nvPr/>
        </p:nvSpPr>
        <p:spPr bwMode="auto">
          <a:xfrm>
            <a:off x="4788024" y="1052736"/>
            <a:ext cx="864096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475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I2C_SSD1306.c </a:t>
            </a:r>
            <a:r>
              <a:rPr lang="en-US" altLang="zh-TW" sz="2400" dirty="0"/>
              <a:t>(Library/</a:t>
            </a:r>
            <a:r>
              <a:rPr lang="en-US" altLang="zh-TW" sz="2400" dirty="0" err="1"/>
              <a:t>NuMakerLIb</a:t>
            </a:r>
            <a:r>
              <a:rPr lang="en-US" altLang="zh-TW" sz="2400" dirty="0"/>
              <a:t>/Source)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052736"/>
            <a:ext cx="8178800" cy="5040089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draw_Bmp8x8(int16_t x, int16_t y,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uint16_t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fgColor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uint16_t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unsigned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bitmap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t,i,k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kx,ky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(x&lt;(LCD_Xmax-7) &amp;&amp; y&lt;(LCD_Ymax-7)) 		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=0;i&lt;8;i++){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t=bitmap[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(k=0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k&lt;8; k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y+k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if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(t&amp;(0x01&lt;&lt;k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draw_Pixel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kx,ky,fgColor,bgColor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 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Many other sizes to draw, e.g. draw_Bmp32x8</a:t>
            </a:r>
            <a:endParaRPr lang="zh-TW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54545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smpl_I2C_LCD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MCU_init.h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13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87327" y="1772816"/>
            <a:ext cx="8312472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//Define Clock source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MCU_CLOCK_SOURCE_HIRC // HXT, LXT, HIRC, LIRC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MCU_CLOCK_SOURCE_LXT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MCU_CLOCK_FREQUENCY   32000000  //Hz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//Define MCU Interfaces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MCU_INTERFACE_I2C1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I2C1_CLOCK_FREQUENCY  400000 //Hz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PIN_I2C1_SCL_PC10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PIN_I2C1_SDA_PC11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82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smpl_I2C_LCD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</a:t>
            </a:r>
            <a:r>
              <a:rPr lang="en-US" altLang="zh-TW" dirty="0" err="1" smtClean="0"/>
              <a:t>ain.c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14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87327" y="1620083"/>
            <a:ext cx="8312472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"Nano1X2Series.h"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MCU_init.h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SYS_init.h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I2C_SSD1306Z.h“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int32_t main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SYS_Init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I2C_Open(I2C1, I2C1_CLOCK_FREQUENCY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Init_LCD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clear_LCD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(0, "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NuMaker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TRIO");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"Cortex-M0 @32MHz");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9</a:t>
            </a:r>
            <a:endParaRPr lang="zh-TW" altLang="en-US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smtClean="0"/>
              <a:t>Basic 1:</a:t>
            </a:r>
          </a:p>
          <a:p>
            <a:pPr marL="800100" lvl="1" indent="-342900">
              <a:buFont typeface="Tahoma" panose="020B0604030504040204" pitchFamily="34" charset="0"/>
              <a:buChar char="-"/>
            </a:pPr>
            <a:r>
              <a:rPr lang="en-US" altLang="zh-TW" smtClean="0"/>
              <a:t>Modify Basic 2 of Lab 8 so that whenever the ambulance passes through the traffic light, the temperature is measured at 2 Hz. </a:t>
            </a:r>
          </a:p>
          <a:p>
            <a:pPr marL="800100" lvl="1" indent="-342900">
              <a:buFont typeface="Tahoma" panose="020B0604030504040204" pitchFamily="34" charset="0"/>
              <a:buChar char="-"/>
            </a:pPr>
            <a:r>
              <a:rPr lang="en-US" altLang="zh-TW" smtClean="0"/>
              <a:t>After the ambulance passed, the average temperature in Celsius is displayed on the LCD.</a:t>
            </a:r>
          </a:p>
          <a:p>
            <a:pPr marL="800100" lvl="1" indent="-342900">
              <a:buFont typeface="Tahoma" panose="020B0604030504040204" pitchFamily="34" charset="0"/>
              <a:buChar char="-"/>
            </a:pPr>
            <a:endParaRPr lang="en-US" altLang="zh-TW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zh-TW" smtClean="0"/>
              <a:t>Hint:</a:t>
            </a:r>
            <a:r>
              <a:rPr lang="it-IT" altLang="zh-TW" smtClean="0"/>
              <a:t> V</a:t>
            </a:r>
            <a:r>
              <a:rPr lang="it-IT" altLang="zh-TW" sz="1400" smtClean="0"/>
              <a:t>temp</a:t>
            </a:r>
            <a:r>
              <a:rPr lang="it-IT" altLang="zh-TW" smtClean="0"/>
              <a:t> (mV) = -1.73 (mV/℃) x Temperature (℃) + 1498.6 (mV).</a:t>
            </a:r>
          </a:p>
          <a:p>
            <a:pPr marL="0" lvl="1" indent="0">
              <a:buNone/>
            </a:pPr>
            <a:endParaRPr lang="it-IT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11570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9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Basic 2:</a:t>
            </a:r>
          </a:p>
          <a:p>
            <a:pPr lvl="1"/>
            <a:r>
              <a:rPr lang="en-US" altLang="zh-TW" dirty="0" smtClean="0"/>
              <a:t>Print the </a:t>
            </a:r>
            <a:r>
              <a:rPr lang="en-US" altLang="zh-TW" dirty="0"/>
              <a:t>text “</a:t>
            </a:r>
            <a:r>
              <a:rPr lang="en-US" altLang="zh-TW" dirty="0" smtClean="0"/>
              <a:t>Hi, NTHU!” to the LCD and make a marquee (</a:t>
            </a:r>
            <a:r>
              <a:rPr lang="zh-TW" altLang="en-US" dirty="0" smtClean="0"/>
              <a:t>跑馬燈</a:t>
            </a:r>
            <a:r>
              <a:rPr lang="en-US" altLang="zh-TW" dirty="0" smtClean="0"/>
              <a:t>) effect by scrolling from left to right.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652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 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Using ADC of </a:t>
            </a:r>
            <a:r>
              <a:rPr lang="en-US" altLang="zh-TW" dirty="0" err="1" smtClean="0">
                <a:solidFill>
                  <a:srgbClr val="FF0000"/>
                </a:solidFill>
              </a:rPr>
              <a:t>NuMaker</a:t>
            </a:r>
            <a:r>
              <a:rPr lang="en-US" altLang="zh-TW" dirty="0" smtClean="0">
                <a:solidFill>
                  <a:srgbClr val="FF0000"/>
                </a:solidFill>
              </a:rPr>
              <a:t> to measure temperature</a:t>
            </a:r>
          </a:p>
          <a:p>
            <a:pPr lvl="1"/>
            <a:r>
              <a:rPr lang="en-US" altLang="zh-TW" dirty="0" smtClean="0"/>
              <a:t>Displaying with LCD through 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 Block Diagram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</a:t>
            </a:fld>
            <a:endParaRPr lang="zh-TW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302695"/>
            <a:ext cx="8786812" cy="4646585"/>
          </a:xfrm>
          <a:prstGeom prst="rect">
            <a:avLst/>
          </a:prstGeom>
        </p:spPr>
      </p:pic>
      <p:sp>
        <p:nvSpPr>
          <p:cNvPr id="2" name="橢圓 1"/>
          <p:cNvSpPr/>
          <p:nvPr/>
        </p:nvSpPr>
        <p:spPr bwMode="auto">
          <a:xfrm>
            <a:off x="1475656" y="3429000"/>
            <a:ext cx="1728192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30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Three Operation Modes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Single mode: </a:t>
            </a:r>
          </a:p>
          <a:p>
            <a:pPr lvl="1"/>
            <a:r>
              <a:rPr lang="en-US" altLang="zh-TW" smtClean="0"/>
              <a:t>A/D conversion is performed one time on a specified channel</a:t>
            </a:r>
          </a:p>
          <a:p>
            <a:r>
              <a:rPr lang="en-US" altLang="zh-TW" smtClean="0"/>
              <a:t>Single-cycle scan mode: </a:t>
            </a:r>
          </a:p>
          <a:p>
            <a:pPr lvl="1"/>
            <a:r>
              <a:rPr lang="en-US" altLang="zh-TW" smtClean="0"/>
              <a:t>A/D conversion is performed one cycle on all specified channels with the sequence from the lowest numbered channel to the highest numbered channel</a:t>
            </a:r>
          </a:p>
          <a:p>
            <a:r>
              <a:rPr lang="en-US" altLang="zh-TW" smtClean="0"/>
              <a:t>Continuous scan mode: </a:t>
            </a:r>
          </a:p>
          <a:p>
            <a:pPr lvl="1"/>
            <a:r>
              <a:rPr lang="en-US" altLang="zh-TW" smtClean="0"/>
              <a:t>A/D converter continuously performs single-cycle scan mode until software stops it</a:t>
            </a:r>
            <a:endParaRPr lang="zh-TW" altLang="en-US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3186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Functions in </a:t>
            </a:r>
            <a:r>
              <a:rPr lang="en-US" altLang="zh-TW" dirty="0" err="1" smtClean="0"/>
              <a:t>adc.h</a:t>
            </a:r>
            <a:r>
              <a:rPr lang="en-US" altLang="zh-TW" dirty="0" smtClean="0"/>
              <a:t>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StdDriver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inc</a:t>
            </a:r>
            <a:r>
              <a:rPr lang="en-US" altLang="zh-TW" sz="2400" dirty="0" smtClean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4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144016" y="1122997"/>
            <a:ext cx="8820472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//Get the latest ADC conversion data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ADC_GET_CONVERSION_DATA(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u32ChNum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Base address of ADC module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u32ChNum: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Channel number</a:t>
            </a:r>
          </a:p>
          <a:p>
            <a:endParaRPr lang="en-US" altLang="zh-TW" sz="20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//Set ADC input channel.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Enabled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channel will be converted while ADC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starts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ADC_SET_INPUT_CHANNEL(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u32Mask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Base address of ADC module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u32Mask: Channel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enable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bit, one for an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channel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Configure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HW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trigger condition and enable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HW trigger</a:t>
            </a:r>
          </a:p>
          <a:p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ADC_SetExtraSampleTime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(ADC_T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                          	uint32_t u32ChNum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uint32_t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u32SampleTime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zh-TW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3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smpl_ADC4_GL5516 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SampleCode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NuMaker</a:t>
            </a:r>
            <a:r>
              <a:rPr lang="en-US" altLang="zh-TW" sz="2400" dirty="0" smtClean="0"/>
              <a:t>-TRIO)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251520" y="1052736"/>
            <a:ext cx="856895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Define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Clock source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MCU_CLOCK_SOURCE_HIRC // HXT, LXT, HIRC, LIRC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MCU_CLOCK_SOURCE_LXT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MCU_CLOCK_FREQUENCY   32000000  //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Hz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sz="20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Define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MCU Interfaces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MCU_INTERFACE_ADC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ADC_CLOCK_SOURCE_HIRC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HXT,LXT,PLL,HIRC,HCLK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ADC_CLOCK_DIVIDER     1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PIN_ADC_4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To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Photoresistor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 IR Diode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ADC_INPUT_MODE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ADC_INPUT_MODE_SINGLE_END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SINGLE_END, DIFFERENTIAL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ADC_OPERATION_MODE    ADC_OPERATION_MODE_CONTINUOUS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SINGLE, SINGLE_CYCLE, CONTINUOUS</a:t>
            </a:r>
          </a:p>
        </p:txBody>
      </p:sp>
    </p:spTree>
    <p:extLst>
      <p:ext uri="{BB962C8B-B14F-4D97-AF65-F5344CB8AC3E}">
        <p14:creationId xmlns:p14="http://schemas.microsoft.com/office/powerpoint/2010/main" val="191092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smpl_ADC4_GL5516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315319" y="1076538"/>
            <a:ext cx="8433145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"Nano1X2Series.h"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MCU_init.h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SYS_init.h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 // Initialize ADC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ADC_Open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ADC_INPUT_MODE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ADC_OPERATION_MODE, ADC_CHANNEL_MASK); 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ADC_POWER_ON(ADC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Enable ADC interrupt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ADC_EnableInt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ADC_ADF_INT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Enable ADC interrupt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NVIC_EnableIRQ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ADC_IRQn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ADC conversion start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ADC_START_CONV(ADC);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146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smpl_ADC4_GL5516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7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315319" y="1076538"/>
            <a:ext cx="8433145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ADC_IRQHandler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uint32_t u32Flag;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uint32_t u32ADCvalue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Get ADC conversion finish interrupt flag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u32Flag = ADC_GET_INT_FLAG(ADC, ADC_ADF_INT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if(u32Flag &amp; ADC_ADF_INT)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u32ADCvalue = ADC_GET_CONVERSION_DATA(ADC,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("GL5516 = %d\n",u32ADCvalue);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ADC_CLR_INT_FLAG(ADC, u32Flag);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int32_t main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SYS_Init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	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Init_ADC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while(1)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8320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Using ADC of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to measure temperature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Displaying with LCD through I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dirty="0" smtClean="0">
                <a:solidFill>
                  <a:srgbClr val="FF0000"/>
                </a:solidFill>
              </a:rPr>
              <a:t>C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11" name="文字方塊 10"/>
          <p:cNvSpPr txBox="1"/>
          <p:nvPr/>
        </p:nvSpPr>
        <p:spPr>
          <a:xfrm>
            <a:off x="4788024" y="3452807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0.96 inch, 128x64, OLED/PLED, with driver</a:t>
            </a:r>
            <a:r>
              <a:rPr lang="en-US" altLang="zh-TW" dirty="0">
                <a:latin typeface="+mn-lt"/>
              </a:rPr>
              <a:t>: SSD1306 (single-chip CMOS OLED/PLED driver</a:t>
            </a:r>
            <a:r>
              <a:rPr lang="en-US" altLang="zh-TW" dirty="0" smtClean="0">
                <a:latin typeface="+mn-lt"/>
              </a:rPr>
              <a:t>)</a:t>
            </a:r>
            <a:endParaRPr lang="zh-TW" altLang="en-US" dirty="0">
              <a:latin typeface="+mn-lt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213418"/>
            <a:ext cx="3193948" cy="367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6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7446</TotalTime>
  <Words>736</Words>
  <Application>Microsoft Office PowerPoint</Application>
  <PresentationFormat>如螢幕大小 (4:3)</PresentationFormat>
  <Paragraphs>192</Paragraphs>
  <Slides>17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9: NuMaker ADC and LCD</vt:lpstr>
      <vt:lpstr>Introduction</vt:lpstr>
      <vt:lpstr>ADC Block Diagram</vt:lpstr>
      <vt:lpstr>Three Operation Modes</vt:lpstr>
      <vt:lpstr>Functions in adc.h (Library/StdDriver/inc)</vt:lpstr>
      <vt:lpstr>smpl_ADC4_GL5516 (SampleCode/NuMaker-TRIO)</vt:lpstr>
      <vt:lpstr>smpl_ADC4_GL5516 (SampleCode/NuMaker-TRIO)</vt:lpstr>
      <vt:lpstr>smpl_ADC4_GL5516 (SampleCode/NuMaker-TRIO)</vt:lpstr>
      <vt:lpstr>Outline</vt:lpstr>
      <vt:lpstr>I2C_SSD1306.c (Library/NuMakerLIb/Source)</vt:lpstr>
      <vt:lpstr> I2C_SSD1306.c (Library/NuMakerLIb/Source)</vt:lpstr>
      <vt:lpstr>I2C_SSD1306.c (Library/NuMakerLIb/Source)</vt:lpstr>
      <vt:lpstr>I2C_SSD1306.c (Library/NuMakerLIb/Source)</vt:lpstr>
      <vt:lpstr> smpl_I2C_LCD (SampleCode/NuMaker-TRIO)</vt:lpstr>
      <vt:lpstr> smpl_I2C_LCD (SampleCode/NuMaker-TRIO)</vt:lpstr>
      <vt:lpstr>Lab 9</vt:lpstr>
      <vt:lpstr>Lab 9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631</cp:revision>
  <dcterms:created xsi:type="dcterms:W3CDTF">2000-02-07T23:54:30Z</dcterms:created>
  <dcterms:modified xsi:type="dcterms:W3CDTF">2015-12-08T01:47:22Z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