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27"/>
  </p:notesMasterIdLst>
  <p:handoutMasterIdLst>
    <p:handoutMasterId r:id="rId28"/>
  </p:handoutMasterIdLst>
  <p:sldIdLst>
    <p:sldId id="288" r:id="rId2"/>
    <p:sldId id="450" r:id="rId3"/>
    <p:sldId id="454" r:id="rId4"/>
    <p:sldId id="496" r:id="rId5"/>
    <p:sldId id="477" r:id="rId6"/>
    <p:sldId id="457" r:id="rId7"/>
    <p:sldId id="478" r:id="rId8"/>
    <p:sldId id="503" r:id="rId9"/>
    <p:sldId id="504" r:id="rId10"/>
    <p:sldId id="505" r:id="rId11"/>
    <p:sldId id="506" r:id="rId12"/>
    <p:sldId id="507" r:id="rId13"/>
    <p:sldId id="508" r:id="rId14"/>
    <p:sldId id="509" r:id="rId15"/>
    <p:sldId id="510" r:id="rId16"/>
    <p:sldId id="511" r:id="rId17"/>
    <p:sldId id="512" r:id="rId18"/>
    <p:sldId id="513" r:id="rId19"/>
    <p:sldId id="514" r:id="rId20"/>
    <p:sldId id="487" r:id="rId21"/>
    <p:sldId id="499" r:id="rId22"/>
    <p:sldId id="519" r:id="rId23"/>
    <p:sldId id="520" r:id="rId24"/>
    <p:sldId id="521" r:id="rId25"/>
    <p:sldId id="498" r:id="rId26"/>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5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99CCFF"/>
    <a:srgbClr val="0000FF"/>
    <a:srgbClr val="FF0000"/>
    <a:srgbClr val="339933"/>
    <a:srgbClr val="FFCC66"/>
    <a:srgbClr val="FFCC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87546" autoAdjust="0"/>
  </p:normalViewPr>
  <p:slideViewPr>
    <p:cSldViewPr>
      <p:cViewPr varScale="1">
        <p:scale>
          <a:sx n="45" d="100"/>
          <a:sy n="45" d="100"/>
        </p:scale>
        <p:origin x="1474" y="5"/>
      </p:cViewPr>
      <p:guideLst>
        <p:guide orient="horz" pos="3158"/>
        <p:guide pos="2880"/>
      </p:guideLst>
    </p:cSldViewPr>
  </p:slideViewPr>
  <p:outlineViewPr>
    <p:cViewPr>
      <p:scale>
        <a:sx n="33" d="100"/>
        <a:sy n="33" d="100"/>
      </p:scale>
      <p:origin x="0" y="4410"/>
    </p:cViewPr>
  </p:outlineViewPr>
  <p:notesTextViewPr>
    <p:cViewPr>
      <p:scale>
        <a:sx n="100" d="100"/>
        <a:sy n="100" d="100"/>
      </p:scale>
      <p:origin x="0" y="0"/>
    </p:cViewPr>
  </p:notesTextViewPr>
  <p:sorterViewPr>
    <p:cViewPr varScale="1">
      <p:scale>
        <a:sx n="100" d="100"/>
        <a:sy n="100" d="100"/>
      </p:scale>
      <p:origin x="0" y="-7387"/>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9D195005-3462-4FA6-87CB-1C7C94B3FEB9}" type="slidenum">
              <a:rPr lang="zh-TW" altLang="en-US"/>
              <a:pPr/>
              <a:t>‹#›</a:t>
            </a:fld>
            <a:endParaRPr lang="zh-TW" altLang="zh-TW"/>
          </a:p>
        </p:txBody>
      </p:sp>
    </p:spTree>
    <p:extLst>
      <p:ext uri="{BB962C8B-B14F-4D97-AF65-F5344CB8AC3E}">
        <p14:creationId xmlns:p14="http://schemas.microsoft.com/office/powerpoint/2010/main" val="186954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7A931DF-18EC-4525-9649-E7BA5D758270}" type="slidenum">
              <a:rPr lang="zh-TW" altLang="en-US"/>
              <a:pPr/>
              <a:t>‹#›</a:t>
            </a:fld>
            <a:endParaRPr lang="zh-TW" altLang="zh-TW"/>
          </a:p>
        </p:txBody>
      </p:sp>
    </p:spTree>
    <p:extLst>
      <p:ext uri="{BB962C8B-B14F-4D97-AF65-F5344CB8AC3E}">
        <p14:creationId xmlns:p14="http://schemas.microsoft.com/office/powerpoint/2010/main" val="2349525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a:t>
            </a:fld>
            <a:endParaRPr lang="zh-TW" altLang="zh-TW"/>
          </a:p>
        </p:txBody>
      </p:sp>
    </p:spTree>
    <p:extLst>
      <p:ext uri="{BB962C8B-B14F-4D97-AF65-F5344CB8AC3E}">
        <p14:creationId xmlns:p14="http://schemas.microsoft.com/office/powerpoint/2010/main" val="315380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The </a:t>
            </a:r>
            <a:r>
              <a:rPr lang="en-US" altLang="zh-TW" dirty="0" err="1" smtClean="0"/>
              <a:t>OUTMODx</a:t>
            </a:r>
            <a:r>
              <a:rPr lang="en-US" altLang="zh-TW" dirty="0" smtClean="0"/>
              <a:t> determines how the signal changes when a CCR0 event happens.</a:t>
            </a:r>
            <a:endParaRPr lang="zh-TW" altLang="en-US" dirty="0" smtClean="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6</a:t>
            </a:fld>
            <a:endParaRPr lang="zh-TW" altLang="zh-TW"/>
          </a:p>
        </p:txBody>
      </p:sp>
    </p:spTree>
    <p:extLst>
      <p:ext uri="{BB962C8B-B14F-4D97-AF65-F5344CB8AC3E}">
        <p14:creationId xmlns:p14="http://schemas.microsoft.com/office/powerpoint/2010/main" val="130535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en-US" altLang="zh-TW" sz="12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sends one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character at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 time</a:t>
            </a:r>
          </a:p>
          <a:p>
            <a:r>
              <a:rPr kumimoji="0" lang="en-US" altLang="zh-TW" sz="12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 sends the whole string</a:t>
            </a:r>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12</a:t>
            </a:fld>
            <a:endParaRPr lang="zh-TW" altLang="zh-TW"/>
          </a:p>
        </p:txBody>
      </p:sp>
    </p:spTree>
    <p:extLst>
      <p:ext uri="{BB962C8B-B14F-4D97-AF65-F5344CB8AC3E}">
        <p14:creationId xmlns:p14="http://schemas.microsoft.com/office/powerpoint/2010/main" val="157839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TACCTL1 = SCS + CM1 + CAP + CCIE;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Sync, capture on rising edge, Capture mode, CCIS1 = 0 (default)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sym typeface="Wingdings" pitchFamily="2" charset="2"/>
              </a:rPr>
              <a:t> CCI1A, interrupt</a:t>
            </a:r>
            <a:endPar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endPar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SCS: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Synchronize capture source. This bit is used to synchronize the capture input signal with the timer clock.</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Asynchronous capture;  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Synchronous capture</a:t>
            </a:r>
          </a:p>
          <a:p>
            <a:r>
              <a:rPr kumimoji="1" lang="fr-FR"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CMx: </a:t>
            </a:r>
            <a:r>
              <a:rPr kumimoji="1" lang="fr-FR"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 mode</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No capture;   01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 on rising edge;   10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 on falling edge;   11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 on both rising and falling edges</a:t>
            </a:r>
          </a:p>
          <a:p>
            <a:r>
              <a:rPr kumimoji="1" lang="en-US" altLang="zh-TW" sz="1200" b="1"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CCISx</a:t>
            </a:r>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Capture/compare input select. These bits select the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TACCRx</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input signal.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CCIxA</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01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CCIxB</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10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GND;   11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VCC</a:t>
            </a:r>
          </a:p>
          <a:p>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Transmission</a:t>
            </a:r>
            <a:r>
              <a:rPr lang="en-US" altLang="zh-TW" baseline="0" dirty="0" smtClean="0"/>
              <a:t> starts from LSB</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What happens if TACCR0 overflow? Synch with TAR’s overflow!</a:t>
            </a:r>
            <a:endParaRPr lang="zh-TW" altLang="en-US" dirty="0" smtClean="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13</a:t>
            </a:fld>
            <a:endParaRPr lang="zh-TW" altLang="zh-TW"/>
          </a:p>
        </p:txBody>
      </p:sp>
    </p:spTree>
    <p:extLst>
      <p:ext uri="{BB962C8B-B14F-4D97-AF65-F5344CB8AC3E}">
        <p14:creationId xmlns:p14="http://schemas.microsoft.com/office/powerpoint/2010/main" val="395214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de-DE" altLang="zh-TW" dirty="0" smtClean="0">
                <a:sym typeface="Wingdings" pitchFamily="2" charset="2"/>
              </a:rPr>
              <a:t>Timer_A</a:t>
            </a:r>
            <a:r>
              <a:rPr lang="de-DE" altLang="zh-TW" dirty="0" smtClean="0"/>
              <a:t> </a:t>
            </a:r>
            <a:r>
              <a:rPr lang="de-DE" altLang="zh-TW" dirty="0" smtClean="0">
                <a:solidFill>
                  <a:srgbClr val="FF0000"/>
                </a:solidFill>
              </a:rPr>
              <a:t>interrupt vector register (TAIV): o</a:t>
            </a:r>
            <a:r>
              <a:rPr lang="en-US" altLang="zh-TW" dirty="0" smtClean="0"/>
              <a:t>n an interrupt, TAIV contains a number indicating highest priority enabled interrupt for Timer_A0</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TA0IV = 02h for TACCR1;    = 04h for TACCR2;   = 0ah</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for TAIFG</a:t>
            </a:r>
            <a:endPar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__</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even_in_range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x,n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intrinsic tells the compiler that the expected argument is 1) always an even number and 2) in the range of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x..n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b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b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It allows the compiler to use a way more efficient method to branch to the different cases.</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Instead of chained comparisons, the compiler just adds the argument to the program counter. And follows this instruction with a table of jump instructions (which take 2 bytes each). As a result of this add, the program counter directly lands on the jump instruction that jumps to the case code.</a:t>
            </a:r>
            <a:b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b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This intrinsic works best in conjunction with the IV registers, as these registers always return an even value in a known range. And, the highest priority interrupt has the largest value in the IV registers, so it is executed fastest.</a:t>
            </a:r>
          </a:p>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15</a:t>
            </a:fld>
            <a:endParaRPr lang="zh-TW" altLang="zh-TW"/>
          </a:p>
        </p:txBody>
      </p:sp>
    </p:spTree>
    <p:extLst>
      <p:ext uri="{BB962C8B-B14F-4D97-AF65-F5344CB8AC3E}">
        <p14:creationId xmlns:p14="http://schemas.microsoft.com/office/powerpoint/2010/main" val="64096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標楷體" panose="03000509000000000000" pitchFamily="65" charset="-120"/>
              </a:defRPr>
            </a:lvl1pPr>
            <a:lvl2pPr marL="742950" indent="-285750" defTabSz="990600">
              <a:defRPr sz="2400">
                <a:solidFill>
                  <a:schemeClr val="tx1"/>
                </a:solidFill>
                <a:latin typeface="Tahoma" panose="020B0604030504040204" pitchFamily="34" charset="0"/>
                <a:ea typeface="標楷體" panose="03000509000000000000" pitchFamily="65" charset="-120"/>
              </a:defRPr>
            </a:lvl2pPr>
            <a:lvl3pPr marL="1143000" indent="-228600" defTabSz="990600">
              <a:defRPr sz="2400">
                <a:solidFill>
                  <a:schemeClr val="tx1"/>
                </a:solidFill>
                <a:latin typeface="Tahoma" panose="020B0604030504040204" pitchFamily="34" charset="0"/>
                <a:ea typeface="標楷體" panose="03000509000000000000" pitchFamily="65" charset="-120"/>
              </a:defRPr>
            </a:lvl3pPr>
            <a:lvl4pPr marL="1600200" indent="-228600" defTabSz="990600">
              <a:defRPr sz="2400">
                <a:solidFill>
                  <a:schemeClr val="tx1"/>
                </a:solidFill>
                <a:latin typeface="Tahoma" panose="020B0604030504040204" pitchFamily="34" charset="0"/>
                <a:ea typeface="標楷體" panose="03000509000000000000" pitchFamily="65" charset="-120"/>
              </a:defRPr>
            </a:lvl4pPr>
            <a:lvl5pPr marL="2057400" indent="-228600" defTabSz="990600">
              <a:defRPr sz="2400">
                <a:solidFill>
                  <a:schemeClr val="tx1"/>
                </a:solidFill>
                <a:latin typeface="Tahoma" panose="020B0604030504040204" pitchFamily="34" charset="0"/>
                <a:ea typeface="標楷體"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fld id="{C2CED01E-008D-4EDA-A899-EA307103310D}" type="slidenum">
              <a:rPr lang="zh-TW" altLang="en-US" sz="1300">
                <a:latin typeface="Times New Roman" panose="02020603050405020304" pitchFamily="18" charset="0"/>
                <a:ea typeface="新細明體" panose="02020500000000000000" pitchFamily="18" charset="-120"/>
              </a:rPr>
              <a:pPr/>
              <a:t>17</a:t>
            </a:fld>
            <a:endParaRPr lang="zh-TW" altLang="zh-TW" sz="1300">
              <a:latin typeface="Times New Roman" panose="02020603050405020304" pitchFamily="18" charset="0"/>
              <a:ea typeface="新細明體" panose="02020500000000000000" pitchFamily="18" charset="-120"/>
            </a:endParaRPr>
          </a:p>
        </p:txBody>
      </p:sp>
      <p:sp>
        <p:nvSpPr>
          <p:cNvPr id="38915" name="投影片圖像版面配置區 1"/>
          <p:cNvSpPr>
            <a:spLocks noGrp="1" noRot="1" noChangeAspect="1" noTextEdit="1"/>
          </p:cNvSpPr>
          <p:nvPr>
            <p:ph type="sldImg"/>
          </p:nvPr>
        </p:nvSpPr>
        <p:spPr>
          <a:ln/>
        </p:spPr>
      </p:sp>
      <p:sp>
        <p:nvSpPr>
          <p:cNvPr id="38916"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latin typeface="Times New Roman" panose="02020603050405020304" pitchFamily="18" charset="0"/>
                <a:ea typeface="新細明體" panose="02020500000000000000" pitchFamily="18" charset="-120"/>
              </a:rPr>
              <a:t>The MSP430 uses </a:t>
            </a:r>
            <a:r>
              <a:rPr lang="en-US" altLang="zh-TW" b="1" smtClean="0">
                <a:latin typeface="Times New Roman" panose="02020603050405020304" pitchFamily="18" charset="0"/>
                <a:ea typeface="新細明體" panose="02020500000000000000" pitchFamily="18" charset="-120"/>
              </a:rPr>
              <a:t>vectored interrupts</a:t>
            </a:r>
            <a:r>
              <a:rPr lang="en-US" altLang="zh-TW" smtClean="0">
                <a:latin typeface="Times New Roman" panose="02020603050405020304" pitchFamily="18" charset="0"/>
                <a:ea typeface="新細明體" panose="02020500000000000000" pitchFamily="18" charset="-120"/>
              </a:rPr>
              <a:t>, which means </a:t>
            </a:r>
            <a:r>
              <a:rPr lang="en-US" altLang="zh-TW" b="1" smtClean="0">
                <a:latin typeface="Times New Roman" panose="02020603050405020304" pitchFamily="18" charset="0"/>
                <a:ea typeface="新細明體" panose="02020500000000000000" pitchFamily="18" charset="-120"/>
              </a:rPr>
              <a:t>that the address of each ISR—its vector—is stored in a vector table at a deﬁned address in memory. </a:t>
            </a:r>
            <a:r>
              <a:rPr lang="en-US" altLang="zh-TW" smtClean="0">
                <a:latin typeface="Times New Roman" panose="02020603050405020304" pitchFamily="18" charset="0"/>
                <a:ea typeface="新細明體" panose="02020500000000000000" pitchFamily="18" charset="-120"/>
              </a:rPr>
              <a:t>In most cases each vector is associated with a unique interrupt but some sources share a vector. The ISR itself must locate the source of interrupts that share vectors. For example, TAIFG shares a vector with the capture/compare interrupts for all channels of Timer_A other than 0. Channel 0 has its own interrupt ﬂag TACCR0 CCIFG and separate vector.</a:t>
            </a:r>
            <a:endParaRPr lang="zh-TW" altLang="en-US" smtClean="0">
              <a:latin typeface="Times New Roman" panose="02020603050405020304" pitchFamily="18" charset="0"/>
              <a:ea typeface="新細明體" panose="02020500000000000000" pitchFamily="18" charset="-120"/>
            </a:endParaRPr>
          </a:p>
        </p:txBody>
      </p:sp>
      <p:sp>
        <p:nvSpPr>
          <p:cNvPr id="38917"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標楷體" panose="03000509000000000000" pitchFamily="65" charset="-120"/>
              </a:defRPr>
            </a:lvl1pPr>
            <a:lvl2pPr marL="742950" indent="-285750" defTabSz="990600">
              <a:defRPr sz="2400">
                <a:solidFill>
                  <a:schemeClr val="tx1"/>
                </a:solidFill>
                <a:latin typeface="Tahoma" panose="020B0604030504040204" pitchFamily="34" charset="0"/>
                <a:ea typeface="標楷體" panose="03000509000000000000" pitchFamily="65" charset="-120"/>
              </a:defRPr>
            </a:lvl2pPr>
            <a:lvl3pPr marL="1143000" indent="-228600" defTabSz="990600">
              <a:defRPr sz="2400">
                <a:solidFill>
                  <a:schemeClr val="tx1"/>
                </a:solidFill>
                <a:latin typeface="Tahoma" panose="020B0604030504040204" pitchFamily="34" charset="0"/>
                <a:ea typeface="標楷體" panose="03000509000000000000" pitchFamily="65" charset="-120"/>
              </a:defRPr>
            </a:lvl3pPr>
            <a:lvl4pPr marL="1600200" indent="-228600" defTabSz="990600">
              <a:defRPr sz="2400">
                <a:solidFill>
                  <a:schemeClr val="tx1"/>
                </a:solidFill>
                <a:latin typeface="Tahoma" panose="020B0604030504040204" pitchFamily="34" charset="0"/>
                <a:ea typeface="標楷體" panose="03000509000000000000" pitchFamily="65" charset="-120"/>
              </a:defRPr>
            </a:lvl4pPr>
            <a:lvl5pPr marL="2057400" indent="-228600" defTabSz="990600">
              <a:defRPr sz="2400">
                <a:solidFill>
                  <a:schemeClr val="tx1"/>
                </a:solidFill>
                <a:latin typeface="Tahoma" panose="020B0604030504040204" pitchFamily="34" charset="0"/>
                <a:ea typeface="標楷體"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algn="r" eaLnBrk="1" hangingPunct="1"/>
            <a:fld id="{1B994B74-C6C1-43FF-88F7-9D2AEB864697}" type="slidenum">
              <a:rPr kumimoji="1" lang="zh-TW" altLang="en-US" sz="1300">
                <a:latin typeface="Times New Roman" panose="02020603050405020304" pitchFamily="18" charset="0"/>
                <a:ea typeface="新細明體" panose="02020500000000000000" pitchFamily="18" charset="-120"/>
              </a:rPr>
              <a:pPr algn="r" eaLnBrk="1" hangingPunct="1"/>
              <a:t>17</a:t>
            </a:fld>
            <a:endParaRPr kumimoji="1" lang="en-US" altLang="zh-TW" sz="130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17890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 xmlns:a14="http://schemas.microsoft.com/office/drawing/2010/main" w="15875">
                <a:solidFill>
                  <a:srgbClr val="000000"/>
                </a:solidFill>
                <a:miter lim="800000"/>
                <a:headEnd/>
                <a:tailEnd/>
              </a14:hiddenLine>
            </a:ext>
            <a:ext uri="{AF507438-7753-43e0-B8FC-AC1667EBCBE1}">
              <a14:hiddenEffects xmln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CD7D0A40-6508-499B-985C-5F82C5542146}"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59763130-7692-4E35-9307-F53DEBC9FEFB}" type="slidenum">
              <a:rPr lang="zh-TW" altLang="en-US"/>
              <a:pPr/>
              <a:t>‹#›</a:t>
            </a:fld>
            <a:endParaRPr lang="zh-TW" altLang="zh-TW"/>
          </a:p>
        </p:txBody>
      </p:sp>
    </p:spTree>
    <p:extLst>
      <p:ext uri="{BB962C8B-B14F-4D97-AF65-F5344CB8AC3E}">
        <p14:creationId xmlns:p14="http://schemas.microsoft.com/office/powerpoint/2010/main" val="364918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2708E78F-C586-4256-8204-724A2DF79C12}" type="slidenum">
              <a:rPr lang="zh-TW" altLang="en-US"/>
              <a:pPr/>
              <a:t>‹#›</a:t>
            </a:fld>
            <a:endParaRPr lang="zh-TW" altLang="zh-TW"/>
          </a:p>
        </p:txBody>
      </p:sp>
    </p:spTree>
    <p:extLst>
      <p:ext uri="{BB962C8B-B14F-4D97-AF65-F5344CB8AC3E}">
        <p14:creationId xmlns:p14="http://schemas.microsoft.com/office/powerpoint/2010/main" val="144595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8E0E5158-C86D-4FBE-8AA1-8CB99B8A8A8C}" type="slidenum">
              <a:rPr lang="zh-TW" altLang="en-US"/>
              <a:pPr/>
              <a:t>‹#›</a:t>
            </a:fld>
            <a:endParaRPr lang="zh-TW" altLang="zh-TW"/>
          </a:p>
        </p:txBody>
      </p:sp>
    </p:spTree>
    <p:extLst>
      <p:ext uri="{BB962C8B-B14F-4D97-AF65-F5344CB8AC3E}">
        <p14:creationId xmlns:p14="http://schemas.microsoft.com/office/powerpoint/2010/main" val="30379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3421DCBF-8D95-4C36-BB08-7CDDC5098F36}" type="slidenum">
              <a:rPr lang="zh-TW" altLang="en-US"/>
              <a:pPr/>
              <a:t>‹#›</a:t>
            </a:fld>
            <a:endParaRPr lang="zh-TW" altLang="zh-TW"/>
          </a:p>
        </p:txBody>
      </p:sp>
    </p:spTree>
    <p:extLst>
      <p:ext uri="{BB962C8B-B14F-4D97-AF65-F5344CB8AC3E}">
        <p14:creationId xmlns:p14="http://schemas.microsoft.com/office/powerpoint/2010/main" val="303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A1324483-AEEF-4708-ADC8-D9B2962EC30F}" type="slidenum">
              <a:rPr lang="zh-TW" altLang="en-US"/>
              <a:pPr/>
              <a:t>‹#›</a:t>
            </a:fld>
            <a:endParaRPr lang="zh-TW" altLang="zh-TW"/>
          </a:p>
        </p:txBody>
      </p:sp>
    </p:spTree>
    <p:extLst>
      <p:ext uri="{BB962C8B-B14F-4D97-AF65-F5344CB8AC3E}">
        <p14:creationId xmlns:p14="http://schemas.microsoft.com/office/powerpoint/2010/main" val="17051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7CF73F0B-92E5-4D38-B43B-62409BECA032}" type="slidenum">
              <a:rPr lang="zh-TW" altLang="en-US"/>
              <a:pPr/>
              <a:t>‹#›</a:t>
            </a:fld>
            <a:endParaRPr lang="zh-TW" altLang="zh-TW"/>
          </a:p>
        </p:txBody>
      </p:sp>
    </p:spTree>
    <p:extLst>
      <p:ext uri="{BB962C8B-B14F-4D97-AF65-F5344CB8AC3E}">
        <p14:creationId xmlns:p14="http://schemas.microsoft.com/office/powerpoint/2010/main" val="15810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74B3E00B-676D-46F7-957F-6C5FE337BE7D}" type="slidenum">
              <a:rPr lang="zh-TW" altLang="en-US"/>
              <a:pPr/>
              <a:t>‹#›</a:t>
            </a:fld>
            <a:endParaRPr lang="zh-TW" altLang="zh-TW"/>
          </a:p>
        </p:txBody>
      </p:sp>
    </p:spTree>
    <p:extLst>
      <p:ext uri="{BB962C8B-B14F-4D97-AF65-F5344CB8AC3E}">
        <p14:creationId xmlns:p14="http://schemas.microsoft.com/office/powerpoint/2010/main" val="40757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C2EA69BD-3100-4F66-AAE9-AFAD6C9AC616}" type="slidenum">
              <a:rPr lang="zh-TW" altLang="en-US"/>
              <a:pPr/>
              <a:t>‹#›</a:t>
            </a:fld>
            <a:endParaRPr lang="zh-TW" altLang="zh-TW"/>
          </a:p>
        </p:txBody>
      </p:sp>
    </p:spTree>
    <p:extLst>
      <p:ext uri="{BB962C8B-B14F-4D97-AF65-F5344CB8AC3E}">
        <p14:creationId xmlns:p14="http://schemas.microsoft.com/office/powerpoint/2010/main" val="146989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D3BA32E-31F7-4804-B287-688A661FE4A6}" type="slidenum">
              <a:rPr lang="zh-TW" altLang="en-US"/>
              <a:pPr/>
              <a:t>‹#›</a:t>
            </a:fld>
            <a:endParaRPr lang="zh-TW" altLang="zh-TW"/>
          </a:p>
        </p:txBody>
      </p:sp>
    </p:spTree>
    <p:extLst>
      <p:ext uri="{BB962C8B-B14F-4D97-AF65-F5344CB8AC3E}">
        <p14:creationId xmlns:p14="http://schemas.microsoft.com/office/powerpoint/2010/main" val="419443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643CC755-9EBC-493F-AD65-D57745B5FDEF}" type="slidenum">
              <a:rPr lang="zh-TW" altLang="en-US"/>
              <a:pPr/>
              <a:t>‹#›</a:t>
            </a:fld>
            <a:endParaRPr lang="zh-TW" altLang="zh-TW"/>
          </a:p>
        </p:txBody>
      </p:sp>
    </p:spTree>
    <p:extLst>
      <p:ext uri="{BB962C8B-B14F-4D97-AF65-F5344CB8AC3E}">
        <p14:creationId xmlns:p14="http://schemas.microsoft.com/office/powerpoint/2010/main" val="111015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 xmlns:a14="http://schemas.microsoft.com/office/drawing/2010/main" w="15875">
                <a:solidFill>
                  <a:srgbClr val="000000"/>
                </a:solidFill>
                <a:miter lim="800000"/>
                <a:headEnd/>
                <a:tailEnd/>
              </a14:hiddenLine>
            </a:ext>
            <a:ext uri="{AF507438-7753-43e0-B8FC-AC1667EBCBE1}">
              <a14:hiddenEffects xmln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052736"/>
            <a:ext cx="8178800" cy="4967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26500C80-D886-4696-8F1E-49A6AD6AAAEC}"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 xmlns:a14="http://schemas.microsoft.com/office/drawing/2010/main" w="15875">
                <a:solidFill>
                  <a:srgbClr val="000000"/>
                </a:solidFill>
                <a:miter lim="800000"/>
                <a:headEnd/>
                <a:tailEnd/>
              </a14:hiddenLine>
            </a:ext>
            <a:ext uri="{AF507438-7753-43e0-B8FC-AC1667EBCBE1}">
              <a14:hiddenEffects xmln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rgbClr val="C00000"/>
                </a:solidFill>
                <a:latin typeface="+mn-lt"/>
              </a:rPr>
              <a:t>CS4101 </a:t>
            </a:r>
            <a:r>
              <a:rPr lang="en-US" altLang="zh-TW" sz="3200" b="0" dirty="0" smtClean="0">
                <a:solidFill>
                  <a:srgbClr val="C00000"/>
                </a:solidFill>
                <a:latin typeface="+mn-lt"/>
              </a:rPr>
              <a:t>Introduction to Embedded Systems</a:t>
            </a:r>
            <a:r>
              <a:rPr lang="zh-TW" altLang="en-US" dirty="0">
                <a:latin typeface="+mn-lt"/>
              </a:rPr>
              <a:t/>
            </a:r>
            <a:br>
              <a:rPr lang="zh-TW" altLang="en-US" dirty="0">
                <a:latin typeface="+mn-lt"/>
              </a:rPr>
            </a:br>
            <a:r>
              <a:rPr lang="zh-TW" altLang="en-US" dirty="0"/>
              <a:t/>
            </a:r>
            <a:br>
              <a:rPr lang="zh-TW" altLang="en-US" dirty="0"/>
            </a:br>
            <a:r>
              <a:rPr lang="en-US" altLang="zh-TW" dirty="0" smtClean="0"/>
              <a:t>Lab 7: Serial Communication</a:t>
            </a:r>
            <a:endParaRPr lang="en-US" altLang="zh-TW" dirty="0"/>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smtClean="0"/>
              <a:t>Sample Code </a:t>
            </a:r>
            <a:r>
              <a:rPr lang="en-US" altLang="zh-TW" sz="2400" smtClean="0"/>
              <a:t>(msp430g2xx3_ta_uart9600) </a:t>
            </a:r>
            <a:endParaRPr lang="zh-TW" altLang="en-US" sz="4400" dirty="0"/>
          </a:p>
        </p:txBody>
      </p:sp>
      <p:sp>
        <p:nvSpPr>
          <p:cNvPr id="5" name="內容版面配置區 4"/>
          <p:cNvSpPr>
            <a:spLocks noGrp="1"/>
          </p:cNvSpPr>
          <p:nvPr>
            <p:ph idx="1"/>
          </p:nvPr>
        </p:nvSpPr>
        <p:spPr/>
        <p:txBody>
          <a:bodyPr/>
          <a:lstStyle/>
          <a:p>
            <a:r>
              <a:rPr lang="en-US" altLang="zh-TW" smtClean="0"/>
              <a:t>Software UART, using Timer0_A, 9600 baud, echo, full duplex, SMCLK at 1MHz</a:t>
            </a:r>
          </a:p>
          <a:p>
            <a:pPr lvl="1"/>
            <a:r>
              <a:rPr lang="en-US" altLang="zh-TW" smtClean="0"/>
              <a:t>Main loop readies UART to receive one character and waits in LPM3 with all activity interrupt driven.</a:t>
            </a:r>
          </a:p>
          <a:p>
            <a:pPr lvl="1"/>
            <a:r>
              <a:rPr lang="en-US" altLang="zh-TW" smtClean="0"/>
              <a:t>TA0CCR0 and TA0CCR1 may interrupt at any time and in an interleaved way</a:t>
            </a:r>
          </a:p>
          <a:p>
            <a:pPr lvl="1"/>
            <a:r>
              <a:rPr lang="en-US" altLang="zh-TW" smtClean="0"/>
              <a:t>TA0R keeps an independent time reference, while CCR0 and CCR1 handle time intervals</a:t>
            </a:r>
            <a:endParaRPr lang="zh-TW" altLang="en-US" smtClean="0"/>
          </a:p>
          <a:p>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9</a:t>
            </a:fld>
            <a:endParaRPr lang="zh-TW" altLang="zh-TW"/>
          </a:p>
        </p:txBody>
      </p:sp>
    </p:spTree>
    <p:extLst>
      <p:ext uri="{BB962C8B-B14F-4D97-AF65-F5344CB8AC3E}">
        <p14:creationId xmlns:p14="http://schemas.microsoft.com/office/powerpoint/2010/main" val="3218997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sz="2400"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10</a:t>
            </a:fld>
            <a:endParaRPr lang="zh-TW" altLang="zh-TW"/>
          </a:p>
        </p:txBody>
      </p:sp>
      <p:graphicFrame>
        <p:nvGraphicFramePr>
          <p:cNvPr id="5" name="Group 5"/>
          <p:cNvGraphicFramePr>
            <a:graphicFrameLocks noGrp="1"/>
          </p:cNvGraphicFramePr>
          <p:nvPr>
            <p:extLst>
              <p:ext uri="{D42A27DB-BD31-4B8C-83A1-F6EECF244321}">
                <p14:modId xmlns:p14="http://schemas.microsoft.com/office/powerpoint/2010/main" val="3226814727"/>
              </p:ext>
            </p:extLst>
          </p:nvPr>
        </p:nvGraphicFramePr>
        <p:xfrm>
          <a:off x="468313" y="1484784"/>
          <a:ext cx="8352730" cy="4176713"/>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#include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msp430.h</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UART_TXD 0x02 // TXD on P1.1 (Timer0_A.OUT0)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UART_RXD 0x04 // RXD on P1.2 (Timer0_A.CCI1A)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UART_TBIT_DIV_2     (1000000 / (9600 * 2))</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           (1000000 / 9600)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UART internal TX variable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Received UART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847763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11</a:t>
            </a:fld>
            <a:endParaRPr lang="zh-TW" altLang="zh-TW"/>
          </a:p>
        </p:txBody>
      </p:sp>
      <p:graphicFrame>
        <p:nvGraphicFramePr>
          <p:cNvPr id="4" name="Group 10"/>
          <p:cNvGraphicFramePr>
            <a:graphicFrameLocks noGrp="1"/>
          </p:cNvGraphicFramePr>
          <p:nvPr>
            <p:extLst/>
          </p:nvPr>
        </p:nvGraphicFramePr>
        <p:xfrm>
          <a:off x="468313" y="1556792"/>
          <a:ext cx="8351837" cy="4176713"/>
        </p:xfrm>
        <a:graphic>
          <a:graphicData uri="http://schemas.openxmlformats.org/drawingml/2006/table">
            <a:tbl>
              <a:tblPr/>
              <a:tblGrid>
                <a:gridCol w="8351837"/>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main(void)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WDTCTL = WDTPW + WDTHOLD;  // Stop watchdog timer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DCOCTL = 0x00;             // Set DCOCLK to 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BCSCTL1 = CALBC1_1MHZ;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DCOCTL = CALDCO_1MHZ;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P1OUT = 0x00;       // Initialize all GPIO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P1SEL = UART_TXD + UART_RXD; // Use TXD/RXD pins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P1DIR = 0xFF &amp; ~UART_RXD; // Set pins to output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enable_interrupt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3788891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12</a:t>
            </a:fld>
            <a:endParaRPr lang="zh-TW" altLang="zh-TW"/>
          </a:p>
        </p:txBody>
      </p:sp>
      <p:graphicFrame>
        <p:nvGraphicFramePr>
          <p:cNvPr id="4" name="Group 5"/>
          <p:cNvGraphicFramePr>
            <a:graphicFrameLocks noGrp="1"/>
          </p:cNvGraphicFramePr>
          <p:nvPr>
            <p:extLst/>
          </p:nvPr>
        </p:nvGraphicFramePr>
        <p:xfrm>
          <a:off x="468313" y="1196752"/>
          <a:ext cx="8352730" cy="478536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Start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Timer_A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("G2xx3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("READY.\r\n");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for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Wait for incoming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bis_SR_register</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Echo received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(*string)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(*string++);</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文字方塊 4"/>
          <p:cNvSpPr txBox="1"/>
          <p:nvPr/>
        </p:nvSpPr>
        <p:spPr>
          <a:xfrm>
            <a:off x="5940425" y="3428777"/>
            <a:ext cx="2396810" cy="830997"/>
          </a:xfrm>
          <a:prstGeom prst="rect">
            <a:avLst/>
          </a:prstGeom>
          <a:noFill/>
          <a:ln>
            <a:solidFill>
              <a:srgbClr val="FF0000"/>
            </a:solidFill>
          </a:ln>
        </p:spPr>
        <p:txBody>
          <a:bodyPr wrap="none">
            <a:spAutoFit/>
          </a:bodyPr>
          <a:lstStyle/>
          <a:p>
            <a:pPr>
              <a:defRPr/>
            </a:pPr>
            <a:r>
              <a:rPr lang="en-US" altLang="zh-TW" dirty="0">
                <a:solidFill>
                  <a:srgbClr val="FF0000"/>
                </a:solidFill>
                <a:latin typeface="+mn-lt"/>
              </a:rPr>
              <a:t>Waken up by</a:t>
            </a:r>
            <a:br>
              <a:rPr lang="en-US" altLang="zh-TW" dirty="0">
                <a:solidFill>
                  <a:srgbClr val="FF0000"/>
                </a:solidFill>
                <a:latin typeface="+mn-lt"/>
              </a:rPr>
            </a:br>
            <a:r>
              <a:rPr kumimoji="0" lang="en-US" altLang="zh-TW" b="1" dirty="0">
                <a:solidFill>
                  <a:srgbClr val="FF0000"/>
                </a:solidFill>
                <a:latin typeface="Courier New" pitchFamily="49" charset="0"/>
                <a:cs typeface="Courier New" pitchFamily="49" charset="0"/>
              </a:rPr>
              <a:t>Timer_A1_ISR</a:t>
            </a:r>
            <a:endParaRPr lang="zh-TW" altLang="en-US" dirty="0">
              <a:solidFill>
                <a:srgbClr val="FF0000"/>
              </a:solidFill>
              <a:latin typeface="+mn-lt"/>
            </a:endParaRPr>
          </a:p>
        </p:txBody>
      </p:sp>
      <p:cxnSp>
        <p:nvCxnSpPr>
          <p:cNvPr id="6" name="直線單箭頭接點 5"/>
          <p:cNvCxnSpPr>
            <a:stCxn id="5" idx="1"/>
          </p:cNvCxnSpPr>
          <p:nvPr/>
        </p:nvCxnSpPr>
        <p:spPr>
          <a:xfrm flipH="1" flipV="1">
            <a:off x="5364163" y="3357340"/>
            <a:ext cx="576262" cy="4869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910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13</a:t>
            </a:fld>
            <a:endParaRPr lang="zh-TW" altLang="zh-TW"/>
          </a:p>
        </p:txBody>
      </p:sp>
      <p:graphicFrame>
        <p:nvGraphicFramePr>
          <p:cNvPr id="4" name="Group 5"/>
          <p:cNvGraphicFramePr>
            <a:graphicFrameLocks noGrp="1"/>
          </p:cNvGraphicFramePr>
          <p:nvPr>
            <p:extLst/>
          </p:nvPr>
        </p:nvGraphicFramePr>
        <p:xfrm>
          <a:off x="468313" y="1124744"/>
          <a:ext cx="8352730" cy="484124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TA0CCTL0 = OUT;   // Set TXD idle as '1'</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TA0CCTL1 = SCS + CM1 + CAP + CCIE; // CCIS1 = 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Set RXD: sync,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neg</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edge, capture, interrupt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TA0CTL = TASSEL_2 + MC_2; // SMCLK, continuous mode</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(TACCTL0 &amp; CCIE); // Ensure last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TA0CCR0 = TAR;      // Current state of TA counter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TA0CCR0 += UART_TBIT; // One bit time till 1st bit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TA0CCTL0 = OUTMOD0 + CCIE; // Set TXD on EQU0,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byte;       // Load global variable</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0x100;    // Add stop bit to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&lt;&lt;= 1;       // Add start bit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橢圓 4"/>
          <p:cNvSpPr/>
          <p:nvPr/>
        </p:nvSpPr>
        <p:spPr bwMode="auto">
          <a:xfrm>
            <a:off x="539552" y="3933056"/>
            <a:ext cx="3384376" cy="504056"/>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33690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14</a:t>
            </a:fld>
            <a:endParaRPr lang="zh-TW" altLang="zh-TW"/>
          </a:p>
        </p:txBody>
      </p:sp>
      <p:graphicFrame>
        <p:nvGraphicFramePr>
          <p:cNvPr id="4" name="Group 5"/>
          <p:cNvGraphicFramePr>
            <a:graphicFrameLocks noGrp="1"/>
          </p:cNvGraphicFramePr>
          <p:nvPr>
            <p:extLst/>
          </p:nvPr>
        </p:nvGraphicFramePr>
        <p:xfrm>
          <a:off x="468313" y="1141824"/>
          <a:ext cx="8352730" cy="484124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TIMER0_A0_VECTOR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Timer_A0_ISR(void)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TA0CCR0 += UART_TBIT; // Set TACCR0 for next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intrpt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TA0CCTL0 &amp;= ~CCIE;  // Yes, disable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intrpt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      // Re-load bit counter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&amp; 0x01) {// Check next bit to TX</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TA0CCTL0 &amp;= ~OUTMOD2; // TX '1’ using OUTMODE0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TA0CCTL0 |= OUTMOD2;} // TX '0‘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866780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15</a:t>
            </a:fld>
            <a:endParaRPr lang="zh-TW" altLang="zh-TW"/>
          </a:p>
        </p:txBody>
      </p:sp>
      <p:graphicFrame>
        <p:nvGraphicFramePr>
          <p:cNvPr id="4" name="Group 5"/>
          <p:cNvGraphicFramePr>
            <a:graphicFrameLocks noGrp="1"/>
          </p:cNvGraphicFramePr>
          <p:nvPr>
            <p:extLst/>
          </p:nvPr>
        </p:nvGraphicFramePr>
        <p:xfrm>
          <a:off x="395536" y="1313656"/>
          <a:ext cx="8352730" cy="441960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TIMER0_A1_VECTOR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Timer_A1_ISR(void)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switch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even_in_range</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(TA0IV, TA0IV_TAIFG))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case TA0IV_TACCR1:     // TACCR1 CCIFG - UART RX</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TA0CCR1 += UART_TBIT;// Set TACCR1 for next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(TA0CCTL1 &amp; CAP) { // On start bit edge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TA0CCTL1 &amp;= ~CAP;   // Switch to compare mode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TA0CCR1 += UART_TBIT_DIV_2;// To middle of D0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             // Get next data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橢圓 4"/>
          <p:cNvSpPr/>
          <p:nvPr/>
        </p:nvSpPr>
        <p:spPr bwMode="auto">
          <a:xfrm>
            <a:off x="1691680" y="2780928"/>
            <a:ext cx="6264696" cy="432048"/>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3283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Sample Code </a:t>
            </a:r>
            <a:r>
              <a:rPr lang="en-US" altLang="zh-TW" sz="2400" dirty="0"/>
              <a:t>(msp430g2xx3_ta_uart9600) </a:t>
            </a:r>
            <a:endParaRPr lang="zh-TW" altLang="en-US" sz="2400"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16</a:t>
            </a:fld>
            <a:endParaRPr lang="zh-TW" altLang="zh-TW"/>
          </a:p>
        </p:txBody>
      </p:sp>
      <p:graphicFrame>
        <p:nvGraphicFramePr>
          <p:cNvPr id="7" name="Group 5"/>
          <p:cNvGraphicFramePr>
            <a:graphicFrameLocks noGrp="1"/>
          </p:cNvGraphicFramePr>
          <p:nvPr>
            <p:extLst/>
          </p:nvPr>
        </p:nvGraphicFramePr>
        <p:xfrm>
          <a:off x="323528" y="1124744"/>
          <a:ext cx="8352730" cy="485394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(TA0CCTL1 &amp; SCCI) { // Get bit from latch</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0x80;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Store in global</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       // Re-load bit counter</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 CAP;     // Switch to capture</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bic_SR_register_on_exit</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Clear LPM0 bits from 0(SR)</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break;</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8" name="文字方塊 7"/>
          <p:cNvSpPr txBox="1"/>
          <p:nvPr/>
        </p:nvSpPr>
        <p:spPr>
          <a:xfrm>
            <a:off x="6948165" y="4292848"/>
            <a:ext cx="1435008" cy="830997"/>
          </a:xfrm>
          <a:prstGeom prst="rect">
            <a:avLst/>
          </a:prstGeom>
          <a:noFill/>
          <a:ln>
            <a:solidFill>
              <a:srgbClr val="FF0000"/>
            </a:solidFill>
          </a:ln>
        </p:spPr>
        <p:txBody>
          <a:bodyPr wrap="none">
            <a:spAutoFit/>
          </a:bodyPr>
          <a:lstStyle/>
          <a:p>
            <a:pPr>
              <a:defRPr/>
            </a:pPr>
            <a:r>
              <a:rPr lang="en-US" altLang="zh-TW" dirty="0">
                <a:solidFill>
                  <a:srgbClr val="FF0000"/>
                </a:solidFill>
                <a:latin typeface="+mn-lt"/>
              </a:rPr>
              <a:t>Wake up </a:t>
            </a:r>
          </a:p>
          <a:p>
            <a:pPr>
              <a:defRPr/>
            </a:pPr>
            <a:r>
              <a:rPr lang="en-US" altLang="zh-TW" dirty="0">
                <a:solidFill>
                  <a:srgbClr val="FF0000"/>
                </a:solidFill>
                <a:latin typeface="+mn-lt"/>
              </a:rPr>
              <a:t>main loop</a:t>
            </a:r>
            <a:endParaRPr lang="zh-TW" altLang="en-US" dirty="0">
              <a:solidFill>
                <a:srgbClr val="FF0000"/>
              </a:solidFill>
              <a:latin typeface="+mn-lt"/>
            </a:endParaRPr>
          </a:p>
        </p:txBody>
      </p:sp>
      <p:cxnSp>
        <p:nvCxnSpPr>
          <p:cNvPr id="9" name="直線單箭頭接點 7"/>
          <p:cNvCxnSpPr>
            <a:stCxn id="8" idx="1"/>
          </p:cNvCxnSpPr>
          <p:nvPr/>
        </p:nvCxnSpPr>
        <p:spPr>
          <a:xfrm flipH="1" flipV="1">
            <a:off x="6371903" y="3861049"/>
            <a:ext cx="576262" cy="8472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972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0000FF"/>
              </a:buClr>
              <a:buChar char="•"/>
              <a:defRPr kumimoji="1" sz="28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buChar char="-"/>
              <a:defRPr kumimoji="1" sz="24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buChar char="•"/>
              <a:defRPr kumimoji="1" sz="22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buChar char="­"/>
              <a:defRPr kumimoji="1" sz="2000">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buChar char="–"/>
              <a:defRPr kumimoji="1">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9pPr>
          </a:lstStyle>
          <a:p>
            <a:pPr>
              <a:spcBef>
                <a:spcPct val="50000"/>
              </a:spcBef>
              <a:buClrTx/>
              <a:buFontTx/>
              <a:buNone/>
            </a:pPr>
            <a:fld id="{171FAACB-EB54-4480-832E-885D0BA3C1D3}" type="slidenum">
              <a:rPr kumimoji="0" lang="zh-TW" altLang="en-US" sz="1400">
                <a:solidFill>
                  <a:schemeClr val="bg1"/>
                </a:solidFill>
                <a:latin typeface="Arial" panose="020B0604020202020204" pitchFamily="34" charset="0"/>
                <a:ea typeface="新細明體" panose="02020500000000000000" pitchFamily="18" charset="-120"/>
              </a:rPr>
              <a:pPr>
                <a:spcBef>
                  <a:spcPct val="50000"/>
                </a:spcBef>
                <a:buClrTx/>
                <a:buFontTx/>
                <a:buNone/>
              </a:pPr>
              <a:t>17</a:t>
            </a:fld>
            <a:endParaRPr kumimoji="0" lang="zh-TW" altLang="zh-TW" sz="1400">
              <a:solidFill>
                <a:schemeClr val="bg1"/>
              </a:solidFill>
              <a:latin typeface="Arial" panose="020B0604020202020204" pitchFamily="34" charset="0"/>
              <a:ea typeface="新細明體" panose="02020500000000000000" pitchFamily="18" charset="-120"/>
            </a:endParaRPr>
          </a:p>
        </p:txBody>
      </p:sp>
      <p:sp>
        <p:nvSpPr>
          <p:cNvPr id="37891" name="標題 1"/>
          <p:cNvSpPr>
            <a:spLocks noGrp="1"/>
          </p:cNvSpPr>
          <p:nvPr>
            <p:ph type="title"/>
          </p:nvPr>
        </p:nvSpPr>
        <p:spPr/>
        <p:txBody>
          <a:bodyPr/>
          <a:lstStyle/>
          <a:p>
            <a:endParaRPr lang="zh-TW" altLang="en-US" smtClean="0"/>
          </a:p>
        </p:txBody>
      </p:sp>
      <p:graphicFrame>
        <p:nvGraphicFramePr>
          <p:cNvPr id="979971" name="Group 3"/>
          <p:cNvGraphicFramePr>
            <a:graphicFrameLocks noGrp="1"/>
          </p:cNvGraphicFramePr>
          <p:nvPr>
            <p:ph idx="4294967295"/>
            <p:extLst/>
          </p:nvPr>
        </p:nvGraphicFramePr>
        <p:xfrm>
          <a:off x="241300" y="93663"/>
          <a:ext cx="8723313" cy="6684963"/>
        </p:xfrm>
        <a:graphic>
          <a:graphicData uri="http://schemas.openxmlformats.org/drawingml/2006/table">
            <a:tbl>
              <a:tblPr/>
              <a:tblGrid>
                <a:gridCol w="2314575"/>
                <a:gridCol w="2447925"/>
                <a:gridCol w="1728788"/>
                <a:gridCol w="1152525"/>
                <a:gridCol w="1079500"/>
              </a:tblGrid>
              <a:tr h="530387">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dirty="0">
                          <a:ln>
                            <a:noFill/>
                          </a:ln>
                          <a:solidFill>
                            <a:schemeClr val="tx1"/>
                          </a:solidFill>
                          <a:effectLst/>
                          <a:latin typeface="+mn-lt"/>
                          <a:ea typeface="新細明體" charset="0"/>
                          <a:cs typeface="新細明體" charset="0"/>
                        </a:rPr>
                        <a:t>Interrupt Source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Interrupt Flag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System Interrupt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Word Address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Priority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8717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Power-up/external reset/Watchdog Timer+/flash key viol./PC out-of-range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PORIFG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RSTIFG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WDTIFG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KEYV</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Reset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0FFFEh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31</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(highest)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48161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NMI/Oscillator Fault/</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Flash access viol.</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NMIIFG/OFIFG/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ACCVIFG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Non-maskable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30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Timer1_A3</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TA1CCR0 CCFIG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0FFFAh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29</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Timer1_A3</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TA1CCR1/2 CCFIG, TAIFG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0FFF8h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標楷體" charset="0"/>
                          <a:cs typeface="標楷體" charset="0"/>
                        </a:rPr>
                        <a:t>Comparator_A</a:t>
                      </a:r>
                      <a:r>
                        <a:rPr kumimoji="0" lang="en-US" altLang="zh-TW" sz="1600" b="1" i="0" u="none" strike="noStrike" cap="none" normalizeH="0" baseline="0" dirty="0" smtClean="0">
                          <a:ln>
                            <a:noFill/>
                          </a:ln>
                          <a:solidFill>
                            <a:schemeClr val="tx1"/>
                          </a:solidFill>
                          <a:effectLst/>
                          <a:latin typeface="+mn-lt"/>
                          <a:ea typeface="標楷體" charset="0"/>
                          <a:cs typeface="標楷體" charset="0"/>
                        </a:rPr>
                        <a:t>+</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CAIFG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0FFF6h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27</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Watchdog Timer+</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WDTIFG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a:ln>
                            <a:noFill/>
                          </a:ln>
                          <a:solidFill>
                            <a:schemeClr val="tx1"/>
                          </a:solidFill>
                          <a:effectLst/>
                          <a:latin typeface="+mn-lt"/>
                          <a:ea typeface="新細明體" charset="0"/>
                          <a:cs typeface="新細明體" charset="0"/>
                        </a:rPr>
                        <a:t>maskable</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0FFF4h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Timer0_A3</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TA0CCR0 </a:t>
                      </a:r>
                      <a:r>
                        <a:rPr kumimoji="0" lang="en-US" altLang="zh-TW" sz="1600" b="1" i="0" u="none" strike="noStrike" cap="none" normalizeH="0" baseline="0" dirty="0">
                          <a:ln>
                            <a:noFill/>
                          </a:ln>
                          <a:solidFill>
                            <a:schemeClr val="tx1"/>
                          </a:solidFill>
                          <a:effectLst/>
                          <a:latin typeface="+mn-lt"/>
                          <a:ea typeface="新細明體" charset="0"/>
                          <a:cs typeface="新細明體" charset="0"/>
                        </a:rPr>
                        <a:t>CCIFG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0FFF2h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25</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Timer0_A3</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TA0CCR1/2 </a:t>
                      </a:r>
                      <a:r>
                        <a:rPr kumimoji="0" lang="en-US" altLang="zh-TW" sz="1600" b="1" i="0" u="none" strike="noStrike" cap="none" normalizeH="0" baseline="0" dirty="0">
                          <a:ln>
                            <a:noFill/>
                          </a:ln>
                          <a:solidFill>
                            <a:schemeClr val="tx1"/>
                          </a:solidFill>
                          <a:effectLst/>
                          <a:latin typeface="+mn-lt"/>
                          <a:ea typeface="新細明體" charset="0"/>
                          <a:cs typeface="新細明體" charset="0"/>
                        </a:rPr>
                        <a:t>CCIFG, TAIFG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0FFF0h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0FFEEh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23</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ADC10</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ADC10IFG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0FFEAh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21</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0FFE8h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20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411190">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I/O Port P2 </a:t>
                      </a: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(8)</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P2IFG.0 to </a:t>
                      </a:r>
                      <a:r>
                        <a:rPr kumimoji="0" lang="en-US" altLang="zh-TW" sz="1600" b="1" i="0" u="none" strike="noStrike" cap="none" normalizeH="0" baseline="0" dirty="0">
                          <a:ln>
                            <a:noFill/>
                          </a:ln>
                          <a:solidFill>
                            <a:schemeClr val="tx1"/>
                          </a:solidFill>
                          <a:effectLst/>
                          <a:latin typeface="+mn-lt"/>
                          <a:ea typeface="新細明體" charset="0"/>
                          <a:cs typeface="新細明體" charset="0"/>
                        </a:rPr>
                        <a:t>P2IFG.7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0FFE6h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19</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I/O Port P1 (8)</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P1IFG.0 to P1IFG.7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a:ln>
                            <a:noFill/>
                          </a:ln>
                          <a:solidFill>
                            <a:schemeClr val="tx1"/>
                          </a:solidFill>
                          <a:effectLst/>
                          <a:latin typeface="+mn-lt"/>
                          <a:ea typeface="新細明體" charset="0"/>
                          <a:cs typeface="新細明體" charset="0"/>
                        </a:rPr>
                        <a:t>maskable</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0FFE4h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18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0FFE2h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17</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0FFE0h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48161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Unused</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0FFDEh 0FFCDh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15 - 0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r>
            </a:tbl>
          </a:graphicData>
        </a:graphic>
      </p:graphicFrame>
      <p:sp>
        <p:nvSpPr>
          <p:cNvPr id="2" name="文字方塊 1"/>
          <p:cNvSpPr txBox="1"/>
          <p:nvPr/>
        </p:nvSpPr>
        <p:spPr>
          <a:xfrm>
            <a:off x="1664184" y="4293096"/>
            <a:ext cx="5688632" cy="1200329"/>
          </a:xfrm>
          <a:prstGeom prst="rect">
            <a:avLst/>
          </a:prstGeom>
          <a:solidFill>
            <a:schemeClr val="bg1"/>
          </a:solidFill>
          <a:ln>
            <a:solidFill>
              <a:schemeClr val="tx1"/>
            </a:solidFill>
          </a:ln>
        </p:spPr>
        <p:txBody>
          <a:bodyPr wrap="square" rtlCol="0">
            <a:spAutoFit/>
          </a:bodyPr>
          <a:lstStyle/>
          <a:p>
            <a:r>
              <a:rPr lang="en-US" altLang="zh-TW" b="1" dirty="0" smtClean="0">
                <a:solidFill>
                  <a:srgbClr val="FF0000"/>
                </a:solidFill>
                <a:latin typeface="+mn-lt"/>
              </a:rPr>
              <a:t>Three sources of interrupts cause the same interrupt vector. Which one(s) cause the interrupt? </a:t>
            </a:r>
            <a:r>
              <a:rPr lang="en-US" altLang="zh-TW" b="1" dirty="0" smtClean="0">
                <a:solidFill>
                  <a:srgbClr val="FF0000"/>
                </a:solidFill>
                <a:latin typeface="+mn-lt"/>
                <a:sym typeface="Wingdings" panose="05000000000000000000" pitchFamily="2" charset="2"/>
              </a:rPr>
              <a:t> check TAIV register</a:t>
            </a:r>
            <a:endParaRPr lang="zh-TW" altLang="en-US" b="1" dirty="0">
              <a:solidFill>
                <a:srgbClr val="FF0000"/>
              </a:solidFill>
              <a:latin typeface="+mn-lt"/>
            </a:endParaRPr>
          </a:p>
        </p:txBody>
      </p:sp>
      <p:cxnSp>
        <p:nvCxnSpPr>
          <p:cNvPr id="4" name="直線單箭頭接點 3"/>
          <p:cNvCxnSpPr>
            <a:stCxn id="2" idx="0"/>
          </p:cNvCxnSpPr>
          <p:nvPr/>
        </p:nvCxnSpPr>
        <p:spPr bwMode="auto">
          <a:xfrm flipH="1" flipV="1">
            <a:off x="3995936" y="3717032"/>
            <a:ext cx="512564" cy="576064"/>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9611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TAIV (Timer_A Interrupt Vector)</a:t>
            </a:r>
            <a:endParaRPr lang="zh-TW" altLang="en-US" dirty="0"/>
          </a:p>
        </p:txBody>
      </p:sp>
      <p:sp>
        <p:nvSpPr>
          <p:cNvPr id="3" name="內容版面配置區 2"/>
          <p:cNvSpPr>
            <a:spLocks noGrp="1"/>
          </p:cNvSpPr>
          <p:nvPr>
            <p:ph idx="1"/>
          </p:nvPr>
        </p:nvSpPr>
        <p:spPr/>
        <p:txBody>
          <a:bodyPr/>
          <a:lstStyle/>
          <a:p>
            <a:r>
              <a:rPr lang="en-US" altLang="zh-TW" dirty="0" smtClean="0"/>
              <a:t>On an interrupt, TAIV contains a number indicating the highest priority enabled interrupt: TACCR1_CCIFG, TACCR2_CCIFG, TAIFG</a:t>
            </a:r>
          </a:p>
          <a:p>
            <a:pPr lvl="1"/>
            <a:r>
              <a:rPr lang="en-US" altLang="zh-TW" dirty="0" smtClean="0"/>
              <a:t>Any access of TAIV resets the highest pending interrupt flag. If another interrupt flag is set, another interrupt is immediately generated</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18</a:t>
            </a:fld>
            <a:endParaRPr lang="zh-TW" altLang="zh-TW"/>
          </a:p>
        </p:txBody>
      </p:sp>
      <p:pic>
        <p:nvPicPr>
          <p:cNvPr id="5" name="Picture 2"/>
          <p:cNvPicPr>
            <a:picLocks noChangeAspect="1" noChangeArrowheads="1"/>
          </p:cNvPicPr>
          <p:nvPr/>
        </p:nvPicPr>
        <p:blipFill>
          <a:blip r:embed="rId2"/>
          <a:srcRect/>
          <a:stretch>
            <a:fillRect/>
          </a:stretch>
        </p:blipFill>
        <p:spPr bwMode="auto">
          <a:xfrm>
            <a:off x="1259632" y="3501008"/>
            <a:ext cx="7229475" cy="2686050"/>
          </a:xfrm>
          <a:prstGeom prst="rect">
            <a:avLst/>
          </a:prstGeom>
          <a:noFill/>
          <a:ln w="9525">
            <a:noFill/>
            <a:miter lim="800000"/>
            <a:headEnd/>
            <a:tailEnd/>
          </a:ln>
        </p:spPr>
      </p:pic>
    </p:spTree>
    <p:extLst>
      <p:ext uri="{BB962C8B-B14F-4D97-AF65-F5344CB8AC3E}">
        <p14:creationId xmlns:p14="http://schemas.microsoft.com/office/powerpoint/2010/main" val="1871103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Introduction</a:t>
            </a:r>
            <a:endParaRPr lang="zh-TW" altLang="en-US" dirty="0"/>
          </a:p>
        </p:txBody>
      </p:sp>
      <p:sp>
        <p:nvSpPr>
          <p:cNvPr id="3" name="內容版面配置區 2"/>
          <p:cNvSpPr>
            <a:spLocks noGrp="1"/>
          </p:cNvSpPr>
          <p:nvPr>
            <p:ph idx="1"/>
          </p:nvPr>
        </p:nvSpPr>
        <p:spPr/>
        <p:txBody>
          <a:bodyPr/>
          <a:lstStyle/>
          <a:p>
            <a:pPr eaLnBrk="1" hangingPunct="1"/>
            <a:r>
              <a:rPr lang="en-US" altLang="zh-TW" dirty="0"/>
              <a:t>In this lab, we will learn</a:t>
            </a:r>
          </a:p>
          <a:p>
            <a:pPr lvl="1" eaLnBrk="1" hangingPunct="1"/>
            <a:r>
              <a:rPr lang="en-US" altLang="zh-TW" dirty="0"/>
              <a:t>Communication peripherals of MSP430 </a:t>
            </a:r>
            <a:r>
              <a:rPr lang="en-US" altLang="zh-TW" dirty="0" err="1"/>
              <a:t>LaunchPad</a:t>
            </a:r>
            <a:endParaRPr lang="en-US" altLang="zh-TW" dirty="0"/>
          </a:p>
          <a:p>
            <a:pPr lvl="1" eaLnBrk="1" hangingPunct="1"/>
            <a:r>
              <a:rPr lang="en-US" altLang="zh-TW" dirty="0" smtClean="0"/>
              <a:t>Implementation of </a:t>
            </a:r>
            <a:r>
              <a:rPr lang="en-US" altLang="zh-TW" dirty="0"/>
              <a:t>a software UART on MSP430 </a:t>
            </a:r>
            <a:r>
              <a:rPr lang="en-US" altLang="zh-TW" dirty="0" err="1"/>
              <a:t>LaunchPad</a:t>
            </a:r>
            <a:endParaRPr lang="en-US" altLang="zh-TW" dirty="0"/>
          </a:p>
          <a:p>
            <a:pPr lvl="1" eaLnBrk="1" hangingPunct="1"/>
            <a:r>
              <a:rPr lang="en-US" altLang="zh-TW" dirty="0" smtClean="0"/>
              <a:t>Communication between MSP430 </a:t>
            </a:r>
            <a:r>
              <a:rPr lang="en-US" altLang="zh-TW" dirty="0" err="1"/>
              <a:t>LaunchPad</a:t>
            </a:r>
            <a:r>
              <a:rPr lang="en-US" altLang="zh-TW" dirty="0"/>
              <a:t> </a:t>
            </a:r>
            <a:r>
              <a:rPr lang="en-US" altLang="zh-TW" dirty="0" smtClean="0"/>
              <a:t>and PC </a:t>
            </a:r>
            <a:r>
              <a:rPr lang="en-US" altLang="zh-TW" dirty="0"/>
              <a:t>through </a:t>
            </a:r>
            <a:r>
              <a:rPr lang="en-US" altLang="zh-TW" dirty="0" smtClean="0"/>
              <a:t>RS232 interface</a:t>
            </a:r>
            <a:endParaRPr lang="en-US" altLang="zh-TW"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a:t>
            </a:fld>
            <a:endParaRPr lang="zh-TW" altLang="zh-TW"/>
          </a:p>
        </p:txBody>
      </p:sp>
    </p:spTree>
    <p:extLst>
      <p:ext uri="{BB962C8B-B14F-4D97-AF65-F5344CB8AC3E}">
        <p14:creationId xmlns:p14="http://schemas.microsoft.com/office/powerpoint/2010/main" val="2007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Setting PC for Serial Communication</a:t>
            </a:r>
            <a:endParaRPr lang="zh-TW" altLang="en-US" dirty="0"/>
          </a:p>
        </p:txBody>
      </p:sp>
      <p:sp>
        <p:nvSpPr>
          <p:cNvPr id="5" name="內容版面配置區 4"/>
          <p:cNvSpPr>
            <a:spLocks noGrp="1"/>
          </p:cNvSpPr>
          <p:nvPr>
            <p:ph sz="half" idx="1"/>
          </p:nvPr>
        </p:nvSpPr>
        <p:spPr/>
        <p:txBody>
          <a:bodyPr/>
          <a:lstStyle/>
          <a:p>
            <a:pPr eaLnBrk="1" hangingPunct="1"/>
            <a:r>
              <a:rPr lang="en-US" altLang="zh-TW" dirty="0"/>
              <a:t>In the Debug perspective of CCS IDE, click [View] -&gt; [Other…] and, in the Show View window, click the + next to Terminal. </a:t>
            </a:r>
          </a:p>
          <a:p>
            <a:pPr eaLnBrk="1" hangingPunct="1"/>
            <a:endParaRPr lang="en-US" altLang="zh-TW" dirty="0"/>
          </a:p>
          <a:p>
            <a:pPr eaLnBrk="1" hangingPunct="1"/>
            <a:r>
              <a:rPr lang="en-US" altLang="zh-TW" dirty="0"/>
              <a:t>Select Terminal below that and click OK.</a:t>
            </a:r>
            <a:endParaRPr lang="zh-TW" altLang="en-US" dirty="0"/>
          </a:p>
          <a:p>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19</a:t>
            </a:fld>
            <a:endParaRPr lang="zh-TW" altLang="zh-TW"/>
          </a:p>
        </p:txBody>
      </p:sp>
      <p:pic>
        <p:nvPicPr>
          <p:cNvPr id="7" name="Picture 2"/>
          <p:cNvPicPr>
            <a:picLocks noChangeAspect="1" noChangeArrowheads="1"/>
          </p:cNvPicPr>
          <p:nvPr/>
        </p:nvPicPr>
        <p:blipFill>
          <a:blip r:embed="rId2" cstate="print"/>
          <a:srcRect/>
          <a:stretch>
            <a:fillRect/>
          </a:stretch>
        </p:blipFill>
        <p:spPr bwMode="auto">
          <a:xfrm>
            <a:off x="4643438" y="1340768"/>
            <a:ext cx="2143125" cy="37338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946775" y="1739231"/>
            <a:ext cx="2752725" cy="4048125"/>
          </a:xfrm>
          <a:prstGeom prst="rect">
            <a:avLst/>
          </a:prstGeom>
          <a:noFill/>
          <a:ln w="9525">
            <a:noFill/>
            <a:miter lim="800000"/>
            <a:headEnd/>
            <a:tailEnd/>
          </a:ln>
        </p:spPr>
      </p:pic>
    </p:spTree>
    <p:extLst>
      <p:ext uri="{BB962C8B-B14F-4D97-AF65-F5344CB8AC3E}">
        <p14:creationId xmlns:p14="http://schemas.microsoft.com/office/powerpoint/2010/main" val="5671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Setting PC for Serial Communication</a:t>
            </a:r>
            <a:endParaRPr lang="zh-TW" altLang="en-US" dirty="0"/>
          </a:p>
        </p:txBody>
      </p:sp>
      <p:sp>
        <p:nvSpPr>
          <p:cNvPr id="3" name="內容版面配置區 2"/>
          <p:cNvSpPr>
            <a:spLocks noGrp="1"/>
          </p:cNvSpPr>
          <p:nvPr>
            <p:ph sz="half" idx="1"/>
          </p:nvPr>
        </p:nvSpPr>
        <p:spPr/>
        <p:txBody>
          <a:bodyPr/>
          <a:lstStyle/>
          <a:p>
            <a:r>
              <a:rPr lang="en-US" altLang="zh-TW" dirty="0"/>
              <a:t>A Terminal pane will appear on </a:t>
            </a:r>
            <a:r>
              <a:rPr lang="en-US" altLang="zh-TW" dirty="0" smtClean="0"/>
              <a:t>the screen</a:t>
            </a:r>
            <a:r>
              <a:rPr lang="en-US" altLang="zh-TW" dirty="0"/>
              <a:t>. Click the Settings button in the Terminal pane and make the selections (set the serial communication setting)</a:t>
            </a:r>
            <a:endParaRPr lang="zh-TW" altLang="en-US" dirty="0"/>
          </a:p>
          <a:p>
            <a:endParaRPr lang="zh-TW" altLang="en-US"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20</a:t>
            </a:fld>
            <a:endParaRPr lang="zh-TW" altLang="zh-TW"/>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052736"/>
            <a:ext cx="2880320" cy="5043123"/>
          </a:xfrm>
          <a:prstGeom prst="rect">
            <a:avLst/>
          </a:prstGeom>
        </p:spPr>
      </p:pic>
      <p:sp>
        <p:nvSpPr>
          <p:cNvPr id="9" name="矩形 8"/>
          <p:cNvSpPr/>
          <p:nvPr/>
        </p:nvSpPr>
        <p:spPr bwMode="auto">
          <a:xfrm>
            <a:off x="5652120" y="2346873"/>
            <a:ext cx="2448272" cy="2016224"/>
          </a:xfrm>
          <a:prstGeom prst="rect">
            <a:avLst/>
          </a:prstGeom>
          <a:noFill/>
          <a:ln w="28575">
            <a:solidFill>
              <a:srgbClr val="FF000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2982278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Basic 1: Temperature Sensing System</a:t>
            </a:r>
            <a:endParaRPr lang="zh-TW" altLang="en-US" dirty="0"/>
          </a:p>
        </p:txBody>
      </p:sp>
      <p:sp>
        <p:nvSpPr>
          <p:cNvPr id="3" name="內容版面配置區 2"/>
          <p:cNvSpPr>
            <a:spLocks noGrp="1"/>
          </p:cNvSpPr>
          <p:nvPr>
            <p:ph idx="1"/>
          </p:nvPr>
        </p:nvSpPr>
        <p:spPr/>
        <p:txBody>
          <a:bodyPr/>
          <a:lstStyle/>
          <a:p>
            <a:r>
              <a:rPr lang="en-US" altLang="zh-TW" dirty="0" smtClean="0"/>
              <a:t>Basic 1a:</a:t>
            </a:r>
          </a:p>
          <a:p>
            <a:pPr lvl="1"/>
            <a:r>
              <a:rPr lang="en-US" altLang="zh-TW" dirty="0" smtClean="0"/>
              <a:t>Read </a:t>
            </a:r>
            <a:r>
              <a:rPr lang="en-US" altLang="zh-TW" dirty="0"/>
              <a:t>temperature from ADC every </a:t>
            </a:r>
            <a:r>
              <a:rPr lang="en-US" altLang="zh-TW" dirty="0" smtClean="0"/>
              <a:t>second.</a:t>
            </a:r>
            <a:endParaRPr lang="en-US" altLang="zh-TW" dirty="0"/>
          </a:p>
          <a:p>
            <a:pPr lvl="1"/>
            <a:r>
              <a:rPr lang="en-US" altLang="zh-TW" dirty="0" smtClean="0"/>
              <a:t>If </a:t>
            </a:r>
            <a:r>
              <a:rPr lang="en-US" altLang="zh-TW" dirty="0"/>
              <a:t>the temperature is higher than 737, then flash the red LED at 5 Hz and send a string “Alarm!” to PC every second.</a:t>
            </a:r>
          </a:p>
          <a:p>
            <a:pPr lvl="1"/>
            <a:r>
              <a:rPr lang="en-US" altLang="zh-TW" dirty="0"/>
              <a:t>Otherwise flash the green LED at 1 Hz and send a string “Normal” to PC every second.</a:t>
            </a:r>
          </a:p>
          <a:p>
            <a:pPr lvl="1"/>
            <a:r>
              <a:rPr lang="en-US" altLang="zh-TW" dirty="0" smtClean="0"/>
              <a:t>Use Timer0_A alternatively for timing 1 sec and UART</a:t>
            </a:r>
            <a:endParaRPr lang="zh-TW" altLang="zh-TW" dirty="0" smtClean="0"/>
          </a:p>
          <a:p>
            <a:r>
              <a:rPr lang="en-US" altLang="zh-TW" dirty="0" smtClean="0"/>
              <a:t>Basic 1b:</a:t>
            </a:r>
            <a:endParaRPr lang="en-US" altLang="zh-TW" dirty="0"/>
          </a:p>
          <a:p>
            <a:pPr lvl="1"/>
            <a:r>
              <a:rPr lang="en-US" altLang="zh-TW" dirty="0" smtClean="0"/>
              <a:t>Whenever PC receives a string “Alarm!”, it responds with the string “</a:t>
            </a:r>
            <a:r>
              <a:rPr lang="en-US" altLang="zh-TW" dirty="0" err="1" smtClean="0"/>
              <a:t>Ack</a:t>
            </a:r>
            <a:r>
              <a:rPr lang="en-US" altLang="zh-TW" dirty="0" smtClean="0"/>
              <a:t>!”.</a:t>
            </a:r>
            <a:endParaRPr lang="en-US" altLang="zh-TW" dirty="0"/>
          </a:p>
          <a:p>
            <a:pPr lvl="1"/>
            <a:r>
              <a:rPr lang="en-US" altLang="zh-TW" dirty="0"/>
              <a:t>Observe </a:t>
            </a:r>
            <a:r>
              <a:rPr lang="en-US" altLang="zh-TW" dirty="0" smtClean="0"/>
              <a:t>how </a:t>
            </a:r>
            <a:r>
              <a:rPr lang="en-US" altLang="zh-TW" dirty="0"/>
              <a:t>program </a:t>
            </a:r>
            <a:r>
              <a:rPr lang="en-US" altLang="zh-TW" dirty="0" smtClean="0"/>
              <a:t>behaves and </a:t>
            </a:r>
            <a:r>
              <a:rPr lang="en-US" altLang="zh-TW" dirty="0"/>
              <a:t>explain </a:t>
            </a:r>
            <a:r>
              <a:rPr lang="en-US" altLang="zh-TW" dirty="0" smtClean="0"/>
              <a:t>the reasons.</a:t>
            </a:r>
            <a:endParaRPr lang="en-US" altLang="zh-TW" dirty="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21</a:t>
            </a:fld>
            <a:endParaRPr lang="zh-TW" altLang="zh-TW"/>
          </a:p>
        </p:txBody>
      </p:sp>
    </p:spTree>
    <p:extLst>
      <p:ext uri="{BB962C8B-B14F-4D97-AF65-F5344CB8AC3E}">
        <p14:creationId xmlns:p14="http://schemas.microsoft.com/office/powerpoint/2010/main" val="3396206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Basic 2 </a:t>
            </a:r>
            <a:endParaRPr lang="zh-TW" altLang="en-US" dirty="0"/>
          </a:p>
        </p:txBody>
      </p:sp>
      <p:sp>
        <p:nvSpPr>
          <p:cNvPr id="3" name="內容版面配置區 2"/>
          <p:cNvSpPr>
            <a:spLocks noGrp="1"/>
          </p:cNvSpPr>
          <p:nvPr>
            <p:ph idx="1"/>
          </p:nvPr>
        </p:nvSpPr>
        <p:spPr/>
        <p:txBody>
          <a:bodyPr/>
          <a:lstStyle/>
          <a:p>
            <a:r>
              <a:rPr lang="en-US" altLang="zh-TW" dirty="0"/>
              <a:t>Read temperature from ADC every second</a:t>
            </a:r>
          </a:p>
          <a:p>
            <a:r>
              <a:rPr lang="en-US" altLang="zh-TW" dirty="0"/>
              <a:t>If the temperature is higher than 737, then </a:t>
            </a:r>
            <a:endParaRPr lang="en-US" altLang="zh-TW" dirty="0" smtClean="0"/>
          </a:p>
          <a:p>
            <a:pPr lvl="1"/>
            <a:r>
              <a:rPr lang="en-US" altLang="zh-TW" dirty="0" smtClean="0"/>
              <a:t>Flash </a:t>
            </a:r>
            <a:r>
              <a:rPr lang="en-US" altLang="zh-TW" dirty="0"/>
              <a:t>the red LED at 5 </a:t>
            </a:r>
            <a:r>
              <a:rPr lang="en-US" altLang="zh-TW" dirty="0" smtClean="0"/>
              <a:t>Hz</a:t>
            </a:r>
          </a:p>
          <a:p>
            <a:pPr lvl="1"/>
            <a:r>
              <a:rPr lang="en-US" altLang="zh-TW" dirty="0" smtClean="0"/>
              <a:t>Send ONE </a:t>
            </a:r>
            <a:r>
              <a:rPr lang="en-US" altLang="zh-TW" dirty="0"/>
              <a:t>string “Alarm!” to </a:t>
            </a:r>
            <a:r>
              <a:rPr lang="en-US" altLang="zh-TW" dirty="0" smtClean="0"/>
              <a:t>PC using format 7-n-2 </a:t>
            </a:r>
            <a:r>
              <a:rPr lang="en-US" altLang="zh-TW" dirty="0"/>
              <a:t>(7-bit data, no parity bit, 2 stop bits</a:t>
            </a:r>
            <a:r>
              <a:rPr lang="en-US" altLang="zh-TW" dirty="0" smtClean="0"/>
              <a:t>)</a:t>
            </a:r>
          </a:p>
          <a:p>
            <a:pPr lvl="1"/>
            <a:r>
              <a:rPr lang="en-US" altLang="zh-TW" dirty="0" smtClean="0"/>
              <a:t>When PC receives “Alarm!”, it responds with “</a:t>
            </a:r>
            <a:r>
              <a:rPr lang="en-US" altLang="zh-TW" dirty="0" err="1" smtClean="0"/>
              <a:t>Ack</a:t>
            </a:r>
            <a:r>
              <a:rPr lang="en-US" altLang="zh-TW" dirty="0" smtClean="0"/>
              <a:t>!”</a:t>
            </a:r>
            <a:endParaRPr lang="en-US" altLang="zh-TW" dirty="0"/>
          </a:p>
          <a:p>
            <a:r>
              <a:rPr lang="en-US" altLang="zh-TW" dirty="0"/>
              <a:t>If the temperature is </a:t>
            </a:r>
            <a:r>
              <a:rPr lang="en-US" altLang="zh-TW" dirty="0" smtClean="0"/>
              <a:t>lower than </a:t>
            </a:r>
            <a:r>
              <a:rPr lang="en-US" altLang="zh-TW" dirty="0"/>
              <a:t>737, then </a:t>
            </a:r>
          </a:p>
          <a:p>
            <a:pPr lvl="1"/>
            <a:r>
              <a:rPr lang="en-US" altLang="zh-TW" dirty="0"/>
              <a:t>Flash the </a:t>
            </a:r>
            <a:r>
              <a:rPr lang="en-US" altLang="zh-TW" dirty="0" smtClean="0"/>
              <a:t>green LED </a:t>
            </a:r>
            <a:r>
              <a:rPr lang="en-US" altLang="zh-TW" dirty="0"/>
              <a:t>at </a:t>
            </a:r>
            <a:r>
              <a:rPr lang="en-US" altLang="zh-TW" dirty="0" smtClean="0"/>
              <a:t>1 </a:t>
            </a:r>
            <a:r>
              <a:rPr lang="en-US" altLang="zh-TW" dirty="0"/>
              <a:t>Hz</a:t>
            </a:r>
          </a:p>
          <a:p>
            <a:pPr lvl="1"/>
            <a:r>
              <a:rPr lang="en-US" altLang="zh-TW" dirty="0"/>
              <a:t>Send ONE string </a:t>
            </a:r>
            <a:r>
              <a:rPr lang="en-US" altLang="zh-TW" dirty="0" smtClean="0"/>
              <a:t>“Normal!” </a:t>
            </a:r>
            <a:r>
              <a:rPr lang="en-US" altLang="zh-TW" dirty="0"/>
              <a:t>to PC using format 7-n-2 (7-bit data, no parity bit, 2 stop bits)</a:t>
            </a:r>
          </a:p>
          <a:p>
            <a:pPr lvl="1"/>
            <a:r>
              <a:rPr lang="en-US" altLang="zh-TW" dirty="0"/>
              <a:t>When PC receives </a:t>
            </a:r>
            <a:r>
              <a:rPr lang="en-US" altLang="zh-TW" dirty="0" smtClean="0"/>
              <a:t>“Normal!”, </a:t>
            </a:r>
            <a:r>
              <a:rPr lang="en-US" altLang="zh-TW" dirty="0"/>
              <a:t>it responds with “</a:t>
            </a:r>
            <a:r>
              <a:rPr lang="en-US" altLang="zh-TW" dirty="0" err="1"/>
              <a:t>Ack</a:t>
            </a:r>
            <a:r>
              <a:rPr lang="en-US" altLang="zh-TW" dirty="0" smtClean="0"/>
              <a:t>!”</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22</a:t>
            </a:fld>
            <a:endParaRPr lang="zh-TW" altLang="zh-TW"/>
          </a:p>
        </p:txBody>
      </p:sp>
    </p:spTree>
    <p:extLst>
      <p:ext uri="{BB962C8B-B14F-4D97-AF65-F5344CB8AC3E}">
        <p14:creationId xmlns:p14="http://schemas.microsoft.com/office/powerpoint/2010/main" val="25876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Bonus</a:t>
            </a:r>
            <a:endParaRPr lang="zh-TW" altLang="en-US" dirty="0"/>
          </a:p>
        </p:txBody>
      </p:sp>
      <p:sp>
        <p:nvSpPr>
          <p:cNvPr id="3" name="內容版面配置區 2"/>
          <p:cNvSpPr>
            <a:spLocks noGrp="1"/>
          </p:cNvSpPr>
          <p:nvPr>
            <p:ph idx="1"/>
          </p:nvPr>
        </p:nvSpPr>
        <p:spPr/>
        <p:txBody>
          <a:bodyPr/>
          <a:lstStyle/>
          <a:p>
            <a:r>
              <a:rPr lang="en-US" altLang="zh-TW" dirty="0" smtClean="0"/>
              <a:t>Modify the sample code so that Basic 1b can work properly, if it is not.</a:t>
            </a:r>
          </a:p>
          <a:p>
            <a:endParaRPr lang="zh-TW" altLang="en-US" dirty="0" smtClean="0"/>
          </a:p>
          <a:p>
            <a:r>
              <a:rPr lang="en-US" altLang="zh-TW" dirty="0" smtClean="0"/>
              <a:t>Modify Basic 2 to use the format of 7-E-2 (7-bit </a:t>
            </a:r>
            <a:r>
              <a:rPr lang="en-US" altLang="zh-TW" dirty="0"/>
              <a:t>data, even parity bit, 2 stop bits</a:t>
            </a:r>
            <a:r>
              <a:rPr lang="en-US" altLang="zh-TW" dirty="0" smtClean="0"/>
              <a:t>). </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23</a:t>
            </a:fld>
            <a:endParaRPr lang="zh-TW" altLang="zh-TW"/>
          </a:p>
        </p:txBody>
      </p:sp>
    </p:spTree>
    <p:extLst>
      <p:ext uri="{BB962C8B-B14F-4D97-AF65-F5344CB8AC3E}">
        <p14:creationId xmlns:p14="http://schemas.microsoft.com/office/powerpoint/2010/main" val="85117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Bonus</a:t>
            </a:r>
            <a:endParaRPr lang="zh-TW" altLang="en-US" dirty="0"/>
          </a:p>
        </p:txBody>
      </p:sp>
      <p:sp>
        <p:nvSpPr>
          <p:cNvPr id="3" name="內容版面配置區 2"/>
          <p:cNvSpPr>
            <a:spLocks noGrp="1"/>
          </p:cNvSpPr>
          <p:nvPr>
            <p:ph idx="1"/>
          </p:nvPr>
        </p:nvSpPr>
        <p:spPr/>
        <p:txBody>
          <a:bodyPr/>
          <a:lstStyle/>
          <a:p>
            <a:pPr eaLnBrk="1" hangingPunct="1"/>
            <a:r>
              <a:rPr lang="en-US" altLang="zh-TW" dirty="0"/>
              <a:t>Modify the basic </a:t>
            </a:r>
            <a:r>
              <a:rPr lang="en-US" altLang="zh-TW" dirty="0" smtClean="0"/>
              <a:t>lab so that when </a:t>
            </a:r>
            <a:r>
              <a:rPr lang="en-US" altLang="zh-TW" dirty="0"/>
              <a:t>MSP430 </a:t>
            </a:r>
            <a:r>
              <a:rPr lang="en-US" altLang="zh-TW" dirty="0" smtClean="0"/>
              <a:t>receives the </a:t>
            </a:r>
            <a:r>
              <a:rPr lang="en-US" altLang="zh-TW" dirty="0"/>
              <a:t>character ”0”, </a:t>
            </a:r>
            <a:r>
              <a:rPr lang="en-US" altLang="zh-TW" dirty="0" smtClean="0"/>
              <a:t>it stops temperature sensing.</a:t>
            </a:r>
            <a:endParaRPr lang="en-US" altLang="zh-TW" dirty="0"/>
          </a:p>
          <a:p>
            <a:pPr eaLnBrk="1" hangingPunct="1"/>
            <a:r>
              <a:rPr lang="en-US" altLang="zh-TW" dirty="0" smtClean="0"/>
              <a:t>While MSP430 is not sensing temperature, if it </a:t>
            </a:r>
            <a:r>
              <a:rPr lang="en-US" altLang="zh-TW" dirty="0"/>
              <a:t>receives </a:t>
            </a:r>
            <a:r>
              <a:rPr lang="en-US" altLang="zh-TW" dirty="0" smtClean="0"/>
              <a:t>the character </a:t>
            </a:r>
            <a:r>
              <a:rPr lang="en-US" altLang="zh-TW" dirty="0"/>
              <a:t>“R”, </a:t>
            </a:r>
            <a:r>
              <a:rPr lang="en-US" altLang="zh-TW" dirty="0" smtClean="0"/>
              <a:t>it turns </a:t>
            </a:r>
            <a:r>
              <a:rPr lang="en-US" altLang="zh-TW" dirty="0"/>
              <a:t>on the red </a:t>
            </a:r>
            <a:r>
              <a:rPr lang="en-US" altLang="zh-TW" dirty="0" smtClean="0"/>
              <a:t>LED; if it receives the </a:t>
            </a:r>
            <a:r>
              <a:rPr lang="en-US" altLang="zh-TW" dirty="0"/>
              <a:t>character “G”, </a:t>
            </a:r>
            <a:r>
              <a:rPr lang="en-US" altLang="zh-TW" dirty="0" smtClean="0"/>
              <a:t>turns </a:t>
            </a:r>
            <a:r>
              <a:rPr lang="en-US" altLang="zh-TW" dirty="0"/>
              <a:t>on the green </a:t>
            </a:r>
            <a:r>
              <a:rPr lang="en-US" altLang="zh-TW" dirty="0" smtClean="0"/>
              <a:t>LED; and if it receives </a:t>
            </a:r>
            <a:r>
              <a:rPr lang="en-US" altLang="zh-TW" dirty="0"/>
              <a:t>other </a:t>
            </a:r>
            <a:r>
              <a:rPr lang="en-US" altLang="zh-TW" dirty="0" smtClean="0"/>
              <a:t>characters, </a:t>
            </a:r>
            <a:r>
              <a:rPr lang="en-US" altLang="zh-TW" dirty="0"/>
              <a:t>no LED </a:t>
            </a:r>
            <a:r>
              <a:rPr lang="en-US" altLang="zh-TW" dirty="0" smtClean="0"/>
              <a:t>is on</a:t>
            </a:r>
            <a:r>
              <a:rPr lang="en-US" altLang="zh-TW" dirty="0"/>
              <a:t>.</a:t>
            </a:r>
          </a:p>
          <a:p>
            <a:pPr eaLnBrk="1" hangingPunct="1"/>
            <a:r>
              <a:rPr lang="en-US" altLang="zh-TW" dirty="0"/>
              <a:t>When MSP430 receives </a:t>
            </a:r>
            <a:r>
              <a:rPr lang="en-US" altLang="zh-TW" dirty="0" smtClean="0"/>
              <a:t>the character </a:t>
            </a:r>
            <a:r>
              <a:rPr lang="en-US" altLang="zh-TW" dirty="0"/>
              <a:t>”1”, </a:t>
            </a:r>
            <a:r>
              <a:rPr lang="en-US" altLang="zh-TW" dirty="0" smtClean="0"/>
              <a:t>it goes back </a:t>
            </a:r>
            <a:r>
              <a:rPr lang="en-US" altLang="zh-TW" dirty="0"/>
              <a:t>to basic lab.</a:t>
            </a:r>
          </a:p>
          <a:p>
            <a:pPr eaLnBrk="1" hangingPunct="1"/>
            <a:r>
              <a:rPr lang="en-US" altLang="zh-TW" dirty="0"/>
              <a:t>Use 4800 baud, 8-bit of data, and 2 stop bits. </a:t>
            </a:r>
            <a:endParaRPr lang="zh-TW" altLang="en-US" dirty="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24</a:t>
            </a:fld>
            <a:endParaRPr lang="zh-TW" altLang="zh-TW"/>
          </a:p>
        </p:txBody>
      </p:sp>
    </p:spTree>
    <p:extLst>
      <p:ext uri="{BB962C8B-B14F-4D97-AF65-F5344CB8AC3E}">
        <p14:creationId xmlns:p14="http://schemas.microsoft.com/office/powerpoint/2010/main" val="95236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4294967295"/>
          </p:nvPr>
        </p:nvSpPr>
        <p:spPr>
          <a:xfrm>
            <a:off x="6902450" y="6356350"/>
            <a:ext cx="2133600" cy="365125"/>
          </a:xfrm>
          <a:prstGeom prst="rect">
            <a:avLst/>
          </a:prstGeom>
        </p:spPr>
        <p:txBody>
          <a:bodyPr/>
          <a:lstStyle/>
          <a:p>
            <a:pPr>
              <a:defRPr/>
            </a:pPr>
            <a:fld id="{031C6FBF-13F8-4042-B8EA-B3F3175BDE1C}" type="slidenum">
              <a:rPr lang="zh-TW" altLang="en-US"/>
              <a:pPr>
                <a:defRPr/>
              </a:pPr>
              <a:t>2</a:t>
            </a:fld>
            <a:endParaRPr lang="zh-TW"/>
          </a:p>
        </p:txBody>
      </p:sp>
      <p:sp>
        <p:nvSpPr>
          <p:cNvPr id="20482" name="Rectangle 4"/>
          <p:cNvSpPr>
            <a:spLocks noGrp="1" noChangeArrowheads="1"/>
          </p:cNvSpPr>
          <p:nvPr>
            <p:ph type="title"/>
          </p:nvPr>
        </p:nvSpPr>
        <p:spPr/>
        <p:txBody>
          <a:bodyPr/>
          <a:lstStyle/>
          <a:p>
            <a:pPr algn="l" eaLnBrk="1" hangingPunct="1"/>
            <a:r>
              <a:rPr lang="en-US" altLang="zh-TW" smtClean="0"/>
              <a:t>Recall</a:t>
            </a:r>
            <a:br>
              <a:rPr lang="en-US" altLang="zh-TW" smtClean="0"/>
            </a:br>
            <a:r>
              <a:rPr lang="en-US" altLang="zh-TW" smtClean="0"/>
              <a:t>Pins for Comm</a:t>
            </a:r>
          </a:p>
        </p:txBody>
      </p:sp>
      <p:pic>
        <p:nvPicPr>
          <p:cNvPr id="20483" name="Picture 5"/>
          <p:cNvPicPr>
            <a:picLocks noChangeAspect="1"/>
          </p:cNvPicPr>
          <p:nvPr/>
        </p:nvPicPr>
        <p:blipFill>
          <a:blip r:embed="rId2" cstate="print"/>
          <a:srcRect l="7376" t="26219" r="6461" b="2145"/>
          <a:stretch>
            <a:fillRect/>
          </a:stretch>
        </p:blipFill>
        <p:spPr bwMode="auto">
          <a:xfrm>
            <a:off x="3984625" y="307975"/>
            <a:ext cx="5022850" cy="6550025"/>
          </a:xfrm>
          <a:prstGeom prst="rect">
            <a:avLst/>
          </a:prstGeom>
          <a:noFill/>
          <a:ln w="9525">
            <a:noFill/>
            <a:miter lim="800000"/>
            <a:headEnd/>
            <a:tailEnd/>
          </a:ln>
        </p:spPr>
      </p:pic>
      <p:sp>
        <p:nvSpPr>
          <p:cNvPr id="20484" name="Oval 5"/>
          <p:cNvSpPr>
            <a:spLocks noChangeArrowheads="1"/>
          </p:cNvSpPr>
          <p:nvPr/>
        </p:nvSpPr>
        <p:spPr bwMode="auto">
          <a:xfrm>
            <a:off x="3697288" y="3716338"/>
            <a:ext cx="2232025" cy="287337"/>
          </a:xfrm>
          <a:prstGeom prst="ellipse">
            <a:avLst/>
          </a:prstGeom>
          <a:noFill/>
          <a:ln w="57150">
            <a:solidFill>
              <a:srgbClr val="3399FF"/>
            </a:solidFill>
            <a:round/>
            <a:headEnd/>
            <a:tailEnd/>
          </a:ln>
        </p:spPr>
        <p:txBody>
          <a:bodyPr wrap="none" anchor="ctr"/>
          <a:lstStyle/>
          <a:p>
            <a:endParaRPr lang="en-US" altLang="zh-TW"/>
          </a:p>
        </p:txBody>
      </p:sp>
      <p:sp>
        <p:nvSpPr>
          <p:cNvPr id="20485" name="Oval 6"/>
          <p:cNvSpPr>
            <a:spLocks noChangeArrowheads="1"/>
          </p:cNvSpPr>
          <p:nvPr/>
        </p:nvSpPr>
        <p:spPr bwMode="auto">
          <a:xfrm>
            <a:off x="7513638" y="2420938"/>
            <a:ext cx="360362" cy="1008062"/>
          </a:xfrm>
          <a:prstGeom prst="ellipse">
            <a:avLst/>
          </a:prstGeom>
          <a:noFill/>
          <a:ln w="57150">
            <a:solidFill>
              <a:srgbClr val="3399FF"/>
            </a:solidFill>
            <a:round/>
            <a:headEnd/>
            <a:tailEnd/>
          </a:ln>
        </p:spPr>
        <p:txBody>
          <a:bodyPr wrap="none" anchor="ctr"/>
          <a:lstStyle/>
          <a:p>
            <a:endParaRPr lang="en-US" altLang="zh-TW"/>
          </a:p>
        </p:txBody>
      </p:sp>
      <p:cxnSp>
        <p:nvCxnSpPr>
          <p:cNvPr id="20486" name="AutoShape 7"/>
          <p:cNvCxnSpPr>
            <a:cxnSpLocks noChangeShapeType="1"/>
            <a:stCxn id="20484" idx="2"/>
            <a:endCxn id="20485" idx="2"/>
          </p:cNvCxnSpPr>
          <p:nvPr/>
        </p:nvCxnSpPr>
        <p:spPr bwMode="auto">
          <a:xfrm rot="10800000" flipH="1">
            <a:off x="3668713" y="2925763"/>
            <a:ext cx="3816350" cy="935037"/>
          </a:xfrm>
          <a:prstGeom prst="curvedConnector3">
            <a:avLst>
              <a:gd name="adj1" fmla="val -13356"/>
            </a:avLst>
          </a:prstGeom>
          <a:noFill/>
          <a:ln w="38100">
            <a:solidFill>
              <a:srgbClr val="3399FF"/>
            </a:solidFill>
            <a:round/>
            <a:headEnd/>
            <a:tailEnd type="triangle" w="med" len="med"/>
          </a:ln>
        </p:spPr>
      </p:cxnSp>
      <p:sp>
        <p:nvSpPr>
          <p:cNvPr id="20487" name="Oval 8"/>
          <p:cNvSpPr>
            <a:spLocks noChangeArrowheads="1"/>
          </p:cNvSpPr>
          <p:nvPr/>
        </p:nvSpPr>
        <p:spPr bwMode="auto">
          <a:xfrm>
            <a:off x="3725863" y="4005263"/>
            <a:ext cx="2232025" cy="287337"/>
          </a:xfrm>
          <a:prstGeom prst="ellipse">
            <a:avLst/>
          </a:prstGeom>
          <a:noFill/>
          <a:ln w="57150">
            <a:solidFill>
              <a:srgbClr val="FFFF00"/>
            </a:solidFill>
            <a:round/>
            <a:headEnd/>
            <a:tailEnd/>
          </a:ln>
        </p:spPr>
        <p:txBody>
          <a:bodyPr wrap="none" anchor="ctr"/>
          <a:lstStyle/>
          <a:p>
            <a:endParaRPr lang="en-US" altLang="zh-TW"/>
          </a:p>
        </p:txBody>
      </p:sp>
      <p:sp>
        <p:nvSpPr>
          <p:cNvPr id="20488" name="Oval 9"/>
          <p:cNvSpPr>
            <a:spLocks noChangeArrowheads="1"/>
          </p:cNvSpPr>
          <p:nvPr/>
        </p:nvSpPr>
        <p:spPr bwMode="auto">
          <a:xfrm>
            <a:off x="7800975" y="2420938"/>
            <a:ext cx="360363" cy="1008062"/>
          </a:xfrm>
          <a:prstGeom prst="ellipse">
            <a:avLst/>
          </a:prstGeom>
          <a:noFill/>
          <a:ln w="57150">
            <a:solidFill>
              <a:srgbClr val="FFFF00"/>
            </a:solidFill>
            <a:round/>
            <a:headEnd/>
            <a:tailEnd/>
          </a:ln>
        </p:spPr>
        <p:txBody>
          <a:bodyPr wrap="none" anchor="ctr"/>
          <a:lstStyle/>
          <a:p>
            <a:endParaRPr lang="en-US" altLang="zh-TW"/>
          </a:p>
        </p:txBody>
      </p:sp>
      <p:cxnSp>
        <p:nvCxnSpPr>
          <p:cNvPr id="20489" name="AutoShape 10"/>
          <p:cNvCxnSpPr>
            <a:cxnSpLocks noChangeShapeType="1"/>
            <a:stCxn id="20487" idx="2"/>
            <a:endCxn id="20488" idx="2"/>
          </p:cNvCxnSpPr>
          <p:nvPr/>
        </p:nvCxnSpPr>
        <p:spPr bwMode="auto">
          <a:xfrm rot="10800000" flipH="1">
            <a:off x="3697288" y="2925763"/>
            <a:ext cx="4075112" cy="1223962"/>
          </a:xfrm>
          <a:prstGeom prst="curvedConnector3">
            <a:avLst>
              <a:gd name="adj1" fmla="val -4907"/>
            </a:avLst>
          </a:prstGeom>
          <a:noFill/>
          <a:ln w="38100">
            <a:solidFill>
              <a:srgbClr val="FFFF00"/>
            </a:solidFill>
            <a:round/>
            <a:headEnd/>
            <a:tailEnd type="triangle" w="med" len="med"/>
          </a:ln>
        </p:spPr>
      </p:cxnSp>
      <p:sp>
        <p:nvSpPr>
          <p:cNvPr id="20490" name="Rectangle 11"/>
          <p:cNvSpPr>
            <a:spLocks noChangeArrowheads="1"/>
          </p:cNvSpPr>
          <p:nvPr/>
        </p:nvSpPr>
        <p:spPr bwMode="auto">
          <a:xfrm>
            <a:off x="3913188" y="260350"/>
            <a:ext cx="4968875" cy="2305050"/>
          </a:xfrm>
          <a:prstGeom prst="rect">
            <a:avLst/>
          </a:prstGeom>
          <a:noFill/>
          <a:ln w="57150">
            <a:solidFill>
              <a:srgbClr val="33CC33"/>
            </a:solidFill>
            <a:miter lim="800000"/>
            <a:headEnd/>
            <a:tailEnd/>
          </a:ln>
        </p:spPr>
        <p:txBody>
          <a:bodyPr wrap="none" anchor="ctr"/>
          <a:lstStyle/>
          <a:p>
            <a:endParaRPr lang="en-US" altLang="zh-TW"/>
          </a:p>
        </p:txBody>
      </p:sp>
      <p:sp>
        <p:nvSpPr>
          <p:cNvPr id="20491" name="Oval 12"/>
          <p:cNvSpPr>
            <a:spLocks noChangeArrowheads="1"/>
          </p:cNvSpPr>
          <p:nvPr/>
        </p:nvSpPr>
        <p:spPr bwMode="auto">
          <a:xfrm>
            <a:off x="5353050" y="2133600"/>
            <a:ext cx="1584325" cy="431800"/>
          </a:xfrm>
          <a:prstGeom prst="ellipse">
            <a:avLst/>
          </a:prstGeom>
          <a:noFill/>
          <a:ln w="57150">
            <a:solidFill>
              <a:srgbClr val="33CC33"/>
            </a:solidFill>
            <a:round/>
            <a:headEnd/>
            <a:tailEnd/>
          </a:ln>
        </p:spPr>
        <p:txBody>
          <a:bodyPr wrap="none" anchor="ctr"/>
          <a:lstStyle/>
          <a:p>
            <a:endParaRPr lang="en-US" altLang="zh-TW"/>
          </a:p>
        </p:txBody>
      </p:sp>
      <p:pic>
        <p:nvPicPr>
          <p:cNvPr id="20492" name="Picture 6" descr="j0398505"/>
          <p:cNvPicPr>
            <a:picLocks noChangeAspect="1" noChangeArrowheads="1"/>
          </p:cNvPicPr>
          <p:nvPr/>
        </p:nvPicPr>
        <p:blipFill>
          <a:blip r:embed="rId3" cstate="print"/>
          <a:srcRect/>
          <a:stretch>
            <a:fillRect/>
          </a:stretch>
        </p:blipFill>
        <p:spPr bwMode="auto">
          <a:xfrm flipH="1">
            <a:off x="611188" y="2133600"/>
            <a:ext cx="1655762" cy="1473200"/>
          </a:xfrm>
          <a:prstGeom prst="rect">
            <a:avLst/>
          </a:prstGeom>
          <a:noFill/>
          <a:ln w="9525">
            <a:noFill/>
            <a:miter lim="800000"/>
            <a:headEnd/>
            <a:tailEnd/>
          </a:ln>
        </p:spPr>
      </p:pic>
      <p:sp>
        <p:nvSpPr>
          <p:cNvPr id="1033234" name="Text Box 18"/>
          <p:cNvSpPr txBox="1">
            <a:spLocks noChangeArrowheads="1"/>
          </p:cNvSpPr>
          <p:nvPr/>
        </p:nvSpPr>
        <p:spPr bwMode="auto">
          <a:xfrm>
            <a:off x="544513" y="4038600"/>
            <a:ext cx="1724025" cy="8302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latin typeface="+mn-lt"/>
              </a:rPr>
              <a:t>P1.1 </a:t>
            </a:r>
            <a:r>
              <a:rPr lang="en-US" altLang="zh-TW" sz="2400" b="1" dirty="0">
                <a:latin typeface="+mn-lt"/>
                <a:sym typeface="Wingdings"/>
              </a:rPr>
              <a:t> TXD</a:t>
            </a:r>
          </a:p>
          <a:p>
            <a:pPr>
              <a:defRPr/>
            </a:pPr>
            <a:r>
              <a:rPr lang="en-US" altLang="zh-TW" sz="2400" b="1" dirty="0">
                <a:latin typeface="+mn-lt"/>
                <a:sym typeface="Wingdings"/>
              </a:rPr>
              <a:t>P1.2  RXD</a:t>
            </a:r>
            <a:endParaRPr lang="en-US" altLang="zh-TW" sz="2400" b="1" dirty="0">
              <a:latin typeface="+mn-lt"/>
            </a:endParaRPr>
          </a:p>
        </p:txBody>
      </p:sp>
      <p:sp>
        <p:nvSpPr>
          <p:cNvPr id="17" name="手繪多邊形 16"/>
          <p:cNvSpPr/>
          <p:nvPr/>
        </p:nvSpPr>
        <p:spPr>
          <a:xfrm>
            <a:off x="1760538" y="-61913"/>
            <a:ext cx="2955925" cy="3967163"/>
          </a:xfrm>
          <a:custGeom>
            <a:avLst/>
            <a:gdLst>
              <a:gd name="connsiteX0" fmla="*/ 2912533 w 2954866"/>
              <a:gd name="connsiteY0" fmla="*/ 366889 h 3968044"/>
              <a:gd name="connsiteX1" fmla="*/ 2709333 w 2954866"/>
              <a:gd name="connsiteY1" fmla="*/ 163689 h 3968044"/>
              <a:gd name="connsiteX2" fmla="*/ 1439333 w 2954866"/>
              <a:gd name="connsiteY2" fmla="*/ 553156 h 3968044"/>
              <a:gd name="connsiteX3" fmla="*/ 1016000 w 2954866"/>
              <a:gd name="connsiteY3" fmla="*/ 3482622 h 3968044"/>
              <a:gd name="connsiteX4" fmla="*/ 0 w 2954866"/>
              <a:gd name="connsiteY4" fmla="*/ 3465689 h 396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866" h="3968044">
                <a:moveTo>
                  <a:pt x="2912533" y="366889"/>
                </a:moveTo>
                <a:cubicBezTo>
                  <a:pt x="2933699" y="249767"/>
                  <a:pt x="2954866" y="132645"/>
                  <a:pt x="2709333" y="163689"/>
                </a:cubicBezTo>
                <a:cubicBezTo>
                  <a:pt x="2463800" y="194733"/>
                  <a:pt x="1721555" y="0"/>
                  <a:pt x="1439333" y="553156"/>
                </a:cubicBezTo>
                <a:cubicBezTo>
                  <a:pt x="1157111" y="1106312"/>
                  <a:pt x="1255889" y="2997200"/>
                  <a:pt x="1016000" y="3482622"/>
                </a:cubicBezTo>
                <a:cubicBezTo>
                  <a:pt x="776111" y="3968044"/>
                  <a:pt x="388055" y="3716866"/>
                  <a:pt x="0" y="3465689"/>
                </a:cubicBezTo>
              </a:path>
            </a:pathLst>
          </a:custGeom>
          <a:ln w="381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Tree>
    <p:extLst>
      <p:ext uri="{BB962C8B-B14F-4D97-AF65-F5344CB8AC3E}">
        <p14:creationId xmlns:p14="http://schemas.microsoft.com/office/powerpoint/2010/main" val="3107357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Pin Connections</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3</a:t>
            </a:fld>
            <a:endParaRPr lang="zh-TW" altLang="zh-TW"/>
          </a:p>
        </p:txBody>
      </p:sp>
      <p:pic>
        <p:nvPicPr>
          <p:cNvPr id="4" name="Picture 3"/>
          <p:cNvPicPr>
            <a:picLocks noChangeAspect="1"/>
          </p:cNvPicPr>
          <p:nvPr/>
        </p:nvPicPr>
        <p:blipFill>
          <a:blip r:embed="rId2" cstate="print"/>
          <a:srcRect/>
          <a:stretch>
            <a:fillRect/>
          </a:stretch>
        </p:blipFill>
        <p:spPr bwMode="auto">
          <a:xfrm>
            <a:off x="292100" y="1052736"/>
            <a:ext cx="8559800" cy="3581400"/>
          </a:xfrm>
          <a:prstGeom prst="rect">
            <a:avLst/>
          </a:prstGeom>
          <a:noFill/>
          <a:ln w="9525">
            <a:noFill/>
            <a:miter lim="800000"/>
            <a:headEnd/>
            <a:tailEnd/>
          </a:ln>
        </p:spPr>
      </p:pic>
      <p:sp>
        <p:nvSpPr>
          <p:cNvPr id="5" name="Text Box 18"/>
          <p:cNvSpPr txBox="1">
            <a:spLocks noChangeArrowheads="1"/>
          </p:cNvSpPr>
          <p:nvPr/>
        </p:nvSpPr>
        <p:spPr bwMode="auto">
          <a:xfrm>
            <a:off x="1135063" y="3246661"/>
            <a:ext cx="700087" cy="46196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latin typeface="+mn-lt"/>
                <a:sym typeface="Wingdings"/>
              </a:rPr>
              <a:t>TXD</a:t>
            </a:r>
            <a:endParaRPr lang="en-US" altLang="zh-TW" sz="2400" b="1" dirty="0">
              <a:latin typeface="+mn-lt"/>
            </a:endParaRPr>
          </a:p>
        </p:txBody>
      </p:sp>
      <p:sp>
        <p:nvSpPr>
          <p:cNvPr id="6" name="Text Box 18"/>
          <p:cNvSpPr txBox="1">
            <a:spLocks noChangeArrowheads="1"/>
          </p:cNvSpPr>
          <p:nvPr/>
        </p:nvSpPr>
        <p:spPr bwMode="auto">
          <a:xfrm>
            <a:off x="1116013" y="3965798"/>
            <a:ext cx="7207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latin typeface="+mn-lt"/>
                <a:sym typeface="Wingdings"/>
              </a:rPr>
              <a:t>RXD</a:t>
            </a:r>
            <a:endParaRPr lang="en-US" altLang="zh-TW" sz="2400" b="1" dirty="0">
              <a:latin typeface="+mn-lt"/>
            </a:endParaRPr>
          </a:p>
        </p:txBody>
      </p:sp>
      <p:cxnSp>
        <p:nvCxnSpPr>
          <p:cNvPr id="7" name="直線接點 6"/>
          <p:cNvCxnSpPr/>
          <p:nvPr/>
        </p:nvCxnSpPr>
        <p:spPr>
          <a:xfrm>
            <a:off x="4140200" y="4293096"/>
            <a:ext cx="25193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659563" y="3645024"/>
            <a:ext cx="1944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橢圓 8"/>
          <p:cNvSpPr/>
          <p:nvPr/>
        </p:nvSpPr>
        <p:spPr>
          <a:xfrm>
            <a:off x="250825" y="3348261"/>
            <a:ext cx="865188"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250825" y="4067398"/>
            <a:ext cx="865188"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11" name="Group 5"/>
          <p:cNvGraphicFramePr>
            <a:graphicFrameLocks noGrp="1"/>
          </p:cNvGraphicFramePr>
          <p:nvPr>
            <p:extLst>
              <p:ext uri="{D42A27DB-BD31-4B8C-83A1-F6EECF244321}">
                <p14:modId xmlns:p14="http://schemas.microsoft.com/office/powerpoint/2010/main" val="859601800"/>
              </p:ext>
            </p:extLst>
          </p:nvPr>
        </p:nvGraphicFramePr>
        <p:xfrm>
          <a:off x="468313" y="4621872"/>
          <a:ext cx="8352730" cy="1615440"/>
        </p:xfrm>
        <a:graphic>
          <a:graphicData uri="http://schemas.openxmlformats.org/drawingml/2006/table">
            <a:tbl>
              <a:tblPr/>
              <a:tblGrid>
                <a:gridCol w="8352730"/>
              </a:tblGrid>
              <a:tr h="1571248">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TXD 0x02 // TXD on P1.1 (Timer0_A.OUT0)</a:t>
                      </a:r>
                    </a:p>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RXD 0x04 // RXD on P1.2 (Timer0_A.CCI1A)</a:t>
                      </a:r>
                    </a:p>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P1SEL |= TXD + RXD;  // Enable TXD/RXD pins</a:t>
                      </a:r>
                    </a:p>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P1DIR = 0xFF &amp; ~RXD; // Set pins to output</a:t>
                      </a:r>
                    </a:p>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P1OUT = 0x00;        // Initialize all GPIO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2" name="文字方塊 11"/>
          <p:cNvSpPr txBox="1">
            <a:spLocks noChangeArrowheads="1"/>
          </p:cNvSpPr>
          <p:nvPr/>
        </p:nvSpPr>
        <p:spPr bwMode="auto">
          <a:xfrm>
            <a:off x="6948488" y="3068861"/>
            <a:ext cx="1751012" cy="400050"/>
          </a:xfrm>
          <a:prstGeom prst="rect">
            <a:avLst/>
          </a:prstGeom>
          <a:noFill/>
          <a:ln w="9525">
            <a:noFill/>
            <a:miter lim="800000"/>
            <a:headEnd/>
            <a:tailEnd/>
          </a:ln>
        </p:spPr>
        <p:txBody>
          <a:bodyPr wrap="none">
            <a:spAutoFit/>
          </a:bodyPr>
          <a:lstStyle/>
          <a:p>
            <a:r>
              <a:rPr lang="en-US" altLang="zh-TW" sz="2000" b="1">
                <a:solidFill>
                  <a:srgbClr val="FF0000"/>
                </a:solidFill>
              </a:rPr>
              <a:t>Use TACCR0</a:t>
            </a:r>
            <a:endParaRPr lang="zh-TW" altLang="en-US" sz="2000" b="1">
              <a:solidFill>
                <a:srgbClr val="FF0000"/>
              </a:solidFill>
            </a:endParaRPr>
          </a:p>
        </p:txBody>
      </p:sp>
      <p:sp>
        <p:nvSpPr>
          <p:cNvPr id="13" name="文字方塊 12"/>
          <p:cNvSpPr txBox="1">
            <a:spLocks noChangeArrowheads="1"/>
          </p:cNvSpPr>
          <p:nvPr/>
        </p:nvSpPr>
        <p:spPr bwMode="auto">
          <a:xfrm>
            <a:off x="6948264" y="3749898"/>
            <a:ext cx="1751012" cy="400050"/>
          </a:xfrm>
          <a:prstGeom prst="rect">
            <a:avLst/>
          </a:prstGeom>
          <a:noFill/>
          <a:ln w="9525">
            <a:noFill/>
            <a:miter lim="800000"/>
            <a:headEnd/>
            <a:tailEnd/>
          </a:ln>
        </p:spPr>
        <p:txBody>
          <a:bodyPr wrap="none">
            <a:spAutoFit/>
          </a:bodyPr>
          <a:lstStyle/>
          <a:p>
            <a:r>
              <a:rPr lang="en-US" altLang="zh-TW" sz="2000" b="1" dirty="0">
                <a:solidFill>
                  <a:srgbClr val="FF0000"/>
                </a:solidFill>
              </a:rPr>
              <a:t>Use TACCR1</a:t>
            </a:r>
            <a:endParaRPr lang="zh-TW" altLang="en-US" sz="2000" b="1" dirty="0">
              <a:solidFill>
                <a:srgbClr val="FF0000"/>
              </a:solidFill>
            </a:endParaRPr>
          </a:p>
        </p:txBody>
      </p:sp>
    </p:spTree>
    <p:extLst>
      <p:ext uri="{BB962C8B-B14F-4D97-AF65-F5344CB8AC3E}">
        <p14:creationId xmlns:p14="http://schemas.microsoft.com/office/powerpoint/2010/main" val="229791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fld id="{8E0E5158-C86D-4FBE-8AA1-8CB99B8A8A8C}" type="slidenum">
              <a:rPr lang="zh-TW" altLang="en-US" smtClean="0"/>
              <a:pPr/>
              <a:t>4</a:t>
            </a:fld>
            <a:endParaRPr lang="zh-TW" altLang="zh-TW"/>
          </a:p>
        </p:txBody>
      </p:sp>
      <p:pic>
        <p:nvPicPr>
          <p:cNvPr id="5" name="圖片 31" descr="1234.jpg"/>
          <p:cNvPicPr>
            <a:picLocks noChangeAspect="1"/>
          </p:cNvPicPr>
          <p:nvPr/>
        </p:nvPicPr>
        <p:blipFill>
          <a:blip r:embed="rId2" cstate="print"/>
          <a:srcRect/>
          <a:stretch>
            <a:fillRect/>
          </a:stretch>
        </p:blipFill>
        <p:spPr bwMode="auto">
          <a:xfrm>
            <a:off x="2268538" y="0"/>
            <a:ext cx="4398962" cy="6858000"/>
          </a:xfrm>
          <a:prstGeom prst="rect">
            <a:avLst/>
          </a:prstGeom>
          <a:noFill/>
          <a:ln w="9525">
            <a:noFill/>
            <a:miter lim="800000"/>
            <a:headEnd/>
            <a:tailEnd/>
          </a:ln>
        </p:spPr>
      </p:pic>
      <p:sp>
        <p:nvSpPr>
          <p:cNvPr id="6" name="Text Box 9"/>
          <p:cNvSpPr txBox="1">
            <a:spLocks noChangeArrowheads="1"/>
          </p:cNvSpPr>
          <p:nvPr/>
        </p:nvSpPr>
        <p:spPr bwMode="auto">
          <a:xfrm>
            <a:off x="971550" y="4437063"/>
            <a:ext cx="1368425" cy="457200"/>
          </a:xfrm>
          <a:prstGeom prst="rect">
            <a:avLst/>
          </a:prstGeom>
          <a:noFill/>
          <a:ln w="9525">
            <a:noFill/>
            <a:miter lim="800000"/>
            <a:headEnd/>
            <a:tailEnd/>
          </a:ln>
        </p:spPr>
        <p:txBody>
          <a:bodyPr wrap="none">
            <a:spAutoFit/>
          </a:bodyPr>
          <a:lstStyle/>
          <a:p>
            <a:r>
              <a:rPr lang="en-US" altLang="zh-TW" sz="2400" b="1">
                <a:solidFill>
                  <a:srgbClr val="33CC33"/>
                </a:solidFill>
              </a:rPr>
              <a:t>RXD pin</a:t>
            </a:r>
          </a:p>
        </p:txBody>
      </p:sp>
      <p:sp>
        <p:nvSpPr>
          <p:cNvPr id="7" name="Line 10"/>
          <p:cNvSpPr>
            <a:spLocks noChangeShapeType="1"/>
          </p:cNvSpPr>
          <p:nvPr/>
        </p:nvSpPr>
        <p:spPr bwMode="auto">
          <a:xfrm flipH="1" flipV="1">
            <a:off x="2843213" y="4724400"/>
            <a:ext cx="647700" cy="0"/>
          </a:xfrm>
          <a:prstGeom prst="line">
            <a:avLst/>
          </a:prstGeom>
          <a:noFill/>
          <a:ln w="38100">
            <a:solidFill>
              <a:srgbClr val="33CC33"/>
            </a:solidFill>
            <a:round/>
            <a:headEnd type="triangle" w="med" len="med"/>
            <a:tailEnd/>
          </a:ln>
        </p:spPr>
        <p:txBody>
          <a:bodyPr/>
          <a:lstStyle/>
          <a:p>
            <a:endParaRPr lang="zh-TW" altLang="en-US"/>
          </a:p>
        </p:txBody>
      </p:sp>
      <p:sp>
        <p:nvSpPr>
          <p:cNvPr id="8" name="Text Box 8"/>
          <p:cNvSpPr txBox="1">
            <a:spLocks noChangeArrowheads="1"/>
          </p:cNvSpPr>
          <p:nvPr/>
        </p:nvSpPr>
        <p:spPr bwMode="auto">
          <a:xfrm>
            <a:off x="6372225" y="3141663"/>
            <a:ext cx="1333500" cy="457200"/>
          </a:xfrm>
          <a:prstGeom prst="rect">
            <a:avLst/>
          </a:prstGeom>
          <a:noFill/>
          <a:ln w="9525">
            <a:noFill/>
            <a:miter lim="800000"/>
            <a:headEnd/>
            <a:tailEnd/>
          </a:ln>
        </p:spPr>
        <p:txBody>
          <a:bodyPr wrap="none">
            <a:spAutoFit/>
          </a:bodyPr>
          <a:lstStyle/>
          <a:p>
            <a:r>
              <a:rPr lang="en-US" altLang="zh-TW" sz="2400" b="1">
                <a:solidFill>
                  <a:srgbClr val="FF0000"/>
                </a:solidFill>
              </a:rPr>
              <a:t>TXD pin</a:t>
            </a:r>
          </a:p>
        </p:txBody>
      </p:sp>
      <p:sp>
        <p:nvSpPr>
          <p:cNvPr id="9" name="Line 7"/>
          <p:cNvSpPr>
            <a:spLocks noChangeShapeType="1"/>
          </p:cNvSpPr>
          <p:nvPr/>
        </p:nvSpPr>
        <p:spPr bwMode="auto">
          <a:xfrm>
            <a:off x="3492500" y="4005263"/>
            <a:ext cx="360363" cy="0"/>
          </a:xfrm>
          <a:prstGeom prst="line">
            <a:avLst/>
          </a:prstGeom>
          <a:noFill/>
          <a:ln w="38100">
            <a:solidFill>
              <a:srgbClr val="FF0000"/>
            </a:solidFill>
            <a:round/>
            <a:headEnd/>
            <a:tailEnd/>
          </a:ln>
        </p:spPr>
        <p:txBody>
          <a:bodyPr/>
          <a:lstStyle/>
          <a:p>
            <a:endParaRPr lang="zh-TW" altLang="en-US"/>
          </a:p>
        </p:txBody>
      </p:sp>
      <p:sp>
        <p:nvSpPr>
          <p:cNvPr id="10" name="Oval 14"/>
          <p:cNvSpPr>
            <a:spLocks noChangeArrowheads="1"/>
          </p:cNvSpPr>
          <p:nvPr/>
        </p:nvSpPr>
        <p:spPr bwMode="auto">
          <a:xfrm>
            <a:off x="2411413" y="5516563"/>
            <a:ext cx="431800" cy="358775"/>
          </a:xfrm>
          <a:prstGeom prst="ellipse">
            <a:avLst/>
          </a:prstGeom>
          <a:noFill/>
          <a:ln w="57150">
            <a:solidFill>
              <a:srgbClr val="33CC33"/>
            </a:solidFill>
            <a:round/>
            <a:headEnd/>
            <a:tailEnd/>
          </a:ln>
        </p:spPr>
        <p:txBody>
          <a:bodyPr wrap="none" anchor="ctr"/>
          <a:lstStyle/>
          <a:p>
            <a:endParaRPr lang="en-US" altLang="zh-TW"/>
          </a:p>
        </p:txBody>
      </p:sp>
      <p:cxnSp>
        <p:nvCxnSpPr>
          <p:cNvPr id="11" name="肘形接點 10"/>
          <p:cNvCxnSpPr>
            <a:cxnSpLocks noChangeShapeType="1"/>
          </p:cNvCxnSpPr>
          <p:nvPr/>
        </p:nvCxnSpPr>
        <p:spPr bwMode="auto">
          <a:xfrm rot="5400000">
            <a:off x="2574131" y="5066507"/>
            <a:ext cx="898525" cy="360362"/>
          </a:xfrm>
          <a:prstGeom prst="bentConnector3">
            <a:avLst>
              <a:gd name="adj1" fmla="val 50000"/>
            </a:avLst>
          </a:prstGeom>
          <a:noFill/>
          <a:ln w="28575" algn="ctr">
            <a:solidFill>
              <a:srgbClr val="33CC33"/>
            </a:solidFill>
            <a:miter lim="800000"/>
            <a:headEnd/>
            <a:tailEnd type="arrow" w="med" len="med"/>
          </a:ln>
        </p:spPr>
      </p:cxnSp>
      <p:cxnSp>
        <p:nvCxnSpPr>
          <p:cNvPr id="12" name="Straight Arrow Connector 14"/>
          <p:cNvCxnSpPr>
            <a:cxnSpLocks noChangeShapeType="1"/>
          </p:cNvCxnSpPr>
          <p:nvPr/>
        </p:nvCxnSpPr>
        <p:spPr bwMode="auto">
          <a:xfrm>
            <a:off x="4427538" y="620713"/>
            <a:ext cx="863600" cy="4321175"/>
          </a:xfrm>
          <a:prstGeom prst="straightConnector1">
            <a:avLst/>
          </a:prstGeom>
          <a:noFill/>
          <a:ln w="76200" algn="ctr">
            <a:solidFill>
              <a:srgbClr val="33CC33"/>
            </a:solidFill>
            <a:round/>
            <a:headEnd/>
            <a:tailEnd type="arrow" w="med" len="med"/>
          </a:ln>
          <a:effectLst>
            <a:outerShdw dist="20000" dir="5400000" rotWithShape="0">
              <a:srgbClr val="000000">
                <a:alpha val="37999"/>
              </a:srgbClr>
            </a:outerShdw>
          </a:effectLst>
        </p:spPr>
      </p:cxnSp>
      <p:sp>
        <p:nvSpPr>
          <p:cNvPr id="13" name="橢圓 12"/>
          <p:cNvSpPr/>
          <p:nvPr/>
        </p:nvSpPr>
        <p:spPr>
          <a:xfrm>
            <a:off x="2339975" y="4221163"/>
            <a:ext cx="865188" cy="10795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a:spLocks noChangeArrowheads="1"/>
          </p:cNvSpPr>
          <p:nvPr/>
        </p:nvSpPr>
        <p:spPr bwMode="auto">
          <a:xfrm>
            <a:off x="5003800" y="4797425"/>
            <a:ext cx="1150938" cy="287338"/>
          </a:xfrm>
          <a:prstGeom prst="rect">
            <a:avLst/>
          </a:prstGeom>
          <a:noFill/>
          <a:ln w="25400" algn="ctr">
            <a:solidFill>
              <a:srgbClr val="33CC33"/>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15" name="橢圓 14"/>
          <p:cNvSpPr/>
          <p:nvPr/>
        </p:nvSpPr>
        <p:spPr>
          <a:xfrm>
            <a:off x="3779838" y="2924175"/>
            <a:ext cx="504825" cy="3603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圓角矩形 15"/>
          <p:cNvSpPr/>
          <p:nvPr/>
        </p:nvSpPr>
        <p:spPr>
          <a:xfrm>
            <a:off x="395288" y="3500438"/>
            <a:ext cx="1439862" cy="914400"/>
          </a:xfrm>
          <a:prstGeom prst="roundRect">
            <a:avLst/>
          </a:prstGeom>
          <a:solidFill>
            <a:srgbClr val="33CC3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TW" sz="2800" dirty="0"/>
              <a:t>For</a:t>
            </a:r>
          </a:p>
          <a:p>
            <a:pPr algn="ctr">
              <a:defRPr/>
            </a:pPr>
            <a:r>
              <a:rPr lang="en-US" altLang="zh-TW" sz="2800" dirty="0"/>
              <a:t>Receive</a:t>
            </a:r>
            <a:endParaRPr lang="zh-TW" altLang="en-US" sz="2800" dirty="0"/>
          </a:p>
        </p:txBody>
      </p:sp>
      <p:sp>
        <p:nvSpPr>
          <p:cNvPr id="17" name="圓角矩形 16"/>
          <p:cNvSpPr/>
          <p:nvPr/>
        </p:nvSpPr>
        <p:spPr>
          <a:xfrm>
            <a:off x="6877050" y="1628775"/>
            <a:ext cx="2122488" cy="936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400" dirty="0"/>
              <a:t>For</a:t>
            </a:r>
          </a:p>
          <a:p>
            <a:pPr algn="ctr">
              <a:defRPr/>
            </a:pPr>
            <a:r>
              <a:rPr lang="en-US" altLang="zh-TW" sz="2400" dirty="0"/>
              <a:t>Transmission</a:t>
            </a:r>
            <a:endParaRPr lang="zh-TW" altLang="en-US" sz="2400" dirty="0"/>
          </a:p>
        </p:txBody>
      </p:sp>
      <p:cxnSp>
        <p:nvCxnSpPr>
          <p:cNvPr id="18" name="Straight Arrow Connector 14"/>
          <p:cNvCxnSpPr>
            <a:cxnSpLocks noChangeShapeType="1"/>
          </p:cNvCxnSpPr>
          <p:nvPr/>
        </p:nvCxnSpPr>
        <p:spPr bwMode="auto">
          <a:xfrm>
            <a:off x="4716463" y="692150"/>
            <a:ext cx="495300" cy="1071563"/>
          </a:xfrm>
          <a:prstGeom prst="straightConnector1">
            <a:avLst/>
          </a:prstGeom>
          <a:noFill/>
          <a:ln w="76200" algn="ctr">
            <a:solidFill>
              <a:srgbClr val="FF0000"/>
            </a:solidFill>
            <a:round/>
            <a:headEnd/>
            <a:tailEnd type="arrow" w="med" len="med"/>
          </a:ln>
          <a:effectLst>
            <a:outerShdw dist="20000" dir="5400000" rotWithShape="0">
              <a:srgbClr val="000000">
                <a:alpha val="37999"/>
              </a:srgbClr>
            </a:outerShdw>
          </a:effectLst>
        </p:spPr>
      </p:cxnSp>
      <p:sp>
        <p:nvSpPr>
          <p:cNvPr id="19" name="矩形 18"/>
          <p:cNvSpPr>
            <a:spLocks noChangeArrowheads="1"/>
          </p:cNvSpPr>
          <p:nvPr/>
        </p:nvSpPr>
        <p:spPr bwMode="auto">
          <a:xfrm>
            <a:off x="5003800" y="1844675"/>
            <a:ext cx="1079500" cy="215900"/>
          </a:xfrm>
          <a:prstGeom prst="rect">
            <a:avLst/>
          </a:prstGeom>
          <a:noFill/>
          <a:ln w="25400" algn="ctr">
            <a:solidFill>
              <a:srgbClr val="FF0000"/>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20" name="Line 7"/>
          <p:cNvSpPr>
            <a:spLocks noChangeShapeType="1"/>
          </p:cNvSpPr>
          <p:nvPr/>
        </p:nvSpPr>
        <p:spPr bwMode="auto">
          <a:xfrm>
            <a:off x="5795963" y="3500438"/>
            <a:ext cx="503237" cy="0"/>
          </a:xfrm>
          <a:prstGeom prst="line">
            <a:avLst/>
          </a:prstGeom>
          <a:noFill/>
          <a:ln w="38100">
            <a:solidFill>
              <a:srgbClr val="FF0000"/>
            </a:solidFill>
            <a:round/>
            <a:headEnd/>
            <a:tailEnd/>
          </a:ln>
        </p:spPr>
        <p:txBody>
          <a:bodyPr/>
          <a:lstStyle/>
          <a:p>
            <a:endParaRPr lang="zh-TW" altLang="en-US"/>
          </a:p>
        </p:txBody>
      </p:sp>
      <p:cxnSp>
        <p:nvCxnSpPr>
          <p:cNvPr id="21" name="肘形接點 20"/>
          <p:cNvCxnSpPr>
            <a:cxnSpLocks noChangeShapeType="1"/>
          </p:cNvCxnSpPr>
          <p:nvPr/>
        </p:nvCxnSpPr>
        <p:spPr bwMode="auto">
          <a:xfrm>
            <a:off x="4284663" y="3141663"/>
            <a:ext cx="2232025" cy="287337"/>
          </a:xfrm>
          <a:prstGeom prst="bentConnector3">
            <a:avLst>
              <a:gd name="adj1" fmla="val 50000"/>
            </a:avLst>
          </a:prstGeom>
          <a:noFill/>
          <a:ln w="28575" algn="ctr">
            <a:solidFill>
              <a:srgbClr val="FF0000"/>
            </a:solidFill>
            <a:miter lim="800000"/>
            <a:headEnd/>
            <a:tailEnd type="arrow" w="med" len="med"/>
          </a:ln>
        </p:spPr>
      </p:cxnSp>
      <p:sp>
        <p:nvSpPr>
          <p:cNvPr id="22" name="文字方塊 21"/>
          <p:cNvSpPr txBox="1">
            <a:spLocks noChangeArrowheads="1"/>
          </p:cNvSpPr>
          <p:nvPr/>
        </p:nvSpPr>
        <p:spPr bwMode="auto">
          <a:xfrm>
            <a:off x="6947793" y="4117181"/>
            <a:ext cx="1944687" cy="1616075"/>
          </a:xfrm>
          <a:prstGeom prst="rect">
            <a:avLst/>
          </a:prstGeom>
          <a:noFill/>
          <a:ln w="9525">
            <a:noFill/>
            <a:miter lim="800000"/>
            <a:headEnd/>
            <a:tailEnd/>
          </a:ln>
        </p:spPr>
        <p:txBody>
          <a:bodyPr>
            <a:spAutoFit/>
          </a:bodyPr>
          <a:lstStyle/>
          <a:p>
            <a:r>
              <a:rPr lang="en-US" altLang="zh-TW" sz="2000" b="1" dirty="0">
                <a:latin typeface="Calibri" pitchFamily="34" charset="0"/>
              </a:rPr>
              <a:t>Latch allows </a:t>
            </a:r>
            <a:r>
              <a:rPr lang="en-US" altLang="zh-TW" sz="2000" b="1" dirty="0" smtClean="0">
                <a:latin typeface="Calibri" pitchFamily="34" charset="0"/>
              </a:rPr>
              <a:t>sampling at </a:t>
            </a:r>
            <a:r>
              <a:rPr lang="en-US" altLang="zh-TW" sz="2000" b="1" dirty="0">
                <a:latin typeface="Calibri" pitchFamily="34" charset="0"/>
              </a:rPr>
              <a:t>precise time, </a:t>
            </a:r>
            <a:br>
              <a:rPr lang="en-US" altLang="zh-TW" sz="2000" b="1" dirty="0">
                <a:latin typeface="Calibri" pitchFamily="34" charset="0"/>
              </a:rPr>
            </a:br>
            <a:r>
              <a:rPr lang="en-US" altLang="zh-TW" sz="2000" b="1" dirty="0">
                <a:latin typeface="Calibri" pitchFamily="34" charset="0"/>
              </a:rPr>
              <a:t>regardless of ISR</a:t>
            </a:r>
            <a:br>
              <a:rPr lang="en-US" altLang="zh-TW" sz="2000" b="1" dirty="0">
                <a:latin typeface="Calibri" pitchFamily="34" charset="0"/>
              </a:rPr>
            </a:br>
            <a:r>
              <a:rPr lang="en-US" altLang="zh-TW" sz="2000" b="1" dirty="0">
                <a:latin typeface="Calibri" pitchFamily="34" charset="0"/>
              </a:rPr>
              <a:t>latency</a:t>
            </a:r>
          </a:p>
        </p:txBody>
      </p:sp>
      <p:cxnSp>
        <p:nvCxnSpPr>
          <p:cNvPr id="23" name="直線單箭頭接點 22"/>
          <p:cNvCxnSpPr/>
          <p:nvPr/>
        </p:nvCxnSpPr>
        <p:spPr>
          <a:xfrm flipH="1">
            <a:off x="2986088" y="4967287"/>
            <a:ext cx="3890962" cy="7667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55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4" presetClass="exit" presetSubtype="16" fill="hold" grpId="1" nodeType="withEffect">
                                  <p:stCondLst>
                                    <p:cond delay="0"/>
                                  </p:stCondLst>
                                  <p:childTnLst>
                                    <p:animEffect transition="out" filter="box(in)">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righ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ox(in)">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up)">
                                      <p:cBhvr>
                                        <p:cTn id="80" dur="500"/>
                                        <p:tgtEl>
                                          <p:spTgt spid="18"/>
                                        </p:tgtEl>
                                      </p:cBhvr>
                                    </p:animEffect>
                                  </p:childTnLst>
                                </p:cTn>
                              </p:par>
                            </p:childTnLst>
                          </p:cTn>
                        </p:par>
                        <p:par>
                          <p:cTn id="81" fill="hold">
                            <p:stCondLst>
                              <p:cond delay="500"/>
                            </p:stCondLst>
                            <p:childTnLst>
                              <p:par>
                                <p:cTn id="82" presetID="4" presetClass="entr" presetSubtype="16"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ox(in)">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box(in)">
                                      <p:cBhvr>
                                        <p:cTn id="93" dur="500"/>
                                        <p:tgtEl>
                                          <p:spTgt spid="15"/>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500"/>
                                        <p:tgtEl>
                                          <p:spTgt spid="21"/>
                                        </p:tgtEl>
                                      </p:cBhvr>
                                    </p:animEffect>
                                  </p:childTnLst>
                                </p:cTn>
                              </p:par>
                            </p:childTnLst>
                          </p:cTn>
                        </p:par>
                        <p:par>
                          <p:cTn id="98" fill="hold">
                            <p:stCondLst>
                              <p:cond delay="1000"/>
                            </p:stCondLst>
                            <p:childTnLst>
                              <p:par>
                                <p:cTn id="99" presetID="4" presetClass="entr" presetSubtype="16"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box(in)">
                                      <p:cBhvr>
                                        <p:cTn id="101" dur="500"/>
                                        <p:tgtEl>
                                          <p:spTgt spid="20"/>
                                        </p:tgtEl>
                                      </p:cBhvr>
                                    </p:animEffect>
                                  </p:childTnLst>
                                </p:cTn>
                              </p:par>
                            </p:childTnLst>
                          </p:cTn>
                        </p:par>
                        <p:par>
                          <p:cTn id="102" fill="hold">
                            <p:stCondLst>
                              <p:cond delay="1500"/>
                            </p:stCondLst>
                            <p:childTnLst>
                              <p:par>
                                <p:cTn id="103" presetID="4" presetClass="entr" presetSubtype="16" fill="hold" grpId="0"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box(in)">
                                      <p:cBhvr>
                                        <p:cTn id="10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8" grpId="0"/>
      <p:bldP spid="9" grpId="0" animBg="1"/>
      <p:bldP spid="10" grpId="0" animBg="1"/>
      <p:bldP spid="10" grpId="1" animBg="1"/>
      <p:bldP spid="13" grpId="0" animBg="1"/>
      <p:bldP spid="13" grpId="1" animBg="1"/>
      <p:bldP spid="14" grpId="0" animBg="1"/>
      <p:bldP spid="14" grpId="1" animBg="1"/>
      <p:bldP spid="15" grpId="0" animBg="1"/>
      <p:bldP spid="16" grpId="0" animBg="1"/>
      <p:bldP spid="16" grpId="1" animBg="1"/>
      <p:bldP spid="17" grpId="0" animBg="1"/>
      <p:bldP spid="19" grpId="0" animBg="1"/>
      <p:bldP spid="20"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tLang="zh-TW" dirty="0" smtClean="0"/>
              <a:t>Receive of Software UART by </a:t>
            </a:r>
            <a:r>
              <a:rPr lang="en-US" altLang="zh-TW" dirty="0" err="1" smtClean="0"/>
              <a:t>Timer_A</a:t>
            </a:r>
            <a:endParaRPr lang="en-US" altLang="zh-TW" dirty="0" smtClean="0"/>
          </a:p>
        </p:txBody>
      </p:sp>
      <p:sp>
        <p:nvSpPr>
          <p:cNvPr id="23554" name="Rectangle 3"/>
          <p:cNvSpPr>
            <a:spLocks noGrp="1" noChangeArrowheads="1"/>
          </p:cNvSpPr>
          <p:nvPr>
            <p:ph type="body" idx="1"/>
          </p:nvPr>
        </p:nvSpPr>
        <p:spPr/>
        <p:txBody>
          <a:bodyPr/>
          <a:lstStyle/>
          <a:p>
            <a:r>
              <a:rPr lang="en-US" altLang="zh-TW" dirty="0" smtClean="0"/>
              <a:t>Between transmissions, CCR1 waits in Capture mode for a falling edge on its input. </a:t>
            </a:r>
          </a:p>
          <a:p>
            <a:r>
              <a:rPr lang="en-US" altLang="zh-TW" dirty="0" smtClean="0"/>
              <a:t>When a falling edge is detected, TACCR1 captures the count in TAR and raises an interrupt. CCR1 is switched to Compare mode and TACCR1 is set to fire an interrupt after 1.5 of the bit period from now.</a:t>
            </a:r>
          </a:p>
          <a:p>
            <a:r>
              <a:rPr lang="en-US" altLang="zh-TW" dirty="0" smtClean="0"/>
              <a:t>The next interrupt occurs and SCCI contains the value of LSB. ISR saves it. Next compare event is set up to occur after a further bit period.</a:t>
            </a:r>
          </a:p>
          <a:p>
            <a:r>
              <a:rPr lang="en-US" altLang="zh-TW" dirty="0" smtClean="0"/>
              <a:t>The above procedure is repeated until all 8 bits of data have been received.</a:t>
            </a:r>
          </a:p>
        </p:txBody>
      </p:sp>
      <p:sp>
        <p:nvSpPr>
          <p:cNvPr id="21505" name="Slide Number Placeholder 5"/>
          <p:cNvSpPr>
            <a:spLocks noGrp="1"/>
          </p:cNvSpPr>
          <p:nvPr>
            <p:ph type="sldNum" sz="quarter" idx="11"/>
          </p:nvPr>
        </p:nvSpPr>
        <p:spPr>
          <a:xfrm>
            <a:off x="6731000" y="6229350"/>
            <a:ext cx="1905000" cy="457200"/>
          </a:xfrm>
        </p:spPr>
        <p:txBody>
          <a:bodyPr/>
          <a:lstStyle/>
          <a:p>
            <a:fld id="{8506AE61-16EF-4EEF-9C49-ED8FC286F735}" type="slidenum">
              <a:rPr lang="zh-TW" altLang="en-US" smtClean="0"/>
              <a:pPr/>
              <a:t>5</a:t>
            </a:fld>
            <a:endParaRPr lang="zh-TW"/>
          </a:p>
        </p:txBody>
      </p:sp>
    </p:spTree>
    <p:extLst>
      <p:ext uri="{BB962C8B-B14F-4D97-AF65-F5344CB8AC3E}">
        <p14:creationId xmlns:p14="http://schemas.microsoft.com/office/powerpoint/2010/main" val="977293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1042988" y="3573016"/>
            <a:ext cx="7345362" cy="2376264"/>
            <a:chOff x="1042988" y="3573016"/>
            <a:chExt cx="7345362" cy="2376264"/>
          </a:xfrm>
        </p:grpSpPr>
        <p:pic>
          <p:nvPicPr>
            <p:cNvPr id="8" name="Picture 2"/>
            <p:cNvPicPr>
              <a:picLocks noChangeAspect="1"/>
            </p:cNvPicPr>
            <p:nvPr/>
          </p:nvPicPr>
          <p:blipFill>
            <a:blip r:embed="rId3" cstate="print"/>
            <a:srcRect l="14673" t="73100" r="7196" b="2751"/>
            <a:stretch>
              <a:fillRect/>
            </a:stretch>
          </p:blipFill>
          <p:spPr bwMode="auto">
            <a:xfrm>
              <a:off x="1042988" y="3726780"/>
              <a:ext cx="7345362" cy="2222500"/>
            </a:xfrm>
            <a:prstGeom prst="rect">
              <a:avLst/>
            </a:prstGeom>
            <a:noFill/>
            <a:ln w="9525">
              <a:noFill/>
              <a:miter lim="800000"/>
              <a:headEnd/>
              <a:tailEnd/>
            </a:ln>
          </p:spPr>
        </p:pic>
        <p:sp>
          <p:nvSpPr>
            <p:cNvPr id="16" name="矩形 15"/>
            <p:cNvSpPr/>
            <p:nvPr/>
          </p:nvSpPr>
          <p:spPr bwMode="auto">
            <a:xfrm>
              <a:off x="6731000" y="3573016"/>
              <a:ext cx="1081360" cy="42243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pSp>
      <p:sp>
        <p:nvSpPr>
          <p:cNvPr id="2" name="標題 1"/>
          <p:cNvSpPr>
            <a:spLocks noGrp="1"/>
          </p:cNvSpPr>
          <p:nvPr>
            <p:ph type="title"/>
          </p:nvPr>
        </p:nvSpPr>
        <p:spPr/>
        <p:txBody>
          <a:bodyPr/>
          <a:lstStyle/>
          <a:p>
            <a:r>
              <a:rPr lang="en-US" altLang="zh-TW" dirty="0" smtClean="0"/>
              <a:t>Transmission of Software UART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Use Capture/Compare Block 0 (TACCR0)</a:t>
            </a:r>
          </a:p>
          <a:p>
            <a:r>
              <a:rPr lang="en-US" altLang="zh-TW" dirty="0" smtClean="0"/>
              <a:t>OUTMOD_0: OUT0 signal is defined by OUT bit</a:t>
            </a:r>
          </a:p>
          <a:p>
            <a:r>
              <a:rPr lang="en-US" altLang="zh-TW" dirty="0" smtClean="0"/>
              <a:t>OUTMOD_2: OUT0 signal is reset when the timer counts to TACCR0</a:t>
            </a:r>
          </a:p>
          <a:p>
            <a:pPr marL="0" indent="0">
              <a:buNone/>
            </a:pPr>
            <a:r>
              <a:rPr lang="en-US" altLang="zh-TW" dirty="0" smtClean="0">
                <a:sym typeface="Wingdings" pitchFamily="2" charset="2"/>
              </a:rPr>
              <a:t> Use OUTMOD_0 to send a 1, OUTMOD_2 for 0</a:t>
            </a:r>
            <a:endParaRPr lang="en-US" altLang="zh-TW" dirty="0" smtClean="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6</a:t>
            </a:fld>
            <a:endParaRPr lang="zh-TW" altLang="zh-TW"/>
          </a:p>
        </p:txBody>
      </p:sp>
      <p:cxnSp>
        <p:nvCxnSpPr>
          <p:cNvPr id="9" name="直線接點 8"/>
          <p:cNvCxnSpPr/>
          <p:nvPr/>
        </p:nvCxnSpPr>
        <p:spPr>
          <a:xfrm>
            <a:off x="6444704" y="2060848"/>
            <a:ext cx="86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11" idx="7"/>
          </p:cNvCxnSpPr>
          <p:nvPr/>
        </p:nvCxnSpPr>
        <p:spPr>
          <a:xfrm flipH="1">
            <a:off x="3613314" y="2060848"/>
            <a:ext cx="3262942" cy="1934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3059113" y="3942680"/>
            <a:ext cx="649287"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7092950" y="4303042"/>
            <a:ext cx="1150938" cy="576263"/>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chemeClr val="tx1"/>
                </a:solidFill>
              </a:rPr>
              <a:t>OUT0</a:t>
            </a:r>
            <a:endParaRPr lang="zh-TW" altLang="en-US" sz="2400" dirty="0">
              <a:solidFill>
                <a:schemeClr val="tx1"/>
              </a:solidFill>
            </a:endParaRPr>
          </a:p>
        </p:txBody>
      </p:sp>
      <p:cxnSp>
        <p:nvCxnSpPr>
          <p:cNvPr id="13" name="肘形接點 12"/>
          <p:cNvCxnSpPr>
            <a:stCxn id="11" idx="6"/>
            <a:endCxn id="12" idx="1"/>
          </p:cNvCxnSpPr>
          <p:nvPr/>
        </p:nvCxnSpPr>
        <p:spPr>
          <a:xfrm>
            <a:off x="3708400" y="4122067"/>
            <a:ext cx="3384550" cy="46831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2051050" y="5446042"/>
            <a:ext cx="1225550" cy="431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226495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TA0CCTLx</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7</a:t>
            </a:fld>
            <a:endParaRPr lang="zh-TW" altLang="zh-TW"/>
          </a:p>
        </p:txBody>
      </p:sp>
      <p:pic>
        <p:nvPicPr>
          <p:cNvPr id="6" name="Picture 2"/>
          <p:cNvPicPr>
            <a:picLocks noChangeAspect="1" noChangeArrowheads="1"/>
          </p:cNvPicPr>
          <p:nvPr/>
        </p:nvPicPr>
        <p:blipFill rotWithShape="1">
          <a:blip r:embed="rId2" cstate="print"/>
          <a:srcRect t="8955"/>
          <a:stretch/>
        </p:blipFill>
        <p:spPr bwMode="auto">
          <a:xfrm>
            <a:off x="395288" y="1124744"/>
            <a:ext cx="8455025" cy="4392364"/>
          </a:xfrm>
          <a:prstGeom prst="rect">
            <a:avLst/>
          </a:prstGeom>
          <a:noFill/>
          <a:ln w="9525">
            <a:noFill/>
            <a:miter lim="800000"/>
            <a:headEnd/>
            <a:tailEnd/>
          </a:ln>
        </p:spPr>
      </p:pic>
      <p:sp>
        <p:nvSpPr>
          <p:cNvPr id="7" name="橢圓 6"/>
          <p:cNvSpPr/>
          <p:nvPr/>
        </p:nvSpPr>
        <p:spPr>
          <a:xfrm>
            <a:off x="5724525" y="1773783"/>
            <a:ext cx="1008063"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8" name="Picture 4"/>
          <p:cNvPicPr>
            <a:picLocks noChangeAspect="1" noChangeArrowheads="1"/>
          </p:cNvPicPr>
          <p:nvPr/>
        </p:nvPicPr>
        <p:blipFill>
          <a:blip r:embed="rId3" cstate="print"/>
          <a:srcRect/>
          <a:stretch>
            <a:fillRect/>
          </a:stretch>
        </p:blipFill>
        <p:spPr bwMode="auto">
          <a:xfrm>
            <a:off x="468313" y="5517108"/>
            <a:ext cx="8424862" cy="590550"/>
          </a:xfrm>
          <a:prstGeom prst="rect">
            <a:avLst/>
          </a:prstGeom>
          <a:noFill/>
          <a:ln w="9525">
            <a:noFill/>
            <a:miter lim="800000"/>
            <a:headEnd/>
            <a:tailEnd/>
          </a:ln>
        </p:spPr>
      </p:pic>
    </p:spTree>
    <p:extLst>
      <p:ext uri="{BB962C8B-B14F-4D97-AF65-F5344CB8AC3E}">
        <p14:creationId xmlns:p14="http://schemas.microsoft.com/office/powerpoint/2010/main" val="2116701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TA0CCTLx (cont’d)</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8</a:t>
            </a:fld>
            <a:endParaRPr lang="zh-TW" altLang="zh-TW"/>
          </a:p>
        </p:txBody>
      </p:sp>
      <p:pic>
        <p:nvPicPr>
          <p:cNvPr id="4" name="Picture 2"/>
          <p:cNvPicPr>
            <a:picLocks noChangeAspect="1" noChangeArrowheads="1"/>
          </p:cNvPicPr>
          <p:nvPr/>
        </p:nvPicPr>
        <p:blipFill>
          <a:blip r:embed="rId2"/>
          <a:srcRect/>
          <a:stretch>
            <a:fillRect/>
          </a:stretch>
        </p:blipFill>
        <p:spPr bwMode="auto">
          <a:xfrm>
            <a:off x="1588" y="1052736"/>
            <a:ext cx="9124950" cy="5616575"/>
          </a:xfrm>
          <a:prstGeom prst="rect">
            <a:avLst/>
          </a:prstGeom>
          <a:noFill/>
          <a:ln w="9525">
            <a:noFill/>
            <a:miter lim="800000"/>
            <a:headEnd/>
            <a:tailEnd/>
          </a:ln>
        </p:spPr>
      </p:pic>
      <p:cxnSp>
        <p:nvCxnSpPr>
          <p:cNvPr id="5" name="直線接點 4"/>
          <p:cNvCxnSpPr/>
          <p:nvPr/>
        </p:nvCxnSpPr>
        <p:spPr>
          <a:xfrm>
            <a:off x="2051050" y="3932461"/>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051050" y="1268636"/>
            <a:ext cx="1008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051050" y="1916832"/>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26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9384</TotalTime>
  <Words>2017</Words>
  <Application>Microsoft Office PowerPoint</Application>
  <PresentationFormat>如螢幕大小 (4:3)</PresentationFormat>
  <Paragraphs>308</Paragraphs>
  <Slides>25</Slides>
  <Notes>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25</vt:i4>
      </vt:variant>
    </vt:vector>
  </HeadingPairs>
  <TitlesOfParts>
    <vt:vector size="35" baseType="lpstr">
      <vt:lpstr>新細明體</vt:lpstr>
      <vt:lpstr>標楷體</vt:lpstr>
      <vt:lpstr>Arial</vt:lpstr>
      <vt:lpstr>Calibri</vt:lpstr>
      <vt:lpstr>Courier New</vt:lpstr>
      <vt:lpstr>Symbol</vt:lpstr>
      <vt:lpstr>Tahoma</vt:lpstr>
      <vt:lpstr>Times New Roman</vt:lpstr>
      <vt:lpstr>Wingdings</vt:lpstr>
      <vt:lpstr>Contemporary Portrait</vt:lpstr>
      <vt:lpstr>CS4101 Introduction to Embedded Systems  Lab 7: Serial Communication</vt:lpstr>
      <vt:lpstr>Introduction</vt:lpstr>
      <vt:lpstr>Recall Pins for Comm</vt:lpstr>
      <vt:lpstr>Pin Connections</vt:lpstr>
      <vt:lpstr>PowerPoint 簡報</vt:lpstr>
      <vt:lpstr>Receive of Software UART by Timer_A</vt:lpstr>
      <vt:lpstr>Transmission of Software UART</vt:lpstr>
      <vt:lpstr>TA0CCTLx</vt:lpstr>
      <vt:lpstr>TA0CCTLx (cont’d)</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PowerPoint 簡報</vt:lpstr>
      <vt:lpstr>TAIV (Timer_A Interrupt Vector)</vt:lpstr>
      <vt:lpstr>Setting PC for Serial Communication</vt:lpstr>
      <vt:lpstr>Setting PC for Serial Communication</vt:lpstr>
      <vt:lpstr>Basic 1: Temperature Sensing System</vt:lpstr>
      <vt:lpstr>Basic 2 </vt:lpstr>
      <vt:lpstr>Bonus</vt:lpstr>
      <vt:lpstr>Bonus</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for Embedded Systems</dc:title>
  <dc:creator>Preferred Customer</dc:creator>
  <cp:lastModifiedBy>Chung-Ta King</cp:lastModifiedBy>
  <cp:revision>637</cp:revision>
  <dcterms:created xsi:type="dcterms:W3CDTF">2000-02-07T23:54:30Z</dcterms:created>
  <dcterms:modified xsi:type="dcterms:W3CDTF">2015-11-23T16:34:27Z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