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9" r:id="rId1"/>
  </p:sldMasterIdLst>
  <p:notesMasterIdLst>
    <p:notesMasterId r:id="rId18"/>
  </p:notesMasterIdLst>
  <p:handoutMasterIdLst>
    <p:handoutMasterId r:id="rId19"/>
  </p:handoutMasterIdLst>
  <p:sldIdLst>
    <p:sldId id="288" r:id="rId2"/>
    <p:sldId id="450" r:id="rId3"/>
    <p:sldId id="487" r:id="rId4"/>
    <p:sldId id="490" r:id="rId5"/>
    <p:sldId id="491" r:id="rId6"/>
    <p:sldId id="507" r:id="rId7"/>
    <p:sldId id="508" r:id="rId8"/>
    <p:sldId id="509" r:id="rId9"/>
    <p:sldId id="510" r:id="rId10"/>
    <p:sldId id="511" r:id="rId11"/>
    <p:sldId id="512" r:id="rId12"/>
    <p:sldId id="513" r:id="rId13"/>
    <p:sldId id="514" r:id="rId14"/>
    <p:sldId id="518" r:id="rId15"/>
    <p:sldId id="516" r:id="rId16"/>
    <p:sldId id="517" r:id="rId17"/>
  </p:sldIdLst>
  <p:sldSz cx="9144000" cy="6858000" type="screen4x3"/>
  <p:notesSz cx="10234613" cy="7099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158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236">
          <p15:clr>
            <a:srgbClr val="A4A3A4"/>
          </p15:clr>
        </p15:guide>
        <p15:guide id="2" pos="322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ter Marwedel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99CCFF"/>
    <a:srgbClr val="FF0000"/>
    <a:srgbClr val="339933"/>
    <a:srgbClr val="33CC33"/>
    <a:srgbClr val="FFCC66"/>
    <a:srgbClr val="FFCC99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95" autoAdjust="0"/>
    <p:restoredTop sz="94660"/>
  </p:normalViewPr>
  <p:slideViewPr>
    <p:cSldViewPr>
      <p:cViewPr>
        <p:scale>
          <a:sx n="75" d="100"/>
          <a:sy n="75" d="100"/>
        </p:scale>
        <p:origin x="-1392" y="270"/>
      </p:cViewPr>
      <p:guideLst>
        <p:guide orient="horz" pos="315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58" y="1675"/>
      </p:cViewPr>
      <p:guideLst>
        <p:guide orient="horz" pos="2236"/>
        <p:guide pos="32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9138" y="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70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9138" y="674370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fld id="{9D195005-3462-4FA6-87CB-1C7C94B3FEB9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869542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800725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3400"/>
            <a:ext cx="3549650" cy="26622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9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3663" y="3373438"/>
            <a:ext cx="7507287" cy="319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69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fld id="{B7A931DF-18EC-4525-9649-E7BA5D758270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3495259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A931DF-18EC-4525-9649-E7BA5D758270}" type="slidenum">
              <a:rPr lang="zh-TW" altLang="en-US" smtClean="0"/>
              <a:pPr/>
              <a:t>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1538005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FCB3E6-4517-4E06-AEE1-C40B06413EE8}" type="slidenum">
              <a:rPr lang="zh-TW" altLang="en-US"/>
              <a:pPr/>
              <a:t>6</a:t>
            </a:fld>
            <a:endParaRPr lang="zh-TW" altLang="zh-TW"/>
          </a:p>
        </p:txBody>
      </p:sp>
      <p:sp>
        <p:nvSpPr>
          <p:cNvPr id="994306" name="Rectangle 7"/>
          <p:cNvSpPr txBox="1">
            <a:spLocks noGrp="1" noChangeArrowheads="1"/>
          </p:cNvSpPr>
          <p:nvPr/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8B6C6799-6AAB-4B87-878E-FDC0F080557D}" type="slidenum">
              <a:rPr kumimoji="1" lang="zh-TW" altLang="en-US" sz="1300"/>
              <a:pPr algn="r" eaLnBrk="1" hangingPunct="1"/>
              <a:t>6</a:t>
            </a:fld>
            <a:endParaRPr kumimoji="1" lang="zh-TW" altLang="zh-TW" sz="1300"/>
          </a:p>
        </p:txBody>
      </p:sp>
      <p:sp>
        <p:nvSpPr>
          <p:cNvPr id="994307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94308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i="1"/>
              <a:t>Pulse-width modulation </a:t>
            </a:r>
            <a:r>
              <a:rPr lang="en-US" altLang="zh-TW"/>
              <a:t>(PWM): The load is switched on and off periodically so that the </a:t>
            </a:r>
            <a:r>
              <a:rPr lang="en-US" altLang="zh-TW" i="1"/>
              <a:t>average </a:t>
            </a:r>
            <a:r>
              <a:rPr lang="en-US" altLang="zh-TW"/>
              <a:t>voltage has the desired value. The fraction of the time while the load is active is called the </a:t>
            </a:r>
            <a:r>
              <a:rPr lang="en-US" altLang="zh-TW" i="1"/>
              <a:t>duty cycle D</a:t>
            </a:r>
            <a:r>
              <a:rPr lang="en-US" altLang="zh-TW"/>
              <a:t>.</a:t>
            </a:r>
            <a:endParaRPr lang="zh-TW" altLang="en-US"/>
          </a:p>
        </p:txBody>
      </p:sp>
      <p:sp>
        <p:nvSpPr>
          <p:cNvPr id="994309" name="投影片編號版面配置區 3"/>
          <p:cNvSpPr txBox="1">
            <a:spLocks noGrp="1"/>
          </p:cNvSpPr>
          <p:nvPr/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09F1EF81-CF2C-4D74-B820-CF7F9B1545FB}" type="slidenum">
              <a:rPr kumimoji="1" lang="zh-TW" altLang="en-US" sz="1300"/>
              <a:pPr algn="r" eaLnBrk="1" hangingPunct="1"/>
              <a:t>6</a:t>
            </a:fld>
            <a:endParaRPr kumimoji="1" lang="en-US" altLang="zh-TW" sz="1300"/>
          </a:p>
        </p:txBody>
      </p:sp>
    </p:spTree>
    <p:extLst>
      <p:ext uri="{BB962C8B-B14F-4D97-AF65-F5344CB8AC3E}">
        <p14:creationId xmlns:p14="http://schemas.microsoft.com/office/powerpoint/2010/main" val="25663024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F4DE1A-F8FF-4701-BDD2-8E92E1DB00B4}" type="slidenum">
              <a:rPr lang="zh-TW" altLang="en-US"/>
              <a:pPr/>
              <a:t>7</a:t>
            </a:fld>
            <a:endParaRPr lang="zh-TW" altLang="zh-TW"/>
          </a:p>
        </p:txBody>
      </p:sp>
      <p:sp>
        <p:nvSpPr>
          <p:cNvPr id="996354" name="Rectangle 7"/>
          <p:cNvSpPr txBox="1">
            <a:spLocks noGrp="1" noChangeArrowheads="1"/>
          </p:cNvSpPr>
          <p:nvPr/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5C882B16-EC22-4C81-ACD5-83ADEB0AB05A}" type="slidenum">
              <a:rPr kumimoji="1" lang="zh-TW" altLang="en-US" sz="1300"/>
              <a:pPr algn="r" eaLnBrk="1" hangingPunct="1"/>
              <a:t>7</a:t>
            </a:fld>
            <a:endParaRPr kumimoji="1" lang="zh-TW" altLang="zh-TW" sz="1300"/>
          </a:p>
        </p:txBody>
      </p:sp>
      <p:sp>
        <p:nvSpPr>
          <p:cNvPr id="996355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96356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96357" name="投影片編號版面配置區 3"/>
          <p:cNvSpPr txBox="1">
            <a:spLocks noGrp="1"/>
          </p:cNvSpPr>
          <p:nvPr/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0DE109FB-4CD3-432B-9EB3-C98290240F1D}" type="slidenum">
              <a:rPr kumimoji="1" lang="zh-TW" altLang="en-US" sz="1300"/>
              <a:pPr algn="r" eaLnBrk="1" hangingPunct="1"/>
              <a:t>7</a:t>
            </a:fld>
            <a:endParaRPr kumimoji="1" lang="en-US" altLang="zh-TW" sz="1300"/>
          </a:p>
        </p:txBody>
      </p:sp>
    </p:spTree>
    <p:extLst>
      <p:ext uri="{BB962C8B-B14F-4D97-AF65-F5344CB8AC3E}">
        <p14:creationId xmlns:p14="http://schemas.microsoft.com/office/powerpoint/2010/main" val="38297304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8FE6F3-8009-4738-9771-861DCA6F5E3D}" type="slidenum">
              <a:rPr lang="zh-TW" altLang="en-US"/>
              <a:pPr/>
              <a:t>9</a:t>
            </a:fld>
            <a:endParaRPr lang="zh-TW" altLang="zh-TW"/>
          </a:p>
        </p:txBody>
      </p:sp>
      <p:sp>
        <p:nvSpPr>
          <p:cNvPr id="968706" name="Rectangle 7"/>
          <p:cNvSpPr txBox="1">
            <a:spLocks noGrp="1" noChangeArrowheads="1"/>
          </p:cNvSpPr>
          <p:nvPr/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5613BC47-4082-45A4-AF02-B4D0188D33F8}" type="slidenum">
              <a:rPr kumimoji="1" lang="zh-TW" altLang="en-US" sz="1300"/>
              <a:pPr algn="r" eaLnBrk="1" hangingPunct="1"/>
              <a:t>9</a:t>
            </a:fld>
            <a:endParaRPr kumimoji="1" lang="zh-TW" altLang="zh-TW" sz="1300"/>
          </a:p>
        </p:txBody>
      </p:sp>
      <p:sp>
        <p:nvSpPr>
          <p:cNvPr id="968707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68708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i="1"/>
              <a:t>Pulse-width modulation </a:t>
            </a:r>
            <a:r>
              <a:rPr lang="en-US" altLang="zh-TW"/>
              <a:t>(PWM): The load is switched on and off periodically so that the </a:t>
            </a:r>
            <a:r>
              <a:rPr lang="en-US" altLang="zh-TW" i="1"/>
              <a:t>average </a:t>
            </a:r>
            <a:r>
              <a:rPr lang="en-US" altLang="zh-TW"/>
              <a:t>voltage has the desired value. The fraction of the time while the load is active is called the </a:t>
            </a:r>
            <a:r>
              <a:rPr lang="en-US" altLang="zh-TW" i="1"/>
              <a:t>duty cycle D</a:t>
            </a:r>
            <a:r>
              <a:rPr lang="en-US" altLang="zh-TW"/>
              <a:t>.</a:t>
            </a:r>
            <a:endParaRPr lang="zh-TW" altLang="en-US"/>
          </a:p>
        </p:txBody>
      </p:sp>
      <p:sp>
        <p:nvSpPr>
          <p:cNvPr id="968709" name="投影片編號版面配置區 3"/>
          <p:cNvSpPr txBox="1">
            <a:spLocks noGrp="1"/>
          </p:cNvSpPr>
          <p:nvPr/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EEB73849-CEC5-4AFC-B2C9-7A3EC331AE50}" type="slidenum">
              <a:rPr kumimoji="1" lang="zh-TW" altLang="en-US" sz="1300"/>
              <a:pPr algn="r" eaLnBrk="1" hangingPunct="1"/>
              <a:t>9</a:t>
            </a:fld>
            <a:endParaRPr kumimoji="1" lang="en-US" altLang="zh-TW" sz="1300"/>
          </a:p>
        </p:txBody>
      </p:sp>
    </p:spTree>
    <p:extLst>
      <p:ext uri="{BB962C8B-B14F-4D97-AF65-F5344CB8AC3E}">
        <p14:creationId xmlns:p14="http://schemas.microsoft.com/office/powerpoint/2010/main" val="7914401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EDDDFA-7F19-4BAD-8234-02FD0A9B4A10}" type="slidenum">
              <a:rPr lang="zh-TW" altLang="en-US"/>
              <a:pPr/>
              <a:t>10</a:t>
            </a:fld>
            <a:endParaRPr lang="zh-TW" altLang="zh-TW"/>
          </a:p>
        </p:txBody>
      </p:sp>
      <p:sp>
        <p:nvSpPr>
          <p:cNvPr id="985090" name="Rectangle 7"/>
          <p:cNvSpPr txBox="1">
            <a:spLocks noGrp="1" noChangeArrowheads="1"/>
          </p:cNvSpPr>
          <p:nvPr/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CB97D301-99AD-4C1D-8623-4902DDDBDE67}" type="slidenum">
              <a:rPr kumimoji="1" lang="zh-TW" altLang="en-US" sz="1300"/>
              <a:pPr algn="r" eaLnBrk="1" hangingPunct="1"/>
              <a:t>10</a:t>
            </a:fld>
            <a:endParaRPr kumimoji="1" lang="zh-TW" altLang="zh-TW" sz="1300"/>
          </a:p>
        </p:txBody>
      </p:sp>
      <p:sp>
        <p:nvSpPr>
          <p:cNvPr id="985091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85092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85093" name="投影片編號版面配置區 3"/>
          <p:cNvSpPr txBox="1">
            <a:spLocks noGrp="1"/>
          </p:cNvSpPr>
          <p:nvPr/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B24D225F-72E4-4438-B84A-41925BDA7A98}" type="slidenum">
              <a:rPr kumimoji="1" lang="zh-TW" altLang="en-US" sz="1300"/>
              <a:pPr algn="r" eaLnBrk="1" hangingPunct="1"/>
              <a:t>10</a:t>
            </a:fld>
            <a:endParaRPr kumimoji="1" lang="en-US" altLang="zh-TW" sz="1300"/>
          </a:p>
        </p:txBody>
      </p:sp>
    </p:spTree>
    <p:extLst>
      <p:ext uri="{BB962C8B-B14F-4D97-AF65-F5344CB8AC3E}">
        <p14:creationId xmlns:p14="http://schemas.microsoft.com/office/powerpoint/2010/main" val="5301933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91BFD9-893F-49D1-A7EA-1EF3F335BDCC}" type="slidenum">
              <a:rPr lang="zh-TW" altLang="en-US"/>
              <a:pPr/>
              <a:t>11</a:t>
            </a:fld>
            <a:endParaRPr lang="zh-TW" altLang="zh-TW"/>
          </a:p>
        </p:txBody>
      </p:sp>
      <p:sp>
        <p:nvSpPr>
          <p:cNvPr id="998402" name="Rectangle 7"/>
          <p:cNvSpPr txBox="1">
            <a:spLocks noGrp="1" noChangeArrowheads="1"/>
          </p:cNvSpPr>
          <p:nvPr/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07CF4DCD-8FF8-46F9-8613-326824ADA9A7}" type="slidenum">
              <a:rPr kumimoji="1" lang="zh-TW" altLang="en-US" sz="1300"/>
              <a:pPr algn="r" eaLnBrk="1" hangingPunct="1"/>
              <a:t>11</a:t>
            </a:fld>
            <a:endParaRPr kumimoji="1" lang="zh-TW" altLang="zh-TW" sz="1300"/>
          </a:p>
        </p:txBody>
      </p:sp>
      <p:sp>
        <p:nvSpPr>
          <p:cNvPr id="998403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98404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98405" name="投影片編號版面配置區 3"/>
          <p:cNvSpPr txBox="1">
            <a:spLocks noGrp="1"/>
          </p:cNvSpPr>
          <p:nvPr/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0F4D767B-BF91-484C-956D-61003A0E6B7B}" type="slidenum">
              <a:rPr kumimoji="1" lang="zh-TW" altLang="en-US" sz="1300"/>
              <a:pPr algn="r" eaLnBrk="1" hangingPunct="1"/>
              <a:t>11</a:t>
            </a:fld>
            <a:endParaRPr kumimoji="1" lang="en-US" altLang="zh-TW" sz="1300"/>
          </a:p>
        </p:txBody>
      </p:sp>
    </p:spTree>
    <p:extLst>
      <p:ext uri="{BB962C8B-B14F-4D97-AF65-F5344CB8AC3E}">
        <p14:creationId xmlns:p14="http://schemas.microsoft.com/office/powerpoint/2010/main" val="4221792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3081" name="Picture 11" descr="清大LOGO(鳥)"/>
          <p:cNvPicPr>
            <a:picLocks noChangeAspect="1" noChangeArrowheads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692150"/>
            <a:ext cx="8010525" cy="2382838"/>
          </a:xfrm>
        </p:spPr>
        <p:txBody>
          <a:bodyPr/>
          <a:lstStyle>
            <a:lvl1pPr algn="ctr">
              <a:lnSpc>
                <a:spcPct val="100000"/>
              </a:lnSpc>
              <a:defRPr sz="4400"/>
            </a:lvl1pPr>
          </a:lstStyle>
          <a:p>
            <a:pPr lvl="0"/>
            <a:r>
              <a:rPr lang="en-US" altLang="zh-TW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716338"/>
            <a:ext cx="7778750" cy="1584325"/>
          </a:xfrm>
        </p:spPr>
        <p:txBody>
          <a:bodyPr/>
          <a:lstStyle>
            <a:lvl1pPr marL="0" indent="0" algn="ctr">
              <a:spcBef>
                <a:spcPct val="15000"/>
              </a:spcBef>
              <a:buFontTx/>
              <a:buNone/>
              <a:defRPr sz="3200"/>
            </a:lvl1pPr>
          </a:lstStyle>
          <a:p>
            <a:pPr lvl="0"/>
            <a:r>
              <a:rPr lang="en-US" altLang="zh-TW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11200" y="6229350"/>
            <a:ext cx="1930400" cy="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rgbClr val="5E574E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zh-TW" altLang="zh-TW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/>
            </a:lvl1pPr>
          </a:lstStyle>
          <a:p>
            <a:fld id="{CD7D0A40-6508-499B-985C-5F82C5542146}" type="slidenum">
              <a:rPr lang="zh-TW" altLang="en-US"/>
              <a:pPr/>
              <a:t>‹#›</a:t>
            </a:fld>
            <a:endParaRPr lang="zh-TW" altLang="zh-TW"/>
          </a:p>
        </p:txBody>
      </p:sp>
      <p:pic>
        <p:nvPicPr>
          <p:cNvPr id="3086" name="Picture 14" descr="清大書法字 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14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rPr>
              <a:t>National Tsing Hua University</a:t>
            </a:r>
          </a:p>
        </p:txBody>
      </p:sp>
      <p:pic>
        <p:nvPicPr>
          <p:cNvPr id="3088" name="Picture 13" descr="清大LOGO(圓)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9763130-7692-4E35-9307-F53DEBC9FEFB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649185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9550" y="228600"/>
            <a:ext cx="2051050" cy="58642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00750" cy="58642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708E78F-C586-4256-8204-724A2DF79C1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45956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E0E5158-C86D-4FBE-8AA1-8CB99B8A8A8C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37957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21DCBF-8D95-4C36-BB08-7CDDC5098F3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3957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254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910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1324483-AEEF-4708-ADC8-D9B2962EC30F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05133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CF73F0B-92E5-4D38-B43B-62409BECA03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581013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4B3E00B-676D-46F7-957F-6C5FE337BE7D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075774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2EA69BD-3100-4F66-AAE9-AFAD6C9AC61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69892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D3BA32E-31F7-4804-B287-688A661FE4A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194433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43CC755-9EBC-493F-AD65-D57745B5FDEF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110151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57" name="Picture 11" descr="清大LOGO(鳥)"/>
          <p:cNvPicPr>
            <a:picLocks noChangeAspect="1" noChangeArrowheads="1"/>
          </p:cNvPicPr>
          <p:nvPr userDrawn="1"/>
        </p:nvPicPr>
        <p:blipFill>
          <a:blip r:embed="rId1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5450" y="1125538"/>
            <a:ext cx="8178800" cy="496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fld id="{26500C80-D886-4696-8F1E-49A6AD6AAAEC}" type="slidenum">
              <a:rPr lang="zh-TW" altLang="en-US"/>
              <a:pPr/>
              <a:t>‹#›</a:t>
            </a:fld>
            <a:endParaRPr lang="zh-TW" altLang="zh-TW"/>
          </a:p>
        </p:txBody>
      </p:sp>
      <p:sp>
        <p:nvSpPr>
          <p:cNvPr id="4105" name="Rectangle 9"/>
          <p:cNvSpPr>
            <a:spLocks noChangeArrowheads="1"/>
          </p:cNvSpPr>
          <p:nvPr userDrawn="1"/>
        </p:nvSpPr>
        <p:spPr bwMode="auto">
          <a:xfrm>
            <a:off x="0" y="908050"/>
            <a:ext cx="9144000" cy="144463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60" name="Picture 14" descr="清大書法字 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14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rPr>
              <a:t>National Tsing Hua University</a:t>
            </a:r>
          </a:p>
        </p:txBody>
      </p:sp>
      <p:pic>
        <p:nvPicPr>
          <p:cNvPr id="2062" name="Picture 13" descr="清大LOGO(圓)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Font typeface="Symbol" panose="05050102010706020507" pitchFamily="18" charset="2"/>
        <a:buChar char="-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Font typeface="Wingdings" panose="05000000000000000000" pitchFamily="2" charset="2"/>
        <a:buChar char="­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–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986" name="Rectangle 10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z="3200" b="0" dirty="0">
                <a:solidFill>
                  <a:srgbClr val="C00000"/>
                </a:solidFill>
                <a:latin typeface="+mn-lt"/>
              </a:rPr>
              <a:t>CS4101 </a:t>
            </a:r>
            <a:r>
              <a:rPr lang="en-US" altLang="zh-TW" sz="3200" b="0" dirty="0" smtClean="0">
                <a:solidFill>
                  <a:srgbClr val="C00000"/>
                </a:solidFill>
                <a:latin typeface="+mn-lt"/>
              </a:rPr>
              <a:t>Introduction to Embedded Systems</a:t>
            </a:r>
            <a:r>
              <a:rPr lang="zh-TW" altLang="en-US" dirty="0">
                <a:solidFill>
                  <a:srgbClr val="C00000"/>
                </a:solidFill>
                <a:latin typeface="+mn-lt"/>
              </a:rPr>
              <a:t/>
            </a:r>
            <a:br>
              <a:rPr lang="zh-TW" altLang="en-US" dirty="0">
                <a:solidFill>
                  <a:srgbClr val="C00000"/>
                </a:solidFill>
                <a:latin typeface="+mn-lt"/>
              </a:rPr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en-US" altLang="zh-TW" dirty="0" smtClean="0"/>
              <a:t>Lab 6: Low-Power Optimization</a:t>
            </a:r>
            <a:endParaRPr lang="en-US" altLang="zh-TW" dirty="0"/>
          </a:p>
        </p:txBody>
      </p:sp>
      <p:sp>
        <p:nvSpPr>
          <p:cNvPr id="510987" name="Rectangle 1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sz="2800"/>
              <a:t>Prof. Chung-Ta King</a:t>
            </a:r>
          </a:p>
          <a:p>
            <a:r>
              <a:rPr lang="en-US" altLang="zh-TW" sz="2400"/>
              <a:t>Department of Computer Science</a:t>
            </a:r>
          </a:p>
          <a:p>
            <a:r>
              <a:rPr lang="en-US" altLang="zh-TW" sz="2400"/>
              <a:t>National Tsing Hua University, Taiwan</a:t>
            </a:r>
            <a:endParaRPr lang="zh-TW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投影片編號版面配置區 4"/>
          <p:cNvSpPr>
            <a:spLocks noGrp="1"/>
          </p:cNvSpPr>
          <p:nvPr>
            <p:ph type="sldNum" sz="quarter" idx="4294967295"/>
          </p:nvPr>
        </p:nvSpPr>
        <p:spPr>
          <a:xfrm>
            <a:off x="6731000" y="6229350"/>
            <a:ext cx="1905000" cy="457200"/>
          </a:xfrm>
          <a:prstGeom prst="rect">
            <a:avLst/>
          </a:prstGeom>
        </p:spPr>
        <p:txBody>
          <a:bodyPr/>
          <a:lstStyle/>
          <a:p>
            <a:fld id="{FD56AA93-717F-49CE-A9AE-5C88A2430B94}" type="slidenum">
              <a:rPr lang="zh-TW" altLang="en-US"/>
              <a:pPr/>
              <a:t>9</a:t>
            </a:fld>
            <a:endParaRPr lang="zh-TW" altLang="zh-TW"/>
          </a:p>
        </p:txBody>
      </p:sp>
      <p:sp>
        <p:nvSpPr>
          <p:cNvPr id="967683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Sample Code 2 for ADC10</a:t>
            </a:r>
            <a:endParaRPr lang="zh-TW" altLang="en-US"/>
          </a:p>
        </p:txBody>
      </p:sp>
      <p:graphicFrame>
        <p:nvGraphicFramePr>
          <p:cNvPr id="967768" name="Group 8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4467821"/>
              </p:ext>
            </p:extLst>
          </p:nvPr>
        </p:nvGraphicFramePr>
        <p:xfrm>
          <a:off x="539750" y="1292573"/>
          <a:ext cx="8064500" cy="4328160"/>
        </p:xfrm>
        <a:graphic>
          <a:graphicData uri="http://schemas.openxmlformats.org/drawingml/2006/table">
            <a:tbl>
              <a:tblPr/>
              <a:tblGrid>
                <a:gridCol w="8064500"/>
              </a:tblGrid>
              <a:tr h="41767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#include  "msp430.h"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void main(void)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WDTCTL = WDTPW + WDTHOLD; // Stop WDT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// TA1 trigger sample start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ADC10CTL1 = SHS_1 + CONSEQ_2 + INCH_1;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ADC10CTL0 = SREF_1 + ADC10SHT_2 + REFON +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          ADC10ON + ADC10IE;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__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enable_interrupt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();  // Enable interrupts.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TA0CCR0 = 30;     //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Delay for Volt Ref to settle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TA0CCTL0 |= CCIE; // Compare-mode interrupt.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TA0CTL = TASSEL_2 + MC_1; // SMCLK, Up mode.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LPM0;                   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// Wait for settle.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TA0CCTL0 &amp;= ~CCIE;     // Disable timer Interrupt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__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disable_interrupt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();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967769" name="AutoShape 89"/>
          <p:cNvSpPr>
            <a:spLocks/>
          </p:cNvSpPr>
          <p:nvPr/>
        </p:nvSpPr>
        <p:spPr bwMode="auto">
          <a:xfrm>
            <a:off x="4284663" y="3526185"/>
            <a:ext cx="504825" cy="2016125"/>
          </a:xfrm>
          <a:prstGeom prst="rightBrace">
            <a:avLst>
              <a:gd name="adj1" fmla="val 33281"/>
              <a:gd name="adj2" fmla="val 50000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9686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投影片編號版面配置區 4"/>
          <p:cNvSpPr>
            <a:spLocks noGrp="1"/>
          </p:cNvSpPr>
          <p:nvPr>
            <p:ph type="sldNum" sz="quarter" idx="4294967295"/>
          </p:nvPr>
        </p:nvSpPr>
        <p:spPr>
          <a:xfrm>
            <a:off x="6731000" y="6229350"/>
            <a:ext cx="1905000" cy="457200"/>
          </a:xfrm>
          <a:prstGeom prst="rect">
            <a:avLst/>
          </a:prstGeom>
        </p:spPr>
        <p:txBody>
          <a:bodyPr/>
          <a:lstStyle/>
          <a:p>
            <a:fld id="{6F2446DF-111D-4A0A-84BA-911F95F2D27B}" type="slidenum">
              <a:rPr lang="zh-TW" altLang="en-US"/>
              <a:pPr/>
              <a:t>10</a:t>
            </a:fld>
            <a:endParaRPr lang="zh-TW" altLang="zh-TW"/>
          </a:p>
        </p:txBody>
      </p:sp>
      <p:sp>
        <p:nvSpPr>
          <p:cNvPr id="984067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Sample Code 2 for ADC10</a:t>
            </a:r>
            <a:endParaRPr lang="zh-TW" altLang="en-US"/>
          </a:p>
        </p:txBody>
      </p:sp>
      <p:graphicFrame>
        <p:nvGraphicFramePr>
          <p:cNvPr id="984081" name="Group 17"/>
          <p:cNvGraphicFramePr>
            <a:graphicFrameLocks noGrp="1"/>
          </p:cNvGraphicFramePr>
          <p:nvPr>
            <p:extLst/>
          </p:nvPr>
        </p:nvGraphicFramePr>
        <p:xfrm>
          <a:off x="539750" y="1340768"/>
          <a:ext cx="8064500" cy="4176713"/>
        </p:xfrm>
        <a:graphic>
          <a:graphicData uri="http://schemas.openxmlformats.org/drawingml/2006/table">
            <a:tbl>
              <a:tblPr/>
              <a:tblGrid>
                <a:gridCol w="8064500"/>
              </a:tblGrid>
              <a:tr h="41767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ADC10CTL0 |= ENC;    // ADC10 Enable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ADC10AE0 |= 0x02;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// P1.1 ADC10 option select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P1DIR |= 0x01;       // Set P1.0 output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TA0CCR0 = 2048-1;     // Sampling period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TA0CCTL1 = OUTMOD_3;  // TACCR1 set/reset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TA0CCR1 = 2046;       // TACCR1 OUT1 on time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TA0CTL = TASSEL_1 + MC_1;    // ACLK, up mode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zh-TW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標楷體" panose="03000509000000000000" pitchFamily="65" charset="-12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// Enter LPM3 w/ interrupts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__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bis_SR_register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(LPM3_bits + GIE)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984082" name="AutoShape 18"/>
          <p:cNvSpPr>
            <a:spLocks/>
          </p:cNvSpPr>
          <p:nvPr/>
        </p:nvSpPr>
        <p:spPr bwMode="auto">
          <a:xfrm>
            <a:off x="4284663" y="2277393"/>
            <a:ext cx="504825" cy="1296987"/>
          </a:xfrm>
          <a:prstGeom prst="rightBrace">
            <a:avLst>
              <a:gd name="adj1" fmla="val 21410"/>
              <a:gd name="adj2" fmla="val 50000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84083" name="Text Box 19"/>
          <p:cNvSpPr txBox="1">
            <a:spLocks noChangeArrowheads="1"/>
          </p:cNvSpPr>
          <p:nvPr/>
        </p:nvSpPr>
        <p:spPr bwMode="auto">
          <a:xfrm>
            <a:off x="539750" y="5014243"/>
            <a:ext cx="8064500" cy="6508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TW" sz="1800"/>
              <a:t>Timer_A CCR1 out mode 3: The output (OUT1) is set when the timer </a:t>
            </a:r>
            <a:r>
              <a:rPr lang="en-US" altLang="zh-TW" sz="1800" i="1"/>
              <a:t>counts </a:t>
            </a:r>
            <a:r>
              <a:rPr lang="en-US" altLang="zh-TW" sz="1800"/>
              <a:t>to the TACCR1 value. It is reset when the timer </a:t>
            </a:r>
            <a:r>
              <a:rPr lang="en-US" altLang="zh-TW" sz="1800" i="1"/>
              <a:t>counts </a:t>
            </a:r>
            <a:r>
              <a:rPr lang="en-US" altLang="zh-TW" sz="1800"/>
              <a:t>to the TACCR0 value.</a:t>
            </a:r>
          </a:p>
        </p:txBody>
      </p:sp>
      <p:cxnSp>
        <p:nvCxnSpPr>
          <p:cNvPr id="984084" name="AutoShape 20"/>
          <p:cNvCxnSpPr>
            <a:cxnSpLocks noChangeShapeType="1"/>
            <a:stCxn id="984083" idx="0"/>
            <a:endCxn id="984082" idx="1"/>
          </p:cNvCxnSpPr>
          <p:nvPr/>
        </p:nvCxnSpPr>
        <p:spPr bwMode="auto">
          <a:xfrm rot="16200000">
            <a:off x="3636962" y="3861718"/>
            <a:ext cx="2087563" cy="217488"/>
          </a:xfrm>
          <a:prstGeom prst="curvedConnector4">
            <a:avLst>
              <a:gd name="adj1" fmla="val 34523"/>
              <a:gd name="adj2" fmla="val 205111"/>
            </a:avLst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62688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4"/>
          <p:cNvSpPr>
            <a:spLocks noGrp="1"/>
          </p:cNvSpPr>
          <p:nvPr>
            <p:ph type="sldNum" sz="quarter" idx="4294967295"/>
          </p:nvPr>
        </p:nvSpPr>
        <p:spPr>
          <a:xfrm>
            <a:off x="6731000" y="6229350"/>
            <a:ext cx="1905000" cy="457200"/>
          </a:xfrm>
          <a:prstGeom prst="rect">
            <a:avLst/>
          </a:prstGeom>
        </p:spPr>
        <p:txBody>
          <a:bodyPr/>
          <a:lstStyle/>
          <a:p>
            <a:fld id="{113414BE-B7E7-4BC7-B04D-B135822FA1C7}" type="slidenum">
              <a:rPr lang="zh-TW" altLang="en-US"/>
              <a:pPr/>
              <a:t>11</a:t>
            </a:fld>
            <a:endParaRPr lang="zh-TW" altLang="zh-TW"/>
          </a:p>
        </p:txBody>
      </p:sp>
      <p:sp>
        <p:nvSpPr>
          <p:cNvPr id="997379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Sample Code 2 for ADC10</a:t>
            </a:r>
            <a:endParaRPr lang="zh-TW" altLang="en-US"/>
          </a:p>
        </p:txBody>
      </p:sp>
      <p:graphicFrame>
        <p:nvGraphicFramePr>
          <p:cNvPr id="997396" name="Group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4075752"/>
              </p:ext>
            </p:extLst>
          </p:nvPr>
        </p:nvGraphicFramePr>
        <p:xfrm>
          <a:off x="539750" y="1364581"/>
          <a:ext cx="8064500" cy="4335780"/>
        </p:xfrm>
        <a:graphic>
          <a:graphicData uri="http://schemas.openxmlformats.org/drawingml/2006/table">
            <a:tbl>
              <a:tblPr/>
              <a:tblGrid>
                <a:gridCol w="8064500"/>
              </a:tblGrid>
              <a:tr h="41767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// ADC10 interrupt service routine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#pragma vector=ADC10_VECTOR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__interrupt void ADC10_ISR(void){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if (ADC10MEM </a:t>
                      </a: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&lt; </a:t>
                      </a: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0x1FF)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// ADC10MEM = A1 &gt; 0.5V?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P1OUT &amp;= ~0x01;     // Clear P1.0 LED off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else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P1OUT |= 0x01;      // Set P1.0 LED on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zh-TW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標楷體" panose="03000509000000000000" pitchFamily="65" charset="-12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#pragma vector=TIMERA0_VECTOR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__interrupt void ta0_isr(void){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TA0CTL = 0;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LPM0_EXIT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;            // Exit LPM0 on return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4299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Lab 6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dirty="0" smtClean="0"/>
              <a:t>Basic 1:</a:t>
            </a:r>
          </a:p>
          <a:p>
            <a:pPr lvl="1"/>
            <a:r>
              <a:rPr lang="en-US" altLang="zh-TW" dirty="0" smtClean="0"/>
              <a:t>Flash the green LED at </a:t>
            </a:r>
            <a:r>
              <a:rPr lang="en-US" altLang="zh-TW" dirty="0"/>
              <a:t>1 Hz </a:t>
            </a:r>
            <a:r>
              <a:rPr lang="en-US" altLang="zh-TW" dirty="0" smtClean="0"/>
              <a:t>in LPM3 using Timer0_A and measure </a:t>
            </a:r>
            <a:r>
              <a:rPr lang="en-US" altLang="zh-TW" dirty="0"/>
              <a:t>the temperature </a:t>
            </a:r>
            <a:r>
              <a:rPr lang="en-US" altLang="zh-TW" dirty="0" smtClean="0"/>
              <a:t>using </a:t>
            </a:r>
            <a:r>
              <a:rPr lang="en-US" altLang="zh-TW" dirty="0"/>
              <a:t>ADC10 at 1 </a:t>
            </a:r>
            <a:r>
              <a:rPr lang="en-US" altLang="zh-TW" dirty="0" smtClean="0"/>
              <a:t>Hz driven </a:t>
            </a:r>
            <a:r>
              <a:rPr lang="en-US" altLang="zh-TW" dirty="0"/>
              <a:t>by Timer0_A. C</a:t>
            </a:r>
            <a:r>
              <a:rPr lang="en-US" altLang="zh-TW" dirty="0" smtClean="0"/>
              <a:t>alculate the average temperature of last 2 sec. </a:t>
            </a:r>
          </a:p>
          <a:p>
            <a:pPr lvl="1"/>
            <a:r>
              <a:rPr lang="en-US" altLang="zh-TW" dirty="0" smtClean="0"/>
              <a:t>If the average temperature is higher than 30</a:t>
            </a:r>
            <a:r>
              <a:rPr lang="en-US" altLang="zh-TW" baseline="30000" dirty="0" smtClean="0"/>
              <a:t>o</a:t>
            </a:r>
            <a:r>
              <a:rPr lang="en-US" altLang="zh-TW" dirty="0" smtClean="0"/>
              <a:t>C, enter LPM0, measure temperature and </a:t>
            </a:r>
            <a:r>
              <a:rPr lang="en-US" altLang="zh-TW" dirty="0"/>
              <a:t>flash the red LED </a:t>
            </a:r>
            <a:r>
              <a:rPr lang="en-US" altLang="zh-TW" dirty="0" smtClean="0"/>
              <a:t>at </a:t>
            </a:r>
            <a:r>
              <a:rPr lang="en-US" altLang="zh-TW" dirty="0"/>
              <a:t>2 </a:t>
            </a:r>
            <a:r>
              <a:rPr lang="en-US" altLang="zh-TW" dirty="0" smtClean="0"/>
              <a:t>Hz, and </a:t>
            </a:r>
            <a:r>
              <a:rPr lang="en-US" altLang="zh-TW" dirty="0"/>
              <a:t>calculate the average temperature of the past </a:t>
            </a:r>
            <a:r>
              <a:rPr lang="en-US" altLang="zh-TW" dirty="0" smtClean="0"/>
              <a:t>2 sec. </a:t>
            </a:r>
          </a:p>
          <a:p>
            <a:pPr lvl="1"/>
            <a:r>
              <a:rPr lang="en-US" altLang="zh-TW" dirty="0"/>
              <a:t>If the </a:t>
            </a:r>
            <a:r>
              <a:rPr lang="en-US" altLang="zh-TW" dirty="0" smtClean="0"/>
              <a:t>average </a:t>
            </a:r>
            <a:r>
              <a:rPr lang="en-US" altLang="zh-TW" dirty="0"/>
              <a:t>temperature is higher than </a:t>
            </a:r>
            <a:r>
              <a:rPr lang="en-US" altLang="zh-TW" dirty="0" smtClean="0"/>
              <a:t>35</a:t>
            </a:r>
            <a:r>
              <a:rPr lang="en-US" altLang="zh-TW" baseline="30000" dirty="0" smtClean="0"/>
              <a:t>o</a:t>
            </a:r>
            <a:r>
              <a:rPr lang="en-US" altLang="zh-TW" dirty="0" smtClean="0"/>
              <a:t>C</a:t>
            </a:r>
            <a:r>
              <a:rPr lang="en-US" altLang="zh-TW" dirty="0"/>
              <a:t>, enter </a:t>
            </a:r>
            <a:r>
              <a:rPr lang="en-US" altLang="zh-TW" dirty="0" smtClean="0"/>
              <a:t>active mode, </a:t>
            </a:r>
            <a:r>
              <a:rPr lang="en-US" altLang="zh-TW" dirty="0"/>
              <a:t>measure temperature and flash </a:t>
            </a:r>
            <a:r>
              <a:rPr lang="en-US" altLang="zh-TW" dirty="0" smtClean="0"/>
              <a:t>both LEDs at 5 </a:t>
            </a:r>
            <a:r>
              <a:rPr lang="en-US" altLang="zh-TW" dirty="0"/>
              <a:t>Hz, and calculate the average temperature of </a:t>
            </a:r>
            <a:r>
              <a:rPr lang="en-US" altLang="zh-TW" dirty="0" smtClean="0"/>
              <a:t>last 2 sec.</a:t>
            </a:r>
          </a:p>
          <a:p>
            <a:pPr lvl="1"/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177105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Lab 6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dirty="0" smtClean="0"/>
              <a:t>Basic 1: (cont’d)</a:t>
            </a:r>
          </a:p>
          <a:p>
            <a:pPr lvl="1"/>
            <a:r>
              <a:rPr lang="en-US" altLang="zh-TW" dirty="0" smtClean="0"/>
              <a:t>Go back to the initial state when </a:t>
            </a:r>
            <a:r>
              <a:rPr lang="en-US" altLang="zh-TW" dirty="0"/>
              <a:t>the average </a:t>
            </a:r>
            <a:r>
              <a:rPr lang="en-US" altLang="zh-TW" dirty="0" smtClean="0"/>
              <a:t>temperature drops below 30</a:t>
            </a:r>
            <a:r>
              <a:rPr lang="en-US" altLang="zh-TW" baseline="30000" dirty="0" smtClean="0"/>
              <a:t>o</a:t>
            </a:r>
            <a:r>
              <a:rPr lang="en-US" altLang="zh-TW" dirty="0" smtClean="0"/>
              <a:t>C.</a:t>
            </a:r>
          </a:p>
          <a:p>
            <a:pPr lvl="1"/>
            <a:r>
              <a:rPr lang="en-US" altLang="zh-TW" dirty="0" smtClean="0"/>
              <a:t>Draw a finite-state machine to show the logic of your code. </a:t>
            </a:r>
          </a:p>
          <a:p>
            <a:pPr lvl="1"/>
            <a:r>
              <a:rPr lang="en-US" altLang="zh-TW" dirty="0" smtClean="0"/>
              <a:t>Try to minimize the time spent in the ISR. 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13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647509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Lab 6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dirty="0" smtClean="0"/>
              <a:t>Bonus: (Game of Memory)</a:t>
            </a:r>
          </a:p>
          <a:p>
            <a:pPr lvl="1"/>
            <a:r>
              <a:rPr lang="en-US" altLang="zh-TW" dirty="0"/>
              <a:t>Put </a:t>
            </a:r>
            <a:r>
              <a:rPr lang="en-US" altLang="zh-TW" dirty="0" err="1"/>
              <a:t>L</a:t>
            </a:r>
            <a:r>
              <a:rPr lang="en-US" altLang="zh-TW" dirty="0" err="1" smtClean="0"/>
              <a:t>aunchPad</a:t>
            </a:r>
            <a:r>
              <a:rPr lang="en-US" altLang="zh-TW" dirty="0" smtClean="0"/>
              <a:t> </a:t>
            </a:r>
            <a:r>
              <a:rPr lang="en-US" altLang="zh-TW" dirty="0"/>
              <a:t>to LPM4 and wait </a:t>
            </a:r>
            <a:r>
              <a:rPr lang="en-US" altLang="zh-TW" dirty="0" smtClean="0"/>
              <a:t>for button input to start the game.</a:t>
            </a:r>
            <a:endParaRPr lang="en-US" altLang="zh-TW" dirty="0"/>
          </a:p>
          <a:p>
            <a:pPr lvl="1"/>
            <a:r>
              <a:rPr lang="en-US" altLang="zh-TW" dirty="0"/>
              <a:t>Once the button is pressed, enter </a:t>
            </a:r>
            <a:r>
              <a:rPr lang="en-US" altLang="zh-TW" dirty="0" smtClean="0"/>
              <a:t>LPM0 </a:t>
            </a:r>
            <a:r>
              <a:rPr lang="en-US" altLang="zh-TW" dirty="0"/>
              <a:t>and </a:t>
            </a:r>
            <a:r>
              <a:rPr lang="en-US" altLang="zh-TW" dirty="0" smtClean="0"/>
              <a:t>turn on the red LED for a random period. After the red LED is turned off,  immediately press </a:t>
            </a:r>
            <a:r>
              <a:rPr lang="en-US" altLang="zh-TW" dirty="0"/>
              <a:t>the </a:t>
            </a:r>
            <a:r>
              <a:rPr lang="en-US" altLang="zh-TW" dirty="0" smtClean="0"/>
              <a:t>button for the duration that the red </a:t>
            </a:r>
            <a:r>
              <a:rPr lang="en-US" altLang="zh-TW" dirty="0"/>
              <a:t>LED </a:t>
            </a:r>
            <a:r>
              <a:rPr lang="en-US" altLang="zh-TW" dirty="0" smtClean="0"/>
              <a:t>is on.</a:t>
            </a:r>
            <a:endParaRPr lang="en-US" altLang="zh-TW" dirty="0"/>
          </a:p>
          <a:p>
            <a:pPr lvl="1"/>
            <a:r>
              <a:rPr lang="en-US" altLang="zh-TW" dirty="0"/>
              <a:t>Calculate the </a:t>
            </a:r>
            <a:r>
              <a:rPr lang="en-US" altLang="zh-TW" dirty="0" smtClean="0"/>
              <a:t>difference between the on-time of the red </a:t>
            </a:r>
            <a:r>
              <a:rPr lang="en-US" altLang="zh-TW" dirty="0"/>
              <a:t>LED </a:t>
            </a:r>
            <a:r>
              <a:rPr lang="en-US" altLang="zh-TW" dirty="0" smtClean="0"/>
              <a:t>and the button.</a:t>
            </a:r>
            <a:endParaRPr lang="en-US" altLang="zh-TW" dirty="0"/>
          </a:p>
          <a:p>
            <a:pPr lvl="1"/>
            <a:r>
              <a:rPr lang="en-US" altLang="zh-TW" dirty="0"/>
              <a:t>I</a:t>
            </a:r>
            <a:r>
              <a:rPr lang="en-US" altLang="zh-TW" dirty="0" smtClean="0"/>
              <a:t>f </a:t>
            </a:r>
            <a:r>
              <a:rPr lang="en-US" altLang="zh-TW" dirty="0"/>
              <a:t>the </a:t>
            </a:r>
            <a:r>
              <a:rPr lang="en-US" altLang="zh-TW" dirty="0" smtClean="0"/>
              <a:t>difference is larger than </a:t>
            </a:r>
            <a:r>
              <a:rPr lang="en-US" altLang="zh-TW" dirty="0"/>
              <a:t>0.5 </a:t>
            </a:r>
            <a:r>
              <a:rPr lang="en-US" altLang="zh-TW" dirty="0" smtClean="0"/>
              <a:t>second, then you lose. Flash </a:t>
            </a:r>
            <a:r>
              <a:rPr lang="en-US" altLang="zh-TW" dirty="0"/>
              <a:t>the green LED at </a:t>
            </a:r>
            <a:r>
              <a:rPr lang="en-US" altLang="zh-TW" dirty="0" smtClean="0"/>
              <a:t>2 </a:t>
            </a:r>
            <a:r>
              <a:rPr lang="en-US" altLang="zh-TW" dirty="0"/>
              <a:t>Hz for </a:t>
            </a:r>
            <a:r>
              <a:rPr lang="en-US" altLang="zh-TW" dirty="0" smtClean="0"/>
              <a:t>3 seconds and return to the waiting state.</a:t>
            </a:r>
            <a:endParaRPr lang="en-US" altLang="zh-TW" dirty="0"/>
          </a:p>
          <a:p>
            <a:pPr lvl="1"/>
            <a:endParaRPr lang="en-US" altLang="zh-TW" b="1" dirty="0" smtClean="0"/>
          </a:p>
          <a:p>
            <a:pPr lvl="1"/>
            <a:endParaRPr lang="en-US" altLang="zh-TW" b="1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14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849231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Lab 6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dirty="0" smtClean="0"/>
              <a:t>Bonus: (</a:t>
            </a:r>
            <a:r>
              <a:rPr lang="en-US" altLang="zh-TW" b="1" dirty="0"/>
              <a:t>c</a:t>
            </a:r>
            <a:r>
              <a:rPr lang="en-US" altLang="zh-TW" b="1" dirty="0" smtClean="0"/>
              <a:t>ont’d)</a:t>
            </a:r>
          </a:p>
          <a:p>
            <a:pPr lvl="1"/>
            <a:r>
              <a:rPr lang="en-US" altLang="zh-TW" dirty="0" smtClean="0"/>
              <a:t>At the n</a:t>
            </a:r>
            <a:r>
              <a:rPr lang="en-US" altLang="zh-TW" baseline="30000" dirty="0" smtClean="0"/>
              <a:t>th</a:t>
            </a:r>
            <a:r>
              <a:rPr lang="en-US" altLang="zh-TW" dirty="0" smtClean="0"/>
              <a:t> round, turn on the red LED for a random period for n times, with a random interval between two on-time. Ignore button activities during this period of time.</a:t>
            </a:r>
          </a:p>
          <a:p>
            <a:pPr lvl="1"/>
            <a:r>
              <a:rPr lang="en-US" altLang="zh-TW" dirty="0" smtClean="0"/>
              <a:t>After the n</a:t>
            </a:r>
            <a:r>
              <a:rPr lang="en-US" altLang="zh-TW" baseline="30000" dirty="0" smtClean="0"/>
              <a:t>th</a:t>
            </a:r>
            <a:r>
              <a:rPr lang="en-US" altLang="zh-TW" dirty="0" smtClean="0"/>
              <a:t> on-time, immediately press the button for the duration of the sum of the n on-time.</a:t>
            </a:r>
          </a:p>
          <a:p>
            <a:pPr lvl="1"/>
            <a:r>
              <a:rPr lang="en-US" altLang="zh-TW" dirty="0"/>
              <a:t>Calculate the difference between the on-time of the red LED and the button</a:t>
            </a:r>
            <a:r>
              <a:rPr lang="en-US" altLang="zh-TW" dirty="0" smtClean="0"/>
              <a:t>. </a:t>
            </a:r>
            <a:endParaRPr lang="en-US" altLang="zh-TW" dirty="0"/>
          </a:p>
          <a:p>
            <a:pPr lvl="1"/>
            <a:r>
              <a:rPr lang="en-US" altLang="zh-TW" dirty="0"/>
              <a:t>If the difference is larger than 0.5 second, then you lose. Flash the green LED at 2 Hz for 3 seconds and return to the waiting state</a:t>
            </a:r>
            <a:r>
              <a:rPr lang="en-US" altLang="zh-TW" dirty="0" smtClean="0"/>
              <a:t>. Otherwise, you can enter the next round.</a:t>
            </a:r>
            <a:endParaRPr lang="en-US" altLang="zh-TW" dirty="0"/>
          </a:p>
          <a:p>
            <a:pPr lvl="1"/>
            <a:endParaRPr lang="en-US" altLang="zh-TW" dirty="0" smtClean="0"/>
          </a:p>
          <a:p>
            <a:pPr lvl="1"/>
            <a:endParaRPr lang="en-US" altLang="zh-TW" b="1" dirty="0" smtClean="0"/>
          </a:p>
          <a:p>
            <a:pPr lvl="1"/>
            <a:endParaRPr lang="en-US" altLang="zh-TW" b="1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15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203355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Introduction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 this lab, we will learn power optimization of MSP430 </a:t>
            </a:r>
            <a:r>
              <a:rPr lang="en-US" altLang="zh-TW" dirty="0" err="1" smtClean="0"/>
              <a:t>LanuchPad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Configuring </a:t>
            </a:r>
            <a:r>
              <a:rPr lang="en-US" altLang="zh-TW" dirty="0"/>
              <a:t>the low-power </a:t>
            </a:r>
            <a:r>
              <a:rPr lang="en-US" altLang="zh-TW" dirty="0" smtClean="0"/>
              <a:t>modes </a:t>
            </a:r>
            <a:r>
              <a:rPr lang="en-US" altLang="zh-TW" dirty="0"/>
              <a:t>of MSP430 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007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990" name="Rectangle 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MSP430 Low-Power Modes</a:t>
            </a:r>
            <a:endParaRPr lang="zh-TW" altLang="en-US"/>
          </a:p>
        </p:txBody>
      </p:sp>
      <p:sp>
        <p:nvSpPr>
          <p:cNvPr id="7" name="投影片編號版面配置區 4"/>
          <p:cNvSpPr>
            <a:spLocks noGrp="1"/>
          </p:cNvSpPr>
          <p:nvPr>
            <p:ph type="sldNum" sz="quarter" idx="11"/>
          </p:nvPr>
        </p:nvSpPr>
        <p:spPr>
          <a:xfrm>
            <a:off x="6731000" y="6229350"/>
            <a:ext cx="1905000" cy="457200"/>
          </a:xfrm>
        </p:spPr>
        <p:txBody>
          <a:bodyPr/>
          <a:lstStyle/>
          <a:p>
            <a:fld id="{FEE577D9-2736-4133-B2B6-D04291F91CEB}" type="slidenum">
              <a:rPr lang="zh-TW" altLang="en-US" smtClean="0"/>
              <a:pPr/>
              <a:t>2</a:t>
            </a:fld>
            <a:endParaRPr lang="zh-TW" altLang="zh-TW"/>
          </a:p>
        </p:txBody>
      </p:sp>
      <p:graphicFrame>
        <p:nvGraphicFramePr>
          <p:cNvPr id="936995" name="Group 3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588034383"/>
              </p:ext>
            </p:extLst>
          </p:nvPr>
        </p:nvGraphicFramePr>
        <p:xfrm>
          <a:off x="216792" y="3429000"/>
          <a:ext cx="8675688" cy="2600325"/>
        </p:xfrm>
        <a:graphic>
          <a:graphicData uri="http://schemas.openxmlformats.org/drawingml/2006/table">
            <a:tbl>
              <a:tblPr/>
              <a:tblGrid>
                <a:gridCol w="936625"/>
                <a:gridCol w="7739063"/>
              </a:tblGrid>
              <a:tr h="371475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</a:rPr>
                        <a:t>Mode</a:t>
                      </a:r>
                      <a:endParaRPr kumimoji="1" lang="zh-TW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</a:rPr>
                        <a:t>CPU and Clocks</a:t>
                      </a:r>
                      <a:endParaRPr kumimoji="1" lang="zh-TW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</a:rPr>
                        <a:t>Active</a:t>
                      </a:r>
                      <a:endParaRPr kumimoji="1" lang="zh-TW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</a:rPr>
                        <a:t>CPU active; all enabled clocks active</a:t>
                      </a:r>
                      <a:endParaRPr kumimoji="1" lang="zh-TW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</a:rPr>
                        <a:t>LPM0</a:t>
                      </a:r>
                      <a:endParaRPr kumimoji="1" lang="zh-TW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</a:rPr>
                        <a:t>CPU, MCLK disabled; SMCLK, ACLK active</a:t>
                      </a:r>
                      <a:endParaRPr kumimoji="1" lang="zh-TW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69696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</a:rPr>
                        <a:t>LPM1</a:t>
                      </a:r>
                      <a:endParaRPr kumimoji="1" lang="zh-TW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969696"/>
                        </a:solidFill>
                        <a:effectLst/>
                        <a:latin typeface="+mn-lt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69696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</a:rPr>
                        <a:t>CPU, MCLK disabled; DCO disabled if not for SMCLK; ACLK active</a:t>
                      </a:r>
                      <a:endParaRPr kumimoji="1" lang="zh-TW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969696"/>
                        </a:solidFill>
                        <a:effectLst/>
                        <a:latin typeface="+mn-lt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69696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</a:rPr>
                        <a:t>LPM2</a:t>
                      </a:r>
                      <a:endParaRPr kumimoji="1" lang="zh-TW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969696"/>
                        </a:solidFill>
                        <a:effectLst/>
                        <a:latin typeface="+mn-lt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69696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</a:rPr>
                        <a:t>CPU, MCLK, SMCLK, DCO disabled; ACLK active</a:t>
                      </a:r>
                      <a:endParaRPr kumimoji="1" lang="zh-TW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969696"/>
                        </a:solidFill>
                        <a:effectLst/>
                        <a:latin typeface="+mn-lt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</a:rPr>
                        <a:t>LPM3</a:t>
                      </a:r>
                      <a:endParaRPr kumimoji="1" lang="zh-TW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</a:rPr>
                        <a:t>CPU, MCLK, SMCLK, DCO disabled; ACLK active</a:t>
                      </a:r>
                      <a:endParaRPr kumimoji="1" lang="zh-TW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</a:rPr>
                        <a:t>LPM4</a:t>
                      </a:r>
                      <a:endParaRPr kumimoji="1" lang="zh-TW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</a:rPr>
                        <a:t>CPU and all clocks disabled</a:t>
                      </a:r>
                      <a:endParaRPr kumimoji="1" lang="zh-TW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8038" y="1124744"/>
            <a:ext cx="5184775" cy="248126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8723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170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Controlling Low Power Modes</a:t>
            </a:r>
            <a:endParaRPr lang="zh-TW" altLang="en-US"/>
          </a:p>
        </p:txBody>
      </p:sp>
      <p:sp>
        <p:nvSpPr>
          <p:cNvPr id="903171" name="內容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Through four bits in </a:t>
            </a:r>
            <a:r>
              <a:rPr lang="en-US" altLang="zh-TW" i="1" dirty="0" smtClean="0"/>
              <a:t>Status Register </a:t>
            </a:r>
            <a:r>
              <a:rPr lang="en-US" altLang="zh-TW" dirty="0" smtClean="0"/>
              <a:t>(SR) in CPU</a:t>
            </a:r>
          </a:p>
          <a:p>
            <a:pPr lvl="1"/>
            <a:r>
              <a:rPr lang="en-US" altLang="zh-TW" dirty="0" smtClean="0"/>
              <a:t>SCG0 (System clock generator 0): when set, turns off DCO, if DCOCLK is not used for MCLK or SMCLK</a:t>
            </a:r>
          </a:p>
          <a:p>
            <a:pPr lvl="1"/>
            <a:r>
              <a:rPr lang="en-US" altLang="zh-TW" dirty="0" smtClean="0"/>
              <a:t>SCG1 (System clock generator 1): when set, turns off the SMCLK</a:t>
            </a:r>
          </a:p>
          <a:p>
            <a:pPr lvl="1"/>
            <a:r>
              <a:rPr lang="en-US" altLang="zh-TW" dirty="0" smtClean="0"/>
              <a:t>OSCOFF (Oscillator off): when set, turns off LFXT1 crystal oscillator, when LFXT1CLK is not use for MCLK or SMCLK</a:t>
            </a:r>
          </a:p>
          <a:p>
            <a:pPr lvl="1"/>
            <a:r>
              <a:rPr lang="en-US" altLang="zh-TW" dirty="0" smtClean="0"/>
              <a:t>CPUOFF (CPU off): when set, turns off the CPU </a:t>
            </a:r>
          </a:p>
          <a:p>
            <a:pPr lvl="1"/>
            <a:r>
              <a:rPr lang="en-US" altLang="zh-TW" dirty="0" smtClean="0"/>
              <a:t>All are clear in active mode</a:t>
            </a:r>
            <a:endParaRPr lang="en-US" altLang="zh-TW" dirty="0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1"/>
          </p:nvPr>
        </p:nvSpPr>
        <p:spPr>
          <a:xfrm>
            <a:off x="6731000" y="6229350"/>
            <a:ext cx="1905000" cy="457200"/>
          </a:xfrm>
        </p:spPr>
        <p:txBody>
          <a:bodyPr/>
          <a:lstStyle/>
          <a:p>
            <a:fld id="{85F0CA88-01BC-4A89-A800-5576F41CFCAA}" type="slidenum">
              <a:rPr lang="zh-TW" altLang="en-US" smtClean="0"/>
              <a:pPr/>
              <a:t>3</a:t>
            </a:fld>
            <a:endParaRPr lang="zh-TW" altLang="zh-TW"/>
          </a:p>
        </p:txBody>
      </p:sp>
      <p:pic>
        <p:nvPicPr>
          <p:cNvPr id="903173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5086201"/>
            <a:ext cx="8988425" cy="78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03174" name="Oval 6"/>
          <p:cNvSpPr>
            <a:spLocks noChangeArrowheads="1"/>
          </p:cNvSpPr>
          <p:nvPr/>
        </p:nvSpPr>
        <p:spPr bwMode="auto">
          <a:xfrm>
            <a:off x="4602163" y="5013176"/>
            <a:ext cx="2160587" cy="936625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2841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106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Controlling Low Power Modes</a:t>
            </a:r>
            <a:endParaRPr lang="zh-TW" altLang="en-US"/>
          </a:p>
        </p:txBody>
      </p:sp>
      <p:sp>
        <p:nvSpPr>
          <p:cNvPr id="943107" name="內容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mtClean="0"/>
              <a:t>Status bits and low-power modes </a:t>
            </a: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>
          <a:xfrm>
            <a:off x="6731000" y="6229350"/>
            <a:ext cx="1905000" cy="457200"/>
          </a:xfrm>
        </p:spPr>
        <p:txBody>
          <a:bodyPr/>
          <a:lstStyle/>
          <a:p>
            <a:fld id="{E25BD665-09D8-401A-A3C3-3B80073314C8}" type="slidenum">
              <a:rPr lang="zh-TW" altLang="en-US" smtClean="0"/>
              <a:pPr/>
              <a:t>4</a:t>
            </a:fld>
            <a:endParaRPr lang="zh-TW" altLang="zh-TW"/>
          </a:p>
        </p:txBody>
      </p:sp>
      <p:pic>
        <p:nvPicPr>
          <p:cNvPr id="94310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276475"/>
            <a:ext cx="8699500" cy="275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5778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2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Sample Code 1 for ADC10</a:t>
            </a:r>
            <a:endParaRPr lang="en-US" altLang="zh-TW"/>
          </a:p>
        </p:txBody>
      </p:sp>
      <p:sp>
        <p:nvSpPr>
          <p:cNvPr id="992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Repetitive single conversion:</a:t>
            </a:r>
          </a:p>
          <a:p>
            <a:pPr lvl="1"/>
            <a:r>
              <a:rPr lang="en-US" altLang="zh-TW" dirty="0" smtClean="0"/>
              <a:t>A single sample is made on A1 with reference to </a:t>
            </a:r>
            <a:r>
              <a:rPr lang="en-US" altLang="zh-TW" dirty="0" err="1" smtClean="0"/>
              <a:t>Vcc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If A1 &gt; 0.5*</a:t>
            </a:r>
            <a:r>
              <a:rPr lang="en-US" altLang="zh-TW" dirty="0" err="1" smtClean="0"/>
              <a:t>Vcc</a:t>
            </a:r>
            <a:r>
              <a:rPr lang="en-US" altLang="zh-TW" dirty="0" smtClean="0"/>
              <a:t>, P1.0 set, else reset.</a:t>
            </a:r>
          </a:p>
          <a:p>
            <a:pPr lvl="1"/>
            <a:r>
              <a:rPr lang="en-US" altLang="zh-TW" dirty="0" smtClean="0"/>
              <a:t>Software sets ADC10SC to start sample and conversion. </a:t>
            </a:r>
            <a:r>
              <a:rPr lang="en-US" altLang="zh-TW" dirty="0" smtClean="0">
                <a:solidFill>
                  <a:srgbClr val="FF0000"/>
                </a:solidFill>
              </a:rPr>
              <a:t>ADC10SC automatically cleared at end of conversion</a:t>
            </a:r>
            <a:r>
              <a:rPr lang="en-US" altLang="zh-TW" dirty="0" smtClean="0"/>
              <a:t>.</a:t>
            </a:r>
          </a:p>
          <a:p>
            <a:pPr lvl="1"/>
            <a:r>
              <a:rPr lang="en-US" altLang="zh-TW" dirty="0" smtClean="0"/>
              <a:t>Use ADC10 internal oscillator to time the sample and conversion.</a:t>
            </a:r>
            <a:endParaRPr lang="en-US" altLang="zh-TW" dirty="0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1"/>
          </p:nvPr>
        </p:nvSpPr>
        <p:spPr>
          <a:xfrm>
            <a:off x="6731000" y="6229350"/>
            <a:ext cx="1905000" cy="457200"/>
          </a:xfrm>
        </p:spPr>
        <p:txBody>
          <a:bodyPr/>
          <a:lstStyle/>
          <a:p>
            <a:fld id="{9AFD92D8-2BE1-4EE2-B3E5-A6470B6DAB63}" type="slidenum">
              <a:rPr lang="zh-TW" altLang="en-US" smtClean="0"/>
              <a:pPr/>
              <a:t>5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056404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83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Sample Code 1 for ADC10</a:t>
            </a:r>
            <a:endParaRPr lang="zh-TW" altLang="en-US"/>
          </a:p>
        </p:txBody>
      </p:sp>
      <p:sp>
        <p:nvSpPr>
          <p:cNvPr id="10" name="投影片編號版面配置區 4"/>
          <p:cNvSpPr>
            <a:spLocks noGrp="1"/>
          </p:cNvSpPr>
          <p:nvPr>
            <p:ph type="sldNum" sz="quarter" idx="11"/>
          </p:nvPr>
        </p:nvSpPr>
        <p:spPr>
          <a:xfrm>
            <a:off x="6731000" y="6229350"/>
            <a:ext cx="1905000" cy="457200"/>
          </a:xfrm>
        </p:spPr>
        <p:txBody>
          <a:bodyPr/>
          <a:lstStyle/>
          <a:p>
            <a:fld id="{BF415A41-0E4F-4E83-BA41-C5E1743B38A4}" type="slidenum">
              <a:rPr lang="zh-TW" altLang="en-US" smtClean="0"/>
              <a:pPr/>
              <a:t>6</a:t>
            </a:fld>
            <a:endParaRPr lang="zh-TW" altLang="zh-TW"/>
          </a:p>
        </p:txBody>
      </p:sp>
      <p:graphicFrame>
        <p:nvGraphicFramePr>
          <p:cNvPr id="993285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2800013"/>
              </p:ext>
            </p:extLst>
          </p:nvPr>
        </p:nvGraphicFramePr>
        <p:xfrm>
          <a:off x="539750" y="1076549"/>
          <a:ext cx="8064500" cy="5250180"/>
        </p:xfrm>
        <a:graphic>
          <a:graphicData uri="http://schemas.openxmlformats.org/drawingml/2006/table">
            <a:tbl>
              <a:tblPr/>
              <a:tblGrid>
                <a:gridCol w="8064500"/>
              </a:tblGrid>
              <a:tr h="41767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#include "msp430.h"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void main(void)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WDTCTL = WDTPW + WDTHOLD;    // Stop WDT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// H&amp;S time 16x, interrupt enabled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ADC10CTL0 = ADC10SHT_2 + ADC10ON + ADC10IE;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ADC10CTL1 = INCH_1;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// Input A1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ADC10AE0 |= 0x02;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// Enable pin A1 for analog in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P1DIR |= 0x01;    // Set P1.0 to output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for (;;) 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ADC10CTL0 |= ENC + ADC10SC;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// Start sampling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__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bis_SR_register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(CPUOFF + GIE);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// Sleep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if (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ADC10MEM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&lt; 0x1FF) // 0x1FF = 511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  P1OUT &amp;= ~0x01;  // Clear P1.0 LED off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else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  P1OUT |= 0x01;   // Set P1.0 LED on  </a:t>
                      </a:r>
                      <a:endParaRPr kumimoji="0" lang="en-US" altLang="zh-TW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標楷體" panose="03000509000000000000" pitchFamily="65" charset="-12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}</a:t>
                      </a:r>
                      <a:endParaRPr kumimoji="0" lang="en-US" altLang="zh-TW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標楷體" panose="03000509000000000000" pitchFamily="65" charset="-120"/>
                        <a:cs typeface="Courier New" panose="02070309020205020404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grpSp>
        <p:nvGrpSpPr>
          <p:cNvPr id="993293" name="Group 13"/>
          <p:cNvGrpSpPr>
            <a:grpSpLocks/>
          </p:cNvGrpSpPr>
          <p:nvPr/>
        </p:nvGrpSpPr>
        <p:grpSpPr bwMode="auto">
          <a:xfrm>
            <a:off x="8101013" y="3813399"/>
            <a:ext cx="792162" cy="2016125"/>
            <a:chOff x="5103" y="2795"/>
            <a:chExt cx="499" cy="1270"/>
          </a:xfrm>
        </p:grpSpPr>
        <p:sp>
          <p:nvSpPr>
            <p:cNvPr id="993291" name="Oval 11"/>
            <p:cNvSpPr>
              <a:spLocks noChangeArrowheads="1"/>
            </p:cNvSpPr>
            <p:nvPr/>
          </p:nvSpPr>
          <p:spPr bwMode="auto">
            <a:xfrm>
              <a:off x="5103" y="2795"/>
              <a:ext cx="499" cy="1270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993292" name="Line 12"/>
            <p:cNvSpPr>
              <a:spLocks noChangeShapeType="1"/>
            </p:cNvSpPr>
            <p:nvPr/>
          </p:nvSpPr>
          <p:spPr bwMode="auto">
            <a:xfrm>
              <a:off x="5602" y="3294"/>
              <a:ext cx="0" cy="22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738987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5331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Sample Code 1 for ADC10</a:t>
            </a:r>
            <a:endParaRPr lang="zh-TW" altLang="en-US"/>
          </a:p>
        </p:txBody>
      </p:sp>
      <p:sp>
        <p:nvSpPr>
          <p:cNvPr id="7" name="投影片編號版面配置區 4"/>
          <p:cNvSpPr>
            <a:spLocks noGrp="1"/>
          </p:cNvSpPr>
          <p:nvPr>
            <p:ph type="sldNum" sz="quarter" idx="11"/>
          </p:nvPr>
        </p:nvSpPr>
        <p:spPr>
          <a:xfrm>
            <a:off x="6731000" y="6229350"/>
            <a:ext cx="1905000" cy="457200"/>
          </a:xfrm>
        </p:spPr>
        <p:txBody>
          <a:bodyPr/>
          <a:lstStyle/>
          <a:p>
            <a:fld id="{A2F365B5-6982-4466-AB83-2FEA4B8C0776}" type="slidenum">
              <a:rPr lang="zh-TW" altLang="en-US" smtClean="0"/>
              <a:pPr/>
              <a:t>7</a:t>
            </a:fld>
            <a:endParaRPr lang="zh-TW" altLang="zh-TW"/>
          </a:p>
        </p:txBody>
      </p:sp>
      <p:graphicFrame>
        <p:nvGraphicFramePr>
          <p:cNvPr id="995333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9441220"/>
              </p:ext>
            </p:extLst>
          </p:nvPr>
        </p:nvGraphicFramePr>
        <p:xfrm>
          <a:off x="539750" y="1484784"/>
          <a:ext cx="8064500" cy="4176713"/>
        </p:xfrm>
        <a:graphic>
          <a:graphicData uri="http://schemas.openxmlformats.org/drawingml/2006/table">
            <a:tbl>
              <a:tblPr/>
              <a:tblGrid>
                <a:gridCol w="8064500"/>
              </a:tblGrid>
              <a:tr h="41767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// ADC10 interrupt service routine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#pragma vector=ADC10_VECTOR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__interrupt void ADC10_ISR(void)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__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bic_SR_register_on_exit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(CPUOFF);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// Clear CPUOFF bit from 0(SR)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7592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0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Sample Code 2 for ADC10</a:t>
            </a:r>
            <a:endParaRPr lang="en-US" altLang="zh-TW"/>
          </a:p>
        </p:txBody>
      </p:sp>
      <p:sp>
        <p:nvSpPr>
          <p:cNvPr id="980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Continuous sampling driven by Timer0_A</a:t>
            </a:r>
          </a:p>
          <a:p>
            <a:pPr lvl="1"/>
            <a:r>
              <a:rPr lang="en-US" altLang="zh-TW" dirty="0" smtClean="0"/>
              <a:t>A1 is sampled 16/second (ACLK/2048) with reference to 1.5V, where ACLK runs at 32 KHz driven by an external crystal. </a:t>
            </a:r>
          </a:p>
          <a:p>
            <a:pPr lvl="1"/>
            <a:r>
              <a:rPr lang="en-US" altLang="zh-TW" dirty="0" smtClean="0"/>
              <a:t>If A1 &gt; 0.5Vcc, P1.0 is set, else reset. </a:t>
            </a:r>
          </a:p>
          <a:p>
            <a:pPr lvl="1"/>
            <a:r>
              <a:rPr lang="en-US" altLang="zh-TW" dirty="0" smtClean="0"/>
              <a:t>Timer0_A is run in up mode and its CCR1 is used to automatically trigger ADC10 conversion, while CCR0 defines the sampling period.</a:t>
            </a:r>
          </a:p>
          <a:p>
            <a:pPr lvl="1"/>
            <a:r>
              <a:rPr lang="en-US" altLang="zh-TW" dirty="0" smtClean="0"/>
              <a:t>Use internal oscillator times sample (16x) and conversion (13x). </a:t>
            </a:r>
            <a:endParaRPr lang="en-US" altLang="zh-TW" dirty="0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1"/>
          </p:nvPr>
        </p:nvSpPr>
        <p:spPr>
          <a:xfrm>
            <a:off x="6731000" y="6229350"/>
            <a:ext cx="1905000" cy="457200"/>
          </a:xfrm>
        </p:spPr>
        <p:txBody>
          <a:bodyPr/>
          <a:lstStyle/>
          <a:p>
            <a:fld id="{FA557361-F4A5-481C-B706-625AFA1B8E97}" type="slidenum">
              <a:rPr lang="zh-TW" altLang="en-US" smtClean="0"/>
              <a:pPr/>
              <a:t>8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625459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Calibri"/>
        <a:ea typeface="標楷體"/>
        <a:cs typeface=""/>
      </a:majorFont>
      <a:minorFont>
        <a:latin typeface="Calibri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ln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7332</TotalTime>
  <Words>1311</Words>
  <Application>Microsoft Office PowerPoint</Application>
  <PresentationFormat>如螢幕大小 (4:3)</PresentationFormat>
  <Paragraphs>168</Paragraphs>
  <Slides>16</Slides>
  <Notes>6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17" baseType="lpstr">
      <vt:lpstr>Contemporary Portrait</vt:lpstr>
      <vt:lpstr>CS4101 Introduction to Embedded Systems  Lab 6: Low-Power Optimization</vt:lpstr>
      <vt:lpstr>Introduction</vt:lpstr>
      <vt:lpstr>MSP430 Low-Power Modes</vt:lpstr>
      <vt:lpstr>Controlling Low Power Modes</vt:lpstr>
      <vt:lpstr>Controlling Low Power Modes</vt:lpstr>
      <vt:lpstr>Sample Code 1 for ADC10</vt:lpstr>
      <vt:lpstr>Sample Code 1 for ADC10</vt:lpstr>
      <vt:lpstr>Sample Code 1 for ADC10</vt:lpstr>
      <vt:lpstr>Sample Code 2 for ADC10</vt:lpstr>
      <vt:lpstr>Sample Code 2 for ADC10</vt:lpstr>
      <vt:lpstr>Sample Code 2 for ADC10</vt:lpstr>
      <vt:lpstr>Sample Code 2 for ADC10</vt:lpstr>
      <vt:lpstr>Lab 6</vt:lpstr>
      <vt:lpstr>Lab 6</vt:lpstr>
      <vt:lpstr>Lab 6</vt:lpstr>
      <vt:lpstr>Lab 6</vt:lpstr>
    </vt:vector>
  </TitlesOfParts>
  <Company>Dell Computer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Networking for Embedded Systems</dc:title>
  <dc:creator>Preferred Customer</dc:creator>
  <cp:lastModifiedBy>yojen</cp:lastModifiedBy>
  <cp:revision>610</cp:revision>
  <dcterms:created xsi:type="dcterms:W3CDTF">2000-02-07T23:54:30Z</dcterms:created>
  <dcterms:modified xsi:type="dcterms:W3CDTF">2015-11-07T13:44:02Z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>wolf@princeton.edu</vt:lpwstr>
  </property>
  <property fmtid="{D5CDD505-2E9C-101B-9397-08002B2CF9AE}" pid="8" name="HomePage">
    <vt:lpwstr>http://www.ee.princeton.edu/~wolf</vt:lpwstr>
  </property>
  <property fmtid="{D5CDD505-2E9C-101B-9397-08002B2CF9AE}" pid="9" name="Other">
    <vt:lpwstr>Overheads for Computers as Components_x000d_
(c) 2000 Morgan Kaufman</vt:lpwstr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D:\Computers as Components\Web Aids\overheads</vt:lpwstr>
  </property>
</Properties>
</file>