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88" r:id="rId2"/>
    <p:sldId id="450" r:id="rId3"/>
    <p:sldId id="478" r:id="rId4"/>
    <p:sldId id="480" r:id="rId5"/>
    <p:sldId id="485" r:id="rId6"/>
    <p:sldId id="479" r:id="rId7"/>
    <p:sldId id="481" r:id="rId8"/>
    <p:sldId id="482" r:id="rId9"/>
    <p:sldId id="483" r:id="rId10"/>
    <p:sldId id="484" r:id="rId11"/>
    <p:sldId id="486" r:id="rId12"/>
    <p:sldId id="487" r:id="rId13"/>
    <p:sldId id="489" r:id="rId14"/>
    <p:sldId id="490" r:id="rId15"/>
    <p:sldId id="491" r:id="rId16"/>
    <p:sldId id="492" r:id="rId17"/>
    <p:sldId id="474" r:id="rId18"/>
    <p:sldId id="494" r:id="rId19"/>
    <p:sldId id="493" r:id="rId20"/>
    <p:sldId id="495" r:id="rId21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000FF"/>
    <a:srgbClr val="FF0000"/>
    <a:srgbClr val="339933"/>
    <a:srgbClr val="33CC33"/>
    <a:srgbClr val="FFCC66"/>
    <a:srgbClr val="FFCC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0" autoAdjust="0"/>
    <p:restoredTop sz="87546" autoAdjust="0"/>
  </p:normalViewPr>
  <p:slideViewPr>
    <p:cSldViewPr>
      <p:cViewPr varScale="1">
        <p:scale>
          <a:sx n="58" d="100"/>
          <a:sy n="58" d="100"/>
        </p:scale>
        <p:origin x="1612" y="40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44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733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538005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91BFD9-893F-49D1-A7EA-1EF3F335BDCC}" type="slidenum">
              <a:rPr lang="zh-TW" altLang="en-US"/>
              <a:pPr/>
              <a:t>15</a:t>
            </a:fld>
            <a:endParaRPr lang="zh-TW" altLang="zh-TW"/>
          </a:p>
        </p:txBody>
      </p:sp>
      <p:sp>
        <p:nvSpPr>
          <p:cNvPr id="998402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07CF4DCD-8FF8-46F9-8613-326824ADA9A7}" type="slidenum">
              <a:rPr kumimoji="1" lang="zh-TW" altLang="en-US" sz="1300"/>
              <a:pPr algn="r" eaLnBrk="1" hangingPunct="1"/>
              <a:t>15</a:t>
            </a:fld>
            <a:endParaRPr kumimoji="1" lang="zh-TW" altLang="zh-TW" sz="1300"/>
          </a:p>
        </p:txBody>
      </p:sp>
      <p:sp>
        <p:nvSpPr>
          <p:cNvPr id="998403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8404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98405" name="投影片編號版面配置區 3"/>
          <p:cNvSpPr txBox="1">
            <a:spLocks noGrp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0F4D767B-BF91-484C-956D-61003A0E6B7B}" type="slidenum">
              <a:rPr kumimoji="1" lang="zh-TW" altLang="en-US" sz="1300"/>
              <a:pPr algn="r" eaLnBrk="1" hangingPunct="1"/>
              <a:t>15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812298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45554E-38FB-44C8-BBF1-CA75E708D9FE}" type="slidenum">
              <a:rPr lang="zh-TW" altLang="en-US"/>
              <a:pPr/>
              <a:t>3</a:t>
            </a:fld>
            <a:endParaRPr lang="zh-TW" altLang="zh-TW"/>
          </a:p>
        </p:txBody>
      </p:sp>
      <p:sp>
        <p:nvSpPr>
          <p:cNvPr id="95744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1813"/>
            <a:ext cx="3549650" cy="2662237"/>
          </a:xfrm>
          <a:ln/>
        </p:spPr>
      </p:sp>
      <p:sp>
        <p:nvSpPr>
          <p:cNvPr id="957443" name="備忘稿版面配置區 2"/>
          <p:cNvSpPr>
            <a:spLocks noGrp="1"/>
          </p:cNvSpPr>
          <p:nvPr>
            <p:ph type="body" idx="1"/>
          </p:nvPr>
        </p:nvSpPr>
        <p:spPr>
          <a:xfrm>
            <a:off x="1023938" y="3371850"/>
            <a:ext cx="8186737" cy="3195638"/>
          </a:xfrm>
        </p:spPr>
        <p:txBody>
          <a:bodyPr lIns="91440" tIns="45720" rIns="91440" bIns="45720"/>
          <a:lstStyle/>
          <a:p>
            <a:pPr>
              <a:spcBef>
                <a:spcPct val="0"/>
              </a:spcBef>
            </a:pPr>
            <a:r>
              <a:rPr lang="en-US" altLang="zh-TW" b="1"/>
              <a:t>power-on reset</a:t>
            </a:r>
            <a:r>
              <a:rPr lang="en-US" altLang="zh-TW"/>
              <a:t> (</a:t>
            </a:r>
            <a:r>
              <a:rPr lang="en-US" altLang="zh-TW" b="1"/>
              <a:t>PoR</a:t>
            </a:r>
            <a:r>
              <a:rPr lang="en-US" altLang="zh-TW"/>
              <a:t>)</a:t>
            </a:r>
            <a:endParaRPr lang="zh-TW" altLang="en-US"/>
          </a:p>
        </p:txBody>
      </p:sp>
      <p:sp>
        <p:nvSpPr>
          <p:cNvPr id="957444" name="投影片編號版面配置區 3"/>
          <p:cNvSpPr txBox="1">
            <a:spLocks noGrp="1"/>
          </p:cNvSpPr>
          <p:nvPr/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35D9C0A1-550A-4AFB-B759-17D06BAADA1A}" type="slidenum">
              <a:rPr lang="zh-TW" altLang="en-US" sz="1200">
                <a:latin typeface="Calibri" panose="020F0502020204030204" pitchFamily="34" charset="0"/>
              </a:rPr>
              <a:pPr algn="r" eaLnBrk="1" hangingPunct="1"/>
              <a:t>3</a:t>
            </a:fld>
            <a:endParaRPr lang="en-US" altLang="zh-TW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385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B014BD-9AB1-414A-B4D9-D162F75021DF}" type="slidenum">
              <a:rPr lang="zh-TW" altLang="en-US"/>
              <a:pPr/>
              <a:t>6</a:t>
            </a:fld>
            <a:endParaRPr lang="zh-TW" altLang="zh-TW"/>
          </a:p>
        </p:txBody>
      </p:sp>
      <p:sp>
        <p:nvSpPr>
          <p:cNvPr id="95949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1813"/>
            <a:ext cx="3549650" cy="2662237"/>
          </a:xfrm>
          <a:ln/>
        </p:spPr>
      </p:sp>
      <p:sp>
        <p:nvSpPr>
          <p:cNvPr id="959491" name="備忘稿版面配置區 2"/>
          <p:cNvSpPr>
            <a:spLocks noGrp="1"/>
          </p:cNvSpPr>
          <p:nvPr>
            <p:ph type="body" idx="1"/>
          </p:nvPr>
        </p:nvSpPr>
        <p:spPr>
          <a:xfrm>
            <a:off x="1023938" y="3371850"/>
            <a:ext cx="8186737" cy="3195638"/>
          </a:xfrm>
        </p:spPr>
        <p:txBody>
          <a:bodyPr lIns="91440" tIns="45720" rIns="91440" bIns="45720"/>
          <a:lstStyle/>
          <a:p>
            <a:pPr>
              <a:spcBef>
                <a:spcPct val="0"/>
              </a:spcBef>
            </a:pPr>
            <a:endParaRPr lang="zh-TW" altLang="en-US"/>
          </a:p>
        </p:txBody>
      </p:sp>
      <p:sp>
        <p:nvSpPr>
          <p:cNvPr id="959492" name="投影片編號版面配置區 3"/>
          <p:cNvSpPr txBox="1">
            <a:spLocks noGrp="1"/>
          </p:cNvSpPr>
          <p:nvPr/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D92023D8-9561-4AEF-9D59-F2FFF8543B47}" type="slidenum">
              <a:rPr lang="zh-TW" altLang="en-US" sz="1200">
                <a:latin typeface="Calibri" panose="020F0502020204030204" pitchFamily="34" charset="0"/>
              </a:rPr>
              <a:pPr algn="r" eaLnBrk="1" hangingPunct="1"/>
              <a:t>6</a:t>
            </a:fld>
            <a:endParaRPr lang="en-US" altLang="zh-TW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846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272105-A172-4BF8-BF85-5A3D897C3ACA}" type="slidenum">
              <a:rPr lang="zh-TW" altLang="en-US"/>
              <a:pPr/>
              <a:t>7</a:t>
            </a:fld>
            <a:endParaRPr lang="zh-TW" altLang="zh-TW"/>
          </a:p>
        </p:txBody>
      </p:sp>
      <p:sp>
        <p:nvSpPr>
          <p:cNvPr id="9615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1813"/>
            <a:ext cx="3549650" cy="2662237"/>
          </a:xfrm>
          <a:ln/>
        </p:spPr>
      </p:sp>
      <p:sp>
        <p:nvSpPr>
          <p:cNvPr id="961539" name="備忘稿版面配置區 2"/>
          <p:cNvSpPr>
            <a:spLocks noGrp="1"/>
          </p:cNvSpPr>
          <p:nvPr>
            <p:ph type="body" idx="1"/>
          </p:nvPr>
        </p:nvSpPr>
        <p:spPr>
          <a:xfrm>
            <a:off x="1023938" y="3371850"/>
            <a:ext cx="8186737" cy="3195638"/>
          </a:xfrm>
        </p:spPr>
        <p:txBody>
          <a:bodyPr lIns="91440" tIns="45720" rIns="91440" bIns="45720"/>
          <a:lstStyle/>
          <a:p>
            <a:pPr>
              <a:spcBef>
                <a:spcPct val="0"/>
              </a:spcBef>
            </a:pPr>
            <a:r>
              <a:rPr lang="en-US" altLang="zh-TW" dirty="0" smtClean="0"/>
              <a:t>The </a:t>
            </a:r>
            <a:r>
              <a:rPr lang="en-US" altLang="zh-TW" dirty="0"/>
              <a:t>settling time for the internal reference is &lt; 30µs. A value of 5 cycles would be 40µs.</a:t>
            </a:r>
          </a:p>
          <a:p>
            <a:pPr>
              <a:spcBef>
                <a:spcPct val="0"/>
              </a:spcBef>
            </a:pPr>
            <a:r>
              <a:rPr lang="en-US" altLang="zh-TW" dirty="0" smtClean="0"/>
              <a:t>We </a:t>
            </a:r>
            <a:r>
              <a:rPr lang="en-US" altLang="zh-TW" dirty="0"/>
              <a:t>should allow thirteen ADC10CLK cycles before we read the conversion result. </a:t>
            </a:r>
            <a:r>
              <a:rPr lang="en-US" altLang="zh-TW" dirty="0" smtClean="0"/>
              <a:t>Thirteen </a:t>
            </a:r>
            <a:r>
              <a:rPr lang="en-US" altLang="zh-TW" dirty="0"/>
              <a:t>cycles of the 5MHz ADC10CLK is 2.6µs.  Even a single cycle of the DCO/8 </a:t>
            </a:r>
            <a:r>
              <a:rPr lang="en-US" altLang="zh-TW" dirty="0" smtClean="0"/>
              <a:t>would </a:t>
            </a:r>
            <a:r>
              <a:rPr lang="en-US" altLang="zh-TW" dirty="0"/>
              <a:t>be longer than </a:t>
            </a:r>
            <a:r>
              <a:rPr lang="en-US" altLang="zh-TW" dirty="0" smtClean="0"/>
              <a:t>that.</a:t>
            </a:r>
            <a:r>
              <a:rPr lang="en-US" altLang="zh-TW" baseline="0" dirty="0"/>
              <a:t> </a:t>
            </a:r>
            <a:r>
              <a:rPr lang="en-US" altLang="zh-TW" dirty="0" smtClean="0"/>
              <a:t>When </a:t>
            </a:r>
            <a:r>
              <a:rPr lang="en-US" altLang="zh-TW" dirty="0"/>
              <a:t>the conversion is complete, the encoder and reference need to be turned off.</a:t>
            </a:r>
            <a:endParaRPr lang="zh-TW" altLang="en-US" dirty="0"/>
          </a:p>
        </p:txBody>
      </p:sp>
      <p:sp>
        <p:nvSpPr>
          <p:cNvPr id="961540" name="投影片編號版面配置區 3"/>
          <p:cNvSpPr txBox="1">
            <a:spLocks noGrp="1"/>
          </p:cNvSpPr>
          <p:nvPr/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313B4923-B872-4DF2-ACCC-ACCC9CA3F65D}" type="slidenum">
              <a:rPr lang="zh-TW" altLang="en-US" sz="1200">
                <a:latin typeface="Calibri" panose="020F0502020204030204" pitchFamily="34" charset="0"/>
              </a:rPr>
              <a:pPr algn="r" eaLnBrk="1" hangingPunct="1"/>
              <a:t>7</a:t>
            </a:fld>
            <a:endParaRPr lang="en-US" altLang="zh-TW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3951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4B3091-D991-4B9C-B75B-8DB960888FD8}" type="slidenum">
              <a:rPr lang="zh-TW" altLang="en-US"/>
              <a:pPr/>
              <a:t>8</a:t>
            </a:fld>
            <a:endParaRPr lang="zh-TW" altLang="zh-TW"/>
          </a:p>
        </p:txBody>
      </p:sp>
      <p:sp>
        <p:nvSpPr>
          <p:cNvPr id="96358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1813"/>
            <a:ext cx="3549650" cy="2662237"/>
          </a:xfrm>
          <a:ln/>
        </p:spPr>
      </p:sp>
      <p:sp>
        <p:nvSpPr>
          <p:cNvPr id="963587" name="備忘稿版面配置區 2"/>
          <p:cNvSpPr>
            <a:spLocks noGrp="1"/>
          </p:cNvSpPr>
          <p:nvPr>
            <p:ph type="body" idx="1"/>
          </p:nvPr>
        </p:nvSpPr>
        <p:spPr>
          <a:xfrm>
            <a:off x="1023938" y="3371850"/>
            <a:ext cx="8186737" cy="3195638"/>
          </a:xfrm>
        </p:spPr>
        <p:txBody>
          <a:bodyPr lIns="91440" tIns="45720" rIns="91440" bIns="45720"/>
          <a:lstStyle/>
          <a:p>
            <a:pPr>
              <a:spcBef>
                <a:spcPct val="0"/>
              </a:spcBef>
            </a:pPr>
            <a:endParaRPr lang="zh-TW" altLang="en-US"/>
          </a:p>
        </p:txBody>
      </p:sp>
      <p:sp>
        <p:nvSpPr>
          <p:cNvPr id="963588" name="投影片編號版面配置區 3"/>
          <p:cNvSpPr txBox="1">
            <a:spLocks noGrp="1"/>
          </p:cNvSpPr>
          <p:nvPr/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1B8C38E7-4B1D-45A8-A031-1784B3EFE26E}" type="slidenum">
              <a:rPr lang="zh-TW" altLang="en-US" sz="1200">
                <a:latin typeface="Calibri" panose="020F0502020204030204" pitchFamily="34" charset="0"/>
              </a:rPr>
              <a:pPr algn="r" eaLnBrk="1" hangingPunct="1"/>
              <a:t>8</a:t>
            </a:fld>
            <a:endParaRPr lang="en-US" altLang="zh-TW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5063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E0366B-7CD1-4A2D-9937-07FAAAA38EF9}" type="slidenum">
              <a:rPr lang="zh-TW" altLang="en-US"/>
              <a:pPr/>
              <a:t>9</a:t>
            </a:fld>
            <a:endParaRPr lang="zh-TW" altLang="zh-TW"/>
          </a:p>
        </p:txBody>
      </p:sp>
      <p:sp>
        <p:nvSpPr>
          <p:cNvPr id="96563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1813"/>
            <a:ext cx="3549650" cy="2662237"/>
          </a:xfrm>
          <a:ln/>
        </p:spPr>
      </p:sp>
      <p:sp>
        <p:nvSpPr>
          <p:cNvPr id="965635" name="備忘稿版面配置區 2"/>
          <p:cNvSpPr>
            <a:spLocks noGrp="1"/>
          </p:cNvSpPr>
          <p:nvPr>
            <p:ph type="body" idx="1"/>
          </p:nvPr>
        </p:nvSpPr>
        <p:spPr>
          <a:xfrm>
            <a:off x="1023938" y="3371850"/>
            <a:ext cx="8186737" cy="3195638"/>
          </a:xfrm>
        </p:spPr>
        <p:txBody>
          <a:bodyPr lIns="91440" tIns="45720" rIns="91440" bIns="45720"/>
          <a:lstStyle/>
          <a:p>
            <a:pPr>
              <a:spcBef>
                <a:spcPct val="0"/>
              </a:spcBef>
            </a:pPr>
            <a:endParaRPr lang="zh-TW" altLang="en-US"/>
          </a:p>
        </p:txBody>
      </p:sp>
      <p:sp>
        <p:nvSpPr>
          <p:cNvPr id="965636" name="投影片編號版面配置區 3"/>
          <p:cNvSpPr txBox="1">
            <a:spLocks noGrp="1"/>
          </p:cNvSpPr>
          <p:nvPr/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0103997-0B10-41FB-9A7B-A8960B9E9B96}" type="slidenum">
              <a:rPr lang="zh-TW" altLang="en-US" sz="1200">
                <a:latin typeface="Calibri" panose="020F0502020204030204" pitchFamily="34" charset="0"/>
              </a:rPr>
              <a:pPr algn="r" eaLnBrk="1" hangingPunct="1"/>
              <a:t>9</a:t>
            </a:fld>
            <a:endParaRPr lang="en-US" altLang="zh-TW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341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FCB3E6-4517-4E06-AEE1-C40B06413EE8}" type="slidenum">
              <a:rPr lang="zh-TW" altLang="en-US"/>
              <a:pPr/>
              <a:t>11</a:t>
            </a:fld>
            <a:endParaRPr lang="zh-TW" altLang="zh-TW"/>
          </a:p>
        </p:txBody>
      </p:sp>
      <p:sp>
        <p:nvSpPr>
          <p:cNvPr id="994306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8B6C6799-6AAB-4B87-878E-FDC0F080557D}" type="slidenum">
              <a:rPr kumimoji="1" lang="zh-TW" altLang="en-US" sz="1300"/>
              <a:pPr algn="r" eaLnBrk="1" hangingPunct="1"/>
              <a:t>11</a:t>
            </a:fld>
            <a:endParaRPr kumimoji="1" lang="zh-TW" altLang="zh-TW" sz="1300"/>
          </a:p>
        </p:txBody>
      </p:sp>
      <p:sp>
        <p:nvSpPr>
          <p:cNvPr id="994307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4308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i="1"/>
              <a:t>Pulse-width modulation </a:t>
            </a:r>
            <a:r>
              <a:rPr lang="en-US" altLang="zh-TW"/>
              <a:t>(PWM): The load is switched on and off periodically so that the </a:t>
            </a:r>
            <a:r>
              <a:rPr lang="en-US" altLang="zh-TW" i="1"/>
              <a:t>average </a:t>
            </a:r>
            <a:r>
              <a:rPr lang="en-US" altLang="zh-TW"/>
              <a:t>voltage has the desired value. The fraction of the time while the load is active is called the </a:t>
            </a:r>
            <a:r>
              <a:rPr lang="en-US" altLang="zh-TW" i="1"/>
              <a:t>duty cycle D</a:t>
            </a:r>
            <a:r>
              <a:rPr lang="en-US" altLang="zh-TW"/>
              <a:t>.</a:t>
            </a:r>
            <a:endParaRPr lang="zh-TW" altLang="en-US"/>
          </a:p>
        </p:txBody>
      </p:sp>
      <p:sp>
        <p:nvSpPr>
          <p:cNvPr id="994309" name="投影片編號版面配置區 3"/>
          <p:cNvSpPr txBox="1">
            <a:spLocks noGrp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09F1EF81-CF2C-4D74-B820-CF7F9B1545FB}" type="slidenum">
              <a:rPr kumimoji="1" lang="zh-TW" altLang="en-US" sz="1300"/>
              <a:pPr algn="r" eaLnBrk="1" hangingPunct="1"/>
              <a:t>11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3156147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8FE6F3-8009-4738-9771-861DCA6F5E3D}" type="slidenum">
              <a:rPr lang="zh-TW" altLang="en-US"/>
              <a:pPr/>
              <a:t>13</a:t>
            </a:fld>
            <a:endParaRPr lang="zh-TW" altLang="zh-TW"/>
          </a:p>
        </p:txBody>
      </p:sp>
      <p:sp>
        <p:nvSpPr>
          <p:cNvPr id="968706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5613BC47-4082-45A4-AF02-B4D0188D33F8}" type="slidenum">
              <a:rPr kumimoji="1" lang="zh-TW" altLang="en-US" sz="1300"/>
              <a:pPr algn="r" eaLnBrk="1" hangingPunct="1"/>
              <a:t>13</a:t>
            </a:fld>
            <a:endParaRPr kumimoji="1" lang="zh-TW" altLang="zh-TW" sz="1300"/>
          </a:p>
        </p:txBody>
      </p:sp>
      <p:sp>
        <p:nvSpPr>
          <p:cNvPr id="968707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8708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SHS_1: S&amp;H</a:t>
            </a:r>
            <a:r>
              <a:rPr lang="en-US" altLang="zh-TW" baseline="0" dirty="0" smtClean="0"/>
              <a:t> triggering source </a:t>
            </a:r>
            <a:r>
              <a:rPr lang="en-US" altLang="zh-TW" baseline="0" dirty="0" smtClean="0">
                <a:sym typeface="Wingdings" panose="05000000000000000000" pitchFamily="2" charset="2"/>
              </a:rPr>
              <a:t> OUT1</a:t>
            </a:r>
          </a:p>
          <a:p>
            <a:r>
              <a:rPr lang="en-US" altLang="zh-TW" baseline="0" dirty="0" smtClean="0">
                <a:sym typeface="Wingdings" panose="05000000000000000000" pitchFamily="2" charset="2"/>
              </a:rPr>
              <a:t>CONSEQ_2: </a:t>
            </a:r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Conversion sequence mode select (Repeat-single-channel)</a:t>
            </a: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SREF_1: Select reference (VR+ = VREF+ and VR- = VSS)</a:t>
            </a: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ADC10SHT_2:  Sample-and-hold time (6 × ADC10CLKs)</a:t>
            </a:r>
          </a:p>
          <a:p>
            <a:r>
              <a:rPr kumimoji="1" lang="en-US" altLang="zh-TW" sz="1200" b="1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REFON</a:t>
            </a:r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: reference generator on</a:t>
            </a:r>
            <a:endParaRPr lang="zh-TW" altLang="en-US" dirty="0"/>
          </a:p>
        </p:txBody>
      </p:sp>
      <p:sp>
        <p:nvSpPr>
          <p:cNvPr id="968709" name="投影片編號版面配置區 3"/>
          <p:cNvSpPr txBox="1">
            <a:spLocks noGrp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EEB73849-CEC5-4AFC-B2C9-7A3EC331AE50}" type="slidenum">
              <a:rPr kumimoji="1" lang="zh-TW" altLang="en-US" sz="1300"/>
              <a:pPr algn="r" eaLnBrk="1" hangingPunct="1"/>
              <a:t>13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29174924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EDDDFA-7F19-4BAD-8234-02FD0A9B4A10}" type="slidenum">
              <a:rPr lang="zh-TW" altLang="en-US"/>
              <a:pPr/>
              <a:t>14</a:t>
            </a:fld>
            <a:endParaRPr lang="zh-TW" altLang="zh-TW"/>
          </a:p>
        </p:txBody>
      </p:sp>
      <p:sp>
        <p:nvSpPr>
          <p:cNvPr id="985090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CB97D301-99AD-4C1D-8623-4902DDDBDE67}" type="slidenum">
              <a:rPr kumimoji="1" lang="zh-TW" altLang="en-US" sz="1300"/>
              <a:pPr algn="r" eaLnBrk="1" hangingPunct="1"/>
              <a:t>14</a:t>
            </a:fld>
            <a:endParaRPr kumimoji="1" lang="zh-TW" altLang="zh-TW" sz="1300"/>
          </a:p>
        </p:txBody>
      </p:sp>
      <p:sp>
        <p:nvSpPr>
          <p:cNvPr id="985091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5092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85093" name="投影片編號版面配置區 3"/>
          <p:cNvSpPr txBox="1">
            <a:spLocks noGrp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B24D225F-72E4-4438-B84A-41925BDA7A98}" type="slidenum">
              <a:rPr kumimoji="1" lang="zh-TW" altLang="en-US" sz="1300"/>
              <a:pPr algn="r" eaLnBrk="1" hangingPunct="1"/>
              <a:t>14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2543397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52736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11188" y="1124743"/>
            <a:ext cx="8010525" cy="2382838"/>
          </a:xfrm>
        </p:spPr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chemeClr val="accent1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/>
              <a:t>Lab 5: Analog-to-Digital Converter</a:t>
            </a:r>
            <a:endParaRPr lang="en-US" altLang="zh-TW" dirty="0"/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755650" y="4148931"/>
            <a:ext cx="7778750" cy="1584325"/>
          </a:xfrm>
        </p:spPr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62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ADC10CTL1 cont’d</a:t>
            </a:r>
            <a:endParaRPr lang="zh-TW" altLang="en-US"/>
          </a:p>
        </p:txBody>
      </p:sp>
      <p:sp>
        <p:nvSpPr>
          <p:cNvPr id="13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94EE91A4-481C-468A-8D78-EB619E744AD4}" type="slidenum">
              <a:rPr lang="zh-TW" altLang="en-US" smtClean="0"/>
              <a:pPr/>
              <a:t>9</a:t>
            </a:fld>
            <a:endParaRPr lang="zh-TW" altLang="zh-TW"/>
          </a:p>
        </p:txBody>
      </p:sp>
      <p:pic>
        <p:nvPicPr>
          <p:cNvPr id="964611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560" y="1124744"/>
            <a:ext cx="7912100" cy="4495800"/>
          </a:xfrm>
          <a:ln/>
        </p:spPr>
      </p:pic>
      <p:cxnSp>
        <p:nvCxnSpPr>
          <p:cNvPr id="6" name="直線接點 5"/>
          <p:cNvCxnSpPr>
            <a:cxnSpLocks noChangeShapeType="1"/>
          </p:cNvCxnSpPr>
          <p:nvPr/>
        </p:nvCxnSpPr>
        <p:spPr bwMode="auto">
          <a:xfrm>
            <a:off x="2339975" y="3309144"/>
            <a:ext cx="1152525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a14:hiddenEffects>
            </a:ext>
          </a:extLst>
        </p:spPr>
      </p:cxnSp>
      <p:cxnSp>
        <p:nvCxnSpPr>
          <p:cNvPr id="7" name="直線接點 6"/>
          <p:cNvCxnSpPr>
            <a:cxnSpLocks noChangeShapeType="1"/>
          </p:cNvCxnSpPr>
          <p:nvPr/>
        </p:nvCxnSpPr>
        <p:spPr bwMode="auto">
          <a:xfrm>
            <a:off x="684213" y="3309144"/>
            <a:ext cx="719137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a14:hiddenEffects>
            </a:ext>
          </a:extLst>
        </p:spPr>
      </p:cxnSp>
      <p:graphicFrame>
        <p:nvGraphicFramePr>
          <p:cNvPr id="964623" name="Group 15"/>
          <p:cNvGraphicFramePr>
            <a:graphicFrameLocks noGrp="1"/>
          </p:cNvGraphicFramePr>
          <p:nvPr>
            <p:extLst/>
          </p:nvPr>
        </p:nvGraphicFramePr>
        <p:xfrm>
          <a:off x="468313" y="5707857"/>
          <a:ext cx="8229600" cy="338328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33813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ADC10CTL1 = INCH_10 + ADC10DIV_0; </a:t>
                      </a: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// Temp Sensor ADC10CLK</a:t>
                      </a:r>
                      <a:endParaRPr kumimoji="1" lang="zh-TW" altLang="zh-TW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anose="02070309020205020404" pitchFamily="49" charset="0"/>
                        <a:ea typeface="標楷體" panose="03000509000000000000" pitchFamily="65" charset="-120"/>
                        <a:cs typeface="Courier New" panose="02070309020205020404" pitchFamily="49" charset="0"/>
                      </a:endParaRPr>
                    </a:p>
                  </a:txBody>
                  <a:tcPr marL="93312" marR="93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接點 8"/>
          <p:cNvCxnSpPr>
            <a:cxnSpLocks noChangeShapeType="1"/>
          </p:cNvCxnSpPr>
          <p:nvPr/>
        </p:nvCxnSpPr>
        <p:spPr bwMode="auto">
          <a:xfrm>
            <a:off x="684213" y="4893469"/>
            <a:ext cx="863600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a14:hiddenEffects>
            </a:ext>
          </a:extLst>
        </p:spPr>
      </p:cxnSp>
      <p:cxnSp>
        <p:nvCxnSpPr>
          <p:cNvPr id="10" name="直線接點 9"/>
          <p:cNvCxnSpPr>
            <a:cxnSpLocks noChangeShapeType="1"/>
          </p:cNvCxnSpPr>
          <p:nvPr/>
        </p:nvCxnSpPr>
        <p:spPr bwMode="auto">
          <a:xfrm>
            <a:off x="2411413" y="4893469"/>
            <a:ext cx="1439862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a14:hiddenEffects>
            </a:ext>
          </a:extLst>
        </p:spPr>
      </p:cxnSp>
      <p:cxnSp>
        <p:nvCxnSpPr>
          <p:cNvPr id="2" name="直線接點 5"/>
          <p:cNvCxnSpPr>
            <a:cxnSpLocks noChangeShapeType="1"/>
          </p:cNvCxnSpPr>
          <p:nvPr/>
        </p:nvCxnSpPr>
        <p:spPr bwMode="auto">
          <a:xfrm>
            <a:off x="2411413" y="1293019"/>
            <a:ext cx="1584325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a14:hiddenEffects>
            </a:ext>
          </a:extLst>
        </p:spPr>
      </p:cxnSp>
      <p:cxnSp>
        <p:nvCxnSpPr>
          <p:cNvPr id="3" name="直線接點 6"/>
          <p:cNvCxnSpPr>
            <a:cxnSpLocks noChangeShapeType="1"/>
          </p:cNvCxnSpPr>
          <p:nvPr/>
        </p:nvCxnSpPr>
        <p:spPr bwMode="auto">
          <a:xfrm>
            <a:off x="684213" y="1293019"/>
            <a:ext cx="503237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a14:hiddenEffects>
            </a:ext>
          </a:extLst>
        </p:spPr>
      </p:cxnSp>
      <p:pic>
        <p:nvPicPr>
          <p:cNvPr id="964630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3399632"/>
            <a:ext cx="46799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650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Sample Code 1 for ADC10</a:t>
            </a:r>
            <a:endParaRPr lang="en-US" altLang="zh-TW"/>
          </a:p>
        </p:txBody>
      </p:sp>
      <p:sp>
        <p:nvSpPr>
          <p:cNvPr id="99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Repetitive single conversion:</a:t>
            </a:r>
          </a:p>
          <a:p>
            <a:pPr lvl="1"/>
            <a:r>
              <a:rPr lang="en-US" altLang="zh-TW" dirty="0" smtClean="0"/>
              <a:t>A single sample is made on A1 </a:t>
            </a:r>
            <a:r>
              <a:rPr lang="en-US" altLang="zh-TW" dirty="0" smtClean="0"/>
              <a:t>(pin P1.1) with </a:t>
            </a:r>
            <a:r>
              <a:rPr lang="en-US" altLang="zh-TW" dirty="0" smtClean="0"/>
              <a:t>reference to </a:t>
            </a:r>
            <a:r>
              <a:rPr lang="en-US" altLang="zh-TW" dirty="0" err="1" smtClean="0"/>
              <a:t>Vcc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If A1 &gt; 0.5*</a:t>
            </a:r>
            <a:r>
              <a:rPr lang="en-US" altLang="zh-TW" dirty="0" err="1" smtClean="0"/>
              <a:t>Vcc</a:t>
            </a:r>
            <a:r>
              <a:rPr lang="en-US" altLang="zh-TW" dirty="0" smtClean="0"/>
              <a:t>, P1.0 set, else reset.</a:t>
            </a:r>
          </a:p>
          <a:p>
            <a:pPr lvl="1"/>
            <a:r>
              <a:rPr lang="en-US" altLang="zh-TW" dirty="0" smtClean="0"/>
              <a:t>Software sets ADC10SC to start sample and conversion. </a:t>
            </a:r>
            <a:r>
              <a:rPr lang="en-US" altLang="zh-TW" dirty="0" smtClean="0">
                <a:solidFill>
                  <a:srgbClr val="FF0000"/>
                </a:solidFill>
              </a:rPr>
              <a:t>ADC10SC automatically cleared at end of conversion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Use ADC10 internal oscillator to time the sample and conversion.</a:t>
            </a:r>
            <a:endParaRPr lang="en-US" altLang="zh-TW" dirty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9AFD92D8-2BE1-4EE2-B3E5-A6470B6DAB63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743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83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Sample Code 1 for ADC10</a:t>
            </a:r>
            <a:endParaRPr lang="zh-TW" altLang="en-US"/>
          </a:p>
        </p:txBody>
      </p:sp>
      <p:sp>
        <p:nvSpPr>
          <p:cNvPr id="10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BF415A41-0E4F-4E83-BA41-C5E1743B38A4}" type="slidenum">
              <a:rPr lang="zh-TW" altLang="en-US" smtClean="0"/>
              <a:pPr/>
              <a:t>11</a:t>
            </a:fld>
            <a:endParaRPr lang="zh-TW" altLang="zh-TW"/>
          </a:p>
        </p:txBody>
      </p:sp>
      <p:graphicFrame>
        <p:nvGraphicFramePr>
          <p:cNvPr id="99328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039331"/>
              </p:ext>
            </p:extLst>
          </p:nvPr>
        </p:nvGraphicFramePr>
        <p:xfrm>
          <a:off x="539750" y="1076549"/>
          <a:ext cx="8064500" cy="5242560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#include "msp430.h"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void main(void)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WDTCTL = WDTPW + WDTHOLD;    // Stop WDT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// H&amp;S time 16x, interrupt enabled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ADC10CTL0 = ADC10SHT_2 + ADC10ON + ADC10IE;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ADC10CTL1 = INCH_1;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// Input from A1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ADC10AE0 |= 0x02;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// Enable pin A1 for analog 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P1DIR |= 0x01;    // Set P1.0 to output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ADC10CTL0 |= ENC + ADC10SC;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// Start sampling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for (;;)  {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#pragma vector=ADC10_VECTOR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__interrupt void ADC10_ISR(void)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if (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ADC10MEM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&lt; 0x1FF) P1OUT &amp;= ~0x01;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else P1OUT |= 0x01;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ADC10CTL0 |= ENC + ADC10SC;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// enable sampling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634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Sample Code 2 for ADC10</a:t>
            </a:r>
            <a:endParaRPr lang="en-US" altLang="zh-TW"/>
          </a:p>
        </p:txBody>
      </p:sp>
      <p:sp>
        <p:nvSpPr>
          <p:cNvPr id="98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Continuous sampling driven by </a:t>
            </a:r>
            <a:r>
              <a:rPr lang="en-US" altLang="zh-TW" dirty="0" smtClean="0"/>
              <a:t>Timer0_A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A1 is sampled 16/second (ACLK/2048) with reference to 1.5V, where ACLK runs at 32 KHz driven by an external crystal. </a:t>
            </a:r>
          </a:p>
          <a:p>
            <a:pPr lvl="1"/>
            <a:r>
              <a:rPr lang="en-US" altLang="zh-TW" dirty="0" smtClean="0"/>
              <a:t>If A1 &gt; 0.5Vcc, P1.0 is set, else reset. </a:t>
            </a:r>
          </a:p>
          <a:p>
            <a:pPr lvl="1"/>
            <a:r>
              <a:rPr lang="en-US" altLang="zh-TW" dirty="0" smtClean="0"/>
              <a:t>Timer0_A </a:t>
            </a:r>
            <a:r>
              <a:rPr lang="en-US" altLang="zh-TW" dirty="0" smtClean="0"/>
              <a:t>is run in up mode and its CCR1 is used to automatically trigger ADC10 conversion, while CCR0 defines the sampling period</a:t>
            </a:r>
          </a:p>
          <a:p>
            <a:pPr lvl="1"/>
            <a:r>
              <a:rPr lang="en-US" altLang="zh-TW" dirty="0" smtClean="0"/>
              <a:t>Use internal oscillator times sample (16x) and conversion (13x). </a:t>
            </a:r>
            <a:endParaRPr lang="en-US" altLang="zh-TW" dirty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FA557361-F4A5-481C-B706-625AFA1B8E97}" type="slidenum">
              <a:rPr lang="zh-TW" altLang="en-US" smtClean="0"/>
              <a:pPr/>
              <a:t>12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75185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投影片編號版面配置區 4"/>
          <p:cNvSpPr>
            <a:spLocks noGrp="1"/>
          </p:cNvSpPr>
          <p:nvPr>
            <p:ph type="sldNum" sz="quarter" idx="4294967295"/>
          </p:nvPr>
        </p:nvSpPr>
        <p:spPr>
          <a:xfrm>
            <a:off x="6731000" y="6229350"/>
            <a:ext cx="1905000" cy="457200"/>
          </a:xfrm>
          <a:prstGeom prst="rect">
            <a:avLst/>
          </a:prstGeom>
        </p:spPr>
        <p:txBody>
          <a:bodyPr/>
          <a:lstStyle/>
          <a:p>
            <a:fld id="{FD56AA93-717F-49CE-A9AE-5C88A2430B94}" type="slidenum">
              <a:rPr lang="zh-TW" altLang="en-US"/>
              <a:pPr/>
              <a:t>13</a:t>
            </a:fld>
            <a:endParaRPr lang="zh-TW" altLang="zh-TW"/>
          </a:p>
        </p:txBody>
      </p:sp>
      <p:sp>
        <p:nvSpPr>
          <p:cNvPr id="967683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Sample Code 2 for ADC10</a:t>
            </a:r>
            <a:endParaRPr lang="zh-TW" altLang="en-US"/>
          </a:p>
        </p:txBody>
      </p:sp>
      <p:graphicFrame>
        <p:nvGraphicFramePr>
          <p:cNvPr id="967768" name="Group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886323"/>
              </p:ext>
            </p:extLst>
          </p:nvPr>
        </p:nvGraphicFramePr>
        <p:xfrm>
          <a:off x="539750" y="1292573"/>
          <a:ext cx="8064500" cy="4632960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#include "msp430.h“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i=1;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void main(void)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WDTCTL = WDTPW + WDTHOLD; // Stop WDT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// TA1 trigger sample start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ADC10CTL1 = SHS_1 + CONSEQ_2 + INCH_1;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ADC10CTL0 = SREF_1 + ADC10SHT_2 + REFON +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        ADC10ON + ADC10IE;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__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enable_interrupt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  // Enable interrupts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TA0CCR0 = 30;     //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Delay for Volt Ref to settle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TA0CCTL0 |= CCIE; // Compare-mode interrupt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TA0CTL = TASSEL_2 + MC_1; // SMCLK, Up mode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while(i);                // Wait for settle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TA0CCTL0 &amp;= ~CCIE;     // Disable timer Interrupt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__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disable_interrupt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967769" name="AutoShape 89"/>
          <p:cNvSpPr>
            <a:spLocks/>
          </p:cNvSpPr>
          <p:nvPr/>
        </p:nvSpPr>
        <p:spPr bwMode="auto">
          <a:xfrm>
            <a:off x="4284663" y="3861147"/>
            <a:ext cx="504825" cy="2016125"/>
          </a:xfrm>
          <a:prstGeom prst="rightBrace">
            <a:avLst>
              <a:gd name="adj1" fmla="val 33281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171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4"/>
          <p:cNvSpPr>
            <a:spLocks noGrp="1"/>
          </p:cNvSpPr>
          <p:nvPr>
            <p:ph type="sldNum" sz="quarter" idx="4294967295"/>
          </p:nvPr>
        </p:nvSpPr>
        <p:spPr>
          <a:xfrm>
            <a:off x="6731000" y="6229350"/>
            <a:ext cx="1905000" cy="457200"/>
          </a:xfrm>
          <a:prstGeom prst="rect">
            <a:avLst/>
          </a:prstGeom>
        </p:spPr>
        <p:txBody>
          <a:bodyPr/>
          <a:lstStyle/>
          <a:p>
            <a:fld id="{6F2446DF-111D-4A0A-84BA-911F95F2D27B}" type="slidenum">
              <a:rPr lang="zh-TW" altLang="en-US"/>
              <a:pPr/>
              <a:t>14</a:t>
            </a:fld>
            <a:endParaRPr lang="zh-TW" altLang="zh-TW"/>
          </a:p>
        </p:txBody>
      </p:sp>
      <p:sp>
        <p:nvSpPr>
          <p:cNvPr id="984067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Sample Code 2 for ADC10</a:t>
            </a:r>
            <a:endParaRPr lang="zh-TW" altLang="en-US"/>
          </a:p>
        </p:txBody>
      </p:sp>
      <p:graphicFrame>
        <p:nvGraphicFramePr>
          <p:cNvPr id="984081" name="Group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417017"/>
              </p:ext>
            </p:extLst>
          </p:nvPr>
        </p:nvGraphicFramePr>
        <p:xfrm>
          <a:off x="539750" y="1340768"/>
          <a:ext cx="8064500" cy="4176713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ADC10CTL0 |= ENC;    // ADC10 Enable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ADC10AE0 |= 0x02;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// P1.1 ADC10 option select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P1DIR |= 0x01;       // Set P1.0 output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TA0CCR0 = 2048-1;     // Sampling period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TA0CCTL1 = OUTMOD_3;  // TACCR1 set/reset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TA0CCR1 = 2046;       // TACCR1 OUT1 on time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TA0CTL = TASSEL_1 + MC_1;    // ACLK, up mode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標楷體" panose="03000509000000000000" pitchFamily="65" charset="-12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while(1);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984082" name="AutoShape 18"/>
          <p:cNvSpPr>
            <a:spLocks/>
          </p:cNvSpPr>
          <p:nvPr/>
        </p:nvSpPr>
        <p:spPr bwMode="auto">
          <a:xfrm>
            <a:off x="4284663" y="2277393"/>
            <a:ext cx="504825" cy="1296987"/>
          </a:xfrm>
          <a:prstGeom prst="rightBrace">
            <a:avLst>
              <a:gd name="adj1" fmla="val 21410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84083" name="Text Box 19"/>
          <p:cNvSpPr txBox="1">
            <a:spLocks noChangeArrowheads="1"/>
          </p:cNvSpPr>
          <p:nvPr/>
        </p:nvSpPr>
        <p:spPr bwMode="auto">
          <a:xfrm>
            <a:off x="539750" y="5014243"/>
            <a:ext cx="8064500" cy="6508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1800" dirty="0" smtClean="0">
                <a:latin typeface="+mn-lt"/>
              </a:rPr>
              <a:t>Timer0_A </a:t>
            </a:r>
            <a:r>
              <a:rPr lang="en-US" altLang="zh-TW" sz="1800" dirty="0">
                <a:latin typeface="+mn-lt"/>
              </a:rPr>
              <a:t>CCR1 out mode 3: The output (OUT1) is set when the timer </a:t>
            </a:r>
            <a:r>
              <a:rPr lang="en-US" altLang="zh-TW" sz="1800" i="1" dirty="0">
                <a:latin typeface="+mn-lt"/>
              </a:rPr>
              <a:t>counts </a:t>
            </a:r>
            <a:r>
              <a:rPr lang="en-US" altLang="zh-TW" sz="1800" dirty="0">
                <a:latin typeface="+mn-lt"/>
              </a:rPr>
              <a:t>to the </a:t>
            </a:r>
            <a:r>
              <a:rPr lang="en-US" altLang="zh-TW" sz="1800" dirty="0" smtClean="0">
                <a:latin typeface="+mn-lt"/>
              </a:rPr>
              <a:t>TA0CCR1 </a:t>
            </a:r>
            <a:r>
              <a:rPr lang="en-US" altLang="zh-TW" sz="1800" dirty="0">
                <a:latin typeface="+mn-lt"/>
              </a:rPr>
              <a:t>value. It is reset when the timer </a:t>
            </a:r>
            <a:r>
              <a:rPr lang="en-US" altLang="zh-TW" sz="1800" i="1" dirty="0">
                <a:latin typeface="+mn-lt"/>
              </a:rPr>
              <a:t>counts </a:t>
            </a:r>
            <a:r>
              <a:rPr lang="en-US" altLang="zh-TW" sz="1800" dirty="0">
                <a:latin typeface="+mn-lt"/>
              </a:rPr>
              <a:t>to the </a:t>
            </a:r>
            <a:r>
              <a:rPr lang="en-US" altLang="zh-TW" sz="1800" dirty="0" smtClean="0">
                <a:latin typeface="+mn-lt"/>
              </a:rPr>
              <a:t>TA0CCR0 </a:t>
            </a:r>
            <a:r>
              <a:rPr lang="en-US" altLang="zh-TW" sz="1800" dirty="0">
                <a:latin typeface="+mn-lt"/>
              </a:rPr>
              <a:t>value.</a:t>
            </a:r>
          </a:p>
        </p:txBody>
      </p:sp>
      <p:cxnSp>
        <p:nvCxnSpPr>
          <p:cNvPr id="984084" name="AutoShape 20"/>
          <p:cNvCxnSpPr>
            <a:cxnSpLocks noChangeShapeType="1"/>
            <a:stCxn id="984083" idx="0"/>
            <a:endCxn id="984082" idx="1"/>
          </p:cNvCxnSpPr>
          <p:nvPr/>
        </p:nvCxnSpPr>
        <p:spPr bwMode="auto">
          <a:xfrm rot="16200000">
            <a:off x="3636962" y="3861718"/>
            <a:ext cx="2087563" cy="217488"/>
          </a:xfrm>
          <a:prstGeom prst="curvedConnector4">
            <a:avLst>
              <a:gd name="adj1" fmla="val 34523"/>
              <a:gd name="adj2" fmla="val 205111"/>
            </a:avLst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942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4"/>
          <p:cNvSpPr>
            <a:spLocks noGrp="1"/>
          </p:cNvSpPr>
          <p:nvPr>
            <p:ph type="sldNum" sz="quarter" idx="4294967295"/>
          </p:nvPr>
        </p:nvSpPr>
        <p:spPr>
          <a:xfrm>
            <a:off x="6731000" y="6229350"/>
            <a:ext cx="1905000" cy="457200"/>
          </a:xfrm>
          <a:prstGeom prst="rect">
            <a:avLst/>
          </a:prstGeom>
        </p:spPr>
        <p:txBody>
          <a:bodyPr/>
          <a:lstStyle/>
          <a:p>
            <a:fld id="{113414BE-B7E7-4BC7-B04D-B135822FA1C7}" type="slidenum">
              <a:rPr lang="zh-TW" altLang="en-US"/>
              <a:pPr/>
              <a:t>15</a:t>
            </a:fld>
            <a:endParaRPr lang="zh-TW" altLang="zh-TW"/>
          </a:p>
        </p:txBody>
      </p:sp>
      <p:sp>
        <p:nvSpPr>
          <p:cNvPr id="997379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Sample Code 2 for ADC10</a:t>
            </a:r>
            <a:endParaRPr lang="zh-TW" altLang="en-US"/>
          </a:p>
        </p:txBody>
      </p:sp>
      <p:graphicFrame>
        <p:nvGraphicFramePr>
          <p:cNvPr id="997396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087522"/>
              </p:ext>
            </p:extLst>
          </p:nvPr>
        </p:nvGraphicFramePr>
        <p:xfrm>
          <a:off x="539750" y="1364581"/>
          <a:ext cx="8064500" cy="4328160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// ADC10 interrupt service routine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#pragma vector=ADC10_VECTOR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__interrupt void ADC10_ISR(void){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if (ADC10MEM &lt; 0x155) // ADC10MEM = A1 &gt; 0.5V?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P1OUT &amp;= ~0x01;     // Clear P1.0 LED off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else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P1OUT |= 0x01;      // Set P1.0 LED 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標楷體" panose="03000509000000000000" pitchFamily="65" charset="-12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#pragma vector=TIMERA0_VECTOR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__interrupt void ta0_isr(void){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TA0CTL = 0;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 = 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489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5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Basic 1:</a:t>
            </a:r>
          </a:p>
          <a:p>
            <a:pPr lvl="1"/>
            <a:r>
              <a:rPr lang="en-US" altLang="zh-TW" dirty="0"/>
              <a:t>Flash red and green LED at </a:t>
            </a:r>
            <a:r>
              <a:rPr lang="en-US" altLang="zh-TW"/>
              <a:t>1 </a:t>
            </a:r>
            <a:r>
              <a:rPr lang="en-US" altLang="zh-TW" smtClean="0"/>
              <a:t>Hz </a:t>
            </a:r>
            <a:r>
              <a:rPr lang="en-US" altLang="zh-TW" dirty="0"/>
              <a:t>based on the interrupt </a:t>
            </a:r>
            <a:r>
              <a:rPr lang="en-US" altLang="zh-TW"/>
              <a:t>from </a:t>
            </a:r>
            <a:r>
              <a:rPr lang="en-US" altLang="zh-TW" smtClean="0"/>
              <a:t>TA1R </a:t>
            </a:r>
            <a:r>
              <a:rPr lang="en-US" altLang="zh-TW" dirty="0"/>
              <a:t>of </a:t>
            </a:r>
            <a:r>
              <a:rPr lang="en-US" altLang="zh-TW" dirty="0" smtClean="0"/>
              <a:t>Timer1_A </a:t>
            </a:r>
            <a:r>
              <a:rPr lang="en-US" altLang="zh-TW" dirty="0"/>
              <a:t>driven by ACLK sourced by VLO. </a:t>
            </a:r>
          </a:p>
          <a:p>
            <a:pPr lvl="1"/>
            <a:r>
              <a:rPr lang="en-US" altLang="zh-TW" dirty="0"/>
              <a:t>The red LED should be on for 0.4 sec and off for 0.6 sec based on the interrupt from </a:t>
            </a:r>
            <a:r>
              <a:rPr lang="en-US" altLang="zh-TW" dirty="0" smtClean="0"/>
              <a:t>TA1CCR0</a:t>
            </a:r>
            <a:r>
              <a:rPr lang="en-US" altLang="zh-TW" dirty="0"/>
              <a:t>.</a:t>
            </a:r>
          </a:p>
          <a:p>
            <a:pPr lvl="1"/>
            <a:r>
              <a:rPr lang="en-US" altLang="zh-TW" dirty="0"/>
              <a:t>The green LED should be on for 0.2 sec and off for 0.8 sec, based on the interrupt from </a:t>
            </a:r>
            <a:r>
              <a:rPr lang="en-US" altLang="zh-TW" dirty="0" smtClean="0"/>
              <a:t>TA1CCR1</a:t>
            </a:r>
            <a:r>
              <a:rPr lang="en-US" altLang="zh-TW" dirty="0"/>
              <a:t>. </a:t>
            </a:r>
          </a:p>
          <a:p>
            <a:pPr lvl="1"/>
            <a:r>
              <a:rPr lang="en-US" altLang="zh-TW" dirty="0" smtClean="0"/>
              <a:t>Enable </a:t>
            </a:r>
            <a:r>
              <a:rPr lang="en-US" altLang="zh-TW" dirty="0"/>
              <a:t>button interrupt. Every time the button is pushed, measure the </a:t>
            </a:r>
            <a:r>
              <a:rPr lang="en-US" altLang="zh-TW" dirty="0" smtClean="0"/>
              <a:t>temperature, convert it to </a:t>
            </a:r>
            <a:r>
              <a:rPr lang="en-US" altLang="zh-TW" dirty="0"/>
              <a:t>Celsius </a:t>
            </a:r>
            <a:r>
              <a:rPr lang="en-US" altLang="zh-TW" dirty="0" smtClean="0"/>
              <a:t>scale, </a:t>
            </a:r>
            <a:r>
              <a:rPr lang="en-US" altLang="zh-TW" dirty="0"/>
              <a:t>and assign it into a variable</a:t>
            </a:r>
            <a:r>
              <a:rPr lang="en-US" altLang="zh-TW" dirty="0" smtClean="0"/>
              <a:t>. Show the value of the variable in </a:t>
            </a:r>
            <a:r>
              <a:rPr lang="en-US" altLang="zh-TW" dirty="0"/>
              <a:t>the debug </a:t>
            </a:r>
            <a:r>
              <a:rPr lang="en-US" altLang="zh-TW" dirty="0" smtClean="0"/>
              <a:t>mode of CCS. 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16</a:t>
            </a:fld>
            <a:endParaRPr lang="zh-TW" altLang="zh-TW"/>
          </a:p>
        </p:txBody>
      </p:sp>
      <p:sp>
        <p:nvSpPr>
          <p:cNvPr id="5" name="AutoShape 89"/>
          <p:cNvSpPr>
            <a:spLocks/>
          </p:cNvSpPr>
          <p:nvPr/>
        </p:nvSpPr>
        <p:spPr bwMode="auto">
          <a:xfrm flipH="1">
            <a:off x="827584" y="1844824"/>
            <a:ext cx="360040" cy="2232248"/>
          </a:xfrm>
          <a:prstGeom prst="rightBrace">
            <a:avLst>
              <a:gd name="adj1" fmla="val 33281"/>
              <a:gd name="adj2" fmla="val 4664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-36512" y="2453987"/>
            <a:ext cx="10438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Lab 4</a:t>
            </a:r>
          </a:p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Basic 1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7889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5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Basic 1: (cont’d)</a:t>
            </a:r>
          </a:p>
          <a:p>
            <a:pPr lvl="1"/>
            <a:r>
              <a:rPr lang="en-US" altLang="zh-TW" dirty="0" smtClean="0"/>
              <a:t>Use </a:t>
            </a:r>
            <a:r>
              <a:rPr lang="en-US" altLang="zh-TW" dirty="0"/>
              <a:t>1.5V voltage reference. Choose single-channel-single-conversion as the conversion sequence mode and </a:t>
            </a:r>
            <a:r>
              <a:rPr lang="en-US" altLang="zh-TW" dirty="0" smtClean="0"/>
              <a:t>ADC10SC as the triggering source.</a:t>
            </a:r>
          </a:p>
          <a:p>
            <a:pPr lvl="1"/>
            <a:r>
              <a:rPr lang="en-US" altLang="zh-TW" sz="2400" u="sng" dirty="0" smtClean="0"/>
              <a:t>Hint</a:t>
            </a:r>
            <a:r>
              <a:rPr lang="en-US" altLang="zh-TW" sz="2400" u="sng" dirty="0"/>
              <a:t>: V = 0.00355 * C + </a:t>
            </a:r>
            <a:r>
              <a:rPr lang="en-US" altLang="zh-TW" sz="2400" u="sng" dirty="0" smtClean="0"/>
              <a:t>0.986, </a:t>
            </a:r>
            <a:r>
              <a:rPr lang="en-US" altLang="zh-TW" sz="2400" u="sng" dirty="0"/>
              <a:t>where V is Voltage and C is Celsius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9373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5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Basic 2:</a:t>
            </a:r>
          </a:p>
          <a:p>
            <a:pPr lvl="1"/>
            <a:r>
              <a:rPr lang="en-US" altLang="zh-TW" dirty="0" smtClean="0"/>
              <a:t>Measure </a:t>
            </a:r>
            <a:r>
              <a:rPr lang="en-US" altLang="zh-TW" dirty="0"/>
              <a:t>the temperature of MSP430 </a:t>
            </a:r>
            <a:r>
              <a:rPr lang="en-US" altLang="zh-TW" dirty="0" smtClean="0"/>
              <a:t>every 0.5 second. </a:t>
            </a:r>
            <a:r>
              <a:rPr lang="en-US" altLang="zh-TW" dirty="0"/>
              <a:t>Flash both </a:t>
            </a:r>
            <a:r>
              <a:rPr lang="en-US" altLang="zh-TW" dirty="0" smtClean="0"/>
              <a:t>LEDs at 1 Hz </a:t>
            </a:r>
            <a:r>
              <a:rPr lang="en-US" altLang="zh-TW" dirty="0"/>
              <a:t>if </a:t>
            </a:r>
            <a:r>
              <a:rPr lang="en-US" altLang="zh-TW" dirty="0" smtClean="0"/>
              <a:t>the average </a:t>
            </a:r>
            <a:r>
              <a:rPr lang="en-US" altLang="zh-TW" dirty="0"/>
              <a:t>temperature </a:t>
            </a:r>
            <a:r>
              <a:rPr lang="en-US" altLang="zh-TW" dirty="0" smtClean="0"/>
              <a:t>of the last 2 seconds remains </a:t>
            </a:r>
            <a:r>
              <a:rPr lang="en-US" altLang="zh-TW" dirty="0"/>
              <a:t>unchanged between two consecutive measurements</a:t>
            </a:r>
            <a:r>
              <a:rPr lang="en-US" altLang="zh-TW" dirty="0" smtClean="0"/>
              <a:t>. Flash </a:t>
            </a:r>
            <a:r>
              <a:rPr lang="en-US" altLang="zh-TW" dirty="0"/>
              <a:t>the red </a:t>
            </a:r>
            <a:r>
              <a:rPr lang="en-US" altLang="zh-TW" dirty="0" smtClean="0"/>
              <a:t>LED at 2 Hz </a:t>
            </a:r>
            <a:r>
              <a:rPr lang="en-US" altLang="zh-TW" dirty="0"/>
              <a:t>if the </a:t>
            </a:r>
            <a:r>
              <a:rPr lang="en-US" altLang="zh-TW" dirty="0" smtClean="0"/>
              <a:t>average temperature </a:t>
            </a:r>
            <a:r>
              <a:rPr lang="en-US" altLang="zh-TW" dirty="0"/>
              <a:t>rises and the green LED </a:t>
            </a:r>
            <a:r>
              <a:rPr lang="en-US" altLang="zh-TW" dirty="0" smtClean="0"/>
              <a:t>at 1 Hz if </a:t>
            </a:r>
            <a:r>
              <a:rPr lang="en-US" altLang="zh-TW" dirty="0"/>
              <a:t>it drops. </a:t>
            </a:r>
            <a:endParaRPr lang="en-US" altLang="zh-TW" dirty="0" smtClean="0"/>
          </a:p>
          <a:p>
            <a:pPr lvl="1"/>
            <a:r>
              <a:rPr lang="en-US" altLang="zh-TW" dirty="0"/>
              <a:t>Choose repeat-single-conversion as the conversion sequence mode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sampling of ADC10 must be triggered continuously by </a:t>
            </a:r>
            <a:r>
              <a:rPr lang="en-US" altLang="zh-TW" dirty="0" smtClean="0"/>
              <a:t>Timer0_A.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7790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In this lab, we will learn ADC of MSP430</a:t>
            </a:r>
          </a:p>
          <a:p>
            <a:pPr lvl="1"/>
            <a:r>
              <a:rPr lang="en-US" altLang="zh-TW" smtClean="0"/>
              <a:t>Configuration of ADC10</a:t>
            </a:r>
          </a:p>
          <a:p>
            <a:pPr lvl="1"/>
            <a:r>
              <a:rPr lang="en-US" altLang="zh-TW" smtClean="0"/>
              <a:t>Use of ADC10 to measure the temperature of LauchPad</a:t>
            </a:r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07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5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Bonus:</a:t>
            </a:r>
          </a:p>
          <a:p>
            <a:pPr lvl="1"/>
            <a:r>
              <a:rPr lang="en-US" altLang="zh-TW" dirty="0" smtClean="0"/>
              <a:t>Repeat Basic 2 but handle all the events (timer up, DAC done, …) with interrupts.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25209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Simplified Block Diagram of ADC10</a:t>
            </a:r>
            <a:endParaRPr lang="en-US" altLang="zh-TW"/>
          </a:p>
        </p:txBody>
      </p:sp>
      <p:sp>
        <p:nvSpPr>
          <p:cNvPr id="27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C3EE201C-5E8D-42F4-9125-4755632FA01E}" type="slidenum">
              <a:rPr lang="zh-TW" altLang="en-US" smtClean="0"/>
              <a:pPr/>
              <a:t>2</a:t>
            </a:fld>
            <a:endParaRPr lang="zh-TW" altLang="zh-TW"/>
          </a:p>
        </p:txBody>
      </p:sp>
      <p:pic>
        <p:nvPicPr>
          <p:cNvPr id="93082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213" y="1230784"/>
            <a:ext cx="7540625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30823" name="Line 7"/>
          <p:cNvSpPr>
            <a:spLocks noChangeShapeType="1"/>
          </p:cNvSpPr>
          <p:nvPr/>
        </p:nvSpPr>
        <p:spPr bwMode="auto">
          <a:xfrm>
            <a:off x="3227263" y="5336059"/>
            <a:ext cx="10795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30824" name="Oval 8"/>
          <p:cNvSpPr>
            <a:spLocks noChangeArrowheads="1"/>
          </p:cNvSpPr>
          <p:nvPr/>
        </p:nvSpPr>
        <p:spPr bwMode="auto">
          <a:xfrm>
            <a:off x="1642938" y="4831234"/>
            <a:ext cx="792162" cy="503237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30825" name="Freeform 9"/>
          <p:cNvSpPr>
            <a:spLocks/>
          </p:cNvSpPr>
          <p:nvPr/>
        </p:nvSpPr>
        <p:spPr bwMode="auto">
          <a:xfrm>
            <a:off x="274513" y="3751734"/>
            <a:ext cx="1008062" cy="371475"/>
          </a:xfrm>
          <a:custGeom>
            <a:avLst/>
            <a:gdLst>
              <a:gd name="T0" fmla="*/ 0 w 635"/>
              <a:gd name="T1" fmla="*/ 181 h 234"/>
              <a:gd name="T2" fmla="*/ 91 w 635"/>
              <a:gd name="T3" fmla="*/ 45 h 234"/>
              <a:gd name="T4" fmla="*/ 136 w 635"/>
              <a:gd name="T5" fmla="*/ 181 h 234"/>
              <a:gd name="T6" fmla="*/ 227 w 635"/>
              <a:gd name="T7" fmla="*/ 91 h 234"/>
              <a:gd name="T8" fmla="*/ 318 w 635"/>
              <a:gd name="T9" fmla="*/ 181 h 234"/>
              <a:gd name="T10" fmla="*/ 409 w 635"/>
              <a:gd name="T11" fmla="*/ 0 h 234"/>
              <a:gd name="T12" fmla="*/ 499 w 635"/>
              <a:gd name="T13" fmla="*/ 181 h 234"/>
              <a:gd name="T14" fmla="*/ 545 w 635"/>
              <a:gd name="T15" fmla="*/ 227 h 234"/>
              <a:gd name="T16" fmla="*/ 635 w 635"/>
              <a:gd name="T17" fmla="*/ 136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35" h="234">
                <a:moveTo>
                  <a:pt x="0" y="181"/>
                </a:moveTo>
                <a:cubicBezTo>
                  <a:pt x="34" y="113"/>
                  <a:pt x="68" y="45"/>
                  <a:pt x="91" y="45"/>
                </a:cubicBezTo>
                <a:cubicBezTo>
                  <a:pt x="114" y="45"/>
                  <a:pt x="113" y="173"/>
                  <a:pt x="136" y="181"/>
                </a:cubicBezTo>
                <a:cubicBezTo>
                  <a:pt x="159" y="189"/>
                  <a:pt x="197" y="91"/>
                  <a:pt x="227" y="91"/>
                </a:cubicBezTo>
                <a:cubicBezTo>
                  <a:pt x="257" y="91"/>
                  <a:pt x="288" y="196"/>
                  <a:pt x="318" y="181"/>
                </a:cubicBezTo>
                <a:cubicBezTo>
                  <a:pt x="348" y="166"/>
                  <a:pt x="379" y="0"/>
                  <a:pt x="409" y="0"/>
                </a:cubicBezTo>
                <a:cubicBezTo>
                  <a:pt x="439" y="0"/>
                  <a:pt x="476" y="143"/>
                  <a:pt x="499" y="181"/>
                </a:cubicBezTo>
                <a:cubicBezTo>
                  <a:pt x="522" y="219"/>
                  <a:pt x="522" y="234"/>
                  <a:pt x="545" y="227"/>
                </a:cubicBezTo>
                <a:cubicBezTo>
                  <a:pt x="568" y="220"/>
                  <a:pt x="601" y="178"/>
                  <a:pt x="635" y="136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30827" name="Line 11"/>
          <p:cNvSpPr>
            <a:spLocks noChangeShapeType="1"/>
          </p:cNvSpPr>
          <p:nvPr/>
        </p:nvSpPr>
        <p:spPr bwMode="auto">
          <a:xfrm flipH="1">
            <a:off x="1498475" y="4975696"/>
            <a:ext cx="14398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30828" name="Line 12"/>
          <p:cNvSpPr>
            <a:spLocks noChangeShapeType="1"/>
          </p:cNvSpPr>
          <p:nvPr/>
        </p:nvSpPr>
        <p:spPr bwMode="auto">
          <a:xfrm flipV="1">
            <a:off x="1498475" y="4039071"/>
            <a:ext cx="0" cy="936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30829" name="Line 13"/>
          <p:cNvSpPr>
            <a:spLocks noChangeShapeType="1"/>
          </p:cNvSpPr>
          <p:nvPr/>
        </p:nvSpPr>
        <p:spPr bwMode="auto">
          <a:xfrm>
            <a:off x="1498475" y="4039071"/>
            <a:ext cx="2889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30830" name="Rectangle 14"/>
          <p:cNvSpPr>
            <a:spLocks noChangeArrowheads="1"/>
          </p:cNvSpPr>
          <p:nvPr/>
        </p:nvSpPr>
        <p:spPr bwMode="auto">
          <a:xfrm>
            <a:off x="2579563" y="2959571"/>
            <a:ext cx="1008062" cy="86360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30831" name="AutoShape 15"/>
          <p:cNvSpPr>
            <a:spLocks noChangeArrowheads="1"/>
          </p:cNvSpPr>
          <p:nvPr/>
        </p:nvSpPr>
        <p:spPr bwMode="auto">
          <a:xfrm flipH="1">
            <a:off x="3659063" y="2959571"/>
            <a:ext cx="1512887" cy="792163"/>
          </a:xfrm>
          <a:prstGeom prst="homePlate">
            <a:avLst>
              <a:gd name="adj" fmla="val 49372"/>
            </a:avLst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30832" name="Rectangle 16"/>
          <p:cNvSpPr>
            <a:spLocks noChangeArrowheads="1"/>
          </p:cNvSpPr>
          <p:nvPr/>
        </p:nvSpPr>
        <p:spPr bwMode="auto">
          <a:xfrm>
            <a:off x="3730500" y="4254971"/>
            <a:ext cx="1584325" cy="288925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930838" name="Group 22"/>
          <p:cNvGrpSpPr>
            <a:grpSpLocks/>
          </p:cNvGrpSpPr>
          <p:nvPr/>
        </p:nvGrpSpPr>
        <p:grpSpPr bwMode="auto">
          <a:xfrm>
            <a:off x="1355600" y="1087909"/>
            <a:ext cx="6767513" cy="1727200"/>
            <a:chOff x="930" y="981"/>
            <a:chExt cx="4263" cy="1088"/>
          </a:xfrm>
        </p:grpSpPr>
        <p:sp>
          <p:nvSpPr>
            <p:cNvPr id="930833" name="AutoShape 17"/>
            <p:cNvSpPr>
              <a:spLocks noChangeArrowheads="1"/>
            </p:cNvSpPr>
            <p:nvPr/>
          </p:nvSpPr>
          <p:spPr bwMode="auto">
            <a:xfrm>
              <a:off x="2381" y="981"/>
              <a:ext cx="2812" cy="1088"/>
            </a:xfrm>
            <a:prstGeom prst="cloudCallout">
              <a:avLst>
                <a:gd name="adj1" fmla="val -63014"/>
                <a:gd name="adj2" fmla="val -15074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 altLang="zh-TW" sz="2000">
                <a:solidFill>
                  <a:srgbClr val="FF0000"/>
                </a:solidFill>
              </a:endParaRPr>
            </a:p>
            <a:p>
              <a:pPr algn="ctr"/>
              <a:endParaRPr lang="en-US" altLang="zh-TW" sz="2000">
                <a:solidFill>
                  <a:srgbClr val="FF0000"/>
                </a:solidFill>
              </a:endParaRPr>
            </a:p>
            <a:p>
              <a:pPr algn="ctr"/>
              <a:r>
                <a:rPr lang="en-US" altLang="zh-TW" sz="2000">
                  <a:solidFill>
                    <a:srgbClr val="FF0000"/>
                  </a:solidFill>
                </a:rPr>
                <a:t>    </a:t>
              </a:r>
            </a:p>
          </p:txBody>
        </p:sp>
        <p:sp>
          <p:nvSpPr>
            <p:cNvPr id="930835" name="Text Box 19"/>
            <p:cNvSpPr txBox="1">
              <a:spLocks noChangeArrowheads="1"/>
            </p:cNvSpPr>
            <p:nvPr/>
          </p:nvSpPr>
          <p:spPr bwMode="auto">
            <a:xfrm>
              <a:off x="930" y="1071"/>
              <a:ext cx="13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solidFill>
                    <a:srgbClr val="FF0000"/>
                  </a:solidFill>
                </a:rPr>
                <a:t>Voltage reference</a:t>
              </a:r>
            </a:p>
          </p:txBody>
        </p:sp>
      </p:grpSp>
      <p:grpSp>
        <p:nvGrpSpPr>
          <p:cNvPr id="930842" name="Group 26"/>
          <p:cNvGrpSpPr>
            <a:grpSpLocks/>
          </p:cNvGrpSpPr>
          <p:nvPr/>
        </p:nvGrpSpPr>
        <p:grpSpPr bwMode="auto">
          <a:xfrm>
            <a:off x="5314825" y="2383309"/>
            <a:ext cx="3649663" cy="1944687"/>
            <a:chOff x="3424" y="1797"/>
            <a:chExt cx="2299" cy="1225"/>
          </a:xfrm>
        </p:grpSpPr>
        <p:sp>
          <p:nvSpPr>
            <p:cNvPr id="930836" name="AutoShape 20"/>
            <p:cNvSpPr>
              <a:spLocks noChangeArrowheads="1"/>
            </p:cNvSpPr>
            <p:nvPr/>
          </p:nvSpPr>
          <p:spPr bwMode="auto">
            <a:xfrm>
              <a:off x="3424" y="1797"/>
              <a:ext cx="1996" cy="1134"/>
            </a:xfrm>
            <a:prstGeom prst="cloudCallout">
              <a:avLst>
                <a:gd name="adj1" fmla="val 49869"/>
                <a:gd name="adj2" fmla="val 39853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zh-TW" altLang="en-US" sz="2400"/>
            </a:p>
          </p:txBody>
        </p:sp>
        <p:sp>
          <p:nvSpPr>
            <p:cNvPr id="930837" name="Text Box 21"/>
            <p:cNvSpPr txBox="1">
              <a:spLocks noChangeArrowheads="1"/>
            </p:cNvSpPr>
            <p:nvPr/>
          </p:nvSpPr>
          <p:spPr bwMode="auto">
            <a:xfrm>
              <a:off x="4649" y="2772"/>
              <a:ext cx="107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solidFill>
                    <a:srgbClr val="FF0000"/>
                  </a:solidFill>
                </a:rPr>
                <a:t>Clock sources</a:t>
              </a:r>
            </a:p>
          </p:txBody>
        </p:sp>
      </p:grpSp>
      <p:grpSp>
        <p:nvGrpSpPr>
          <p:cNvPr id="930843" name="Group 27"/>
          <p:cNvGrpSpPr>
            <a:grpSpLocks/>
          </p:cNvGrpSpPr>
          <p:nvPr/>
        </p:nvGrpSpPr>
        <p:grpSpPr bwMode="auto">
          <a:xfrm>
            <a:off x="4595688" y="4327996"/>
            <a:ext cx="4032250" cy="1765300"/>
            <a:chOff x="2971" y="3022"/>
            <a:chExt cx="2540" cy="1112"/>
          </a:xfrm>
        </p:grpSpPr>
        <p:sp>
          <p:nvSpPr>
            <p:cNvPr id="930840" name="AutoShape 24"/>
            <p:cNvSpPr>
              <a:spLocks noChangeArrowheads="1"/>
            </p:cNvSpPr>
            <p:nvPr/>
          </p:nvSpPr>
          <p:spPr bwMode="auto">
            <a:xfrm>
              <a:off x="3969" y="3022"/>
              <a:ext cx="1542" cy="998"/>
            </a:xfrm>
            <a:prstGeom prst="cloudCallout">
              <a:avLst>
                <a:gd name="adj1" fmla="val -64204"/>
                <a:gd name="adj2" fmla="val 37574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zh-TW" altLang="en-US" sz="2400"/>
            </a:p>
          </p:txBody>
        </p:sp>
        <p:sp>
          <p:nvSpPr>
            <p:cNvPr id="930841" name="Text Box 25"/>
            <p:cNvSpPr txBox="1">
              <a:spLocks noChangeArrowheads="1"/>
            </p:cNvSpPr>
            <p:nvPr/>
          </p:nvSpPr>
          <p:spPr bwMode="auto">
            <a:xfrm>
              <a:off x="2971" y="3884"/>
              <a:ext cx="141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solidFill>
                    <a:srgbClr val="FF0000"/>
                  </a:solidFill>
                </a:rPr>
                <a:t>Conversion trigger</a:t>
              </a:r>
            </a:p>
          </p:txBody>
        </p:sp>
      </p:grpSp>
      <p:sp>
        <p:nvSpPr>
          <p:cNvPr id="930844" name="Line 28"/>
          <p:cNvSpPr>
            <a:spLocks noChangeShapeType="1"/>
          </p:cNvSpPr>
          <p:nvPr/>
        </p:nvSpPr>
        <p:spPr bwMode="auto">
          <a:xfrm>
            <a:off x="5746625" y="4543896"/>
            <a:ext cx="100965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30846" name="Line 30"/>
          <p:cNvSpPr>
            <a:spLocks noChangeShapeType="1"/>
          </p:cNvSpPr>
          <p:nvPr/>
        </p:nvSpPr>
        <p:spPr bwMode="auto">
          <a:xfrm flipV="1">
            <a:off x="1858838" y="3391371"/>
            <a:ext cx="0" cy="6477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30847" name="Line 31"/>
          <p:cNvSpPr>
            <a:spLocks noChangeShapeType="1"/>
          </p:cNvSpPr>
          <p:nvPr/>
        </p:nvSpPr>
        <p:spPr bwMode="auto">
          <a:xfrm>
            <a:off x="1858838" y="3391371"/>
            <a:ext cx="7207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30848" name="AutoShape 32"/>
          <p:cNvSpPr>
            <a:spLocks noChangeArrowheads="1"/>
          </p:cNvSpPr>
          <p:nvPr/>
        </p:nvSpPr>
        <p:spPr bwMode="auto">
          <a:xfrm>
            <a:off x="4235325" y="3751734"/>
            <a:ext cx="576263" cy="503237"/>
          </a:xfrm>
          <a:prstGeom prst="downArrow">
            <a:avLst>
              <a:gd name="adj1" fmla="val 61009"/>
              <a:gd name="adj2" fmla="val 50472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8013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0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30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30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308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30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930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30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30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30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30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30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30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30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30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930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930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0823" grpId="0" animBg="1"/>
      <p:bldP spid="930824" grpId="0" animBg="1"/>
      <p:bldP spid="930825" grpId="0" animBg="1"/>
      <p:bldP spid="930827" grpId="0" animBg="1"/>
      <p:bldP spid="930828" grpId="0" animBg="1"/>
      <p:bldP spid="930829" grpId="0" animBg="1"/>
      <p:bldP spid="930830" grpId="0" animBg="1"/>
      <p:bldP spid="930831" grpId="0" animBg="1"/>
      <p:bldP spid="930832" grpId="0" animBg="1"/>
      <p:bldP spid="930844" grpId="0" animBg="1"/>
      <p:bldP spid="930846" grpId="0" animBg="1"/>
      <p:bldP spid="930847" grpId="0" animBg="1"/>
      <p:bldP spid="9308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83" name="Rectangle 6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ADC10 Registers</a:t>
            </a:r>
            <a:endParaRPr lang="zh-TW" altLang="en-US"/>
          </a:p>
        </p:txBody>
      </p:sp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B94A4F69-955F-4E65-B3DC-E6B5AB569859}" type="slidenum">
              <a:rPr lang="zh-TW" altLang="en-US" smtClean="0"/>
              <a:pPr/>
              <a:t>3</a:t>
            </a:fld>
            <a:endParaRPr lang="zh-TW" altLang="zh-TW"/>
          </a:p>
        </p:txBody>
      </p:sp>
      <p:graphicFrame>
        <p:nvGraphicFramePr>
          <p:cNvPr id="956486" name="Group 70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179512" y="1412776"/>
          <a:ext cx="8713788" cy="4251455"/>
        </p:xfrm>
        <a:graphic>
          <a:graphicData uri="http://schemas.openxmlformats.org/drawingml/2006/table">
            <a:tbl>
              <a:tblPr/>
              <a:tblGrid>
                <a:gridCol w="3241675"/>
                <a:gridCol w="1511300"/>
                <a:gridCol w="1333500"/>
                <a:gridCol w="884238"/>
                <a:gridCol w="1743075"/>
              </a:tblGrid>
              <a:tr h="6397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Register</a:t>
                      </a:r>
                      <a:endParaRPr kumimoji="1" lang="zh-TW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Short Form</a:t>
                      </a:r>
                      <a:endParaRPr kumimoji="1" lang="zh-TW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Register Type</a:t>
                      </a:r>
                      <a:endParaRPr kumimoji="1" lang="zh-TW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Addr.</a:t>
                      </a:r>
                      <a:endParaRPr kumimoji="1" lang="zh-TW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Initial State</a:t>
                      </a:r>
                      <a:endParaRPr kumimoji="1" lang="zh-TW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3698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ADC10 input enable register 0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ADC10AE0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Read/write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04Ah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Reset with POR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ADC10 input enable register 1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ADC10AE1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Read/write 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04Bh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Reset with POR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ADC10 control register 0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ADC10CTL0 </a:t>
                      </a:r>
                      <a:endParaRPr kumimoji="1" lang="zh-TW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Read/write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01B0h 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Reset with POR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ADC10 control register 1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ADC10CTL1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 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Read/write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01B2h 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Reset with POR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3698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ADC10 memory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ADC10MEM</a:t>
                      </a:r>
                      <a:endParaRPr kumimoji="1" lang="zh-TW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Read 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01B4h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Unchanged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5889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ADC10 data transfer control register 0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ADC10DTC0 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Read/write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048h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Reset with POR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397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ADC10 data transfer control register 1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ADC10DTC1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Read/write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049h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Reset with POR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98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ADC10 data transfer start address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ADC10SA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Read/write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01BCh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標楷體" panose="03000509000000000000" pitchFamily="65" charset="-120"/>
                        </a:rPr>
                        <a:t>0200h with POR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3" name="矩形圖說文字 2"/>
          <p:cNvSpPr>
            <a:spLocks noChangeArrowheads="1"/>
          </p:cNvSpPr>
          <p:nvPr/>
        </p:nvSpPr>
        <p:spPr bwMode="auto">
          <a:xfrm>
            <a:off x="2816349" y="4148039"/>
            <a:ext cx="1800225" cy="576262"/>
          </a:xfrm>
          <a:prstGeom prst="wedgeRoundRectCallout">
            <a:avLst>
              <a:gd name="adj1" fmla="val -123125"/>
              <a:gd name="adj2" fmla="val -90352"/>
              <a:gd name="adj3" fmla="val 16667"/>
            </a:avLst>
          </a:prstGeom>
          <a:solidFill>
            <a:srgbClr val="FF33CC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385D8A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>
                <a:solidFill>
                  <a:srgbClr val="FFFFFF"/>
                </a:solidFill>
                <a:latin typeface="Calibri" panose="020F0502020204030204" pitchFamily="34" charset="0"/>
              </a:rPr>
              <a:t>Where the data is saved</a:t>
            </a:r>
            <a:endParaRPr lang="zh-TW" altLang="en-US" sz="20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00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0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Enabling Sampling and Conversion</a:t>
            </a:r>
            <a:endParaRPr lang="en-US" altLang="zh-TW"/>
          </a:p>
        </p:txBody>
      </p:sp>
      <p:sp>
        <p:nvSpPr>
          <p:cNvPr id="8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A64DF45B-A780-4E68-B175-ED24B1A89DC1}" type="slidenum">
              <a:rPr lang="zh-TW" altLang="en-US" smtClean="0"/>
              <a:pPr/>
              <a:t>4</a:t>
            </a:fld>
            <a:endParaRPr lang="zh-TW" altLang="zh-TW"/>
          </a:p>
        </p:txBody>
      </p:sp>
      <p:pic>
        <p:nvPicPr>
          <p:cNvPr id="98202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124744"/>
            <a:ext cx="8275638" cy="489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2023" name="Oval 7"/>
          <p:cNvSpPr>
            <a:spLocks noChangeArrowheads="1"/>
          </p:cNvSpPr>
          <p:nvPr/>
        </p:nvSpPr>
        <p:spPr bwMode="auto">
          <a:xfrm>
            <a:off x="4140200" y="1629569"/>
            <a:ext cx="863600" cy="503237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82024" name="Oval 8"/>
          <p:cNvSpPr>
            <a:spLocks noChangeArrowheads="1"/>
          </p:cNvSpPr>
          <p:nvPr/>
        </p:nvSpPr>
        <p:spPr bwMode="auto">
          <a:xfrm>
            <a:off x="6443663" y="3574256"/>
            <a:ext cx="863600" cy="50323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82025" name="Oval 9"/>
          <p:cNvSpPr>
            <a:spLocks noChangeArrowheads="1"/>
          </p:cNvSpPr>
          <p:nvPr/>
        </p:nvSpPr>
        <p:spPr bwMode="auto">
          <a:xfrm>
            <a:off x="7956550" y="3861594"/>
            <a:ext cx="863600" cy="1223962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662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Steps for Single Conversion</a:t>
            </a:r>
            <a:endParaRPr lang="en-US" altLang="zh-TW"/>
          </a:p>
        </p:txBody>
      </p:sp>
      <p:sp>
        <p:nvSpPr>
          <p:cNvPr id="97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39738" indent="-439738">
              <a:buNone/>
            </a:pPr>
            <a:r>
              <a:rPr lang="en-US" altLang="zh-TW" smtClean="0"/>
              <a:t>(1) Configure ADC10, including the ADC10ON bit to enable the module. </a:t>
            </a:r>
          </a:p>
          <a:p>
            <a:pPr marL="457200" lvl="1" indent="0">
              <a:buNone/>
            </a:pPr>
            <a:r>
              <a:rPr lang="en-US" altLang="zh-TW" smtClean="0"/>
              <a:t>The ENC bit must be clear so that most bits in ADC10CTL0 and ADC10CTL1 can be changed.</a:t>
            </a:r>
          </a:p>
          <a:p>
            <a:pPr marL="0" indent="0">
              <a:buNone/>
            </a:pPr>
            <a:r>
              <a:rPr lang="en-US" altLang="zh-TW" smtClean="0"/>
              <a:t>(2) Set the ENC bit to enable a conversion. </a:t>
            </a:r>
          </a:p>
          <a:p>
            <a:pPr marL="457200" lvl="1" indent="0">
              <a:buNone/>
            </a:pPr>
            <a:r>
              <a:rPr lang="en-US" altLang="zh-TW" smtClean="0"/>
              <a:t>This cannot be done if the module is being configured in (1).</a:t>
            </a:r>
          </a:p>
          <a:p>
            <a:pPr marL="0" indent="0">
              <a:buNone/>
            </a:pPr>
            <a:r>
              <a:rPr lang="en-US" altLang="zh-TW" smtClean="0"/>
              <a:t>(3) Trigger the conversion.</a:t>
            </a:r>
          </a:p>
          <a:p>
            <a:pPr marL="449263" indent="0">
              <a:buNone/>
            </a:pPr>
            <a:r>
              <a:rPr lang="en-US" altLang="zh-TW" sz="2400" smtClean="0"/>
              <a:t>This is done either by setting the ADC10SC bit or by an edge from Timer_A.</a:t>
            </a:r>
          </a:p>
          <a:p>
            <a:r>
              <a:rPr lang="en-US" altLang="zh-TW" smtClean="0"/>
              <a:t>ADC10ON, ENC, ADC10SC are all in control register ADC10CTL0</a:t>
            </a:r>
            <a:endParaRPr lang="zh-TW" altLang="en-US" dirty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9FBA4975-E8C8-4E09-B1FA-574D111B78BF}" type="slidenum">
              <a:rPr lang="zh-TW" altLang="en-US" smtClean="0"/>
              <a:pPr/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2991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478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ADC10CTL0</a:t>
            </a:r>
            <a:endParaRPr lang="zh-TW" altLang="en-US"/>
          </a:p>
        </p:txBody>
      </p:sp>
      <p:sp>
        <p:nvSpPr>
          <p:cNvPr id="15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20FDED10-6452-407A-B936-FB8E071EC0EB}" type="slidenum">
              <a:rPr lang="zh-TW" altLang="en-US" smtClean="0"/>
              <a:pPr/>
              <a:t>6</a:t>
            </a:fld>
            <a:endParaRPr lang="zh-TW" altLang="zh-TW"/>
          </a:p>
        </p:txBody>
      </p:sp>
      <p:pic>
        <p:nvPicPr>
          <p:cNvPr id="95846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49"/>
          <a:stretch>
            <a:fillRect/>
          </a:stretch>
        </p:blipFill>
        <p:spPr>
          <a:xfrm>
            <a:off x="141288" y="1115913"/>
            <a:ext cx="9002712" cy="4826000"/>
          </a:xfrm>
          <a:ln/>
        </p:spPr>
      </p:pic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79388" y="1403251"/>
            <a:ext cx="3205162" cy="288925"/>
          </a:xfrm>
          <a:prstGeom prst="rect">
            <a:avLst/>
          </a:prstGeom>
          <a:noFill/>
          <a:ln w="5715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en-US" sz="1800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800975" y="2123976"/>
            <a:ext cx="1163638" cy="360362"/>
          </a:xfrm>
          <a:prstGeom prst="rect">
            <a:avLst/>
          </a:prstGeom>
          <a:noFill/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en-US" sz="1800"/>
          </a:p>
        </p:txBody>
      </p:sp>
      <p:sp>
        <p:nvSpPr>
          <p:cNvPr id="8" name="矩形 7"/>
          <p:cNvSpPr/>
          <p:nvPr/>
        </p:nvSpPr>
        <p:spPr>
          <a:xfrm>
            <a:off x="6729413" y="2123976"/>
            <a:ext cx="1071562" cy="360362"/>
          </a:xfrm>
          <a:prstGeom prst="rect">
            <a:avLst/>
          </a:prstGeom>
          <a:noFill/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en-US" sz="1800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384550" y="2195413"/>
            <a:ext cx="1096963" cy="288925"/>
          </a:xfrm>
          <a:prstGeom prst="rect">
            <a:avLst/>
          </a:prstGeom>
          <a:noFill/>
          <a:ln w="5715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en-US" sz="1800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2232025" y="2195413"/>
            <a:ext cx="1152525" cy="288925"/>
          </a:xfrm>
          <a:prstGeom prst="rect">
            <a:avLst/>
          </a:prstGeom>
          <a:noFill/>
          <a:ln w="5715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en-US" sz="1800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3384550" y="1403251"/>
            <a:ext cx="2195513" cy="288925"/>
          </a:xfrm>
          <a:prstGeom prst="rect">
            <a:avLst/>
          </a:prstGeom>
          <a:noFill/>
          <a:ln w="57150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en-US" sz="1800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500563" y="3276501"/>
            <a:ext cx="3236912" cy="3683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1800" dirty="0"/>
              <a:t>ideal for the temperature sensor</a:t>
            </a:r>
            <a:endParaRPr lang="zh-TW" altLang="en-US" sz="1800" dirty="0"/>
          </a:p>
        </p:txBody>
      </p:sp>
      <p:sp>
        <p:nvSpPr>
          <p:cNvPr id="20" name="圓角矩形 19"/>
          <p:cNvSpPr>
            <a:spLocks noChangeArrowheads="1"/>
          </p:cNvSpPr>
          <p:nvPr/>
        </p:nvSpPr>
        <p:spPr bwMode="auto">
          <a:xfrm>
            <a:off x="2124075" y="3347938"/>
            <a:ext cx="2379663" cy="288925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en-US" sz="1800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21" name="圓角矩形 20"/>
          <p:cNvSpPr>
            <a:spLocks noChangeArrowheads="1"/>
          </p:cNvSpPr>
          <p:nvPr/>
        </p:nvSpPr>
        <p:spPr bwMode="auto">
          <a:xfrm>
            <a:off x="2124075" y="5724426"/>
            <a:ext cx="1881188" cy="287337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en-US" sz="1800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22" name="文字方塊 21"/>
          <p:cNvSpPr txBox="1"/>
          <p:nvPr/>
        </p:nvSpPr>
        <p:spPr>
          <a:xfrm>
            <a:off x="4067175" y="5652988"/>
            <a:ext cx="3238500" cy="3683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1800" dirty="0"/>
              <a:t>ideal for the temperature sensor</a:t>
            </a:r>
            <a:endParaRPr lang="zh-TW" altLang="en-US" sz="1800" dirty="0"/>
          </a:p>
        </p:txBody>
      </p:sp>
    </p:spTree>
    <p:extLst>
      <p:ext uri="{BB962C8B-B14F-4D97-AF65-F5344CB8AC3E}">
        <p14:creationId xmlns:p14="http://schemas.microsoft.com/office/powerpoint/2010/main" val="66273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530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ADC10CTL0 cont’d</a:t>
            </a:r>
            <a:endParaRPr lang="zh-TW" altLang="en-US"/>
          </a:p>
        </p:txBody>
      </p:sp>
      <p:sp>
        <p:nvSpPr>
          <p:cNvPr id="12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8D97AC67-40CF-4090-89D9-40369A1BD9C5}" type="slidenum">
              <a:rPr lang="zh-TW" altLang="en-US" smtClean="0"/>
              <a:pPr/>
              <a:t>7</a:t>
            </a:fld>
            <a:endParaRPr lang="zh-TW" altLang="zh-TW"/>
          </a:p>
        </p:txBody>
      </p:sp>
      <p:pic>
        <p:nvPicPr>
          <p:cNvPr id="960515" name="Picture 5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834" y="1124744"/>
            <a:ext cx="8856662" cy="2417763"/>
          </a:xfrm>
          <a:ln/>
        </p:spPr>
      </p:pic>
      <p:pic>
        <p:nvPicPr>
          <p:cNvPr id="96051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499644"/>
            <a:ext cx="8675688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直線接點 9"/>
          <p:cNvCxnSpPr>
            <a:cxnSpLocks noChangeShapeType="1"/>
          </p:cNvCxnSpPr>
          <p:nvPr/>
        </p:nvCxnSpPr>
        <p:spPr bwMode="auto">
          <a:xfrm>
            <a:off x="2268538" y="4652169"/>
            <a:ext cx="1008062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a14:hiddenEffects>
            </a:ext>
          </a:extLst>
        </p:spPr>
      </p:cxnSp>
      <p:cxnSp>
        <p:nvCxnSpPr>
          <p:cNvPr id="13" name="直線接點 12"/>
          <p:cNvCxnSpPr>
            <a:cxnSpLocks noChangeShapeType="1"/>
          </p:cNvCxnSpPr>
          <p:nvPr/>
        </p:nvCxnSpPr>
        <p:spPr bwMode="auto">
          <a:xfrm>
            <a:off x="2195513" y="3788569"/>
            <a:ext cx="1223962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a14:hiddenEffects>
            </a:ext>
          </a:extLst>
        </p:spPr>
      </p:cxnSp>
      <p:cxnSp>
        <p:nvCxnSpPr>
          <p:cNvPr id="21" name="直線接點 20"/>
          <p:cNvCxnSpPr>
            <a:cxnSpLocks noChangeShapeType="1"/>
          </p:cNvCxnSpPr>
          <p:nvPr/>
        </p:nvCxnSpPr>
        <p:spPr bwMode="auto">
          <a:xfrm>
            <a:off x="2268538" y="1412082"/>
            <a:ext cx="1582737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a14:hiddenEffects>
            </a:ext>
          </a:extLst>
        </p:spPr>
      </p:cxnSp>
      <p:cxnSp>
        <p:nvCxnSpPr>
          <p:cNvPr id="23" name="直線接點 22"/>
          <p:cNvCxnSpPr>
            <a:cxnSpLocks noChangeShapeType="1"/>
          </p:cNvCxnSpPr>
          <p:nvPr/>
        </p:nvCxnSpPr>
        <p:spPr bwMode="auto">
          <a:xfrm>
            <a:off x="2268538" y="2132807"/>
            <a:ext cx="719137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a14:hiddenEffects>
            </a:ext>
          </a:extLst>
        </p:spPr>
      </p:cxnSp>
      <p:graphicFrame>
        <p:nvGraphicFramePr>
          <p:cNvPr id="960529" name="Group 17"/>
          <p:cNvGraphicFramePr>
            <a:graphicFrameLocks noGrp="1"/>
          </p:cNvGraphicFramePr>
          <p:nvPr>
            <p:extLst/>
          </p:nvPr>
        </p:nvGraphicFramePr>
        <p:xfrm>
          <a:off x="250825" y="5545932"/>
          <a:ext cx="8697913" cy="395288"/>
        </p:xfrm>
        <a:graphic>
          <a:graphicData uri="http://schemas.openxmlformats.org/drawingml/2006/table">
            <a:tbl>
              <a:tblPr/>
              <a:tblGrid>
                <a:gridCol w="8697913"/>
              </a:tblGrid>
              <a:tr h="3952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ADC10CTL0 = SREF_2 + ADC10SHT_1;  </a:t>
                      </a: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// Reference range &amp; SH time</a:t>
                      </a: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anose="02070309020205020404" pitchFamily="49" charset="0"/>
                        <a:ea typeface="標楷體" panose="03000509000000000000" pitchFamily="65" charset="-120"/>
                        <a:cs typeface="Courier New" panose="02070309020205020404" pitchFamily="49" charset="0"/>
                      </a:endParaRPr>
                    </a:p>
                  </a:txBody>
                  <a:tcPr marL="93312" marR="933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235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6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ADC10CTL1</a:t>
            </a:r>
            <a:endParaRPr lang="zh-TW" altLang="en-US"/>
          </a:p>
        </p:txBody>
      </p:sp>
      <p:sp>
        <p:nvSpPr>
          <p:cNvPr id="12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B8DA8560-B83A-48E3-9BAC-8467B8E37732}" type="slidenum">
              <a:rPr lang="zh-TW" altLang="en-US" smtClean="0"/>
              <a:pPr/>
              <a:t>8</a:t>
            </a:fld>
            <a:endParaRPr lang="zh-TW" altLang="zh-TW"/>
          </a:p>
        </p:txBody>
      </p:sp>
      <p:pic>
        <p:nvPicPr>
          <p:cNvPr id="962563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63"/>
          <a:stretch>
            <a:fillRect/>
          </a:stretch>
        </p:blipFill>
        <p:spPr>
          <a:xfrm>
            <a:off x="130175" y="1052736"/>
            <a:ext cx="9013825" cy="4968875"/>
          </a:xfrm>
          <a:ln/>
        </p:spPr>
      </p:pic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30175" y="1268636"/>
            <a:ext cx="4465638" cy="288925"/>
          </a:xfrm>
          <a:prstGeom prst="rect">
            <a:avLst/>
          </a:prstGeom>
          <a:noFill/>
          <a:ln w="381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en-US" sz="1800">
              <a:solidFill>
                <a:schemeClr val="dk1"/>
              </a:solidFill>
              <a:latin typeface="+mn-lt"/>
              <a:ea typeface="+mn-ea"/>
            </a:endParaRPr>
          </a:p>
        </p:txBody>
      </p:sp>
      <p:cxnSp>
        <p:nvCxnSpPr>
          <p:cNvPr id="7" name="直線接點 6"/>
          <p:cNvCxnSpPr>
            <a:cxnSpLocks noChangeShapeType="1"/>
          </p:cNvCxnSpPr>
          <p:nvPr/>
        </p:nvCxnSpPr>
        <p:spPr bwMode="auto">
          <a:xfrm>
            <a:off x="2179638" y="2852961"/>
            <a:ext cx="1296987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a14:hiddenEffects>
            </a:ext>
          </a:extLst>
        </p:spPr>
      </p:cxn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30175" y="1916336"/>
            <a:ext cx="3384550" cy="288925"/>
          </a:xfrm>
          <a:prstGeom prst="rect">
            <a:avLst/>
          </a:prstGeom>
          <a:noFill/>
          <a:ln w="381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en-US" sz="1800">
              <a:solidFill>
                <a:schemeClr val="dk1"/>
              </a:solidFill>
              <a:latin typeface="+mn-lt"/>
              <a:ea typeface="+mn-ea"/>
            </a:endParaRPr>
          </a:p>
        </p:txBody>
      </p:sp>
      <p:cxnSp>
        <p:nvCxnSpPr>
          <p:cNvPr id="11" name="直線接點 10"/>
          <p:cNvCxnSpPr>
            <a:cxnSpLocks noChangeShapeType="1"/>
          </p:cNvCxnSpPr>
          <p:nvPr/>
        </p:nvCxnSpPr>
        <p:spPr bwMode="auto">
          <a:xfrm>
            <a:off x="203200" y="2852961"/>
            <a:ext cx="431800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a14:hiddenEffects>
            </a:ext>
          </a:extLst>
        </p:spPr>
      </p:cxnSp>
      <p:cxnSp>
        <p:nvCxnSpPr>
          <p:cNvPr id="8" name="直線接點 7"/>
          <p:cNvCxnSpPr>
            <a:cxnSpLocks noChangeShapeType="1"/>
          </p:cNvCxnSpPr>
          <p:nvPr/>
        </p:nvCxnSpPr>
        <p:spPr bwMode="auto">
          <a:xfrm>
            <a:off x="2722563" y="5084986"/>
            <a:ext cx="1296987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3017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9154</TotalTime>
  <Words>1322</Words>
  <Application>Microsoft Office PowerPoint</Application>
  <PresentationFormat>如螢幕大小 (4:3)</PresentationFormat>
  <Paragraphs>223</Paragraphs>
  <Slides>20</Slides>
  <Notes>10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30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Introduction to Embedded Systems  Lab 5: Analog-to-Digital Converter</vt:lpstr>
      <vt:lpstr>Introduction</vt:lpstr>
      <vt:lpstr>Simplified Block Diagram of ADC10</vt:lpstr>
      <vt:lpstr>ADC10 Registers</vt:lpstr>
      <vt:lpstr>Enabling Sampling and Conversion</vt:lpstr>
      <vt:lpstr>Steps for Single Conversion</vt:lpstr>
      <vt:lpstr>ADC10CTL0</vt:lpstr>
      <vt:lpstr>ADC10CTL0 cont’d</vt:lpstr>
      <vt:lpstr>ADC10CTL1</vt:lpstr>
      <vt:lpstr>ADC10CTL1 cont’d</vt:lpstr>
      <vt:lpstr>Sample Code 1 for ADC10</vt:lpstr>
      <vt:lpstr>Sample Code 1 for ADC10</vt:lpstr>
      <vt:lpstr>Sample Code 2 for ADC10</vt:lpstr>
      <vt:lpstr>Sample Code 2 for ADC10</vt:lpstr>
      <vt:lpstr>Sample Code 2 for ADC10</vt:lpstr>
      <vt:lpstr>Sample Code 2 for ADC10</vt:lpstr>
      <vt:lpstr>Lab 5</vt:lpstr>
      <vt:lpstr>Lab 5</vt:lpstr>
      <vt:lpstr>Lab 5</vt:lpstr>
      <vt:lpstr>Lab 5</vt:lpstr>
    </vt:vector>
  </TitlesOfParts>
  <Company>Dell Computer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CTKing</cp:lastModifiedBy>
  <cp:revision>617</cp:revision>
  <dcterms:created xsi:type="dcterms:W3CDTF">2000-02-07T23:54:30Z</dcterms:created>
  <dcterms:modified xsi:type="dcterms:W3CDTF">2015-11-03T01:52:25Z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