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88" r:id="rId2"/>
    <p:sldId id="450" r:id="rId3"/>
    <p:sldId id="570" r:id="rId4"/>
    <p:sldId id="564" r:id="rId5"/>
    <p:sldId id="565" r:id="rId6"/>
    <p:sldId id="566" r:id="rId7"/>
    <p:sldId id="567" r:id="rId8"/>
    <p:sldId id="568" r:id="rId9"/>
    <p:sldId id="569" r:id="rId10"/>
    <p:sldId id="572" r:id="rId11"/>
    <p:sldId id="551" r:id="rId12"/>
    <p:sldId id="552" r:id="rId13"/>
    <p:sldId id="553" r:id="rId14"/>
    <p:sldId id="554" r:id="rId15"/>
    <p:sldId id="555" r:id="rId16"/>
    <p:sldId id="573" r:id="rId17"/>
    <p:sldId id="556" r:id="rId18"/>
    <p:sldId id="558" r:id="rId19"/>
    <p:sldId id="559" r:id="rId20"/>
    <p:sldId id="561" r:id="rId21"/>
    <p:sldId id="574" r:id="rId22"/>
    <p:sldId id="575" r:id="rId23"/>
    <p:sldId id="577" r:id="rId2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87546" autoAdjust="0"/>
  </p:normalViewPr>
  <p:slideViewPr>
    <p:cSldViewPr>
      <p:cViewPr varScale="1">
        <p:scale>
          <a:sx n="45" d="100"/>
          <a:sy n="45" d="100"/>
        </p:scale>
        <p:origin x="1474" y="2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65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99500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C2CED01E-008D-4EDA-A899-EA307103310D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8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The MSP430 uses </a:t>
            </a:r>
            <a:r>
              <a:rPr lang="en-US" altLang="zh-TW" b="1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vectored interrupts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, which means </a:t>
            </a:r>
            <a:r>
              <a:rPr lang="en-US" altLang="zh-TW" b="1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that the address of each ISR—its vector—is stored in a vector table at a deﬁned address in memory. 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 most cases each vector is associated with a unique interrupt but some sources share a vector. The ISR itself must locate the source of interrupts that share vectors. For example, TAIFG shares a vector with the capture/compare interrupts for all channels of </a:t>
            </a:r>
            <a:r>
              <a:rPr lang="en-US" altLang="zh-TW" dirty="0" err="1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Timer_A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 other than 0. Channel 0 has its own interrupt ﬂag TACCR0 CCIFG and separate vector.</a:t>
            </a:r>
            <a:endParaRPr lang="zh-TW" altLang="en-US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7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1B994B74-C6C1-43FF-88F7-9D2AEB864697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8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052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53499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1760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4: Interrupt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Handling interrupts in MSP430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Handling interrupts </a:t>
            </a:r>
            <a:r>
              <a:rPr lang="en-US" altLang="zh-TW" dirty="0">
                <a:solidFill>
                  <a:srgbClr val="FF0000"/>
                </a:solidFill>
              </a:rPr>
              <a:t>of </a:t>
            </a:r>
            <a:r>
              <a:rPr lang="en-US" altLang="zh-TW" dirty="0" err="1">
                <a:solidFill>
                  <a:srgbClr val="FF0000"/>
                </a:solidFill>
              </a:rPr>
              <a:t>Timer_A</a:t>
            </a:r>
            <a:r>
              <a:rPr lang="en-US" altLang="zh-TW" dirty="0">
                <a:solidFill>
                  <a:srgbClr val="FF0000"/>
                </a:solidFill>
              </a:rPr>
              <a:t> in MSP430</a:t>
            </a:r>
          </a:p>
          <a:p>
            <a:r>
              <a:rPr lang="en-US" altLang="zh-TW" dirty="0" smtClean="0"/>
              <a:t>Handling interrupts </a:t>
            </a:r>
            <a:r>
              <a:rPr lang="en-US" altLang="zh-TW" dirty="0"/>
              <a:t>of port P1 in MSP430</a:t>
            </a:r>
          </a:p>
          <a:p>
            <a:r>
              <a:rPr lang="en-US" altLang="zh-TW" dirty="0" smtClean="0"/>
              <a:t>Writing </a:t>
            </a:r>
            <a:r>
              <a:rPr lang="en-US" altLang="zh-TW" dirty="0"/>
              <a:t>an interrupt  service routine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4815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Interrupts from </a:t>
            </a:r>
            <a:r>
              <a:rPr lang="en-US" altLang="zh-TW" dirty="0" err="1"/>
              <a:t>Timer_A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Interrupts can be </a:t>
            </a:r>
            <a:br>
              <a:rPr lang="en-US" altLang="zh-TW" dirty="0"/>
            </a:br>
            <a:r>
              <a:rPr lang="en-US" altLang="zh-TW" dirty="0"/>
              <a:t>generated by the </a:t>
            </a:r>
            <a:br>
              <a:rPr lang="en-US" altLang="zh-TW" dirty="0"/>
            </a:br>
            <a:r>
              <a:rPr lang="en-US" altLang="zh-TW" dirty="0"/>
              <a:t>timer itself (flag </a:t>
            </a:r>
            <a:br>
              <a:rPr lang="en-US" altLang="zh-TW" dirty="0"/>
            </a:br>
            <a:r>
              <a:rPr lang="en-US" altLang="zh-TW" dirty="0"/>
              <a:t>TAIFG) and each </a:t>
            </a:r>
            <a:br>
              <a:rPr lang="en-US" altLang="zh-TW" dirty="0"/>
            </a:br>
            <a:r>
              <a:rPr lang="en-US" altLang="zh-TW" dirty="0"/>
              <a:t>capture/compare </a:t>
            </a:r>
            <a:br>
              <a:rPr lang="en-US" altLang="zh-TW" dirty="0"/>
            </a:br>
            <a:r>
              <a:rPr lang="en-US" altLang="zh-TW" dirty="0"/>
              <a:t>block (flag </a:t>
            </a:r>
            <a:r>
              <a:rPr lang="en-US" altLang="zh-TW" dirty="0" err="1" smtClean="0"/>
              <a:t>TACCRx</a:t>
            </a:r>
            <a:r>
              <a:rPr lang="en-US" altLang="zh-TW" dirty="0" smtClean="0"/>
              <a:t> 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CCIFG)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284663" y="1052736"/>
            <a:ext cx="4464050" cy="4897437"/>
            <a:chOff x="184" y="890"/>
            <a:chExt cx="3331" cy="322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/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矩形 6"/>
            <p:cNvSpPr/>
            <p:nvPr/>
          </p:nvSpPr>
          <p:spPr>
            <a:xfrm>
              <a:off x="1500" y="1162"/>
              <a:ext cx="1042" cy="27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2271" y="2386"/>
              <a:ext cx="771" cy="13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</p:grpSp>
      <p:sp>
        <p:nvSpPr>
          <p:cNvPr id="9" name="文字方塊 12"/>
          <p:cNvSpPr txBox="1">
            <a:spLocks noChangeArrowheads="1"/>
          </p:cNvSpPr>
          <p:nvPr/>
        </p:nvSpPr>
        <p:spPr bwMode="auto">
          <a:xfrm>
            <a:off x="7885113" y="1949673"/>
            <a:ext cx="793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000" b="1">
                <a:solidFill>
                  <a:srgbClr val="FF0000"/>
                </a:solidFill>
                <a:latin typeface="Calibri" pitchFamily="34" charset="0"/>
              </a:rPr>
              <a:t>TAIFG</a:t>
            </a:r>
            <a:endParaRPr kumimoji="0" lang="zh-TW" altLang="en-US" sz="2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文字方塊 13"/>
          <p:cNvSpPr txBox="1">
            <a:spLocks noChangeArrowheads="1"/>
          </p:cNvSpPr>
          <p:nvPr/>
        </p:nvSpPr>
        <p:spPr bwMode="auto">
          <a:xfrm>
            <a:off x="7885113" y="4469036"/>
            <a:ext cx="803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000" b="1">
                <a:solidFill>
                  <a:srgbClr val="FF0000"/>
                </a:solidFill>
                <a:latin typeface="Calibri" pitchFamily="34" charset="0"/>
              </a:rPr>
              <a:t>CCIFG</a:t>
            </a:r>
            <a:endParaRPr kumimoji="0" lang="zh-TW" altLang="en-US" sz="2000" b="1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827088" y="4483323"/>
            <a:ext cx="5003800" cy="1611313"/>
            <a:chOff x="2562" y="1162"/>
            <a:chExt cx="3152" cy="1015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62" y="1162"/>
              <a:ext cx="315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橢圓 12"/>
            <p:cNvSpPr/>
            <p:nvPr/>
          </p:nvSpPr>
          <p:spPr>
            <a:xfrm>
              <a:off x="4956" y="1640"/>
              <a:ext cx="300" cy="18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3758" y="1927"/>
              <a:ext cx="5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zh-TW" sz="2000">
                  <a:latin typeface="Calibri" pitchFamily="34" charset="0"/>
                </a:rPr>
                <a:t>TACTL</a:t>
              </a:r>
            </a:p>
          </p:txBody>
        </p:sp>
      </p:grpSp>
      <p:cxnSp>
        <p:nvCxnSpPr>
          <p:cNvPr id="15" name="直線單箭頭接點 14"/>
          <p:cNvCxnSpPr>
            <a:stCxn id="9" idx="2"/>
          </p:cNvCxnSpPr>
          <p:nvPr/>
        </p:nvCxnSpPr>
        <p:spPr>
          <a:xfrm flipH="1">
            <a:off x="5508625" y="2349723"/>
            <a:ext cx="2773363" cy="30241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539750" y="4616673"/>
            <a:ext cx="4897438" cy="1549400"/>
            <a:chOff x="703" y="2750"/>
            <a:chExt cx="4925" cy="1093"/>
          </a:xfrm>
        </p:grpSpPr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03" y="2750"/>
              <a:ext cx="4925" cy="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2732" y="3563"/>
              <a:ext cx="1070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zh-TW" sz="2000">
                  <a:latin typeface="Calibri" pitchFamily="34" charset="0"/>
                </a:rPr>
                <a:t>TACCTL</a:t>
              </a:r>
            </a:p>
          </p:txBody>
        </p:sp>
        <p:sp>
          <p:nvSpPr>
            <p:cNvPr id="19" name="Oval 19"/>
            <p:cNvSpPr>
              <a:spLocks noChangeArrowheads="1"/>
            </p:cNvSpPr>
            <p:nvPr/>
          </p:nvSpPr>
          <p:spPr bwMode="auto">
            <a:xfrm>
              <a:off x="2653" y="3203"/>
              <a:ext cx="408" cy="27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>
                <a:latin typeface="Calibri" pitchFamily="34" charset="0"/>
              </a:endParaRPr>
            </a:p>
          </p:txBody>
        </p:sp>
      </p:grpSp>
      <p:cxnSp>
        <p:nvCxnSpPr>
          <p:cNvPr id="20" name="直線單箭頭接點 19"/>
          <p:cNvCxnSpPr/>
          <p:nvPr/>
        </p:nvCxnSpPr>
        <p:spPr>
          <a:xfrm flipH="1">
            <a:off x="5003800" y="4726211"/>
            <a:ext cx="2952750" cy="7191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19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</a:t>
            </a:r>
            <a:r>
              <a:rPr lang="en-US" altLang="zh-TW" dirty="0"/>
              <a:t>Interrupt Vectors for </a:t>
            </a:r>
            <a:r>
              <a:rPr lang="en-US" altLang="zh-TW" dirty="0" err="1"/>
              <a:t>Timer_A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TACCR0 CCIFG (high priority):</a:t>
            </a:r>
          </a:p>
          <a:p>
            <a:pPr lvl="1"/>
            <a:r>
              <a:rPr lang="en-US" altLang="zh-TW" dirty="0" smtClean="0"/>
              <a:t>CCIFG0 flag is cleared automatically when serviced</a:t>
            </a:r>
          </a:p>
          <a:p>
            <a:r>
              <a:rPr lang="en-US" altLang="zh-TW" dirty="0" smtClean="0"/>
              <a:t>For all other CCIFG flags and TAIFG</a:t>
            </a:r>
          </a:p>
          <a:p>
            <a:pPr lvl="1"/>
            <a:r>
              <a:rPr lang="en-US" altLang="zh-TW" dirty="0" smtClean="0"/>
              <a:t>In compare mode, any CCIFG flag is set if TAR counts to the associated </a:t>
            </a:r>
            <a:r>
              <a:rPr lang="en-US" altLang="zh-TW" dirty="0" err="1" smtClean="0"/>
              <a:t>TACCRx</a:t>
            </a:r>
            <a:r>
              <a:rPr lang="en-US" altLang="zh-TW" dirty="0" smtClean="0"/>
              <a:t> value </a:t>
            </a:r>
          </a:p>
          <a:p>
            <a:pPr lvl="1"/>
            <a:r>
              <a:rPr lang="en-US" altLang="zh-TW" dirty="0" smtClean="0"/>
              <a:t>Flags are not cleared automatically, because need to determine who made the interrupt request</a:t>
            </a:r>
          </a:p>
          <a:p>
            <a:pPr lvl="2"/>
            <a:r>
              <a:rPr lang="en-US" altLang="zh-TW" dirty="0" smtClean="0"/>
              <a:t>Can use software (ISR) to poll the flags </a:t>
            </a:r>
            <a:r>
              <a:rPr lang="en-US" altLang="zh-TW" dirty="0" smtClean="0">
                <a:sym typeface="Wingdings" pitchFamily="2" charset="2"/>
              </a:rPr>
              <a:t> slow</a:t>
            </a:r>
          </a:p>
          <a:p>
            <a:pPr lvl="2"/>
            <a:r>
              <a:rPr lang="en-US" altLang="zh-TW" dirty="0" smtClean="0">
                <a:sym typeface="Wingdings" pitchFamily="2" charset="2"/>
              </a:rPr>
              <a:t>Use </a:t>
            </a:r>
            <a:r>
              <a:rPr lang="de-DE" altLang="zh-TW" dirty="0" smtClean="0">
                <a:sym typeface="Wingdings" pitchFamily="2" charset="2"/>
              </a:rPr>
              <a:t>hardware: Timer_A</a:t>
            </a:r>
            <a:r>
              <a:rPr lang="de-DE" altLang="zh-TW" dirty="0" smtClean="0"/>
              <a:t> </a:t>
            </a:r>
            <a:r>
              <a:rPr lang="de-DE" altLang="zh-TW" dirty="0" smtClean="0">
                <a:solidFill>
                  <a:srgbClr val="FF0000"/>
                </a:solidFill>
              </a:rPr>
              <a:t>interrupt vector register (TAIV)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532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TAIV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On an interrupt, TAIV contains a number indicating highest priority enabled interrupt</a:t>
            </a:r>
          </a:p>
          <a:p>
            <a:pPr lvl="1"/>
            <a:r>
              <a:rPr lang="en-US" altLang="zh-TW" dirty="0"/>
              <a:t>Any access of TAIV resets the highest pending interrupt flag. If another interrupt flag is set, another interrupt is immediately </a:t>
            </a:r>
            <a:r>
              <a:rPr lang="en-US" altLang="zh-TW" dirty="0" smtClean="0"/>
              <a:t>generated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12</a:t>
            </a:fld>
            <a:endParaRPr lang="zh-TW" altLang="zh-TW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9632" y="3263230"/>
            <a:ext cx="722947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918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</a:t>
            </a:r>
            <a:r>
              <a:rPr lang="en-US" altLang="zh-TW" dirty="0" err="1" smtClean="0"/>
              <a:t>Timer_A</a:t>
            </a:r>
            <a:r>
              <a:rPr lang="en-US" altLang="zh-TW" dirty="0" smtClean="0"/>
              <a:t> Interrupt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Toggle LEDs using interrupts from </a:t>
            </a:r>
            <a:r>
              <a:rPr lang="en-US" altLang="zh-TW" sz="2400" dirty="0" err="1" smtClean="0"/>
              <a:t>Timer_A</a:t>
            </a:r>
            <a:r>
              <a:rPr lang="en-US" altLang="zh-TW" sz="2400" dirty="0" smtClean="0"/>
              <a:t> in up mode</a:t>
            </a:r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13</a:t>
            </a:fld>
            <a:endParaRPr lang="zh-TW" altLang="zh-TW"/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943237"/>
              </p:ext>
            </p:extLst>
          </p:nvPr>
        </p:nvGraphicFramePr>
        <p:xfrm>
          <a:off x="539750" y="1628775"/>
          <a:ext cx="8064500" cy="5001768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39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#include &lt;io430x11x1.h&gt; // Specific device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#include &lt;</a:t>
                      </a:r>
                      <a:r>
                        <a:rPr kumimoji="1" lang="en-US" altLang="zh-TW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intrinsics.h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&gt; // Intrinsic functions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#define LED1 BIT0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WDTCTL = WDTPW|WDTHOLD; // Stop watchdog timer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P1OUT = ˜LED1;   P1DIR = LED1;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TA0CCR0 = 49999; // Upper limit of count for TAR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TA0CCTL0 = CCIE;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// Enable interrupts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TA0CTL = MC_1|ID_3|TASSEL_2|TACLR;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// Up mode, divide clock by 8, clock from SMCLK, clear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__</a:t>
                      </a:r>
                      <a:r>
                        <a:rPr kumimoji="1" lang="en-US" altLang="zh-TW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enable_interrupt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();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// Enable interrupts (intrinsic)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for (;;) { } // Loop forever doing nothing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// Interrupt service routine for Timer0_A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1800" b="1" kern="1200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#pragma vector = TIMER0_A0_VECTOR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__interrupt void TA0_ISR 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P1OUT ˆ= LED1; // Toggle LED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96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Code Explained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pragma</a:t>
            </a:r>
            <a:r>
              <a:rPr lang="en-US" altLang="zh-TW" dirty="0" smtClean="0"/>
              <a:t> line </a:t>
            </a:r>
            <a:r>
              <a:rPr lang="en-US" altLang="zh-TW" dirty="0"/>
              <a:t>associates the function with a particular interrupt vector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interrupt</a:t>
            </a:r>
            <a:r>
              <a:rPr lang="en-US" altLang="zh-TW" dirty="0" smtClean="0"/>
              <a:t> keyword </a:t>
            </a:r>
            <a:r>
              <a:rPr lang="en-US" altLang="zh-TW" dirty="0"/>
              <a:t>names the function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Compiler will generate code to store address of the function in the vector and to use 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reti</a:t>
            </a:r>
            <a:r>
              <a:rPr lang="en-US" altLang="zh-TW" dirty="0"/>
              <a:t> rather than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ret</a:t>
            </a:r>
            <a:r>
              <a:rPr lang="en-US" altLang="zh-TW" dirty="0"/>
              <a:t> at the end of the function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An intrinsic function,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enable_interrupt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altLang="zh-TW" dirty="0"/>
              <a:t>sets the GIE bit and turn on interrupts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It is declared in 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intrinsics.h</a:t>
            </a:r>
            <a:endParaRPr lang="zh-TW" altLang="en-US" b="1" dirty="0">
              <a:latin typeface="Courier New" pitchFamily="49" charset="0"/>
              <a:cs typeface="Courier New" pitchFamily="49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5349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Handling interrupts in MSP430</a:t>
            </a:r>
          </a:p>
          <a:p>
            <a:r>
              <a:rPr lang="en-US" altLang="zh-TW" dirty="0" smtClean="0"/>
              <a:t>Handling interrupts </a:t>
            </a:r>
            <a:r>
              <a:rPr lang="en-US" altLang="zh-TW" dirty="0"/>
              <a:t>of </a:t>
            </a:r>
            <a:r>
              <a:rPr lang="en-US" altLang="zh-TW" dirty="0" err="1"/>
              <a:t>Timer_A</a:t>
            </a:r>
            <a:r>
              <a:rPr lang="en-US" altLang="zh-TW" dirty="0"/>
              <a:t> in MSP430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Handling interrupts </a:t>
            </a:r>
            <a:r>
              <a:rPr lang="en-US" altLang="zh-TW" dirty="0">
                <a:solidFill>
                  <a:srgbClr val="FF0000"/>
                </a:solidFill>
              </a:rPr>
              <a:t>of port P1 in MSP430</a:t>
            </a:r>
          </a:p>
          <a:p>
            <a:r>
              <a:rPr lang="en-US" altLang="zh-TW" dirty="0" smtClean="0"/>
              <a:t>Writing </a:t>
            </a:r>
            <a:r>
              <a:rPr lang="en-US" altLang="zh-TW" dirty="0"/>
              <a:t>an interrupt  service routine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693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Interrupts </a:t>
            </a:r>
            <a:r>
              <a:rPr lang="en-US" altLang="zh-TW" dirty="0" smtClean="0"/>
              <a:t>on Port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Ports </a:t>
            </a:r>
            <a:r>
              <a:rPr lang="en-US" altLang="zh-TW" dirty="0"/>
              <a:t>P1 and P2 can request an interrupt when the value on an input pin </a:t>
            </a:r>
            <a:r>
              <a:rPr lang="en-US" altLang="zh-TW" dirty="0" smtClean="0"/>
              <a:t>changes</a:t>
            </a:r>
          </a:p>
          <a:p>
            <a:r>
              <a:rPr lang="en-US" altLang="zh-TW" dirty="0"/>
              <a:t>Registers of P1 for interrupt:</a:t>
            </a:r>
          </a:p>
          <a:p>
            <a:pPr lvl="1"/>
            <a:r>
              <a:rPr lang="en-US" altLang="zh-TW" b="1" dirty="0"/>
              <a:t>Port P1 interrupt enable, P1IE: </a:t>
            </a:r>
            <a:r>
              <a:rPr lang="en-US" altLang="zh-TW" dirty="0"/>
              <a:t>enables interrupts when the value on an input pin changes, by setting appropriate bits of P1IE to 1; off (0) by default</a:t>
            </a:r>
          </a:p>
          <a:p>
            <a:pPr lvl="1"/>
            <a:r>
              <a:rPr lang="en-US" altLang="zh-TW" b="1" dirty="0"/>
              <a:t>Port P1 interrupt edge select, P1IES: </a:t>
            </a:r>
            <a:r>
              <a:rPr lang="en-US" altLang="zh-TW" dirty="0"/>
              <a:t>can generate interrupts either on a positive edge (0), when the input goes from low to high, or on a negative edge (1) </a:t>
            </a:r>
            <a:endParaRPr lang="en-US" altLang="zh-TW" dirty="0" smtClean="0"/>
          </a:p>
          <a:p>
            <a:pPr lvl="1"/>
            <a:r>
              <a:rPr lang="en-US" altLang="zh-TW" b="1" dirty="0"/>
              <a:t>Port P1 interrupt flag, P1IFG:</a:t>
            </a:r>
            <a:r>
              <a:rPr lang="en-US" altLang="zh-TW" dirty="0"/>
              <a:t> a bit is set when the selected transition has been detected on the input, and an interrupt is requested if it has been enabled.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8878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Interrupts on Port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single </a:t>
            </a:r>
            <a:r>
              <a:rPr lang="en-US" altLang="zh-TW" dirty="0" smtClean="0"/>
              <a:t>interrupt vector </a:t>
            </a:r>
            <a:r>
              <a:rPr lang="en-US" altLang="zh-TW" dirty="0"/>
              <a:t>for </a:t>
            </a:r>
            <a:r>
              <a:rPr lang="en-US" altLang="zh-TW" dirty="0" smtClean="0"/>
              <a:t>the whole </a:t>
            </a:r>
            <a:r>
              <a:rPr lang="en-US" altLang="zh-TW" dirty="0"/>
              <a:t>port</a:t>
            </a:r>
          </a:p>
          <a:p>
            <a:pPr lvl="1"/>
            <a:r>
              <a:rPr lang="en-US" altLang="zh-TW" dirty="0" smtClean="0"/>
              <a:t>An interrupt will be requested whenever one or more interrupt-enabled pins on the port detect the signal transitions</a:t>
            </a:r>
          </a:p>
          <a:p>
            <a:pPr lvl="1"/>
            <a:r>
              <a:rPr lang="en-US" altLang="zh-TW" dirty="0" smtClean="0"/>
              <a:t>The ISR must </a:t>
            </a:r>
            <a:r>
              <a:rPr lang="en-US" altLang="zh-TW" dirty="0"/>
              <a:t>check P1IFG to determine the bit that caused the </a:t>
            </a:r>
            <a:r>
              <a:rPr lang="en-US" altLang="zh-TW" dirty="0" smtClean="0"/>
              <a:t>interrupt</a:t>
            </a:r>
            <a:endParaRPr lang="en-US" altLang="zh-TW" dirty="0"/>
          </a:p>
          <a:p>
            <a:pPr lvl="1"/>
            <a:r>
              <a:rPr lang="en-US" altLang="zh-TW" dirty="0"/>
              <a:t>This bit must be cleared explicitly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287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P1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>
                <a:latin typeface="Calibri" pitchFamily="34" charset="0"/>
              </a:rPr>
              <a:t>A hi/low transition on P1.4 triggers P1_ISR to toggles P1.0</a:t>
            </a:r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18</a:t>
            </a:fld>
            <a:endParaRPr lang="zh-TW" altLang="zh-TW"/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198847"/>
              </p:ext>
            </p:extLst>
          </p:nvPr>
        </p:nvGraphicFramePr>
        <p:xfrm>
          <a:off x="539750" y="1556792"/>
          <a:ext cx="8064500" cy="44805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392613">
                <a:tc>
                  <a:txBody>
                    <a:bodyPr/>
                    <a:lstStyle/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void main(void) {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WDTCTL = WDTPW + WDTHOLD;  // Stop watchdog timer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P1DIR = 0x01;              // P1.0 output, else input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P1OUT = 0x10;              // P1.4 set, else reset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P1REN |= 0x10;             // P1.4 </a:t>
                      </a:r>
                      <a:r>
                        <a:rPr lang="en-US" altLang="zh-TW" sz="1800" b="1" kern="1200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pullup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P1IE |= 0x10;              // P1.4 interrupt enabled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P1IES |= 0x10;             // P1.4 Hi/lo edge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P1IFG &amp;= ~0x10;            // P1.4 IFG cleared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_BIS_SR(GIE);              // Enter interrupt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while(1);                  // Loop forever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#pragma vector=PORT1_VECTOR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__interrupt void Port_1(void) {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P1OUT ^= 0x01;              // P1.0 = toggle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P1IFG &amp;= ~0x10;             // P1.4 IFG cleared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11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</a:t>
            </a:r>
            <a:r>
              <a:rPr lang="en-US" altLang="zh-TW" dirty="0"/>
              <a:t>this lab, we will </a:t>
            </a:r>
            <a:r>
              <a:rPr lang="en-US" altLang="zh-TW" dirty="0" smtClean="0"/>
              <a:t>learn interrupts of MSP430</a:t>
            </a:r>
            <a:endParaRPr lang="en-US" altLang="zh-TW" dirty="0"/>
          </a:p>
          <a:p>
            <a:pPr lvl="1"/>
            <a:r>
              <a:rPr lang="en-US" altLang="zh-TW" dirty="0" smtClean="0"/>
              <a:t>Handling interrupts in MSP430</a:t>
            </a:r>
          </a:p>
          <a:p>
            <a:pPr lvl="1"/>
            <a:r>
              <a:rPr lang="en-US" altLang="zh-TW" dirty="0" smtClean="0"/>
              <a:t>Handling interrupts </a:t>
            </a:r>
            <a:r>
              <a:rPr lang="en-US" altLang="zh-TW" dirty="0"/>
              <a:t>of </a:t>
            </a:r>
            <a:r>
              <a:rPr lang="en-US" altLang="zh-TW" dirty="0" err="1"/>
              <a:t>Timer_A</a:t>
            </a:r>
            <a:r>
              <a:rPr lang="en-US" altLang="zh-TW" dirty="0"/>
              <a:t> in MSP430</a:t>
            </a:r>
          </a:p>
          <a:p>
            <a:pPr lvl="1"/>
            <a:r>
              <a:rPr lang="en-US" altLang="zh-TW" dirty="0" smtClean="0"/>
              <a:t>Handling interrupts </a:t>
            </a:r>
            <a:r>
              <a:rPr lang="en-US" altLang="zh-TW" dirty="0"/>
              <a:t>of port P1 in MSP430</a:t>
            </a:r>
          </a:p>
          <a:p>
            <a:pPr lvl="1"/>
            <a:r>
              <a:rPr lang="en-US" altLang="zh-TW" dirty="0" smtClean="0"/>
              <a:t>Writing </a:t>
            </a:r>
            <a:r>
              <a:rPr lang="en-US" altLang="zh-TW" dirty="0"/>
              <a:t>an interrupt </a:t>
            </a:r>
            <a:r>
              <a:rPr lang="en-US" altLang="zh-TW" dirty="0" smtClean="0"/>
              <a:t>service </a:t>
            </a:r>
            <a:r>
              <a:rPr lang="en-US" altLang="zh-TW" dirty="0"/>
              <a:t>routine</a:t>
            </a:r>
            <a:endParaRPr lang="zh-TW" altLang="en-US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4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</a:t>
            </a:r>
          </a:p>
          <a:p>
            <a:pPr lvl="1"/>
            <a:r>
              <a:rPr lang="en-US" altLang="zh-TW" dirty="0" smtClean="0"/>
              <a:t>Flash red and green LED at 1 Hz </a:t>
            </a:r>
            <a:r>
              <a:rPr lang="en-US" altLang="zh-TW" dirty="0"/>
              <a:t>1 </a:t>
            </a:r>
            <a:r>
              <a:rPr lang="en-US" altLang="zh-TW" dirty="0" smtClean="0"/>
              <a:t>based on the interrupt from TA0R of Timer0_A </a:t>
            </a:r>
            <a:r>
              <a:rPr lang="en-US" altLang="zh-TW" dirty="0"/>
              <a:t>driven by ACLK sourced by </a:t>
            </a:r>
            <a:r>
              <a:rPr lang="en-US" altLang="zh-TW" dirty="0" smtClean="0"/>
              <a:t>VLO. </a:t>
            </a:r>
          </a:p>
          <a:p>
            <a:pPr lvl="1"/>
            <a:r>
              <a:rPr lang="en-US" altLang="zh-TW" dirty="0" smtClean="0"/>
              <a:t>The red LED should be on for 0.4 sec and off for 0.6 sec based on the interrupt from TA0CCR0.</a:t>
            </a:r>
          </a:p>
          <a:p>
            <a:pPr lvl="1"/>
            <a:r>
              <a:rPr lang="en-US" altLang="zh-TW" dirty="0" smtClean="0"/>
              <a:t>The green LED should be on for 0.2 sec and off for 0.8 sec, based on the interrupt from TA0CCR1. </a:t>
            </a:r>
          </a:p>
          <a:p>
            <a:pPr lvl="1"/>
            <a:r>
              <a:rPr lang="en-US" altLang="zh-TW" i="1" dirty="0" smtClean="0"/>
              <a:t>Hint: For different devices, the names of the Interrupt Vectors may be different. Please check the header file for the correct name.</a:t>
            </a:r>
            <a:endParaRPr lang="en-US" altLang="zh-TW" i="1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5076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Lab 4 </a:t>
            </a:r>
            <a:r>
              <a:rPr lang="en-US" altLang="zh-TW" dirty="0" smtClean="0"/>
              <a:t>Hint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name of the interrupt vector for </a:t>
            </a:r>
            <a:r>
              <a:rPr lang="en-US" altLang="zh-TW" dirty="0" smtClean="0"/>
              <a:t>TA0CCR1</a:t>
            </a:r>
            <a:r>
              <a:rPr lang="en-US" altLang="zh-TW" dirty="0"/>
              <a:t>, </a:t>
            </a:r>
            <a:r>
              <a:rPr lang="en-US" altLang="zh-TW" dirty="0" smtClean="0"/>
              <a:t>TA0CCR2</a:t>
            </a:r>
            <a:r>
              <a:rPr lang="en-US" altLang="zh-TW" dirty="0"/>
              <a:t>, and </a:t>
            </a:r>
            <a:r>
              <a:rPr lang="en-US" altLang="zh-TW" dirty="0" smtClean="0"/>
              <a:t>TA0R </a:t>
            </a:r>
            <a:r>
              <a:rPr lang="en-US" altLang="zh-TW" dirty="0"/>
              <a:t>is </a:t>
            </a:r>
            <a:r>
              <a:rPr lang="en-US" altLang="zh-TW" dirty="0">
                <a:solidFill>
                  <a:srgbClr val="FF0000"/>
                </a:solidFill>
              </a:rPr>
              <a:t>TIMER0_A1_VECTOR</a:t>
            </a:r>
            <a:r>
              <a:rPr lang="en-US" altLang="zh-TW" dirty="0"/>
              <a:t>. All three </a:t>
            </a:r>
            <a:r>
              <a:rPr lang="en-US" altLang="zh-TW" dirty="0" smtClean="0"/>
              <a:t>interrupts </a:t>
            </a:r>
            <a:r>
              <a:rPr lang="en-US" altLang="zh-TW" dirty="0"/>
              <a:t>will cause the CPU to run the same ISR at </a:t>
            </a:r>
            <a:r>
              <a:rPr lang="en-US" altLang="zh-TW" dirty="0" smtClean="0"/>
              <a:t>TIMER0_A1_VECTOR</a:t>
            </a:r>
            <a:r>
              <a:rPr lang="en-US" altLang="zh-TW" dirty="0"/>
              <a:t>.</a:t>
            </a:r>
          </a:p>
          <a:p>
            <a:r>
              <a:rPr lang="en-US" altLang="zh-TW" dirty="0" smtClean="0"/>
              <a:t>To </a:t>
            </a:r>
            <a:r>
              <a:rPr lang="en-US" altLang="zh-TW" dirty="0"/>
              <a:t>detect whether it is </a:t>
            </a:r>
            <a:r>
              <a:rPr lang="en-US" altLang="zh-TW" dirty="0" smtClean="0"/>
              <a:t>TA0CCR1</a:t>
            </a:r>
            <a:r>
              <a:rPr lang="en-US" altLang="zh-TW" dirty="0"/>
              <a:t>, </a:t>
            </a:r>
            <a:r>
              <a:rPr lang="en-US" altLang="zh-TW" dirty="0" smtClean="0"/>
              <a:t>TA0CCR2</a:t>
            </a:r>
            <a:r>
              <a:rPr lang="en-US" altLang="zh-TW" dirty="0"/>
              <a:t>, or </a:t>
            </a:r>
            <a:r>
              <a:rPr lang="en-US" altLang="zh-TW" dirty="0" smtClean="0"/>
              <a:t>TA0R that causes </a:t>
            </a:r>
            <a:r>
              <a:rPr lang="en-US" altLang="zh-TW" dirty="0"/>
              <a:t>the interrupt, please check the register </a:t>
            </a:r>
            <a:r>
              <a:rPr lang="en-US" altLang="zh-TW" dirty="0">
                <a:solidFill>
                  <a:srgbClr val="FF0000"/>
                </a:solidFill>
              </a:rPr>
              <a:t>TA0IV</a:t>
            </a:r>
            <a:r>
              <a:rPr lang="en-US" altLang="zh-TW" dirty="0"/>
              <a:t>. </a:t>
            </a:r>
            <a:r>
              <a:rPr lang="en-US" altLang="zh-TW" dirty="0" smtClean="0"/>
              <a:t>Note </a:t>
            </a:r>
            <a:r>
              <a:rPr lang="en-US" altLang="zh-TW" dirty="0"/>
              <a:t>that TA0IV will be reset automatically when you </a:t>
            </a:r>
            <a:r>
              <a:rPr lang="en-US" altLang="zh-TW" dirty="0" smtClean="0"/>
              <a:t>read </a:t>
            </a:r>
            <a:r>
              <a:rPr lang="en-US" altLang="zh-TW" dirty="0"/>
              <a:t>it. Thus, you need to read TA0IV into a local </a:t>
            </a:r>
            <a:r>
              <a:rPr lang="en-US" altLang="zh-TW" dirty="0" smtClean="0"/>
              <a:t>variable </a:t>
            </a:r>
            <a:r>
              <a:rPr lang="en-US" altLang="zh-TW" dirty="0"/>
              <a:t>first before you check its bits.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8923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4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2:</a:t>
            </a:r>
          </a:p>
          <a:p>
            <a:pPr lvl="1"/>
            <a:r>
              <a:rPr lang="en-US" altLang="zh-TW" dirty="0" smtClean="0"/>
              <a:t>Write an ISR for </a:t>
            </a:r>
            <a:r>
              <a:rPr lang="en-US" altLang="zh-TW" dirty="0"/>
              <a:t>the </a:t>
            </a:r>
            <a:r>
              <a:rPr lang="en-US" altLang="zh-TW" dirty="0" smtClean="0"/>
              <a:t>button that would switch </a:t>
            </a:r>
            <a:r>
              <a:rPr lang="en-US" altLang="zh-TW" dirty="0"/>
              <a:t>the behavior of the two LEDs in Basic 1.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ISR is requested whenever the button is released.</a:t>
            </a:r>
          </a:p>
          <a:p>
            <a:pPr lvl="1"/>
            <a:r>
              <a:rPr lang="en-US" altLang="zh-TW" dirty="0" smtClean="0"/>
              <a:t>Hint: PORT1_VECTOR as interrupt type, P1IFG as interrupt flag</a:t>
            </a:r>
          </a:p>
          <a:p>
            <a:pPr lvl="1"/>
            <a:r>
              <a:rPr lang="en-US" altLang="zh-TW" dirty="0" smtClean="0"/>
              <a:t>List the assembly code and point out the location of  ISR.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3441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4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Bonus: </a:t>
            </a:r>
            <a:r>
              <a:rPr lang="en-US" altLang="zh-TW" dirty="0" smtClean="0"/>
              <a:t>measure the duration of button down</a:t>
            </a:r>
          </a:p>
          <a:p>
            <a:pPr lvl="1"/>
            <a:r>
              <a:rPr lang="en-US" altLang="zh-TW" dirty="0" smtClean="0"/>
              <a:t>Write the button ISR so that it detects button down as well as up in an alternative fashion.</a:t>
            </a:r>
          </a:p>
          <a:p>
            <a:pPr lvl="2"/>
            <a:r>
              <a:rPr lang="en-US" altLang="zh-TW" dirty="0" smtClean="0"/>
              <a:t>Hint: You may need to use a variable to track the state of the button.</a:t>
            </a:r>
          </a:p>
          <a:p>
            <a:pPr lvl="1"/>
            <a:r>
              <a:rPr lang="en-US" altLang="zh-TW" dirty="0" smtClean="0"/>
              <a:t>When button is down, start a timer with Timer0_A. When the button is released, stop the timer and report the amount of time (in seconds) that the button is pressed on the expression window of CCS. </a:t>
            </a:r>
          </a:p>
          <a:p>
            <a:pPr lvl="2"/>
            <a:r>
              <a:rPr lang="en-US" altLang="zh-TW" dirty="0" smtClean="0"/>
              <a:t>Timer0_A may overflows several times during this period. You need to use interrupts to track the number of times that the timer overflows.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9971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Three </a:t>
            </a:r>
            <a:r>
              <a:rPr lang="en-US" altLang="zh-TW" dirty="0"/>
              <a:t>Types of Interrupts in MSP430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System reset: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Power-up, external reset, Watchdog Timer, flash key violation, PC out-of-range, etc.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Always take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(Non)-</a:t>
            </a:r>
            <a:r>
              <a:rPr lang="en-US" altLang="zh-TW" dirty="0" err="1"/>
              <a:t>maskable</a:t>
            </a:r>
            <a:r>
              <a:rPr lang="en-US" altLang="zh-TW" dirty="0"/>
              <a:t> interrupt (NMI):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RST/NMI pin, oscillator fault, flash access violation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Cannot be </a:t>
            </a:r>
            <a:r>
              <a:rPr lang="en-US" altLang="zh-TW" dirty="0" smtClean="0"/>
              <a:t>masked; </a:t>
            </a:r>
            <a:r>
              <a:rPr lang="en-US" altLang="zh-TW" dirty="0"/>
              <a:t>but still need bits to be set in special peripheral registers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/>
              <a:t>Maskable</a:t>
            </a:r>
            <a:r>
              <a:rPr lang="en-US" altLang="zh-TW" dirty="0"/>
              <a:t> </a:t>
            </a:r>
            <a:r>
              <a:rPr lang="en-US" altLang="zh-TW" dirty="0" smtClean="0"/>
              <a:t>interrupt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Enable the interrupt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Prepare the interrupt service routine (ISR) and link it to the interrupt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  <p:sp>
        <p:nvSpPr>
          <p:cNvPr id="5" name="橢圓 4"/>
          <p:cNvSpPr/>
          <p:nvPr/>
        </p:nvSpPr>
        <p:spPr bwMode="auto">
          <a:xfrm>
            <a:off x="425450" y="4293096"/>
            <a:ext cx="3570486" cy="72008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123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1870BE0-8CAF-493B-ABD3-FA307C498D49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Enable an Interrupt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On MSP430, an interrupt will be detected and serviced if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i="1" dirty="0" smtClean="0"/>
              <a:t>global interrupt-enable </a:t>
            </a:r>
            <a:r>
              <a:rPr lang="en-US" altLang="zh-TW" dirty="0" smtClean="0"/>
              <a:t>(GIE) bit in </a:t>
            </a:r>
            <a:r>
              <a:rPr lang="en-US" altLang="zh-TW" i="1" dirty="0" smtClean="0"/>
              <a:t>Status Register </a:t>
            </a:r>
            <a:r>
              <a:rPr lang="en-US" altLang="zh-TW" dirty="0" smtClean="0"/>
              <a:t>(SR) in CPU is set</a:t>
            </a:r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TW" dirty="0" smtClean="0"/>
              <a:t>A peripheral device enables 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</a:t>
            </a:r>
            <a:r>
              <a:rPr lang="en-US" altLang="zh-TW" dirty="0" err="1" smtClean="0">
                <a:sym typeface="Wingdings" panose="05000000000000000000" pitchFamily="2" charset="2"/>
              </a:rPr>
              <a:t>Timer_A</a:t>
            </a:r>
            <a:r>
              <a:rPr lang="en-US" altLang="zh-TW" dirty="0" smtClean="0">
                <a:sym typeface="Wingdings" panose="05000000000000000000" pitchFamily="2" charset="2"/>
              </a:rPr>
              <a:t>: TAIE bit in TACTL register, CCIE bit in </a:t>
            </a:r>
            <a:r>
              <a:rPr lang="en-US" altLang="zh-TW" dirty="0" err="1" smtClean="0">
                <a:sym typeface="Wingdings" panose="05000000000000000000" pitchFamily="2" charset="2"/>
              </a:rPr>
              <a:t>TACCTLx</a:t>
            </a:r>
            <a:r>
              <a:rPr lang="en-US" altLang="zh-TW" dirty="0" smtClean="0">
                <a:sym typeface="Wingdings" panose="05000000000000000000" pitchFamily="2" charset="2"/>
              </a:rPr>
              <a:t> register</a:t>
            </a:r>
            <a:endParaRPr lang="en-US" altLang="zh-TW" dirty="0" smtClean="0"/>
          </a:p>
          <a:p>
            <a:r>
              <a:rPr lang="en-US" altLang="zh-TW" dirty="0" smtClean="0"/>
              <a:t>The peripheral signals an</a:t>
            </a:r>
            <a:br>
              <a:rPr lang="en-US" altLang="zh-TW" dirty="0" smtClean="0"/>
            </a:br>
            <a:r>
              <a:rPr lang="en-US" altLang="zh-TW" dirty="0" smtClean="0"/>
              <a:t>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</a:t>
            </a:r>
            <a:r>
              <a:rPr lang="en-US" altLang="zh-TW" dirty="0" err="1" smtClean="0">
                <a:sym typeface="Wingdings" panose="05000000000000000000" pitchFamily="2" charset="2"/>
              </a:rPr>
              <a:t>Timer_A</a:t>
            </a:r>
            <a:r>
              <a:rPr lang="en-US" altLang="zh-TW" dirty="0" smtClean="0">
                <a:sym typeface="Wingdings" panose="05000000000000000000" pitchFamily="2" charset="2"/>
              </a:rPr>
              <a:t>: TAIFG,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CCIFG</a:t>
            </a:r>
            <a:r>
              <a:rPr lang="en-US" altLang="zh-TW" dirty="0" smtClean="0"/>
              <a:t> </a:t>
            </a:r>
          </a:p>
          <a:p>
            <a:pPr lvl="1"/>
            <a:endParaRPr lang="en-US" altLang="zh-TW" dirty="0" smtClean="0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>
            <a:off x="4932363" y="3789040"/>
            <a:ext cx="3960812" cy="2165350"/>
            <a:chOff x="2653" y="1752"/>
            <a:chExt cx="2858" cy="1364"/>
          </a:xfrm>
        </p:grpSpPr>
        <p:pic>
          <p:nvPicPr>
            <p:cNvPr id="32774" name="Picture 6" descr="f02-05-H827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3" y="1752"/>
              <a:ext cx="2858" cy="1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5" name="Oval 6"/>
            <p:cNvSpPr>
              <a:spLocks noChangeArrowheads="1"/>
            </p:cNvSpPr>
            <p:nvPr/>
          </p:nvSpPr>
          <p:spPr bwMode="auto">
            <a:xfrm>
              <a:off x="3606" y="2205"/>
              <a:ext cx="907" cy="2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cxnSp>
        <p:nvCxnSpPr>
          <p:cNvPr id="3" name="直線單箭頭接點 2"/>
          <p:cNvCxnSpPr>
            <a:endCxn id="32775" idx="0"/>
          </p:cNvCxnSpPr>
          <p:nvPr/>
        </p:nvCxnSpPr>
        <p:spPr bwMode="auto">
          <a:xfrm>
            <a:off x="6876256" y="2420888"/>
            <a:ext cx="5332" cy="20872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9504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7ADF718-5D68-40EF-B3C2-20EBD225C0A4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Ex: Timer_A Interrupt Enabling</a:t>
            </a:r>
          </a:p>
        </p:txBody>
      </p:sp>
      <p:grpSp>
        <p:nvGrpSpPr>
          <p:cNvPr id="33796" name="Group 3"/>
          <p:cNvGrpSpPr>
            <a:grpSpLocks/>
          </p:cNvGrpSpPr>
          <p:nvPr/>
        </p:nvGrpSpPr>
        <p:grpSpPr bwMode="auto">
          <a:xfrm>
            <a:off x="107950" y="1196975"/>
            <a:ext cx="4464050" cy="4897438"/>
            <a:chOff x="184" y="890"/>
            <a:chExt cx="3331" cy="3220"/>
          </a:xfrm>
        </p:grpSpPr>
        <p:pic>
          <p:nvPicPr>
            <p:cNvPr id="3381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矩形 5"/>
            <p:cNvSpPr/>
            <p:nvPr/>
          </p:nvSpPr>
          <p:spPr>
            <a:xfrm>
              <a:off x="1500" y="1162"/>
              <a:ext cx="1042" cy="26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26" name="矩形 25"/>
            <p:cNvSpPr/>
            <p:nvPr/>
          </p:nvSpPr>
          <p:spPr>
            <a:xfrm>
              <a:off x="2271" y="2386"/>
              <a:ext cx="771" cy="13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</p:grpSp>
      <p:grpSp>
        <p:nvGrpSpPr>
          <p:cNvPr id="975879" name="Group 7"/>
          <p:cNvGrpSpPr>
            <a:grpSpLocks/>
          </p:cNvGrpSpPr>
          <p:nvPr/>
        </p:nvGrpSpPr>
        <p:grpSpPr bwMode="auto">
          <a:xfrm>
            <a:off x="3995738" y="1341438"/>
            <a:ext cx="5003800" cy="1611312"/>
            <a:chOff x="2562" y="1162"/>
            <a:chExt cx="3152" cy="1015"/>
          </a:xfrm>
        </p:grpSpPr>
        <p:pic>
          <p:nvPicPr>
            <p:cNvPr id="3380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" y="1162"/>
              <a:ext cx="3152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橢圓 19"/>
            <p:cNvSpPr/>
            <p:nvPr/>
          </p:nvSpPr>
          <p:spPr>
            <a:xfrm>
              <a:off x="4956" y="1640"/>
              <a:ext cx="300" cy="18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33810" name="Text Box 10"/>
            <p:cNvSpPr txBox="1">
              <a:spLocks noChangeArrowheads="1"/>
            </p:cNvSpPr>
            <p:nvPr/>
          </p:nvSpPr>
          <p:spPr bwMode="auto">
            <a:xfrm>
              <a:off x="3758" y="1927"/>
              <a:ext cx="5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/>
                <a:t>TACTL</a:t>
              </a:r>
            </a:p>
          </p:txBody>
        </p:sp>
      </p:grpSp>
      <p:grpSp>
        <p:nvGrpSpPr>
          <p:cNvPr id="975883" name="Group 11"/>
          <p:cNvGrpSpPr>
            <a:grpSpLocks/>
          </p:cNvGrpSpPr>
          <p:nvPr/>
        </p:nvGrpSpPr>
        <p:grpSpPr bwMode="auto">
          <a:xfrm>
            <a:off x="4140200" y="3862388"/>
            <a:ext cx="4897438" cy="1549400"/>
            <a:chOff x="703" y="2750"/>
            <a:chExt cx="4925" cy="1093"/>
          </a:xfrm>
        </p:grpSpPr>
        <p:pic>
          <p:nvPicPr>
            <p:cNvPr id="33805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2750"/>
              <a:ext cx="4925" cy="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6" name="Text Box 13"/>
            <p:cNvSpPr txBox="1">
              <a:spLocks noChangeArrowheads="1"/>
            </p:cNvSpPr>
            <p:nvPr/>
          </p:nvSpPr>
          <p:spPr bwMode="auto">
            <a:xfrm>
              <a:off x="2732" y="3563"/>
              <a:ext cx="10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/>
                <a:t>TACCTL</a:t>
              </a:r>
            </a:p>
          </p:txBody>
        </p:sp>
        <p:sp>
          <p:nvSpPr>
            <p:cNvPr id="33807" name="Oval 14"/>
            <p:cNvSpPr>
              <a:spLocks noChangeArrowheads="1"/>
            </p:cNvSpPr>
            <p:nvPr/>
          </p:nvSpPr>
          <p:spPr bwMode="auto">
            <a:xfrm>
              <a:off x="2652" y="3204"/>
              <a:ext cx="409" cy="27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sp>
        <p:nvSpPr>
          <p:cNvPr id="975887" name="Line 15"/>
          <p:cNvSpPr>
            <a:spLocks noChangeShapeType="1"/>
          </p:cNvSpPr>
          <p:nvPr/>
        </p:nvSpPr>
        <p:spPr bwMode="auto">
          <a:xfrm>
            <a:off x="3852863" y="2205038"/>
            <a:ext cx="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8" name="Line 16"/>
          <p:cNvSpPr>
            <a:spLocks noChangeShapeType="1"/>
          </p:cNvSpPr>
          <p:nvPr/>
        </p:nvSpPr>
        <p:spPr bwMode="auto">
          <a:xfrm>
            <a:off x="3852863" y="2781300"/>
            <a:ext cx="47513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9" name="Line 17"/>
          <p:cNvSpPr>
            <a:spLocks noChangeShapeType="1"/>
          </p:cNvSpPr>
          <p:nvPr/>
        </p:nvSpPr>
        <p:spPr bwMode="auto">
          <a:xfrm flipV="1">
            <a:off x="8604250" y="2349500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0" name="Line 18"/>
          <p:cNvSpPr>
            <a:spLocks noChangeShapeType="1"/>
          </p:cNvSpPr>
          <p:nvPr/>
        </p:nvSpPr>
        <p:spPr bwMode="auto">
          <a:xfrm>
            <a:off x="3924300" y="4654550"/>
            <a:ext cx="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1" name="Line 19"/>
          <p:cNvSpPr>
            <a:spLocks noChangeShapeType="1"/>
          </p:cNvSpPr>
          <p:nvPr/>
        </p:nvSpPr>
        <p:spPr bwMode="auto">
          <a:xfrm>
            <a:off x="3924300" y="5230813"/>
            <a:ext cx="47513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2" name="Line 20"/>
          <p:cNvSpPr>
            <a:spLocks noChangeShapeType="1"/>
          </p:cNvSpPr>
          <p:nvPr/>
        </p:nvSpPr>
        <p:spPr bwMode="auto">
          <a:xfrm flipV="1">
            <a:off x="8675688" y="4799013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97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7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7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7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7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7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7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5887" grpId="0" animBg="1"/>
      <p:bldP spid="975888" grpId="0" animBg="1"/>
      <p:bldP spid="975889" grpId="0" animBg="1"/>
      <p:bldP spid="975890" grpId="0" animBg="1"/>
      <p:bldP spid="975891" grpId="0" animBg="1"/>
      <p:bldP spid="9758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2BE0463A-1D7B-4A3B-9D4C-9F029FEA5A06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When an Interrupt Is Requested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smtClean="0"/>
              <a:t>Any currently executing instruction is completed. MCLK is started if the CPU was off.</a:t>
            </a:r>
          </a:p>
          <a:p>
            <a:r>
              <a:rPr lang="en-US" altLang="zh-TW" sz="2400" dirty="0" smtClean="0"/>
              <a:t>The PC, which points to the next instruction, is pushed onto the stack.</a:t>
            </a:r>
          </a:p>
          <a:p>
            <a:r>
              <a:rPr lang="en-US" altLang="zh-TW" sz="2400" dirty="0" smtClean="0"/>
              <a:t>The SR is pushed onto the stack.</a:t>
            </a:r>
          </a:p>
          <a:p>
            <a:r>
              <a:rPr lang="en-US" altLang="zh-TW" sz="2400" dirty="0" smtClean="0"/>
              <a:t>The interrupt with the highest priority is selected.</a:t>
            </a:r>
          </a:p>
          <a:p>
            <a:r>
              <a:rPr lang="en-US" altLang="zh-TW" sz="2400" dirty="0" smtClean="0"/>
              <a:t>The interrupt request flag is cleared automatically for interrupts that have a single source.</a:t>
            </a:r>
          </a:p>
          <a:p>
            <a:r>
              <a:rPr lang="en-US" altLang="zh-TW" sz="2400" dirty="0" smtClean="0"/>
              <a:t>The SR is cleared, and other </a:t>
            </a:r>
            <a:r>
              <a:rPr lang="en-US" altLang="zh-TW" sz="2400" dirty="0" err="1" smtClean="0"/>
              <a:t>maskable</a:t>
            </a:r>
            <a:r>
              <a:rPr lang="en-US" altLang="zh-TW" sz="2400" dirty="0" smtClean="0"/>
              <a:t> interrupts are disabled.</a:t>
            </a:r>
          </a:p>
          <a:p>
            <a:r>
              <a:rPr lang="en-US" altLang="zh-TW" sz="2400" dirty="0" smtClean="0"/>
              <a:t>The “starting address” of ISR is loaded into the PC and the CPU starts to execute the ISR at that address.</a:t>
            </a:r>
          </a:p>
          <a:p>
            <a:pPr>
              <a:buFontTx/>
              <a:buNone/>
            </a:pPr>
            <a:r>
              <a:rPr lang="en-US" altLang="zh-TW" sz="2400" dirty="0" smtClean="0">
                <a:latin typeface="Comic Sans MS" panose="030F0702030302020204" pitchFamily="66" charset="0"/>
              </a:rPr>
              <a:t>These operations take about 6 cycles</a:t>
            </a:r>
          </a:p>
        </p:txBody>
      </p:sp>
    </p:spTree>
    <p:extLst>
      <p:ext uri="{BB962C8B-B14F-4D97-AF65-F5344CB8AC3E}">
        <p14:creationId xmlns:p14="http://schemas.microsoft.com/office/powerpoint/2010/main" val="87003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24414A33-E7EB-4493-B7EB-439606492D59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6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After an Interrupt Is Serviced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interrupt service routine must always finish with the </a:t>
            </a:r>
            <a:r>
              <a:rPr lang="en-US" altLang="zh-TW" i="1" dirty="0" smtClean="0"/>
              <a:t>return from interrupt </a:t>
            </a:r>
            <a:r>
              <a:rPr lang="en-US" altLang="zh-TW" dirty="0" smtClean="0"/>
              <a:t>instruction </a:t>
            </a:r>
            <a:r>
              <a:rPr lang="en-US" altLang="zh-TW" b="1" dirty="0" err="1" smtClean="0">
                <a:latin typeface="Courier New" panose="02070309020205020404" pitchFamily="49" charset="0"/>
              </a:rPr>
              <a:t>reti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The SR pops from the stack. All previous settings of GIE and the mode control bits are now in effect. 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enable other </a:t>
            </a:r>
            <a:r>
              <a:rPr lang="en-US" altLang="zh-TW" dirty="0" err="1" smtClean="0"/>
              <a:t>maskable</a:t>
            </a:r>
            <a:r>
              <a:rPr lang="en-US" altLang="zh-TW" dirty="0" smtClean="0"/>
              <a:t> interrupts and restores the previous low-power mode if there was one.</a:t>
            </a:r>
          </a:p>
          <a:p>
            <a:pPr lvl="1"/>
            <a:r>
              <a:rPr lang="en-US" altLang="zh-TW" dirty="0" smtClean="0"/>
              <a:t>The PC pops from the stack and execution resumes at the point where it was interrupted. Alternatively, the CPU stops and the device reverts to its low-power mode before the interrupt.</a:t>
            </a:r>
            <a:endParaRPr lang="zh-TW" altLang="en-US" dirty="0" smtClean="0"/>
          </a:p>
        </p:txBody>
      </p:sp>
      <p:sp>
        <p:nvSpPr>
          <p:cNvPr id="2" name="文字方塊 1"/>
          <p:cNvSpPr txBox="1"/>
          <p:nvPr/>
        </p:nvSpPr>
        <p:spPr>
          <a:xfrm>
            <a:off x="4108202" y="5013176"/>
            <a:ext cx="4136206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The original program runs as if there were no interrupt.</a:t>
            </a:r>
            <a:endParaRPr lang="zh-TW" altLang="en-US" dirty="0">
              <a:latin typeface="+mn-lt"/>
            </a:endParaRPr>
          </a:p>
        </p:txBody>
      </p:sp>
      <p:cxnSp>
        <p:nvCxnSpPr>
          <p:cNvPr id="4" name="直線單箭頭接點 3"/>
          <p:cNvCxnSpPr>
            <a:stCxn id="2" idx="0"/>
          </p:cNvCxnSpPr>
          <p:nvPr/>
        </p:nvCxnSpPr>
        <p:spPr bwMode="auto">
          <a:xfrm flipH="1" flipV="1">
            <a:off x="5148064" y="4221088"/>
            <a:ext cx="1028241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308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86D85FB2-FBEE-440C-B94B-72043D3DE04D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Where to Find ISRs?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450" y="1125538"/>
            <a:ext cx="5343996" cy="4967287"/>
          </a:xfrm>
        </p:spPr>
        <p:txBody>
          <a:bodyPr/>
          <a:lstStyle/>
          <a:p>
            <a:r>
              <a:rPr lang="en-US" altLang="zh-TW" dirty="0" smtClean="0"/>
              <a:t>MSP430 uses </a:t>
            </a:r>
            <a:r>
              <a:rPr lang="en-US" altLang="zh-TW" i="1" dirty="0" smtClean="0">
                <a:solidFill>
                  <a:srgbClr val="FF0000"/>
                </a:solidFill>
              </a:rPr>
              <a:t>vectored interrupts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Each ISR has its own </a:t>
            </a:r>
            <a:r>
              <a:rPr lang="en-US" altLang="zh-TW" i="1" dirty="0" smtClean="0"/>
              <a:t>vector</a:t>
            </a:r>
            <a:r>
              <a:rPr lang="en-US" altLang="zh-TW" dirty="0" smtClean="0"/>
              <a:t> (starting address), which is stored at a predefined address in a </a:t>
            </a:r>
            <a:r>
              <a:rPr lang="en-US" altLang="zh-TW" i="1" dirty="0" smtClean="0">
                <a:solidFill>
                  <a:srgbClr val="FF0000"/>
                </a:solidFill>
              </a:rPr>
              <a:t>vector table </a:t>
            </a:r>
            <a:r>
              <a:rPr lang="en-US" altLang="zh-TW" dirty="0" smtClean="0"/>
              <a:t>at the end of the program memory (addresses 0xFFE0 ~ 0xFFFF). </a:t>
            </a:r>
          </a:p>
          <a:p>
            <a:pPr lvl="1"/>
            <a:r>
              <a:rPr lang="en-US" altLang="zh-TW" dirty="0" smtClean="0"/>
              <a:t>The vector table is at a fixed location, but the ISRs themselves can be located anywhere in memory.</a:t>
            </a:r>
            <a:endParaRPr lang="zh-TW" altLang="en-US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446" y="1064189"/>
            <a:ext cx="3123034" cy="500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1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71FAACB-EB54-4480-832E-885D0BA3C1D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78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979971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87816785"/>
              </p:ext>
            </p:extLst>
          </p:nvPr>
        </p:nvGraphicFramePr>
        <p:xfrm>
          <a:off x="241300" y="93663"/>
          <a:ext cx="8723313" cy="6684963"/>
        </p:xfrm>
        <a:graphic>
          <a:graphicData uri="http://schemas.openxmlformats.org/drawingml/2006/table">
            <a:tbl>
              <a:tblPr/>
              <a:tblGrid>
                <a:gridCol w="2314575"/>
                <a:gridCol w="2447925"/>
                <a:gridCol w="1728788"/>
                <a:gridCol w="1152525"/>
                <a:gridCol w="1079500"/>
              </a:tblGrid>
              <a:tr h="5303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Interrupt Source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Interrupt Flag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System Interrupt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Word Address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Priority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8717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Power-up/external reset/Watchdog Timer+/flash key viol./PC out-of-range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PORIFG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RSTIFG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WDTIFG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KEYV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Reset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31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(highest)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NMI/Oscillator Fault/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Flash access viol.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NMIIFG/OFIFG/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ACCVIFG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Non-maskable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Timer1_A3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TA1CCR0 CCFIG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Timer1_A3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TA1CCR1/2 CCFIG, TAIFG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Comparator_A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+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CAIFG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Watchdog Timer+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WDTIFG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Timer0_A3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TA0CCR0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CCIFG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Timer0_A3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TA0CCR1/2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CCIFG, TAIFG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ADC10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ADC10IFG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111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I/O Port P2 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(8)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P2IFG.0 to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P2IFG.7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I/O Port P1 (8)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P1IFG.0 to P1IFG.7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Unused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0FFDEh 0FFCDh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15 - 0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6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9625</TotalTime>
  <Words>1683</Words>
  <Application>Microsoft Office PowerPoint</Application>
  <PresentationFormat>如螢幕大小 (4:3)</PresentationFormat>
  <Paragraphs>251</Paragraphs>
  <Slides>23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4" baseType="lpstr">
      <vt:lpstr>新細明體</vt:lpstr>
      <vt:lpstr>標楷體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4: Interrupt</vt:lpstr>
      <vt:lpstr>Introduction</vt:lpstr>
      <vt:lpstr>Three Types of Interrupts in MSP430</vt:lpstr>
      <vt:lpstr>Enable an Interrupt</vt:lpstr>
      <vt:lpstr>Ex: Timer_A Interrupt Enabling</vt:lpstr>
      <vt:lpstr>When an Interrupt Is Requested</vt:lpstr>
      <vt:lpstr>After an Interrupt Is Serviced</vt:lpstr>
      <vt:lpstr>Where to Find ISRs?</vt:lpstr>
      <vt:lpstr>PowerPoint 簡報</vt:lpstr>
      <vt:lpstr>Outline</vt:lpstr>
      <vt:lpstr>Interrupts from Timer_A</vt:lpstr>
      <vt:lpstr>Two Interrupt Vectors for Timer_A</vt:lpstr>
      <vt:lpstr>TAIV</vt:lpstr>
      <vt:lpstr>Sample Code for Timer_A Interrupt </vt:lpstr>
      <vt:lpstr>Sample Code Explained</vt:lpstr>
      <vt:lpstr>Outline</vt:lpstr>
      <vt:lpstr>Interrupts on Port 1</vt:lpstr>
      <vt:lpstr>Interrupts on Port 1</vt:lpstr>
      <vt:lpstr>Sample Code for P1</vt:lpstr>
      <vt:lpstr>Lab 4</vt:lpstr>
      <vt:lpstr>Lab 4 Hint</vt:lpstr>
      <vt:lpstr>Lab 4</vt:lpstr>
      <vt:lpstr>Lab 4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627</cp:revision>
  <dcterms:created xsi:type="dcterms:W3CDTF">2000-02-07T23:54:30Z</dcterms:created>
  <dcterms:modified xsi:type="dcterms:W3CDTF">2015-10-26T12:40:12Z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