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27"/>
  </p:notesMasterIdLst>
  <p:handoutMasterIdLst>
    <p:handoutMasterId r:id="rId28"/>
  </p:handoutMasterIdLst>
  <p:sldIdLst>
    <p:sldId id="288" r:id="rId2"/>
    <p:sldId id="450" r:id="rId3"/>
    <p:sldId id="473" r:id="rId4"/>
    <p:sldId id="524" r:id="rId5"/>
    <p:sldId id="502" r:id="rId6"/>
    <p:sldId id="503" r:id="rId7"/>
    <p:sldId id="527" r:id="rId8"/>
    <p:sldId id="528" r:id="rId9"/>
    <p:sldId id="504" r:id="rId10"/>
    <p:sldId id="505" r:id="rId11"/>
    <p:sldId id="525" r:id="rId12"/>
    <p:sldId id="523" r:id="rId13"/>
    <p:sldId id="529" r:id="rId14"/>
    <p:sldId id="509" r:id="rId15"/>
    <p:sldId id="510" r:id="rId16"/>
    <p:sldId id="513" r:id="rId17"/>
    <p:sldId id="515" r:id="rId18"/>
    <p:sldId id="516" r:id="rId19"/>
    <p:sldId id="517" r:id="rId20"/>
    <p:sldId id="518" r:id="rId21"/>
    <p:sldId id="519" r:id="rId22"/>
    <p:sldId id="520" r:id="rId23"/>
    <p:sldId id="521" r:id="rId24"/>
    <p:sldId id="531" r:id="rId25"/>
    <p:sldId id="532" r:id="rId26"/>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5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FF"/>
    <a:srgbClr val="FF0000"/>
    <a:srgbClr val="339933"/>
    <a:srgbClr val="33CC33"/>
    <a:srgbClr val="FFCC66"/>
    <a:srgbClr val="FFCC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87546" autoAdjust="0"/>
  </p:normalViewPr>
  <p:slideViewPr>
    <p:cSldViewPr>
      <p:cViewPr varScale="1">
        <p:scale>
          <a:sx n="72" d="100"/>
          <a:sy n="72" d="100"/>
        </p:scale>
        <p:origin x="595" y="53"/>
      </p:cViewPr>
      <p:guideLst>
        <p:guide orient="horz" pos="3158"/>
        <p:guide pos="2880"/>
      </p:guideLst>
    </p:cSldViewPr>
  </p:slideViewPr>
  <p:outlineViewPr>
    <p:cViewPr>
      <p:scale>
        <a:sx n="33" d="100"/>
        <a:sy n="33" d="100"/>
      </p:scale>
      <p:origin x="0" y="4410"/>
    </p:cViewPr>
  </p:outlineViewPr>
  <p:notesTextViewPr>
    <p:cViewPr>
      <p:scale>
        <a:sx n="100" d="100"/>
        <a:sy n="100" d="100"/>
      </p:scale>
      <p:origin x="0" y="0"/>
    </p:cViewPr>
  </p:notesTextViewPr>
  <p:sorterViewPr>
    <p:cViewPr>
      <p:scale>
        <a:sx n="100" d="100"/>
        <a:sy n="100" d="100"/>
      </p:scale>
      <p:origin x="0" y="-8741"/>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9D195005-3462-4FA6-87CB-1C7C94B3FEB9}" type="slidenum">
              <a:rPr lang="zh-TW" altLang="en-US"/>
              <a:pPr/>
              <a:t>‹#›</a:t>
            </a:fld>
            <a:endParaRPr lang="zh-TW" altLang="zh-TW"/>
          </a:p>
        </p:txBody>
      </p:sp>
    </p:spTree>
    <p:extLst>
      <p:ext uri="{BB962C8B-B14F-4D97-AF65-F5344CB8AC3E}">
        <p14:creationId xmlns:p14="http://schemas.microsoft.com/office/powerpoint/2010/main" val="186954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7A931DF-18EC-4525-9649-E7BA5D758270}" type="slidenum">
              <a:rPr lang="zh-TW" altLang="en-US"/>
              <a:pPr/>
              <a:t>‹#›</a:t>
            </a:fld>
            <a:endParaRPr lang="zh-TW" altLang="zh-TW"/>
          </a:p>
        </p:txBody>
      </p:sp>
    </p:spTree>
    <p:extLst>
      <p:ext uri="{BB962C8B-B14F-4D97-AF65-F5344CB8AC3E}">
        <p14:creationId xmlns:p14="http://schemas.microsoft.com/office/powerpoint/2010/main" val="2349525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 timer is really no more than a counter and has no direct concept of time. It is the programmer’s job to establish a relation</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between the value in the counter and real time. This depends essentially on the frequency of the clock for the timer.</a:t>
            </a:r>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a:t>
            </a:fld>
            <a:endParaRPr lang="zh-TW" altLang="zh-TW"/>
          </a:p>
        </p:txBody>
      </p:sp>
    </p:spTree>
    <p:extLst>
      <p:ext uri="{BB962C8B-B14F-4D97-AF65-F5344CB8AC3E}">
        <p14:creationId xmlns:p14="http://schemas.microsoft.com/office/powerpoint/2010/main" val="315380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7E841B-DEBB-4071-82AB-010233613450}" type="slidenum">
              <a:rPr lang="zh-TW" altLang="en-US"/>
              <a:pPr/>
              <a:t>20</a:t>
            </a:fld>
            <a:endParaRPr lang="zh-TW" altLang="zh-TW"/>
          </a:p>
        </p:txBody>
      </p:sp>
      <p:sp>
        <p:nvSpPr>
          <p:cNvPr id="943106" name="投影片圖像版面配置區 1"/>
          <p:cNvSpPr>
            <a:spLocks noGrp="1" noRot="1" noChangeAspect="1" noTextEdit="1"/>
          </p:cNvSpPr>
          <p:nvPr>
            <p:ph type="sldImg"/>
          </p:nvPr>
        </p:nvSpPr>
        <p:spPr>
          <a:ln/>
          <a:extLst>
            <a:ext uri="{909E8E84-426E-40dd-AFC4-6F175D3DCCD1}">
              <a14:hiddenFill xmlns="" xmlns:a14="http://schemas.microsoft.com/office/drawing/2010/main">
                <a:noFill/>
              </a14:hiddenFill>
            </a:ext>
          </a:extLst>
        </p:spPr>
      </p:sp>
      <p:sp>
        <p:nvSpPr>
          <p:cNvPr id="943107" name="備忘稿版面配置區 2"/>
          <p:cNvSpPr>
            <a:spLocks noGrp="1"/>
          </p:cNvSpPr>
          <p:nvPr>
            <p:ph type="body" idx="1"/>
          </p:nvPr>
        </p:nvSpPr>
        <p:spPr/>
        <p:txBody>
          <a:bodyPr/>
          <a:lstStyle/>
          <a:p>
            <a:pPr>
              <a:spcBef>
                <a:spcPct val="0"/>
              </a:spcBef>
            </a:pPr>
            <a:r>
              <a:rPr lang="en-US" altLang="zh-TW">
                <a:solidFill>
                  <a:srgbClr val="0070C0"/>
                </a:solidFill>
              </a:rPr>
              <a:t>MSP430x22xx, MSP430x23x0: XT2 is not present</a:t>
            </a:r>
          </a:p>
          <a:p>
            <a:pPr>
              <a:spcBef>
                <a:spcPct val="0"/>
              </a:spcBef>
            </a:pPr>
            <a:r>
              <a:rPr lang="en-US" altLang="zh-TW">
                <a:solidFill>
                  <a:srgbClr val="0070C0"/>
                </a:solidFill>
              </a:rPr>
              <a:t>(1) </a:t>
            </a:r>
            <a:r>
              <a:rPr lang="en-US" altLang="zh-TW"/>
              <a:t>This bit is reserved in the MSP430AFE2xx devices.</a:t>
            </a:r>
          </a:p>
          <a:p>
            <a:pPr>
              <a:spcBef>
                <a:spcPct val="0"/>
              </a:spcBef>
            </a:pPr>
            <a:r>
              <a:rPr lang="en-US" altLang="zh-TW"/>
              <a:t>(2) Does not apply to MSP430x2xx, MSP430x21xx, or MSP430x22xx devices.</a:t>
            </a:r>
            <a:endParaRPr lang="zh-TW" altLang="en-US"/>
          </a:p>
        </p:txBody>
      </p:sp>
      <p:sp>
        <p:nvSpPr>
          <p:cNvPr id="943108"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080DDEC1-BCFB-4606-A8B5-2B5BC8E8387D}" type="slidenum">
              <a:rPr kumimoji="1" lang="zh-TW" altLang="en-US" sz="1300"/>
              <a:pPr algn="r" eaLnBrk="1" hangingPunct="1"/>
              <a:t>20</a:t>
            </a:fld>
            <a:endParaRPr kumimoji="1" lang="en-US" altLang="zh-TW" sz="1300"/>
          </a:p>
        </p:txBody>
      </p:sp>
    </p:spTree>
    <p:extLst>
      <p:ext uri="{BB962C8B-B14F-4D97-AF65-F5344CB8AC3E}">
        <p14:creationId xmlns:p14="http://schemas.microsoft.com/office/powerpoint/2010/main" val="286336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5486D0-281C-4EED-8C71-37B5E7735508}" type="slidenum">
              <a:rPr lang="zh-TW" altLang="en-US"/>
              <a:pPr/>
              <a:t>21</a:t>
            </a:fld>
            <a:endParaRPr lang="zh-TW" altLang="zh-TW"/>
          </a:p>
        </p:txBody>
      </p:sp>
      <p:sp>
        <p:nvSpPr>
          <p:cNvPr id="945154" name="投影片圖像版面配置區 1"/>
          <p:cNvSpPr>
            <a:spLocks noGrp="1" noRot="1" noChangeAspect="1" noTextEdit="1"/>
          </p:cNvSpPr>
          <p:nvPr>
            <p:ph type="sldImg"/>
          </p:nvPr>
        </p:nvSpPr>
        <p:spPr>
          <a:ln/>
          <a:extLst>
            <a:ext uri="{909E8E84-426E-40dd-AFC4-6F175D3DCCD1}">
              <a14:hiddenFill xmlns="" xmlns:a14="http://schemas.microsoft.com/office/drawing/2010/main">
                <a:noFill/>
              </a14:hiddenFill>
            </a:ext>
          </a:extLst>
        </p:spPr>
      </p:sp>
      <p:sp>
        <p:nvSpPr>
          <p:cNvPr id="37890" name="備忘稿版面配置區 2"/>
          <p:cNvSpPr>
            <a:spLocks noGrp="1"/>
          </p:cNvSpPr>
          <p:nvPr>
            <p:ph type="body" idx="1"/>
          </p:nvPr>
        </p:nvSpPr>
        <p:spPr>
          <a:noFill/>
        </p:spPr>
        <p:txBody>
          <a:bodyPr/>
          <a:lstStyle/>
          <a:p>
            <a:pPr>
              <a:defRPr/>
            </a:pPr>
            <a:r>
              <a:rPr lang="en-US" altLang="zh-TW" dirty="0">
                <a:latin typeface="+mn-lt"/>
                <a:ea typeface="+mn-ea"/>
              </a:rPr>
              <a:t>* The clock system will force the MCLK to use the DCO as its source in the presence of a clock fault (see the User’s Guide section 5.2.7). </a:t>
            </a:r>
          </a:p>
          <a:p>
            <a:pPr>
              <a:spcBef>
                <a:spcPct val="0"/>
              </a:spcBef>
              <a:defRPr/>
            </a:pPr>
            <a:endParaRPr lang="en-US" altLang="zh-TW" dirty="0"/>
          </a:p>
          <a:p>
            <a:pPr>
              <a:spcBef>
                <a:spcPct val="0"/>
              </a:spcBef>
              <a:defRPr/>
            </a:pPr>
            <a:r>
              <a:rPr lang="en-US" altLang="zh-TW" dirty="0"/>
              <a:t>5.2.7 @</a:t>
            </a:r>
            <a:r>
              <a:rPr lang="en-US" altLang="zh-TW" dirty="0" err="1"/>
              <a:t>userguide</a:t>
            </a:r>
            <a:r>
              <a:rPr lang="en-US" altLang="zh-TW" dirty="0"/>
              <a:t>. Page 280</a:t>
            </a:r>
          </a:p>
          <a:p>
            <a:pPr>
              <a:spcBef>
                <a:spcPct val="0"/>
              </a:spcBef>
              <a:defRPr/>
            </a:pPr>
            <a:r>
              <a:rPr lang="en-US" altLang="zh-TW" b="1" dirty="0"/>
              <a:t>The OFIFG oscillator-fault flag </a:t>
            </a:r>
            <a:r>
              <a:rPr lang="en-US" altLang="zh-TW" dirty="0"/>
              <a:t>is set and latched at POR or when an oscillator fault (LFXT1OF, or XT2OF) is detected. When OFIFG is set, MCLK is sourced from the DCO, and if OFIE is set, the OFIFG requests an NMI interrupt. When the interrupt is granted, the OFIE is reset automatically. The OFIFG flag must be cleared by software. The source of the fault can be identified by checking the individual fault bits.</a:t>
            </a:r>
            <a:endParaRPr lang="zh-TW" altLang="en-US" dirty="0"/>
          </a:p>
        </p:txBody>
      </p:sp>
      <p:sp>
        <p:nvSpPr>
          <p:cNvPr id="945156"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40067F17-8029-4F2B-8DA0-DA159D7C432E}" type="slidenum">
              <a:rPr kumimoji="1" lang="zh-TW" altLang="en-US" sz="1300"/>
              <a:pPr algn="r" eaLnBrk="1" hangingPunct="1"/>
              <a:t>21</a:t>
            </a:fld>
            <a:endParaRPr kumimoji="1" lang="en-US" altLang="zh-TW" sz="1300"/>
          </a:p>
        </p:txBody>
      </p:sp>
    </p:spTree>
    <p:extLst>
      <p:ext uri="{BB962C8B-B14F-4D97-AF65-F5344CB8AC3E}">
        <p14:creationId xmlns:p14="http://schemas.microsoft.com/office/powerpoint/2010/main" val="357292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Two or three identical capture/compare blocks, </a:t>
            </a:r>
            <a:r>
              <a:rPr lang="en-US" altLang="zh-TW" dirty="0" err="1" smtClean="0"/>
              <a:t>TACCRx</a:t>
            </a:r>
            <a:r>
              <a:rPr lang="en-US" altLang="zh-TW" dirty="0" smtClean="0"/>
              <a:t>, are present in </a:t>
            </a:r>
            <a:r>
              <a:rPr lang="en-US" altLang="zh-TW" dirty="0" err="1" smtClean="0"/>
              <a:t>Timer_A</a:t>
            </a:r>
            <a:endParaRPr lang="en-US" altLang="zh-TW" dirty="0" smtClean="0"/>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Capture/compare channel 0 is special in two ways. Its register TACCR0 is taken over for the modulus value in Up and Up/Down</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modes, so that it is no longer available for its usual functions. It also has its own interrupt vector with a higher priority than the other interrupts from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Timer_A</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which all share a common vector. Therefore channel 0 should be chosen for the most urgent tasks if it</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is free.</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4</a:t>
            </a:fld>
            <a:endParaRPr lang="zh-TW" altLang="zh-TW"/>
          </a:p>
        </p:txBody>
      </p:sp>
    </p:spTree>
    <p:extLst>
      <p:ext uri="{BB962C8B-B14F-4D97-AF65-F5344CB8AC3E}">
        <p14:creationId xmlns:p14="http://schemas.microsoft.com/office/powerpoint/2010/main" val="222297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dirty="0" smtClean="0"/>
              <a:t>The capture mode is selected when CAP = 1.</a:t>
            </a:r>
          </a:p>
          <a:p>
            <a:pPr eaLnBrk="1" hangingPunct="1"/>
            <a:r>
              <a:rPr lang="en-US" altLang="zh-TW" dirty="0" smtClean="0"/>
              <a:t>If a capture occurs:</a:t>
            </a:r>
          </a:p>
          <a:p>
            <a:pPr eaLnBrk="1" hangingPunct="1"/>
            <a:r>
              <a:rPr lang="en-US" altLang="zh-TW" dirty="0" smtClean="0"/>
              <a:t>• The timer value is copied into the </a:t>
            </a:r>
            <a:r>
              <a:rPr lang="en-US" altLang="zh-TW" dirty="0" err="1" smtClean="0"/>
              <a:t>TACCRx</a:t>
            </a:r>
            <a:r>
              <a:rPr lang="en-US" altLang="zh-TW" dirty="0" smtClean="0"/>
              <a:t> register</a:t>
            </a:r>
          </a:p>
          <a:p>
            <a:pPr eaLnBrk="1" hangingPunct="1"/>
            <a:r>
              <a:rPr lang="en-US" altLang="zh-TW" dirty="0" smtClean="0"/>
              <a:t>• The interrupt flag CCIFG is set</a:t>
            </a:r>
          </a:p>
          <a:p>
            <a:pPr eaLnBrk="1" hangingPunct="1"/>
            <a:r>
              <a:rPr lang="en-US" altLang="zh-TW" dirty="0" smtClean="0"/>
              <a:t>The compare mode is selected when CAP = 0.</a:t>
            </a:r>
          </a:p>
          <a:p>
            <a:pPr eaLnBrk="1" hangingPunct="1"/>
            <a:r>
              <a:rPr lang="en-US" altLang="zh-TW" dirty="0" smtClean="0"/>
              <a:t>The compare mode is used to generate PWM output signals or interrupts at specific time intervals. When TAR </a:t>
            </a:r>
            <a:r>
              <a:rPr lang="en-US" altLang="zh-TW" i="1" dirty="0" smtClean="0"/>
              <a:t>counts </a:t>
            </a:r>
            <a:r>
              <a:rPr lang="en-US" altLang="zh-TW" dirty="0" smtClean="0"/>
              <a:t>to the value in a </a:t>
            </a:r>
            <a:r>
              <a:rPr lang="en-US" altLang="zh-TW" dirty="0" err="1" smtClean="0"/>
              <a:t>TACCRx</a:t>
            </a:r>
            <a:r>
              <a:rPr lang="en-US" altLang="zh-TW" dirty="0" smtClean="0"/>
              <a:t>:</a:t>
            </a:r>
          </a:p>
          <a:p>
            <a:pPr eaLnBrk="1" hangingPunct="1"/>
            <a:r>
              <a:rPr lang="en-US" altLang="zh-TW" dirty="0" smtClean="0"/>
              <a:t>• Interrupt flag CCIFG is set</a:t>
            </a:r>
          </a:p>
          <a:p>
            <a:pPr eaLnBrk="1" hangingPunct="1"/>
            <a:r>
              <a:rPr lang="en-US" altLang="zh-TW" dirty="0" smtClean="0"/>
              <a:t>• Internal signal </a:t>
            </a:r>
            <a:r>
              <a:rPr lang="en-US" altLang="zh-TW" dirty="0" err="1" smtClean="0"/>
              <a:t>EQUx</a:t>
            </a:r>
            <a:r>
              <a:rPr lang="en-US" altLang="zh-TW" dirty="0" smtClean="0"/>
              <a:t> = 1</a:t>
            </a:r>
          </a:p>
          <a:p>
            <a:pPr eaLnBrk="1" hangingPunct="1"/>
            <a:r>
              <a:rPr lang="en-US" altLang="zh-TW" dirty="0" smtClean="0"/>
              <a:t>• </a:t>
            </a:r>
            <a:r>
              <a:rPr lang="en-US" altLang="zh-TW" dirty="0" err="1" smtClean="0"/>
              <a:t>EQUx</a:t>
            </a:r>
            <a:r>
              <a:rPr lang="en-US" altLang="zh-TW" dirty="0" smtClean="0"/>
              <a:t> affects the output according to the output mode</a:t>
            </a:r>
          </a:p>
          <a:p>
            <a:pPr eaLnBrk="1" hangingPunct="1"/>
            <a:r>
              <a:rPr lang="en-US" altLang="zh-TW" dirty="0" smtClean="0"/>
              <a:t>• The input signal CCI is latched into SCCI</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5</a:t>
            </a:fld>
            <a:endParaRPr lang="zh-TW" altLang="zh-TW"/>
          </a:p>
        </p:txBody>
      </p:sp>
    </p:spTree>
    <p:extLst>
      <p:ext uri="{BB962C8B-B14F-4D97-AF65-F5344CB8AC3E}">
        <p14:creationId xmlns:p14="http://schemas.microsoft.com/office/powerpoint/2010/main" val="6934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dirty="0" smtClean="0"/>
              <a:t>Typically SMCLK runs at the same frequency as MCLK, both in the megahertz range. </a:t>
            </a:r>
          </a:p>
          <a:p>
            <a:pPr eaLnBrk="1" hangingPunct="1"/>
            <a:r>
              <a:rPr lang="en-US" altLang="zh-TW" dirty="0" smtClean="0"/>
              <a:t>ACLK is often derived from a watch crystal and therefore runs at a much lower frequency. </a:t>
            </a:r>
          </a:p>
          <a:p>
            <a:pPr eaLnBrk="1" hangingPunct="1"/>
            <a:r>
              <a:rPr lang="en-US" altLang="zh-TW" dirty="0" smtClean="0"/>
              <a:t>Most peripherals can select their clock from either SMCLK or ACLK</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13</a:t>
            </a:fld>
            <a:endParaRPr lang="zh-TW" altLang="zh-TW"/>
          </a:p>
        </p:txBody>
      </p:sp>
    </p:spTree>
    <p:extLst>
      <p:ext uri="{BB962C8B-B14F-4D97-AF65-F5344CB8AC3E}">
        <p14:creationId xmlns:p14="http://schemas.microsoft.com/office/powerpoint/2010/main" val="52818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DC6103-6BDC-4BDC-B29E-A94D002C1BC6}" type="slidenum">
              <a:rPr lang="zh-TW" altLang="en-US"/>
              <a:pPr/>
              <a:t>14</a:t>
            </a:fld>
            <a:endParaRPr lang="zh-TW" altLang="zh-TW"/>
          </a:p>
        </p:txBody>
      </p:sp>
      <p:sp>
        <p:nvSpPr>
          <p:cNvPr id="931842" name="Rectangle 5"/>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1C15891A-DAFB-4A28-AA18-622595D10008}" type="slidenum">
              <a:rPr kumimoji="1" lang="en-US" altLang="zh-TW" sz="1000"/>
              <a:pPr algn="r" eaLnBrk="1" hangingPunct="1"/>
              <a:t>14</a:t>
            </a:fld>
            <a:endParaRPr kumimoji="1" lang="en-US" altLang="zh-TW" sz="1000"/>
          </a:p>
        </p:txBody>
      </p:sp>
      <p:sp>
        <p:nvSpPr>
          <p:cNvPr id="931843" name="Rectangle 2"/>
          <p:cNvSpPr>
            <a:spLocks noGrp="1" noRot="1" noChangeAspect="1" noChangeArrowheads="1" noTextEdit="1"/>
          </p:cNvSpPr>
          <p:nvPr>
            <p:ph type="sldImg"/>
          </p:nvPr>
        </p:nvSpPr>
        <p:spPr>
          <a:xfrm>
            <a:off x="3314700" y="519113"/>
            <a:ext cx="3570288" cy="2676525"/>
          </a:xfrm>
          <a:ln/>
          <a:extLst>
            <a:ext uri="{909E8E84-426E-40dd-AFC4-6F175D3DCCD1}">
              <a14:hiddenFill xmlns="" xmlns:a14="http://schemas.microsoft.com/office/drawing/2010/main">
                <a:noFill/>
              </a14:hiddenFill>
            </a:ext>
          </a:extLst>
        </p:spPr>
      </p:sp>
      <p:sp>
        <p:nvSpPr>
          <p:cNvPr id="931844" name="Rectangle 3"/>
          <p:cNvSpPr>
            <a:spLocks noGrp="1" noChangeArrowheads="1"/>
          </p:cNvSpPr>
          <p:nvPr>
            <p:ph type="body" idx="1"/>
          </p:nvPr>
        </p:nvSpPr>
        <p:spPr>
          <a:xfrm>
            <a:off x="1023938" y="3376613"/>
            <a:ext cx="8181975" cy="3195637"/>
          </a:xfrm>
        </p:spPr>
        <p:txBody>
          <a:bodyPr/>
          <a:lstStyle/>
          <a:p>
            <a:pPr>
              <a:spcBef>
                <a:spcPct val="0"/>
              </a:spcBef>
            </a:pPr>
            <a:r>
              <a:rPr lang="en-US" altLang="ja-JP" dirty="0"/>
              <a:t>To support the lowest power consumption and performance on-demand, the enhanced basic clock system (BCS+) on the MSP430F2xx (like all other MSP430 clock systems) typically provides two clocks. A low frequency auxiliary clock (ACLK) is typically sourced directly from a common 32 kHz watch crystal and is used for always-on low power peripherals. A high-speed clock is generated on-chip from an instant-on digitally controlled oscillator (DCO) used by the CPU and other peripherals. To save power, an application’s interrupt events steer the usage of the DCO only when required. The majority of the application’s life is spent in standby mode with high-performance available on-demand and only when required.</a:t>
            </a:r>
          </a:p>
          <a:p>
            <a:pPr>
              <a:spcBef>
                <a:spcPct val="0"/>
              </a:spcBef>
            </a:pPr>
            <a:r>
              <a:rPr lang="en-US" altLang="ja-JP" dirty="0"/>
              <a:t>Reduced standby power consumption also known as real-time clock (RTC) or LPM3 mode current has been reduced to less than 1 micro amp. This power consumption can be achieved using an external 32kHz crystal or the VLO.  </a:t>
            </a:r>
          </a:p>
          <a:p>
            <a:pPr>
              <a:spcBef>
                <a:spcPct val="0"/>
              </a:spcBef>
            </a:pPr>
            <a:r>
              <a:rPr lang="en-US" altLang="ja-JP" dirty="0"/>
              <a:t>The F20xx introduces a new very-low power oscillator (VLO) as an alternative to the typical 32kHz ACLK. The VLO provide a 12kHz on-chip oscillator with no external components that is perfect for ultra-low power applications that need a wake-up function, but the precision of a 32kHz crystal.</a:t>
            </a:r>
          </a:p>
          <a:p>
            <a:pPr>
              <a:spcBef>
                <a:spcPct val="0"/>
              </a:spcBef>
            </a:pPr>
            <a:r>
              <a:rPr lang="en-US" altLang="ja-JP" dirty="0"/>
              <a:t>The F2xx crystal oscillator is improved providing programmable integrated crystal load capacitors allows the use of a wider range of crystals and elimination of external components used typically to stabilize oscillation. Failsafe crystal oscillator can trigger a non-</a:t>
            </a:r>
            <a:r>
              <a:rPr lang="en-US" altLang="ja-JP" dirty="0" err="1"/>
              <a:t>maskable</a:t>
            </a:r>
            <a:r>
              <a:rPr lang="en-US" altLang="ja-JP" dirty="0"/>
              <a:t> interrupt and start the on-chip oscillator for failsafe operation. This feature is always available with no additional power consumption in both high-frequency and low frequency modes. Crystal min-pulse input de-glitch filters reduce the possibility of externally introduced high frequency system noise and improves reliability.</a:t>
            </a:r>
          </a:p>
          <a:p>
            <a:pPr>
              <a:spcBef>
                <a:spcPct val="0"/>
              </a:spcBef>
            </a:pPr>
            <a:r>
              <a:rPr lang="en-US" altLang="ja-JP" dirty="0"/>
              <a:t>Improved on-chip digitally controlled oscillator (DCO) offers a sub 1 micro second start with +2.5% accuracies and 16MHz operation over temperature and voltage</a:t>
            </a:r>
            <a:r>
              <a:rPr lang="en-US" altLang="ja-JP" dirty="0" smtClean="0"/>
              <a:t>.</a:t>
            </a:r>
            <a:endParaRPr lang="en-US" altLang="ja-JP" dirty="0"/>
          </a:p>
        </p:txBody>
      </p:sp>
    </p:spTree>
    <p:extLst>
      <p:ext uri="{BB962C8B-B14F-4D97-AF65-F5344CB8AC3E}">
        <p14:creationId xmlns:p14="http://schemas.microsoft.com/office/powerpoint/2010/main" val="295394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021ABD-33A1-4C16-AE38-1E7D30A5D018}" type="slidenum">
              <a:rPr lang="zh-TW" altLang="en-US"/>
              <a:pPr/>
              <a:t>16</a:t>
            </a:fld>
            <a:endParaRPr lang="zh-TW" altLang="zh-TW"/>
          </a:p>
        </p:txBody>
      </p:sp>
      <p:sp>
        <p:nvSpPr>
          <p:cNvPr id="934914" name="投影片圖像版面配置區 1"/>
          <p:cNvSpPr>
            <a:spLocks noGrp="1" noRot="1" noChangeAspect="1" noTextEdit="1"/>
          </p:cNvSpPr>
          <p:nvPr>
            <p:ph type="sldImg"/>
          </p:nvPr>
        </p:nvSpPr>
        <p:spPr>
          <a:ln/>
          <a:extLst>
            <a:ext uri="{909E8E84-426E-40dd-AFC4-6F175D3DCCD1}">
              <a14:hiddenFill xmlns="" xmlns:a14="http://schemas.microsoft.com/office/drawing/2010/main">
                <a:noFill/>
              </a14:hiddenFill>
            </a:ext>
          </a:extLst>
        </p:spPr>
      </p:sp>
      <p:sp>
        <p:nvSpPr>
          <p:cNvPr id="934915"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frequency can be controlled through sets of bits in the module’s registers at three levels. The numbers are taken from the data sheet for the F2013. The first two levels set the DCO to a constant frequency:</a:t>
            </a:r>
          </a:p>
          <a:p>
            <a:pPr marL="171450" indent="-171450">
              <a:buFont typeface="Arial" panose="020B0604020202020204" pitchFamily="34" charset="0"/>
              <a:buChar char="•"/>
            </a:pPr>
            <a:r>
              <a:rPr kumimoji="1" lang="en-US" altLang="zh-TW" sz="1200" b="1"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RSELx</a:t>
            </a:r>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Selects one of 16 coarse ranges of frequency. The frequencies in each range are larger than those in the one below by a factor of 1.3–1.4. The overall range is about 0.09–20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MHz.</a:t>
            </a:r>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pPr marL="171450" indent="-171450">
              <a:buFont typeface="Arial" panose="020B0604020202020204" pitchFamily="34" charset="0"/>
              <a:buChar char="•"/>
            </a:pPr>
            <a:r>
              <a:rPr kumimoji="1" lang="en-US" altLang="zh-TW" sz="1200" b="1"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DCOx</a:t>
            </a:r>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Selects one of eight steps within each range. Each step increases the frequency by about 8%, giving a factor of 1.7 from bottom to top of the range. Thus the ranges overlap slightly.</a:t>
            </a:r>
          </a:p>
          <a:p>
            <a:pPr marL="0" indent="0">
              <a:buFont typeface="Arial" panose="020B0604020202020204" pitchFamily="34" charset="0"/>
              <a:buNone/>
            </a:pPr>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Finer control of the </a:t>
            </a:r>
            <a:r>
              <a:rPr kumimoji="1" lang="en-US" altLang="zh-TW" sz="1200" b="0" i="1"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average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frequency is obtained by modulating the frequency of the oscillator between the selected value of DCO and the next step up </a:t>
            </a:r>
            <a:r>
              <a:rPr kumimoji="1" lang="en-US" altLang="zh-TW" sz="1200" b="0" i="1"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DCO+1</a:t>
            </a:r>
            <a:r>
              <a:rPr kumimoji="1" lang="en-US" altLang="zh-TW" sz="1200" b="0" i="1"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t>
            </a:r>
            <a:endParaRPr lang="en-US" altLang="zh-TW" dirty="0"/>
          </a:p>
        </p:txBody>
      </p:sp>
      <p:sp>
        <p:nvSpPr>
          <p:cNvPr id="934916"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62B042AC-1B96-4060-88D5-29F469F96F00}" type="slidenum">
              <a:rPr kumimoji="1" lang="zh-TW" altLang="en-US" sz="1300"/>
              <a:pPr algn="r" eaLnBrk="1" hangingPunct="1"/>
              <a:t>16</a:t>
            </a:fld>
            <a:endParaRPr kumimoji="1" lang="en-US" altLang="zh-TW" sz="1300"/>
          </a:p>
        </p:txBody>
      </p:sp>
    </p:spTree>
    <p:extLst>
      <p:ext uri="{BB962C8B-B14F-4D97-AF65-F5344CB8AC3E}">
        <p14:creationId xmlns:p14="http://schemas.microsoft.com/office/powerpoint/2010/main" val="347520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61C41F-463B-4B1C-8C7D-015727E91EAD}" type="slidenum">
              <a:rPr lang="zh-TW" altLang="en-US"/>
              <a:pPr/>
              <a:t>17</a:t>
            </a:fld>
            <a:endParaRPr lang="zh-TW" altLang="zh-TW"/>
          </a:p>
        </p:txBody>
      </p:sp>
      <p:sp>
        <p:nvSpPr>
          <p:cNvPr id="936962" name="投影片圖像版面配置區 1"/>
          <p:cNvSpPr>
            <a:spLocks noGrp="1" noRot="1" noChangeAspect="1" noTextEdit="1"/>
          </p:cNvSpPr>
          <p:nvPr>
            <p:ph type="sldImg"/>
          </p:nvPr>
        </p:nvSpPr>
        <p:spPr>
          <a:ln/>
          <a:extLst>
            <a:ext uri="{909E8E84-426E-40dd-AFC4-6F175D3DCCD1}">
              <a14:hiddenFill xmlns="" xmlns:a14="http://schemas.microsoft.com/office/drawing/2010/main">
                <a:noFill/>
              </a14:hiddenFill>
            </a:ext>
          </a:extLst>
        </p:spPr>
      </p:sp>
      <p:sp>
        <p:nvSpPr>
          <p:cNvPr id="936963" name="備忘稿版面配置區 2"/>
          <p:cNvSpPr>
            <a:spLocks noGrp="1"/>
          </p:cNvSpPr>
          <p:nvPr>
            <p:ph type="body" idx="1"/>
          </p:nvPr>
        </p:nvSpPr>
        <p:spPr/>
        <p:txBody>
          <a:bodyPr/>
          <a:lstStyle/>
          <a:p>
            <a:pPr>
              <a:spcBef>
                <a:spcPct val="0"/>
              </a:spcBef>
            </a:pPr>
            <a:r>
              <a:rPr lang="en-US" altLang="zh-TW" dirty="0"/>
              <a:t>The </a:t>
            </a:r>
            <a:r>
              <a:rPr lang="en-US" altLang="zh-TW" b="1" dirty="0"/>
              <a:t>Tag-Length-Value (TLV)</a:t>
            </a:r>
            <a:r>
              <a:rPr lang="en-US" altLang="zh-TW" dirty="0"/>
              <a:t> structure is used in selected MSP430x2xx devices to provide device-specific information in the device’s flash memory </a:t>
            </a:r>
            <a:r>
              <a:rPr lang="en-US" altLang="zh-TW" dirty="0" err="1"/>
              <a:t>SegmentA</a:t>
            </a:r>
            <a:r>
              <a:rPr lang="en-US" altLang="zh-TW" dirty="0"/>
              <a:t>, such as calibration data. For the device-dependent Implementation, see the device-specific data sheet. 	(@ chapter 24, </a:t>
            </a:r>
            <a:r>
              <a:rPr lang="en-US" altLang="zh-TW" dirty="0" err="1"/>
              <a:t>userguide</a:t>
            </a:r>
            <a:r>
              <a:rPr lang="en-US" altLang="zh-TW" dirty="0"/>
              <a:t>, page 587)</a:t>
            </a:r>
          </a:p>
          <a:p>
            <a:pPr>
              <a:spcBef>
                <a:spcPct val="0"/>
              </a:spcBef>
            </a:pPr>
            <a:r>
              <a:rPr lang="en-US" altLang="zh-TW" dirty="0"/>
              <a:t>For DCO calibration, the BCS+ registers (BCSCTL1 and DCOCTL) are used. The values stored in the flash information memory </a:t>
            </a:r>
            <a:r>
              <a:rPr lang="en-US" altLang="zh-TW" dirty="0" err="1"/>
              <a:t>SegmentA</a:t>
            </a:r>
            <a:r>
              <a:rPr lang="en-US" altLang="zh-TW" dirty="0"/>
              <a:t> are written to the BCS+ registers</a:t>
            </a:r>
            <a:endParaRPr lang="zh-TW" altLang="en-US" dirty="0"/>
          </a:p>
        </p:txBody>
      </p:sp>
      <p:sp>
        <p:nvSpPr>
          <p:cNvPr id="936964"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7F71464E-22F2-4724-B66C-CCDDF3C26ECF}" type="slidenum">
              <a:rPr kumimoji="1" lang="zh-TW" altLang="en-US" sz="1300"/>
              <a:pPr algn="r" eaLnBrk="1" hangingPunct="1"/>
              <a:t>17</a:t>
            </a:fld>
            <a:endParaRPr kumimoji="1" lang="en-US" altLang="zh-TW" sz="1300"/>
          </a:p>
        </p:txBody>
      </p:sp>
    </p:spTree>
    <p:extLst>
      <p:ext uri="{BB962C8B-B14F-4D97-AF65-F5344CB8AC3E}">
        <p14:creationId xmlns:p14="http://schemas.microsoft.com/office/powerpoint/2010/main" val="488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1269B2-0DDF-4A79-99A3-7B7F238BAB0B}" type="slidenum">
              <a:rPr lang="zh-TW" altLang="en-US"/>
              <a:pPr/>
              <a:t>18</a:t>
            </a:fld>
            <a:endParaRPr lang="zh-TW" altLang="zh-TW"/>
          </a:p>
        </p:txBody>
      </p:sp>
      <p:sp>
        <p:nvSpPr>
          <p:cNvPr id="939010" name="投影片圖像版面配置區 1"/>
          <p:cNvSpPr>
            <a:spLocks noGrp="1" noRot="1" noChangeAspect="1" noTextEdit="1"/>
          </p:cNvSpPr>
          <p:nvPr>
            <p:ph type="sldImg"/>
          </p:nvPr>
        </p:nvSpPr>
        <p:spPr>
          <a:ln/>
          <a:extLst>
            <a:ext uri="{909E8E84-426E-40dd-AFC4-6F175D3DCCD1}">
              <a14:hiddenFill xmlns="" xmlns:a14="http://schemas.microsoft.com/office/drawing/2010/main">
                <a:noFill/>
              </a14:hiddenFill>
            </a:ext>
          </a:extLst>
        </p:spPr>
      </p:sp>
      <p:sp>
        <p:nvSpPr>
          <p:cNvPr id="939011" name="備忘稿版面配置區 2"/>
          <p:cNvSpPr>
            <a:spLocks noGrp="1"/>
          </p:cNvSpPr>
          <p:nvPr>
            <p:ph type="body" idx="1"/>
          </p:nvPr>
        </p:nvSpPr>
        <p:spPr/>
        <p:txBody>
          <a:bodyPr/>
          <a:lstStyle/>
          <a:p>
            <a:pPr>
              <a:spcBef>
                <a:spcPct val="0"/>
              </a:spcBef>
            </a:pPr>
            <a:r>
              <a:rPr lang="en-US" altLang="zh-TW"/>
              <a:t>(1) XTS = 1 is not supported in MSP430x20xx devices.</a:t>
            </a:r>
          </a:p>
          <a:p>
            <a:pPr>
              <a:spcBef>
                <a:spcPct val="0"/>
              </a:spcBef>
            </a:pPr>
            <a:r>
              <a:rPr lang="en-US" altLang="zh-TW"/>
              <a:t>(2) This bit is reserved in the MSP430AFE2xx devices</a:t>
            </a:r>
            <a:endParaRPr lang="zh-TW" altLang="en-US"/>
          </a:p>
        </p:txBody>
      </p:sp>
      <p:sp>
        <p:nvSpPr>
          <p:cNvPr id="939012"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2CFF97BB-A7CD-48EA-8B2E-6C296E681324}" type="slidenum">
              <a:rPr kumimoji="1" lang="zh-TW" altLang="en-US" sz="1300"/>
              <a:pPr algn="r" eaLnBrk="1" hangingPunct="1"/>
              <a:t>18</a:t>
            </a:fld>
            <a:endParaRPr kumimoji="1" lang="en-US" altLang="zh-TW" sz="1300"/>
          </a:p>
        </p:txBody>
      </p:sp>
    </p:spTree>
    <p:extLst>
      <p:ext uri="{BB962C8B-B14F-4D97-AF65-F5344CB8AC3E}">
        <p14:creationId xmlns:p14="http://schemas.microsoft.com/office/powerpoint/2010/main" val="245307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81C376-7DBF-4F46-BCC7-63313E2C342E}" type="slidenum">
              <a:rPr lang="zh-TW" altLang="en-US"/>
              <a:pPr/>
              <a:t>19</a:t>
            </a:fld>
            <a:endParaRPr lang="zh-TW" altLang="zh-TW"/>
          </a:p>
        </p:txBody>
      </p:sp>
      <p:sp>
        <p:nvSpPr>
          <p:cNvPr id="941058" name="投影片圖像版面配置區 1"/>
          <p:cNvSpPr>
            <a:spLocks noGrp="1" noRot="1" noChangeAspect="1" noTextEdit="1"/>
          </p:cNvSpPr>
          <p:nvPr>
            <p:ph type="sldImg"/>
          </p:nvPr>
        </p:nvSpPr>
        <p:spPr>
          <a:ln/>
          <a:extLst>
            <a:ext uri="{909E8E84-426E-40dd-AFC4-6F175D3DCCD1}">
              <a14:hiddenFill xmlns="" xmlns:a14="http://schemas.microsoft.com/office/drawing/2010/main">
                <a:noFill/>
              </a14:hiddenFill>
            </a:ext>
          </a:extLst>
        </p:spPr>
      </p:sp>
      <p:sp>
        <p:nvSpPr>
          <p:cNvPr id="941059" name="備忘稿版面配置區 2"/>
          <p:cNvSpPr>
            <a:spLocks noGrp="1"/>
          </p:cNvSpPr>
          <p:nvPr>
            <p:ph type="body" idx="1"/>
          </p:nvPr>
        </p:nvSpPr>
        <p:spPr/>
        <p:txBody>
          <a:bodyPr/>
          <a:lstStyle/>
          <a:p>
            <a:pPr>
              <a:spcBef>
                <a:spcPct val="0"/>
              </a:spcBef>
            </a:pPr>
            <a:r>
              <a:rPr lang="en-US" altLang="zh-TW"/>
              <a:t>(1) Does not apply to MSP430x20xx or MSP430x21xx devices.</a:t>
            </a:r>
          </a:p>
          <a:p>
            <a:pPr>
              <a:spcBef>
                <a:spcPct val="0"/>
              </a:spcBef>
            </a:pPr>
            <a:r>
              <a:rPr lang="en-US" altLang="zh-TW"/>
              <a:t>(2) This bit is reserved in the MSP430AFE2xx devices</a:t>
            </a:r>
            <a:endParaRPr lang="zh-TW" altLang="en-US"/>
          </a:p>
        </p:txBody>
      </p:sp>
      <p:sp>
        <p:nvSpPr>
          <p:cNvPr id="941060"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D8ED7574-F612-405A-BDA9-60310CFD758D}" type="slidenum">
              <a:rPr kumimoji="1" lang="zh-TW" altLang="en-US" sz="1300"/>
              <a:pPr algn="r" eaLnBrk="1" hangingPunct="1"/>
              <a:t>19</a:t>
            </a:fld>
            <a:endParaRPr kumimoji="1" lang="en-US" altLang="zh-TW" sz="1300"/>
          </a:p>
        </p:txBody>
      </p:sp>
    </p:spTree>
    <p:extLst>
      <p:ext uri="{BB962C8B-B14F-4D97-AF65-F5344CB8AC3E}">
        <p14:creationId xmlns:p14="http://schemas.microsoft.com/office/powerpoint/2010/main" val="1549748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 xmlns:a14="http://schemas.microsoft.com/office/drawing/2010/main" w="15875">
                <a:solidFill>
                  <a:srgbClr val="000000"/>
                </a:solidFill>
                <a:miter lim="800000"/>
                <a:headEnd/>
                <a:tailEnd/>
              </a14:hiddenLine>
            </a:ext>
            <a:ext uri="{AF507438-7753-43e0-B8FC-AC1667EBCBE1}">
              <a14:hiddenEffects xmln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CD7D0A40-6508-499B-985C-5F82C5542146}"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59763130-7692-4E35-9307-F53DEBC9FEFB}" type="slidenum">
              <a:rPr lang="zh-TW" altLang="en-US"/>
              <a:pPr/>
              <a:t>‹#›</a:t>
            </a:fld>
            <a:endParaRPr lang="zh-TW" altLang="zh-TW"/>
          </a:p>
        </p:txBody>
      </p:sp>
    </p:spTree>
    <p:extLst>
      <p:ext uri="{BB962C8B-B14F-4D97-AF65-F5344CB8AC3E}">
        <p14:creationId xmlns:p14="http://schemas.microsoft.com/office/powerpoint/2010/main" val="364918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2708E78F-C586-4256-8204-724A2DF79C12}" type="slidenum">
              <a:rPr lang="zh-TW" altLang="en-US"/>
              <a:pPr/>
              <a:t>‹#›</a:t>
            </a:fld>
            <a:endParaRPr lang="zh-TW" altLang="zh-TW"/>
          </a:p>
        </p:txBody>
      </p:sp>
    </p:spTree>
    <p:extLst>
      <p:ext uri="{BB962C8B-B14F-4D97-AF65-F5344CB8AC3E}">
        <p14:creationId xmlns:p14="http://schemas.microsoft.com/office/powerpoint/2010/main" val="144595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8E0E5158-C86D-4FBE-8AA1-8CB99B8A8A8C}" type="slidenum">
              <a:rPr lang="zh-TW" altLang="en-US"/>
              <a:pPr/>
              <a:t>‹#›</a:t>
            </a:fld>
            <a:endParaRPr lang="zh-TW" altLang="zh-TW"/>
          </a:p>
        </p:txBody>
      </p:sp>
    </p:spTree>
    <p:extLst>
      <p:ext uri="{BB962C8B-B14F-4D97-AF65-F5344CB8AC3E}">
        <p14:creationId xmlns:p14="http://schemas.microsoft.com/office/powerpoint/2010/main" val="30379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3421DCBF-8D95-4C36-BB08-7CDDC5098F36}" type="slidenum">
              <a:rPr lang="zh-TW" altLang="en-US"/>
              <a:pPr/>
              <a:t>‹#›</a:t>
            </a:fld>
            <a:endParaRPr lang="zh-TW" altLang="zh-TW"/>
          </a:p>
        </p:txBody>
      </p:sp>
    </p:spTree>
    <p:extLst>
      <p:ext uri="{BB962C8B-B14F-4D97-AF65-F5344CB8AC3E}">
        <p14:creationId xmlns:p14="http://schemas.microsoft.com/office/powerpoint/2010/main" val="303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A1324483-AEEF-4708-ADC8-D9B2962EC30F}" type="slidenum">
              <a:rPr lang="zh-TW" altLang="en-US"/>
              <a:pPr/>
              <a:t>‹#›</a:t>
            </a:fld>
            <a:endParaRPr lang="zh-TW" altLang="zh-TW"/>
          </a:p>
        </p:txBody>
      </p:sp>
    </p:spTree>
    <p:extLst>
      <p:ext uri="{BB962C8B-B14F-4D97-AF65-F5344CB8AC3E}">
        <p14:creationId xmlns:p14="http://schemas.microsoft.com/office/powerpoint/2010/main" val="17051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7CF73F0B-92E5-4D38-B43B-62409BECA032}" type="slidenum">
              <a:rPr lang="zh-TW" altLang="en-US"/>
              <a:pPr/>
              <a:t>‹#›</a:t>
            </a:fld>
            <a:endParaRPr lang="zh-TW" altLang="zh-TW"/>
          </a:p>
        </p:txBody>
      </p:sp>
    </p:spTree>
    <p:extLst>
      <p:ext uri="{BB962C8B-B14F-4D97-AF65-F5344CB8AC3E}">
        <p14:creationId xmlns:p14="http://schemas.microsoft.com/office/powerpoint/2010/main" val="15810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74B3E00B-676D-46F7-957F-6C5FE337BE7D}" type="slidenum">
              <a:rPr lang="zh-TW" altLang="en-US"/>
              <a:pPr/>
              <a:t>‹#›</a:t>
            </a:fld>
            <a:endParaRPr lang="zh-TW" altLang="zh-TW"/>
          </a:p>
        </p:txBody>
      </p:sp>
    </p:spTree>
    <p:extLst>
      <p:ext uri="{BB962C8B-B14F-4D97-AF65-F5344CB8AC3E}">
        <p14:creationId xmlns:p14="http://schemas.microsoft.com/office/powerpoint/2010/main" val="40757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C2EA69BD-3100-4F66-AAE9-AFAD6C9AC616}" type="slidenum">
              <a:rPr lang="zh-TW" altLang="en-US"/>
              <a:pPr/>
              <a:t>‹#›</a:t>
            </a:fld>
            <a:endParaRPr lang="zh-TW" altLang="zh-TW"/>
          </a:p>
        </p:txBody>
      </p:sp>
    </p:spTree>
    <p:extLst>
      <p:ext uri="{BB962C8B-B14F-4D97-AF65-F5344CB8AC3E}">
        <p14:creationId xmlns:p14="http://schemas.microsoft.com/office/powerpoint/2010/main" val="146989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D3BA32E-31F7-4804-B287-688A661FE4A6}" type="slidenum">
              <a:rPr lang="zh-TW" altLang="en-US"/>
              <a:pPr/>
              <a:t>‹#›</a:t>
            </a:fld>
            <a:endParaRPr lang="zh-TW" altLang="zh-TW"/>
          </a:p>
        </p:txBody>
      </p:sp>
    </p:spTree>
    <p:extLst>
      <p:ext uri="{BB962C8B-B14F-4D97-AF65-F5344CB8AC3E}">
        <p14:creationId xmlns:p14="http://schemas.microsoft.com/office/powerpoint/2010/main" val="419443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643CC755-9EBC-493F-AD65-D57745B5FDEF}" type="slidenum">
              <a:rPr lang="zh-TW" altLang="en-US"/>
              <a:pPr/>
              <a:t>‹#›</a:t>
            </a:fld>
            <a:endParaRPr lang="zh-TW" altLang="zh-TW"/>
          </a:p>
        </p:txBody>
      </p:sp>
    </p:spTree>
    <p:extLst>
      <p:ext uri="{BB962C8B-B14F-4D97-AF65-F5344CB8AC3E}">
        <p14:creationId xmlns:p14="http://schemas.microsoft.com/office/powerpoint/2010/main" val="111015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 xmlns:a14="http://schemas.microsoft.com/office/drawing/2010/main" w="15875">
                <a:solidFill>
                  <a:srgbClr val="000000"/>
                </a:solidFill>
                <a:miter lim="800000"/>
                <a:headEnd/>
                <a:tailEnd/>
              </a14:hiddenLine>
            </a:ext>
            <a:ext uri="{AF507438-7753-43e0-B8FC-AC1667EBCBE1}">
              <a14:hiddenEffects xmln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125538"/>
            <a:ext cx="8178800" cy="4967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26500C80-D886-4696-8F1E-49A6AD6AAAEC}"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 xmlns:a14="http://schemas.microsoft.com/office/drawing/2010/main" w="15875">
                <a:solidFill>
                  <a:srgbClr val="000000"/>
                </a:solidFill>
                <a:miter lim="800000"/>
                <a:headEnd/>
                <a:tailEnd/>
              </a14:hiddenLine>
            </a:ext>
            <a:ext uri="{AF507438-7753-43e0-B8FC-AC1667EBCBE1}">
              <a14:hiddenEffects xmln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chemeClr val="accent1"/>
                </a:solidFill>
                <a:latin typeface="+mn-lt"/>
              </a:rPr>
              <a:t>CS4101 </a:t>
            </a:r>
            <a:r>
              <a:rPr lang="en-US" altLang="zh-TW" sz="3200" b="0" dirty="0" smtClean="0">
                <a:solidFill>
                  <a:schemeClr val="accent1"/>
                </a:solidFill>
                <a:latin typeface="+mn-lt"/>
              </a:rPr>
              <a:t>Introduction to Embedded Systems</a:t>
            </a:r>
            <a:r>
              <a:rPr lang="zh-TW" altLang="en-US" dirty="0">
                <a:latin typeface="+mn-lt"/>
              </a:rPr>
              <a:t/>
            </a:r>
            <a:br>
              <a:rPr lang="zh-TW" altLang="en-US" dirty="0">
                <a:latin typeface="+mn-lt"/>
              </a:rPr>
            </a:br>
            <a:r>
              <a:rPr lang="zh-TW" altLang="en-US" dirty="0"/>
              <a:t/>
            </a:r>
            <a:br>
              <a:rPr lang="zh-TW" altLang="en-US" dirty="0"/>
            </a:br>
            <a:r>
              <a:rPr lang="en-US" altLang="zh-TW" dirty="0" smtClean="0"/>
              <a:t>Lab 3: Timer and Clock</a:t>
            </a:r>
            <a:endParaRPr lang="en-US" altLang="zh-TW" dirty="0"/>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TACCTL cont’d</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9</a:t>
            </a:fld>
            <a:endParaRPr lang="zh-TW" altLang="zh-TW"/>
          </a:p>
        </p:txBody>
      </p:sp>
      <p:pic>
        <p:nvPicPr>
          <p:cNvPr id="4" name="Picture 2"/>
          <p:cNvPicPr>
            <a:picLocks noChangeAspect="1" noChangeArrowheads="1"/>
          </p:cNvPicPr>
          <p:nvPr/>
        </p:nvPicPr>
        <p:blipFill>
          <a:blip r:embed="rId2"/>
          <a:srcRect/>
          <a:stretch>
            <a:fillRect/>
          </a:stretch>
        </p:blipFill>
        <p:spPr bwMode="auto">
          <a:xfrm>
            <a:off x="1588" y="1052736"/>
            <a:ext cx="9124950" cy="5616575"/>
          </a:xfrm>
          <a:prstGeom prst="rect">
            <a:avLst/>
          </a:prstGeom>
          <a:noFill/>
          <a:ln w="9525">
            <a:noFill/>
            <a:miter lim="800000"/>
            <a:headEnd/>
            <a:tailEnd/>
          </a:ln>
        </p:spPr>
      </p:pic>
      <p:cxnSp>
        <p:nvCxnSpPr>
          <p:cNvPr id="5" name="直線接點 4"/>
          <p:cNvCxnSpPr/>
          <p:nvPr/>
        </p:nvCxnSpPr>
        <p:spPr>
          <a:xfrm>
            <a:off x="2051050" y="3932461"/>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051050" y="1268636"/>
            <a:ext cx="1008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051720" y="6165304"/>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2051720" y="1916832"/>
            <a:ext cx="935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948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of Compare Mode</a:t>
            </a:r>
            <a:endParaRPr lang="zh-TW" altLang="en-US" dirty="0"/>
          </a:p>
        </p:txBody>
      </p:sp>
      <p:sp>
        <p:nvSpPr>
          <p:cNvPr id="4" name="內容版面配置區 3"/>
          <p:cNvSpPr>
            <a:spLocks noGrp="1"/>
          </p:cNvSpPr>
          <p:nvPr>
            <p:ph idx="1"/>
          </p:nvPr>
        </p:nvSpPr>
        <p:spPr/>
        <p:txBody>
          <a:bodyPr/>
          <a:lstStyle/>
          <a:p>
            <a:r>
              <a:rPr lang="en-US" altLang="zh-TW" dirty="0"/>
              <a:t>Exact behavior </a:t>
            </a:r>
            <a:r>
              <a:rPr lang="en-US" altLang="zh-TW" dirty="0" smtClean="0"/>
              <a:t>of a Capture/Compare</a:t>
            </a:r>
            <a:r>
              <a:rPr lang="en-US" altLang="zh-TW" dirty="0"/>
              <a:t> </a:t>
            </a:r>
            <a:r>
              <a:rPr lang="en-US" altLang="zh-TW" dirty="0" smtClean="0"/>
              <a:t>Block depends on setting of the corresponding control register, e.g.</a:t>
            </a:r>
            <a:endParaRPr lang="en-US" altLang="zh-TW" dirty="0"/>
          </a:p>
          <a:p>
            <a:pPr lvl="1"/>
            <a:r>
              <a:rPr lang="en-US" altLang="zh-TW" dirty="0" smtClean="0"/>
              <a:t>TAR </a:t>
            </a:r>
            <a:r>
              <a:rPr lang="en-US" altLang="zh-TW" dirty="0"/>
              <a:t>counts to TACCR0 and resets (i.e</a:t>
            </a:r>
            <a:r>
              <a:rPr lang="en-US" altLang="zh-TW" dirty="0" smtClean="0"/>
              <a:t>., TACCR0 </a:t>
            </a:r>
            <a:r>
              <a:rPr lang="en-US" altLang="zh-TW" dirty="0"/>
              <a:t>determines frequency (along with TAR input frequency))</a:t>
            </a:r>
          </a:p>
          <a:p>
            <a:pPr lvl="1"/>
            <a:r>
              <a:rPr lang="en-US" altLang="zh-TW" dirty="0" smtClean="0"/>
              <a:t>At Output Mode 3, EQU1 is set </a:t>
            </a:r>
            <a:r>
              <a:rPr lang="en-US" altLang="zh-TW" dirty="0"/>
              <a:t>when TAR&gt;TACCR1 (i.e., TACCR1 determines pulse width)</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10</a:t>
            </a:fld>
            <a:endParaRPr lang="zh-TW" altLang="zh-TW"/>
          </a:p>
        </p:txBody>
      </p:sp>
      <p:pic>
        <p:nvPicPr>
          <p:cNvPr id="5" name="圖片 4"/>
          <p:cNvPicPr>
            <a:picLocks noChangeAspect="1"/>
          </p:cNvPicPr>
          <p:nvPr/>
        </p:nvPicPr>
        <p:blipFill>
          <a:blip r:embed="rId2"/>
          <a:stretch>
            <a:fillRect/>
          </a:stretch>
        </p:blipFill>
        <p:spPr>
          <a:xfrm>
            <a:off x="2411760" y="3626776"/>
            <a:ext cx="5128790" cy="2466520"/>
          </a:xfrm>
          <a:prstGeom prst="rect">
            <a:avLst/>
          </a:prstGeom>
        </p:spPr>
      </p:pic>
    </p:spTree>
    <p:extLst>
      <p:ext uri="{BB962C8B-B14F-4D97-AF65-F5344CB8AC3E}">
        <p14:creationId xmlns:p14="http://schemas.microsoft.com/office/powerpoint/2010/main" val="3025188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MSP430 Clock System</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11</a:t>
            </a:fld>
            <a:endParaRPr lang="zh-TW" altLang="zh-TW"/>
          </a:p>
        </p:txBody>
      </p:sp>
      <p:pic>
        <p:nvPicPr>
          <p:cNvPr id="1026"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4350"/>
            <a:ext cx="6711794" cy="482986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圓角矩形 10"/>
          <p:cNvSpPr/>
          <p:nvPr/>
        </p:nvSpPr>
        <p:spPr bwMode="auto">
          <a:xfrm>
            <a:off x="683568" y="1772817"/>
            <a:ext cx="972002" cy="93610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2" name="文字方塊 11"/>
          <p:cNvSpPr txBox="1"/>
          <p:nvPr/>
        </p:nvSpPr>
        <p:spPr>
          <a:xfrm>
            <a:off x="397472" y="1193512"/>
            <a:ext cx="1785232" cy="461665"/>
          </a:xfrm>
          <a:prstGeom prst="rect">
            <a:avLst/>
          </a:prstGeom>
          <a:noFill/>
        </p:spPr>
        <p:txBody>
          <a:bodyPr wrap="none" rtlCol="0">
            <a:spAutoFit/>
          </a:bodyPr>
          <a:lstStyle/>
          <a:p>
            <a:r>
              <a:rPr lang="en-US" altLang="zh-TW" dirty="0" smtClean="0">
                <a:solidFill>
                  <a:srgbClr val="FF0000"/>
                </a:solidFill>
                <a:latin typeface="+mn-lt"/>
              </a:rPr>
              <a:t>Clock system</a:t>
            </a:r>
            <a:endParaRPr lang="zh-TW" altLang="en-US" dirty="0">
              <a:solidFill>
                <a:srgbClr val="FF0000"/>
              </a:solidFill>
              <a:latin typeface="+mn-lt"/>
            </a:endParaRPr>
          </a:p>
        </p:txBody>
      </p:sp>
    </p:spTree>
    <p:extLst>
      <p:ext uri="{BB962C8B-B14F-4D97-AF65-F5344CB8AC3E}">
        <p14:creationId xmlns:p14="http://schemas.microsoft.com/office/powerpoint/2010/main" val="185218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Clock System of MSP430</a:t>
            </a:r>
            <a:endParaRPr lang="zh-TW" altLang="en-US" dirty="0"/>
          </a:p>
        </p:txBody>
      </p:sp>
      <p:sp>
        <p:nvSpPr>
          <p:cNvPr id="3" name="內容版面配置區 2"/>
          <p:cNvSpPr>
            <a:spLocks noGrp="1"/>
          </p:cNvSpPr>
          <p:nvPr>
            <p:ph idx="1"/>
          </p:nvPr>
        </p:nvSpPr>
        <p:spPr/>
        <p:txBody>
          <a:bodyPr/>
          <a:lstStyle/>
          <a:p>
            <a:pPr lvl="0"/>
            <a:r>
              <a:rPr lang="en-US" altLang="zh-TW" sz="2400" dirty="0" smtClean="0"/>
              <a:t>Variety of oscillator sources: on-chip (cheap, reliable) and off-chip (accurate)</a:t>
            </a:r>
          </a:p>
          <a:p>
            <a:pPr lvl="0"/>
            <a:r>
              <a:rPr lang="en-US" altLang="zh-TW" sz="2400" dirty="0" smtClean="0"/>
              <a:t>Rich selection of oscillator sources routed to internal clocks</a:t>
            </a:r>
          </a:p>
          <a:p>
            <a:endParaRPr lang="zh-TW" altLang="en-US" sz="2400"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12</a:t>
            </a:fld>
            <a:endParaRPr lang="zh-TW" altLang="zh-TW"/>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600" y="2368439"/>
            <a:ext cx="7092280" cy="3724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5177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C237E530-0418-47A1-AD62-76331E645C97}" type="slidenum">
              <a:rPr lang="zh-TW" altLang="en-US"/>
              <a:pPr/>
              <a:t>13</a:t>
            </a:fld>
            <a:endParaRPr lang="zh-TW" altLang="zh-TW"/>
          </a:p>
        </p:txBody>
      </p:sp>
      <p:sp>
        <p:nvSpPr>
          <p:cNvPr id="929795" name="Rectangle 2"/>
          <p:cNvSpPr>
            <a:spLocks noGrp="1"/>
          </p:cNvSpPr>
          <p:nvPr>
            <p:ph type="title"/>
          </p:nvPr>
        </p:nvSpPr>
        <p:spPr/>
        <p:txBody>
          <a:bodyPr/>
          <a:lstStyle/>
          <a:p>
            <a:r>
              <a:rPr lang="en-US" altLang="zh-TW"/>
              <a:t>Clocks in MSP430</a:t>
            </a:r>
          </a:p>
        </p:txBody>
      </p:sp>
      <p:sp>
        <p:nvSpPr>
          <p:cNvPr id="929796" name="Rectangle 3"/>
          <p:cNvSpPr>
            <a:spLocks noGrp="1"/>
          </p:cNvSpPr>
          <p:nvPr>
            <p:ph type="body" idx="1"/>
          </p:nvPr>
        </p:nvSpPr>
        <p:spPr/>
        <p:txBody>
          <a:bodyPr/>
          <a:lstStyle/>
          <a:p>
            <a:endParaRPr lang="en-US" altLang="zh-TW" sz="2400" dirty="0" smtClean="0">
              <a:solidFill>
                <a:srgbClr val="FF0000"/>
              </a:solidFill>
            </a:endParaRPr>
          </a:p>
          <a:p>
            <a:endParaRPr lang="en-US" altLang="zh-TW" sz="2400" dirty="0">
              <a:solidFill>
                <a:srgbClr val="FF0000"/>
              </a:solidFill>
            </a:endParaRPr>
          </a:p>
          <a:p>
            <a:endParaRPr lang="en-US" altLang="zh-TW" sz="2400" dirty="0" smtClean="0">
              <a:solidFill>
                <a:srgbClr val="FF0000"/>
              </a:solidFill>
            </a:endParaRPr>
          </a:p>
          <a:p>
            <a:endParaRPr lang="en-US" altLang="zh-TW" sz="2400" dirty="0">
              <a:solidFill>
                <a:srgbClr val="FF0000"/>
              </a:solidFill>
            </a:endParaRPr>
          </a:p>
          <a:p>
            <a:endParaRPr lang="en-US" altLang="zh-TW" sz="2400" dirty="0" smtClean="0">
              <a:solidFill>
                <a:srgbClr val="FF0000"/>
              </a:solidFill>
            </a:endParaRPr>
          </a:p>
          <a:p>
            <a:r>
              <a:rPr lang="en-US" altLang="zh-TW" sz="2400" dirty="0" smtClean="0">
                <a:solidFill>
                  <a:srgbClr val="FF0000"/>
                </a:solidFill>
              </a:rPr>
              <a:t>Master </a:t>
            </a:r>
            <a:r>
              <a:rPr lang="en-US" altLang="zh-TW" sz="2400" dirty="0">
                <a:solidFill>
                  <a:srgbClr val="FF0000"/>
                </a:solidFill>
              </a:rPr>
              <a:t>clock (MCLK): </a:t>
            </a:r>
            <a:r>
              <a:rPr lang="en-US" altLang="zh-TW" sz="2400" dirty="0"/>
              <a:t>for CPU </a:t>
            </a:r>
            <a:r>
              <a:rPr lang="en-US" altLang="zh-TW" sz="2400" dirty="0" smtClean="0"/>
              <a:t>and </a:t>
            </a:r>
            <a:r>
              <a:rPr lang="en-US" altLang="zh-TW" sz="2400" dirty="0"/>
              <a:t>some peripherals, normally driven by </a:t>
            </a:r>
            <a:r>
              <a:rPr lang="en-US" altLang="zh-TW" sz="2400" i="1" dirty="0"/>
              <a:t>digitally controlled oscillator </a:t>
            </a:r>
            <a:r>
              <a:rPr lang="en-US" altLang="zh-TW" sz="2400" dirty="0"/>
              <a:t>(DCO)</a:t>
            </a:r>
          </a:p>
          <a:p>
            <a:r>
              <a:rPr lang="en-US" altLang="zh-TW" sz="2400" dirty="0">
                <a:solidFill>
                  <a:srgbClr val="FF0000"/>
                </a:solidFill>
              </a:rPr>
              <a:t>Subsystem master clock (SMCLK): </a:t>
            </a:r>
            <a:r>
              <a:rPr lang="en-US" altLang="zh-TW" sz="2400" dirty="0"/>
              <a:t>distributed to peripherals, normally driven by DCO</a:t>
            </a:r>
          </a:p>
          <a:p>
            <a:r>
              <a:rPr lang="en-US" altLang="zh-TW" sz="2400" dirty="0">
                <a:solidFill>
                  <a:srgbClr val="FF0000"/>
                </a:solidFill>
              </a:rPr>
              <a:t>Auxiliary clock (ACLK): </a:t>
            </a:r>
            <a:r>
              <a:rPr lang="en-US" altLang="zh-TW" sz="2400" dirty="0"/>
              <a:t>distributed to peripherals, normally for real-time </a:t>
            </a:r>
            <a:r>
              <a:rPr lang="en-US" altLang="zh-TW" sz="2400" dirty="0" smtClean="0"/>
              <a:t>clocking and driven </a:t>
            </a:r>
            <a:r>
              <a:rPr lang="en-US" altLang="zh-TW" sz="2400" dirty="0"/>
              <a:t>by a low-frequency crystal oscillator, typically at 32 KHz</a:t>
            </a:r>
          </a:p>
        </p:txBody>
      </p:sp>
      <p:graphicFrame>
        <p:nvGraphicFramePr>
          <p:cNvPr id="6" name="Table 12295"/>
          <p:cNvGraphicFramePr>
            <a:graphicFrameLocks noGrp="1"/>
          </p:cNvGraphicFramePr>
          <p:nvPr>
            <p:extLst>
              <p:ext uri="{D42A27DB-BD31-4B8C-83A1-F6EECF244321}">
                <p14:modId xmlns:p14="http://schemas.microsoft.com/office/powerpoint/2010/main" val="422278739"/>
              </p:ext>
            </p:extLst>
          </p:nvPr>
        </p:nvGraphicFramePr>
        <p:xfrm>
          <a:off x="380999" y="1155576"/>
          <a:ext cx="8471183" cy="2057400"/>
        </p:xfrm>
        <a:graphic>
          <a:graphicData uri="http://schemas.openxmlformats.org/drawingml/2006/table">
            <a:tbl>
              <a:tblPr firstRow="1" firstCol="1" bandRow="1">
                <a:effectLst>
                  <a:outerShdw blurRad="50800" dist="38100" dir="2700000" algn="tl" rotWithShape="0">
                    <a:prstClr val="black">
                      <a:alpha val="40000"/>
                    </a:prstClr>
                  </a:outerShdw>
                </a:effectLst>
                <a:tableStyleId>{FABFCF23-3B69-468F-B69F-88F6DE6A72F2}</a:tableStyleId>
              </a:tblPr>
              <a:tblGrid>
                <a:gridCol w="1676401"/>
                <a:gridCol w="2743200"/>
                <a:gridCol w="1905000"/>
                <a:gridCol w="2146582"/>
              </a:tblGrid>
              <a:tr h="514350">
                <a:tc>
                  <a:txBody>
                    <a:bodyPr/>
                    <a:lstStyle/>
                    <a:p>
                      <a:pPr marL="0" marR="0" algn="ctr">
                        <a:spcBef>
                          <a:spcPts val="0"/>
                        </a:spcBef>
                        <a:spcAft>
                          <a:spcPts val="0"/>
                        </a:spcAft>
                      </a:pPr>
                      <a:r>
                        <a:rPr lang="en-US" sz="2800" dirty="0">
                          <a:solidFill>
                            <a:srgbClr val="000000"/>
                          </a:solidFill>
                          <a:effectLst/>
                          <a:latin typeface="+mn-lt"/>
                          <a:cs typeface="Calibri" pitchFamily="34" charset="0"/>
                        </a:rPr>
                        <a:t>Name</a:t>
                      </a:r>
                      <a:endParaRPr lang="en-US" sz="2800" b="1" dirty="0">
                        <a:solidFill>
                          <a:srgbClr val="000000"/>
                        </a:solidFill>
                        <a:effectLst/>
                        <a:latin typeface="+mn-lt"/>
                        <a:ea typeface="Calibri"/>
                        <a:cs typeface="Calibri"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dirty="0">
                          <a:solidFill>
                            <a:srgbClr val="000000"/>
                          </a:solidFill>
                          <a:effectLst/>
                          <a:latin typeface="+mn-lt"/>
                          <a:cs typeface="Calibri" pitchFamily="34" charset="0"/>
                        </a:rPr>
                        <a:t>Description</a:t>
                      </a:r>
                      <a:endParaRPr lang="en-US" sz="2800" b="1" dirty="0">
                        <a:solidFill>
                          <a:srgbClr val="000000"/>
                        </a:solidFill>
                        <a:effectLst/>
                        <a:latin typeface="+mn-lt"/>
                        <a:ea typeface="Calibri"/>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dirty="0">
                          <a:solidFill>
                            <a:srgbClr val="000000"/>
                          </a:solidFill>
                          <a:effectLst/>
                          <a:latin typeface="+mn-lt"/>
                          <a:cs typeface="Calibri" pitchFamily="34" charset="0"/>
                        </a:rPr>
                        <a:t>Used-by</a:t>
                      </a:r>
                      <a:endParaRPr lang="en-US" sz="2800" b="1" dirty="0">
                        <a:solidFill>
                          <a:srgbClr val="000000"/>
                        </a:solidFill>
                        <a:effectLst/>
                        <a:latin typeface="+mn-lt"/>
                        <a:ea typeface="Calibri"/>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dirty="0" smtClean="0">
                          <a:solidFill>
                            <a:srgbClr val="000000"/>
                          </a:solidFill>
                          <a:effectLst/>
                          <a:latin typeface="+mn-lt"/>
                          <a:cs typeface="Calibri" pitchFamily="34" charset="0"/>
                        </a:rPr>
                        <a:t>Typical </a:t>
                      </a:r>
                      <a:r>
                        <a:rPr lang="en-US" sz="2800" dirty="0">
                          <a:solidFill>
                            <a:srgbClr val="000000"/>
                          </a:solidFill>
                          <a:effectLst/>
                          <a:latin typeface="+mn-lt"/>
                          <a:cs typeface="Calibri" pitchFamily="34" charset="0"/>
                        </a:rPr>
                        <a:t>Speed</a:t>
                      </a:r>
                      <a:endParaRPr lang="en-US" sz="2800" b="1" dirty="0">
                        <a:solidFill>
                          <a:srgbClr val="000000"/>
                        </a:solidFill>
                        <a:effectLst/>
                        <a:latin typeface="+mn-lt"/>
                        <a:ea typeface="Calibri"/>
                        <a:cs typeface="Calibri"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14350">
                <a:tc>
                  <a:txBody>
                    <a:bodyPr/>
                    <a:lstStyle/>
                    <a:p>
                      <a:pPr marL="0" marR="0" indent="0" algn="ctr">
                        <a:spcBef>
                          <a:spcPts val="0"/>
                        </a:spcBef>
                        <a:spcAft>
                          <a:spcPts val="0"/>
                        </a:spcAft>
                        <a:buClr>
                          <a:schemeClr val="tx2"/>
                        </a:buClr>
                        <a:buSzPct val="80000"/>
                        <a:buFont typeface="Wingdings" pitchFamily="2" charset="2"/>
                        <a:buNone/>
                      </a:pPr>
                      <a:r>
                        <a:rPr lang="en-US" sz="2800" dirty="0" smtClean="0">
                          <a:effectLst/>
                          <a:latin typeface="+mn-lt"/>
                          <a:cs typeface="Calibri" pitchFamily="34" charset="0"/>
                        </a:rPr>
                        <a:t>MCLK</a:t>
                      </a:r>
                      <a:endParaRPr lang="en-US" sz="2800" b="1" dirty="0">
                        <a:effectLst/>
                        <a:latin typeface="+mn-lt"/>
                        <a:ea typeface="Calibri"/>
                        <a:cs typeface="Calibri"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Master Clock </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CPU</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 </a:t>
                      </a:r>
                      <a:r>
                        <a:rPr lang="en-US" sz="2800" dirty="0" smtClean="0">
                          <a:effectLst/>
                          <a:latin typeface="+mn-lt"/>
                          <a:cs typeface="Calibri" pitchFamily="34" charset="0"/>
                        </a:rPr>
                        <a:t>Fast</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14350">
                <a:tc>
                  <a:txBody>
                    <a:bodyPr/>
                    <a:lstStyle/>
                    <a:p>
                      <a:pPr marL="0" marR="0" indent="0" algn="ctr">
                        <a:spcBef>
                          <a:spcPts val="0"/>
                        </a:spcBef>
                        <a:spcAft>
                          <a:spcPts val="0"/>
                        </a:spcAft>
                        <a:buClr>
                          <a:schemeClr val="tx2"/>
                        </a:buClr>
                        <a:buSzPct val="80000"/>
                        <a:buFont typeface="Wingdings" pitchFamily="2" charset="2"/>
                        <a:buNone/>
                      </a:pPr>
                      <a:r>
                        <a:rPr lang="en-US" sz="2800" dirty="0">
                          <a:effectLst/>
                          <a:latin typeface="+mn-lt"/>
                          <a:cs typeface="Calibri" pitchFamily="34" charset="0"/>
                        </a:rPr>
                        <a:t>SMCLK</a:t>
                      </a:r>
                      <a:endParaRPr lang="en-US" sz="2800" b="1" dirty="0">
                        <a:effectLst/>
                        <a:latin typeface="+mn-lt"/>
                        <a:ea typeface="Calibri"/>
                        <a:cs typeface="Calibri"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Sub-Master Clock</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Peripherals</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 </a:t>
                      </a:r>
                      <a:r>
                        <a:rPr lang="en-US" sz="2800" dirty="0" smtClean="0">
                          <a:effectLst/>
                          <a:latin typeface="+mn-lt"/>
                          <a:cs typeface="Calibri" pitchFamily="34" charset="0"/>
                        </a:rPr>
                        <a:t>Fast</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14350">
                <a:tc>
                  <a:txBody>
                    <a:bodyPr/>
                    <a:lstStyle/>
                    <a:p>
                      <a:pPr marL="0" marR="0" indent="0" algn="ctr">
                        <a:spcBef>
                          <a:spcPts val="0"/>
                        </a:spcBef>
                        <a:spcAft>
                          <a:spcPts val="0"/>
                        </a:spcAft>
                        <a:buClr>
                          <a:schemeClr val="tx2"/>
                        </a:buClr>
                        <a:buSzPct val="80000"/>
                        <a:buFont typeface="Wingdings" pitchFamily="2" charset="2"/>
                        <a:buNone/>
                      </a:pPr>
                      <a:r>
                        <a:rPr lang="en-US" sz="2800" dirty="0">
                          <a:effectLst/>
                          <a:latin typeface="+mn-lt"/>
                          <a:cs typeface="Calibri" pitchFamily="34" charset="0"/>
                        </a:rPr>
                        <a:t>ACLK</a:t>
                      </a:r>
                      <a:endParaRPr lang="en-US" sz="2800" b="1" dirty="0">
                        <a:effectLst/>
                        <a:latin typeface="+mn-lt"/>
                        <a:ea typeface="Calibri"/>
                        <a:cs typeface="Calibri"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smtClean="0">
                          <a:effectLst/>
                          <a:latin typeface="+mn-lt"/>
                          <a:cs typeface="Calibri" pitchFamily="34" charset="0"/>
                        </a:rPr>
                        <a:t>Auxiliary </a:t>
                      </a:r>
                      <a:r>
                        <a:rPr lang="en-US" sz="2800" dirty="0">
                          <a:effectLst/>
                          <a:latin typeface="+mn-lt"/>
                          <a:cs typeface="Calibri" pitchFamily="34" charset="0"/>
                        </a:rPr>
                        <a:t>Clock</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Peripherals</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 </a:t>
                      </a:r>
                      <a:r>
                        <a:rPr lang="en-US" sz="2800" dirty="0" smtClean="0">
                          <a:effectLst/>
                          <a:latin typeface="+mn-lt"/>
                          <a:cs typeface="Calibri" pitchFamily="34" charset="0"/>
                        </a:rPr>
                        <a:t>Slow</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75668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投影片編號版面配置區 4"/>
          <p:cNvSpPr>
            <a:spLocks noGrp="1"/>
          </p:cNvSpPr>
          <p:nvPr>
            <p:ph type="sldNum" sz="quarter" idx="11"/>
          </p:nvPr>
        </p:nvSpPr>
        <p:spPr/>
        <p:txBody>
          <a:bodyPr/>
          <a:lstStyle/>
          <a:p>
            <a:fld id="{7074DA33-3312-4976-A623-B33C1776AEE3}" type="slidenum">
              <a:rPr lang="zh-TW" altLang="en-US"/>
              <a:pPr/>
              <a:t>14</a:t>
            </a:fld>
            <a:endParaRPr lang="zh-TW" altLang="zh-TW"/>
          </a:p>
        </p:txBody>
      </p:sp>
      <p:sp>
        <p:nvSpPr>
          <p:cNvPr id="930818" name="Rectangle 26"/>
          <p:cNvSpPr>
            <a:spLocks noGrp="1"/>
          </p:cNvSpPr>
          <p:nvPr>
            <p:ph type="title"/>
          </p:nvPr>
        </p:nvSpPr>
        <p:spPr/>
        <p:txBody>
          <a:bodyPr/>
          <a:lstStyle/>
          <a:p>
            <a:r>
              <a:rPr lang="en-US" altLang="zh-TW"/>
              <a:t>Clock Sources</a:t>
            </a:r>
          </a:p>
        </p:txBody>
      </p:sp>
      <p:sp>
        <p:nvSpPr>
          <p:cNvPr id="930819" name="Rectangle 27"/>
          <p:cNvSpPr>
            <a:spLocks noGrp="1"/>
          </p:cNvSpPr>
          <p:nvPr>
            <p:ph type="body" idx="1"/>
          </p:nvPr>
        </p:nvSpPr>
        <p:spPr/>
        <p:txBody>
          <a:bodyPr/>
          <a:lstStyle/>
          <a:p>
            <a:pPr eaLnBrk="1" hangingPunct="1">
              <a:lnSpc>
                <a:spcPct val="90000"/>
              </a:lnSpc>
            </a:pPr>
            <a:r>
              <a:rPr lang="en-US" altLang="zh-TW" dirty="0"/>
              <a:t>Low- or high-frequency crystal oscillator, LFXT1: </a:t>
            </a:r>
          </a:p>
          <a:p>
            <a:pPr lvl="1" eaLnBrk="1" hangingPunct="1">
              <a:lnSpc>
                <a:spcPct val="90000"/>
              </a:lnSpc>
            </a:pPr>
            <a:r>
              <a:rPr lang="en-US" altLang="zh-TW" dirty="0"/>
              <a:t>External; used with a low- or high frequency crystal; an external clock signal can also be used; connected to MSP430 through XIN and XOUT pins</a:t>
            </a:r>
          </a:p>
          <a:p>
            <a:pPr eaLnBrk="1" hangingPunct="1">
              <a:lnSpc>
                <a:spcPct val="90000"/>
              </a:lnSpc>
            </a:pPr>
            <a:r>
              <a:rPr lang="en-US" altLang="zh-TW" dirty="0"/>
              <a:t>High-frequency crystal oscillator, XT2: </a:t>
            </a:r>
          </a:p>
          <a:p>
            <a:pPr lvl="1" eaLnBrk="1" hangingPunct="1">
              <a:lnSpc>
                <a:spcPct val="90000"/>
              </a:lnSpc>
            </a:pPr>
            <a:r>
              <a:rPr lang="en-US" altLang="zh-TW" dirty="0"/>
              <a:t>External; similar to LFXT1 but at high frequencies</a:t>
            </a:r>
          </a:p>
          <a:p>
            <a:pPr eaLnBrk="1" hangingPunct="1">
              <a:lnSpc>
                <a:spcPct val="90000"/>
              </a:lnSpc>
            </a:pPr>
            <a:r>
              <a:rPr lang="en-US" altLang="zh-TW" dirty="0"/>
              <a:t>Very low-power, low-frequency oscillator, VLO: </a:t>
            </a:r>
          </a:p>
          <a:p>
            <a:pPr lvl="1" eaLnBrk="1" hangingPunct="1">
              <a:lnSpc>
                <a:spcPct val="90000"/>
              </a:lnSpc>
            </a:pPr>
            <a:r>
              <a:rPr lang="en-US" altLang="zh-TW" dirty="0"/>
              <a:t>Internal at 12 KHz; alternative to LFXT1 when accuracy of a crystal is not needed; may not available in all devices</a:t>
            </a:r>
          </a:p>
          <a:p>
            <a:pPr eaLnBrk="1" hangingPunct="1">
              <a:lnSpc>
                <a:spcPct val="90000"/>
              </a:lnSpc>
            </a:pPr>
            <a:r>
              <a:rPr lang="en-US" altLang="zh-TW" dirty="0"/>
              <a:t>Digitally controlled oscillator, DCO: </a:t>
            </a:r>
          </a:p>
          <a:p>
            <a:pPr lvl="1" eaLnBrk="1" hangingPunct="1">
              <a:lnSpc>
                <a:spcPct val="90000"/>
              </a:lnSpc>
            </a:pPr>
            <a:r>
              <a:rPr lang="en-US" altLang="zh-TW" dirty="0"/>
              <a:t>Internal; a highly controllable RC oscillator that starts fast</a:t>
            </a:r>
            <a:endParaRPr lang="zh-TW" altLang="en-US" dirty="0"/>
          </a:p>
          <a:p>
            <a:pPr lvl="1"/>
            <a:endParaRPr lang="en-US" altLang="zh-TW" dirty="0"/>
          </a:p>
        </p:txBody>
      </p:sp>
    </p:spTree>
    <p:extLst>
      <p:ext uri="{BB962C8B-B14F-4D97-AF65-F5344CB8AC3E}">
        <p14:creationId xmlns:p14="http://schemas.microsoft.com/office/powerpoint/2010/main" val="3618877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6654EE0C-1E77-4D71-97EB-4C10135F0B29}" type="slidenum">
              <a:rPr lang="zh-TW" altLang="en-US"/>
              <a:pPr/>
              <a:t>15</a:t>
            </a:fld>
            <a:endParaRPr lang="zh-TW" altLang="zh-TW"/>
          </a:p>
        </p:txBody>
      </p:sp>
      <p:sp>
        <p:nvSpPr>
          <p:cNvPr id="932867" name="標題 1"/>
          <p:cNvSpPr>
            <a:spLocks noGrp="1"/>
          </p:cNvSpPr>
          <p:nvPr>
            <p:ph type="title"/>
          </p:nvPr>
        </p:nvSpPr>
        <p:spPr/>
        <p:txBody>
          <a:bodyPr/>
          <a:lstStyle/>
          <a:p>
            <a:r>
              <a:rPr lang="en-US" altLang="zh-TW"/>
              <a:t>Controlling Clocks</a:t>
            </a:r>
            <a:endParaRPr lang="zh-TW" altLang="en-US"/>
          </a:p>
        </p:txBody>
      </p:sp>
      <p:sp>
        <p:nvSpPr>
          <p:cNvPr id="932868" name="內容版面配置區 2"/>
          <p:cNvSpPr>
            <a:spLocks noGrp="1"/>
          </p:cNvSpPr>
          <p:nvPr>
            <p:ph type="body" idx="1"/>
          </p:nvPr>
        </p:nvSpPr>
        <p:spPr/>
        <p:txBody>
          <a:bodyPr/>
          <a:lstStyle/>
          <a:p>
            <a:r>
              <a:rPr lang="en-US" altLang="zh-TW" dirty="0"/>
              <a:t>In MSP430, the Basic Clock Module is also an IO </a:t>
            </a:r>
            <a:r>
              <a:rPr lang="en-US" altLang="zh-TW" dirty="0" smtClean="0"/>
              <a:t>peripheral and </a:t>
            </a:r>
            <a:r>
              <a:rPr lang="en-US" altLang="zh-TW" dirty="0"/>
              <a:t>can be controlled by registers, DCOCTL and BCSCTL1–3</a:t>
            </a:r>
          </a:p>
          <a:p>
            <a:pPr lvl="1"/>
            <a:r>
              <a:rPr lang="en-US" altLang="zh-TW" dirty="0" smtClean="0"/>
              <a:t>DCOCTL (056h): </a:t>
            </a:r>
            <a:r>
              <a:rPr lang="en-US" altLang="zh-TW" dirty="0"/>
              <a:t>configure DCO</a:t>
            </a:r>
          </a:p>
          <a:p>
            <a:pPr lvl="1"/>
            <a:r>
              <a:rPr lang="en-US" altLang="zh-TW" dirty="0" smtClean="0"/>
              <a:t>BCSCTL1 (basic </a:t>
            </a:r>
            <a:r>
              <a:rPr lang="en-US" altLang="zh-TW" dirty="0"/>
              <a:t>clock system control </a:t>
            </a:r>
            <a:r>
              <a:rPr lang="en-US" altLang="zh-TW" dirty="0" smtClean="0"/>
              <a:t>1, 057h): </a:t>
            </a:r>
            <a:r>
              <a:rPr lang="en-US" altLang="zh-TW" dirty="0"/>
              <a:t>configure ACLK</a:t>
            </a:r>
          </a:p>
          <a:p>
            <a:pPr lvl="1"/>
            <a:r>
              <a:rPr lang="en-US" altLang="zh-TW" dirty="0" smtClean="0"/>
              <a:t>BCSCTL2 (basic </a:t>
            </a:r>
            <a:r>
              <a:rPr lang="en-US" altLang="zh-TW" dirty="0"/>
              <a:t>clock system control </a:t>
            </a:r>
            <a:r>
              <a:rPr lang="en-US" altLang="zh-TW" dirty="0" smtClean="0"/>
              <a:t>2, 058h): </a:t>
            </a:r>
            <a:r>
              <a:rPr lang="en-US" altLang="zh-TW" dirty="0"/>
              <a:t>configure MCLK, SMCLK</a:t>
            </a:r>
          </a:p>
          <a:p>
            <a:pPr lvl="1"/>
            <a:r>
              <a:rPr lang="en-US" altLang="zh-TW" dirty="0" smtClean="0"/>
              <a:t>BCSCTL3 (basic </a:t>
            </a:r>
            <a:r>
              <a:rPr lang="en-US" altLang="zh-TW" dirty="0"/>
              <a:t>clock system control </a:t>
            </a:r>
            <a:r>
              <a:rPr lang="en-US" altLang="zh-TW" dirty="0" smtClean="0"/>
              <a:t>3, 053h): </a:t>
            </a:r>
            <a:r>
              <a:rPr lang="en-US" altLang="zh-TW" dirty="0"/>
              <a:t>control LFXT1/VLO</a:t>
            </a:r>
          </a:p>
          <a:p>
            <a:pPr lvl="1"/>
            <a:endParaRPr lang="zh-TW" altLang="en-US" dirty="0"/>
          </a:p>
        </p:txBody>
      </p:sp>
    </p:spTree>
    <p:extLst>
      <p:ext uri="{BB962C8B-B14F-4D97-AF65-F5344CB8AC3E}">
        <p14:creationId xmlns:p14="http://schemas.microsoft.com/office/powerpoint/2010/main" val="3523451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1"/>
          </p:nvPr>
        </p:nvSpPr>
        <p:spPr/>
        <p:txBody>
          <a:bodyPr/>
          <a:lstStyle/>
          <a:p>
            <a:fld id="{1A36075B-5F51-4FED-BBBD-FAE020C46C17}" type="slidenum">
              <a:rPr lang="zh-TW" altLang="en-US"/>
              <a:pPr/>
              <a:t>16</a:t>
            </a:fld>
            <a:endParaRPr lang="zh-TW" altLang="zh-TW"/>
          </a:p>
        </p:txBody>
      </p:sp>
      <p:sp>
        <p:nvSpPr>
          <p:cNvPr id="933890" name="標題 1"/>
          <p:cNvSpPr>
            <a:spLocks noGrp="1"/>
          </p:cNvSpPr>
          <p:nvPr>
            <p:ph type="title"/>
          </p:nvPr>
        </p:nvSpPr>
        <p:spPr/>
        <p:txBody>
          <a:bodyPr/>
          <a:lstStyle/>
          <a:p>
            <a:r>
              <a:rPr lang="en-US" altLang="zh-TW" dirty="0" smtClean="0"/>
              <a:t>DCOCTL (at Memory Address 056h)</a:t>
            </a:r>
            <a:endParaRPr lang="zh-TW" altLang="en-US" dirty="0"/>
          </a:p>
        </p:txBody>
      </p:sp>
      <p:pic>
        <p:nvPicPr>
          <p:cNvPr id="933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68413"/>
            <a:ext cx="8775700" cy="3744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nvGraphicFramePr>
        <p:xfrm>
          <a:off x="468313" y="5445125"/>
          <a:ext cx="8064500" cy="365602"/>
        </p:xfrm>
        <a:graphic>
          <a:graphicData uri="http://schemas.openxmlformats.org/drawingml/2006/table">
            <a:tbl>
              <a:tblPr firstRow="1" bandRow="1">
                <a:tableStyleId>{D7AC3CCA-C797-4891-BE02-D94E43425B78}</a:tableStyleId>
              </a:tblPr>
              <a:tblGrid>
                <a:gridCol w="8064500"/>
              </a:tblGrid>
              <a:tr h="365125">
                <a:tc>
                  <a:txBody>
                    <a:bodyPr/>
                    <a:lstStyle/>
                    <a:p>
                      <a:r>
                        <a:rPr lang="en-US" altLang="zh-TW" sz="1800" dirty="0" smtClean="0">
                          <a:latin typeface="Courier New" pitchFamily="49" charset="0"/>
                          <a:cs typeface="Courier New" pitchFamily="49" charset="0"/>
                        </a:rPr>
                        <a:t>DCOCTL = CALDCO_1MHZ;  	  </a:t>
                      </a:r>
                      <a:r>
                        <a:rPr lang="en-US" altLang="zh-TW" sz="1800" dirty="0" smtClean="0">
                          <a:solidFill>
                            <a:srgbClr val="C00000"/>
                          </a:solidFill>
                          <a:latin typeface="Courier New" pitchFamily="49" charset="0"/>
                          <a:cs typeface="Courier New" pitchFamily="49" charset="0"/>
                        </a:rPr>
                        <a:t>// Set DCO step + modulation</a:t>
                      </a:r>
                    </a:p>
                  </a:txBody>
                  <a:tcPr marL="91436" marR="91436" marT="45641" marB="45641"/>
                </a:tc>
              </a:tr>
            </a:tbl>
          </a:graphicData>
        </a:graphic>
      </p:graphicFrame>
      <p:cxnSp>
        <p:nvCxnSpPr>
          <p:cNvPr id="7" name="直線接點 6"/>
          <p:cNvCxnSpPr/>
          <p:nvPr/>
        </p:nvCxnSpPr>
        <p:spPr>
          <a:xfrm>
            <a:off x="2267744" y="3860800"/>
            <a:ext cx="2016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267744" y="4437063"/>
            <a:ext cx="1728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圖說文字 12"/>
          <p:cNvSpPr/>
          <p:nvPr/>
        </p:nvSpPr>
        <p:spPr>
          <a:xfrm>
            <a:off x="3419475" y="4725988"/>
            <a:ext cx="2305050" cy="503237"/>
          </a:xfrm>
          <a:prstGeom prst="wedgeRectCallout">
            <a:avLst>
              <a:gd name="adj1" fmla="val -60508"/>
              <a:gd name="adj2" fmla="val 955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2000" dirty="0"/>
              <a:t>Tag-Length-Value</a:t>
            </a:r>
            <a:endParaRPr lang="zh-TW" altLang="en-US" sz="2000" dirty="0"/>
          </a:p>
        </p:txBody>
      </p:sp>
    </p:spTree>
    <p:extLst>
      <p:ext uri="{BB962C8B-B14F-4D97-AF65-F5344CB8AC3E}">
        <p14:creationId xmlns:p14="http://schemas.microsoft.com/office/powerpoint/2010/main" val="1706800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E5E09003-4244-4008-B7C7-34BADA12E838}" type="slidenum">
              <a:rPr lang="zh-TW" altLang="en-US"/>
              <a:pPr/>
              <a:t>17</a:t>
            </a:fld>
            <a:endParaRPr lang="zh-TW" altLang="zh-TW"/>
          </a:p>
        </p:txBody>
      </p:sp>
      <p:sp>
        <p:nvSpPr>
          <p:cNvPr id="935938" name="標題 1"/>
          <p:cNvSpPr>
            <a:spLocks noGrp="1"/>
          </p:cNvSpPr>
          <p:nvPr>
            <p:ph type="title"/>
          </p:nvPr>
        </p:nvSpPr>
        <p:spPr/>
        <p:txBody>
          <a:bodyPr/>
          <a:lstStyle/>
          <a:p>
            <a:r>
              <a:rPr lang="en-US" altLang="zh-TW"/>
              <a:t>Tag-Length-Value</a:t>
            </a:r>
            <a:endParaRPr lang="zh-TW" altLang="en-US"/>
          </a:p>
        </p:txBody>
      </p:sp>
      <p:sp>
        <p:nvSpPr>
          <p:cNvPr id="935939" name="內容版面配置區 2"/>
          <p:cNvSpPr>
            <a:spLocks noGrp="1"/>
          </p:cNvSpPr>
          <p:nvPr>
            <p:ph type="body" idx="1"/>
          </p:nvPr>
        </p:nvSpPr>
        <p:spPr/>
        <p:txBody>
          <a:bodyPr/>
          <a:lstStyle/>
          <a:p>
            <a:r>
              <a:rPr lang="en-US" altLang="zh-TW" dirty="0"/>
              <a:t>Tag-Length-Value (TLV) stores </a:t>
            </a:r>
            <a:r>
              <a:rPr lang="en-US" altLang="zh-TW" dirty="0" smtClean="0"/>
              <a:t>device-specific </a:t>
            </a:r>
            <a:r>
              <a:rPr lang="en-US" altLang="zh-TW" dirty="0"/>
              <a:t>information </a:t>
            </a:r>
            <a:r>
              <a:rPr lang="en-US" altLang="zh-TW" dirty="0" smtClean="0"/>
              <a:t>in </a:t>
            </a:r>
            <a:r>
              <a:rPr lang="en-US" altLang="zh-TW" dirty="0"/>
              <a:t>the flash memory to set DCOCTL and BCSCTL1 for DCO frequency</a:t>
            </a:r>
            <a:endParaRPr lang="zh-TW" altLang="en-US" dirty="0"/>
          </a:p>
          <a:p>
            <a:endParaRPr lang="zh-TW" altLang="en-US" dirty="0"/>
          </a:p>
        </p:txBody>
      </p:sp>
      <p:pic>
        <p:nvPicPr>
          <p:cNvPr id="935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2565375"/>
            <a:ext cx="9113837" cy="266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橢圓 1"/>
          <p:cNvSpPr/>
          <p:nvPr/>
        </p:nvSpPr>
        <p:spPr bwMode="auto">
          <a:xfrm>
            <a:off x="425450" y="3284835"/>
            <a:ext cx="1770286" cy="36004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aphicFrame>
        <p:nvGraphicFramePr>
          <p:cNvPr id="7" name="Group 12"/>
          <p:cNvGraphicFramePr>
            <a:graphicFrameLocks noGrp="1"/>
          </p:cNvGraphicFramePr>
          <p:nvPr>
            <p:extLst/>
          </p:nvPr>
        </p:nvGraphicFramePr>
        <p:xfrm>
          <a:off x="473646" y="5259288"/>
          <a:ext cx="8064500" cy="762000"/>
        </p:xfrm>
        <a:graphic>
          <a:graphicData uri="http://schemas.openxmlformats.org/drawingml/2006/table">
            <a:tbl>
              <a:tblPr/>
              <a:tblGrid>
                <a:gridCol w="806450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BCSCTL1 = CALBC1_1MHZ; 		</a:t>
                      </a:r>
                      <a:r>
                        <a:rPr kumimoji="0" lang="en-US" altLang="zh-TW" sz="2000" b="1" i="0" u="none" strike="noStrike" cap="none" normalizeH="0" baseline="0" dirty="0" smtClean="0">
                          <a:ln>
                            <a:noFill/>
                          </a:ln>
                          <a:solidFill>
                            <a:srgbClr val="C00000"/>
                          </a:solidFill>
                          <a:effectLst/>
                          <a:latin typeface="Courier New" pitchFamily="49" charset="0"/>
                          <a:ea typeface="新細明體" charset="-120"/>
                          <a:cs typeface="Courier New" pitchFamily="49" charset="0"/>
                        </a:rPr>
                        <a:t>       // Set range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DCOCTL = CALDCO_1MHZ;</a:t>
                      </a:r>
                      <a:r>
                        <a:rPr kumimoji="0" lang="en-US" altLang="zh-TW" sz="2400" b="1" i="0" u="none" strike="noStrike" cap="none" normalizeH="0" baseline="0" dirty="0" smtClean="0">
                          <a:ln>
                            <a:noFill/>
                          </a:ln>
                          <a:solidFill>
                            <a:schemeClr val="tx1"/>
                          </a:solidFill>
                          <a:effectLst/>
                          <a:latin typeface="Calibri" pitchFamily="34" charset="0"/>
                          <a:ea typeface="新細明體" charset="-120"/>
                        </a:rPr>
                        <a:t> </a:t>
                      </a:r>
                      <a:endParaRPr kumimoji="0" lang="zh-TW" altLang="en-US" sz="2400" b="1" i="0" u="none" strike="noStrike" cap="none" normalizeH="0" baseline="0" dirty="0" smtClean="0">
                        <a:ln>
                          <a:noFill/>
                        </a:ln>
                        <a:solidFill>
                          <a:schemeClr val="tx1"/>
                        </a:solidFill>
                        <a:effectLst/>
                        <a:latin typeface="Calibri"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33017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1"/>
          </p:nvPr>
        </p:nvSpPr>
        <p:spPr/>
        <p:txBody>
          <a:bodyPr/>
          <a:lstStyle/>
          <a:p>
            <a:fld id="{3B8D60C6-BF8D-488C-AC4C-31D791DE5660}" type="slidenum">
              <a:rPr lang="zh-TW" altLang="en-US"/>
              <a:pPr/>
              <a:t>18</a:t>
            </a:fld>
            <a:endParaRPr lang="zh-TW" altLang="zh-TW"/>
          </a:p>
        </p:txBody>
      </p:sp>
      <p:sp>
        <p:nvSpPr>
          <p:cNvPr id="937986" name="標題 1"/>
          <p:cNvSpPr>
            <a:spLocks noGrp="1"/>
          </p:cNvSpPr>
          <p:nvPr>
            <p:ph type="title"/>
          </p:nvPr>
        </p:nvSpPr>
        <p:spPr/>
        <p:txBody>
          <a:bodyPr/>
          <a:lstStyle/>
          <a:p>
            <a:r>
              <a:rPr lang="en-US" altLang="zh-TW"/>
              <a:t>BCSCTL1</a:t>
            </a:r>
            <a:endParaRPr lang="zh-TW" altLang="en-US"/>
          </a:p>
        </p:txBody>
      </p:sp>
      <p:graphicFrame>
        <p:nvGraphicFramePr>
          <p:cNvPr id="5" name="表格 4"/>
          <p:cNvGraphicFramePr>
            <a:graphicFrameLocks noGrp="1"/>
          </p:cNvGraphicFramePr>
          <p:nvPr/>
        </p:nvGraphicFramePr>
        <p:xfrm>
          <a:off x="468313" y="5353050"/>
          <a:ext cx="8064500" cy="396875"/>
        </p:xfrm>
        <a:graphic>
          <a:graphicData uri="http://schemas.openxmlformats.org/drawingml/2006/table">
            <a:tbl>
              <a:tblPr/>
              <a:tblGrid>
                <a:gridCol w="806450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BCSCTL1 = CALBC1_1MHZ; 		</a:t>
                      </a:r>
                      <a:r>
                        <a:rPr kumimoji="0" lang="en-US" altLang="zh-TW" sz="2000" b="1" i="0" u="none" strike="noStrike" cap="none" normalizeH="0" baseline="0" dirty="0" smtClean="0">
                          <a:ln>
                            <a:noFill/>
                          </a:ln>
                          <a:solidFill>
                            <a:srgbClr val="C00000"/>
                          </a:solidFill>
                          <a:effectLst/>
                          <a:latin typeface="Courier New" pitchFamily="49" charset="0"/>
                          <a:ea typeface="新細明體" charset="-120"/>
                          <a:cs typeface="Courier New" pitchFamily="49" charset="0"/>
                        </a:rPr>
                        <a:t>         // Set range</a:t>
                      </a:r>
                      <a:endParaRPr kumimoji="0" lang="zh-TW" altLang="en-US" sz="2800" b="1" i="0" u="none" strike="noStrike" cap="none" normalizeH="0" baseline="0" dirty="0" smtClean="0">
                        <a:ln>
                          <a:noFill/>
                        </a:ln>
                        <a:solidFill>
                          <a:srgbClr val="C00000"/>
                        </a:solidFill>
                        <a:effectLst/>
                        <a:latin typeface="Calibri"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pic>
        <p:nvPicPr>
          <p:cNvPr id="9379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268413"/>
            <a:ext cx="9037637" cy="394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直線接點 5"/>
          <p:cNvCxnSpPr/>
          <p:nvPr/>
        </p:nvCxnSpPr>
        <p:spPr>
          <a:xfrm>
            <a:off x="2051720" y="5013176"/>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684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Introduction</a:t>
            </a:r>
            <a:endParaRPr lang="zh-TW" altLang="en-US" dirty="0"/>
          </a:p>
        </p:txBody>
      </p:sp>
      <p:sp>
        <p:nvSpPr>
          <p:cNvPr id="3" name="內容版面配置區 2"/>
          <p:cNvSpPr>
            <a:spLocks noGrp="1"/>
          </p:cNvSpPr>
          <p:nvPr>
            <p:ph idx="1"/>
          </p:nvPr>
        </p:nvSpPr>
        <p:spPr/>
        <p:txBody>
          <a:bodyPr/>
          <a:lstStyle/>
          <a:p>
            <a:r>
              <a:rPr lang="en-US" altLang="zh-TW" dirty="0" smtClean="0"/>
              <a:t>In this lab, we will learn more advanced timer operations and clocking of MSP430 </a:t>
            </a:r>
            <a:r>
              <a:rPr lang="en-US" altLang="zh-TW" dirty="0" err="1" smtClean="0"/>
              <a:t>LanuchPad</a:t>
            </a:r>
            <a:endParaRPr lang="en-US" altLang="zh-TW" dirty="0" smtClean="0"/>
          </a:p>
          <a:p>
            <a:pPr lvl="1"/>
            <a:r>
              <a:rPr lang="en-US" altLang="zh-TW" dirty="0" smtClean="0"/>
              <a:t>Capture/compare block of the timer</a:t>
            </a:r>
          </a:p>
          <a:p>
            <a:pPr lvl="1"/>
            <a:r>
              <a:rPr lang="en-US" altLang="zh-TW" dirty="0" smtClean="0"/>
              <a:t>Characteristics of different clock sources and their settings</a:t>
            </a:r>
          </a:p>
          <a:p>
            <a:pPr lvl="1"/>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a:t>
            </a:fld>
            <a:endParaRPr lang="zh-TW" altLang="zh-TW"/>
          </a:p>
        </p:txBody>
      </p:sp>
      <p:sp>
        <p:nvSpPr>
          <p:cNvPr id="6" name="Rectangle 4"/>
          <p:cNvSpPr>
            <a:spLocks noChangeArrowheads="1"/>
          </p:cNvSpPr>
          <p:nvPr/>
        </p:nvSpPr>
        <p:spPr bwMode="auto">
          <a:xfrm>
            <a:off x="5004147" y="4185593"/>
            <a:ext cx="2016125" cy="792163"/>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en-US" altLang="zh-TW" dirty="0" smtClean="0">
                <a:latin typeface="Tahoma" panose="020B0604030504040204" pitchFamily="34" charset="0"/>
                <a:ea typeface="標楷體" panose="03000509000000000000" pitchFamily="65" charset="-120"/>
              </a:rPr>
              <a:t>Timer</a:t>
            </a:r>
            <a:endParaRPr lang="en-US" altLang="zh-TW" dirty="0">
              <a:latin typeface="Tahoma" panose="020B0604030504040204" pitchFamily="34" charset="0"/>
              <a:ea typeface="標楷體" panose="03000509000000000000" pitchFamily="65" charset="-120"/>
            </a:endParaRPr>
          </a:p>
        </p:txBody>
      </p:sp>
      <p:grpSp>
        <p:nvGrpSpPr>
          <p:cNvPr id="23" name="群組 22"/>
          <p:cNvGrpSpPr/>
          <p:nvPr/>
        </p:nvGrpSpPr>
        <p:grpSpPr>
          <a:xfrm>
            <a:off x="1621185" y="4149080"/>
            <a:ext cx="3382962" cy="468313"/>
            <a:chOff x="1621185" y="4149080"/>
            <a:chExt cx="3382962" cy="468313"/>
          </a:xfrm>
        </p:grpSpPr>
        <p:sp>
          <p:nvSpPr>
            <p:cNvPr id="7" name="Line 5"/>
            <p:cNvSpPr>
              <a:spLocks noChangeShapeType="1"/>
            </p:cNvSpPr>
            <p:nvPr/>
          </p:nvSpPr>
          <p:spPr bwMode="auto">
            <a:xfrm>
              <a:off x="4140547" y="4569768"/>
              <a:ext cx="863600" cy="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
          <p:nvSpPr>
            <p:cNvPr id="8" name="Text Box 6"/>
            <p:cNvSpPr txBox="1">
              <a:spLocks noChangeArrowheads="1"/>
            </p:cNvSpPr>
            <p:nvPr/>
          </p:nvSpPr>
          <p:spPr bwMode="auto">
            <a:xfrm>
              <a:off x="4081810" y="4149080"/>
              <a:ext cx="777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a:latin typeface="Tahoma" panose="020B0604030504040204" pitchFamily="34" charset="0"/>
                  <a:ea typeface="標楷體" panose="03000509000000000000" pitchFamily="65" charset="-120"/>
                </a:rPr>
                <a:t>Clock</a:t>
              </a:r>
            </a:p>
          </p:txBody>
        </p:sp>
        <p:grpSp>
          <p:nvGrpSpPr>
            <p:cNvPr id="9" name="Group 9"/>
            <p:cNvGrpSpPr>
              <a:grpSpLocks/>
            </p:cNvGrpSpPr>
            <p:nvPr/>
          </p:nvGrpSpPr>
          <p:grpSpPr bwMode="auto">
            <a:xfrm>
              <a:off x="1621185" y="4330055"/>
              <a:ext cx="2374900" cy="287338"/>
              <a:chOff x="522" y="1979"/>
              <a:chExt cx="1496" cy="181"/>
            </a:xfrm>
          </p:grpSpPr>
          <p:cxnSp>
            <p:nvCxnSpPr>
              <p:cNvPr id="10" name="直線接點 4"/>
              <p:cNvCxnSpPr>
                <a:cxnSpLocks noChangeShapeType="1"/>
              </p:cNvCxnSpPr>
              <p:nvPr/>
            </p:nvCxnSpPr>
            <p:spPr bwMode="auto">
              <a:xfrm>
                <a:off x="522" y="2160"/>
                <a:ext cx="21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11" name="直線接點 5"/>
              <p:cNvCxnSpPr>
                <a:cxnSpLocks noChangeShapeType="1"/>
              </p:cNvCxnSpPr>
              <p:nvPr/>
            </p:nvCxnSpPr>
            <p:spPr bwMode="auto">
              <a:xfrm>
                <a:off x="736" y="1979"/>
                <a:ext cx="21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12" name="直線接點 9"/>
              <p:cNvCxnSpPr>
                <a:cxnSpLocks noChangeShapeType="1"/>
              </p:cNvCxnSpPr>
              <p:nvPr/>
            </p:nvCxnSpPr>
            <p:spPr bwMode="auto">
              <a:xfrm flipV="1">
                <a:off x="736" y="1979"/>
                <a:ext cx="0" cy="18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13" name="直線接點 11"/>
              <p:cNvCxnSpPr>
                <a:cxnSpLocks noChangeShapeType="1"/>
              </p:cNvCxnSpPr>
              <p:nvPr/>
            </p:nvCxnSpPr>
            <p:spPr bwMode="auto">
              <a:xfrm flipV="1">
                <a:off x="950" y="1979"/>
                <a:ext cx="0" cy="18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14" name="直線接點 12"/>
              <p:cNvCxnSpPr>
                <a:cxnSpLocks noChangeShapeType="1"/>
              </p:cNvCxnSpPr>
              <p:nvPr/>
            </p:nvCxnSpPr>
            <p:spPr bwMode="auto">
              <a:xfrm>
                <a:off x="950" y="2160"/>
                <a:ext cx="21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15" name="直線接點 13"/>
              <p:cNvCxnSpPr>
                <a:cxnSpLocks noChangeShapeType="1"/>
              </p:cNvCxnSpPr>
              <p:nvPr/>
            </p:nvCxnSpPr>
            <p:spPr bwMode="auto">
              <a:xfrm>
                <a:off x="1163" y="1979"/>
                <a:ext cx="21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16" name="直線接點 14"/>
              <p:cNvCxnSpPr>
                <a:cxnSpLocks noChangeShapeType="1"/>
              </p:cNvCxnSpPr>
              <p:nvPr/>
            </p:nvCxnSpPr>
            <p:spPr bwMode="auto">
              <a:xfrm flipV="1">
                <a:off x="1163" y="1979"/>
                <a:ext cx="0" cy="18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17" name="直線接點 15"/>
              <p:cNvCxnSpPr>
                <a:cxnSpLocks noChangeShapeType="1"/>
              </p:cNvCxnSpPr>
              <p:nvPr/>
            </p:nvCxnSpPr>
            <p:spPr bwMode="auto">
              <a:xfrm flipV="1">
                <a:off x="1377" y="1979"/>
                <a:ext cx="0" cy="18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18" name="直線接點 16"/>
              <p:cNvCxnSpPr>
                <a:cxnSpLocks noChangeShapeType="1"/>
              </p:cNvCxnSpPr>
              <p:nvPr/>
            </p:nvCxnSpPr>
            <p:spPr bwMode="auto">
              <a:xfrm>
                <a:off x="1377" y="2160"/>
                <a:ext cx="21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19" name="直線接點 17"/>
              <p:cNvCxnSpPr>
                <a:cxnSpLocks noChangeShapeType="1"/>
              </p:cNvCxnSpPr>
              <p:nvPr/>
            </p:nvCxnSpPr>
            <p:spPr bwMode="auto">
              <a:xfrm>
                <a:off x="1591" y="1979"/>
                <a:ext cx="21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20" name="直線接點 18"/>
              <p:cNvCxnSpPr>
                <a:cxnSpLocks noChangeShapeType="1"/>
              </p:cNvCxnSpPr>
              <p:nvPr/>
            </p:nvCxnSpPr>
            <p:spPr bwMode="auto">
              <a:xfrm flipV="1">
                <a:off x="1591" y="1979"/>
                <a:ext cx="0" cy="18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21" name="直線接點 19"/>
              <p:cNvCxnSpPr>
                <a:cxnSpLocks noChangeShapeType="1"/>
              </p:cNvCxnSpPr>
              <p:nvPr/>
            </p:nvCxnSpPr>
            <p:spPr bwMode="auto">
              <a:xfrm flipV="1">
                <a:off x="1805" y="1979"/>
                <a:ext cx="0" cy="18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22" name="直線接點 20"/>
              <p:cNvCxnSpPr>
                <a:cxnSpLocks noChangeShapeType="1"/>
              </p:cNvCxnSpPr>
              <p:nvPr/>
            </p:nvCxnSpPr>
            <p:spPr bwMode="auto">
              <a:xfrm>
                <a:off x="1805" y="2160"/>
                <a:ext cx="21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grpSp>
      </p:grpSp>
    </p:spTree>
    <p:extLst>
      <p:ext uri="{BB962C8B-B14F-4D97-AF65-F5344CB8AC3E}">
        <p14:creationId xmlns:p14="http://schemas.microsoft.com/office/powerpoint/2010/main" val="200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3"/>
          <p:cNvSpPr>
            <a:spLocks noGrp="1"/>
          </p:cNvSpPr>
          <p:nvPr>
            <p:ph type="sldNum" sz="quarter" idx="11"/>
          </p:nvPr>
        </p:nvSpPr>
        <p:spPr/>
        <p:txBody>
          <a:bodyPr/>
          <a:lstStyle/>
          <a:p>
            <a:fld id="{E72FE35F-051E-4B7F-8283-81FFA324005D}" type="slidenum">
              <a:rPr lang="zh-TW" altLang="en-US"/>
              <a:pPr/>
              <a:t>19</a:t>
            </a:fld>
            <a:endParaRPr lang="zh-TW" altLang="zh-TW"/>
          </a:p>
        </p:txBody>
      </p:sp>
      <p:pic>
        <p:nvPicPr>
          <p:cNvPr id="940034" name="Picture 3"/>
          <p:cNvPicPr>
            <a:picLocks noChangeAspect="1" noChangeArrowheads="1"/>
          </p:cNvPicPr>
          <p:nvPr/>
        </p:nvPicPr>
        <p:blipFill>
          <a:blip r:embed="rId3">
            <a:extLst>
              <a:ext uri="{28A0092B-C50C-407E-A947-70E740481C1C}">
                <a14:useLocalDpi xmlns:a14="http://schemas.microsoft.com/office/drawing/2010/main" val="0"/>
              </a:ext>
            </a:extLst>
          </a:blip>
          <a:srcRect b="11073"/>
          <a:stretch>
            <a:fillRect/>
          </a:stretch>
        </p:blipFill>
        <p:spPr bwMode="auto">
          <a:xfrm>
            <a:off x="395288" y="1125538"/>
            <a:ext cx="8426450" cy="489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0049" name="Rectangle 17"/>
          <p:cNvSpPr>
            <a:spLocks noGrp="1" noChangeArrowheads="1"/>
          </p:cNvSpPr>
          <p:nvPr>
            <p:ph type="title"/>
          </p:nvPr>
        </p:nvSpPr>
        <p:spPr/>
        <p:txBody>
          <a:bodyPr/>
          <a:lstStyle/>
          <a:p>
            <a:r>
              <a:rPr lang="en-US" altLang="zh-TW"/>
              <a:t>BCSCTL2</a:t>
            </a:r>
            <a:endParaRPr lang="zh-TW" altLang="en-US"/>
          </a:p>
        </p:txBody>
      </p:sp>
      <p:graphicFrame>
        <p:nvGraphicFramePr>
          <p:cNvPr id="5" name="表格 4"/>
          <p:cNvGraphicFramePr>
            <a:graphicFrameLocks noGrp="1"/>
          </p:cNvGraphicFramePr>
          <p:nvPr/>
        </p:nvGraphicFramePr>
        <p:xfrm>
          <a:off x="468313" y="5445125"/>
          <a:ext cx="8064500" cy="396875"/>
        </p:xfrm>
        <a:graphic>
          <a:graphicData uri="http://schemas.openxmlformats.org/drawingml/2006/table">
            <a:tbl>
              <a:tblPr/>
              <a:tblGrid>
                <a:gridCol w="8064500"/>
              </a:tblGrid>
              <a:tr h="396875">
                <a:tc>
                  <a:txBody>
                    <a:bodyPr/>
                    <a:lstStyle>
                      <a:lvl1pPr>
                        <a:spcBef>
                          <a:spcPct val="20000"/>
                        </a:spcBef>
                        <a:buClr>
                          <a:srgbClr val="0000FF"/>
                        </a:buClr>
                        <a:defRPr kumimoji="1" sz="24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defRPr kumimoji="1" sz="20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defRPr kumimoji="1" sz="20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defRPr kumimoji="1">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defRPr kumimoji="1" sz="16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urier New" panose="02070309020205020404" pitchFamily="49" charset="0"/>
                          <a:ea typeface="標楷體" panose="03000509000000000000" pitchFamily="65" charset="-120"/>
                        </a:rPr>
                        <a:t>BCSCTL2 |= SELM_3 + DIVM_3;         </a:t>
                      </a:r>
                      <a:r>
                        <a:rPr kumimoji="0" lang="en-US" altLang="zh-TW" sz="2000" b="1" i="0" u="none" strike="noStrike" cap="none" normalizeH="0" baseline="0" smtClean="0">
                          <a:ln>
                            <a:noFill/>
                          </a:ln>
                          <a:solidFill>
                            <a:srgbClr val="C00000"/>
                          </a:solidFill>
                          <a:effectLst/>
                          <a:latin typeface="Courier New" panose="02070309020205020404" pitchFamily="49" charset="0"/>
                          <a:ea typeface="標楷體" panose="03000509000000000000" pitchFamily="65" charset="-120"/>
                        </a:rPr>
                        <a:t>// MCLK = VLO/8 </a:t>
                      </a:r>
                      <a:endParaRPr kumimoji="0" lang="zh-TW" altLang="en-US" sz="2800" b="1" i="0" u="none" strike="noStrike" cap="none" normalizeH="0" baseline="0" smtClean="0">
                        <a:ln>
                          <a:noFill/>
                        </a:ln>
                        <a:solidFill>
                          <a:srgbClr val="C00000"/>
                        </a:solidFill>
                        <a:effectLst/>
                        <a:latin typeface="Calibri" panose="020F0502020204030204" pitchFamily="34"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grpSp>
        <p:nvGrpSpPr>
          <p:cNvPr id="940042" name="群組 10"/>
          <p:cNvGrpSpPr>
            <a:grpSpLocks/>
          </p:cNvGrpSpPr>
          <p:nvPr/>
        </p:nvGrpSpPr>
        <p:grpSpPr bwMode="auto">
          <a:xfrm>
            <a:off x="323850" y="1268413"/>
            <a:ext cx="4298950" cy="792162"/>
            <a:chOff x="4718130" y="1401267"/>
            <a:chExt cx="4298019" cy="791986"/>
          </a:xfrm>
        </p:grpSpPr>
        <p:sp>
          <p:nvSpPr>
            <p:cNvPr id="9" name="框架 8"/>
            <p:cNvSpPr/>
            <p:nvPr/>
          </p:nvSpPr>
          <p:spPr>
            <a:xfrm>
              <a:off x="4718130" y="1878998"/>
              <a:ext cx="4298019" cy="314255"/>
            </a:xfrm>
            <a:prstGeom prst="frame">
              <a:avLst>
                <a:gd name="adj1" fmla="val 416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solidFill>
                  <a:schemeClr val="tx1"/>
                </a:solidFill>
              </a:endParaRPr>
            </a:p>
          </p:txBody>
        </p:sp>
        <p:sp>
          <p:nvSpPr>
            <p:cNvPr id="940044" name="文字方塊 12"/>
            <p:cNvSpPr txBox="1">
              <a:spLocks noChangeArrowheads="1"/>
            </p:cNvSpPr>
            <p:nvPr/>
          </p:nvSpPr>
          <p:spPr bwMode="auto">
            <a:xfrm>
              <a:off x="5438000" y="1401267"/>
              <a:ext cx="114477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b="1">
                  <a:solidFill>
                    <a:srgbClr val="FF0000"/>
                  </a:solidFill>
                  <a:latin typeface="Calibri" panose="020F0502020204030204" pitchFamily="34" charset="0"/>
                  <a:ea typeface="標楷體" panose="03000509000000000000" pitchFamily="65" charset="-120"/>
                </a:rPr>
                <a:t>MCLK</a:t>
              </a:r>
              <a:endParaRPr lang="zh-TW" altLang="en-US" b="1">
                <a:solidFill>
                  <a:srgbClr val="FF0000"/>
                </a:solidFill>
                <a:latin typeface="Calibri" panose="020F0502020204030204" pitchFamily="34" charset="0"/>
                <a:ea typeface="標楷體" panose="03000509000000000000" pitchFamily="65" charset="-120"/>
              </a:endParaRPr>
            </a:p>
          </p:txBody>
        </p:sp>
      </p:grpSp>
      <p:grpSp>
        <p:nvGrpSpPr>
          <p:cNvPr id="940045" name="群組 10"/>
          <p:cNvGrpSpPr>
            <a:grpSpLocks/>
          </p:cNvGrpSpPr>
          <p:nvPr/>
        </p:nvGrpSpPr>
        <p:grpSpPr bwMode="auto">
          <a:xfrm>
            <a:off x="4592638" y="1268413"/>
            <a:ext cx="3148012" cy="792162"/>
            <a:chOff x="4718130" y="1401267"/>
            <a:chExt cx="3146227" cy="791986"/>
          </a:xfrm>
        </p:grpSpPr>
        <p:sp>
          <p:nvSpPr>
            <p:cNvPr id="12" name="框架 11"/>
            <p:cNvSpPr/>
            <p:nvPr/>
          </p:nvSpPr>
          <p:spPr>
            <a:xfrm>
              <a:off x="4718130" y="1878998"/>
              <a:ext cx="3146227" cy="314255"/>
            </a:xfrm>
            <a:prstGeom prst="frame">
              <a:avLst>
                <a:gd name="adj1" fmla="val 416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solidFill>
                  <a:schemeClr val="tx1"/>
                </a:solidFill>
              </a:endParaRPr>
            </a:p>
          </p:txBody>
        </p:sp>
        <p:sp>
          <p:nvSpPr>
            <p:cNvPr id="940047" name="文字方塊 12"/>
            <p:cNvSpPr txBox="1">
              <a:spLocks noChangeArrowheads="1"/>
            </p:cNvSpPr>
            <p:nvPr/>
          </p:nvSpPr>
          <p:spPr bwMode="auto">
            <a:xfrm>
              <a:off x="5438000" y="1401267"/>
              <a:ext cx="1346552" cy="52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b="1">
                  <a:solidFill>
                    <a:srgbClr val="FF0000"/>
                  </a:solidFill>
                  <a:latin typeface="Calibri" panose="020F0502020204030204" pitchFamily="34" charset="0"/>
                  <a:ea typeface="標楷體" panose="03000509000000000000" pitchFamily="65" charset="-120"/>
                </a:rPr>
                <a:t>SMCLK</a:t>
              </a:r>
              <a:endParaRPr lang="zh-TW" altLang="en-US" b="1">
                <a:solidFill>
                  <a:srgbClr val="FF0000"/>
                </a:solidFill>
                <a:latin typeface="Calibri" panose="020F0502020204030204" pitchFamily="34" charset="0"/>
                <a:ea typeface="標楷體" panose="03000509000000000000" pitchFamily="65" charset="-120"/>
              </a:endParaRPr>
            </a:p>
          </p:txBody>
        </p:sp>
      </p:grpSp>
    </p:spTree>
    <p:extLst>
      <p:ext uri="{BB962C8B-B14F-4D97-AF65-F5344CB8AC3E}">
        <p14:creationId xmlns:p14="http://schemas.microsoft.com/office/powerpoint/2010/main" val="3598010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1"/>
          </p:nvPr>
        </p:nvSpPr>
        <p:spPr/>
        <p:txBody>
          <a:bodyPr/>
          <a:lstStyle/>
          <a:p>
            <a:fld id="{0EDFE30C-7D5E-4536-93F6-C3D9E3B590E2}" type="slidenum">
              <a:rPr lang="zh-TW" altLang="en-US"/>
              <a:pPr/>
              <a:t>20</a:t>
            </a:fld>
            <a:endParaRPr lang="zh-TW" altLang="zh-TW"/>
          </a:p>
        </p:txBody>
      </p:sp>
      <p:sp>
        <p:nvSpPr>
          <p:cNvPr id="942082" name="標題 1"/>
          <p:cNvSpPr>
            <a:spLocks noGrp="1"/>
          </p:cNvSpPr>
          <p:nvPr>
            <p:ph type="title"/>
          </p:nvPr>
        </p:nvSpPr>
        <p:spPr/>
        <p:txBody>
          <a:bodyPr/>
          <a:lstStyle/>
          <a:p>
            <a:r>
              <a:rPr lang="en-US" altLang="zh-TW"/>
              <a:t>BCSCTL3</a:t>
            </a:r>
            <a:endParaRPr lang="zh-TW" altLang="en-US"/>
          </a:p>
        </p:txBody>
      </p:sp>
      <p:pic>
        <p:nvPicPr>
          <p:cNvPr id="942083" name="Picture 2"/>
          <p:cNvPicPr>
            <a:picLocks noChangeAspect="1" noChangeArrowheads="1"/>
          </p:cNvPicPr>
          <p:nvPr/>
        </p:nvPicPr>
        <p:blipFill>
          <a:blip r:embed="rId3">
            <a:extLst>
              <a:ext uri="{28A0092B-C50C-407E-A947-70E740481C1C}">
                <a14:useLocalDpi xmlns:a14="http://schemas.microsoft.com/office/drawing/2010/main" val="0"/>
              </a:ext>
            </a:extLst>
          </a:blip>
          <a:srcRect b="37270"/>
          <a:stretch>
            <a:fillRect/>
          </a:stretch>
        </p:blipFill>
        <p:spPr bwMode="auto">
          <a:xfrm>
            <a:off x="611188" y="1125538"/>
            <a:ext cx="8208962" cy="496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nvGraphicFramePr>
        <p:xfrm>
          <a:off x="468313" y="5337175"/>
          <a:ext cx="8424862" cy="396875"/>
        </p:xfrm>
        <a:graphic>
          <a:graphicData uri="http://schemas.openxmlformats.org/drawingml/2006/table">
            <a:tbl>
              <a:tblPr/>
              <a:tblGrid>
                <a:gridCol w="8424862"/>
              </a:tblGrid>
              <a:tr h="396875">
                <a:tc>
                  <a:txBody>
                    <a:bodyPr/>
                    <a:lstStyle>
                      <a:lvl1pPr>
                        <a:spcBef>
                          <a:spcPct val="20000"/>
                        </a:spcBef>
                        <a:buClr>
                          <a:srgbClr val="0000FF"/>
                        </a:buClr>
                        <a:defRPr kumimoji="1" sz="24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defRPr kumimoji="1" sz="20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defRPr kumimoji="1" sz="20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defRPr kumimoji="1">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defRPr kumimoji="1" sz="16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anose="02070309020205020404" pitchFamily="49" charset="0"/>
                          <a:ea typeface="標楷體" panose="03000509000000000000" pitchFamily="65" charset="-120"/>
                        </a:rPr>
                        <a:t>BCSCTL3 |= LFXT1S_2;    </a:t>
                      </a:r>
                      <a:r>
                        <a:rPr kumimoji="0" lang="en-US" altLang="zh-TW" sz="2000" b="1" i="0" u="none" strike="noStrike" cap="none" normalizeH="0" baseline="0" dirty="0" smtClean="0">
                          <a:ln>
                            <a:noFill/>
                          </a:ln>
                          <a:solidFill>
                            <a:srgbClr val="C00000"/>
                          </a:solidFill>
                          <a:effectLst/>
                          <a:latin typeface="Courier New" panose="02070309020205020404" pitchFamily="49" charset="0"/>
                          <a:ea typeface="標楷體" panose="03000509000000000000" pitchFamily="65" charset="-120"/>
                        </a:rPr>
                        <a:t>// Enable VLO as MCLK/ACLK </a:t>
                      </a:r>
                      <a:r>
                        <a:rPr kumimoji="0" lang="en-US" altLang="zh-TW" sz="2000" b="1" i="0" u="none" strike="noStrike" cap="none" normalizeH="0" baseline="0" dirty="0" err="1" smtClean="0">
                          <a:ln>
                            <a:noFill/>
                          </a:ln>
                          <a:solidFill>
                            <a:srgbClr val="C00000"/>
                          </a:solidFill>
                          <a:effectLst/>
                          <a:latin typeface="Courier New" panose="02070309020205020404" pitchFamily="49" charset="0"/>
                          <a:ea typeface="標楷體" panose="03000509000000000000" pitchFamily="65" charset="-120"/>
                        </a:rPr>
                        <a:t>src</a:t>
                      </a:r>
                      <a:endParaRPr kumimoji="0" lang="en-US" altLang="zh-TW" sz="2000" b="1" i="0" u="none" strike="noStrike" cap="none" normalizeH="0" baseline="0" dirty="0" smtClean="0">
                        <a:ln>
                          <a:noFill/>
                        </a:ln>
                        <a:solidFill>
                          <a:srgbClr val="C00000"/>
                        </a:solidFill>
                        <a:effectLst/>
                        <a:latin typeface="Courier New" panose="02070309020205020404" pitchFamily="49" charset="0"/>
                        <a:ea typeface="標楷體" panose="03000509000000000000" pitchFamily="65" charset="-120"/>
                        <a:cs typeface="Courier New" panose="02070309020205020404"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框架 3"/>
          <p:cNvSpPr/>
          <p:nvPr/>
        </p:nvSpPr>
        <p:spPr>
          <a:xfrm>
            <a:off x="2627313" y="1628775"/>
            <a:ext cx="2089150" cy="431800"/>
          </a:xfrm>
          <a:prstGeom prst="frame">
            <a:avLst>
              <a:gd name="adj1" fmla="val 835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solidFill>
                <a:schemeClr val="tx1"/>
              </a:solidFill>
            </a:endParaRPr>
          </a:p>
        </p:txBody>
      </p:sp>
      <p:sp>
        <p:nvSpPr>
          <p:cNvPr id="942091" name="文字方塊 5"/>
          <p:cNvSpPr txBox="1">
            <a:spLocks noChangeArrowheads="1"/>
          </p:cNvSpPr>
          <p:nvPr/>
        </p:nvSpPr>
        <p:spPr bwMode="auto">
          <a:xfrm>
            <a:off x="4703763" y="1268413"/>
            <a:ext cx="2232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b="1">
                <a:solidFill>
                  <a:srgbClr val="FF0000"/>
                </a:solidFill>
                <a:latin typeface="Calibri" panose="020F0502020204030204" pitchFamily="34" charset="0"/>
                <a:ea typeface="標楷體" panose="03000509000000000000" pitchFamily="65" charset="-120"/>
              </a:rPr>
              <a:t>In MSP430G2231</a:t>
            </a:r>
            <a:endParaRPr lang="zh-TW" altLang="en-US" sz="2000" b="1">
              <a:solidFill>
                <a:srgbClr val="FF0000"/>
              </a:solidFill>
              <a:latin typeface="Calibri" panose="020F0502020204030204" pitchFamily="34" charset="0"/>
              <a:ea typeface="標楷體" panose="03000509000000000000" pitchFamily="65" charset="-120"/>
            </a:endParaRPr>
          </a:p>
        </p:txBody>
      </p:sp>
      <p:cxnSp>
        <p:nvCxnSpPr>
          <p:cNvPr id="8" name="直線接點 7"/>
          <p:cNvCxnSpPr/>
          <p:nvPr/>
        </p:nvCxnSpPr>
        <p:spPr>
          <a:xfrm>
            <a:off x="2484438" y="3357563"/>
            <a:ext cx="2925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79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strVal val="#ppt_w*0.70"/>
                                          </p:val>
                                        </p:tav>
                                        <p:tav tm="100000">
                                          <p:val>
                                            <p:strVal val="#ppt_w"/>
                                          </p:val>
                                        </p:tav>
                                      </p:tavLst>
                                    </p:anim>
                                    <p:anim calcmode="lin" valueType="num">
                                      <p:cBhvr>
                                        <p:cTn id="12" dur="250" fill="hold"/>
                                        <p:tgtEl>
                                          <p:spTgt spid="8"/>
                                        </p:tgtEl>
                                        <p:attrNameLst>
                                          <p:attrName>ppt_h</p:attrName>
                                        </p:attrNameLst>
                                      </p:cBhvr>
                                      <p:tavLst>
                                        <p:tav tm="0">
                                          <p:val>
                                            <p:strVal val="#ppt_h"/>
                                          </p:val>
                                        </p:tav>
                                        <p:tav tm="100000">
                                          <p:val>
                                            <p:strVal val="#ppt_h"/>
                                          </p:val>
                                        </p:tav>
                                      </p:tavLst>
                                    </p:anim>
                                    <p:animEffect transition="in" filter="fade">
                                      <p:cBhvr>
                                        <p:cTn id="1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4"/>
          <p:cNvSpPr>
            <a:spLocks noGrp="1"/>
          </p:cNvSpPr>
          <p:nvPr>
            <p:ph type="sldNum" sz="quarter" idx="11"/>
          </p:nvPr>
        </p:nvSpPr>
        <p:spPr/>
        <p:txBody>
          <a:bodyPr/>
          <a:lstStyle/>
          <a:p>
            <a:fld id="{0B958C72-9311-4572-977A-4E5DDFC565B2}" type="slidenum">
              <a:rPr lang="zh-TW" altLang="en-US"/>
              <a:pPr/>
              <a:t>21</a:t>
            </a:fld>
            <a:endParaRPr lang="zh-TW" altLang="zh-TW"/>
          </a:p>
        </p:txBody>
      </p:sp>
      <p:sp>
        <p:nvSpPr>
          <p:cNvPr id="944130" name="Rectangle 12"/>
          <p:cNvSpPr>
            <a:spLocks noGrp="1"/>
          </p:cNvSpPr>
          <p:nvPr>
            <p:ph type="title"/>
          </p:nvPr>
        </p:nvSpPr>
        <p:spPr/>
        <p:txBody>
          <a:bodyPr/>
          <a:lstStyle/>
          <a:p>
            <a:r>
              <a:rPr lang="en-US" altLang="zh-TW"/>
              <a:t>Interrupt Flag Register 1 (IFG1)</a:t>
            </a:r>
            <a:endParaRPr lang="zh-TW" altLang="en-US"/>
          </a:p>
        </p:txBody>
      </p:sp>
      <p:sp>
        <p:nvSpPr>
          <p:cNvPr id="944131" name="Rectangle 13"/>
          <p:cNvSpPr>
            <a:spLocks noGrp="1"/>
          </p:cNvSpPr>
          <p:nvPr>
            <p:ph type="body" idx="1"/>
          </p:nvPr>
        </p:nvSpPr>
        <p:spPr/>
        <p:txBody>
          <a:bodyPr/>
          <a:lstStyle/>
          <a:p>
            <a:r>
              <a:rPr lang="en-US" altLang="zh-TW"/>
              <a:t>OFIFG oscillator-fault flag is set when an oscillator fault (LFXT1OF) is detected. </a:t>
            </a:r>
            <a:endParaRPr lang="zh-TW" altLang="en-US"/>
          </a:p>
        </p:txBody>
      </p:sp>
      <p:pic>
        <p:nvPicPr>
          <p:cNvPr id="9441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492375"/>
            <a:ext cx="8928100" cy="244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內容版面配置區 3"/>
          <p:cNvGraphicFramePr>
            <a:graphicFrameLocks/>
          </p:cNvGraphicFramePr>
          <p:nvPr>
            <p:extLst/>
          </p:nvPr>
        </p:nvGraphicFramePr>
        <p:xfrm>
          <a:off x="457200" y="5229225"/>
          <a:ext cx="8229600" cy="396082"/>
        </p:xfrm>
        <a:graphic>
          <a:graphicData uri="http://schemas.openxmlformats.org/drawingml/2006/table">
            <a:tbl>
              <a:tblPr firstRow="1" bandRow="1">
                <a:tableStyleId>{D7AC3CCA-C797-4891-BE02-D94E43425B78}</a:tableStyleId>
              </a:tblPr>
              <a:tblGrid>
                <a:gridCol w="8229600"/>
              </a:tblGrid>
              <a:tr h="365125">
                <a:tc>
                  <a:txBody>
                    <a:bodyPr/>
                    <a:lstStyle/>
                    <a:p>
                      <a:r>
                        <a:rPr lang="en-US" altLang="zh-TW" sz="2000" b="1" dirty="0" smtClean="0">
                          <a:latin typeface="Courier New" pitchFamily="49" charset="0"/>
                          <a:cs typeface="Courier New" pitchFamily="49" charset="0"/>
                        </a:rPr>
                        <a:t>IFG1 &amp;= ~OFIFG;              </a:t>
                      </a:r>
                      <a:r>
                        <a:rPr lang="en-US" altLang="zh-TW" sz="2000" b="1" dirty="0" smtClean="0">
                          <a:solidFill>
                            <a:srgbClr val="C00000"/>
                          </a:solidFill>
                          <a:latin typeface="Courier New" pitchFamily="49" charset="0"/>
                          <a:cs typeface="Courier New" pitchFamily="49" charset="0"/>
                        </a:rPr>
                        <a:t>// Clear </a:t>
                      </a:r>
                      <a:r>
                        <a:rPr lang="en-US" altLang="zh-TW" sz="2000" b="1" dirty="0" err="1" smtClean="0">
                          <a:solidFill>
                            <a:srgbClr val="C00000"/>
                          </a:solidFill>
                          <a:latin typeface="Courier New" pitchFamily="49" charset="0"/>
                          <a:cs typeface="Courier New" pitchFamily="49" charset="0"/>
                        </a:rPr>
                        <a:t>OSCFault</a:t>
                      </a:r>
                      <a:r>
                        <a:rPr lang="en-US" altLang="zh-TW" sz="2000" b="1" dirty="0" smtClean="0">
                          <a:solidFill>
                            <a:srgbClr val="C00000"/>
                          </a:solidFill>
                          <a:latin typeface="Courier New" pitchFamily="49" charset="0"/>
                          <a:cs typeface="Courier New" pitchFamily="49" charset="0"/>
                        </a:rPr>
                        <a:t> flag</a:t>
                      </a:r>
                    </a:p>
                  </a:txBody>
                  <a:tcPr marL="93307" marR="93307" marT="45641" marB="45641"/>
                </a:tc>
              </a:tr>
            </a:tbl>
          </a:graphicData>
        </a:graphic>
      </p:graphicFrame>
      <p:cxnSp>
        <p:nvCxnSpPr>
          <p:cNvPr id="7" name="直線接點 6"/>
          <p:cNvCxnSpPr/>
          <p:nvPr/>
        </p:nvCxnSpPr>
        <p:spPr>
          <a:xfrm>
            <a:off x="2124075" y="4149725"/>
            <a:ext cx="172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041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ppt_w*0.70"/>
                                          </p:val>
                                        </p:tav>
                                        <p:tav tm="100000">
                                          <p:val>
                                            <p:strVal val="#ppt_w"/>
                                          </p:val>
                                        </p:tav>
                                      </p:tavLst>
                                    </p:anim>
                                    <p:anim calcmode="lin" valueType="num">
                                      <p:cBhvr>
                                        <p:cTn id="8" dur="250" fill="hold"/>
                                        <p:tgtEl>
                                          <p:spTgt spid="7"/>
                                        </p:tgtEl>
                                        <p:attrNameLst>
                                          <p:attrName>ppt_h</p:attrName>
                                        </p:attrNameLst>
                                      </p:cBhvr>
                                      <p:tavLst>
                                        <p:tav tm="0">
                                          <p:val>
                                            <p:strVal val="#ppt_h"/>
                                          </p:val>
                                        </p:tav>
                                        <p:tav tm="100000">
                                          <p:val>
                                            <p:strVal val="#ppt_h"/>
                                          </p:val>
                                        </p:tav>
                                      </p:tavLst>
                                    </p:anim>
                                    <p:animEffect transition="in" filter="fade">
                                      <p:cBhvr>
                                        <p:cTn id="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a:t>
            </a:r>
            <a:r>
              <a:rPr lang="en-US" altLang="zh-TW" dirty="0"/>
              <a:t>Code for </a:t>
            </a:r>
            <a:r>
              <a:rPr lang="en-US" altLang="zh-TW" dirty="0" err="1"/>
              <a:t>Timer_A</a:t>
            </a:r>
            <a:endParaRPr lang="zh-TW" altLang="en-US" dirty="0"/>
          </a:p>
        </p:txBody>
      </p:sp>
      <p:sp>
        <p:nvSpPr>
          <p:cNvPr id="4" name="內容版面配置區 3"/>
          <p:cNvSpPr>
            <a:spLocks noGrp="1"/>
          </p:cNvSpPr>
          <p:nvPr>
            <p:ph idx="1"/>
          </p:nvPr>
        </p:nvSpPr>
        <p:spPr/>
        <p:txBody>
          <a:bodyPr/>
          <a:lstStyle/>
          <a:p>
            <a:r>
              <a:rPr lang="en-US" altLang="zh-TW" dirty="0">
                <a:latin typeface="Calibri" pitchFamily="34" charset="0"/>
              </a:rPr>
              <a:t> Flash red LED at 1 Hz </a:t>
            </a:r>
            <a:r>
              <a:rPr lang="en-US" altLang="zh-TW" dirty="0" smtClean="0">
                <a:latin typeface="Calibri" pitchFamily="34" charset="0"/>
              </a:rPr>
              <a:t>using </a:t>
            </a:r>
            <a:r>
              <a:rPr lang="en-US" altLang="zh-TW" dirty="0">
                <a:latin typeface="Calibri" pitchFamily="34" charset="0"/>
              </a:rPr>
              <a:t>SMCLK at 800 </a:t>
            </a:r>
            <a:r>
              <a:rPr lang="en-US" altLang="zh-TW" dirty="0" smtClean="0">
                <a:latin typeface="Calibri" pitchFamily="34" charset="0"/>
              </a:rPr>
              <a:t>KHz</a:t>
            </a:r>
            <a:endParaRPr lang="en-US" altLang="zh-TW" dirty="0">
              <a:latin typeface="Calibri" pitchFamily="34" charset="0"/>
            </a:endParaRPr>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22</a:t>
            </a:fld>
            <a:endParaRPr lang="zh-TW" altLang="zh-TW"/>
          </a:p>
        </p:txBody>
      </p:sp>
      <p:graphicFrame>
        <p:nvGraphicFramePr>
          <p:cNvPr id="5" name="表格 4"/>
          <p:cNvGraphicFramePr>
            <a:graphicFrameLocks noGrp="1"/>
          </p:cNvGraphicFramePr>
          <p:nvPr>
            <p:extLst>
              <p:ext uri="{D42A27DB-BD31-4B8C-83A1-F6EECF244321}">
                <p14:modId xmlns:p14="http://schemas.microsoft.com/office/powerpoint/2010/main" val="215946288"/>
              </p:ext>
            </p:extLst>
          </p:nvPr>
        </p:nvGraphicFramePr>
        <p:xfrm>
          <a:off x="611956" y="1628800"/>
          <a:ext cx="8064500" cy="4392613"/>
        </p:xfrm>
        <a:graphic>
          <a:graphicData uri="http://schemas.openxmlformats.org/drawingml/2006/table">
            <a:tbl>
              <a:tblPr/>
              <a:tblGrid>
                <a:gridCol w="8064500"/>
              </a:tblGrid>
              <a:tr h="439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#include &lt;msp430g2553.h&gt;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LED1 BIT0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main (void)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WDTCTL = WDTPW|WDTHOLD; // Stop watchdog timer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P1OUT = ~LED1;  P1DIR = LED1;  TACCR0 = 49999;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TACTL = MC_1|ID_3|TASSEL_2|TACLR; //Setup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Timer_A</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//up mode, divide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clk</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by 8, use SMCLK,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clr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timer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for (;;) { // Loop forever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(!(TACTL&amp;TAIFG)) { // Wait time up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 doing nothing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TACTL &amp;= ~TAIFG;  // Clear overflow flag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P1OUT ^= LED1;    // Toggle LEDs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 Back around infinite loop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590556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Lab 3</a:t>
            </a:r>
            <a:endParaRPr lang="zh-TW" altLang="en-US" dirty="0"/>
          </a:p>
        </p:txBody>
      </p:sp>
      <p:sp>
        <p:nvSpPr>
          <p:cNvPr id="3" name="內容版面配置區 2"/>
          <p:cNvSpPr>
            <a:spLocks noGrp="1"/>
          </p:cNvSpPr>
          <p:nvPr>
            <p:ph idx="1"/>
          </p:nvPr>
        </p:nvSpPr>
        <p:spPr/>
        <p:txBody>
          <a:bodyPr/>
          <a:lstStyle/>
          <a:p>
            <a:pPr marL="355600">
              <a:buFont typeface="Calibri"/>
              <a:buChar char="•"/>
              <a:tabLst>
                <a:tab pos="355600" algn="l"/>
              </a:tabLst>
            </a:pPr>
            <a:r>
              <a:rPr lang="en-US" altLang="zh-TW" b="1" spc="-5" dirty="0">
                <a:cs typeface="Calibri"/>
              </a:rPr>
              <a:t>Basic</a:t>
            </a:r>
            <a:r>
              <a:rPr lang="en-US" altLang="zh-TW" b="1" spc="-85" dirty="0">
                <a:cs typeface="Calibri"/>
              </a:rPr>
              <a:t> </a:t>
            </a:r>
            <a:r>
              <a:rPr lang="en-US" altLang="zh-TW" b="1" spc="-85" dirty="0" smtClean="0">
                <a:cs typeface="Calibri"/>
              </a:rPr>
              <a:t>1</a:t>
            </a:r>
            <a:r>
              <a:rPr lang="en-US" altLang="zh-TW" b="1" spc="-5" dirty="0" smtClean="0">
                <a:cs typeface="Calibri"/>
              </a:rPr>
              <a:t>:</a:t>
            </a:r>
            <a:endParaRPr lang="en-US" altLang="zh-TW" dirty="0">
              <a:cs typeface="Calibri"/>
            </a:endParaRPr>
          </a:p>
          <a:p>
            <a:pPr marL="756285" marR="486409" lvl="1" indent="-286385">
              <a:spcBef>
                <a:spcPts val="600"/>
              </a:spcBef>
              <a:buFont typeface="Symbol"/>
              <a:buChar char=""/>
              <a:tabLst>
                <a:tab pos="756920" algn="l"/>
              </a:tabLst>
            </a:pPr>
            <a:r>
              <a:rPr lang="en-US" altLang="zh-TW" spc="-5" dirty="0">
                <a:cs typeface="Calibri"/>
              </a:rPr>
              <a:t>Flash </a:t>
            </a:r>
            <a:r>
              <a:rPr lang="en-US" altLang="zh-TW" dirty="0" smtClean="0">
                <a:cs typeface="Calibri"/>
              </a:rPr>
              <a:t>both red and </a:t>
            </a:r>
            <a:r>
              <a:rPr lang="en-US" altLang="zh-TW" spc="-10" dirty="0">
                <a:cs typeface="Calibri"/>
              </a:rPr>
              <a:t>green </a:t>
            </a:r>
            <a:r>
              <a:rPr lang="en-US" altLang="zh-TW" spc="-5" dirty="0" smtClean="0">
                <a:cs typeface="Calibri"/>
              </a:rPr>
              <a:t>LEDs </a:t>
            </a:r>
            <a:r>
              <a:rPr lang="en-US" altLang="zh-TW" spc="-10" dirty="0">
                <a:cs typeface="Calibri"/>
              </a:rPr>
              <a:t>at </a:t>
            </a:r>
            <a:r>
              <a:rPr lang="en-US" altLang="zh-TW" dirty="0">
                <a:cs typeface="Calibri"/>
              </a:rPr>
              <a:t>1 </a:t>
            </a:r>
            <a:r>
              <a:rPr lang="en-US" altLang="zh-TW" spc="-5" dirty="0" smtClean="0">
                <a:cs typeface="Calibri"/>
              </a:rPr>
              <a:t>Hz. The</a:t>
            </a:r>
            <a:r>
              <a:rPr lang="en-US" altLang="zh-TW" dirty="0"/>
              <a:t> </a:t>
            </a:r>
            <a:r>
              <a:rPr lang="en-US" altLang="zh-TW" dirty="0" smtClean="0"/>
              <a:t>green </a:t>
            </a:r>
            <a:r>
              <a:rPr lang="en-US" altLang="zh-TW" dirty="0"/>
              <a:t>LED should </a:t>
            </a:r>
            <a:r>
              <a:rPr lang="en-US" altLang="zh-TW" dirty="0" smtClean="0"/>
              <a:t>be on </a:t>
            </a:r>
            <a:r>
              <a:rPr lang="en-US" altLang="zh-TW" dirty="0"/>
              <a:t>for 0.7 sec and off for 0.3 </a:t>
            </a:r>
            <a:r>
              <a:rPr lang="en-US" altLang="zh-TW" dirty="0" smtClean="0"/>
              <a:t>sec, which is controlled by polling Timer0_A</a:t>
            </a:r>
            <a:r>
              <a:rPr lang="en-US" altLang="zh-TW" dirty="0" smtClean="0">
                <a:cs typeface="Calibri"/>
              </a:rPr>
              <a:t> </a:t>
            </a:r>
            <a:r>
              <a:rPr lang="en-US" altLang="zh-TW" spc="-10" dirty="0">
                <a:cs typeface="Calibri"/>
              </a:rPr>
              <a:t>driven by </a:t>
            </a:r>
            <a:r>
              <a:rPr lang="en-US" altLang="zh-TW" spc="-5" dirty="0">
                <a:cs typeface="Calibri"/>
              </a:rPr>
              <a:t>ACLK </a:t>
            </a:r>
            <a:r>
              <a:rPr lang="en-US" altLang="zh-TW" spc="-10" dirty="0">
                <a:cs typeface="Calibri"/>
              </a:rPr>
              <a:t>sourced by</a:t>
            </a:r>
            <a:r>
              <a:rPr lang="en-US" altLang="zh-TW" spc="-50" dirty="0">
                <a:cs typeface="Calibri"/>
              </a:rPr>
              <a:t> </a:t>
            </a:r>
            <a:r>
              <a:rPr lang="en-US" altLang="zh-TW" spc="-30" dirty="0">
                <a:cs typeface="Calibri"/>
              </a:rPr>
              <a:t>VLO. </a:t>
            </a:r>
            <a:r>
              <a:rPr lang="en-US" altLang="zh-TW" spc="-30" dirty="0" smtClean="0">
                <a:cs typeface="Calibri"/>
              </a:rPr>
              <a:t>The red LED </a:t>
            </a:r>
            <a:r>
              <a:rPr lang="en-US" altLang="zh-TW" dirty="0"/>
              <a:t>should be on for 0.2 sec and off for 0.8 </a:t>
            </a:r>
            <a:r>
              <a:rPr lang="en-US" altLang="zh-TW" dirty="0" smtClean="0"/>
              <a:t>sec, which is controlled by polling Timer1_A driven by</a:t>
            </a:r>
            <a:r>
              <a:rPr lang="en-US" altLang="zh-TW" spc="-30" dirty="0" smtClean="0">
                <a:cs typeface="Calibri"/>
              </a:rPr>
              <a:t> </a:t>
            </a:r>
            <a:r>
              <a:rPr lang="en-US" altLang="zh-TW" spc="-30" dirty="0">
                <a:cs typeface="Calibri"/>
              </a:rPr>
              <a:t>SMCLK sourced by DCO.</a:t>
            </a:r>
            <a:endParaRPr lang="en-US" altLang="zh-TW" dirty="0">
              <a:cs typeface="Calibri"/>
            </a:endParaRPr>
          </a:p>
          <a:p>
            <a:r>
              <a:rPr lang="en-US" altLang="zh-TW" b="1" dirty="0" smtClean="0"/>
              <a:t>Basic 2:</a:t>
            </a:r>
          </a:p>
          <a:p>
            <a:pPr lvl="1"/>
            <a:r>
              <a:rPr lang="en-US" altLang="zh-TW" dirty="0" smtClean="0"/>
              <a:t>Repeat Basic 1 by using Timer0_A only. Use TA0R to keep a cycle time of 1 sec. Use TA0CCR1 to control  the green LED and TA0CCR2 to control the red LED.</a:t>
            </a:r>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23</a:t>
            </a:fld>
            <a:endParaRPr lang="zh-TW" altLang="zh-TW"/>
          </a:p>
        </p:txBody>
      </p:sp>
    </p:spTree>
    <p:extLst>
      <p:ext uri="{BB962C8B-B14F-4D97-AF65-F5344CB8AC3E}">
        <p14:creationId xmlns:p14="http://schemas.microsoft.com/office/powerpoint/2010/main" val="1126183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Lab 3</a:t>
            </a:r>
            <a:endParaRPr lang="zh-TW" altLang="en-US" dirty="0"/>
          </a:p>
        </p:txBody>
      </p:sp>
      <p:sp>
        <p:nvSpPr>
          <p:cNvPr id="3" name="內容版面配置區 2"/>
          <p:cNvSpPr>
            <a:spLocks noGrp="1"/>
          </p:cNvSpPr>
          <p:nvPr>
            <p:ph idx="1"/>
          </p:nvPr>
        </p:nvSpPr>
        <p:spPr/>
        <p:txBody>
          <a:bodyPr/>
          <a:lstStyle/>
          <a:p>
            <a:r>
              <a:rPr lang="en-US" altLang="zh-TW" b="1" dirty="0" smtClean="0"/>
              <a:t>Bonus:</a:t>
            </a:r>
          </a:p>
          <a:p>
            <a:pPr lvl="1"/>
            <a:r>
              <a:rPr lang="en-US" altLang="zh-TW" dirty="0" smtClean="0"/>
              <a:t>Flash the green LED at 1 Hz by polling Timer0_A, on for 0.5 sec and off for 0.5 sec. </a:t>
            </a:r>
          </a:p>
          <a:p>
            <a:pPr lvl="1"/>
            <a:r>
              <a:rPr lang="en-US" altLang="zh-TW" dirty="0" smtClean="0"/>
              <a:t>When the button is pressed, keep the green LED at the same state, and turn on the red LED with a proportion of time according to the time the button is pressed</a:t>
            </a:r>
          </a:p>
          <a:p>
            <a:pPr lvl="2"/>
            <a:r>
              <a:rPr lang="en-US" altLang="zh-TW" dirty="0" smtClean="0"/>
              <a:t>e.g., when the button is pressed for less than 1 sec, then turn on the red LED for 0.1 sec and off for 0.9 sec; when the button is pressed for more than 1 sec but less than 2 sec, then turn on the red LED for 0.2 sec and off for 0.8 sec, etc.</a:t>
            </a:r>
          </a:p>
          <a:p>
            <a:pPr lvl="2"/>
            <a:r>
              <a:rPr lang="en-US" altLang="zh-TW" dirty="0" smtClean="0"/>
              <a:t>Hint: use the timer for green LED to track button timing </a:t>
            </a:r>
          </a:p>
          <a:p>
            <a:pPr lvl="1"/>
            <a:r>
              <a:rPr lang="en-US" altLang="zh-TW" dirty="0" smtClean="0"/>
              <a:t>If the button is pressed for more than 5 sec, then turn off the red LED.</a:t>
            </a:r>
            <a:endParaRPr lang="en-US" altLang="zh-TW" dirty="0" smtClean="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24</a:t>
            </a:fld>
            <a:endParaRPr lang="zh-TW" altLang="zh-TW"/>
          </a:p>
        </p:txBody>
      </p:sp>
    </p:spTree>
    <p:extLst>
      <p:ext uri="{BB962C8B-B14F-4D97-AF65-F5344CB8AC3E}">
        <p14:creationId xmlns:p14="http://schemas.microsoft.com/office/powerpoint/2010/main" val="96143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Interior of MSP430G2553</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a:t>
            </a:fld>
            <a:endParaRPr lang="zh-TW" altLang="zh-TW"/>
          </a:p>
        </p:txBody>
      </p:sp>
      <p:pic>
        <p:nvPicPr>
          <p:cNvPr id="1026"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4350"/>
            <a:ext cx="6711794" cy="482986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文字方塊 5"/>
          <p:cNvSpPr txBox="1"/>
          <p:nvPr/>
        </p:nvSpPr>
        <p:spPr>
          <a:xfrm>
            <a:off x="6300086" y="1772816"/>
            <a:ext cx="1141659" cy="1569660"/>
          </a:xfrm>
          <a:prstGeom prst="rect">
            <a:avLst/>
          </a:prstGeom>
          <a:noFill/>
        </p:spPr>
        <p:txBody>
          <a:bodyPr wrap="none" rtlCol="0">
            <a:spAutoFit/>
          </a:bodyPr>
          <a:lstStyle/>
          <a:p>
            <a:r>
              <a:rPr lang="en-US" altLang="zh-TW" sz="9600" dirty="0" smtClean="0">
                <a:solidFill>
                  <a:srgbClr val="0000FF"/>
                </a:solidFill>
                <a:latin typeface="Arial Black" panose="020B0A04020102020204" pitchFamily="34" charset="0"/>
              </a:rPr>
              <a:t>X</a:t>
            </a:r>
            <a:endParaRPr lang="zh-TW" altLang="en-US" sz="9600" dirty="0">
              <a:solidFill>
                <a:srgbClr val="0000FF"/>
              </a:solidFill>
              <a:latin typeface="Arial Black" panose="020B0A04020102020204" pitchFamily="34" charset="0"/>
            </a:endParaRPr>
          </a:p>
        </p:txBody>
      </p:sp>
      <p:sp>
        <p:nvSpPr>
          <p:cNvPr id="7" name="文字方塊 6"/>
          <p:cNvSpPr txBox="1"/>
          <p:nvPr/>
        </p:nvSpPr>
        <p:spPr>
          <a:xfrm>
            <a:off x="7564678" y="1940639"/>
            <a:ext cx="1183786" cy="1323439"/>
          </a:xfrm>
          <a:prstGeom prst="rect">
            <a:avLst/>
          </a:prstGeom>
          <a:noFill/>
        </p:spPr>
        <p:txBody>
          <a:bodyPr wrap="square" rtlCol="0">
            <a:spAutoFit/>
          </a:bodyPr>
          <a:lstStyle/>
          <a:p>
            <a:r>
              <a:rPr lang="en-US" altLang="zh-TW" sz="2000" dirty="0" smtClean="0">
                <a:solidFill>
                  <a:srgbClr val="0000FF"/>
                </a:solidFill>
                <a:latin typeface="+mn-lt"/>
              </a:rPr>
              <a:t>Not </a:t>
            </a:r>
            <a:r>
              <a:rPr lang="en-US" altLang="zh-TW" sz="2000" dirty="0">
                <a:solidFill>
                  <a:srgbClr val="0000FF"/>
                </a:solidFill>
                <a:latin typeface="+mn-lt"/>
              </a:rPr>
              <a:t>available on </a:t>
            </a:r>
            <a:r>
              <a:rPr lang="en-US" altLang="zh-TW" sz="2000" dirty="0" smtClean="0">
                <a:solidFill>
                  <a:srgbClr val="0000FF"/>
                </a:solidFill>
                <a:latin typeface="+mn-lt"/>
              </a:rPr>
              <a:t>20-pin  device</a:t>
            </a:r>
            <a:endParaRPr lang="zh-TW" altLang="en-US" sz="2000" dirty="0">
              <a:solidFill>
                <a:srgbClr val="0000FF"/>
              </a:solidFill>
              <a:latin typeface="+mn-lt"/>
            </a:endParaRPr>
          </a:p>
        </p:txBody>
      </p:sp>
      <p:sp>
        <p:nvSpPr>
          <p:cNvPr id="8" name="圓角矩形 7"/>
          <p:cNvSpPr/>
          <p:nvPr/>
        </p:nvSpPr>
        <p:spPr bwMode="auto">
          <a:xfrm>
            <a:off x="4644008" y="1940639"/>
            <a:ext cx="1800200" cy="1200329"/>
          </a:xfrm>
          <a:prstGeom prst="roundRect">
            <a:avLst/>
          </a:prstGeom>
          <a:noFill/>
          <a:ln w="5715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0" name="圓角矩形 9"/>
          <p:cNvSpPr/>
          <p:nvPr/>
        </p:nvSpPr>
        <p:spPr bwMode="auto">
          <a:xfrm>
            <a:off x="3764862" y="4316903"/>
            <a:ext cx="2463216" cy="1200329"/>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2" name="文字方塊 1"/>
          <p:cNvSpPr txBox="1"/>
          <p:nvPr/>
        </p:nvSpPr>
        <p:spPr>
          <a:xfrm>
            <a:off x="5292080" y="1527175"/>
            <a:ext cx="465192" cy="461665"/>
          </a:xfrm>
          <a:prstGeom prst="rect">
            <a:avLst/>
          </a:prstGeom>
          <a:noFill/>
        </p:spPr>
        <p:txBody>
          <a:bodyPr wrap="none" rtlCol="0">
            <a:spAutoFit/>
          </a:bodyPr>
          <a:lstStyle/>
          <a:p>
            <a:r>
              <a:rPr lang="en-US" altLang="zh-TW" dirty="0" smtClean="0">
                <a:solidFill>
                  <a:srgbClr val="0000FF"/>
                </a:solidFill>
                <a:latin typeface="+mn-lt"/>
              </a:rPr>
              <a:t>IO</a:t>
            </a:r>
            <a:endParaRPr lang="zh-TW" altLang="en-US" dirty="0">
              <a:solidFill>
                <a:srgbClr val="0000FF"/>
              </a:solidFill>
              <a:latin typeface="+mn-lt"/>
            </a:endParaRPr>
          </a:p>
        </p:txBody>
      </p:sp>
      <p:sp>
        <p:nvSpPr>
          <p:cNvPr id="11" name="圓角矩形 10"/>
          <p:cNvSpPr/>
          <p:nvPr/>
        </p:nvSpPr>
        <p:spPr bwMode="auto">
          <a:xfrm>
            <a:off x="683568" y="1772817"/>
            <a:ext cx="972002" cy="93610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文字方塊 2"/>
          <p:cNvSpPr txBox="1"/>
          <p:nvPr/>
        </p:nvSpPr>
        <p:spPr>
          <a:xfrm>
            <a:off x="4092402" y="5661248"/>
            <a:ext cx="1847750" cy="461665"/>
          </a:xfrm>
          <a:prstGeom prst="rect">
            <a:avLst/>
          </a:prstGeom>
          <a:noFill/>
        </p:spPr>
        <p:txBody>
          <a:bodyPr wrap="none" rtlCol="0">
            <a:spAutoFit/>
          </a:bodyPr>
          <a:lstStyle/>
          <a:p>
            <a:r>
              <a:rPr lang="en-US" altLang="zh-TW" dirty="0" smtClean="0">
                <a:solidFill>
                  <a:srgbClr val="FF0000"/>
                </a:solidFill>
                <a:latin typeface="+mn-lt"/>
              </a:rPr>
              <a:t>Timer system</a:t>
            </a:r>
            <a:endParaRPr lang="zh-TW" altLang="en-US" dirty="0">
              <a:solidFill>
                <a:srgbClr val="FF0000"/>
              </a:solidFill>
              <a:latin typeface="+mn-lt"/>
            </a:endParaRPr>
          </a:p>
        </p:txBody>
      </p:sp>
      <p:sp>
        <p:nvSpPr>
          <p:cNvPr id="12" name="文字方塊 11"/>
          <p:cNvSpPr txBox="1"/>
          <p:nvPr/>
        </p:nvSpPr>
        <p:spPr>
          <a:xfrm>
            <a:off x="397472" y="1193512"/>
            <a:ext cx="1785232" cy="461665"/>
          </a:xfrm>
          <a:prstGeom prst="rect">
            <a:avLst/>
          </a:prstGeom>
          <a:noFill/>
        </p:spPr>
        <p:txBody>
          <a:bodyPr wrap="none" rtlCol="0">
            <a:spAutoFit/>
          </a:bodyPr>
          <a:lstStyle/>
          <a:p>
            <a:r>
              <a:rPr lang="en-US" altLang="zh-TW" dirty="0" smtClean="0">
                <a:solidFill>
                  <a:srgbClr val="FF0000"/>
                </a:solidFill>
                <a:latin typeface="+mn-lt"/>
              </a:rPr>
              <a:t>Clock system</a:t>
            </a:r>
            <a:endParaRPr lang="zh-TW" altLang="en-US" dirty="0">
              <a:solidFill>
                <a:srgbClr val="FF0000"/>
              </a:solidFill>
              <a:latin typeface="+mn-lt"/>
            </a:endParaRPr>
          </a:p>
        </p:txBody>
      </p:sp>
      <p:grpSp>
        <p:nvGrpSpPr>
          <p:cNvPr id="13" name="Group 11"/>
          <p:cNvGrpSpPr>
            <a:grpSpLocks/>
          </p:cNvGrpSpPr>
          <p:nvPr/>
        </p:nvGrpSpPr>
        <p:grpSpPr bwMode="auto">
          <a:xfrm>
            <a:off x="1655570" y="2204864"/>
            <a:ext cx="2109292" cy="2822829"/>
            <a:chOff x="1519" y="1842"/>
            <a:chExt cx="1452" cy="1770"/>
          </a:xfrm>
        </p:grpSpPr>
        <p:sp>
          <p:nvSpPr>
            <p:cNvPr id="14" name="Line 8"/>
            <p:cNvSpPr>
              <a:spLocks noChangeShapeType="1"/>
            </p:cNvSpPr>
            <p:nvPr/>
          </p:nvSpPr>
          <p:spPr bwMode="auto">
            <a:xfrm>
              <a:off x="1519" y="1842"/>
              <a:ext cx="1043"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zh-TW" altLang="en-US"/>
            </a:p>
          </p:txBody>
        </p:sp>
        <p:sp>
          <p:nvSpPr>
            <p:cNvPr id="15" name="Line 9"/>
            <p:cNvSpPr>
              <a:spLocks noChangeShapeType="1"/>
            </p:cNvSpPr>
            <p:nvPr/>
          </p:nvSpPr>
          <p:spPr bwMode="auto">
            <a:xfrm>
              <a:off x="2562" y="1842"/>
              <a:ext cx="0" cy="177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zh-TW" altLang="en-US"/>
            </a:p>
          </p:txBody>
        </p:sp>
        <p:sp>
          <p:nvSpPr>
            <p:cNvPr id="16" name="Line 10"/>
            <p:cNvSpPr>
              <a:spLocks noChangeShapeType="1"/>
            </p:cNvSpPr>
            <p:nvPr/>
          </p:nvSpPr>
          <p:spPr bwMode="auto">
            <a:xfrm>
              <a:off x="2562" y="3612"/>
              <a:ext cx="409" cy="0"/>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grpSp>
    </p:spTree>
    <p:extLst>
      <p:ext uri="{BB962C8B-B14F-4D97-AF65-F5344CB8AC3E}">
        <p14:creationId xmlns:p14="http://schemas.microsoft.com/office/powerpoint/2010/main" val="4628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4FCD9D08-0652-4B0A-9367-936247FF78B0}" type="slidenum">
              <a:rPr lang="zh-TW" altLang="en-US"/>
              <a:pPr/>
              <a:t>3</a:t>
            </a:fld>
            <a:endParaRPr lang="zh-TW" altLang="zh-TW"/>
          </a:p>
        </p:txBody>
      </p:sp>
      <p:sp>
        <p:nvSpPr>
          <p:cNvPr id="917507" name="Rectangle 2"/>
          <p:cNvSpPr>
            <a:spLocks noGrp="1" noChangeArrowheads="1"/>
          </p:cNvSpPr>
          <p:nvPr>
            <p:ph type="title"/>
          </p:nvPr>
        </p:nvSpPr>
        <p:spPr/>
        <p:txBody>
          <a:bodyPr/>
          <a:lstStyle/>
          <a:p>
            <a:r>
              <a:rPr lang="en-US" altLang="zh-TW" dirty="0" smtClean="0"/>
              <a:t>Recall: MSP430 </a:t>
            </a:r>
            <a:r>
              <a:rPr lang="en-US" altLang="zh-TW" dirty="0" err="1" smtClean="0"/>
              <a:t>Timer_A</a:t>
            </a:r>
            <a:endParaRPr lang="en-US" altLang="zh-TW" dirty="0"/>
          </a:p>
        </p:txBody>
      </p:sp>
      <p:sp>
        <p:nvSpPr>
          <p:cNvPr id="917508" name="Rectangle 3"/>
          <p:cNvSpPr>
            <a:spLocks noGrp="1" noChangeArrowheads="1"/>
          </p:cNvSpPr>
          <p:nvPr>
            <p:ph type="body" idx="1"/>
          </p:nvPr>
        </p:nvSpPr>
        <p:spPr/>
        <p:txBody>
          <a:bodyPr/>
          <a:lstStyle/>
          <a:p>
            <a:r>
              <a:rPr lang="en-US" altLang="zh-TW" dirty="0"/>
              <a:t>TAR </a:t>
            </a:r>
            <a:r>
              <a:rPr lang="en-US" altLang="zh-TW" dirty="0" smtClean="0"/>
              <a:t>(0170h): </a:t>
            </a:r>
            <a:r>
              <a:rPr lang="en-US" altLang="zh-TW" dirty="0"/>
              <a:t>the counter itself</a:t>
            </a:r>
          </a:p>
          <a:p>
            <a:r>
              <a:rPr lang="en-US" altLang="zh-TW" dirty="0" smtClean="0"/>
              <a:t>TACTL (0160h): register to control TAR settings</a:t>
            </a:r>
          </a:p>
          <a:p>
            <a:r>
              <a:rPr lang="en-US" altLang="zh-TW" dirty="0" smtClean="0"/>
              <a:t>TACCR0 (0172h): </a:t>
            </a:r>
            <a:r>
              <a:rPr lang="en-US" altLang="zh-TW" dirty="0"/>
              <a:t>target for counting</a:t>
            </a:r>
          </a:p>
          <a:p>
            <a:r>
              <a:rPr lang="en-US" altLang="zh-TW" dirty="0" smtClean="0"/>
              <a:t>Others</a:t>
            </a:r>
            <a:r>
              <a:rPr lang="en-US" altLang="zh-TW" dirty="0"/>
              <a:t>: clock source selection, flags</a:t>
            </a:r>
          </a:p>
        </p:txBody>
      </p:sp>
      <p:pic>
        <p:nvPicPr>
          <p:cNvPr id="917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284538"/>
            <a:ext cx="5545138" cy="285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直線單箭頭接點 2"/>
          <p:cNvCxnSpPr/>
          <p:nvPr/>
        </p:nvCxnSpPr>
        <p:spPr bwMode="auto">
          <a:xfrm>
            <a:off x="1331640" y="1556792"/>
            <a:ext cx="4896544" cy="252028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直線單箭頭接點 6"/>
          <p:cNvCxnSpPr/>
          <p:nvPr/>
        </p:nvCxnSpPr>
        <p:spPr bwMode="auto">
          <a:xfrm>
            <a:off x="1763688" y="2564904"/>
            <a:ext cx="4176464" cy="324036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橢圓 7"/>
          <p:cNvSpPr/>
          <p:nvPr/>
        </p:nvSpPr>
        <p:spPr bwMode="auto">
          <a:xfrm>
            <a:off x="3491880" y="4581128"/>
            <a:ext cx="1152128" cy="36004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2" name="橢圓 11"/>
          <p:cNvSpPr/>
          <p:nvPr/>
        </p:nvSpPr>
        <p:spPr bwMode="auto">
          <a:xfrm>
            <a:off x="4608116" y="4264583"/>
            <a:ext cx="755972" cy="31654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3" name="橢圓 12"/>
          <p:cNvSpPr/>
          <p:nvPr/>
        </p:nvSpPr>
        <p:spPr bwMode="auto">
          <a:xfrm>
            <a:off x="7560444" y="3832535"/>
            <a:ext cx="755972" cy="31654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cxnSp>
        <p:nvCxnSpPr>
          <p:cNvPr id="10" name="直線接點 9"/>
          <p:cNvCxnSpPr/>
          <p:nvPr/>
        </p:nvCxnSpPr>
        <p:spPr bwMode="auto">
          <a:xfrm>
            <a:off x="827584" y="2060848"/>
            <a:ext cx="936104"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4504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err="1"/>
              <a:t>Timer_A</a:t>
            </a:r>
            <a:r>
              <a:rPr lang="en-US" altLang="zh-TW" dirty="0"/>
              <a:t> Capture/Compare Block</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4</a:t>
            </a:fld>
            <a:endParaRPr lang="zh-TW" altLang="zh-TW"/>
          </a:p>
        </p:txBody>
      </p:sp>
      <p:pic>
        <p:nvPicPr>
          <p:cNvPr id="6" name="Picture 2"/>
          <p:cNvPicPr>
            <a:picLocks noChangeAspect="1" noChangeArrowheads="1"/>
          </p:cNvPicPr>
          <p:nvPr/>
        </p:nvPicPr>
        <p:blipFill>
          <a:blip r:embed="rId3"/>
          <a:srcRect b="3564"/>
          <a:stretch>
            <a:fillRect/>
          </a:stretch>
        </p:blipFill>
        <p:spPr>
          <a:xfrm>
            <a:off x="292100" y="1052612"/>
            <a:ext cx="5287963" cy="5111750"/>
          </a:xfrm>
          <a:prstGeom prst="rect">
            <a:avLst/>
          </a:prstGeom>
        </p:spPr>
      </p:pic>
      <p:sp>
        <p:nvSpPr>
          <p:cNvPr id="7" name="矩形 6"/>
          <p:cNvSpPr/>
          <p:nvPr/>
        </p:nvSpPr>
        <p:spPr>
          <a:xfrm>
            <a:off x="2381250" y="1484412"/>
            <a:ext cx="1655763" cy="4318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sp>
        <p:nvSpPr>
          <p:cNvPr id="8" name="矩形 7"/>
          <p:cNvSpPr/>
          <p:nvPr/>
        </p:nvSpPr>
        <p:spPr>
          <a:xfrm>
            <a:off x="4252913" y="1555850"/>
            <a:ext cx="431800" cy="28892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cxnSp>
        <p:nvCxnSpPr>
          <p:cNvPr id="9" name="直線接點 8"/>
          <p:cNvCxnSpPr/>
          <p:nvPr/>
        </p:nvCxnSpPr>
        <p:spPr>
          <a:xfrm>
            <a:off x="4397375" y="1339950"/>
            <a:ext cx="14446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直線接點 9"/>
          <p:cNvCxnSpPr/>
          <p:nvPr/>
        </p:nvCxnSpPr>
        <p:spPr>
          <a:xfrm>
            <a:off x="3100388" y="1771750"/>
            <a:ext cx="217487"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矩形 10"/>
          <p:cNvSpPr/>
          <p:nvPr/>
        </p:nvSpPr>
        <p:spPr>
          <a:xfrm>
            <a:off x="1157288" y="1124050"/>
            <a:ext cx="503237" cy="122396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cxnSp>
        <p:nvCxnSpPr>
          <p:cNvPr id="12" name="直線接點 11"/>
          <p:cNvCxnSpPr/>
          <p:nvPr/>
        </p:nvCxnSpPr>
        <p:spPr>
          <a:xfrm>
            <a:off x="1157288" y="1339950"/>
            <a:ext cx="431800" cy="0"/>
          </a:xfrm>
          <a:prstGeom prst="line">
            <a:avLst/>
          </a:prstGeom>
        </p:spPr>
        <p:style>
          <a:lnRef idx="2">
            <a:schemeClr val="accent2"/>
          </a:lnRef>
          <a:fillRef idx="0">
            <a:schemeClr val="accent2"/>
          </a:fillRef>
          <a:effectRef idx="1">
            <a:schemeClr val="accent2"/>
          </a:effectRef>
          <a:fontRef idx="minor">
            <a:schemeClr val="tx1"/>
          </a:fontRef>
        </p:style>
      </p:cxnSp>
      <p:sp>
        <p:nvSpPr>
          <p:cNvPr id="13" name="圓角矩形 12"/>
          <p:cNvSpPr/>
          <p:nvPr/>
        </p:nvSpPr>
        <p:spPr>
          <a:xfrm>
            <a:off x="436563" y="1052612"/>
            <a:ext cx="5040312" cy="1295400"/>
          </a:xfrm>
          <a:prstGeom prst="roundRect">
            <a:avLst/>
          </a:prstGeom>
          <a:noFill/>
          <a:ln>
            <a:solidFill>
              <a:schemeClr val="accent2">
                <a:lumMod val="60000"/>
                <a:lumOff val="40000"/>
              </a:schemeClr>
            </a:solidFill>
            <a:prstDash val="sysDash"/>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zh-TW" altLang="en-US"/>
          </a:p>
        </p:txBody>
      </p:sp>
      <p:sp>
        <p:nvSpPr>
          <p:cNvPr id="14" name="文字方塊 19"/>
          <p:cNvSpPr txBox="1">
            <a:spLocks noChangeArrowheads="1"/>
          </p:cNvSpPr>
          <p:nvPr/>
        </p:nvSpPr>
        <p:spPr bwMode="auto">
          <a:xfrm>
            <a:off x="292100" y="974055"/>
            <a:ext cx="2008883" cy="461665"/>
          </a:xfrm>
          <a:prstGeom prst="rect">
            <a:avLst/>
          </a:prstGeom>
          <a:noFill/>
          <a:ln w="9525">
            <a:noFill/>
            <a:miter lim="800000"/>
            <a:headEnd/>
            <a:tailEnd/>
          </a:ln>
        </p:spPr>
        <p:txBody>
          <a:bodyPr wrap="none">
            <a:spAutoFit/>
          </a:bodyPr>
          <a:lstStyle/>
          <a:p>
            <a:r>
              <a:rPr lang="en-US" altLang="zh-TW" b="1" dirty="0">
                <a:solidFill>
                  <a:srgbClr val="0000FF"/>
                </a:solidFill>
              </a:rPr>
              <a:t>Timer Block</a:t>
            </a:r>
            <a:endParaRPr lang="zh-TW" altLang="en-US" b="1" dirty="0">
              <a:solidFill>
                <a:srgbClr val="0000FF"/>
              </a:solidFill>
            </a:endParaRPr>
          </a:p>
        </p:txBody>
      </p:sp>
      <p:sp>
        <p:nvSpPr>
          <p:cNvPr id="15" name="圓角矩形 14"/>
          <p:cNvSpPr/>
          <p:nvPr/>
        </p:nvSpPr>
        <p:spPr>
          <a:xfrm>
            <a:off x="365125" y="2635350"/>
            <a:ext cx="5111750" cy="3457575"/>
          </a:xfrm>
          <a:prstGeom prst="roundRect">
            <a:avLst/>
          </a:prstGeom>
          <a:noFill/>
          <a:ln>
            <a:solidFill>
              <a:schemeClr val="accent1">
                <a:lumMod val="75000"/>
              </a:schemeClr>
            </a:solidFill>
            <a:prstDash val="sysDash"/>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zh-TW" altLang="en-US"/>
          </a:p>
        </p:txBody>
      </p:sp>
      <p:sp>
        <p:nvSpPr>
          <p:cNvPr id="16" name="文字方塊 21"/>
          <p:cNvSpPr txBox="1">
            <a:spLocks noChangeArrowheads="1"/>
          </p:cNvSpPr>
          <p:nvPr/>
        </p:nvSpPr>
        <p:spPr bwMode="auto">
          <a:xfrm>
            <a:off x="41275" y="2486224"/>
            <a:ext cx="3903633" cy="461665"/>
          </a:xfrm>
          <a:prstGeom prst="rect">
            <a:avLst/>
          </a:prstGeom>
          <a:noFill/>
          <a:ln w="9525">
            <a:noFill/>
            <a:miter lim="800000"/>
            <a:headEnd/>
            <a:tailEnd/>
          </a:ln>
        </p:spPr>
        <p:txBody>
          <a:bodyPr wrap="none">
            <a:spAutoFit/>
          </a:bodyPr>
          <a:lstStyle/>
          <a:p>
            <a:r>
              <a:rPr lang="en-US" altLang="zh-TW" b="1" dirty="0">
                <a:solidFill>
                  <a:srgbClr val="0000FF"/>
                </a:solidFill>
              </a:rPr>
              <a:t>Capture/Compare Block</a:t>
            </a:r>
            <a:endParaRPr lang="zh-TW" altLang="en-US" b="1" dirty="0">
              <a:solidFill>
                <a:srgbClr val="0000FF"/>
              </a:solidFill>
            </a:endParaRPr>
          </a:p>
        </p:txBody>
      </p:sp>
      <p:sp>
        <p:nvSpPr>
          <p:cNvPr id="17" name="矩形 16"/>
          <p:cNvSpPr/>
          <p:nvPr/>
        </p:nvSpPr>
        <p:spPr>
          <a:xfrm>
            <a:off x="3605213" y="3427512"/>
            <a:ext cx="1223962" cy="21748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sp>
        <p:nvSpPr>
          <p:cNvPr id="18" name="矩形 17"/>
          <p:cNvSpPr/>
          <p:nvPr/>
        </p:nvSpPr>
        <p:spPr>
          <a:xfrm>
            <a:off x="4252913" y="4148237"/>
            <a:ext cx="360362" cy="72072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cxnSp>
        <p:nvCxnSpPr>
          <p:cNvPr id="19" name="直線接點 18"/>
          <p:cNvCxnSpPr/>
          <p:nvPr/>
        </p:nvCxnSpPr>
        <p:spPr>
          <a:xfrm>
            <a:off x="2381250" y="2276575"/>
            <a:ext cx="360363" cy="0"/>
          </a:xfrm>
          <a:prstGeom prst="line">
            <a:avLst/>
          </a:prstGeom>
        </p:spPr>
        <p:style>
          <a:lnRef idx="2">
            <a:schemeClr val="accent2"/>
          </a:lnRef>
          <a:fillRef idx="0">
            <a:schemeClr val="accent2"/>
          </a:fillRef>
          <a:effectRef idx="1">
            <a:schemeClr val="accent2"/>
          </a:effectRef>
          <a:fontRef idx="minor">
            <a:schemeClr val="tx1"/>
          </a:fontRef>
        </p:style>
      </p:cxnSp>
      <p:sp>
        <p:nvSpPr>
          <p:cNvPr id="20" name="直線圖說文字 2 (加上框線和強調線) 19"/>
          <p:cNvSpPr>
            <a:spLocks/>
          </p:cNvSpPr>
          <p:nvPr/>
        </p:nvSpPr>
        <p:spPr bwMode="auto">
          <a:xfrm>
            <a:off x="5724525" y="1483966"/>
            <a:ext cx="3203575" cy="3817242"/>
          </a:xfrm>
          <a:prstGeom prst="accentBorderCallout2">
            <a:avLst>
              <a:gd name="adj1" fmla="val 3241"/>
              <a:gd name="adj2" fmla="val -2380"/>
              <a:gd name="adj3" fmla="val 3241"/>
              <a:gd name="adj4" fmla="val -6144"/>
              <a:gd name="adj5" fmla="val 35222"/>
              <a:gd name="adj6" fmla="val -16898"/>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000000">
                <a:alpha val="37999"/>
              </a:srgbClr>
            </a:outerShdw>
          </a:effectLst>
        </p:spPr>
        <p:txBody>
          <a:bodyPr anchor="ctr"/>
          <a:lstStyle/>
          <a:p>
            <a:pPr marL="179388" indent="-179388">
              <a:buFont typeface="Arial" charset="0"/>
              <a:buChar char="•"/>
              <a:defRPr/>
            </a:pPr>
            <a:r>
              <a:rPr lang="en-US" altLang="zh-TW" sz="2000" dirty="0">
                <a:solidFill>
                  <a:srgbClr val="000000"/>
                </a:solidFill>
                <a:latin typeface="Calibri" pitchFamily="34" charset="0"/>
              </a:rPr>
              <a:t>May contain several Capture/Compare Blocks</a:t>
            </a:r>
          </a:p>
          <a:p>
            <a:pPr marL="179388" indent="-179388">
              <a:buFont typeface="Arial" charset="0"/>
              <a:buChar char="•"/>
              <a:defRPr/>
            </a:pPr>
            <a:r>
              <a:rPr lang="en-US" altLang="zh-TW" sz="2000" dirty="0">
                <a:solidFill>
                  <a:srgbClr val="000000"/>
                </a:solidFill>
                <a:latin typeface="Calibri" pitchFamily="34" charset="0"/>
              </a:rPr>
              <a:t>Each </a:t>
            </a:r>
            <a:r>
              <a:rPr lang="en-US" altLang="zh-TW" sz="2000" dirty="0" smtClean="0">
                <a:solidFill>
                  <a:srgbClr val="000000"/>
                </a:solidFill>
                <a:latin typeface="Calibri" pitchFamily="34" charset="0"/>
              </a:rPr>
              <a:t>C/C block </a:t>
            </a:r>
            <a:r>
              <a:rPr lang="en-US" altLang="zh-TW" sz="2000" dirty="0">
                <a:solidFill>
                  <a:srgbClr val="000000"/>
                </a:solidFill>
                <a:latin typeface="Calibri" pitchFamily="34" charset="0"/>
              </a:rPr>
              <a:t>is controlled by a control register, </a:t>
            </a:r>
            <a:r>
              <a:rPr lang="en-US" altLang="zh-TW" sz="2000" b="1" dirty="0" err="1">
                <a:solidFill>
                  <a:srgbClr val="000000"/>
                </a:solidFill>
                <a:latin typeface="Calibri" pitchFamily="34" charset="0"/>
              </a:rPr>
              <a:t>TACCTLx</a:t>
            </a:r>
            <a:endParaRPr lang="en-US" altLang="zh-TW" sz="2000" b="1" dirty="0">
              <a:solidFill>
                <a:srgbClr val="000000"/>
              </a:solidFill>
              <a:latin typeface="Calibri" pitchFamily="34" charset="0"/>
            </a:endParaRPr>
          </a:p>
          <a:p>
            <a:pPr marL="179388" indent="-179388">
              <a:buFont typeface="Arial" charset="0"/>
              <a:buChar char="•"/>
              <a:defRPr/>
            </a:pPr>
            <a:r>
              <a:rPr lang="en-US" altLang="zh-TW" sz="2000" dirty="0">
                <a:solidFill>
                  <a:srgbClr val="000000"/>
                </a:solidFill>
                <a:latin typeface="Calibri" pitchFamily="34" charset="0"/>
              </a:rPr>
              <a:t>Inside each </a:t>
            </a:r>
            <a:r>
              <a:rPr lang="en-US" altLang="zh-TW" sz="2000" dirty="0" smtClean="0">
                <a:solidFill>
                  <a:srgbClr val="000000"/>
                </a:solidFill>
                <a:latin typeface="Calibri" pitchFamily="34" charset="0"/>
              </a:rPr>
              <a:t>C/C </a:t>
            </a:r>
            <a:r>
              <a:rPr lang="en-US" altLang="zh-TW" sz="2000" dirty="0">
                <a:solidFill>
                  <a:srgbClr val="000000"/>
                </a:solidFill>
                <a:latin typeface="Calibri" pitchFamily="34" charset="0"/>
              </a:rPr>
              <a:t>b</a:t>
            </a:r>
            <a:r>
              <a:rPr lang="en-US" altLang="zh-TW" sz="2000" dirty="0" smtClean="0">
                <a:solidFill>
                  <a:srgbClr val="000000"/>
                </a:solidFill>
                <a:latin typeface="Calibri" pitchFamily="34" charset="0"/>
              </a:rPr>
              <a:t>lock</a:t>
            </a:r>
            <a:r>
              <a:rPr lang="en-US" altLang="zh-TW" sz="2000" dirty="0">
                <a:solidFill>
                  <a:srgbClr val="000000"/>
                </a:solidFill>
                <a:latin typeface="Calibri" pitchFamily="34" charset="0"/>
              </a:rPr>
              <a:t>, the Capture/Compare Register, </a:t>
            </a:r>
            <a:r>
              <a:rPr lang="en-US" altLang="zh-TW" sz="2000" b="1" dirty="0" err="1">
                <a:solidFill>
                  <a:srgbClr val="000000"/>
                </a:solidFill>
                <a:latin typeface="Calibri" pitchFamily="34" charset="0"/>
              </a:rPr>
              <a:t>TACCRx</a:t>
            </a:r>
            <a:r>
              <a:rPr lang="en-US" altLang="zh-TW" sz="2000" dirty="0">
                <a:solidFill>
                  <a:srgbClr val="000000"/>
                </a:solidFill>
                <a:latin typeface="Calibri" pitchFamily="34" charset="0"/>
              </a:rPr>
              <a:t>, holds the count to configure </a:t>
            </a:r>
            <a:r>
              <a:rPr lang="en-US" altLang="zh-TW" sz="2000" dirty="0" smtClean="0">
                <a:solidFill>
                  <a:srgbClr val="000000"/>
                </a:solidFill>
                <a:latin typeface="Calibri" pitchFamily="34" charset="0"/>
              </a:rPr>
              <a:t>timer</a:t>
            </a:r>
          </a:p>
          <a:p>
            <a:pPr marL="179388" indent="-179388">
              <a:buFont typeface="Arial" charset="0"/>
              <a:buChar char="•"/>
              <a:defRPr/>
            </a:pPr>
            <a:r>
              <a:rPr lang="en-US" altLang="zh-TW" sz="2000" dirty="0" smtClean="0">
                <a:solidFill>
                  <a:srgbClr val="000000"/>
                </a:solidFill>
                <a:latin typeface="Calibri" pitchFamily="34" charset="0"/>
              </a:rPr>
              <a:t>But, all C/C blocks </a:t>
            </a:r>
            <a:r>
              <a:rPr lang="en-US" altLang="zh-TW" sz="2000" dirty="0">
                <a:solidFill>
                  <a:srgbClr val="000000"/>
                </a:solidFill>
                <a:latin typeface="Calibri" pitchFamily="34" charset="0"/>
              </a:rPr>
              <a:t>within </a:t>
            </a:r>
            <a:r>
              <a:rPr lang="en-US" altLang="zh-TW" sz="2000" dirty="0" err="1">
                <a:solidFill>
                  <a:srgbClr val="000000"/>
                </a:solidFill>
                <a:latin typeface="Calibri" pitchFamily="34" charset="0"/>
              </a:rPr>
              <a:t>Timer_A</a:t>
            </a:r>
            <a:r>
              <a:rPr lang="en-US" altLang="zh-TW" sz="2000" dirty="0">
                <a:solidFill>
                  <a:srgbClr val="000000"/>
                </a:solidFill>
                <a:latin typeface="Calibri" pitchFamily="34" charset="0"/>
              </a:rPr>
              <a:t> share the same timer block</a:t>
            </a:r>
            <a:r>
              <a:rPr lang="en-US" altLang="zh-TW" sz="2000" dirty="0" smtClean="0">
                <a:solidFill>
                  <a:srgbClr val="000000"/>
                </a:solidFill>
                <a:latin typeface="Calibri" pitchFamily="34" charset="0"/>
              </a:rPr>
              <a:t>: TAR</a:t>
            </a:r>
            <a:endParaRPr lang="en-US" altLang="zh-TW" sz="2000" dirty="0">
              <a:solidFill>
                <a:srgbClr val="000000"/>
              </a:solidFill>
              <a:latin typeface="Calibri" pitchFamily="34" charset="0"/>
            </a:endParaRPr>
          </a:p>
        </p:txBody>
      </p:sp>
      <p:sp>
        <p:nvSpPr>
          <p:cNvPr id="2" name="文字方塊 1"/>
          <p:cNvSpPr txBox="1"/>
          <p:nvPr/>
        </p:nvSpPr>
        <p:spPr>
          <a:xfrm>
            <a:off x="41275" y="1771750"/>
            <a:ext cx="1049005" cy="461665"/>
          </a:xfrm>
          <a:prstGeom prst="rect">
            <a:avLst/>
          </a:prstGeom>
          <a:noFill/>
          <a:ln w="38100">
            <a:solidFill>
              <a:srgbClr val="FF0000"/>
            </a:solidFill>
          </a:ln>
        </p:spPr>
        <p:txBody>
          <a:bodyPr wrap="none" rtlCol="0">
            <a:spAutoFit/>
          </a:bodyPr>
          <a:lstStyle/>
          <a:p>
            <a:r>
              <a:rPr lang="en-US" altLang="zh-TW" dirty="0" smtClean="0">
                <a:solidFill>
                  <a:srgbClr val="FF0000"/>
                </a:solidFill>
              </a:rPr>
              <a:t>TACTL</a:t>
            </a:r>
            <a:endParaRPr lang="zh-TW" altLang="en-US" dirty="0">
              <a:solidFill>
                <a:srgbClr val="FF0000"/>
              </a:solidFill>
            </a:endParaRPr>
          </a:p>
        </p:txBody>
      </p:sp>
      <p:sp>
        <p:nvSpPr>
          <p:cNvPr id="21" name="文字方塊 20"/>
          <p:cNvSpPr txBox="1"/>
          <p:nvPr/>
        </p:nvSpPr>
        <p:spPr>
          <a:xfrm>
            <a:off x="35496" y="5301208"/>
            <a:ext cx="1401666" cy="461665"/>
          </a:xfrm>
          <a:prstGeom prst="rect">
            <a:avLst/>
          </a:prstGeom>
          <a:noFill/>
          <a:ln w="38100">
            <a:solidFill>
              <a:srgbClr val="FF0000"/>
            </a:solidFill>
          </a:ln>
        </p:spPr>
        <p:txBody>
          <a:bodyPr wrap="none" rtlCol="0">
            <a:spAutoFit/>
          </a:bodyPr>
          <a:lstStyle/>
          <a:p>
            <a:r>
              <a:rPr lang="en-US" altLang="zh-TW" dirty="0" smtClean="0">
                <a:solidFill>
                  <a:srgbClr val="FF0000"/>
                </a:solidFill>
              </a:rPr>
              <a:t>TACCTL2</a:t>
            </a:r>
            <a:endParaRPr lang="zh-TW" altLang="en-US" dirty="0">
              <a:solidFill>
                <a:srgbClr val="FF0000"/>
              </a:solidFill>
            </a:endParaRPr>
          </a:p>
        </p:txBody>
      </p:sp>
      <p:sp>
        <p:nvSpPr>
          <p:cNvPr id="3" name="橢圓 2"/>
          <p:cNvSpPr/>
          <p:nvPr/>
        </p:nvSpPr>
        <p:spPr bwMode="auto">
          <a:xfrm>
            <a:off x="3779912" y="4005064"/>
            <a:ext cx="473001" cy="28803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22" name="橢圓 21"/>
          <p:cNvSpPr/>
          <p:nvPr/>
        </p:nvSpPr>
        <p:spPr bwMode="auto">
          <a:xfrm>
            <a:off x="4397375" y="5084167"/>
            <a:ext cx="688901" cy="28803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24782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Modes of Capture/Compare Block</a:t>
            </a:r>
            <a:endParaRPr lang="zh-TW" altLang="en-US" dirty="0"/>
          </a:p>
        </p:txBody>
      </p:sp>
      <p:sp>
        <p:nvSpPr>
          <p:cNvPr id="7" name="內容版面配置區 6"/>
          <p:cNvSpPr>
            <a:spLocks noGrp="1"/>
          </p:cNvSpPr>
          <p:nvPr>
            <p:ph idx="1"/>
          </p:nvPr>
        </p:nvSpPr>
        <p:spPr/>
        <p:txBody>
          <a:bodyPr/>
          <a:lstStyle/>
          <a:p>
            <a:pPr eaLnBrk="1" hangingPunct="1"/>
            <a:r>
              <a:rPr lang="en-US" altLang="zh-TW" dirty="0"/>
              <a:t>Compare mode: </a:t>
            </a:r>
          </a:p>
          <a:p>
            <a:pPr lvl="1" eaLnBrk="1" hangingPunct="1"/>
            <a:r>
              <a:rPr lang="en-US" altLang="zh-TW" dirty="0"/>
              <a:t>Compare the value of TAR with the value stored in </a:t>
            </a:r>
            <a:r>
              <a:rPr lang="en-US" altLang="zh-TW" dirty="0" err="1" smtClean="0"/>
              <a:t>TACCRx</a:t>
            </a:r>
            <a:r>
              <a:rPr lang="en-US" altLang="zh-TW" dirty="0" smtClean="0"/>
              <a:t> </a:t>
            </a:r>
            <a:r>
              <a:rPr lang="en-US" altLang="zh-TW" dirty="0"/>
              <a:t>and update an output when they match</a:t>
            </a:r>
          </a:p>
          <a:p>
            <a:pPr eaLnBrk="1" hangingPunct="1"/>
            <a:endParaRPr lang="en-US" altLang="zh-TW" dirty="0" smtClean="0"/>
          </a:p>
          <a:p>
            <a:pPr eaLnBrk="1" hangingPunct="1"/>
            <a:r>
              <a:rPr lang="en-US" altLang="zh-TW" dirty="0" smtClean="0"/>
              <a:t>Capture </a:t>
            </a:r>
            <a:r>
              <a:rPr lang="en-US" altLang="zh-TW" dirty="0"/>
              <a:t>mode: used to record time events</a:t>
            </a:r>
          </a:p>
          <a:p>
            <a:pPr lvl="1" eaLnBrk="1" hangingPunct="1"/>
            <a:r>
              <a:rPr lang="en-US" altLang="zh-TW" dirty="0"/>
              <a:t>Records the “time” (value in TAR) at which the input changes </a:t>
            </a:r>
            <a:r>
              <a:rPr lang="en-US" altLang="zh-TW" dirty="0" smtClean="0"/>
              <a:t>into </a:t>
            </a:r>
            <a:r>
              <a:rPr lang="en-US" altLang="zh-TW" dirty="0" err="1"/>
              <a:t>TACCRx</a:t>
            </a:r>
            <a:endParaRPr lang="en-US" altLang="zh-TW" dirty="0"/>
          </a:p>
          <a:p>
            <a:pPr lvl="1" eaLnBrk="1" hangingPunct="1"/>
            <a:r>
              <a:rPr lang="en-US" altLang="zh-TW" dirty="0"/>
              <a:t>The input, usually </a:t>
            </a:r>
            <a:r>
              <a:rPr lang="en-US" altLang="zh-TW" dirty="0" err="1"/>
              <a:t>CCIxA</a:t>
            </a:r>
            <a:r>
              <a:rPr lang="en-US" altLang="zh-TW" dirty="0"/>
              <a:t> and </a:t>
            </a:r>
            <a:r>
              <a:rPr lang="en-US" altLang="zh-TW" dirty="0" err="1"/>
              <a:t>CCIxB</a:t>
            </a:r>
            <a:r>
              <a:rPr lang="en-US" altLang="zh-TW" dirty="0"/>
              <a:t>, can be either external or internal from another peripheral or software, depending on board connections</a:t>
            </a:r>
            <a:endParaRPr lang="zh-TW" altLang="en-US" dirty="0"/>
          </a:p>
          <a:p>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5</a:t>
            </a:fld>
            <a:endParaRPr lang="zh-TW" altLang="zh-TW"/>
          </a:p>
        </p:txBody>
      </p:sp>
    </p:spTree>
    <p:extLst>
      <p:ext uri="{BB962C8B-B14F-4D97-AF65-F5344CB8AC3E}">
        <p14:creationId xmlns:p14="http://schemas.microsoft.com/office/powerpoint/2010/main" val="546920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6"/>
          <p:cNvSpPr/>
          <p:nvPr/>
        </p:nvSpPr>
        <p:spPr bwMode="auto">
          <a:xfrm>
            <a:off x="3857608" y="2297106"/>
            <a:ext cx="666784" cy="1812404"/>
          </a:xfrm>
          <a:prstGeom prst="downArrow">
            <a:avLst/>
          </a:prstGeom>
          <a:solidFill>
            <a:srgbClr val="008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sp>
        <p:nvSpPr>
          <p:cNvPr id="2" name="標題 1"/>
          <p:cNvSpPr>
            <a:spLocks noGrp="1"/>
          </p:cNvSpPr>
          <p:nvPr>
            <p:ph type="title"/>
          </p:nvPr>
        </p:nvSpPr>
        <p:spPr/>
        <p:txBody>
          <a:bodyPr/>
          <a:lstStyle/>
          <a:p>
            <a:r>
              <a:rPr lang="en-US" altLang="zh-TW" dirty="0" smtClean="0"/>
              <a:t>Capture Basics</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6</a:t>
            </a:fld>
            <a:endParaRPr lang="zh-TW" altLang="zh-TW"/>
          </a:p>
        </p:txBody>
      </p:sp>
      <p:sp>
        <p:nvSpPr>
          <p:cNvPr id="5" name="Rectangle 30"/>
          <p:cNvSpPr/>
          <p:nvPr/>
        </p:nvSpPr>
        <p:spPr bwMode="auto">
          <a:xfrm>
            <a:off x="2514600" y="4115983"/>
            <a:ext cx="3352800" cy="92237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b="1" i="0" strike="noStrike" cap="none" normalizeH="0" baseline="0" dirty="0" smtClean="0">
                <a:ln>
                  <a:noFill/>
                </a:ln>
                <a:solidFill>
                  <a:srgbClr val="008000"/>
                </a:solidFill>
                <a:effectLst/>
                <a:latin typeface="+mn-lt"/>
                <a:cs typeface="Calibri" pitchFamily="34" charset="0"/>
              </a:rPr>
              <a:t>Capture</a:t>
            </a:r>
            <a:r>
              <a:rPr kumimoji="0" lang="en-US" b="1" i="0" strike="noStrike" cap="none" normalizeH="0" baseline="0" dirty="0" smtClean="0">
                <a:ln>
                  <a:noFill/>
                </a:ln>
                <a:solidFill>
                  <a:schemeClr val="tx1">
                    <a:lumMod val="85000"/>
                    <a:lumOff val="15000"/>
                  </a:schemeClr>
                </a:solidFill>
                <a:effectLst/>
                <a:latin typeface="+mn-lt"/>
                <a:cs typeface="Calibri" pitchFamily="34" charset="0"/>
              </a:rPr>
              <a:t>/</a:t>
            </a:r>
            <a:r>
              <a:rPr lang="en-US" dirty="0">
                <a:solidFill>
                  <a:schemeClr val="tx1">
                    <a:lumMod val="85000"/>
                    <a:lumOff val="15000"/>
                  </a:schemeClr>
                </a:solidFill>
                <a:effectLst/>
                <a:latin typeface="+mn-lt"/>
                <a:cs typeface="Calibri" pitchFamily="34" charset="0"/>
              </a:rPr>
              <a:t>Compare</a:t>
            </a:r>
            <a:r>
              <a:rPr kumimoji="0" lang="en-US" b="1" i="0" u="none" strike="noStrike" cap="none" normalizeH="0" dirty="0" smtClean="0">
                <a:ln>
                  <a:noFill/>
                </a:ln>
                <a:solidFill>
                  <a:schemeClr val="tx2"/>
                </a:solidFill>
                <a:effectLst/>
                <a:latin typeface="+mn-lt"/>
                <a:cs typeface="Calibri" pitchFamily="34" charset="0"/>
              </a:rPr>
              <a:t> </a:t>
            </a:r>
            <a:r>
              <a:rPr kumimoji="0" lang="en-US" b="1" i="0" u="none" strike="noStrike" cap="none" normalizeH="0" dirty="0" smtClean="0">
                <a:ln>
                  <a:noFill/>
                </a:ln>
                <a:solidFill>
                  <a:schemeClr val="tx1">
                    <a:lumMod val="85000"/>
                    <a:lumOff val="15000"/>
                  </a:schemeClr>
                </a:solidFill>
                <a:effectLst/>
                <a:latin typeface="+mn-lt"/>
                <a:cs typeface="Calibri" pitchFamily="34" charset="0"/>
              </a:rPr>
              <a:t>Register (</a:t>
            </a:r>
            <a:r>
              <a:rPr lang="en-US" dirty="0" err="1" smtClean="0">
                <a:solidFill>
                  <a:schemeClr val="tx1">
                    <a:lumMod val="85000"/>
                    <a:lumOff val="15000"/>
                  </a:schemeClr>
                </a:solidFill>
                <a:effectLst/>
                <a:latin typeface="+mn-lt"/>
                <a:cs typeface="Calibri" pitchFamily="34" charset="0"/>
              </a:rPr>
              <a:t>TACCR</a:t>
            </a:r>
            <a:r>
              <a:rPr lang="en-US" baseline="-25000" dirty="0" err="1" smtClean="0">
                <a:solidFill>
                  <a:schemeClr val="tx1">
                    <a:lumMod val="85000"/>
                    <a:lumOff val="15000"/>
                  </a:schemeClr>
                </a:solidFill>
                <a:effectLst/>
                <a:latin typeface="+mn-lt"/>
                <a:cs typeface="Calibri" pitchFamily="34" charset="0"/>
              </a:rPr>
              <a:t>x</a:t>
            </a:r>
            <a:r>
              <a:rPr kumimoji="0" lang="en-US" b="1" i="0" u="none" strike="noStrike" cap="none" normalizeH="0" dirty="0" smtClean="0">
                <a:ln>
                  <a:noFill/>
                </a:ln>
                <a:solidFill>
                  <a:schemeClr val="tx1">
                    <a:lumMod val="85000"/>
                    <a:lumOff val="15000"/>
                  </a:schemeClr>
                </a:solidFill>
                <a:effectLst/>
                <a:latin typeface="+mn-lt"/>
                <a:cs typeface="Calibri" pitchFamily="34" charset="0"/>
              </a:rPr>
              <a:t>)</a:t>
            </a:r>
            <a:endParaRPr lang="en-US" dirty="0">
              <a:solidFill>
                <a:schemeClr val="tx1">
                  <a:lumMod val="85000"/>
                  <a:lumOff val="15000"/>
                </a:schemeClr>
              </a:solidFill>
              <a:effectLst/>
              <a:latin typeface="+mn-lt"/>
              <a:cs typeface="Calibri" pitchFamily="34" charset="0"/>
            </a:endParaRPr>
          </a:p>
        </p:txBody>
      </p:sp>
      <p:sp>
        <p:nvSpPr>
          <p:cNvPr id="6" name="Rectangle 13"/>
          <p:cNvSpPr/>
          <p:nvPr/>
        </p:nvSpPr>
        <p:spPr bwMode="auto">
          <a:xfrm>
            <a:off x="2514600" y="1460999"/>
            <a:ext cx="3352800" cy="1149376"/>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ts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mn-lt"/>
                <a:cs typeface="Calibri" pitchFamily="34" charset="0"/>
              </a:rPr>
              <a:t>Counter</a:t>
            </a:r>
            <a:endParaRPr lang="en-US" dirty="0">
              <a:solidFill>
                <a:schemeClr val="tx2"/>
              </a:solidFill>
              <a:effectLst/>
              <a:latin typeface="+mn-lt"/>
              <a:cs typeface="Calibri" pitchFamily="34" charset="0"/>
            </a:endParaRPr>
          </a:p>
          <a:p>
            <a:pPr marL="0" marR="0" indent="0" algn="ctr" defTabSz="914400" rtl="0" eaLnBrk="0" fontAlgn="base" latinLnBrk="0" hangingPunct="0">
              <a:lnSpc>
                <a:spcPct val="90000"/>
              </a:lnSpc>
              <a:spcBef>
                <a:spcPts val="0"/>
              </a:spcBef>
              <a:spcAft>
                <a:spcPct val="0"/>
              </a:spcAft>
              <a:buClrTx/>
              <a:buSzTx/>
              <a:buFontTx/>
              <a:buNone/>
              <a:tabLst/>
            </a:pPr>
            <a:r>
              <a:rPr kumimoji="0" lang="en-US" sz="2800" b="1" i="0" u="none" strike="noStrike" cap="none" normalizeH="0" dirty="0" smtClean="0">
                <a:ln>
                  <a:noFill/>
                </a:ln>
                <a:solidFill>
                  <a:schemeClr val="dk1"/>
                </a:solidFill>
                <a:effectLst/>
                <a:latin typeface="+mn-lt"/>
                <a:cs typeface="Calibri" pitchFamily="34" charset="0"/>
              </a:rPr>
              <a:t>Register (TAR)</a:t>
            </a:r>
            <a:endParaRPr kumimoji="0" lang="en-US" sz="2800" b="1" i="0" u="none" strike="noStrike" cap="none" normalizeH="0" baseline="0" dirty="0" smtClean="0">
              <a:ln>
                <a:noFill/>
              </a:ln>
              <a:solidFill>
                <a:schemeClr val="dk1"/>
              </a:solidFill>
              <a:effectLst/>
              <a:latin typeface="+mn-lt"/>
              <a:cs typeface="Calibri" pitchFamily="34" charset="0"/>
            </a:endParaRPr>
          </a:p>
        </p:txBody>
      </p:sp>
      <p:graphicFrame>
        <p:nvGraphicFramePr>
          <p:cNvPr id="7" name="Table 14"/>
          <p:cNvGraphicFramePr>
            <a:graphicFrameLocks noGrp="1"/>
          </p:cNvGraphicFramePr>
          <p:nvPr>
            <p:extLst>
              <p:ext uri="{D42A27DB-BD31-4B8C-83A1-F6EECF244321}">
                <p14:modId xmlns:p14="http://schemas.microsoft.com/office/powerpoint/2010/main" val="1052394830"/>
              </p:ext>
            </p:extLst>
          </p:nvPr>
        </p:nvGraphicFramePr>
        <p:xfrm>
          <a:off x="2512828" y="1075269"/>
          <a:ext cx="3354576" cy="370840"/>
        </p:xfrm>
        <a:graphic>
          <a:graphicData uri="http://schemas.openxmlformats.org/drawingml/2006/table">
            <a:tbl>
              <a:tblPr>
                <a:tableStyleId>{5C22544A-7EE6-4342-B048-85BDC9FD1C3A}</a:tableStyleId>
              </a:tblPr>
              <a:tblGrid>
                <a:gridCol w="209661"/>
                <a:gridCol w="209661"/>
                <a:gridCol w="209661"/>
                <a:gridCol w="209661"/>
                <a:gridCol w="209661"/>
                <a:gridCol w="209661"/>
                <a:gridCol w="209661"/>
                <a:gridCol w="209661"/>
                <a:gridCol w="209661"/>
                <a:gridCol w="209661"/>
                <a:gridCol w="209661"/>
                <a:gridCol w="209661"/>
                <a:gridCol w="209661"/>
                <a:gridCol w="209661"/>
                <a:gridCol w="209661"/>
                <a:gridCol w="209661"/>
              </a:tblGrid>
              <a:tr h="370840">
                <a:tc>
                  <a:txBody>
                    <a:bodyPr/>
                    <a:lstStyle/>
                    <a:p>
                      <a:pPr algn="ctr"/>
                      <a:r>
                        <a:rPr lang="en-US" sz="1600" dirty="0" smtClean="0">
                          <a:solidFill>
                            <a:srgbClr val="000000"/>
                          </a:solidFill>
                          <a:latin typeface="Arial Narrow" pitchFamily="34" charset="0"/>
                        </a:rPr>
                        <a:t>15</a:t>
                      </a: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r>
                        <a:rPr lang="en-US" sz="1600" dirty="0" smtClean="0">
                          <a:solidFill>
                            <a:srgbClr val="000000"/>
                          </a:solidFill>
                          <a:latin typeface="Arial Narrow" pitchFamily="34" charset="0"/>
                        </a:rPr>
                        <a:t>0</a:t>
                      </a:r>
                      <a:endParaRPr lang="en-US" sz="1600" dirty="0">
                        <a:solidFill>
                          <a:srgbClr val="000000"/>
                        </a:solidFill>
                        <a:latin typeface="Arial Narrow" pitchFamily="34" charset="0"/>
                      </a:endParaRPr>
                    </a:p>
                  </a:txBody>
                  <a:tcPr marL="0" marR="0">
                    <a:noFill/>
                  </a:tcPr>
                </a:tc>
              </a:tr>
            </a:tbl>
          </a:graphicData>
        </a:graphic>
      </p:graphicFrame>
      <p:sp>
        <p:nvSpPr>
          <p:cNvPr id="8" name="Isosceles Triangle 15"/>
          <p:cNvSpPr/>
          <p:nvPr/>
        </p:nvSpPr>
        <p:spPr bwMode="auto">
          <a:xfrm rot="5400000">
            <a:off x="2533650" y="2261582"/>
            <a:ext cx="190500" cy="2286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sp>
        <p:nvSpPr>
          <p:cNvPr id="9" name="TextBox 21"/>
          <p:cNvSpPr txBox="1"/>
          <p:nvPr/>
        </p:nvSpPr>
        <p:spPr>
          <a:xfrm>
            <a:off x="3912720" y="1076777"/>
            <a:ext cx="556563" cy="369332"/>
          </a:xfrm>
          <a:prstGeom prst="rect">
            <a:avLst/>
          </a:prstGeom>
          <a:noFill/>
        </p:spPr>
        <p:txBody>
          <a:bodyPr wrap="none" rtlCol="0" anchor="b" anchorCtr="0">
            <a:spAutoFit/>
          </a:bodyPr>
          <a:lstStyle/>
          <a:p>
            <a:pPr algn="ctr">
              <a:spcBef>
                <a:spcPts val="0"/>
              </a:spcBef>
            </a:pPr>
            <a:r>
              <a:rPr lang="en-US" sz="1800" b="0" dirty="0" smtClean="0">
                <a:effectLst/>
                <a:latin typeface="+mn-lt"/>
                <a:cs typeface="Calibri" pitchFamily="34" charset="0"/>
              </a:rPr>
              <a:t>TAR</a:t>
            </a:r>
          </a:p>
        </p:txBody>
      </p:sp>
      <p:sp>
        <p:nvSpPr>
          <p:cNvPr id="10" name="TextBox 22"/>
          <p:cNvSpPr txBox="1"/>
          <p:nvPr/>
        </p:nvSpPr>
        <p:spPr>
          <a:xfrm>
            <a:off x="6705600" y="1543245"/>
            <a:ext cx="1938608" cy="984885"/>
          </a:xfrm>
          <a:prstGeom prst="rect">
            <a:avLst/>
          </a:prstGeom>
          <a:noFill/>
        </p:spPr>
        <p:txBody>
          <a:bodyPr wrap="none" rtlCol="0" anchor="ctr" anchorCtr="0">
            <a:spAutoFit/>
          </a:bodyPr>
          <a:lstStyle/>
          <a:p>
            <a:pPr>
              <a:spcBef>
                <a:spcPts val="0"/>
              </a:spcBef>
              <a:buClr>
                <a:schemeClr val="tx2"/>
              </a:buClr>
              <a:buSzPct val="75000"/>
            </a:pPr>
            <a:r>
              <a:rPr lang="en-US" sz="2000" dirty="0" smtClean="0">
                <a:effectLst/>
                <a:latin typeface="+mn-lt"/>
                <a:cs typeface="Calibri" pitchFamily="34" charset="0"/>
              </a:rPr>
              <a:t>Counter</a:t>
            </a:r>
            <a:br>
              <a:rPr lang="en-US" sz="2000" dirty="0" smtClean="0">
                <a:effectLst/>
                <a:latin typeface="+mn-lt"/>
                <a:cs typeface="Calibri" pitchFamily="34" charset="0"/>
              </a:rPr>
            </a:br>
            <a:r>
              <a:rPr lang="en-US" sz="2000" dirty="0" smtClean="0">
                <a:effectLst/>
                <a:latin typeface="+mn-lt"/>
                <a:cs typeface="Calibri" pitchFamily="34" charset="0"/>
              </a:rPr>
              <a:t>Overflow Action</a:t>
            </a:r>
          </a:p>
          <a:p>
            <a:pPr marL="176213" indent="-176213">
              <a:spcBef>
                <a:spcPts val="0"/>
              </a:spcBef>
              <a:buClr>
                <a:schemeClr val="tx1"/>
              </a:buClr>
              <a:buSzPct val="75000"/>
              <a:buFont typeface="Wingdings"/>
              <a:buChar char=""/>
            </a:pPr>
            <a:r>
              <a:rPr lang="en-US" sz="1800" b="0" dirty="0">
                <a:solidFill>
                  <a:schemeClr val="dk1"/>
                </a:solidFill>
                <a:effectLst/>
                <a:latin typeface="+mn-lt"/>
                <a:cs typeface="Calibri" pitchFamily="34" charset="0"/>
              </a:rPr>
              <a:t>Interrupt (TAIFG)</a:t>
            </a:r>
          </a:p>
        </p:txBody>
      </p:sp>
      <p:cxnSp>
        <p:nvCxnSpPr>
          <p:cNvPr id="11" name="Straight Arrow Connector 23"/>
          <p:cNvCxnSpPr>
            <a:stCxn id="6" idx="3"/>
            <a:endCxn id="10" idx="1"/>
          </p:cNvCxnSpPr>
          <p:nvPr/>
        </p:nvCxnSpPr>
        <p:spPr bwMode="auto">
          <a:xfrm>
            <a:off x="5867400" y="2035687"/>
            <a:ext cx="838200" cy="1"/>
          </a:xfrm>
          <a:prstGeom prst="straightConnector1">
            <a:avLst/>
          </a:prstGeom>
          <a:solidFill>
            <a:schemeClr val="accent1"/>
          </a:solidFill>
          <a:ln w="76200" cap="flat" cmpd="sng" algn="ctr">
            <a:solidFill>
              <a:schemeClr val="tx1"/>
            </a:solidFill>
            <a:prstDash val="solid"/>
            <a:round/>
            <a:headEnd type="none" w="sm" len="sm"/>
            <a:tailEnd type="arrow"/>
          </a:ln>
          <a:effectLst/>
        </p:spPr>
      </p:cxnSp>
      <p:sp>
        <p:nvSpPr>
          <p:cNvPr id="14" name="TextBox 25"/>
          <p:cNvSpPr txBox="1"/>
          <p:nvPr/>
        </p:nvSpPr>
        <p:spPr>
          <a:xfrm>
            <a:off x="381000" y="5446965"/>
            <a:ext cx="8319137" cy="646331"/>
          </a:xfrm>
          <a:prstGeom prst="rect">
            <a:avLst/>
          </a:prstGeom>
          <a:solidFill>
            <a:schemeClr val="bg1"/>
          </a:solidFill>
        </p:spPr>
        <p:txBody>
          <a:bodyPr wrap="none" rtlCol="0" anchor="t" anchorCtr="0">
            <a:spAutoFit/>
          </a:bodyPr>
          <a:lstStyle/>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Capture time (i.e. count value) when </a:t>
            </a:r>
            <a:r>
              <a:rPr lang="en-US" sz="1800" b="0" dirty="0">
                <a:effectLst/>
                <a:latin typeface="+mn-lt"/>
                <a:cs typeface="Calibri" pitchFamily="34" charset="0"/>
              </a:rPr>
              <a:t>Capture Input </a:t>
            </a:r>
            <a:r>
              <a:rPr lang="en-US" sz="1800" b="0" dirty="0" smtClean="0">
                <a:effectLst/>
                <a:latin typeface="+mn-lt"/>
                <a:cs typeface="Calibri" pitchFamily="34" charset="0"/>
              </a:rPr>
              <a:t>signal occurs</a:t>
            </a: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When capture is triggered, count value is placed in CCR and an interrupt is generated</a:t>
            </a:r>
          </a:p>
        </p:txBody>
      </p:sp>
      <p:sp>
        <p:nvSpPr>
          <p:cNvPr id="15" name="Isosceles Triangle 26"/>
          <p:cNvSpPr/>
          <p:nvPr/>
        </p:nvSpPr>
        <p:spPr bwMode="auto">
          <a:xfrm rot="5400000">
            <a:off x="2533650" y="4649286"/>
            <a:ext cx="190500" cy="228600"/>
          </a:xfrm>
          <a:prstGeom prst="triangle">
            <a:avLst/>
          </a:prstGeom>
          <a:solidFill>
            <a:srgbClr val="008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grpSp>
        <p:nvGrpSpPr>
          <p:cNvPr id="16" name="Group 2"/>
          <p:cNvGrpSpPr/>
          <p:nvPr/>
        </p:nvGrpSpPr>
        <p:grpSpPr>
          <a:xfrm>
            <a:off x="257843" y="4148033"/>
            <a:ext cx="2256757" cy="1231106"/>
            <a:chOff x="257843" y="4148033"/>
            <a:chExt cx="2256757" cy="1231106"/>
          </a:xfrm>
        </p:grpSpPr>
        <p:sp>
          <p:nvSpPr>
            <p:cNvPr id="17" name="TextBox 27"/>
            <p:cNvSpPr txBox="1"/>
            <p:nvPr/>
          </p:nvSpPr>
          <p:spPr>
            <a:xfrm>
              <a:off x="257843" y="4148033"/>
              <a:ext cx="1626023" cy="1231106"/>
            </a:xfrm>
            <a:prstGeom prst="rect">
              <a:avLst/>
            </a:prstGeom>
            <a:noFill/>
          </p:spPr>
          <p:txBody>
            <a:bodyPr wrap="none" rtlCol="0" anchor="ctr" anchorCtr="0">
              <a:spAutoFit/>
            </a:bodyPr>
            <a:lstStyle/>
            <a:p>
              <a:pPr>
                <a:spcBef>
                  <a:spcPts val="0"/>
                </a:spcBef>
                <a:buClr>
                  <a:schemeClr val="tx2"/>
                </a:buClr>
                <a:buSzPct val="75000"/>
              </a:pPr>
              <a:r>
                <a:rPr lang="en-US" sz="2000" dirty="0" smtClean="0">
                  <a:solidFill>
                    <a:srgbClr val="008000"/>
                  </a:solidFill>
                  <a:effectLst/>
                  <a:latin typeface="+mn-lt"/>
                  <a:cs typeface="Calibri" pitchFamily="34" charset="0"/>
                </a:rPr>
                <a:t>Capture Input</a:t>
              </a:r>
              <a:endParaRPr lang="en-US" sz="2000" dirty="0">
                <a:solidFill>
                  <a:srgbClr val="008000"/>
                </a:solidFill>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solidFill>
                    <a:schemeClr val="dk1"/>
                  </a:solidFill>
                  <a:effectLst/>
                  <a:latin typeface="+mn-lt"/>
                  <a:cs typeface="Calibri" pitchFamily="34" charset="0"/>
                </a:rPr>
                <a:t>CCInA</a:t>
              </a:r>
            </a:p>
            <a:p>
              <a:pPr marL="176213" indent="-176213">
                <a:spcBef>
                  <a:spcPts val="0"/>
                </a:spcBef>
                <a:buClr>
                  <a:schemeClr val="tx1"/>
                </a:buClr>
                <a:buSzPct val="75000"/>
                <a:buFont typeface="Wingdings"/>
                <a:buChar char=""/>
              </a:pPr>
              <a:r>
                <a:rPr lang="en-US" sz="1800" b="0" dirty="0" smtClean="0">
                  <a:solidFill>
                    <a:schemeClr val="dk1"/>
                  </a:solidFill>
                  <a:effectLst/>
                  <a:latin typeface="+mn-lt"/>
                  <a:cs typeface="Calibri" pitchFamily="34" charset="0"/>
                </a:rPr>
                <a:t>CCInB</a:t>
              </a:r>
            </a:p>
            <a:p>
              <a:pPr marL="176213" indent="-176213">
                <a:spcBef>
                  <a:spcPts val="0"/>
                </a:spcBef>
                <a:buClr>
                  <a:schemeClr val="tx1"/>
                </a:buClr>
                <a:buSzPct val="75000"/>
                <a:buFont typeface="Wingdings"/>
                <a:buChar char=""/>
              </a:pPr>
              <a:r>
                <a:rPr lang="en-US" sz="1800" b="0" dirty="0" smtClean="0">
                  <a:solidFill>
                    <a:schemeClr val="dk1"/>
                  </a:solidFill>
                  <a:effectLst/>
                  <a:latin typeface="+mn-lt"/>
                  <a:cs typeface="Calibri" pitchFamily="34" charset="0"/>
                </a:rPr>
                <a:t>Software</a:t>
              </a:r>
            </a:p>
          </p:txBody>
        </p:sp>
        <p:cxnSp>
          <p:nvCxnSpPr>
            <p:cNvPr id="18" name="Straight Arrow Connector 28"/>
            <p:cNvCxnSpPr>
              <a:stCxn id="17" idx="3"/>
              <a:endCxn id="15" idx="3"/>
            </p:cNvCxnSpPr>
            <p:nvPr/>
          </p:nvCxnSpPr>
          <p:spPr bwMode="auto">
            <a:xfrm>
              <a:off x="1883866" y="4763586"/>
              <a:ext cx="630734" cy="0"/>
            </a:xfrm>
            <a:prstGeom prst="straightConnector1">
              <a:avLst/>
            </a:prstGeom>
            <a:solidFill>
              <a:schemeClr val="accent1"/>
            </a:solidFill>
            <a:ln w="25400" cap="flat" cmpd="sng" algn="ctr">
              <a:solidFill>
                <a:schemeClr val="tx1"/>
              </a:solidFill>
              <a:prstDash val="solid"/>
              <a:round/>
              <a:headEnd type="none" w="sm" len="sm"/>
              <a:tailEnd type="arrow"/>
            </a:ln>
            <a:effectLst/>
          </p:spPr>
        </p:cxnSp>
      </p:grpSp>
      <p:grpSp>
        <p:nvGrpSpPr>
          <p:cNvPr id="19" name="Group 5"/>
          <p:cNvGrpSpPr/>
          <p:nvPr/>
        </p:nvGrpSpPr>
        <p:grpSpPr>
          <a:xfrm>
            <a:off x="5867400" y="3961615"/>
            <a:ext cx="2920308" cy="1231106"/>
            <a:chOff x="5867400" y="3961615"/>
            <a:chExt cx="2920308" cy="1231106"/>
          </a:xfrm>
        </p:grpSpPr>
        <p:sp>
          <p:nvSpPr>
            <p:cNvPr id="20" name="TextBox 29"/>
            <p:cNvSpPr txBox="1"/>
            <p:nvPr/>
          </p:nvSpPr>
          <p:spPr>
            <a:xfrm>
              <a:off x="6705600" y="3961615"/>
              <a:ext cx="2082108" cy="1231106"/>
            </a:xfrm>
            <a:prstGeom prst="rect">
              <a:avLst/>
            </a:prstGeom>
            <a:noFill/>
          </p:spPr>
          <p:txBody>
            <a:bodyPr wrap="none" rtlCol="0" anchor="ctr" anchorCtr="0">
              <a:spAutoFit/>
            </a:bodyPr>
            <a:lstStyle/>
            <a:p>
              <a:pPr>
                <a:spcBef>
                  <a:spcPts val="0"/>
                </a:spcBef>
                <a:buClr>
                  <a:schemeClr val="tx2"/>
                </a:buClr>
                <a:buSzPct val="75000"/>
              </a:pPr>
              <a:r>
                <a:rPr lang="en-US" sz="2000" dirty="0" smtClean="0">
                  <a:solidFill>
                    <a:srgbClr val="008000"/>
                  </a:solidFill>
                  <a:effectLst/>
                  <a:latin typeface="+mn-lt"/>
                  <a:cs typeface="Calibri" pitchFamily="34" charset="0"/>
                </a:rPr>
                <a:t>Capture Actions</a:t>
              </a:r>
            </a:p>
            <a:p>
              <a:pPr marL="176213" indent="-176213">
                <a:spcBef>
                  <a:spcPts val="0"/>
                </a:spcBef>
                <a:buClr>
                  <a:srgbClr val="008000"/>
                </a:buClr>
                <a:buSzPct val="75000"/>
                <a:buFont typeface="Wingdings"/>
                <a:buChar char=""/>
              </a:pPr>
              <a:r>
                <a:rPr lang="en-US" sz="1800" b="0" dirty="0" smtClean="0">
                  <a:solidFill>
                    <a:schemeClr val="dk1"/>
                  </a:solidFill>
                  <a:effectLst/>
                  <a:latin typeface="+mn-lt"/>
                  <a:cs typeface="Calibri" pitchFamily="34" charset="0"/>
                </a:rPr>
                <a:t>Interrupt (</a:t>
              </a:r>
              <a:r>
                <a:rPr lang="en-US" sz="1800" b="0" dirty="0" err="1" smtClean="0">
                  <a:solidFill>
                    <a:schemeClr val="dk1"/>
                  </a:solidFill>
                  <a:effectLst/>
                  <a:latin typeface="+mn-lt"/>
                  <a:cs typeface="Calibri" pitchFamily="34" charset="0"/>
                </a:rPr>
                <a:t>CCIFGx</a:t>
              </a:r>
              <a:r>
                <a:rPr lang="en-US" sz="1800" b="0" dirty="0" smtClean="0">
                  <a:solidFill>
                    <a:schemeClr val="dk1"/>
                  </a:solidFill>
                  <a:effectLst/>
                  <a:latin typeface="+mn-lt"/>
                  <a:cs typeface="Calibri" pitchFamily="34" charset="0"/>
                </a:rPr>
                <a:t>)</a:t>
              </a:r>
            </a:p>
            <a:p>
              <a:pPr marL="176213" indent="-176213">
                <a:spcBef>
                  <a:spcPts val="0"/>
                </a:spcBef>
                <a:buClr>
                  <a:srgbClr val="008000"/>
                </a:buClr>
                <a:buSzPct val="75000"/>
                <a:buFont typeface="Wingdings"/>
                <a:buChar char=""/>
              </a:pPr>
              <a:r>
                <a:rPr lang="en-US" sz="1800" b="0" dirty="0">
                  <a:solidFill>
                    <a:schemeClr val="dk1"/>
                  </a:solidFill>
                  <a:effectLst/>
                  <a:latin typeface="+mn-lt"/>
                  <a:cs typeface="Calibri" pitchFamily="34" charset="0"/>
                </a:rPr>
                <a:t>Signal peripheral</a:t>
              </a:r>
            </a:p>
            <a:p>
              <a:pPr marL="176213" indent="-176213">
                <a:spcBef>
                  <a:spcPts val="0"/>
                </a:spcBef>
                <a:buClr>
                  <a:srgbClr val="008000"/>
                </a:buClr>
                <a:buSzPct val="75000"/>
                <a:buFont typeface="Wingdings"/>
                <a:buChar char=""/>
              </a:pPr>
              <a:r>
                <a:rPr lang="en-US" sz="1800" b="0" dirty="0">
                  <a:solidFill>
                    <a:schemeClr val="dk1"/>
                  </a:solidFill>
                  <a:effectLst/>
                  <a:latin typeface="+mn-lt"/>
                  <a:cs typeface="Calibri" pitchFamily="34" charset="0"/>
                </a:rPr>
                <a:t>Modify pin (TAx.n</a:t>
              </a:r>
              <a:r>
                <a:rPr lang="en-US" sz="1800" b="0" dirty="0" smtClean="0">
                  <a:solidFill>
                    <a:schemeClr val="dk1"/>
                  </a:solidFill>
                  <a:effectLst/>
                  <a:latin typeface="+mn-lt"/>
                  <a:cs typeface="Calibri" pitchFamily="34" charset="0"/>
                </a:rPr>
                <a:t>)</a:t>
              </a:r>
              <a:endParaRPr lang="en-US" sz="1800" b="0" dirty="0">
                <a:solidFill>
                  <a:schemeClr val="dk1"/>
                </a:solidFill>
                <a:effectLst/>
                <a:latin typeface="+mn-lt"/>
                <a:cs typeface="Calibri" pitchFamily="34" charset="0"/>
              </a:endParaRPr>
            </a:p>
          </p:txBody>
        </p:sp>
        <p:cxnSp>
          <p:nvCxnSpPr>
            <p:cNvPr id="21" name="Straight Arrow Connector 31"/>
            <p:cNvCxnSpPr>
              <a:stCxn id="5" idx="3"/>
              <a:endCxn id="20" idx="1"/>
            </p:cNvCxnSpPr>
            <p:nvPr/>
          </p:nvCxnSpPr>
          <p:spPr bwMode="auto">
            <a:xfrm>
              <a:off x="5867400" y="4577168"/>
              <a:ext cx="838200" cy="0"/>
            </a:xfrm>
            <a:prstGeom prst="straightConnector1">
              <a:avLst/>
            </a:prstGeom>
            <a:solidFill>
              <a:schemeClr val="accent1"/>
            </a:solidFill>
            <a:ln w="76200" cap="flat" cmpd="sng" algn="ctr">
              <a:solidFill>
                <a:schemeClr val="tx1"/>
              </a:solidFill>
              <a:prstDash val="solid"/>
              <a:round/>
              <a:headEnd type="none" w="sm" len="sm"/>
              <a:tailEnd type="arrow"/>
            </a:ln>
            <a:effectLst/>
          </p:spPr>
        </p:cxnSp>
      </p:grpSp>
      <p:sp>
        <p:nvSpPr>
          <p:cNvPr id="22" name="TextBox 34"/>
          <p:cNvSpPr txBox="1"/>
          <p:nvPr/>
        </p:nvSpPr>
        <p:spPr>
          <a:xfrm>
            <a:off x="611141" y="1844824"/>
            <a:ext cx="1944635" cy="954107"/>
          </a:xfrm>
          <a:prstGeom prst="rect">
            <a:avLst/>
          </a:prstGeom>
          <a:noFill/>
        </p:spPr>
        <p:txBody>
          <a:bodyPr wrap="none" rtlCol="0" anchor="ctr" anchorCtr="0">
            <a:spAutoFit/>
          </a:bodyPr>
          <a:lstStyle/>
          <a:p>
            <a:pPr>
              <a:spcBef>
                <a:spcPts val="0"/>
              </a:spcBef>
              <a:buClr>
                <a:schemeClr val="tx2"/>
              </a:buClr>
              <a:buSzPct val="75000"/>
            </a:pPr>
            <a:r>
              <a:rPr lang="en-US" sz="2000" dirty="0" smtClean="0">
                <a:effectLst/>
                <a:latin typeface="+mn-lt"/>
                <a:cs typeface="Calibri" pitchFamily="34" charset="0"/>
              </a:rPr>
              <a:t>Clock Input</a:t>
            </a:r>
            <a:endParaRPr lang="en-US" sz="2000" dirty="0">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Clock</a:t>
            </a:r>
            <a:endParaRPr lang="en-US" sz="1800" b="0" dirty="0">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GPIO Pin (TACLK)</a:t>
            </a:r>
            <a:endParaRPr lang="en-US" sz="1800" b="0" dirty="0">
              <a:effectLst/>
              <a:latin typeface="+mn-lt"/>
              <a:cs typeface="Calibri" pitchFamily="34" charset="0"/>
            </a:endParaRPr>
          </a:p>
        </p:txBody>
      </p:sp>
      <p:cxnSp>
        <p:nvCxnSpPr>
          <p:cNvPr id="23" name="Straight Arrow Connector 35"/>
          <p:cNvCxnSpPr/>
          <p:nvPr/>
        </p:nvCxnSpPr>
        <p:spPr bwMode="auto">
          <a:xfrm flipV="1">
            <a:off x="1638349" y="2375882"/>
            <a:ext cx="876251" cy="1"/>
          </a:xfrm>
          <a:prstGeom prst="straightConnector1">
            <a:avLst/>
          </a:prstGeom>
          <a:solidFill>
            <a:schemeClr val="accent1"/>
          </a:solidFill>
          <a:ln w="25400" cap="flat" cmpd="sng" algn="ctr">
            <a:solidFill>
              <a:schemeClr val="tx1"/>
            </a:solidFill>
            <a:prstDash val="solid"/>
            <a:round/>
            <a:headEnd type="none" w="sm" len="sm"/>
            <a:tailEnd type="arrow"/>
          </a:ln>
          <a:effectLst/>
        </p:spPr>
      </p:cxnSp>
      <p:sp>
        <p:nvSpPr>
          <p:cNvPr id="24" name="圓角矩形 23"/>
          <p:cNvSpPr/>
          <p:nvPr/>
        </p:nvSpPr>
        <p:spPr bwMode="auto">
          <a:xfrm>
            <a:off x="611140" y="2780928"/>
            <a:ext cx="2808731" cy="1206574"/>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altLang="zh-TW" dirty="0">
                <a:solidFill>
                  <a:srgbClr val="008000"/>
                </a:solidFill>
                <a:latin typeface="+mn-lt"/>
                <a:cs typeface="Calibri" pitchFamily="34" charset="0"/>
              </a:rPr>
              <a:t>Capture Input </a:t>
            </a:r>
            <a:r>
              <a:rPr lang="en-US" altLang="zh-TW" dirty="0">
                <a:latin typeface="+mn-lt"/>
                <a:cs typeface="Calibri" pitchFamily="34" charset="0"/>
              </a:rPr>
              <a:t>signal </a:t>
            </a:r>
            <a:br>
              <a:rPr lang="en-US" altLang="zh-TW" dirty="0">
                <a:latin typeface="+mn-lt"/>
                <a:cs typeface="Calibri" pitchFamily="34" charset="0"/>
              </a:rPr>
            </a:br>
            <a:r>
              <a:rPr lang="en-US" altLang="zh-TW" dirty="0">
                <a:latin typeface="+mn-lt"/>
                <a:cs typeface="Calibri" pitchFamily="34" charset="0"/>
              </a:rPr>
              <a:t>triggers transfer:</a:t>
            </a:r>
            <a:r>
              <a:rPr lang="en-US" altLang="zh-TW" dirty="0">
                <a:solidFill>
                  <a:srgbClr val="008000"/>
                </a:solidFill>
                <a:latin typeface="+mn-lt"/>
                <a:cs typeface="Calibri" pitchFamily="34" charset="0"/>
              </a:rPr>
              <a:t/>
            </a:r>
            <a:br>
              <a:rPr lang="en-US" altLang="zh-TW" dirty="0">
                <a:solidFill>
                  <a:srgbClr val="008000"/>
                </a:solidFill>
                <a:latin typeface="+mn-lt"/>
                <a:cs typeface="Calibri" pitchFamily="34" charset="0"/>
              </a:rPr>
            </a:br>
            <a:r>
              <a:rPr lang="en-US" altLang="zh-TW" dirty="0">
                <a:solidFill>
                  <a:schemeClr val="tx2"/>
                </a:solidFill>
                <a:latin typeface="+mn-lt"/>
                <a:cs typeface="Calibri" pitchFamily="34" charset="0"/>
              </a:rPr>
              <a:t>Counter</a:t>
            </a:r>
            <a:r>
              <a:rPr lang="en-US" altLang="zh-TW" dirty="0">
                <a:solidFill>
                  <a:srgbClr val="008000"/>
                </a:solidFill>
                <a:latin typeface="+mn-lt"/>
                <a:cs typeface="Calibri" pitchFamily="34" charset="0"/>
              </a:rPr>
              <a:t> </a:t>
            </a:r>
            <a:r>
              <a:rPr lang="en-US" altLang="zh-TW" dirty="0">
                <a:latin typeface="+mn-lt"/>
                <a:cs typeface="Calibri" pitchFamily="34" charset="0"/>
                <a:sym typeface="Symbol"/>
              </a:rPr>
              <a:t></a:t>
            </a:r>
            <a:r>
              <a:rPr lang="en-US" altLang="zh-TW" dirty="0">
                <a:solidFill>
                  <a:srgbClr val="008000"/>
                </a:solidFill>
                <a:latin typeface="+mn-lt"/>
                <a:cs typeface="Calibri" pitchFamily="34" charset="0"/>
              </a:rPr>
              <a:t> Capture</a:t>
            </a:r>
            <a:endParaRPr lang="en-US" altLang="zh-TW" dirty="0">
              <a:latin typeface="+mn-lt"/>
              <a:cs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ndParaRPr>
          </a:p>
        </p:txBody>
      </p:sp>
      <p:cxnSp>
        <p:nvCxnSpPr>
          <p:cNvPr id="26" name="直線單箭頭接點 25"/>
          <p:cNvCxnSpPr/>
          <p:nvPr/>
        </p:nvCxnSpPr>
        <p:spPr bwMode="auto">
          <a:xfrm>
            <a:off x="1638349" y="4011979"/>
            <a:ext cx="1" cy="281117"/>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3690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Compare Basics</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7</a:t>
            </a:fld>
            <a:endParaRPr lang="zh-TW" altLang="zh-TW"/>
          </a:p>
        </p:txBody>
      </p:sp>
      <p:sp>
        <p:nvSpPr>
          <p:cNvPr id="6" name="Up-Down Arrow 6"/>
          <p:cNvSpPr/>
          <p:nvPr/>
        </p:nvSpPr>
        <p:spPr bwMode="auto">
          <a:xfrm>
            <a:off x="3857608" y="2684530"/>
            <a:ext cx="666784" cy="1812404"/>
          </a:xfrm>
          <a:prstGeom prst="upDownArrow">
            <a:avLst>
              <a:gd name="adj1" fmla="val 50000"/>
              <a:gd name="adj2" fmla="val 45951"/>
            </a:avLst>
          </a:prstGeom>
          <a:solidFill>
            <a:srgbClr val="339933"/>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sp>
        <p:nvSpPr>
          <p:cNvPr id="7" name="TextBox 16"/>
          <p:cNvSpPr txBox="1"/>
          <p:nvPr/>
        </p:nvSpPr>
        <p:spPr>
          <a:xfrm>
            <a:off x="6705600" y="4349039"/>
            <a:ext cx="2082108" cy="1231106"/>
          </a:xfrm>
          <a:prstGeom prst="rect">
            <a:avLst/>
          </a:prstGeom>
          <a:noFill/>
        </p:spPr>
        <p:txBody>
          <a:bodyPr wrap="none" rtlCol="0" anchor="ctr" anchorCtr="0">
            <a:spAutoFit/>
          </a:bodyPr>
          <a:lstStyle/>
          <a:p>
            <a:pPr>
              <a:spcBef>
                <a:spcPts val="0"/>
              </a:spcBef>
              <a:buClr>
                <a:schemeClr val="tx2"/>
              </a:buClr>
              <a:buSzPct val="75000"/>
            </a:pPr>
            <a:r>
              <a:rPr lang="en-US" sz="2000" dirty="0" smtClean="0">
                <a:solidFill>
                  <a:schemeClr val="tx2"/>
                </a:solidFill>
                <a:effectLst/>
                <a:latin typeface="+mn-lt"/>
                <a:cs typeface="Calibri" pitchFamily="34" charset="0"/>
              </a:rPr>
              <a:t>Compare Actions</a:t>
            </a:r>
          </a:p>
          <a:p>
            <a:pPr marL="176213" indent="-176213">
              <a:spcBef>
                <a:spcPts val="0"/>
              </a:spcBef>
              <a:buClr>
                <a:schemeClr val="tx2"/>
              </a:buClr>
              <a:buSzPct val="75000"/>
              <a:buFont typeface="Wingdings"/>
              <a:buChar char=""/>
            </a:pPr>
            <a:r>
              <a:rPr lang="en-US" sz="1800" b="0" dirty="0">
                <a:solidFill>
                  <a:schemeClr val="dk1"/>
                </a:solidFill>
                <a:effectLst/>
                <a:latin typeface="+mn-lt"/>
                <a:cs typeface="Calibri" pitchFamily="34" charset="0"/>
              </a:rPr>
              <a:t>Interrupt (</a:t>
            </a:r>
            <a:r>
              <a:rPr lang="en-US" sz="1800" b="0" dirty="0" err="1" smtClean="0">
                <a:solidFill>
                  <a:schemeClr val="dk1"/>
                </a:solidFill>
                <a:effectLst/>
                <a:latin typeface="+mn-lt"/>
                <a:cs typeface="Calibri" pitchFamily="34" charset="0"/>
              </a:rPr>
              <a:t>CCIFGx</a:t>
            </a:r>
            <a:r>
              <a:rPr lang="en-US" sz="1800" b="0" dirty="0" smtClean="0">
                <a:solidFill>
                  <a:schemeClr val="dk1"/>
                </a:solidFill>
                <a:effectLst/>
                <a:latin typeface="+mn-lt"/>
                <a:cs typeface="Calibri" pitchFamily="34" charset="0"/>
              </a:rPr>
              <a:t>)</a:t>
            </a:r>
          </a:p>
          <a:p>
            <a:pPr marL="176213" indent="-176213">
              <a:spcBef>
                <a:spcPts val="0"/>
              </a:spcBef>
              <a:buClr>
                <a:schemeClr val="tx2"/>
              </a:buClr>
              <a:buSzPct val="75000"/>
              <a:buFont typeface="Wingdings"/>
              <a:buChar char=""/>
            </a:pPr>
            <a:r>
              <a:rPr lang="en-US" sz="1800" b="0" dirty="0" smtClean="0">
                <a:solidFill>
                  <a:schemeClr val="dk1"/>
                </a:solidFill>
                <a:effectLst/>
                <a:latin typeface="+mn-lt"/>
                <a:cs typeface="Calibri" pitchFamily="34" charset="0"/>
              </a:rPr>
              <a:t>Signal peripheral</a:t>
            </a:r>
          </a:p>
          <a:p>
            <a:pPr marL="176213" indent="-176213">
              <a:spcBef>
                <a:spcPts val="0"/>
              </a:spcBef>
              <a:buClr>
                <a:schemeClr val="tx2"/>
              </a:buClr>
              <a:buSzPct val="75000"/>
              <a:buFont typeface="Wingdings"/>
              <a:buChar char=""/>
            </a:pPr>
            <a:r>
              <a:rPr lang="en-US" sz="1800" b="0" dirty="0">
                <a:solidFill>
                  <a:schemeClr val="dk1"/>
                </a:solidFill>
                <a:effectLst/>
                <a:latin typeface="+mn-lt"/>
                <a:cs typeface="Calibri" pitchFamily="34" charset="0"/>
              </a:rPr>
              <a:t>Modify pin </a:t>
            </a:r>
            <a:r>
              <a:rPr lang="en-US" sz="1800" b="0" dirty="0" smtClean="0">
                <a:solidFill>
                  <a:schemeClr val="dk1"/>
                </a:solidFill>
                <a:effectLst/>
                <a:latin typeface="+mn-lt"/>
                <a:cs typeface="Calibri" pitchFamily="34" charset="0"/>
              </a:rPr>
              <a:t>(TAx.n</a:t>
            </a:r>
            <a:r>
              <a:rPr lang="en-US" sz="1800" b="0" dirty="0">
                <a:solidFill>
                  <a:schemeClr val="dk1"/>
                </a:solidFill>
                <a:effectLst/>
                <a:latin typeface="+mn-lt"/>
                <a:cs typeface="Calibri" pitchFamily="34" charset="0"/>
              </a:rPr>
              <a:t>)</a:t>
            </a:r>
            <a:endParaRPr lang="en-US" sz="1800" b="0" dirty="0" smtClean="0">
              <a:solidFill>
                <a:schemeClr val="dk1"/>
              </a:solidFill>
              <a:effectLst/>
              <a:latin typeface="+mn-lt"/>
              <a:cs typeface="Calibri" pitchFamily="34" charset="0"/>
            </a:endParaRPr>
          </a:p>
        </p:txBody>
      </p:sp>
      <p:sp>
        <p:nvSpPr>
          <p:cNvPr id="8" name="Rectangle 19"/>
          <p:cNvSpPr/>
          <p:nvPr/>
        </p:nvSpPr>
        <p:spPr bwMode="auto">
          <a:xfrm>
            <a:off x="2514600" y="4503407"/>
            <a:ext cx="3352800" cy="92237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b="1" i="0" strike="noStrike" cap="none" normalizeH="0" baseline="0" dirty="0" smtClean="0">
                <a:ln>
                  <a:noFill/>
                </a:ln>
                <a:solidFill>
                  <a:schemeClr val="tx1">
                    <a:lumMod val="85000"/>
                    <a:lumOff val="15000"/>
                  </a:schemeClr>
                </a:solidFill>
                <a:effectLst/>
                <a:latin typeface="+mn-lt"/>
                <a:cs typeface="Calibri" pitchFamily="34" charset="0"/>
              </a:rPr>
              <a:t>Capture/</a:t>
            </a:r>
            <a:r>
              <a:rPr kumimoji="0" lang="en-US" b="1" i="0" strike="noStrike" cap="none" normalizeH="0" baseline="0" dirty="0" smtClean="0">
                <a:ln>
                  <a:noFill/>
                </a:ln>
                <a:solidFill>
                  <a:schemeClr val="tx2"/>
                </a:solidFill>
                <a:effectLst/>
                <a:latin typeface="+mn-lt"/>
                <a:cs typeface="Calibri" pitchFamily="34" charset="0"/>
              </a:rPr>
              <a:t>Compare</a:t>
            </a:r>
            <a:r>
              <a:rPr kumimoji="0" lang="en-US" b="1" i="0" u="none" strike="noStrike" cap="none" normalizeH="0" dirty="0" smtClean="0">
                <a:ln>
                  <a:noFill/>
                </a:ln>
                <a:solidFill>
                  <a:schemeClr val="tx2"/>
                </a:solidFill>
                <a:effectLst/>
                <a:latin typeface="+mn-lt"/>
                <a:cs typeface="Calibri" pitchFamily="34" charset="0"/>
              </a:rPr>
              <a:t> </a:t>
            </a:r>
            <a:r>
              <a:rPr kumimoji="0" lang="en-US" b="1" i="0" u="none" strike="noStrike" cap="none" normalizeH="0" dirty="0" smtClean="0">
                <a:ln>
                  <a:noFill/>
                </a:ln>
                <a:solidFill>
                  <a:schemeClr val="tx1">
                    <a:lumMod val="85000"/>
                    <a:lumOff val="15000"/>
                  </a:schemeClr>
                </a:solidFill>
                <a:effectLst/>
                <a:latin typeface="+mn-lt"/>
                <a:cs typeface="Calibri" pitchFamily="34" charset="0"/>
              </a:rPr>
              <a:t>Register (</a:t>
            </a:r>
            <a:r>
              <a:rPr lang="en-US" dirty="0" err="1" smtClean="0">
                <a:solidFill>
                  <a:schemeClr val="tx1">
                    <a:lumMod val="85000"/>
                    <a:lumOff val="15000"/>
                  </a:schemeClr>
                </a:solidFill>
                <a:effectLst/>
                <a:latin typeface="+mn-lt"/>
                <a:cs typeface="Calibri" pitchFamily="34" charset="0"/>
              </a:rPr>
              <a:t>TACCR</a:t>
            </a:r>
            <a:r>
              <a:rPr lang="en-US" baseline="-25000" dirty="0" err="1" smtClean="0">
                <a:solidFill>
                  <a:schemeClr val="tx1">
                    <a:lumMod val="85000"/>
                    <a:lumOff val="15000"/>
                  </a:schemeClr>
                </a:solidFill>
                <a:effectLst/>
                <a:latin typeface="+mn-lt"/>
                <a:cs typeface="Calibri" pitchFamily="34" charset="0"/>
              </a:rPr>
              <a:t>x</a:t>
            </a:r>
            <a:r>
              <a:rPr kumimoji="0" lang="en-US" b="1" i="0" u="none" strike="noStrike" cap="none" normalizeH="0" dirty="0" smtClean="0">
                <a:ln>
                  <a:noFill/>
                </a:ln>
                <a:solidFill>
                  <a:schemeClr val="tx1">
                    <a:lumMod val="85000"/>
                    <a:lumOff val="15000"/>
                  </a:schemeClr>
                </a:solidFill>
                <a:effectLst/>
                <a:latin typeface="+mn-lt"/>
                <a:cs typeface="Calibri" pitchFamily="34" charset="0"/>
              </a:rPr>
              <a:t>)</a:t>
            </a:r>
            <a:endParaRPr lang="en-US" dirty="0">
              <a:solidFill>
                <a:schemeClr val="tx1">
                  <a:lumMod val="85000"/>
                  <a:lumOff val="15000"/>
                </a:schemeClr>
              </a:solidFill>
              <a:effectLst/>
              <a:latin typeface="+mn-lt"/>
              <a:cs typeface="Calibri" pitchFamily="34" charset="0"/>
            </a:endParaRPr>
          </a:p>
        </p:txBody>
      </p:sp>
      <p:cxnSp>
        <p:nvCxnSpPr>
          <p:cNvPr id="9" name="Straight Arrow Connector 20"/>
          <p:cNvCxnSpPr>
            <a:stCxn id="8" idx="3"/>
            <a:endCxn id="7" idx="1"/>
          </p:cNvCxnSpPr>
          <p:nvPr/>
        </p:nvCxnSpPr>
        <p:spPr bwMode="auto">
          <a:xfrm>
            <a:off x="5867400" y="4964592"/>
            <a:ext cx="838200" cy="0"/>
          </a:xfrm>
          <a:prstGeom prst="straightConnector1">
            <a:avLst/>
          </a:prstGeom>
          <a:solidFill>
            <a:schemeClr val="accent1"/>
          </a:solidFill>
          <a:ln w="76200" cap="flat" cmpd="sng" algn="ctr">
            <a:solidFill>
              <a:schemeClr val="tx1"/>
            </a:solidFill>
            <a:prstDash val="solid"/>
            <a:round/>
            <a:headEnd type="none" w="sm" len="sm"/>
            <a:tailEnd type="arrow"/>
          </a:ln>
          <a:effectLst/>
        </p:spPr>
      </p:cxnSp>
      <p:sp>
        <p:nvSpPr>
          <p:cNvPr id="10" name="Rectangle 13"/>
          <p:cNvSpPr/>
          <p:nvPr/>
        </p:nvSpPr>
        <p:spPr bwMode="auto">
          <a:xfrm>
            <a:off x="2514600" y="1535154"/>
            <a:ext cx="3352800" cy="1149376"/>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ts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mn-lt"/>
                <a:cs typeface="Calibri" pitchFamily="34" charset="0"/>
              </a:rPr>
              <a:t>Counter</a:t>
            </a:r>
            <a:endParaRPr lang="en-US" dirty="0">
              <a:solidFill>
                <a:schemeClr val="tx2"/>
              </a:solidFill>
              <a:effectLst/>
              <a:latin typeface="+mn-lt"/>
              <a:cs typeface="Calibri" pitchFamily="34" charset="0"/>
            </a:endParaRPr>
          </a:p>
          <a:p>
            <a:pPr marL="0" marR="0" indent="0" algn="ctr" defTabSz="914400" rtl="0" eaLnBrk="0" fontAlgn="base" latinLnBrk="0" hangingPunct="0">
              <a:lnSpc>
                <a:spcPct val="90000"/>
              </a:lnSpc>
              <a:spcBef>
                <a:spcPts val="0"/>
              </a:spcBef>
              <a:spcAft>
                <a:spcPct val="0"/>
              </a:spcAft>
              <a:buClrTx/>
              <a:buSzTx/>
              <a:buFontTx/>
              <a:buNone/>
              <a:tabLst/>
            </a:pPr>
            <a:r>
              <a:rPr kumimoji="0" lang="en-US" sz="2800" b="1" i="0" u="none" strike="noStrike" cap="none" normalizeH="0" dirty="0" smtClean="0">
                <a:ln>
                  <a:noFill/>
                </a:ln>
                <a:solidFill>
                  <a:schemeClr val="dk1"/>
                </a:solidFill>
                <a:effectLst/>
                <a:latin typeface="+mn-lt"/>
                <a:cs typeface="Calibri" pitchFamily="34" charset="0"/>
              </a:rPr>
              <a:t>Register (TAR)</a:t>
            </a:r>
            <a:endParaRPr kumimoji="0" lang="en-US" sz="2800" b="1" i="0" u="none" strike="noStrike" cap="none" normalizeH="0" baseline="0" dirty="0" smtClean="0">
              <a:ln>
                <a:noFill/>
              </a:ln>
              <a:solidFill>
                <a:schemeClr val="dk1"/>
              </a:solidFill>
              <a:effectLst/>
              <a:latin typeface="+mn-lt"/>
              <a:cs typeface="Calibri" pitchFamily="34" charset="0"/>
            </a:endParaRPr>
          </a:p>
        </p:txBody>
      </p:sp>
      <p:graphicFrame>
        <p:nvGraphicFramePr>
          <p:cNvPr id="11" name="Table 14"/>
          <p:cNvGraphicFramePr>
            <a:graphicFrameLocks noGrp="1"/>
          </p:cNvGraphicFramePr>
          <p:nvPr>
            <p:extLst>
              <p:ext uri="{D42A27DB-BD31-4B8C-83A1-F6EECF244321}">
                <p14:modId xmlns:p14="http://schemas.microsoft.com/office/powerpoint/2010/main" val="2710938679"/>
              </p:ext>
            </p:extLst>
          </p:nvPr>
        </p:nvGraphicFramePr>
        <p:xfrm>
          <a:off x="2512828" y="1149424"/>
          <a:ext cx="3354576" cy="370840"/>
        </p:xfrm>
        <a:graphic>
          <a:graphicData uri="http://schemas.openxmlformats.org/drawingml/2006/table">
            <a:tbl>
              <a:tblPr>
                <a:tableStyleId>{5C22544A-7EE6-4342-B048-85BDC9FD1C3A}</a:tableStyleId>
              </a:tblPr>
              <a:tblGrid>
                <a:gridCol w="209661"/>
                <a:gridCol w="209661"/>
                <a:gridCol w="209661"/>
                <a:gridCol w="209661"/>
                <a:gridCol w="209661"/>
                <a:gridCol w="209661"/>
                <a:gridCol w="209661"/>
                <a:gridCol w="209661"/>
                <a:gridCol w="209661"/>
                <a:gridCol w="209661"/>
                <a:gridCol w="209661"/>
                <a:gridCol w="209661"/>
                <a:gridCol w="209661"/>
                <a:gridCol w="209661"/>
                <a:gridCol w="209661"/>
                <a:gridCol w="209661"/>
              </a:tblGrid>
              <a:tr h="370840">
                <a:tc>
                  <a:txBody>
                    <a:bodyPr/>
                    <a:lstStyle/>
                    <a:p>
                      <a:pPr algn="ctr"/>
                      <a:r>
                        <a:rPr lang="en-US" sz="1600" dirty="0" smtClean="0">
                          <a:solidFill>
                            <a:srgbClr val="000000"/>
                          </a:solidFill>
                          <a:latin typeface="Arial Narrow" pitchFamily="34" charset="0"/>
                        </a:rPr>
                        <a:t>15</a:t>
                      </a: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r>
                        <a:rPr lang="en-US" sz="1600" dirty="0" smtClean="0">
                          <a:solidFill>
                            <a:srgbClr val="000000"/>
                          </a:solidFill>
                          <a:latin typeface="Arial Narrow" pitchFamily="34" charset="0"/>
                        </a:rPr>
                        <a:t>0</a:t>
                      </a:r>
                      <a:endParaRPr lang="en-US" sz="1600" dirty="0">
                        <a:solidFill>
                          <a:srgbClr val="000000"/>
                        </a:solidFill>
                        <a:latin typeface="Arial Narrow" pitchFamily="34" charset="0"/>
                      </a:endParaRPr>
                    </a:p>
                  </a:txBody>
                  <a:tcPr marL="0" marR="0">
                    <a:solidFill>
                      <a:srgbClr val="FFFFFF"/>
                    </a:solidFill>
                  </a:tcPr>
                </a:tc>
              </a:tr>
            </a:tbl>
          </a:graphicData>
        </a:graphic>
      </p:graphicFrame>
      <p:sp>
        <p:nvSpPr>
          <p:cNvPr id="12" name="Isosceles Triangle 15"/>
          <p:cNvSpPr/>
          <p:nvPr/>
        </p:nvSpPr>
        <p:spPr bwMode="auto">
          <a:xfrm rot="5400000">
            <a:off x="2533650" y="2335737"/>
            <a:ext cx="190500" cy="2286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sp>
        <p:nvSpPr>
          <p:cNvPr id="13" name="TextBox 17"/>
          <p:cNvSpPr txBox="1"/>
          <p:nvPr/>
        </p:nvSpPr>
        <p:spPr>
          <a:xfrm>
            <a:off x="257843" y="1972984"/>
            <a:ext cx="1944635" cy="954107"/>
          </a:xfrm>
          <a:prstGeom prst="rect">
            <a:avLst/>
          </a:prstGeom>
          <a:noFill/>
        </p:spPr>
        <p:txBody>
          <a:bodyPr wrap="none" rtlCol="0" anchor="ctr" anchorCtr="0">
            <a:spAutoFit/>
          </a:bodyPr>
          <a:lstStyle/>
          <a:p>
            <a:pPr>
              <a:spcBef>
                <a:spcPts val="0"/>
              </a:spcBef>
              <a:buClr>
                <a:schemeClr val="tx2"/>
              </a:buClr>
              <a:buSzPct val="75000"/>
            </a:pPr>
            <a:r>
              <a:rPr lang="en-US" sz="2000" dirty="0" smtClean="0">
                <a:effectLst/>
                <a:latin typeface="+mn-lt"/>
                <a:cs typeface="Calibri" pitchFamily="34" charset="0"/>
              </a:rPr>
              <a:t>Clock Input</a:t>
            </a:r>
            <a:endParaRPr lang="en-US" sz="2000" dirty="0">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Clock</a:t>
            </a:r>
            <a:endParaRPr lang="en-US" sz="1800" b="0" dirty="0">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GPIO Pin (TACLK)</a:t>
            </a:r>
            <a:endParaRPr lang="en-US" sz="1800" b="0" dirty="0">
              <a:effectLst/>
              <a:latin typeface="+mn-lt"/>
              <a:cs typeface="Calibri" pitchFamily="34" charset="0"/>
            </a:endParaRPr>
          </a:p>
        </p:txBody>
      </p:sp>
      <p:sp>
        <p:nvSpPr>
          <p:cNvPr id="14" name="TextBox 22"/>
          <p:cNvSpPr txBox="1"/>
          <p:nvPr/>
        </p:nvSpPr>
        <p:spPr>
          <a:xfrm>
            <a:off x="6705600" y="1617400"/>
            <a:ext cx="1938608" cy="984885"/>
          </a:xfrm>
          <a:prstGeom prst="rect">
            <a:avLst/>
          </a:prstGeom>
          <a:noFill/>
        </p:spPr>
        <p:txBody>
          <a:bodyPr wrap="none" rtlCol="0" anchor="ctr" anchorCtr="0">
            <a:spAutoFit/>
          </a:bodyPr>
          <a:lstStyle/>
          <a:p>
            <a:pPr>
              <a:spcBef>
                <a:spcPts val="0"/>
              </a:spcBef>
              <a:buClr>
                <a:schemeClr val="tx2"/>
              </a:buClr>
              <a:buSzPct val="75000"/>
            </a:pPr>
            <a:r>
              <a:rPr lang="en-US" sz="2000" dirty="0" smtClean="0">
                <a:effectLst/>
                <a:latin typeface="+mn-lt"/>
                <a:cs typeface="Calibri" pitchFamily="34" charset="0"/>
              </a:rPr>
              <a:t>Counter</a:t>
            </a:r>
            <a:br>
              <a:rPr lang="en-US" sz="2000" dirty="0" smtClean="0">
                <a:effectLst/>
                <a:latin typeface="+mn-lt"/>
                <a:cs typeface="Calibri" pitchFamily="34" charset="0"/>
              </a:rPr>
            </a:br>
            <a:r>
              <a:rPr lang="en-US" sz="2000" dirty="0" smtClean="0">
                <a:effectLst/>
                <a:latin typeface="+mn-lt"/>
                <a:cs typeface="Calibri" pitchFamily="34" charset="0"/>
              </a:rPr>
              <a:t>Overflow Action</a:t>
            </a:r>
          </a:p>
          <a:p>
            <a:pPr marL="176213" indent="-176213">
              <a:spcBef>
                <a:spcPts val="0"/>
              </a:spcBef>
              <a:buClr>
                <a:schemeClr val="tx1"/>
              </a:buClr>
              <a:buSzPct val="75000"/>
              <a:buFont typeface="Wingdings"/>
              <a:buChar char=""/>
            </a:pPr>
            <a:r>
              <a:rPr lang="en-US" sz="1800" b="0" dirty="0">
                <a:solidFill>
                  <a:schemeClr val="dk1"/>
                </a:solidFill>
                <a:effectLst/>
                <a:latin typeface="+mn-lt"/>
                <a:cs typeface="Calibri" pitchFamily="34" charset="0"/>
              </a:rPr>
              <a:t>Interrupt (TAIFG)</a:t>
            </a:r>
          </a:p>
        </p:txBody>
      </p:sp>
      <p:cxnSp>
        <p:nvCxnSpPr>
          <p:cNvPr id="15" name="Straight Arrow Connector 23"/>
          <p:cNvCxnSpPr>
            <a:stCxn id="10" idx="3"/>
            <a:endCxn id="14" idx="1"/>
          </p:cNvCxnSpPr>
          <p:nvPr/>
        </p:nvCxnSpPr>
        <p:spPr bwMode="auto">
          <a:xfrm>
            <a:off x="5867400" y="2109842"/>
            <a:ext cx="838200" cy="1"/>
          </a:xfrm>
          <a:prstGeom prst="straightConnector1">
            <a:avLst/>
          </a:prstGeom>
          <a:solidFill>
            <a:schemeClr val="accent1"/>
          </a:solidFill>
          <a:ln w="76200" cap="flat" cmpd="sng" algn="ctr">
            <a:solidFill>
              <a:schemeClr val="tx1"/>
            </a:solidFill>
            <a:prstDash val="solid"/>
            <a:round/>
            <a:headEnd type="none" w="sm" len="sm"/>
            <a:tailEnd type="arrow"/>
          </a:ln>
          <a:effectLst/>
        </p:spPr>
      </p:cxnSp>
      <p:sp>
        <p:nvSpPr>
          <p:cNvPr id="17" name="TextBox 26"/>
          <p:cNvSpPr txBox="1"/>
          <p:nvPr/>
        </p:nvSpPr>
        <p:spPr>
          <a:xfrm>
            <a:off x="3912720" y="1150932"/>
            <a:ext cx="556563" cy="369332"/>
          </a:xfrm>
          <a:prstGeom prst="rect">
            <a:avLst/>
          </a:prstGeom>
          <a:noFill/>
        </p:spPr>
        <p:txBody>
          <a:bodyPr wrap="none" rtlCol="0" anchor="b" anchorCtr="0">
            <a:spAutoFit/>
          </a:bodyPr>
          <a:lstStyle/>
          <a:p>
            <a:pPr algn="ctr">
              <a:spcBef>
                <a:spcPts val="0"/>
              </a:spcBef>
            </a:pPr>
            <a:r>
              <a:rPr lang="en-US" sz="1800" b="0" dirty="0" smtClean="0">
                <a:solidFill>
                  <a:srgbClr val="000000"/>
                </a:solidFill>
                <a:effectLst/>
                <a:latin typeface="+mn-lt"/>
                <a:cs typeface="Calibri" pitchFamily="34" charset="0"/>
              </a:rPr>
              <a:t>TAR</a:t>
            </a:r>
          </a:p>
        </p:txBody>
      </p:sp>
      <p:sp>
        <p:nvSpPr>
          <p:cNvPr id="18" name="Freeform 28"/>
          <p:cNvSpPr/>
          <p:nvPr/>
        </p:nvSpPr>
        <p:spPr bwMode="auto">
          <a:xfrm flipV="1">
            <a:off x="5562600" y="3958664"/>
            <a:ext cx="1033130" cy="695960"/>
          </a:xfrm>
          <a:custGeom>
            <a:avLst/>
            <a:gdLst>
              <a:gd name="connsiteX0" fmla="*/ 0 w 701749"/>
              <a:gd name="connsiteY0" fmla="*/ 1467293 h 1467293"/>
              <a:gd name="connsiteX1" fmla="*/ 287079 w 701749"/>
              <a:gd name="connsiteY1" fmla="*/ 393405 h 1467293"/>
              <a:gd name="connsiteX2" fmla="*/ 701749 w 701749"/>
              <a:gd name="connsiteY2" fmla="*/ 0 h 1467293"/>
            </a:gdLst>
            <a:ahLst/>
            <a:cxnLst>
              <a:cxn ang="0">
                <a:pos x="connsiteX0" y="connsiteY0"/>
              </a:cxn>
              <a:cxn ang="0">
                <a:pos x="connsiteX1" y="connsiteY1"/>
              </a:cxn>
              <a:cxn ang="0">
                <a:pos x="connsiteX2" y="connsiteY2"/>
              </a:cxn>
            </a:cxnLst>
            <a:rect l="l" t="t" r="r" b="b"/>
            <a:pathLst>
              <a:path w="701749" h="1467293">
                <a:moveTo>
                  <a:pt x="0" y="1467293"/>
                </a:moveTo>
                <a:cubicBezTo>
                  <a:pt x="85060" y="1052623"/>
                  <a:pt x="170121" y="637954"/>
                  <a:pt x="287079" y="393405"/>
                </a:cubicBezTo>
                <a:cubicBezTo>
                  <a:pt x="404037" y="148856"/>
                  <a:pt x="552893" y="74428"/>
                  <a:pt x="701749" y="0"/>
                </a:cubicBezTo>
              </a:path>
            </a:pathLst>
          </a:custGeom>
          <a:noFill/>
          <a:ln w="38100" cap="flat" cmpd="sng" algn="ctr">
            <a:solidFill>
              <a:schemeClr val="tx2"/>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cxnSp>
        <p:nvCxnSpPr>
          <p:cNvPr id="19" name="Straight Arrow Connector 29"/>
          <p:cNvCxnSpPr/>
          <p:nvPr/>
        </p:nvCxnSpPr>
        <p:spPr bwMode="auto">
          <a:xfrm flipV="1">
            <a:off x="1638349" y="2450037"/>
            <a:ext cx="876251" cy="1"/>
          </a:xfrm>
          <a:prstGeom prst="straightConnector1">
            <a:avLst/>
          </a:prstGeom>
          <a:solidFill>
            <a:schemeClr val="accent1"/>
          </a:solidFill>
          <a:ln w="25400" cap="flat" cmpd="sng" algn="ctr">
            <a:solidFill>
              <a:schemeClr val="tx1"/>
            </a:solidFill>
            <a:prstDash val="solid"/>
            <a:round/>
            <a:headEnd type="none" w="sm" len="sm"/>
            <a:tailEnd type="arrow"/>
          </a:ln>
          <a:effectLst/>
        </p:spPr>
      </p:cxnSp>
      <p:sp>
        <p:nvSpPr>
          <p:cNvPr id="4" name="圓角矩形 3"/>
          <p:cNvSpPr/>
          <p:nvPr/>
        </p:nvSpPr>
        <p:spPr bwMode="auto">
          <a:xfrm>
            <a:off x="4716016" y="3051755"/>
            <a:ext cx="3744416" cy="876965"/>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lnSpc>
                <a:spcPct val="90000"/>
              </a:lnSpc>
              <a:spcBef>
                <a:spcPts val="0"/>
              </a:spcBef>
            </a:pPr>
            <a:r>
              <a:rPr lang="en-US" altLang="zh-TW" dirty="0">
                <a:latin typeface="+mn-lt"/>
                <a:cs typeface="Calibri" pitchFamily="34" charset="0"/>
              </a:rPr>
              <a:t>when </a:t>
            </a:r>
            <a:r>
              <a:rPr lang="en-US" altLang="zh-TW" dirty="0">
                <a:solidFill>
                  <a:schemeClr val="tx2"/>
                </a:solidFill>
                <a:latin typeface="+mn-lt"/>
                <a:cs typeface="Calibri" pitchFamily="34" charset="0"/>
              </a:rPr>
              <a:t>Counter </a:t>
            </a:r>
            <a:r>
              <a:rPr lang="en-US" altLang="zh-TW" dirty="0">
                <a:latin typeface="+mn-lt"/>
                <a:cs typeface="Calibri" pitchFamily="34" charset="0"/>
              </a:rPr>
              <a:t>= </a:t>
            </a:r>
            <a:r>
              <a:rPr lang="en-US" altLang="zh-TW" dirty="0">
                <a:solidFill>
                  <a:schemeClr val="tx2"/>
                </a:solidFill>
                <a:latin typeface="+mn-lt"/>
                <a:cs typeface="Calibri" pitchFamily="34" charset="0"/>
              </a:rPr>
              <a:t>Compare</a:t>
            </a:r>
          </a:p>
          <a:p>
            <a:pPr algn="ctr">
              <a:lnSpc>
                <a:spcPct val="90000"/>
              </a:lnSpc>
              <a:spcBef>
                <a:spcPts val="0"/>
              </a:spcBef>
            </a:pPr>
            <a:r>
              <a:rPr lang="en-US" altLang="zh-TW" dirty="0">
                <a:solidFill>
                  <a:schemeClr val="tx2"/>
                </a:solidFill>
                <a:latin typeface="+mn-lt"/>
                <a:cs typeface="Calibri" pitchFamily="34" charset="0"/>
              </a:rPr>
              <a:t>Compare Actions </a:t>
            </a:r>
            <a:r>
              <a:rPr lang="en-US" altLang="zh-TW" dirty="0">
                <a:latin typeface="+mn-lt"/>
                <a:cs typeface="Calibri" pitchFamily="34" charset="0"/>
              </a:rPr>
              <a:t>can</a:t>
            </a:r>
            <a:r>
              <a:rPr lang="en-US" altLang="zh-TW" dirty="0">
                <a:solidFill>
                  <a:schemeClr val="tx2"/>
                </a:solidFill>
                <a:latin typeface="+mn-lt"/>
                <a:cs typeface="Calibri" pitchFamily="34" charset="0"/>
              </a:rPr>
              <a:t> </a:t>
            </a:r>
            <a:r>
              <a:rPr lang="en-US" altLang="zh-TW" dirty="0">
                <a:latin typeface="+mn-lt"/>
                <a:cs typeface="Calibri" pitchFamily="34" charset="0"/>
              </a:rPr>
              <a:t>occur</a:t>
            </a:r>
          </a:p>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8281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TACCTLx</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8</a:t>
            </a:fld>
            <a:endParaRPr lang="zh-TW" altLang="zh-TW"/>
          </a:p>
        </p:txBody>
      </p:sp>
      <p:pic>
        <p:nvPicPr>
          <p:cNvPr id="5" name="Picture 2"/>
          <p:cNvPicPr>
            <a:picLocks noChangeAspect="1" noChangeArrowheads="1"/>
          </p:cNvPicPr>
          <p:nvPr/>
        </p:nvPicPr>
        <p:blipFill>
          <a:blip r:embed="rId2"/>
          <a:srcRect/>
          <a:stretch>
            <a:fillRect/>
          </a:stretch>
        </p:blipFill>
        <p:spPr bwMode="auto">
          <a:xfrm>
            <a:off x="71438" y="1052736"/>
            <a:ext cx="9037637" cy="5413375"/>
          </a:xfrm>
          <a:prstGeom prst="rect">
            <a:avLst/>
          </a:prstGeom>
          <a:noFill/>
          <a:ln w="9525">
            <a:noFill/>
            <a:miter lim="800000"/>
            <a:headEnd/>
            <a:tailEnd/>
          </a:ln>
        </p:spPr>
      </p:pic>
    </p:spTree>
    <p:extLst>
      <p:ext uri="{BB962C8B-B14F-4D97-AF65-F5344CB8AC3E}">
        <p14:creationId xmlns:p14="http://schemas.microsoft.com/office/powerpoint/2010/main" val="1499318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8505</TotalTime>
  <Words>2216</Words>
  <Application>Microsoft Office PowerPoint</Application>
  <PresentationFormat>如螢幕大小 (4:3)</PresentationFormat>
  <Paragraphs>260</Paragraphs>
  <Slides>25</Slides>
  <Notes>11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25</vt:i4>
      </vt:variant>
    </vt:vector>
  </HeadingPairs>
  <TitlesOfParts>
    <vt:vector size="37" baseType="lpstr">
      <vt:lpstr>新細明體</vt:lpstr>
      <vt:lpstr>標楷體</vt:lpstr>
      <vt:lpstr>Arial</vt:lpstr>
      <vt:lpstr>Arial Black</vt:lpstr>
      <vt:lpstr>Arial Narrow</vt:lpstr>
      <vt:lpstr>Calibri</vt:lpstr>
      <vt:lpstr>Courier New</vt:lpstr>
      <vt:lpstr>Symbol</vt:lpstr>
      <vt:lpstr>Tahoma</vt:lpstr>
      <vt:lpstr>Times New Roman</vt:lpstr>
      <vt:lpstr>Wingdings</vt:lpstr>
      <vt:lpstr>Contemporary Portrait</vt:lpstr>
      <vt:lpstr>CS4101 Introduction to Embedded Systems  Lab 3: Timer and Clock</vt:lpstr>
      <vt:lpstr>Introduction</vt:lpstr>
      <vt:lpstr>Interior of MSP430G2553</vt:lpstr>
      <vt:lpstr>Recall: MSP430 Timer_A</vt:lpstr>
      <vt:lpstr>Timer_A Capture/Compare Block</vt:lpstr>
      <vt:lpstr>Modes of Capture/Compare Block</vt:lpstr>
      <vt:lpstr>Capture Basics</vt:lpstr>
      <vt:lpstr>Compare Basics</vt:lpstr>
      <vt:lpstr>TACCTLx</vt:lpstr>
      <vt:lpstr>TACCTL cont’d</vt:lpstr>
      <vt:lpstr>Example of Compare Mode</vt:lpstr>
      <vt:lpstr>MSP430 Clock System</vt:lpstr>
      <vt:lpstr>Clock System of MSP430</vt:lpstr>
      <vt:lpstr>Clocks in MSP430</vt:lpstr>
      <vt:lpstr>Clock Sources</vt:lpstr>
      <vt:lpstr>Controlling Clocks</vt:lpstr>
      <vt:lpstr>DCOCTL (at Memory Address 056h)</vt:lpstr>
      <vt:lpstr>Tag-Length-Value</vt:lpstr>
      <vt:lpstr>BCSCTL1</vt:lpstr>
      <vt:lpstr>BCSCTL2</vt:lpstr>
      <vt:lpstr>BCSCTL3</vt:lpstr>
      <vt:lpstr>Interrupt Flag Register 1 (IFG1)</vt:lpstr>
      <vt:lpstr>Sample Code for Timer_A</vt:lpstr>
      <vt:lpstr>Lab 3</vt:lpstr>
      <vt:lpstr>Lab 3</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for Embedded Systems</dc:title>
  <dc:creator>Preferred Customer</dc:creator>
  <cp:lastModifiedBy>CTKing</cp:lastModifiedBy>
  <cp:revision>583</cp:revision>
  <dcterms:created xsi:type="dcterms:W3CDTF">2000-02-07T23:54:30Z</dcterms:created>
  <dcterms:modified xsi:type="dcterms:W3CDTF">2015-10-19T09:15:25Z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