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88" r:id="rId2"/>
    <p:sldId id="450" r:id="rId3"/>
    <p:sldId id="473" r:id="rId4"/>
    <p:sldId id="476" r:id="rId5"/>
    <p:sldId id="477" r:id="rId6"/>
    <p:sldId id="478" r:id="rId7"/>
    <p:sldId id="469" r:id="rId8"/>
    <p:sldId id="472" r:id="rId9"/>
    <p:sldId id="466" r:id="rId10"/>
    <p:sldId id="479" r:id="rId11"/>
    <p:sldId id="499" r:id="rId12"/>
    <p:sldId id="501" r:id="rId13"/>
    <p:sldId id="481" r:id="rId14"/>
    <p:sldId id="482" r:id="rId15"/>
    <p:sldId id="502" r:id="rId16"/>
    <p:sldId id="503" r:id="rId17"/>
    <p:sldId id="486" r:id="rId18"/>
    <p:sldId id="490" r:id="rId19"/>
    <p:sldId id="491" r:id="rId20"/>
    <p:sldId id="493" r:id="rId21"/>
    <p:sldId id="494" r:id="rId22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339933"/>
    <a:srgbClr val="33CC33"/>
    <a:srgbClr val="FFCC66"/>
    <a:srgbClr val="FFCC99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 varScale="1">
        <p:scale>
          <a:sx n="47" d="100"/>
          <a:sy n="47" d="100"/>
        </p:scale>
        <p:origin x="1426" y="53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33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Whenever</a:t>
            </a:r>
            <a:r>
              <a:rPr lang="en-US" altLang="zh-TW" baseline="0" dirty="0" smtClean="0"/>
              <a:t> </a:t>
            </a:r>
            <a:r>
              <a:rPr lang="en-US" altLang="zh-TW" dirty="0" smtClean="0"/>
              <a:t>button is down, turn LED off. Whenever button is up, turn LED on.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06352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On button down, turn LED off. On button up, turn LED on.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45703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095F1-2698-4380-9E97-CE6A42EB9841}" type="slidenum">
              <a:rPr lang="zh-TW" altLang="en-US"/>
              <a:pPr/>
              <a:t>18</a:t>
            </a:fld>
            <a:endParaRPr lang="zh-TW" altLang="zh-TW"/>
          </a:p>
        </p:txBody>
      </p:sp>
      <p:sp>
        <p:nvSpPr>
          <p:cNvPr id="921602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707ADFFA-10AC-4FD3-B49C-8FA890777416}" type="slidenum">
              <a:rPr kumimoji="1" lang="zh-TW" altLang="en-US" sz="1300"/>
              <a:pPr algn="r" eaLnBrk="1" hangingPunct="1"/>
              <a:t>18</a:t>
            </a:fld>
            <a:endParaRPr kumimoji="1" lang="zh-TW" altLang="zh-TW" sz="1300"/>
          </a:p>
        </p:txBody>
      </p:sp>
      <p:sp>
        <p:nvSpPr>
          <p:cNvPr id="921603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04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21605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12A799FF-D5EF-44AD-9F74-1897DD9237A1}" type="slidenum">
              <a:rPr kumimoji="1" lang="zh-TW" altLang="en-US" sz="1300"/>
              <a:pPr algn="r" eaLnBrk="1" hangingPunct="1"/>
              <a:t>18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3692698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2: Basic IO and Timer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How to Debug?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the code line containing:    </a:t>
            </a:r>
            <a:r>
              <a:rPr lang="zh-TW" altLang="en-US" dirty="0" smtClean="0"/>
              <a:t>                              </a:t>
            </a:r>
            <a:endParaRPr lang="en-US" altLang="zh-TW" dirty="0"/>
          </a:p>
          <a:p>
            <a:pPr marL="400050" lvl="1" indent="0">
              <a:buNone/>
            </a:pPr>
            <a:r>
              <a:rPr lang="en-US" altLang="zh-TW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P1IN;</a:t>
            </a:r>
          </a:p>
          <a:p>
            <a:pPr marL="400050" lvl="1" indent="0">
              <a:buNone/>
            </a:pP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= P1OUT;</a:t>
            </a:r>
          </a:p>
          <a:p>
            <a:r>
              <a:rPr lang="en-US" altLang="zh-TW" b="1" dirty="0"/>
              <a:t>Add new expression from Expressions window</a:t>
            </a:r>
          </a:p>
          <a:p>
            <a:pPr marL="342900" lvl="1" indent="-342900">
              <a:buFont typeface="+mj-lt"/>
              <a:buChar char="•"/>
            </a:pPr>
            <a:r>
              <a:rPr lang="en-US" altLang="zh-TW" sz="2800" dirty="0"/>
              <a:t>Right-click on the appropriate line of </a:t>
            </a:r>
            <a:r>
              <a:rPr lang="en-US" altLang="zh-TW" sz="2800" dirty="0" smtClean="0"/>
              <a:t>code and set the </a:t>
            </a:r>
            <a:r>
              <a:rPr lang="en-US" altLang="zh-TW" sz="2800" b="1" dirty="0" smtClean="0"/>
              <a:t>Breakpoint</a:t>
            </a:r>
          </a:p>
          <a:p>
            <a:pPr marL="342900" lvl="1" indent="-342900">
              <a:buFont typeface="+mj-lt"/>
              <a:buChar char="•"/>
            </a:pPr>
            <a:r>
              <a:rPr lang="en-US" altLang="zh-TW" sz="2800" dirty="0"/>
              <a:t>When </a:t>
            </a:r>
            <a:r>
              <a:rPr lang="en-US" altLang="zh-TW" sz="2800" dirty="0" smtClean="0"/>
              <a:t>the code runs, </a:t>
            </a:r>
            <a:r>
              <a:rPr lang="en-US" altLang="zh-TW" sz="2800" dirty="0"/>
              <a:t>it will hit </a:t>
            </a:r>
            <a:r>
              <a:rPr lang="en-US" altLang="zh-TW" sz="2800" dirty="0" smtClean="0"/>
              <a:t>the </a:t>
            </a:r>
            <a:br>
              <a:rPr lang="en-US" altLang="zh-TW" sz="2800" dirty="0" smtClean="0"/>
            </a:br>
            <a:r>
              <a:rPr lang="en-US" altLang="zh-TW" sz="2800" dirty="0" smtClean="0"/>
              <a:t>breakpoint </a:t>
            </a:r>
            <a:r>
              <a:rPr lang="en-US" altLang="zh-TW" sz="2800" dirty="0"/>
              <a:t>and </a:t>
            </a:r>
            <a:r>
              <a:rPr lang="en-US" altLang="zh-TW" sz="2800" dirty="0" smtClean="0"/>
              <a:t>stop</a:t>
            </a:r>
          </a:p>
          <a:p>
            <a:pPr marL="342900" lvl="1" indent="-342900">
              <a:buFont typeface="+mj-lt"/>
              <a:buChar char="•"/>
            </a:pPr>
            <a:r>
              <a:rPr lang="en-US" altLang="zh-TW" sz="2800" dirty="0" smtClean="0"/>
              <a:t>You can now observe </a:t>
            </a:r>
            <a:r>
              <a:rPr lang="en-US" altLang="zh-TW" sz="2800" dirty="0"/>
              <a:t>the </a:t>
            </a:r>
            <a:r>
              <a:rPr lang="en-US" altLang="zh-TW" sz="2800" dirty="0" smtClean="0"/>
              <a:t>value</a:t>
            </a:r>
            <a:endParaRPr lang="zh-TW" altLang="en-US" sz="2800" b="1" dirty="0"/>
          </a:p>
          <a:p>
            <a:pPr marL="342900" lvl="1" indent="-342900">
              <a:buFont typeface="+mj-lt"/>
              <a:buChar char="•"/>
            </a:pPr>
            <a:endParaRPr lang="en-US" altLang="zh-TW" sz="2800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9</a:t>
            </a:fld>
            <a:endParaRPr lang="zh-TW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124744"/>
            <a:ext cx="2160240" cy="108538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292547"/>
            <a:ext cx="8460432" cy="80074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950" y="3933056"/>
            <a:ext cx="27051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14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Debugger Output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10</a:t>
            </a:fld>
            <a:endParaRPr lang="zh-TW" altLang="zh-TW"/>
          </a:p>
        </p:txBody>
      </p:sp>
      <p:pic>
        <p:nvPicPr>
          <p:cNvPr id="13" name="內容版面配置區 1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01"/>
          <a:stretch/>
        </p:blipFill>
        <p:spPr>
          <a:xfrm>
            <a:off x="0" y="1575190"/>
            <a:ext cx="9046281" cy="1323317"/>
          </a:xfrm>
        </p:spPr>
      </p:pic>
      <p:sp>
        <p:nvSpPr>
          <p:cNvPr id="5" name="矩形 4"/>
          <p:cNvSpPr/>
          <p:nvPr/>
        </p:nvSpPr>
        <p:spPr>
          <a:xfrm>
            <a:off x="4060257" y="1575190"/>
            <a:ext cx="15276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latin typeface="arial" panose="020B0604020202020204" pitchFamily="34" charset="0"/>
              </a:rPr>
              <a:t>1111 </a:t>
            </a:r>
            <a:r>
              <a:rPr lang="en-US" altLang="zh-TW" dirty="0" smtClean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en-US" altLang="zh-TW" dirty="0" smtClean="0">
                <a:latin typeface="arial" panose="020B0604020202020204" pitchFamily="34" charset="0"/>
              </a:rPr>
              <a:t>110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4060257" y="1919591"/>
            <a:ext cx="15568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latin typeface="arial" panose="020B0604020202020204" pitchFamily="34" charset="0"/>
              </a:rPr>
              <a:t>0</a:t>
            </a:r>
            <a:r>
              <a:rPr lang="en-US" altLang="zh-TW" dirty="0" smtClean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en-US" altLang="zh-TW" dirty="0" smtClean="0">
                <a:latin typeface="arial" panose="020B0604020202020204" pitchFamily="34" charset="0"/>
              </a:rPr>
              <a:t>001000</a:t>
            </a:r>
            <a:endParaRPr lang="zh-TW" altLang="en-US" dirty="0"/>
          </a:p>
        </p:txBody>
      </p:sp>
      <p:pic>
        <p:nvPicPr>
          <p:cNvPr id="8" name="內容版面配置區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502"/>
          <a:stretch/>
        </p:blipFill>
        <p:spPr bwMode="auto">
          <a:xfrm>
            <a:off x="0" y="3284984"/>
            <a:ext cx="9046281" cy="141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/>
          <p:nvPr/>
        </p:nvSpPr>
        <p:spPr>
          <a:xfrm>
            <a:off x="4148300" y="3284984"/>
            <a:ext cx="1531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0000</a:t>
            </a:r>
            <a:r>
              <a:rPr lang="en-US" altLang="zh-TW" dirty="0" smtClean="0">
                <a:solidFill>
                  <a:srgbClr val="FF0000"/>
                </a:solidFill>
              </a:rPr>
              <a:t>0</a:t>
            </a:r>
            <a:r>
              <a:rPr lang="en-US" altLang="zh-TW" dirty="0" smtClean="0"/>
              <a:t>110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159605" y="3615335"/>
            <a:ext cx="15568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>
                <a:solidFill>
                  <a:srgbClr val="212121"/>
                </a:solidFill>
                <a:latin typeface="arial" panose="020B0604020202020204" pitchFamily="34" charset="0"/>
              </a:rPr>
              <a:t>0</a:t>
            </a:r>
            <a:r>
              <a:rPr lang="en-US" altLang="zh-TW" dirty="0" smtClean="0">
                <a:solidFill>
                  <a:srgbClr val="FF0000"/>
                </a:solidFill>
                <a:latin typeface="arial" panose="020B0604020202020204" pitchFamily="34" charset="0"/>
              </a:rPr>
              <a:t>0</a:t>
            </a:r>
            <a:r>
              <a:rPr lang="en-US" altLang="zh-TW" dirty="0" smtClean="0">
                <a:solidFill>
                  <a:srgbClr val="212121"/>
                </a:solidFill>
                <a:latin typeface="arial" panose="020B0604020202020204" pitchFamily="34" charset="0"/>
              </a:rPr>
              <a:t>001000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3563888" y="5445224"/>
            <a:ext cx="4363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No need to care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 about 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other bits!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532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Interior of MSP430G2553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11</a:t>
            </a:fld>
            <a:endParaRPr lang="zh-TW" altLang="zh-TW"/>
          </a:p>
        </p:txBody>
      </p:sp>
      <p:pic>
        <p:nvPicPr>
          <p:cNvPr id="1026" name="Picture 2" descr="http://www.ti.com/ds_dgm/images/fbd_slas735j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4350"/>
            <a:ext cx="6711794" cy="4829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6300086" y="1772816"/>
            <a:ext cx="11416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96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X</a:t>
            </a:r>
            <a:endParaRPr lang="zh-TW" altLang="en-US" sz="9600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564678" y="1940639"/>
            <a:ext cx="11837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>
                <a:solidFill>
                  <a:srgbClr val="FF0000"/>
                </a:solidFill>
              </a:rPr>
              <a:t>Not </a:t>
            </a:r>
            <a:r>
              <a:rPr lang="en-US" altLang="zh-TW" sz="1800" dirty="0">
                <a:solidFill>
                  <a:srgbClr val="FF0000"/>
                </a:solidFill>
              </a:rPr>
              <a:t>available on </a:t>
            </a:r>
            <a:r>
              <a:rPr lang="en-US" altLang="zh-TW" sz="1800" dirty="0" smtClean="0">
                <a:solidFill>
                  <a:srgbClr val="FF0000"/>
                </a:solidFill>
              </a:rPr>
              <a:t>20-pin  device</a:t>
            </a:r>
            <a:endParaRPr lang="zh-TW" altLang="en-US" sz="180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4644008" y="1940639"/>
            <a:ext cx="1656078" cy="1200329"/>
          </a:xfrm>
          <a:prstGeom prst="roundRect">
            <a:avLst/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4572000" y="4316903"/>
            <a:ext cx="1656078" cy="1200329"/>
          </a:xfrm>
          <a:prstGeom prst="round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7464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CD9D08-0652-4B0A-9367-936247FF78B0}" type="slidenum">
              <a:rPr lang="zh-TW" altLang="en-US"/>
              <a:pPr/>
              <a:t>12</a:t>
            </a:fld>
            <a:endParaRPr lang="zh-TW" altLang="zh-TW"/>
          </a:p>
        </p:txBody>
      </p:sp>
      <p:sp>
        <p:nvSpPr>
          <p:cNvPr id="917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MSP430 Timer0_A3: Registers </a:t>
            </a:r>
            <a:endParaRPr lang="en-US" altLang="zh-TW" dirty="0"/>
          </a:p>
        </p:txBody>
      </p:sp>
      <p:sp>
        <p:nvSpPr>
          <p:cNvPr id="917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TA0R (0170h): </a:t>
            </a:r>
            <a:r>
              <a:rPr lang="en-US" altLang="zh-TW" dirty="0"/>
              <a:t>the counter itself</a:t>
            </a:r>
          </a:p>
          <a:p>
            <a:r>
              <a:rPr lang="en-US" altLang="zh-TW" dirty="0" smtClean="0"/>
              <a:t>TA0CCR0 (0172h): </a:t>
            </a:r>
            <a:r>
              <a:rPr lang="en-US" altLang="zh-TW" dirty="0"/>
              <a:t>target for counting</a:t>
            </a:r>
          </a:p>
          <a:p>
            <a:r>
              <a:rPr lang="en-US" altLang="zh-TW" dirty="0" smtClean="0"/>
              <a:t>TA0CTL (0160h): </a:t>
            </a:r>
            <a:r>
              <a:rPr lang="en-US" altLang="zh-TW" dirty="0"/>
              <a:t>control settings</a:t>
            </a:r>
          </a:p>
          <a:p>
            <a:r>
              <a:rPr lang="en-US" altLang="zh-TW" dirty="0"/>
              <a:t>Others: clock source selection, flags</a:t>
            </a:r>
          </a:p>
        </p:txBody>
      </p:sp>
      <p:pic>
        <p:nvPicPr>
          <p:cNvPr id="91750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284538"/>
            <a:ext cx="5545138" cy="28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直線單箭頭接點 2"/>
          <p:cNvCxnSpPr/>
          <p:nvPr/>
        </p:nvCxnSpPr>
        <p:spPr bwMode="auto">
          <a:xfrm>
            <a:off x="1331640" y="1556792"/>
            <a:ext cx="4896544" cy="25202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直線單箭頭接點 6"/>
          <p:cNvCxnSpPr/>
          <p:nvPr/>
        </p:nvCxnSpPr>
        <p:spPr bwMode="auto">
          <a:xfrm>
            <a:off x="1475656" y="2060848"/>
            <a:ext cx="4464496" cy="37444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橢圓 7"/>
          <p:cNvSpPr/>
          <p:nvPr/>
        </p:nvSpPr>
        <p:spPr bwMode="auto">
          <a:xfrm>
            <a:off x="3491880" y="4581128"/>
            <a:ext cx="1152128" cy="36004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2" name="橢圓 11"/>
          <p:cNvSpPr/>
          <p:nvPr/>
        </p:nvSpPr>
        <p:spPr bwMode="auto">
          <a:xfrm>
            <a:off x="4608116" y="4264583"/>
            <a:ext cx="755972" cy="316545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3" name="橢圓 12"/>
          <p:cNvSpPr/>
          <p:nvPr/>
        </p:nvSpPr>
        <p:spPr bwMode="auto">
          <a:xfrm>
            <a:off x="7560444" y="3832535"/>
            <a:ext cx="755972" cy="316545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cxnSp>
        <p:nvCxnSpPr>
          <p:cNvPr id="10" name="直線接點 9"/>
          <p:cNvCxnSpPr/>
          <p:nvPr/>
        </p:nvCxnSpPr>
        <p:spPr bwMode="auto">
          <a:xfrm>
            <a:off x="827584" y="2564904"/>
            <a:ext cx="93610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7793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Inside Timer0_A3</a:t>
            </a:r>
            <a:endParaRPr lang="zh-TW" altLang="en-US" dirty="0"/>
          </a:p>
        </p:txBody>
      </p:sp>
      <p:sp>
        <p:nvSpPr>
          <p:cNvPr id="20" name="內容版面配置區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err="1" smtClean="0"/>
              <a:t>Timer_A</a:t>
            </a:r>
            <a:r>
              <a:rPr lang="en-US" altLang="zh-TW" dirty="0" smtClean="0"/>
              <a:t> </a:t>
            </a:r>
            <a:r>
              <a:rPr lang="en-US" altLang="zh-TW" dirty="0"/>
              <a:t>Control Register: </a:t>
            </a:r>
            <a:r>
              <a:rPr lang="en-US" altLang="zh-TW" dirty="0" smtClean="0"/>
              <a:t>TA0CTL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13</a:t>
            </a:fld>
            <a:endParaRPr lang="zh-TW" altLang="zh-TW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052736"/>
            <a:ext cx="8389937" cy="212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3717032"/>
            <a:ext cx="75819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3708400" y="1813148"/>
            <a:ext cx="2592388" cy="6477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1476375" y="1236886"/>
            <a:ext cx="1079500" cy="3603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6875463" y="3932932"/>
            <a:ext cx="1152525" cy="50323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2484438" y="1163861"/>
            <a:ext cx="719137" cy="5048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1547813" y="5012432"/>
            <a:ext cx="720725" cy="5048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6732588" y="1163861"/>
            <a:ext cx="719137" cy="5048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3419475" y="5012432"/>
            <a:ext cx="720725" cy="5048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3419475" y="2748186"/>
            <a:ext cx="1081088" cy="3603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6" name="橢圓 15"/>
          <p:cNvSpPr/>
          <p:nvPr/>
        </p:nvSpPr>
        <p:spPr>
          <a:xfrm>
            <a:off x="5580063" y="5083870"/>
            <a:ext cx="1079500" cy="3603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7" name="橢圓 16"/>
          <p:cNvSpPr/>
          <p:nvPr/>
        </p:nvSpPr>
        <p:spPr>
          <a:xfrm>
            <a:off x="7740650" y="2460848"/>
            <a:ext cx="719138" cy="50323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8" name="橢圓 17"/>
          <p:cNvSpPr/>
          <p:nvPr/>
        </p:nvSpPr>
        <p:spPr>
          <a:xfrm>
            <a:off x="7596188" y="5012432"/>
            <a:ext cx="720725" cy="50482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165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CED2B-B8C9-4B4C-8773-B60027A9A0C2}" type="slidenum">
              <a:rPr lang="zh-TW" altLang="en-US"/>
              <a:pPr/>
              <a:t>14</a:t>
            </a:fld>
            <a:endParaRPr lang="zh-TW" altLang="zh-TW"/>
          </a:p>
        </p:txBody>
      </p:sp>
      <p:sp>
        <p:nvSpPr>
          <p:cNvPr id="9185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Timer0_A3 </a:t>
            </a:r>
            <a:r>
              <a:rPr lang="en-US" altLang="zh-TW" dirty="0"/>
              <a:t>Control Register (</a:t>
            </a:r>
            <a:r>
              <a:rPr lang="en-US" altLang="zh-TW" dirty="0" smtClean="0"/>
              <a:t>TA0CTL</a:t>
            </a:r>
            <a:r>
              <a:rPr lang="en-US" altLang="zh-TW" dirty="0"/>
              <a:t>)</a:t>
            </a:r>
          </a:p>
        </p:txBody>
      </p:sp>
      <p:sp>
        <p:nvSpPr>
          <p:cNvPr id="91853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 err="1"/>
              <a:t>TASSELx</a:t>
            </a:r>
            <a:r>
              <a:rPr lang="en-US" altLang="zh-TW" sz="2400" dirty="0"/>
              <a:t>: </a:t>
            </a:r>
            <a:r>
              <a:rPr lang="en-US" altLang="zh-TW" sz="2400" dirty="0" smtClean="0"/>
              <a:t>Timer0_A3 </a:t>
            </a:r>
            <a:r>
              <a:rPr lang="en-US" altLang="zh-TW" sz="2400" dirty="0"/>
              <a:t>clock source </a:t>
            </a:r>
            <a:r>
              <a:rPr lang="en-US" altLang="zh-TW" sz="2400" dirty="0" smtClean="0"/>
              <a:t>select (x is 0, 1, 2, or 3)</a:t>
            </a:r>
            <a:endParaRPr lang="en-US" altLang="zh-TW" sz="2400" dirty="0"/>
          </a:p>
          <a:p>
            <a:r>
              <a:rPr lang="en-US" altLang="zh-TW" sz="2400" dirty="0" err="1" smtClean="0"/>
              <a:t>IDx</a:t>
            </a:r>
            <a:r>
              <a:rPr lang="en-US" altLang="zh-TW" sz="2400" dirty="0"/>
              <a:t>: input divider</a:t>
            </a:r>
          </a:p>
          <a:p>
            <a:r>
              <a:rPr lang="en-US" altLang="zh-TW" sz="2400" dirty="0" err="1"/>
              <a:t>MCx</a:t>
            </a:r>
            <a:r>
              <a:rPr lang="en-US" altLang="zh-TW" sz="2400" dirty="0"/>
              <a:t>: mode control</a:t>
            </a:r>
          </a:p>
          <a:p>
            <a:r>
              <a:rPr lang="en-US" altLang="zh-TW" sz="2400" dirty="0"/>
              <a:t>TACLR: </a:t>
            </a:r>
            <a:r>
              <a:rPr lang="en-US" altLang="zh-TW" sz="2400" dirty="0" smtClean="0"/>
              <a:t>Timer0_A3 </a:t>
            </a:r>
            <a:r>
              <a:rPr lang="en-US" altLang="zh-TW" sz="2400" dirty="0"/>
              <a:t>clear</a:t>
            </a:r>
          </a:p>
          <a:p>
            <a:r>
              <a:rPr lang="en-US" altLang="zh-TW" sz="2400" dirty="0"/>
              <a:t>TAIE: </a:t>
            </a:r>
            <a:r>
              <a:rPr lang="en-US" altLang="zh-TW" sz="2400" dirty="0" smtClean="0"/>
              <a:t>Timer0_A3 </a:t>
            </a:r>
            <a:r>
              <a:rPr lang="en-US" altLang="zh-TW" sz="2400" dirty="0"/>
              <a:t>interrupt enable</a:t>
            </a:r>
          </a:p>
          <a:p>
            <a:r>
              <a:rPr lang="en-US" altLang="zh-TW" sz="2400" dirty="0"/>
              <a:t>TAIFG: </a:t>
            </a:r>
            <a:r>
              <a:rPr lang="en-US" altLang="zh-TW" sz="2400" dirty="0" smtClean="0"/>
              <a:t>Timer0_A3 </a:t>
            </a:r>
            <a:r>
              <a:rPr lang="en-US" altLang="zh-TW" sz="2400" dirty="0"/>
              <a:t>interrupt flag</a:t>
            </a:r>
            <a:endParaRPr lang="zh-TW" altLang="en-US" dirty="0"/>
          </a:p>
        </p:txBody>
      </p:sp>
      <p:pic>
        <p:nvPicPr>
          <p:cNvPr id="91853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933825"/>
            <a:ext cx="7581900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95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15</a:t>
            </a:fld>
            <a:endParaRPr lang="zh-TW" altLang="zh-TW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/>
          <a:srcRect t="5614"/>
          <a:stretch/>
        </p:blipFill>
        <p:spPr bwMode="auto">
          <a:xfrm>
            <a:off x="755650" y="44624"/>
            <a:ext cx="7743825" cy="604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15"/>
          <p:cNvGraphicFramePr>
            <a:graphicFrameLocks noGrp="1"/>
          </p:cNvGraphicFramePr>
          <p:nvPr>
            <p:extLst/>
          </p:nvPr>
        </p:nvGraphicFramePr>
        <p:xfrm>
          <a:off x="684411" y="4500563"/>
          <a:ext cx="7920037" cy="396240"/>
        </p:xfrm>
        <a:graphic>
          <a:graphicData uri="http://schemas.openxmlformats.org/drawingml/2006/table">
            <a:tbl>
              <a:tblPr/>
              <a:tblGrid>
                <a:gridCol w="7920037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新細明體" charset="-120"/>
                        </a:rPr>
                        <a:t>TA0CTL = TASSEL_2 + MC_1;               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// </a:t>
                      </a:r>
                      <a:r>
                        <a:rPr kumimoji="0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src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urier New" pitchFamily="49" charset="0"/>
                          <a:ea typeface="新細明體" charset="-120"/>
                          <a:cs typeface="Courier New" pitchFamily="49" charset="0"/>
                        </a:rPr>
                        <a:t> from SMCLK, up mode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7" name="爆炸 1 6"/>
          <p:cNvSpPr/>
          <p:nvPr/>
        </p:nvSpPr>
        <p:spPr>
          <a:xfrm>
            <a:off x="323850" y="2709044"/>
            <a:ext cx="1439863" cy="1655763"/>
          </a:xfrm>
          <a:prstGeom prst="irregularSeal1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5220072" y="1383159"/>
            <a:ext cx="3117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/>
            <a:r>
              <a:rPr lang="en-US" altLang="zh-TW" dirty="0" smtClean="0">
                <a:latin typeface="+mn-lt"/>
              </a:rPr>
              <a:t>TACTL (TA0CTL/TA1CTL)</a:t>
            </a:r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936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Timer Mode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spcBef>
                <a:spcPct val="10000"/>
              </a:spcBef>
            </a:pPr>
            <a:r>
              <a:rPr lang="en-US" altLang="zh-TW" dirty="0" err="1"/>
              <a:t>MCx</a:t>
            </a:r>
            <a:r>
              <a:rPr lang="en-US" altLang="zh-TW" dirty="0"/>
              <a:t>=00: Stop mode</a:t>
            </a:r>
          </a:p>
          <a:p>
            <a:pPr lvl="1" eaLnBrk="1" hangingPunct="1">
              <a:spcBef>
                <a:spcPct val="10000"/>
              </a:spcBef>
            </a:pPr>
            <a:r>
              <a:rPr lang="en-US" altLang="zh-TW" dirty="0"/>
              <a:t>The timer is halted</a:t>
            </a:r>
          </a:p>
          <a:p>
            <a:pPr marL="0" indent="0" eaLnBrk="1" hangingPunct="1">
              <a:spcBef>
                <a:spcPct val="10000"/>
              </a:spcBef>
            </a:pPr>
            <a:r>
              <a:rPr lang="en-US" altLang="zh-TW" dirty="0" err="1"/>
              <a:t>MCx</a:t>
            </a:r>
            <a:r>
              <a:rPr lang="en-US" altLang="zh-TW" dirty="0"/>
              <a:t>=01: Up mode</a:t>
            </a:r>
          </a:p>
          <a:p>
            <a:pPr lvl="1" eaLnBrk="1" hangingPunct="1">
              <a:spcBef>
                <a:spcPct val="10000"/>
              </a:spcBef>
            </a:pPr>
            <a:r>
              <a:rPr lang="en-US" altLang="zh-TW" dirty="0"/>
              <a:t>The timer repeatedly counts from 0 to TACCR0</a:t>
            </a:r>
          </a:p>
          <a:p>
            <a:pPr marL="0" indent="0" eaLnBrk="1" hangingPunct="1">
              <a:spcBef>
                <a:spcPct val="10000"/>
              </a:spcBef>
            </a:pPr>
            <a:r>
              <a:rPr lang="en-US" altLang="zh-TW" dirty="0" err="1"/>
              <a:t>MCx</a:t>
            </a:r>
            <a:r>
              <a:rPr lang="en-US" altLang="zh-TW" dirty="0"/>
              <a:t>=10: Continuous mode</a:t>
            </a:r>
          </a:p>
          <a:p>
            <a:pPr lvl="1" eaLnBrk="1" hangingPunct="1">
              <a:spcBef>
                <a:spcPct val="10000"/>
              </a:spcBef>
            </a:pPr>
            <a:r>
              <a:rPr lang="en-US" altLang="zh-TW" dirty="0"/>
              <a:t>The timer repeatedly counts from 0 to 0FFFFh</a:t>
            </a:r>
          </a:p>
          <a:p>
            <a:pPr marL="0" indent="0" eaLnBrk="1" hangingPunct="1">
              <a:spcBef>
                <a:spcPct val="10000"/>
              </a:spcBef>
            </a:pPr>
            <a:r>
              <a:rPr lang="en-US" altLang="zh-TW" dirty="0" err="1"/>
              <a:t>MCx</a:t>
            </a:r>
            <a:r>
              <a:rPr lang="en-US" altLang="zh-TW" dirty="0"/>
              <a:t>=11: Up/down mode</a:t>
            </a:r>
          </a:p>
          <a:p>
            <a:pPr lvl="1" eaLnBrk="1" hangingPunct="1">
              <a:spcBef>
                <a:spcPct val="10000"/>
              </a:spcBef>
            </a:pPr>
            <a:r>
              <a:rPr lang="en-US" altLang="zh-TW" dirty="0"/>
              <a:t>The timer repeatedly counts from 0 to TACCR0 and back down to </a:t>
            </a:r>
            <a:r>
              <a:rPr lang="en-US" altLang="zh-TW" dirty="0" smtClean="0"/>
              <a:t>0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432AF1-3153-4BFC-ABF0-71916461ABBD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6880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C5180E-90DA-43B8-8FFC-2DA67CA976B5}" type="slidenum">
              <a:rPr lang="zh-TW" altLang="en-US"/>
              <a:pPr/>
              <a:t>17</a:t>
            </a:fld>
            <a:endParaRPr lang="zh-TW" altLang="zh-TW"/>
          </a:p>
        </p:txBody>
      </p:sp>
      <p:sp>
        <p:nvSpPr>
          <p:cNvPr id="9195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Sample Code 1 for Timer_A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altLang="zh-TW" dirty="0"/>
              <a:t>Goal: simplest way to flash an LED at </a:t>
            </a:r>
            <a:r>
              <a:rPr lang="en-US" altLang="zh-TW" dirty="0" smtClean="0"/>
              <a:t>1 Hz</a:t>
            </a:r>
            <a:endParaRPr lang="en-US" altLang="zh-TW" dirty="0"/>
          </a:p>
          <a:p>
            <a:pPr lvl="1">
              <a:spcBef>
                <a:spcPts val="300"/>
              </a:spcBef>
            </a:pPr>
            <a:r>
              <a:rPr lang="en-US" altLang="zh-TW" dirty="0"/>
              <a:t>Need an event to trigger the flashing </a:t>
            </a:r>
            <a:br>
              <a:rPr lang="en-US" altLang="zh-TW" dirty="0"/>
            </a:br>
            <a:r>
              <a:rPr lang="en-US" altLang="zh-TW" dirty="0">
                <a:sym typeface="Wingdings" panose="05000000000000000000" pitchFamily="2" charset="2"/>
              </a:rPr>
              <a:t> counter (</a:t>
            </a:r>
            <a:r>
              <a:rPr lang="en-US" altLang="zh-TW" dirty="0" smtClean="0">
                <a:sym typeface="Wingdings" panose="05000000000000000000" pitchFamily="2" charset="2"/>
              </a:rPr>
              <a:t>TA0R</a:t>
            </a:r>
            <a:r>
              <a:rPr lang="en-US" altLang="zh-TW" dirty="0">
                <a:sym typeface="Wingdings" panose="05000000000000000000" pitchFamily="2" charset="2"/>
              </a:rPr>
              <a:t>) overflow</a:t>
            </a:r>
            <a:endParaRPr lang="en-US" altLang="zh-TW" dirty="0"/>
          </a:p>
          <a:p>
            <a:pPr lvl="1">
              <a:spcBef>
                <a:spcPts val="300"/>
              </a:spcBef>
            </a:pPr>
            <a:r>
              <a:rPr lang="en-US" altLang="zh-TW" dirty="0"/>
              <a:t>Need a way to detect the event</a:t>
            </a:r>
            <a:br>
              <a:rPr lang="en-US" altLang="zh-TW" dirty="0"/>
            </a:br>
            <a:r>
              <a:rPr lang="en-US" altLang="zh-TW" dirty="0">
                <a:sym typeface="Wingdings" panose="05000000000000000000" pitchFamily="2" charset="2"/>
              </a:rPr>
              <a:t> CPU </a:t>
            </a:r>
            <a:r>
              <a:rPr lang="en-US" altLang="zh-TW" dirty="0"/>
              <a:t>polling</a:t>
            </a:r>
          </a:p>
          <a:p>
            <a:pPr>
              <a:spcBef>
                <a:spcPts val="300"/>
              </a:spcBef>
            </a:pPr>
            <a:r>
              <a:rPr lang="en-US" altLang="zh-TW" dirty="0"/>
              <a:t>How to make </a:t>
            </a:r>
            <a:r>
              <a:rPr lang="en-US" altLang="zh-TW" dirty="0" smtClean="0"/>
              <a:t>TA0R </a:t>
            </a:r>
            <a:r>
              <a:rPr lang="en-US" altLang="zh-TW" dirty="0"/>
              <a:t>overflow at 1 Hz?</a:t>
            </a:r>
          </a:p>
          <a:p>
            <a:pPr lvl="1">
              <a:spcBef>
                <a:spcPts val="300"/>
              </a:spcBef>
            </a:pPr>
            <a:r>
              <a:rPr lang="en-US" altLang="zh-TW" dirty="0"/>
              <a:t>Use SMCLK clock (discussed later) at 800 KHz</a:t>
            </a:r>
          </a:p>
          <a:p>
            <a:pPr lvl="1">
              <a:spcBef>
                <a:spcPts val="300"/>
              </a:spcBef>
            </a:pPr>
            <a:r>
              <a:rPr lang="en-US" altLang="zh-TW" dirty="0"/>
              <a:t>When TAR (16 bits) overflows, it has counted 2</a:t>
            </a:r>
            <a:r>
              <a:rPr lang="en-US" altLang="zh-TW" baseline="30000" dirty="0"/>
              <a:t>16</a:t>
            </a:r>
            <a:r>
              <a:rPr lang="en-US" altLang="zh-TW" dirty="0"/>
              <a:t>, equivalent to a period of 2</a:t>
            </a:r>
            <a:r>
              <a:rPr lang="en-US" altLang="zh-TW" baseline="30000" dirty="0"/>
              <a:t>16</a:t>
            </a:r>
            <a:r>
              <a:rPr lang="en-US" altLang="zh-TW" dirty="0"/>
              <a:t>/800KHz ≈ 0.08 sec</a:t>
            </a:r>
          </a:p>
          <a:p>
            <a:pPr lvl="1">
              <a:spcBef>
                <a:spcPts val="300"/>
              </a:spcBef>
            </a:pPr>
            <a:r>
              <a:rPr lang="en-US" altLang="zh-TW" dirty="0"/>
              <a:t>Divide the frequency of the clock by 8 to give a period of about </a:t>
            </a:r>
            <a:r>
              <a:rPr lang="en-US" altLang="zh-TW" dirty="0" smtClean="0"/>
              <a:t>0.64 </a:t>
            </a:r>
            <a:r>
              <a:rPr lang="en-US" altLang="zh-TW" dirty="0"/>
              <a:t>sec </a:t>
            </a:r>
            <a:r>
              <a:rPr lang="en-US" altLang="zh-TW" dirty="0">
                <a:sym typeface="Wingdings" panose="05000000000000000000" pitchFamily="2" charset="2"/>
              </a:rPr>
              <a:t></a:t>
            </a:r>
            <a:r>
              <a:rPr lang="en-US" altLang="zh-TW" dirty="0"/>
              <a:t> close enough!</a:t>
            </a:r>
          </a:p>
          <a:p>
            <a:pPr lvl="1">
              <a:spcBef>
                <a:spcPts val="300"/>
              </a:spcBef>
            </a:pPr>
            <a:r>
              <a:rPr lang="en-US" altLang="zh-TW" dirty="0"/>
              <a:t>Continuously count up; on overflow return to 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4011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88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8C5C89-EDBE-429D-BAD6-730998F2293C}" type="slidenum">
              <a:rPr lang="zh-TW" altLang="en-US"/>
              <a:pPr/>
              <a:t>18</a:t>
            </a:fld>
            <a:endParaRPr lang="zh-TW" altLang="zh-TW"/>
          </a:p>
        </p:txBody>
      </p:sp>
      <p:sp>
        <p:nvSpPr>
          <p:cNvPr id="920579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Sample Code 1 for Timer_A</a:t>
            </a:r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664686"/>
              </p:ext>
            </p:extLst>
          </p:nvPr>
        </p:nvGraphicFramePr>
        <p:xfrm>
          <a:off x="323528" y="1124744"/>
          <a:ext cx="8604250" cy="4853946"/>
        </p:xfrm>
        <a:graphic>
          <a:graphicData uri="http://schemas.openxmlformats.org/drawingml/2006/table">
            <a:tbl>
              <a:tblPr/>
              <a:tblGrid>
                <a:gridCol w="8604250"/>
              </a:tblGrid>
              <a:tr h="417671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#include &lt;msp430g2553.h&gt;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#define LED1 BIT0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void main(void)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{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	WDTCTL = WDTPW | WDTHOLD;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	P1DIR = LED1;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	P1OUT = ~LED1;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	TA0CTL = MC_2 | ID_3 | TASSEL_2 |TACLR;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	for(;;) {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		while(!(TA0CTL &amp; TAIFG)){}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		TA0CTL &amp;= ~TAIFG;  // Clear overflow flag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		P1OUT ^=LED1;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	}</a:t>
                      </a:r>
                    </a:p>
                    <a:p>
                      <a:pPr>
                        <a:spcBef>
                          <a:spcPts val="300"/>
                        </a:spcBef>
                      </a:pPr>
                      <a:r>
                        <a:rPr lang="en-US" altLang="zh-TW" sz="2000" b="1" kern="12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}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00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this lab, we will learn the basic IO and timer of MSP430 </a:t>
            </a:r>
            <a:r>
              <a:rPr lang="en-US" altLang="zh-TW" dirty="0" err="1" smtClean="0"/>
              <a:t>LanuchPad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Configure the I/O port of </a:t>
            </a:r>
            <a:r>
              <a:rPr lang="en-US" altLang="zh-TW" dirty="0" err="1" smtClean="0"/>
              <a:t>LanuchPad</a:t>
            </a:r>
            <a:r>
              <a:rPr lang="en-US" altLang="zh-TW" dirty="0" smtClean="0"/>
              <a:t> for input</a:t>
            </a:r>
          </a:p>
          <a:p>
            <a:pPr lvl="1"/>
            <a:r>
              <a:rPr lang="en-US" altLang="zh-TW" dirty="0" smtClean="0"/>
              <a:t>Set the timer</a:t>
            </a:r>
          </a:p>
          <a:p>
            <a:pPr lvl="1"/>
            <a:r>
              <a:rPr lang="en-US" altLang="zh-TW" dirty="0" smtClean="0"/>
              <a:t>Run the debugger for basic debugging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0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FF449D-499F-4AB1-BEB2-53B6AFCBF59E}" type="slidenum">
              <a:rPr lang="zh-TW" altLang="en-US"/>
              <a:pPr/>
              <a:t>19</a:t>
            </a:fld>
            <a:endParaRPr lang="zh-TW" altLang="zh-TW"/>
          </a:p>
        </p:txBody>
      </p:sp>
      <p:sp>
        <p:nvSpPr>
          <p:cNvPr id="92365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Sample Code 2 for </a:t>
            </a:r>
            <a:r>
              <a:rPr lang="en-US" altLang="zh-TW" dirty="0" smtClean="0"/>
              <a:t>Timer0_A3</a:t>
            </a:r>
            <a:endParaRPr lang="zh-TW" altLang="en-US" dirty="0"/>
          </a:p>
        </p:txBody>
      </p:sp>
      <p:sp>
        <p:nvSpPr>
          <p:cNvPr id="923651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Can have more accurate time if we can control the amount to count</a:t>
            </a:r>
          </a:p>
          <a:p>
            <a:pPr lvl="1"/>
            <a:r>
              <a:rPr lang="en-US" altLang="zh-TW" dirty="0"/>
              <a:t>The maximum desired value of the count is programmed into </a:t>
            </a:r>
            <a:r>
              <a:rPr lang="en-US" altLang="zh-TW" dirty="0" smtClean="0"/>
              <a:t>TA0CCR0</a:t>
            </a:r>
            <a:endParaRPr lang="en-US" altLang="zh-TW" dirty="0"/>
          </a:p>
          <a:p>
            <a:pPr lvl="1"/>
            <a:r>
              <a:rPr lang="en-US" altLang="zh-TW" dirty="0"/>
              <a:t>TAR starts from 0 and counts up to the value in </a:t>
            </a:r>
            <a:r>
              <a:rPr lang="en-US" altLang="zh-TW" dirty="0" smtClean="0"/>
              <a:t>TA0CCR0</a:t>
            </a:r>
            <a:r>
              <a:rPr lang="en-US" altLang="zh-TW" dirty="0"/>
              <a:t>, after which it returns to 0 and sets TAIFG</a:t>
            </a:r>
          </a:p>
          <a:p>
            <a:pPr lvl="1"/>
            <a:r>
              <a:rPr lang="en-US" altLang="zh-TW" dirty="0"/>
              <a:t>Thus the period is </a:t>
            </a:r>
            <a:r>
              <a:rPr lang="en-US" altLang="zh-TW" dirty="0" smtClean="0"/>
              <a:t>TA0CCR0+1 </a:t>
            </a:r>
            <a:r>
              <a:rPr lang="en-US" altLang="zh-TW" dirty="0"/>
              <a:t>counts</a:t>
            </a:r>
          </a:p>
          <a:p>
            <a:pPr lvl="1"/>
            <a:r>
              <a:rPr lang="en-US" altLang="zh-TW" dirty="0"/>
              <a:t>With SMCLK (800KHz) divided down to 100 KHz, we need 50,000 counts for a delay of 0.5 sec </a:t>
            </a:r>
            <a:r>
              <a:rPr lang="en-US" altLang="zh-TW" dirty="0">
                <a:sym typeface="Wingdings" panose="05000000000000000000" pitchFamily="2" charset="2"/>
              </a:rPr>
              <a:t> store </a:t>
            </a:r>
            <a:r>
              <a:rPr lang="en-US" altLang="zh-TW" dirty="0"/>
              <a:t>49,999 in </a:t>
            </a:r>
            <a:r>
              <a:rPr lang="en-US" altLang="zh-TW" dirty="0" smtClean="0"/>
              <a:t>TA0CCR0</a:t>
            </a:r>
            <a:endParaRPr lang="zh-TW" altLang="en-US" dirty="0"/>
          </a:p>
        </p:txBody>
      </p:sp>
      <p:pic>
        <p:nvPicPr>
          <p:cNvPr id="9236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5292725"/>
            <a:ext cx="88011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779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450" y="1125538"/>
            <a:ext cx="8467030" cy="4967287"/>
          </a:xfrm>
        </p:spPr>
        <p:txBody>
          <a:bodyPr/>
          <a:lstStyle/>
          <a:p>
            <a:pPr marL="405765">
              <a:buFont typeface="Calibri"/>
              <a:buChar char="•"/>
              <a:tabLst>
                <a:tab pos="405765" algn="l"/>
              </a:tabLst>
            </a:pPr>
            <a:r>
              <a:rPr lang="en-US" altLang="zh-TW" spc="-5" dirty="0"/>
              <a:t>Basic</a:t>
            </a:r>
            <a:r>
              <a:rPr lang="en-US" altLang="zh-TW" spc="-70" dirty="0"/>
              <a:t> </a:t>
            </a:r>
            <a:r>
              <a:rPr lang="en-US" altLang="zh-TW" spc="-70" dirty="0" smtClean="0"/>
              <a:t>3</a:t>
            </a:r>
            <a:r>
              <a:rPr lang="en-US" altLang="zh-TW" spc="-5" dirty="0" smtClean="0"/>
              <a:t>:</a:t>
            </a:r>
            <a:endParaRPr lang="en-US" altLang="zh-TW" spc="-5" dirty="0"/>
          </a:p>
          <a:p>
            <a:pPr marL="806450" marR="556895" lvl="1" indent="-286385">
              <a:spcBef>
                <a:spcPts val="600"/>
              </a:spcBef>
              <a:buFont typeface="Symbol"/>
              <a:buChar char=""/>
              <a:tabLst>
                <a:tab pos="807085" algn="l"/>
              </a:tabLst>
            </a:pPr>
            <a:r>
              <a:rPr lang="en-US" altLang="zh-TW" spc="-5" dirty="0">
                <a:cs typeface="Calibri"/>
              </a:rPr>
              <a:t>Flash </a:t>
            </a:r>
            <a:r>
              <a:rPr lang="en-US" altLang="zh-TW" dirty="0">
                <a:cs typeface="Calibri"/>
              </a:rPr>
              <a:t>the </a:t>
            </a:r>
            <a:r>
              <a:rPr lang="en-US" altLang="zh-TW" spc="-10" dirty="0">
                <a:cs typeface="Calibri"/>
              </a:rPr>
              <a:t>red </a:t>
            </a:r>
            <a:r>
              <a:rPr lang="en-US" altLang="zh-TW" spc="-5" dirty="0">
                <a:cs typeface="Calibri"/>
              </a:rPr>
              <a:t>LED </a:t>
            </a:r>
            <a:r>
              <a:rPr lang="en-US" altLang="zh-TW" spc="-15" dirty="0">
                <a:cs typeface="Calibri"/>
              </a:rPr>
              <a:t>at </a:t>
            </a:r>
            <a:r>
              <a:rPr lang="en-US" altLang="zh-TW" dirty="0">
                <a:cs typeface="Calibri"/>
              </a:rPr>
              <a:t>1 </a:t>
            </a:r>
            <a:r>
              <a:rPr lang="en-US" altLang="zh-TW" spc="-5" dirty="0">
                <a:cs typeface="Calibri"/>
              </a:rPr>
              <a:t>Hz </a:t>
            </a:r>
            <a:r>
              <a:rPr lang="en-US" altLang="zh-TW" spc="-10" dirty="0">
                <a:cs typeface="Calibri"/>
              </a:rPr>
              <a:t>by </a:t>
            </a:r>
            <a:r>
              <a:rPr lang="en-US" altLang="zh-TW" spc="-5" dirty="0">
                <a:cs typeface="Calibri"/>
              </a:rPr>
              <a:t>polling </a:t>
            </a:r>
            <a:r>
              <a:rPr lang="en-US" altLang="zh-TW" spc="-5" dirty="0" smtClean="0">
                <a:cs typeface="Calibri"/>
              </a:rPr>
              <a:t>Timer0_A3. </a:t>
            </a:r>
            <a:r>
              <a:rPr lang="en-US" altLang="zh-TW" spc="-5" dirty="0">
                <a:cs typeface="Calibri"/>
              </a:rPr>
              <a:t>After </a:t>
            </a:r>
            <a:r>
              <a:rPr lang="en-US" altLang="zh-TW" dirty="0">
                <a:cs typeface="Calibri"/>
              </a:rPr>
              <a:t>the </a:t>
            </a:r>
            <a:r>
              <a:rPr lang="en-US" altLang="zh-TW" spc="-15" dirty="0" smtClean="0">
                <a:cs typeface="Calibri"/>
              </a:rPr>
              <a:t>button </a:t>
            </a:r>
            <a:r>
              <a:rPr lang="en-US" altLang="zh-TW" dirty="0">
                <a:cs typeface="Calibri"/>
              </a:rPr>
              <a:t>is </a:t>
            </a:r>
            <a:r>
              <a:rPr lang="en-US" altLang="zh-TW" spc="-5" dirty="0">
                <a:cs typeface="Calibri"/>
              </a:rPr>
              <a:t>pressed </a:t>
            </a:r>
            <a:r>
              <a:rPr lang="en-US" altLang="zh-TW" spc="-20" dirty="0">
                <a:cs typeface="Calibri"/>
              </a:rPr>
              <a:t>for </a:t>
            </a:r>
            <a:r>
              <a:rPr lang="en-US" altLang="zh-TW" spc="-20" dirty="0" smtClean="0">
                <a:cs typeface="Calibri"/>
              </a:rPr>
              <a:t>more than </a:t>
            </a:r>
            <a:r>
              <a:rPr lang="en-US" altLang="zh-TW" dirty="0" smtClean="0">
                <a:cs typeface="Calibri"/>
              </a:rPr>
              <a:t>3 </a:t>
            </a:r>
            <a:r>
              <a:rPr lang="en-US" altLang="zh-TW" spc="-10" dirty="0">
                <a:cs typeface="Calibri"/>
              </a:rPr>
              <a:t>seconds</a:t>
            </a:r>
            <a:r>
              <a:rPr lang="en-US" altLang="zh-TW" dirty="0">
                <a:cs typeface="Calibri"/>
              </a:rPr>
              <a:t>, flash the </a:t>
            </a:r>
            <a:r>
              <a:rPr lang="en-US" altLang="zh-TW" spc="-15" dirty="0">
                <a:cs typeface="Calibri"/>
              </a:rPr>
              <a:t>green </a:t>
            </a:r>
            <a:r>
              <a:rPr lang="en-US" altLang="zh-TW" spc="-5" dirty="0">
                <a:cs typeface="Calibri"/>
              </a:rPr>
              <a:t>LED </a:t>
            </a:r>
            <a:r>
              <a:rPr lang="en-US" altLang="zh-TW" spc="-15" dirty="0">
                <a:cs typeface="Calibri"/>
              </a:rPr>
              <a:t>at </a:t>
            </a:r>
            <a:r>
              <a:rPr lang="en-US" altLang="zh-TW" dirty="0">
                <a:cs typeface="Calibri"/>
              </a:rPr>
              <a:t>4</a:t>
            </a:r>
            <a:r>
              <a:rPr lang="en-US" altLang="zh-TW" spc="-70" dirty="0">
                <a:cs typeface="Calibri"/>
              </a:rPr>
              <a:t> </a:t>
            </a:r>
            <a:r>
              <a:rPr lang="en-US" altLang="zh-TW" dirty="0" smtClean="0">
                <a:cs typeface="Calibri"/>
              </a:rPr>
              <a:t>Hz. When the button is </a:t>
            </a:r>
            <a:r>
              <a:rPr lang="en-US" altLang="zh-TW" dirty="0" smtClean="0">
                <a:cs typeface="Calibri"/>
              </a:rPr>
              <a:t>released for </a:t>
            </a:r>
            <a:r>
              <a:rPr lang="en-US" altLang="zh-TW" dirty="0" smtClean="0">
                <a:cs typeface="Calibri"/>
              </a:rPr>
              <a:t>more than 3 seconds, flash </a:t>
            </a:r>
            <a:r>
              <a:rPr lang="en-US" altLang="zh-TW" dirty="0">
                <a:cs typeface="Calibri"/>
              </a:rPr>
              <a:t>red LED at 1 </a:t>
            </a:r>
            <a:r>
              <a:rPr lang="en-US" altLang="zh-TW" dirty="0" smtClean="0">
                <a:cs typeface="Calibri"/>
              </a:rPr>
              <a:t>Hz. If button activity is shorter than 3 seconds, then do nothing.</a:t>
            </a:r>
            <a:endParaRPr lang="en-US" altLang="zh-TW" dirty="0">
              <a:cs typeface="Calibri"/>
            </a:endParaRPr>
          </a:p>
          <a:p>
            <a:pPr marL="806450" lvl="1" indent="-286385">
              <a:spcBef>
                <a:spcPts val="575"/>
              </a:spcBef>
              <a:buFont typeface="Symbol"/>
              <a:buChar char=""/>
              <a:tabLst>
                <a:tab pos="807085" algn="l"/>
              </a:tabLst>
            </a:pPr>
            <a:r>
              <a:rPr lang="en-US" altLang="zh-TW" spc="-10" dirty="0" smtClean="0">
                <a:cs typeface="Calibri"/>
              </a:rPr>
              <a:t>Note two </a:t>
            </a:r>
            <a:r>
              <a:rPr lang="en-US" altLang="zh-TW" spc="-15" dirty="0">
                <a:cs typeface="Calibri"/>
              </a:rPr>
              <a:t>events to </a:t>
            </a:r>
            <a:r>
              <a:rPr lang="en-US" altLang="zh-TW" spc="-10" dirty="0">
                <a:cs typeface="Calibri"/>
              </a:rPr>
              <a:t>monitor: </a:t>
            </a:r>
            <a:r>
              <a:rPr lang="en-US" altLang="zh-TW" dirty="0">
                <a:cs typeface="Calibri"/>
              </a:rPr>
              <a:t>timer </a:t>
            </a:r>
            <a:r>
              <a:rPr lang="en-US" altLang="zh-TW" spc="-5" dirty="0">
                <a:cs typeface="Calibri"/>
              </a:rPr>
              <a:t>up </a:t>
            </a:r>
            <a:r>
              <a:rPr lang="en-US" altLang="zh-TW" dirty="0">
                <a:cs typeface="Calibri"/>
              </a:rPr>
              <a:t>and </a:t>
            </a:r>
            <a:r>
              <a:rPr lang="en-US" altLang="zh-TW" spc="-15" dirty="0">
                <a:cs typeface="Calibri"/>
              </a:rPr>
              <a:t>button </a:t>
            </a:r>
            <a:r>
              <a:rPr lang="en-US" altLang="zh-TW" spc="-5" dirty="0">
                <a:cs typeface="Calibri"/>
              </a:rPr>
              <a:t>down</a:t>
            </a:r>
            <a:r>
              <a:rPr lang="en-US" altLang="zh-TW" spc="-35" dirty="0">
                <a:cs typeface="Calibri"/>
              </a:rPr>
              <a:t>.</a:t>
            </a:r>
            <a:endParaRPr lang="en-US" altLang="zh-TW" dirty="0">
              <a:cs typeface="Calibri"/>
            </a:endParaRPr>
          </a:p>
          <a:p>
            <a:pPr marL="405765">
              <a:spcBef>
                <a:spcPts val="645"/>
              </a:spcBef>
              <a:buFont typeface="Calibri"/>
              <a:buChar char="•"/>
              <a:tabLst>
                <a:tab pos="405765" algn="l"/>
              </a:tabLst>
            </a:pPr>
            <a:r>
              <a:rPr lang="en-US" altLang="zh-TW" spc="-5" dirty="0"/>
              <a:t>Bonus</a:t>
            </a:r>
            <a:r>
              <a:rPr lang="en-US" altLang="zh-TW" spc="-5" dirty="0">
                <a:cs typeface="Calibri"/>
              </a:rPr>
              <a:t>:</a:t>
            </a:r>
          </a:p>
          <a:p>
            <a:pPr marL="806450" marR="165735" lvl="1" indent="-286385">
              <a:spcBef>
                <a:spcPts val="605"/>
              </a:spcBef>
              <a:buFont typeface="Symbol"/>
              <a:buChar char=""/>
              <a:tabLst>
                <a:tab pos="807085" algn="l"/>
              </a:tabLst>
            </a:pPr>
            <a:r>
              <a:rPr lang="en-US" altLang="zh-TW" spc="-5" dirty="0">
                <a:cs typeface="Calibri"/>
              </a:rPr>
              <a:t>Flash the red </a:t>
            </a:r>
            <a:r>
              <a:rPr lang="en-US" altLang="zh-TW" spc="-5" dirty="0" smtClean="0">
                <a:cs typeface="Calibri"/>
              </a:rPr>
              <a:t>LED </a:t>
            </a:r>
            <a:r>
              <a:rPr lang="en-US" altLang="zh-TW" spc="-5" dirty="0">
                <a:cs typeface="Calibri"/>
              </a:rPr>
              <a:t>according to the time you press the button. For example, press the button for 1 second, flash </a:t>
            </a:r>
            <a:r>
              <a:rPr lang="en-US" altLang="zh-TW" spc="-5" dirty="0" smtClean="0">
                <a:cs typeface="Calibri"/>
              </a:rPr>
              <a:t>at 1Hz; press </a:t>
            </a:r>
            <a:r>
              <a:rPr lang="en-US" altLang="zh-TW" spc="-5" dirty="0">
                <a:cs typeface="Calibri"/>
              </a:rPr>
              <a:t>for 2 seconds, flash </a:t>
            </a:r>
            <a:r>
              <a:rPr lang="en-US" altLang="zh-TW" spc="-5" dirty="0" smtClean="0">
                <a:cs typeface="Calibri"/>
              </a:rPr>
              <a:t>every </a:t>
            </a:r>
            <a:r>
              <a:rPr lang="en-US" altLang="zh-TW" spc="-5" dirty="0">
                <a:cs typeface="Calibri"/>
              </a:rPr>
              <a:t>two seconds (0.5Hz</a:t>
            </a:r>
            <a:r>
              <a:rPr lang="en-US" altLang="zh-TW" spc="-5" dirty="0" smtClean="0">
                <a:cs typeface="Calibri"/>
              </a:rPr>
              <a:t>), etc. When </a:t>
            </a:r>
            <a:r>
              <a:rPr lang="en-US" altLang="zh-TW" spc="-5" dirty="0">
                <a:cs typeface="Calibri"/>
              </a:rPr>
              <a:t>press </a:t>
            </a:r>
            <a:r>
              <a:rPr lang="en-US" altLang="zh-TW" spc="-5" dirty="0" smtClean="0">
                <a:cs typeface="Calibri"/>
              </a:rPr>
              <a:t>the button for </a:t>
            </a:r>
            <a:r>
              <a:rPr lang="en-US" altLang="zh-TW" spc="-5" dirty="0">
                <a:cs typeface="Calibri"/>
              </a:rPr>
              <a:t>5 seconds, turn off </a:t>
            </a:r>
            <a:r>
              <a:rPr lang="en-US" altLang="zh-TW" spc="-5" dirty="0" smtClean="0">
                <a:cs typeface="Calibri"/>
              </a:rPr>
              <a:t>LED.</a:t>
            </a:r>
            <a:endParaRPr lang="en-US" altLang="zh-TW" spc="-5" dirty="0">
              <a:cs typeface="Calibri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3716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Interior of MSP430G2553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</a:t>
            </a:fld>
            <a:endParaRPr lang="zh-TW" altLang="zh-TW"/>
          </a:p>
        </p:txBody>
      </p:sp>
      <p:pic>
        <p:nvPicPr>
          <p:cNvPr id="1026" name="Picture 2" descr="http://www.ti.com/ds_dgm/images/fbd_slas735j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64350"/>
            <a:ext cx="6711794" cy="4829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6300086" y="1772816"/>
            <a:ext cx="11416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9600" dirty="0" smtClean="0">
                <a:solidFill>
                  <a:srgbClr val="0000FF"/>
                </a:solidFill>
                <a:latin typeface="Arial Black" panose="020B0A04020102020204" pitchFamily="34" charset="0"/>
              </a:rPr>
              <a:t>X</a:t>
            </a:r>
            <a:endParaRPr lang="zh-TW" altLang="en-US" sz="9600" dirty="0">
              <a:solidFill>
                <a:srgbClr val="0000FF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7564678" y="1940639"/>
            <a:ext cx="11837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>
                <a:solidFill>
                  <a:srgbClr val="FF0000"/>
                </a:solidFill>
              </a:rPr>
              <a:t>Not </a:t>
            </a:r>
            <a:r>
              <a:rPr lang="en-US" altLang="zh-TW" sz="1800" dirty="0">
                <a:solidFill>
                  <a:srgbClr val="FF0000"/>
                </a:solidFill>
              </a:rPr>
              <a:t>available on </a:t>
            </a:r>
            <a:r>
              <a:rPr lang="en-US" altLang="zh-TW" sz="1800" dirty="0" smtClean="0">
                <a:solidFill>
                  <a:srgbClr val="FF0000"/>
                </a:solidFill>
              </a:rPr>
              <a:t>20-pin  device</a:t>
            </a:r>
            <a:endParaRPr lang="zh-TW" altLang="en-US" sz="1800" dirty="0">
              <a:solidFill>
                <a:srgbClr val="FF0000"/>
              </a:solidFill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4644008" y="1940639"/>
            <a:ext cx="1656078" cy="1200329"/>
          </a:xfrm>
          <a:prstGeom prst="round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4572000" y="4316903"/>
            <a:ext cx="1656078" cy="1200329"/>
          </a:xfrm>
          <a:prstGeom prst="roundRect">
            <a:avLst/>
          </a:prstGeom>
          <a:noFill/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280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PxDIR</a:t>
            </a:r>
            <a:r>
              <a:rPr lang="en-US" altLang="zh-TW" dirty="0"/>
              <a:t> (Pin Direction):  Input or Output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3</a:t>
            </a:fld>
            <a:endParaRPr lang="zh-TW" altLang="zh-TW"/>
          </a:p>
        </p:txBody>
      </p:sp>
      <p:sp>
        <p:nvSpPr>
          <p:cNvPr id="5" name="Freeform 1"/>
          <p:cNvSpPr/>
          <p:nvPr/>
        </p:nvSpPr>
        <p:spPr bwMode="auto">
          <a:xfrm>
            <a:off x="1446028" y="2351453"/>
            <a:ext cx="1360967" cy="114831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6" name="Table 3"/>
          <p:cNvGraphicFramePr>
            <a:graphicFrameLocks noGrp="1"/>
          </p:cNvGraphicFramePr>
          <p:nvPr>
            <p:extLst/>
          </p:nvPr>
        </p:nvGraphicFramePr>
        <p:xfrm>
          <a:off x="707064" y="3132946"/>
          <a:ext cx="7598736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23965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1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85" y="1164114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rapezoid 82"/>
          <p:cNvSpPr/>
          <p:nvPr/>
        </p:nvSpPr>
        <p:spPr bwMode="auto">
          <a:xfrm rot="16200000" flipV="1">
            <a:off x="3646093" y="1336031"/>
            <a:ext cx="712380" cy="372140"/>
          </a:xfrm>
          <a:prstGeom prst="trapezoid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9" name="Table 83"/>
          <p:cNvGraphicFramePr>
            <a:graphicFrameLocks noGrp="1"/>
          </p:cNvGraphicFramePr>
          <p:nvPr>
            <p:extLst/>
          </p:nvPr>
        </p:nvGraphicFramePr>
        <p:xfrm>
          <a:off x="1434513" y="1164114"/>
          <a:ext cx="1318440" cy="1188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84"/>
          <p:cNvCxnSpPr/>
          <p:nvPr/>
        </p:nvCxnSpPr>
        <p:spPr bwMode="auto">
          <a:xfrm flipH="1">
            <a:off x="2742318" y="1362627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1" name="Straight Connector 86"/>
          <p:cNvCxnSpPr>
            <a:endCxn id="8" idx="0"/>
          </p:cNvCxnSpPr>
          <p:nvPr/>
        </p:nvCxnSpPr>
        <p:spPr bwMode="auto">
          <a:xfrm flipH="1">
            <a:off x="4188353" y="1509481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2" name="Straight Arrow Connector 87"/>
          <p:cNvCxnSpPr/>
          <p:nvPr/>
        </p:nvCxnSpPr>
        <p:spPr bwMode="auto">
          <a:xfrm>
            <a:off x="2742318" y="1734765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3" name="Elbow Connector 88"/>
          <p:cNvCxnSpPr>
            <a:endCxn id="8" idx="1"/>
          </p:cNvCxnSpPr>
          <p:nvPr/>
        </p:nvCxnSpPr>
        <p:spPr bwMode="auto">
          <a:xfrm flipV="1">
            <a:off x="2742318" y="1831773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14" name="Rectangle 18"/>
          <p:cNvSpPr/>
          <p:nvPr/>
        </p:nvSpPr>
        <p:spPr>
          <a:xfrm>
            <a:off x="3528852" y="2218546"/>
            <a:ext cx="550151" cy="3524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err="1" smtClean="0"/>
              <a:t>PxDIR.y</a:t>
            </a:r>
            <a:r>
              <a:rPr lang="en-US" altLang="zh-TW" dirty="0"/>
              <a:t>:	0 = input      1 = output</a:t>
            </a:r>
          </a:p>
          <a:p>
            <a:r>
              <a:rPr lang="en-US" altLang="zh-TW" dirty="0"/>
              <a:t>Register example: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P1DIR &amp;= 0x81;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4442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GPIO Output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4</a:t>
            </a:fld>
            <a:endParaRPr lang="zh-TW" altLang="zh-TW"/>
          </a:p>
        </p:txBody>
      </p:sp>
      <p:sp>
        <p:nvSpPr>
          <p:cNvPr id="5" name="Freeform 1"/>
          <p:cNvSpPr/>
          <p:nvPr/>
        </p:nvSpPr>
        <p:spPr bwMode="auto">
          <a:xfrm>
            <a:off x="1446028" y="2351453"/>
            <a:ext cx="1360967" cy="114831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6" name="Table 3"/>
          <p:cNvGraphicFramePr>
            <a:graphicFrameLocks noGrp="1"/>
          </p:cNvGraphicFramePr>
          <p:nvPr>
            <p:extLst/>
          </p:nvPr>
        </p:nvGraphicFramePr>
        <p:xfrm>
          <a:off x="707064" y="3132946"/>
          <a:ext cx="7598736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23965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X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85" y="1164114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rapezoid 82"/>
          <p:cNvSpPr/>
          <p:nvPr/>
        </p:nvSpPr>
        <p:spPr bwMode="auto">
          <a:xfrm rot="16200000" flipV="1">
            <a:off x="3646093" y="1336031"/>
            <a:ext cx="712380" cy="372140"/>
          </a:xfrm>
          <a:prstGeom prst="trapezoid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9" name="Table 83"/>
          <p:cNvGraphicFramePr>
            <a:graphicFrameLocks noGrp="1"/>
          </p:cNvGraphicFramePr>
          <p:nvPr>
            <p:extLst/>
          </p:nvPr>
        </p:nvGraphicFramePr>
        <p:xfrm>
          <a:off x="1434513" y="1164114"/>
          <a:ext cx="1318440" cy="1188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84"/>
          <p:cNvCxnSpPr/>
          <p:nvPr/>
        </p:nvCxnSpPr>
        <p:spPr bwMode="auto">
          <a:xfrm flipH="1">
            <a:off x="2742318" y="1362627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1" name="Straight Connector 86"/>
          <p:cNvCxnSpPr>
            <a:endCxn id="8" idx="0"/>
          </p:cNvCxnSpPr>
          <p:nvPr/>
        </p:nvCxnSpPr>
        <p:spPr bwMode="auto">
          <a:xfrm flipH="1">
            <a:off x="4188353" y="1509481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2" name="Straight Arrow Connector 87"/>
          <p:cNvCxnSpPr/>
          <p:nvPr/>
        </p:nvCxnSpPr>
        <p:spPr bwMode="auto">
          <a:xfrm>
            <a:off x="2742318" y="1734765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3" name="Elbow Connector 88"/>
          <p:cNvCxnSpPr>
            <a:endCxn id="8" idx="1"/>
          </p:cNvCxnSpPr>
          <p:nvPr/>
        </p:nvCxnSpPr>
        <p:spPr bwMode="auto">
          <a:xfrm flipV="1">
            <a:off x="2742318" y="1831773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14" name="Rectangle 18"/>
          <p:cNvSpPr/>
          <p:nvPr/>
        </p:nvSpPr>
        <p:spPr>
          <a:xfrm>
            <a:off x="3528852" y="2218546"/>
            <a:ext cx="550151" cy="3524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15" name="Rectangle 18"/>
          <p:cNvSpPr/>
          <p:nvPr/>
        </p:nvSpPr>
        <p:spPr>
          <a:xfrm>
            <a:off x="3131840" y="1772816"/>
            <a:ext cx="550151" cy="3524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16" name="Rectangle 18"/>
          <p:cNvSpPr/>
          <p:nvPr/>
        </p:nvSpPr>
        <p:spPr>
          <a:xfrm>
            <a:off x="8028384" y="1340768"/>
            <a:ext cx="550151" cy="3524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18" name="Freeform 22"/>
          <p:cNvSpPr/>
          <p:nvPr/>
        </p:nvSpPr>
        <p:spPr bwMode="auto">
          <a:xfrm>
            <a:off x="2742318" y="1524674"/>
            <a:ext cx="3678865" cy="248142"/>
          </a:xfrm>
          <a:custGeom>
            <a:avLst/>
            <a:gdLst>
              <a:gd name="connsiteX0" fmla="*/ 0 w 2775097"/>
              <a:gd name="connsiteY0" fmla="*/ 214651 h 241549"/>
              <a:gd name="connsiteX1" fmla="*/ 1116418 w 2775097"/>
              <a:gd name="connsiteY1" fmla="*/ 225284 h 241549"/>
              <a:gd name="connsiteX2" fmla="*/ 1286539 w 2775097"/>
              <a:gd name="connsiteY2" fmla="*/ 23265 h 241549"/>
              <a:gd name="connsiteX3" fmla="*/ 2775097 w 2775097"/>
              <a:gd name="connsiteY3" fmla="*/ 12632 h 241549"/>
              <a:gd name="connsiteX0" fmla="*/ 0 w 3678865"/>
              <a:gd name="connsiteY0" fmla="*/ 221244 h 248142"/>
              <a:gd name="connsiteX1" fmla="*/ 1116418 w 3678865"/>
              <a:gd name="connsiteY1" fmla="*/ 231877 h 248142"/>
              <a:gd name="connsiteX2" fmla="*/ 1286539 w 3678865"/>
              <a:gd name="connsiteY2" fmla="*/ 29858 h 248142"/>
              <a:gd name="connsiteX3" fmla="*/ 3678865 w 3678865"/>
              <a:gd name="connsiteY3" fmla="*/ 8592 h 248142"/>
              <a:gd name="connsiteX0" fmla="*/ 0 w 3678865"/>
              <a:gd name="connsiteY0" fmla="*/ 221244 h 248142"/>
              <a:gd name="connsiteX1" fmla="*/ 1116418 w 3678865"/>
              <a:gd name="connsiteY1" fmla="*/ 231877 h 248142"/>
              <a:gd name="connsiteX2" fmla="*/ 1392865 w 3678865"/>
              <a:gd name="connsiteY2" fmla="*/ 29858 h 248142"/>
              <a:gd name="connsiteX3" fmla="*/ 3678865 w 3678865"/>
              <a:gd name="connsiteY3" fmla="*/ 8592 h 248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8865" h="248142">
                <a:moveTo>
                  <a:pt x="0" y="221244"/>
                </a:moveTo>
                <a:cubicBezTo>
                  <a:pt x="450997" y="242509"/>
                  <a:pt x="884274" y="263775"/>
                  <a:pt x="1116418" y="231877"/>
                </a:cubicBezTo>
                <a:cubicBezTo>
                  <a:pt x="1348562" y="199979"/>
                  <a:pt x="965791" y="67072"/>
                  <a:pt x="1392865" y="29858"/>
                </a:cubicBezTo>
                <a:cubicBezTo>
                  <a:pt x="1819939" y="-7356"/>
                  <a:pt x="3072809" y="-3813"/>
                  <a:pt x="3678865" y="8592"/>
                </a:cubicBez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cxnSp>
        <p:nvCxnSpPr>
          <p:cNvPr id="19" name="Straight Connector 6"/>
          <p:cNvCxnSpPr/>
          <p:nvPr/>
        </p:nvCxnSpPr>
        <p:spPr bwMode="auto">
          <a:xfrm flipH="1">
            <a:off x="4188353" y="1531267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  <a:effectLst/>
        </p:spPr>
      </p:cxnSp>
      <p:cxnSp>
        <p:nvCxnSpPr>
          <p:cNvPr id="20" name="Straight Arrow Connector 10"/>
          <p:cNvCxnSpPr/>
          <p:nvPr/>
        </p:nvCxnSpPr>
        <p:spPr bwMode="auto">
          <a:xfrm>
            <a:off x="2742318" y="1756551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err="1" smtClean="0"/>
              <a:t>PxOUT.y</a:t>
            </a:r>
            <a:r>
              <a:rPr lang="en-US" altLang="zh-TW" dirty="0"/>
              <a:t>:	0 = </a:t>
            </a:r>
            <a:r>
              <a:rPr lang="en-US" altLang="zh-TW" dirty="0" smtClean="0"/>
              <a:t>low      </a:t>
            </a:r>
            <a:r>
              <a:rPr lang="en-US" altLang="zh-TW" dirty="0"/>
              <a:t>1 = </a:t>
            </a:r>
            <a:r>
              <a:rPr lang="en-US" altLang="zh-TW" dirty="0" smtClean="0"/>
              <a:t>high</a:t>
            </a:r>
            <a:endParaRPr lang="en-US" altLang="zh-TW" dirty="0"/>
          </a:p>
          <a:p>
            <a:r>
              <a:rPr lang="en-US" altLang="zh-TW" dirty="0"/>
              <a:t>Register example: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P1OUT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&amp;=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0x80;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742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GPIO </a:t>
            </a:r>
            <a:r>
              <a:rPr lang="en-US" altLang="zh-TW" dirty="0" smtClean="0"/>
              <a:t>Input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5</a:t>
            </a:fld>
            <a:endParaRPr lang="zh-TW" altLang="zh-TW"/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328465" y="980728"/>
            <a:ext cx="8178800" cy="4967287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1" name="Rectangle 7"/>
          <p:cNvSpPr/>
          <p:nvPr/>
        </p:nvSpPr>
        <p:spPr>
          <a:xfrm>
            <a:off x="2842497" y="2341178"/>
            <a:ext cx="15888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solidFill>
                  <a:srgbClr val="000000"/>
                </a:solidFill>
                <a:effectLst/>
              </a:rPr>
              <a:t>E</a:t>
            </a:r>
            <a:r>
              <a:rPr lang="en-US" sz="2000" b="0" dirty="0" smtClean="0">
                <a:solidFill>
                  <a:srgbClr val="000000"/>
                </a:solidFill>
                <a:effectLst/>
              </a:rPr>
              <a:t>nable resistor</a:t>
            </a:r>
          </a:p>
        </p:txBody>
      </p:sp>
      <p:sp>
        <p:nvSpPr>
          <p:cNvPr id="22" name="Freeform 15"/>
          <p:cNvSpPr/>
          <p:nvPr/>
        </p:nvSpPr>
        <p:spPr bwMode="auto">
          <a:xfrm>
            <a:off x="1534973" y="2847992"/>
            <a:ext cx="1360967" cy="73364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2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359314"/>
              </p:ext>
            </p:extLst>
          </p:nvPr>
        </p:nvGraphicFramePr>
        <p:xfrm>
          <a:off x="796009" y="3214815"/>
          <a:ext cx="7598736" cy="1955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x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1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0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REN</a:t>
                      </a:r>
                      <a:endParaRPr lang="en-US" sz="2000" b="1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008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1</a:t>
                      </a:r>
                      <a:endParaRPr lang="en-US" sz="1800" b="1" kern="1200" dirty="0">
                        <a:solidFill>
                          <a:srgbClr val="0080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" name="Trapezoid 82"/>
          <p:cNvSpPr/>
          <p:nvPr/>
        </p:nvSpPr>
        <p:spPr bwMode="auto">
          <a:xfrm rot="16200000" flipV="1">
            <a:off x="3735038" y="1417900"/>
            <a:ext cx="712380" cy="372140"/>
          </a:xfrm>
          <a:prstGeom prst="trapezoid">
            <a:avLst/>
          </a:prstGeom>
          <a:solidFill>
            <a:schemeClr val="accent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25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656915"/>
              </p:ext>
            </p:extLst>
          </p:nvPr>
        </p:nvGraphicFramePr>
        <p:xfrm>
          <a:off x="1523458" y="1245983"/>
          <a:ext cx="1318440" cy="1981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solidFill>
                            <a:srgbClr val="008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P1REN.7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6" name="Straight Arrow Connector 84"/>
          <p:cNvCxnSpPr/>
          <p:nvPr/>
        </p:nvCxnSpPr>
        <p:spPr bwMode="auto">
          <a:xfrm flipH="1">
            <a:off x="2831263" y="1444496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2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27" name="Straight Connector 86"/>
          <p:cNvCxnSpPr>
            <a:endCxn id="24" idx="0"/>
          </p:cNvCxnSpPr>
          <p:nvPr/>
        </p:nvCxnSpPr>
        <p:spPr bwMode="auto">
          <a:xfrm flipH="1">
            <a:off x="4277298" y="1591350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8" name="Straight Arrow Connector 87"/>
          <p:cNvCxnSpPr/>
          <p:nvPr/>
        </p:nvCxnSpPr>
        <p:spPr bwMode="auto">
          <a:xfrm flipV="1">
            <a:off x="2831263" y="1316025"/>
            <a:ext cx="2058282" cy="500609"/>
          </a:xfrm>
          <a:prstGeom prst="straightConnector1">
            <a:avLst/>
          </a:prstGeom>
          <a:noFill/>
          <a:ln w="31750" cap="flat" cmpd="sng" algn="ctr">
            <a:solidFill>
              <a:srgbClr val="0000FF"/>
            </a:solidFill>
            <a:prstDash val="sysDash"/>
            <a:round/>
            <a:headEnd type="none" w="sm" len="sm"/>
            <a:tailEnd type="stealth" w="lg" len="med"/>
          </a:ln>
          <a:effectLst/>
        </p:spPr>
      </p:cxnSp>
      <p:cxnSp>
        <p:nvCxnSpPr>
          <p:cNvPr id="29" name="Elbow Connector 88"/>
          <p:cNvCxnSpPr>
            <a:endCxn id="24" idx="1"/>
          </p:cNvCxnSpPr>
          <p:nvPr/>
        </p:nvCxnSpPr>
        <p:spPr bwMode="auto">
          <a:xfrm flipV="1">
            <a:off x="2831263" y="1913642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30" name="Freeform 12"/>
          <p:cNvSpPr>
            <a:spLocks noChangeAspect="1"/>
          </p:cNvSpPr>
          <p:nvPr/>
        </p:nvSpPr>
        <p:spPr bwMode="auto">
          <a:xfrm flipH="1">
            <a:off x="5118145" y="1040701"/>
            <a:ext cx="110130" cy="550649"/>
          </a:xfrm>
          <a:custGeom>
            <a:avLst/>
            <a:gdLst>
              <a:gd name="T0" fmla="*/ 96 w 192"/>
              <a:gd name="T1" fmla="*/ 0 h 960"/>
              <a:gd name="T2" fmla="*/ 96 w 192"/>
              <a:gd name="T3" fmla="*/ 192 h 960"/>
              <a:gd name="T4" fmla="*/ 192 w 192"/>
              <a:gd name="T5" fmla="*/ 240 h 960"/>
              <a:gd name="T6" fmla="*/ 0 w 192"/>
              <a:gd name="T7" fmla="*/ 336 h 960"/>
              <a:gd name="T8" fmla="*/ 192 w 192"/>
              <a:gd name="T9" fmla="*/ 432 h 960"/>
              <a:gd name="T10" fmla="*/ 0 w 192"/>
              <a:gd name="T11" fmla="*/ 528 h 960"/>
              <a:gd name="T12" fmla="*/ 192 w 192"/>
              <a:gd name="T13" fmla="*/ 624 h 960"/>
              <a:gd name="T14" fmla="*/ 0 w 192"/>
              <a:gd name="T15" fmla="*/ 720 h 960"/>
              <a:gd name="T16" fmla="*/ 96 w 192"/>
              <a:gd name="T17" fmla="*/ 768 h 960"/>
              <a:gd name="T18" fmla="*/ 96 w 192"/>
              <a:gd name="T19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92" h="960">
                <a:moveTo>
                  <a:pt x="96" y="0"/>
                </a:moveTo>
                <a:lnTo>
                  <a:pt x="96" y="192"/>
                </a:lnTo>
                <a:lnTo>
                  <a:pt x="192" y="240"/>
                </a:lnTo>
                <a:lnTo>
                  <a:pt x="0" y="336"/>
                </a:lnTo>
                <a:lnTo>
                  <a:pt x="192" y="432"/>
                </a:lnTo>
                <a:lnTo>
                  <a:pt x="0" y="528"/>
                </a:lnTo>
                <a:lnTo>
                  <a:pt x="192" y="624"/>
                </a:lnTo>
                <a:lnTo>
                  <a:pt x="0" y="720"/>
                </a:lnTo>
                <a:lnTo>
                  <a:pt x="96" y="768"/>
                </a:lnTo>
                <a:lnTo>
                  <a:pt x="96" y="960"/>
                </a:lnTo>
              </a:path>
            </a:pathLst>
          </a:custGeom>
          <a:noFill/>
          <a:ln w="381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1" name="Freeform 12"/>
          <p:cNvSpPr>
            <a:spLocks noChangeAspect="1"/>
          </p:cNvSpPr>
          <p:nvPr/>
        </p:nvSpPr>
        <p:spPr bwMode="auto">
          <a:xfrm flipH="1">
            <a:off x="5118145" y="1611395"/>
            <a:ext cx="110130" cy="550649"/>
          </a:xfrm>
          <a:custGeom>
            <a:avLst/>
            <a:gdLst>
              <a:gd name="T0" fmla="*/ 96 w 192"/>
              <a:gd name="T1" fmla="*/ 0 h 960"/>
              <a:gd name="T2" fmla="*/ 96 w 192"/>
              <a:gd name="T3" fmla="*/ 192 h 960"/>
              <a:gd name="T4" fmla="*/ 192 w 192"/>
              <a:gd name="T5" fmla="*/ 240 h 960"/>
              <a:gd name="T6" fmla="*/ 0 w 192"/>
              <a:gd name="T7" fmla="*/ 336 h 960"/>
              <a:gd name="T8" fmla="*/ 192 w 192"/>
              <a:gd name="T9" fmla="*/ 432 h 960"/>
              <a:gd name="T10" fmla="*/ 0 w 192"/>
              <a:gd name="T11" fmla="*/ 528 h 960"/>
              <a:gd name="T12" fmla="*/ 192 w 192"/>
              <a:gd name="T13" fmla="*/ 624 h 960"/>
              <a:gd name="T14" fmla="*/ 0 w 192"/>
              <a:gd name="T15" fmla="*/ 720 h 960"/>
              <a:gd name="T16" fmla="*/ 96 w 192"/>
              <a:gd name="T17" fmla="*/ 768 h 960"/>
              <a:gd name="T18" fmla="*/ 96 w 192"/>
              <a:gd name="T19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92" h="960">
                <a:moveTo>
                  <a:pt x="96" y="0"/>
                </a:moveTo>
                <a:lnTo>
                  <a:pt x="96" y="192"/>
                </a:lnTo>
                <a:lnTo>
                  <a:pt x="192" y="240"/>
                </a:lnTo>
                <a:lnTo>
                  <a:pt x="0" y="336"/>
                </a:lnTo>
                <a:lnTo>
                  <a:pt x="192" y="432"/>
                </a:lnTo>
                <a:lnTo>
                  <a:pt x="0" y="528"/>
                </a:lnTo>
                <a:lnTo>
                  <a:pt x="192" y="624"/>
                </a:lnTo>
                <a:lnTo>
                  <a:pt x="0" y="720"/>
                </a:lnTo>
                <a:lnTo>
                  <a:pt x="96" y="768"/>
                </a:lnTo>
                <a:lnTo>
                  <a:pt x="96" y="960"/>
                </a:lnTo>
              </a:path>
            </a:pathLst>
          </a:custGeom>
          <a:noFill/>
          <a:ln w="38100" cmpd="sng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2" name="Freeform 2"/>
          <p:cNvSpPr/>
          <p:nvPr/>
        </p:nvSpPr>
        <p:spPr bwMode="auto">
          <a:xfrm>
            <a:off x="2864043" y="2082448"/>
            <a:ext cx="2126511" cy="634541"/>
          </a:xfrm>
          <a:custGeom>
            <a:avLst/>
            <a:gdLst>
              <a:gd name="connsiteX0" fmla="*/ 0 w 2126511"/>
              <a:gd name="connsiteY0" fmla="*/ 563525 h 634541"/>
              <a:gd name="connsiteX1" fmla="*/ 1648046 w 2126511"/>
              <a:gd name="connsiteY1" fmla="*/ 584790 h 634541"/>
              <a:gd name="connsiteX2" fmla="*/ 2126511 w 2126511"/>
              <a:gd name="connsiteY2" fmla="*/ 0 h 63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26511" h="634541">
                <a:moveTo>
                  <a:pt x="0" y="563525"/>
                </a:moveTo>
                <a:cubicBezTo>
                  <a:pt x="646814" y="621118"/>
                  <a:pt x="1293628" y="678711"/>
                  <a:pt x="1648046" y="584790"/>
                </a:cubicBezTo>
                <a:cubicBezTo>
                  <a:pt x="2002464" y="490869"/>
                  <a:pt x="2064487" y="245434"/>
                  <a:pt x="2126511" y="0"/>
                </a:cubicBezTo>
              </a:path>
            </a:pathLst>
          </a:custGeom>
          <a:noFill/>
          <a:ln w="31750" cap="flat" cmpd="sng" algn="ctr">
            <a:solidFill>
              <a:srgbClr val="0000FF"/>
            </a:solidFill>
            <a:prstDash val="sysDash"/>
            <a:round/>
            <a:headEnd type="none" w="sm" len="sm"/>
            <a:tailEnd type="stealth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3" name="Rectangle 21"/>
          <p:cNvSpPr/>
          <p:nvPr/>
        </p:nvSpPr>
        <p:spPr>
          <a:xfrm>
            <a:off x="2339752" y="5344611"/>
            <a:ext cx="5647843" cy="688256"/>
          </a:xfrm>
          <a:prstGeom prst="rect">
            <a:avLst/>
          </a:prstGeom>
          <a:solidFill>
            <a:srgbClr val="99CCFF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08000" tIns="36000" rIns="108000" bIns="36000" anchor="t" anchorCtr="0">
            <a:spAutoFit/>
          </a:bodyPr>
          <a:lstStyle/>
          <a:p>
            <a:pPr>
              <a:spcBef>
                <a:spcPts val="600"/>
              </a:spcBef>
              <a:buClr>
                <a:schemeClr val="tx2"/>
              </a:buClr>
              <a:buSzPct val="75000"/>
            </a:pPr>
            <a:r>
              <a:rPr lang="en-US" sz="2000" dirty="0" err="1" smtClean="0">
                <a:effectLst/>
                <a:latin typeface="+mn-lt"/>
              </a:rPr>
              <a:t>PxREN</a:t>
            </a:r>
            <a:r>
              <a:rPr lang="en-US" sz="2000" dirty="0" smtClean="0">
                <a:effectLst/>
                <a:latin typeface="+mn-lt"/>
              </a:rPr>
              <a:t> enables resistors</a:t>
            </a:r>
            <a:br>
              <a:rPr lang="en-US" sz="2000" dirty="0" smtClean="0">
                <a:effectLst/>
                <a:latin typeface="+mn-lt"/>
              </a:rPr>
            </a:br>
            <a:r>
              <a:rPr lang="en-US" sz="2000" dirty="0" smtClean="0">
                <a:effectLst/>
                <a:latin typeface="+mn-lt"/>
              </a:rPr>
              <a:t>PxOUT selects pull-up (1) or pull-down (0) resistor</a:t>
            </a:r>
            <a:endParaRPr lang="en-US" sz="2000" b="0" dirty="0" smtClean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+mn-lt"/>
            </a:endParaRPr>
          </a:p>
        </p:txBody>
      </p:sp>
      <p:sp>
        <p:nvSpPr>
          <p:cNvPr id="34" name="Rectangle 19"/>
          <p:cNvSpPr/>
          <p:nvPr/>
        </p:nvSpPr>
        <p:spPr>
          <a:xfrm rot="20826084">
            <a:off x="2886893" y="1643599"/>
            <a:ext cx="9797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0" dirty="0" smtClean="0">
                <a:solidFill>
                  <a:srgbClr val="000000"/>
                </a:solidFill>
                <a:effectLst/>
              </a:rPr>
              <a:t>up/down</a:t>
            </a:r>
          </a:p>
        </p:txBody>
      </p:sp>
      <p:pic>
        <p:nvPicPr>
          <p:cNvPr id="35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030" y="1245983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83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1 for Input</a:t>
            </a:r>
            <a:endParaRPr lang="zh-TW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6</a:t>
            </a:fld>
            <a:endParaRPr lang="zh-TW" altLang="zh-TW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21129"/>
              </p:ext>
            </p:extLst>
          </p:nvPr>
        </p:nvGraphicFramePr>
        <p:xfrm>
          <a:off x="539552" y="1196752"/>
          <a:ext cx="7992888" cy="475221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992888"/>
              </a:tblGrid>
              <a:tr h="47522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#include &lt;msp430.h&gt;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#define LED1 BIT0   // P1.0 to red LED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#define B1 BIT3     // P1.3 to button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 main(void){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WDTCTL = WDTPW + WDTHOLD; // Stop watchdog timer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P1OUT |= LED1 + B1;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P1DIR = LED1; // Set pin with LED1 to output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P1REN = B1;   // Set</a:t>
                      </a:r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pin to use pull-up resistor</a:t>
                      </a:r>
                      <a:endParaRPr lang="en-US" altLang="zh-TW" sz="2000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for(;;){   //Loop forever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if((P1IN &amp; B1) == 0){  // Is button down?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	P1OUT &amp;= ~LED1;  }   // Turn LED1 off 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else{                  // Button is up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	P1OUT |= LED1;   }   // Turn LED1 on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}</a:t>
                      </a:r>
                      <a:endParaRPr lang="zh-TW" altLang="en-US" sz="28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66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2 for Input</a:t>
            </a:r>
            <a:endParaRPr lang="zh-TW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7</a:t>
            </a:fld>
            <a:endParaRPr lang="zh-TW" altLang="zh-TW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596362"/>
              </p:ext>
            </p:extLst>
          </p:nvPr>
        </p:nvGraphicFramePr>
        <p:xfrm>
          <a:off x="395536" y="1091520"/>
          <a:ext cx="8352928" cy="55778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352928"/>
              </a:tblGrid>
              <a:tr h="4968552"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#include &lt;msp430.h&gt;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#define LED1 BIT6   // P1.0 to green LED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#define B1 BIT3     // P1.3 to button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volatile unsigned 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, j;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void main(void){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WDTCTL = WDTPW + WDTHOLD; // Stop watchdog timer 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P1OUT |= LED1 + B1;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P1DIR = LED1;  // Set pin with LED1 to output</a:t>
                      </a:r>
                    </a:p>
                    <a:p>
                      <a:r>
                        <a:rPr lang="en-US" altLang="zh-TW" sz="2000" b="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P1REN = B1;    // Set</a:t>
                      </a:r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pin to use pull-up resistor</a:t>
                      </a:r>
                      <a:endParaRPr lang="en-US" altLang="zh-TW" sz="2000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for(;;){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while((P1IN &amp; B1) != 0){ // Loop on button up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	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= P1IN;	j = P1OUT;	}</a:t>
                      </a:r>
                    </a:p>
                    <a:p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P1OUT &amp;= ~LED1;  // Turn LED1 off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while((P1IN &amp; B1) == 0){ // Loop on button down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	</a:t>
                      </a:r>
                      <a:r>
                        <a:rPr lang="en-US" altLang="zh-TW" sz="20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= P1IN;	j = P1OUT;	}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  P1OUT |= LED1;  // Turn LED1 on	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}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62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2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5450" y="1125538"/>
            <a:ext cx="8467030" cy="4967287"/>
          </a:xfrm>
        </p:spPr>
        <p:txBody>
          <a:bodyPr/>
          <a:lstStyle/>
          <a:p>
            <a:pPr marL="355600">
              <a:buFont typeface="Calibri"/>
              <a:buChar char="•"/>
              <a:tabLst>
                <a:tab pos="355600" algn="l"/>
              </a:tabLst>
            </a:pPr>
            <a:r>
              <a:rPr lang="en-US" altLang="zh-TW" spc="-5" dirty="0">
                <a:cs typeface="Calibri"/>
              </a:rPr>
              <a:t>Basic</a:t>
            </a:r>
            <a:r>
              <a:rPr lang="en-US" altLang="zh-TW" spc="-75" dirty="0">
                <a:cs typeface="Calibri"/>
              </a:rPr>
              <a:t> </a:t>
            </a:r>
            <a:r>
              <a:rPr lang="en-US" altLang="zh-TW" spc="-5" dirty="0">
                <a:cs typeface="Calibri"/>
              </a:rPr>
              <a:t>1:</a:t>
            </a:r>
            <a:endParaRPr lang="en-US" altLang="zh-TW" dirty="0">
              <a:cs typeface="Calibri"/>
            </a:endParaRPr>
          </a:p>
          <a:p>
            <a:pPr marL="756285" marR="299085" lvl="1" indent="-286385">
              <a:spcBef>
                <a:spcPts val="600"/>
              </a:spcBef>
              <a:buFont typeface="Symbol"/>
              <a:buChar char=""/>
              <a:tabLst>
                <a:tab pos="756920" algn="l"/>
              </a:tabLst>
            </a:pPr>
            <a:r>
              <a:rPr lang="en-US" altLang="zh-TW" spc="-5" dirty="0">
                <a:cs typeface="Calibri"/>
              </a:rPr>
              <a:t>Upload </a:t>
            </a:r>
            <a:r>
              <a:rPr lang="en-US" altLang="zh-TW" dirty="0">
                <a:cs typeface="Calibri"/>
              </a:rPr>
              <a:t>and run </a:t>
            </a:r>
            <a:r>
              <a:rPr lang="en-US" altLang="zh-TW" spc="-5" dirty="0">
                <a:cs typeface="Calibri"/>
              </a:rPr>
              <a:t>sample </a:t>
            </a:r>
            <a:r>
              <a:rPr lang="en-US" altLang="zh-TW" spc="-10" dirty="0">
                <a:cs typeface="Calibri"/>
              </a:rPr>
              <a:t>code </a:t>
            </a:r>
            <a:r>
              <a:rPr lang="en-US" altLang="zh-TW" dirty="0">
                <a:cs typeface="Calibri"/>
              </a:rPr>
              <a:t>1 and 2 </a:t>
            </a:r>
            <a:r>
              <a:rPr lang="en-US" altLang="zh-TW" spc="-5" dirty="0">
                <a:cs typeface="Calibri"/>
              </a:rPr>
              <a:t>on </a:t>
            </a:r>
            <a:r>
              <a:rPr lang="en-US" altLang="zh-TW" dirty="0">
                <a:cs typeface="Calibri"/>
              </a:rPr>
              <a:t>the </a:t>
            </a:r>
            <a:r>
              <a:rPr lang="en-US" altLang="zh-TW" spc="-5" dirty="0">
                <a:cs typeface="Calibri"/>
              </a:rPr>
              <a:t>MSP430  </a:t>
            </a:r>
            <a:r>
              <a:rPr lang="en-US" altLang="zh-TW" spc="-10" dirty="0" err="1">
                <a:cs typeface="Calibri"/>
              </a:rPr>
              <a:t>LaunchPad</a:t>
            </a:r>
            <a:r>
              <a:rPr lang="en-US" altLang="zh-TW" spc="-10" dirty="0">
                <a:cs typeface="Calibri"/>
              </a:rPr>
              <a:t> </a:t>
            </a:r>
            <a:r>
              <a:rPr lang="en-US" altLang="zh-TW" spc="-20" dirty="0">
                <a:cs typeface="Calibri"/>
              </a:rPr>
              <a:t>respectively. </a:t>
            </a:r>
            <a:r>
              <a:rPr lang="en-US" altLang="zh-TW" spc="-5" dirty="0">
                <a:cs typeface="Calibri"/>
              </a:rPr>
              <a:t>Do they </a:t>
            </a:r>
            <a:r>
              <a:rPr lang="en-US" altLang="zh-TW" spc="-15" dirty="0">
                <a:cs typeface="Calibri"/>
              </a:rPr>
              <a:t>behave differently?</a:t>
            </a:r>
            <a:r>
              <a:rPr lang="en-US" altLang="zh-TW" spc="45" dirty="0">
                <a:cs typeface="Calibri"/>
              </a:rPr>
              <a:t> </a:t>
            </a:r>
            <a:r>
              <a:rPr lang="en-US" altLang="zh-TW" spc="-15" dirty="0">
                <a:cs typeface="Calibri"/>
              </a:rPr>
              <a:t>Why?</a:t>
            </a:r>
            <a:endParaRPr lang="en-US" altLang="zh-TW" dirty="0">
              <a:cs typeface="Calibri"/>
            </a:endParaRPr>
          </a:p>
          <a:p>
            <a:pPr marL="355600">
              <a:spcBef>
                <a:spcPts val="645"/>
              </a:spcBef>
              <a:buFont typeface="Calibri"/>
              <a:buChar char="•"/>
              <a:tabLst>
                <a:tab pos="355600" algn="l"/>
              </a:tabLst>
            </a:pPr>
            <a:r>
              <a:rPr lang="en-US" altLang="zh-TW" spc="-5" dirty="0">
                <a:cs typeface="Calibri"/>
              </a:rPr>
              <a:t>Basic</a:t>
            </a:r>
            <a:r>
              <a:rPr lang="en-US" altLang="zh-TW" spc="-70" dirty="0">
                <a:cs typeface="Calibri"/>
              </a:rPr>
              <a:t> </a:t>
            </a:r>
            <a:r>
              <a:rPr lang="en-US" altLang="zh-TW" spc="-5" dirty="0">
                <a:cs typeface="Calibri"/>
              </a:rPr>
              <a:t>2:</a:t>
            </a:r>
            <a:endParaRPr lang="en-US" altLang="zh-TW" dirty="0">
              <a:cs typeface="Calibri"/>
            </a:endParaRPr>
          </a:p>
          <a:p>
            <a:pPr marL="756285" lvl="1" indent="-286385">
              <a:spcBef>
                <a:spcPts val="600"/>
              </a:spcBef>
              <a:buFont typeface="Symbol"/>
              <a:buChar char=""/>
              <a:tabLst>
                <a:tab pos="756920" algn="l"/>
              </a:tabLst>
            </a:pPr>
            <a:r>
              <a:rPr lang="en-US" altLang="zh-TW" dirty="0"/>
              <a:t>Modify to flash only the red LED when the button </a:t>
            </a:r>
            <a:r>
              <a:rPr lang="en-US" altLang="zh-TW" dirty="0" smtClean="0"/>
              <a:t>is down and </a:t>
            </a:r>
            <a:r>
              <a:rPr lang="en-US" altLang="zh-TW" dirty="0"/>
              <a:t>flash only the green LED when the button </a:t>
            </a:r>
            <a:r>
              <a:rPr lang="en-US" altLang="zh-TW" dirty="0" smtClean="0"/>
              <a:t>is released. </a:t>
            </a:r>
            <a:endParaRPr lang="en-US" altLang="zh-TW" dirty="0"/>
          </a:p>
          <a:p>
            <a:pPr marL="756285" lvl="1" indent="-286385">
              <a:spcBef>
                <a:spcPts val="600"/>
              </a:spcBef>
              <a:buFont typeface="Symbol"/>
              <a:buChar char=""/>
              <a:tabLst>
                <a:tab pos="756920" algn="l"/>
              </a:tabLst>
            </a:pPr>
            <a:r>
              <a:rPr lang="en-US" altLang="zh-TW" dirty="0">
                <a:cs typeface="Calibri"/>
              </a:rPr>
              <a:t>Run the </a:t>
            </a:r>
            <a:r>
              <a:rPr lang="en-US" altLang="zh-TW" spc="-5" dirty="0">
                <a:cs typeface="Calibri"/>
              </a:rPr>
              <a:t>debugger </a:t>
            </a:r>
            <a:r>
              <a:rPr lang="en-US" altLang="zh-TW" spc="-10" dirty="0">
                <a:cs typeface="Calibri"/>
              </a:rPr>
              <a:t>to show </a:t>
            </a:r>
            <a:r>
              <a:rPr lang="en-US" altLang="zh-TW" dirty="0">
                <a:cs typeface="Calibri"/>
              </a:rPr>
              <a:t>the </a:t>
            </a:r>
            <a:r>
              <a:rPr lang="en-US" altLang="zh-TW" spc="-10" dirty="0">
                <a:cs typeface="Calibri"/>
              </a:rPr>
              <a:t>values of </a:t>
            </a:r>
            <a:r>
              <a:rPr lang="en-US" altLang="zh-TW" spc="-5" dirty="0">
                <a:cs typeface="Calibri"/>
              </a:rPr>
              <a:t>P1IN </a:t>
            </a:r>
            <a:r>
              <a:rPr lang="en-US" altLang="zh-TW" spc="-10" dirty="0">
                <a:cs typeface="Calibri"/>
              </a:rPr>
              <a:t>after</a:t>
            </a:r>
            <a:r>
              <a:rPr lang="en-US" altLang="zh-TW" spc="-35" dirty="0">
                <a:cs typeface="Calibri"/>
              </a:rPr>
              <a:t> </a:t>
            </a:r>
            <a:r>
              <a:rPr lang="en-US" altLang="zh-TW" dirty="0">
                <a:cs typeface="Calibri"/>
              </a:rPr>
              <a:t>each while()</a:t>
            </a:r>
            <a:r>
              <a:rPr lang="en-US" altLang="zh-TW" spc="-105" dirty="0">
                <a:cs typeface="Calibri"/>
              </a:rPr>
              <a:t> </a:t>
            </a:r>
            <a:r>
              <a:rPr lang="en-US" altLang="zh-TW" spc="-15" dirty="0">
                <a:cs typeface="Calibri"/>
              </a:rPr>
              <a:t>statement</a:t>
            </a:r>
            <a:endParaRPr lang="en-US" altLang="zh-TW" dirty="0">
              <a:cs typeface="Calibri"/>
            </a:endParaRPr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9475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6092</TotalTime>
  <Words>937</Words>
  <Application>Microsoft Office PowerPoint</Application>
  <PresentationFormat>如螢幕大小 (4:3)</PresentationFormat>
  <Paragraphs>246</Paragraphs>
  <Slides>21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34" baseType="lpstr">
      <vt:lpstr>新細明體</vt:lpstr>
      <vt:lpstr>標楷體</vt:lpstr>
      <vt:lpstr>Arial</vt:lpstr>
      <vt:lpstr>Arial</vt:lpstr>
      <vt:lpstr>Arial Black</vt:lpstr>
      <vt:lpstr>Arial Narrow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2: Basic IO and Timer</vt:lpstr>
      <vt:lpstr>Introduction</vt:lpstr>
      <vt:lpstr>Interior of MSP430G2553</vt:lpstr>
      <vt:lpstr>PxDIR (Pin Direction):  Input or Output</vt:lpstr>
      <vt:lpstr>GPIO Output</vt:lpstr>
      <vt:lpstr>GPIO Input</vt:lpstr>
      <vt:lpstr>Sample Code 1 for Input</vt:lpstr>
      <vt:lpstr>Sample Code 2 for Input</vt:lpstr>
      <vt:lpstr>Lab 2</vt:lpstr>
      <vt:lpstr>How to Debug?</vt:lpstr>
      <vt:lpstr>Debugger Output</vt:lpstr>
      <vt:lpstr>Interior of MSP430G2553</vt:lpstr>
      <vt:lpstr>MSP430 Timer0_A3: Registers </vt:lpstr>
      <vt:lpstr>Inside Timer0_A3</vt:lpstr>
      <vt:lpstr>Timer0_A3 Control Register (TA0CTL)</vt:lpstr>
      <vt:lpstr>PowerPoint 簡報</vt:lpstr>
      <vt:lpstr>Timer Mode</vt:lpstr>
      <vt:lpstr>Sample Code 1 for Timer_A</vt:lpstr>
      <vt:lpstr>Sample Code 1 for Timer_A</vt:lpstr>
      <vt:lpstr>Sample Code 2 for Timer0_A3</vt:lpstr>
      <vt:lpstr>Lab 2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532</cp:revision>
  <dcterms:created xsi:type="dcterms:W3CDTF">2000-02-07T23:54:30Z</dcterms:created>
  <dcterms:modified xsi:type="dcterms:W3CDTF">2015-10-13T16:38:31Z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