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3"/>
  </p:notesMasterIdLst>
  <p:handoutMasterIdLst>
    <p:handoutMasterId r:id="rId24"/>
  </p:handoutMasterIdLst>
  <p:sldIdLst>
    <p:sldId id="288" r:id="rId2"/>
    <p:sldId id="450" r:id="rId3"/>
    <p:sldId id="451" r:id="rId4"/>
    <p:sldId id="473" r:id="rId5"/>
    <p:sldId id="474" r:id="rId6"/>
    <p:sldId id="475" r:id="rId7"/>
    <p:sldId id="476" r:id="rId8"/>
    <p:sldId id="463" r:id="rId9"/>
    <p:sldId id="464" r:id="rId10"/>
    <p:sldId id="454" r:id="rId11"/>
    <p:sldId id="455" r:id="rId12"/>
    <p:sldId id="456" r:id="rId13"/>
    <p:sldId id="457" r:id="rId14"/>
    <p:sldId id="467" r:id="rId15"/>
    <p:sldId id="468" r:id="rId16"/>
    <p:sldId id="458" r:id="rId17"/>
    <p:sldId id="477" r:id="rId18"/>
    <p:sldId id="470" r:id="rId19"/>
    <p:sldId id="469" r:id="rId20"/>
    <p:sldId id="472" r:id="rId21"/>
    <p:sldId id="466" r:id="rId22"/>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33CC33"/>
    <a:srgbClr val="FFCC66"/>
    <a:srgbClr val="FFCC99"/>
    <a:srgbClr val="FF0000"/>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2" autoAdjust="0"/>
    <p:restoredTop sz="94666"/>
  </p:normalViewPr>
  <p:slideViewPr>
    <p:cSldViewPr>
      <p:cViewPr varScale="1">
        <p:scale>
          <a:sx n="47" d="100"/>
          <a:sy n="47" d="100"/>
        </p:scale>
        <p:origin x="142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33"/>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chemeClr val="accent1"/>
                </a:solidFill>
                <a:latin typeface="+mn-lt"/>
              </a:rPr>
              <a:t>CS4101 </a:t>
            </a:r>
            <a:r>
              <a:rPr lang="en-US" altLang="zh-TW" sz="3200" b="0" dirty="0" smtClean="0">
                <a:solidFill>
                  <a:schemeClr val="accent1"/>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t>Lab 1: MSP430 </a:t>
            </a:r>
            <a:r>
              <a:rPr lang="en-US" altLang="zh-TW" dirty="0" err="1" smtClean="0"/>
              <a:t>LaunchPad</a:t>
            </a:r>
            <a:r>
              <a:rPr lang="en-US" altLang="zh-TW" dirty="0" smtClean="0"/>
              <a:t> IDE </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 and Load the Project</a:t>
            </a:r>
            <a:endParaRPr lang="zh-TW" altLang="en-US" dirty="0"/>
          </a:p>
        </p:txBody>
      </p:sp>
      <p:sp>
        <p:nvSpPr>
          <p:cNvPr id="5" name="內容版面配置區 4"/>
          <p:cNvSpPr>
            <a:spLocks noGrp="1"/>
          </p:cNvSpPr>
          <p:nvPr>
            <p:ph idx="1"/>
          </p:nvPr>
        </p:nvSpPr>
        <p:spPr/>
        <p:txBody>
          <a:bodyPr/>
          <a:lstStyle/>
          <a:p>
            <a:r>
              <a:rPr lang="en-US" altLang="zh-TW" dirty="0" smtClean="0"/>
              <a:t>Three buttons on the horizontal toolbar control code generation. You can move your mouse over each button to read their descriptions.</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Click the </a:t>
            </a:r>
            <a:r>
              <a:rPr lang="en-US" altLang="zh-TW" b="1" dirty="0" smtClean="0"/>
              <a:t>“Build” </a:t>
            </a:r>
            <a:r>
              <a:rPr lang="en-US" altLang="zh-TW" dirty="0" smtClean="0"/>
              <a:t>button and watch the tools run in the Console window.  Check for any errors in the Problems window.</a:t>
            </a:r>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9</a:t>
            </a:fld>
            <a:endParaRPr lang="zh-TW" altLang="zh-TW"/>
          </a:p>
        </p:txBody>
      </p:sp>
      <p:pic>
        <p:nvPicPr>
          <p:cNvPr id="6" name="Picture 2"/>
          <p:cNvPicPr>
            <a:picLocks noChangeAspect="1" noChangeArrowheads="1"/>
          </p:cNvPicPr>
          <p:nvPr/>
        </p:nvPicPr>
        <p:blipFill>
          <a:blip r:embed="rId2" cstate="print"/>
          <a:srcRect/>
          <a:stretch>
            <a:fillRect/>
          </a:stretch>
        </p:blipFill>
        <p:spPr bwMode="auto">
          <a:xfrm>
            <a:off x="740678" y="2492896"/>
            <a:ext cx="7876187" cy="1872208"/>
          </a:xfrm>
          <a:prstGeom prst="rect">
            <a:avLst/>
          </a:prstGeom>
          <a:noFill/>
          <a:ln w="9525">
            <a:noFill/>
            <a:miter lim="800000"/>
            <a:headEnd/>
            <a:tailEnd/>
          </a:ln>
        </p:spPr>
      </p:pic>
    </p:spTree>
    <p:extLst>
      <p:ext uri="{BB962C8B-B14F-4D97-AF65-F5344CB8AC3E}">
        <p14:creationId xmlns:p14="http://schemas.microsoft.com/office/powerpoint/2010/main" val="263497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 and Load the Project</a:t>
            </a:r>
            <a:endParaRPr lang="zh-TW" altLang="en-US" dirty="0"/>
          </a:p>
        </p:txBody>
      </p:sp>
      <p:sp>
        <p:nvSpPr>
          <p:cNvPr id="3" name="內容版面配置區 2"/>
          <p:cNvSpPr>
            <a:spLocks noGrp="1"/>
          </p:cNvSpPr>
          <p:nvPr>
            <p:ph idx="1"/>
          </p:nvPr>
        </p:nvSpPr>
        <p:spPr/>
        <p:txBody>
          <a:bodyPr/>
          <a:lstStyle/>
          <a:p>
            <a:r>
              <a:rPr lang="en-US" altLang="zh-TW" dirty="0" smtClean="0"/>
              <a:t>CCS can automatically save modified source files, build the program, open the debug perspective view for debugging, download the program to the target, and run the program at the beginning of the main() function</a:t>
            </a:r>
          </a:p>
          <a:p>
            <a:pPr lvl="1"/>
            <a:r>
              <a:rPr lang="en-US" altLang="zh-TW" dirty="0" smtClean="0"/>
              <a:t>Click on the </a:t>
            </a:r>
            <a:r>
              <a:rPr lang="en-US" altLang="zh-TW" b="1" dirty="0" smtClean="0"/>
              <a:t>“Debug” </a:t>
            </a:r>
            <a:r>
              <a:rPr lang="en-US" altLang="zh-TW" dirty="0" smtClean="0"/>
              <a:t>button (green bug) or</a:t>
            </a:r>
          </a:p>
          <a:p>
            <a:pPr lvl="1">
              <a:buNone/>
            </a:pPr>
            <a:r>
              <a:rPr lang="en-US" altLang="zh-TW" dirty="0" smtClean="0"/>
              <a:t>    Click </a:t>
            </a:r>
            <a:r>
              <a:rPr lang="en-US" altLang="zh-TW" b="1" dirty="0" smtClean="0"/>
              <a:t>Target</a:t>
            </a:r>
            <a:r>
              <a:rPr lang="en-US" altLang="zh-TW" dirty="0" smtClean="0"/>
              <a:t> → </a:t>
            </a:r>
            <a:r>
              <a:rPr lang="en-US" altLang="zh-TW" b="1" dirty="0" smtClean="0"/>
              <a:t>Debug Active Project</a:t>
            </a:r>
            <a:endParaRPr lang="zh-TW" altLang="en-US"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10</a:t>
            </a:fld>
            <a:endParaRPr lang="zh-TW" altLang="zh-TW"/>
          </a:p>
        </p:txBody>
      </p:sp>
    </p:spTree>
    <p:extLst>
      <p:ext uri="{BB962C8B-B14F-4D97-AF65-F5344CB8AC3E}">
        <p14:creationId xmlns:p14="http://schemas.microsoft.com/office/powerpoint/2010/main" val="427303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Debug Environment</a:t>
            </a:r>
            <a:endParaRPr lang="zh-TW" altLang="en-US" dirty="0"/>
          </a:p>
        </p:txBody>
      </p:sp>
      <p:sp>
        <p:nvSpPr>
          <p:cNvPr id="3" name="內容版面配置區 2"/>
          <p:cNvSpPr>
            <a:spLocks noGrp="1"/>
          </p:cNvSpPr>
          <p:nvPr>
            <p:ph idx="1"/>
          </p:nvPr>
        </p:nvSpPr>
        <p:spPr/>
        <p:txBody>
          <a:bodyPr/>
          <a:lstStyle/>
          <a:p>
            <a:r>
              <a:rPr lang="en-US" altLang="zh-TW" dirty="0" smtClean="0"/>
              <a:t>The basic buttons that control the debug environment are located in the top of CCS:</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At this point you should still be at the beginning of main().  Click the </a:t>
            </a:r>
            <a:r>
              <a:rPr lang="en-US" altLang="zh-TW" b="1" dirty="0" smtClean="0"/>
              <a:t>Run</a:t>
            </a:r>
            <a:r>
              <a:rPr lang="en-US" altLang="zh-TW" dirty="0" smtClean="0"/>
              <a:t> button to run the code.</a:t>
            </a:r>
          </a:p>
          <a:p>
            <a:pPr lvl="1"/>
            <a:r>
              <a:rPr lang="en-US" altLang="zh-TW" dirty="0" smtClean="0"/>
              <a:t>Notice that the LEDs are toggling, as expected.</a:t>
            </a:r>
            <a:endParaRPr lang="zh-TW" altLang="en-US"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11</a:t>
            </a:fld>
            <a:endParaRPr lang="zh-TW" altLang="zh-TW"/>
          </a:p>
        </p:txBody>
      </p:sp>
      <p:pic>
        <p:nvPicPr>
          <p:cNvPr id="5" name="Picture 3"/>
          <p:cNvPicPr>
            <a:picLocks noChangeAspect="1" noChangeArrowheads="1"/>
          </p:cNvPicPr>
          <p:nvPr/>
        </p:nvPicPr>
        <p:blipFill>
          <a:blip r:embed="rId2" cstate="print"/>
          <a:srcRect/>
          <a:stretch>
            <a:fillRect/>
          </a:stretch>
        </p:blipFill>
        <p:spPr bwMode="auto">
          <a:xfrm>
            <a:off x="915913" y="2294760"/>
            <a:ext cx="7400503" cy="1422272"/>
          </a:xfrm>
          <a:prstGeom prst="rect">
            <a:avLst/>
          </a:prstGeom>
          <a:noFill/>
          <a:ln w="9525">
            <a:noFill/>
            <a:miter lim="800000"/>
            <a:headEnd/>
            <a:tailEnd/>
          </a:ln>
        </p:spPr>
      </p:pic>
      <p:sp>
        <p:nvSpPr>
          <p:cNvPr id="6" name="矩形 5"/>
          <p:cNvSpPr/>
          <p:nvPr/>
        </p:nvSpPr>
        <p:spPr>
          <a:xfrm>
            <a:off x="987921" y="3086848"/>
            <a:ext cx="504056" cy="504056"/>
          </a:xfrm>
          <a:prstGeom prst="rect">
            <a:avLst/>
          </a:prstGeom>
          <a:noFill/>
          <a:ln w="571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51520" y="2942832"/>
            <a:ext cx="663964" cy="400110"/>
          </a:xfrm>
          <a:prstGeom prst="rect">
            <a:avLst/>
          </a:prstGeom>
          <a:noFill/>
        </p:spPr>
        <p:txBody>
          <a:bodyPr wrap="none" rtlCol="0">
            <a:spAutoFit/>
          </a:bodyPr>
          <a:lstStyle/>
          <a:p>
            <a:r>
              <a:rPr lang="en-US" altLang="zh-TW" sz="2000" b="1" dirty="0" smtClean="0">
                <a:solidFill>
                  <a:srgbClr val="C00000"/>
                </a:solidFill>
              </a:rPr>
              <a:t>RUN</a:t>
            </a:r>
            <a:endParaRPr lang="zh-TW" altLang="en-US" sz="2000" b="1" dirty="0">
              <a:solidFill>
                <a:srgbClr val="C00000"/>
              </a:solidFill>
            </a:endParaRPr>
          </a:p>
        </p:txBody>
      </p:sp>
    </p:spTree>
    <p:extLst>
      <p:ext uri="{BB962C8B-B14F-4D97-AF65-F5344CB8AC3E}">
        <p14:creationId xmlns:p14="http://schemas.microsoft.com/office/powerpoint/2010/main" val="214532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End Debug </a:t>
            </a:r>
            <a:r>
              <a:rPr lang="en-US" altLang="zh-TW" dirty="0"/>
              <a:t>Session and Close Project</a:t>
            </a:r>
            <a:endParaRPr lang="zh-TW" altLang="en-US" dirty="0"/>
          </a:p>
        </p:txBody>
      </p:sp>
      <p:sp>
        <p:nvSpPr>
          <p:cNvPr id="3" name="內容版面配置區 2"/>
          <p:cNvSpPr>
            <a:spLocks noGrp="1"/>
          </p:cNvSpPr>
          <p:nvPr>
            <p:ph idx="1"/>
          </p:nvPr>
        </p:nvSpPr>
        <p:spPr/>
        <p:txBody>
          <a:bodyPr/>
          <a:lstStyle/>
          <a:p>
            <a:r>
              <a:rPr lang="en-US" altLang="zh-TW" dirty="0" smtClean="0"/>
              <a:t>The </a:t>
            </a:r>
            <a:r>
              <a:rPr lang="en-US" altLang="zh-TW" b="1" dirty="0" smtClean="0"/>
              <a:t>Terminate All </a:t>
            </a:r>
            <a:r>
              <a:rPr lang="en-US" altLang="zh-TW" dirty="0" smtClean="0"/>
              <a:t>button will terminate the active debug session, close the debugger and return CCS to the “C/C++ Perspective” view</a:t>
            </a:r>
          </a:p>
          <a:p>
            <a:pPr lvl="1"/>
            <a:r>
              <a:rPr lang="en-US" altLang="zh-TW" dirty="0" smtClean="0"/>
              <a:t>Click </a:t>
            </a:r>
            <a:r>
              <a:rPr lang="en-US" altLang="zh-TW" b="1" dirty="0" smtClean="0"/>
              <a:t>Target</a:t>
            </a:r>
            <a:r>
              <a:rPr lang="en-US" altLang="zh-TW" dirty="0" smtClean="0"/>
              <a:t> → </a:t>
            </a:r>
            <a:r>
              <a:rPr lang="en-US" altLang="zh-TW" b="1" dirty="0" smtClean="0"/>
              <a:t>Terminate All</a:t>
            </a:r>
            <a:r>
              <a:rPr lang="en-US" altLang="zh-TW" dirty="0" smtClean="0"/>
              <a:t> or use the </a:t>
            </a:r>
            <a:r>
              <a:rPr lang="en-US" altLang="zh-TW" b="1" dirty="0" smtClean="0"/>
              <a:t>Terminate All </a:t>
            </a:r>
            <a:r>
              <a:rPr lang="en-US" altLang="zh-TW" dirty="0" smtClean="0"/>
              <a:t>button</a:t>
            </a:r>
          </a:p>
          <a:p>
            <a:r>
              <a:rPr lang="en-US" altLang="zh-TW" dirty="0" smtClean="0"/>
              <a:t>Next, close the project by right-clicking on </a:t>
            </a:r>
            <a:r>
              <a:rPr lang="en-US" altLang="zh-TW" u="sng" dirty="0" smtClean="0"/>
              <a:t>project-name</a:t>
            </a:r>
            <a:r>
              <a:rPr lang="en-US" altLang="zh-TW" dirty="0" smtClean="0"/>
              <a:t> in the </a:t>
            </a:r>
            <a:r>
              <a:rPr lang="en-US" altLang="zh-TW" b="1" dirty="0" smtClean="0"/>
              <a:t>C/C++ Projects </a:t>
            </a:r>
            <a:r>
              <a:rPr lang="en-US" altLang="zh-TW" dirty="0" smtClean="0"/>
              <a:t>window and select </a:t>
            </a:r>
            <a:r>
              <a:rPr lang="en-US" altLang="zh-TW" b="1" dirty="0" smtClean="0"/>
              <a:t>Close Project</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12</a:t>
            </a:fld>
            <a:endParaRPr lang="zh-TW" altLang="zh-TW"/>
          </a:p>
        </p:txBody>
      </p:sp>
    </p:spTree>
    <p:extLst>
      <p:ext uri="{BB962C8B-B14F-4D97-AF65-F5344CB8AC3E}">
        <p14:creationId xmlns:p14="http://schemas.microsoft.com/office/powerpoint/2010/main" val="1187433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Use Disassembly </a:t>
            </a:r>
            <a:r>
              <a:rPr lang="en-US" altLang="zh-TW" dirty="0"/>
              <a:t>W</a:t>
            </a:r>
            <a:r>
              <a:rPr lang="en-US" altLang="zh-TW" dirty="0" smtClean="0"/>
              <a:t>indow in Debug</a:t>
            </a:r>
            <a:endParaRPr lang="zh-TW" altLang="en-US" dirty="0"/>
          </a:p>
        </p:txBody>
      </p:sp>
      <p:pic>
        <p:nvPicPr>
          <p:cNvPr id="5" name="內容版面配置區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829" b="19385"/>
          <a:stretch/>
        </p:blipFill>
        <p:spPr>
          <a:xfrm>
            <a:off x="467544" y="1125538"/>
            <a:ext cx="8249863" cy="4823742"/>
          </a:xfrm>
        </p:spPr>
      </p:pic>
      <p:sp>
        <p:nvSpPr>
          <p:cNvPr id="4" name="投影片編號版面配置區 3"/>
          <p:cNvSpPr>
            <a:spLocks noGrp="1"/>
          </p:cNvSpPr>
          <p:nvPr>
            <p:ph type="sldNum" sz="quarter" idx="11"/>
          </p:nvPr>
        </p:nvSpPr>
        <p:spPr/>
        <p:txBody>
          <a:bodyPr/>
          <a:lstStyle/>
          <a:p>
            <a:fld id="{8E0E5158-C86D-4FBE-8AA1-8CB99B8A8A8C}" type="slidenum">
              <a:rPr lang="zh-TW" altLang="en-US" smtClean="0"/>
              <a:pPr/>
              <a:t>13</a:t>
            </a:fld>
            <a:endParaRPr lang="zh-TW" altLang="zh-TW"/>
          </a:p>
        </p:txBody>
      </p:sp>
      <p:sp>
        <p:nvSpPr>
          <p:cNvPr id="6" name="矩形 5"/>
          <p:cNvSpPr/>
          <p:nvPr/>
        </p:nvSpPr>
        <p:spPr>
          <a:xfrm>
            <a:off x="755576" y="1232756"/>
            <a:ext cx="648072" cy="1800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p:cNvSpPr/>
          <p:nvPr/>
        </p:nvSpPr>
        <p:spPr>
          <a:xfrm>
            <a:off x="838606" y="1916832"/>
            <a:ext cx="648072" cy="1800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p:cNvSpPr/>
          <p:nvPr/>
        </p:nvSpPr>
        <p:spPr>
          <a:xfrm>
            <a:off x="2154221" y="2291621"/>
            <a:ext cx="648072" cy="1800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向下箭號 11"/>
          <p:cNvSpPr/>
          <p:nvPr/>
        </p:nvSpPr>
        <p:spPr bwMode="auto">
          <a:xfrm rot="18032124">
            <a:off x="3649637" y="2243846"/>
            <a:ext cx="288032" cy="119964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3" name="矩形 12"/>
          <p:cNvSpPr/>
          <p:nvPr/>
        </p:nvSpPr>
        <p:spPr>
          <a:xfrm>
            <a:off x="4781746" y="3272463"/>
            <a:ext cx="3312368" cy="22831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33655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Code: Blinking the Red LED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14</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1704827084"/>
              </p:ext>
            </p:extLst>
          </p:nvPr>
        </p:nvGraphicFramePr>
        <p:xfrm>
          <a:off x="251520" y="1213832"/>
          <a:ext cx="8712968" cy="4663440"/>
        </p:xfrm>
        <a:graphic>
          <a:graphicData uri="http://schemas.openxmlformats.org/drawingml/2006/table">
            <a:tbl>
              <a:tblPr firstRow="1" bandRow="1">
                <a:tableStyleId>{D7AC3CCA-C797-4891-BE02-D94E43425B78}</a:tableStyleId>
              </a:tblPr>
              <a:tblGrid>
                <a:gridCol w="8712968"/>
              </a:tblGrid>
              <a:tr h="3960440">
                <a:tc>
                  <a:txBody>
                    <a:bodyPr/>
                    <a:lstStyle/>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#include </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&lt;</a:t>
                      </a:r>
                      <a:r>
                        <a:rPr kumimoji="0" lang="en-US" altLang="zh-TW" sz="2000" b="1" i="0" u="none" strike="noStrike" cap="none" normalizeH="0" baseline="0" dirty="0" smtClean="0">
                          <a:ln>
                            <a:noFill/>
                          </a:ln>
                          <a:solidFill>
                            <a:srgbClr val="000000"/>
                          </a:solidFill>
                          <a:effectLst/>
                          <a:latin typeface="Courier New" charset="0"/>
                          <a:ea typeface="標楷體" charset="0"/>
                          <a:cs typeface="Courier New" charset="0"/>
                        </a:rPr>
                        <a:t>msp430x2553.h</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&gt;</a:t>
                      </a:r>
                      <a:endParaRPr lang="zh-TW" altLang="en-US" sz="2000" b="1" kern="1200" dirty="0" smtClean="0">
                        <a:solidFill>
                          <a:schemeClr val="dk1"/>
                        </a:solidFill>
                        <a:latin typeface="Courier New" panose="02070309020205020404" pitchFamily="49" charset="0"/>
                        <a:ea typeface="+mn-ea"/>
                        <a:cs typeface="Courier New" panose="02070309020205020404" pitchFamily="49" charset="0"/>
                      </a:endParaRPr>
                    </a:p>
                    <a:p>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int</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main(void) {</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WDTCTL = WDTPW | WDTHOLD;   // Stop watchdog timer</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P1DIR |= 0x01;        // Set P1.0 as output</a:t>
                      </a:r>
                    </a:p>
                    <a:p>
                      <a:endParaRPr lang="zh-TW" altLang="en-US" sz="2000" b="1" kern="1200" dirty="0" smtClean="0">
                        <a:solidFill>
                          <a:schemeClr val="dk1"/>
                        </a:solidFill>
                        <a:latin typeface="Courier New" panose="02070309020205020404" pitchFamily="49" charset="0"/>
                        <a:ea typeface="+mn-ea"/>
                        <a:cs typeface="Courier New" panose="02070309020205020404" pitchFamily="49" charset="0"/>
                      </a:endParaRP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for(;;) {</a:t>
                      </a:r>
                    </a:p>
                    <a:p>
                      <a:r>
                        <a:rPr lang="en-US" altLang="zh-TW" sz="2000" b="1" kern="1200" baseline="0" dirty="0" smtClean="0">
                          <a:solidFill>
                            <a:schemeClr val="dk1"/>
                          </a:solidFill>
                          <a:latin typeface="Courier New" panose="02070309020205020404" pitchFamily="49" charset="0"/>
                          <a:ea typeface="+mn-ea"/>
                          <a:cs typeface="Courier New" panose="02070309020205020404" pitchFamily="49" charset="0"/>
                        </a:rPr>
                        <a:t>      </a:t>
                      </a:r>
                      <a:r>
                        <a:rPr lang="en-US" altLang="zh-TW" sz="2000" b="1" kern="1200" dirty="0" smtClean="0">
                          <a:solidFill>
                            <a:srgbClr val="FF0000"/>
                          </a:solidFill>
                          <a:latin typeface="Courier New" panose="02070309020205020404" pitchFamily="49" charset="0"/>
                          <a:ea typeface="+mn-ea"/>
                          <a:cs typeface="Courier New" panose="02070309020205020404" pitchFamily="49" charset="0"/>
                        </a:rPr>
                        <a:t>volatile</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unsigned </a:t>
                      </a:r>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int</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a:t>
                      </a:r>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 prevent optimization</a:t>
                      </a:r>
                    </a:p>
                    <a:p>
                      <a:endParaRPr lang="zh-TW" altLang="en-US" sz="2000" b="1" kern="1200" dirty="0" smtClean="0">
                        <a:solidFill>
                          <a:schemeClr val="dk1"/>
                        </a:solidFill>
                        <a:latin typeface="Courier New" panose="02070309020205020404" pitchFamily="49" charset="0"/>
                        <a:ea typeface="+mn-ea"/>
                        <a:cs typeface="Courier New" panose="02070309020205020404" pitchFamily="49" charset="0"/>
                      </a:endParaRP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P1OUT ^= 0x01;     // Toggle P1.0 using XOR</a:t>
                      </a:r>
                      <a:endParaRPr lang="zh-TW" altLang="en-US" sz="2000" b="1" kern="1200" dirty="0" smtClean="0">
                        <a:solidFill>
                          <a:schemeClr val="dk1"/>
                        </a:solidFill>
                        <a:latin typeface="Courier New" panose="02070309020205020404" pitchFamily="49" charset="0"/>
                        <a:ea typeface="+mn-ea"/>
                        <a:cs typeface="Courier New" panose="02070309020205020404" pitchFamily="49" charset="0"/>
                      </a:endParaRP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a:t>
                      </a:r>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 10000;         // SW Delay</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do </a:t>
                      </a:r>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while(</a:t>
                      </a:r>
                      <a:r>
                        <a:rPr lang="en-US" altLang="zh-TW" sz="2000" b="1" kern="1200" dirty="0" err="1" smtClean="0">
                          <a:solidFill>
                            <a:schemeClr val="dk1"/>
                          </a:solidFill>
                          <a:latin typeface="Courier New" panose="02070309020205020404" pitchFamily="49" charset="0"/>
                          <a:ea typeface="+mn-ea"/>
                          <a:cs typeface="Courier New" panose="02070309020205020404" pitchFamily="49" charset="0"/>
                        </a:rPr>
                        <a:t>i</a:t>
                      </a:r>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 0);</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   }</a:t>
                      </a:r>
                      <a:endParaRPr lang="zh-TW" altLang="en-US" sz="2000" b="1" kern="1200" dirty="0" smtClean="0">
                        <a:solidFill>
                          <a:schemeClr val="dk1"/>
                        </a:solidFill>
                        <a:latin typeface="Courier New" panose="02070309020205020404" pitchFamily="49" charset="0"/>
                        <a:ea typeface="+mn-ea"/>
                        <a:cs typeface="Courier New" panose="02070309020205020404" pitchFamily="49" charset="0"/>
                      </a:endParaRPr>
                    </a:p>
                    <a:p>
                      <a:r>
                        <a:rPr lang="en-US" altLang="zh-TW" sz="2000" b="1" u="none" kern="1200" dirty="0" smtClean="0">
                          <a:solidFill>
                            <a:schemeClr val="dk1"/>
                          </a:solidFill>
                          <a:latin typeface="Courier New" panose="02070309020205020404" pitchFamily="49" charset="0"/>
                          <a:ea typeface="+mn-ea"/>
                          <a:cs typeface="Courier New" panose="02070309020205020404" pitchFamily="49" charset="0"/>
                        </a:rPr>
                        <a:t>   return 0;</a:t>
                      </a:r>
                    </a:p>
                    <a:p>
                      <a:r>
                        <a:rPr lang="en-US" altLang="zh-TW" sz="2000" b="1" kern="1200" dirty="0" smtClean="0">
                          <a:solidFill>
                            <a:schemeClr val="dk1"/>
                          </a:solidFill>
                          <a:latin typeface="Courier New" panose="02070309020205020404" pitchFamily="49" charset="0"/>
                          <a:ea typeface="+mn-ea"/>
                          <a:cs typeface="Courier New" panose="02070309020205020404" pitchFamily="49" charset="0"/>
                        </a:rPr>
                        <a:t>}</a:t>
                      </a:r>
                      <a:endParaRPr lang="zh-TW" altLang="en-US" sz="2800" dirty="0">
                        <a:latin typeface="Courier New" panose="02070309020205020404" pitchFamily="49" charset="0"/>
                        <a:cs typeface="Courier New" panose="02070309020205020404" pitchFamily="49"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405504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1</a:t>
            </a:r>
            <a:endParaRPr lang="zh-TW" altLang="en-US" dirty="0"/>
          </a:p>
        </p:txBody>
      </p:sp>
      <p:sp>
        <p:nvSpPr>
          <p:cNvPr id="3" name="內容版面配置區 2"/>
          <p:cNvSpPr>
            <a:spLocks noGrp="1"/>
          </p:cNvSpPr>
          <p:nvPr>
            <p:ph idx="1"/>
          </p:nvPr>
        </p:nvSpPr>
        <p:spPr/>
        <p:txBody>
          <a:bodyPr/>
          <a:lstStyle/>
          <a:p>
            <a:r>
              <a:rPr lang="en-US" altLang="zh-TW" dirty="0" smtClean="0">
                <a:ea typeface="Arial Unicode MS" pitchFamily="34" charset="-120"/>
                <a:cs typeface="Arial Unicode MS" pitchFamily="34" charset="-120"/>
              </a:rPr>
              <a:t>Upload sample code to the board and run it. The red LED should blink.</a:t>
            </a:r>
          </a:p>
          <a:p>
            <a:r>
              <a:rPr lang="en-US" altLang="zh-TW" b="1" dirty="0" smtClean="0">
                <a:solidFill>
                  <a:srgbClr val="FF0000"/>
                </a:solidFill>
              </a:rPr>
              <a:t>Basic 1:</a:t>
            </a:r>
            <a:r>
              <a:rPr lang="en-US" altLang="zh-TW" dirty="0" smtClean="0"/>
              <a:t> Modify the code to blink the green and red LED, which are located at </a:t>
            </a:r>
            <a:r>
              <a:rPr lang="en-US" altLang="zh-TW" b="1" dirty="0" smtClean="0"/>
              <a:t>Port 1 Bit 0 </a:t>
            </a:r>
            <a:r>
              <a:rPr lang="en-US" altLang="zh-TW" dirty="0" smtClean="0"/>
              <a:t>and</a:t>
            </a:r>
            <a:r>
              <a:rPr lang="en-US" altLang="zh-TW" b="1" dirty="0" smtClean="0"/>
              <a:t> Bit </a:t>
            </a:r>
            <a:r>
              <a:rPr lang="en-US" altLang="zh-TW" b="1" dirty="0" smtClean="0"/>
              <a:t>6</a:t>
            </a:r>
            <a:r>
              <a:rPr lang="en-US" altLang="zh-TW" dirty="0" smtClean="0"/>
              <a:t>.  </a:t>
            </a:r>
            <a:endParaRPr lang="en-US" altLang="zh-TW" dirty="0" smtClean="0"/>
          </a:p>
          <a:p>
            <a:endParaRPr lang="en-US" altLang="zh-TW" dirty="0" smtClean="0"/>
          </a:p>
          <a:p>
            <a:pPr marL="742950" lvl="2" indent="-342900"/>
            <a:r>
              <a:rPr lang="en-US" altLang="zh-TW" sz="2400" dirty="0" smtClean="0"/>
              <a:t>If </a:t>
            </a:r>
            <a:r>
              <a:rPr lang="en-US" altLang="zh-TW" sz="2400" dirty="0"/>
              <a:t>we want to turn on green LED, we should assign P1OUT to 0x40, which is 01000000 in binary. </a:t>
            </a:r>
          </a:p>
          <a:p>
            <a:endParaRPr lang="en-US" altLang="zh-TW" dirty="0" smtClean="0"/>
          </a:p>
          <a:p>
            <a:pPr marL="0" indent="0">
              <a:buNone/>
            </a:pP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15</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3937323133"/>
              </p:ext>
            </p:extLst>
          </p:nvPr>
        </p:nvGraphicFramePr>
        <p:xfrm>
          <a:off x="1043608" y="4278647"/>
          <a:ext cx="7592392" cy="1737360"/>
        </p:xfrm>
        <a:graphic>
          <a:graphicData uri="http://schemas.openxmlformats.org/drawingml/2006/table">
            <a:tbl>
              <a:tblPr firstRow="1" bandRow="1">
                <a:tableStyleId>{5C22544A-7EE6-4342-B048-85BDC9FD1C3A}</a:tableStyleId>
              </a:tblPr>
              <a:tblGrid>
                <a:gridCol w="7592392"/>
              </a:tblGrid>
              <a:tr h="1728192">
                <a:tc>
                  <a:txBody>
                    <a:bodyPr/>
                    <a:lstStyle/>
                    <a:p>
                      <a:r>
                        <a:rPr lang="en-US" altLang="zh-TW" sz="1800" dirty="0" smtClean="0">
                          <a:solidFill>
                            <a:schemeClr val="tx1"/>
                          </a:solidFill>
                          <a:latin typeface="Courier New" panose="02070309020205020404" pitchFamily="49" charset="0"/>
                          <a:cs typeface="Courier New" panose="02070309020205020404" pitchFamily="49" charset="0"/>
                        </a:rPr>
                        <a:t>while(1)   {</a:t>
                      </a:r>
                    </a:p>
                    <a:p>
                      <a:r>
                        <a:rPr lang="en-US" altLang="zh-TW" sz="1800" dirty="0" smtClean="0">
                          <a:solidFill>
                            <a:schemeClr val="tx1"/>
                          </a:solidFill>
                          <a:latin typeface="Courier New" panose="02070309020205020404" pitchFamily="49" charset="0"/>
                          <a:cs typeface="Courier New" panose="02070309020205020404" pitchFamily="49" charset="0"/>
                        </a:rPr>
                        <a:t>    P1OUT = 0x40; 	   // P1.6 on (green LED)</a:t>
                      </a:r>
                    </a:p>
                    <a:p>
                      <a:r>
                        <a:rPr lang="en-US" altLang="zh-TW" sz="1800" dirty="0" smtClean="0">
                          <a:solidFill>
                            <a:schemeClr val="tx1"/>
                          </a:solidFill>
                          <a:latin typeface="Courier New" panose="02070309020205020404" pitchFamily="49" charset="0"/>
                          <a:cs typeface="Courier New" panose="02070309020205020404" pitchFamily="49" charset="0"/>
                        </a:rPr>
                        <a:t>    _</a:t>
                      </a:r>
                      <a:r>
                        <a:rPr lang="en-US" altLang="zh-TW" sz="1800" dirty="0" err="1" smtClean="0">
                          <a:solidFill>
                            <a:schemeClr val="tx1"/>
                          </a:solidFill>
                          <a:latin typeface="Courier New" panose="02070309020205020404" pitchFamily="49" charset="0"/>
                          <a:cs typeface="Courier New" panose="02070309020205020404" pitchFamily="49" charset="0"/>
                        </a:rPr>
                        <a:t>delay_cycles</a:t>
                      </a:r>
                      <a:r>
                        <a:rPr lang="en-US" altLang="zh-TW" sz="1800" dirty="0" smtClean="0">
                          <a:solidFill>
                            <a:schemeClr val="tx1"/>
                          </a:solidFill>
                          <a:latin typeface="Courier New" panose="02070309020205020404" pitchFamily="49" charset="0"/>
                          <a:cs typeface="Courier New" panose="02070309020205020404" pitchFamily="49" charset="0"/>
                        </a:rPr>
                        <a:t>(100);</a:t>
                      </a:r>
                    </a:p>
                    <a:p>
                      <a:r>
                        <a:rPr lang="en-US" altLang="zh-TW" sz="1800" dirty="0" smtClean="0">
                          <a:solidFill>
                            <a:schemeClr val="tx1"/>
                          </a:solidFill>
                          <a:latin typeface="Courier New" panose="02070309020205020404" pitchFamily="49" charset="0"/>
                          <a:cs typeface="Courier New" panose="02070309020205020404" pitchFamily="49" charset="0"/>
                        </a:rPr>
                        <a:t>    P1OUT = 0; 	   // green LED off</a:t>
                      </a:r>
                    </a:p>
                    <a:p>
                      <a:r>
                        <a:rPr lang="en-US" altLang="zh-TW" sz="1800" dirty="0" smtClean="0">
                          <a:solidFill>
                            <a:schemeClr val="tx1"/>
                          </a:solidFill>
                          <a:latin typeface="Courier New" panose="02070309020205020404" pitchFamily="49" charset="0"/>
                          <a:cs typeface="Courier New" panose="02070309020205020404" pitchFamily="49" charset="0"/>
                        </a:rPr>
                        <a:t>    _</a:t>
                      </a:r>
                      <a:r>
                        <a:rPr lang="en-US" altLang="zh-TW" sz="1800" dirty="0" err="1" smtClean="0">
                          <a:solidFill>
                            <a:schemeClr val="tx1"/>
                          </a:solidFill>
                          <a:latin typeface="Courier New" panose="02070309020205020404" pitchFamily="49" charset="0"/>
                          <a:cs typeface="Courier New" panose="02070309020205020404" pitchFamily="49" charset="0"/>
                        </a:rPr>
                        <a:t>delay_cycles</a:t>
                      </a:r>
                      <a:r>
                        <a:rPr lang="en-US" altLang="zh-TW" sz="1800" dirty="0" smtClean="0">
                          <a:solidFill>
                            <a:schemeClr val="tx1"/>
                          </a:solidFill>
                          <a:latin typeface="Courier New" pitchFamily="49" charset="0"/>
                          <a:cs typeface="Courier New" pitchFamily="49" charset="0"/>
                        </a:rPr>
                        <a:t>(5000);</a:t>
                      </a:r>
                    </a:p>
                    <a:p>
                      <a:r>
                        <a:rPr lang="en-US" altLang="zh-TW" sz="1800" dirty="0" smtClean="0">
                          <a:solidFill>
                            <a:schemeClr val="tx1"/>
                          </a:solidFill>
                          <a:latin typeface="Courier New" pitchFamily="49" charset="0"/>
                          <a:cs typeface="Courier New" pitchFamily="49" charset="0"/>
                        </a:rPr>
                        <a:t>  }</a:t>
                      </a:r>
                    </a:p>
                  </a:txBody>
                  <a:tcPr>
                    <a:solidFill>
                      <a:schemeClr val="bg1">
                        <a:lumMod val="85000"/>
                      </a:schemeClr>
                    </a:solidFill>
                  </a:tcPr>
                </a:tc>
              </a:tr>
            </a:tbl>
          </a:graphicData>
        </a:graphic>
      </p:graphicFrame>
      <p:sp>
        <p:nvSpPr>
          <p:cNvPr id="6" name="矩形 5"/>
          <p:cNvSpPr/>
          <p:nvPr/>
        </p:nvSpPr>
        <p:spPr>
          <a:xfrm>
            <a:off x="2699792" y="4581127"/>
            <a:ext cx="720080" cy="28275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文字方塊 6"/>
          <p:cNvSpPr txBox="1"/>
          <p:nvPr/>
        </p:nvSpPr>
        <p:spPr>
          <a:xfrm>
            <a:off x="3131840" y="4221088"/>
            <a:ext cx="2088232" cy="461665"/>
          </a:xfrm>
          <a:prstGeom prst="rect">
            <a:avLst/>
          </a:prstGeom>
          <a:noFill/>
        </p:spPr>
        <p:txBody>
          <a:bodyPr wrap="square" rtlCol="0">
            <a:spAutoFit/>
          </a:bodyPr>
          <a:lstStyle/>
          <a:p>
            <a:r>
              <a:rPr lang="en-US" altLang="zh-TW" b="1" dirty="0" smtClean="0">
                <a:solidFill>
                  <a:srgbClr val="FF0000"/>
                </a:solidFill>
              </a:rPr>
              <a:t>0100  0000</a:t>
            </a:r>
            <a:endParaRPr lang="zh-TW" altLang="en-US" b="1" dirty="0">
              <a:solidFill>
                <a:srgbClr val="FF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192482510"/>
              </p:ext>
            </p:extLst>
          </p:nvPr>
        </p:nvGraphicFramePr>
        <p:xfrm>
          <a:off x="1043608" y="2996952"/>
          <a:ext cx="7592392" cy="579120"/>
        </p:xfrm>
        <a:graphic>
          <a:graphicData uri="http://schemas.openxmlformats.org/drawingml/2006/table">
            <a:tbl>
              <a:tblPr firstRow="1" bandRow="1">
                <a:tableStyleId>{5C22544A-7EE6-4342-B048-85BDC9FD1C3A}</a:tableStyleId>
              </a:tblPr>
              <a:tblGrid>
                <a:gridCol w="7592392"/>
              </a:tblGrid>
              <a:tr h="370840">
                <a:tc>
                  <a:txBody>
                    <a:bodyPr/>
                    <a:lstStyle/>
                    <a:p>
                      <a:r>
                        <a:rPr lang="en-US" altLang="zh-TW" sz="1600" dirty="0" smtClean="0">
                          <a:solidFill>
                            <a:schemeClr val="tx1"/>
                          </a:solidFill>
                          <a:latin typeface="Courier New" pitchFamily="49" charset="0"/>
                          <a:cs typeface="Courier New" pitchFamily="49" charset="0"/>
                        </a:rPr>
                        <a:t> WDTCTL = WDTPW + WDTHOLD;   // Stop watchdog timer</a:t>
                      </a:r>
                    </a:p>
                    <a:p>
                      <a:r>
                        <a:rPr lang="en-US" altLang="zh-TW" sz="1600" dirty="0" smtClean="0">
                          <a:solidFill>
                            <a:schemeClr val="tx1"/>
                          </a:solidFill>
                          <a:latin typeface="Courier New" pitchFamily="49" charset="0"/>
                          <a:cs typeface="Courier New" pitchFamily="49" charset="0"/>
                        </a:rPr>
                        <a:t> P1DIR = 0x41;      // P1.0 &amp; 6 outputs (red &amp; green LEDs)</a:t>
                      </a:r>
                    </a:p>
                  </a:txBody>
                  <a:tcPr>
                    <a:solidFill>
                      <a:schemeClr val="bg1">
                        <a:lumMod val="85000"/>
                      </a:schemeClr>
                    </a:solidFill>
                  </a:tcPr>
                </a:tc>
              </a:tr>
            </a:tbl>
          </a:graphicData>
        </a:graphic>
      </p:graphicFrame>
      <p:sp>
        <p:nvSpPr>
          <p:cNvPr id="9" name="矩形 8"/>
          <p:cNvSpPr/>
          <p:nvPr/>
        </p:nvSpPr>
        <p:spPr>
          <a:xfrm>
            <a:off x="2195736" y="3275692"/>
            <a:ext cx="648072" cy="2267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0" name="文字方塊 9"/>
          <p:cNvSpPr txBox="1"/>
          <p:nvPr/>
        </p:nvSpPr>
        <p:spPr>
          <a:xfrm>
            <a:off x="2838844" y="3203684"/>
            <a:ext cx="2165204" cy="461665"/>
          </a:xfrm>
          <a:prstGeom prst="rect">
            <a:avLst/>
          </a:prstGeom>
          <a:noFill/>
        </p:spPr>
        <p:txBody>
          <a:bodyPr wrap="square" rtlCol="0">
            <a:spAutoFit/>
          </a:bodyPr>
          <a:lstStyle/>
          <a:p>
            <a:r>
              <a:rPr lang="en-US" altLang="zh-TW" b="1" dirty="0" smtClean="0">
                <a:solidFill>
                  <a:srgbClr val="FF0000"/>
                </a:solidFill>
              </a:rPr>
              <a:t>0100  0001</a:t>
            </a:r>
            <a:endParaRPr lang="zh-TW" altLang="en-US" b="1" dirty="0">
              <a:solidFill>
                <a:srgbClr val="FF0000"/>
              </a:solidFill>
            </a:endParaRPr>
          </a:p>
        </p:txBody>
      </p:sp>
    </p:spTree>
    <p:extLst>
      <p:ext uri="{BB962C8B-B14F-4D97-AF65-F5344CB8AC3E}">
        <p14:creationId xmlns:p14="http://schemas.microsoft.com/office/powerpoint/2010/main" val="4286748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1</a:t>
            </a:r>
            <a:endParaRPr lang="zh-TW" altLang="en-US" dirty="0"/>
          </a:p>
        </p:txBody>
      </p:sp>
      <p:sp>
        <p:nvSpPr>
          <p:cNvPr id="3" name="內容版面配置區 2"/>
          <p:cNvSpPr>
            <a:spLocks noGrp="1"/>
          </p:cNvSpPr>
          <p:nvPr>
            <p:ph idx="1"/>
          </p:nvPr>
        </p:nvSpPr>
        <p:spPr/>
        <p:txBody>
          <a:bodyPr/>
          <a:lstStyle/>
          <a:p>
            <a:r>
              <a:rPr lang="en-US" altLang="zh-TW" b="1" dirty="0" smtClean="0">
                <a:solidFill>
                  <a:srgbClr val="FF0000"/>
                </a:solidFill>
              </a:rPr>
              <a:t>Basic 2:</a:t>
            </a:r>
            <a:r>
              <a:rPr lang="en-US" altLang="zh-TW" dirty="0" smtClean="0"/>
              <a:t> </a:t>
            </a:r>
            <a:r>
              <a:rPr lang="en-US" altLang="zh-TW" dirty="0" smtClean="0"/>
              <a:t>Modify the code to blink the green and red </a:t>
            </a:r>
            <a:r>
              <a:rPr lang="en-US" altLang="zh-TW" dirty="0" smtClean="0"/>
              <a:t>LED</a:t>
            </a:r>
            <a:r>
              <a:rPr lang="en-US" altLang="zh-TW" dirty="0"/>
              <a:t> </a:t>
            </a:r>
            <a:r>
              <a:rPr lang="en-US" altLang="zh-TW" dirty="0" smtClean="0">
                <a:solidFill>
                  <a:srgbClr val="FF0000"/>
                </a:solidFill>
              </a:rPr>
              <a:t>alternatively</a:t>
            </a:r>
            <a:r>
              <a:rPr lang="en-US" altLang="zh-TW" dirty="0" smtClean="0"/>
              <a:t>.  </a:t>
            </a:r>
          </a:p>
          <a:p>
            <a:r>
              <a:rPr lang="en-US" altLang="zh-TW" b="1" dirty="0">
                <a:solidFill>
                  <a:srgbClr val="FF0000"/>
                </a:solidFill>
              </a:rPr>
              <a:t>Basic </a:t>
            </a:r>
            <a:r>
              <a:rPr lang="en-US" altLang="zh-TW" b="1" dirty="0" smtClean="0">
                <a:solidFill>
                  <a:srgbClr val="FF0000"/>
                </a:solidFill>
              </a:rPr>
              <a:t>3:</a:t>
            </a:r>
            <a:r>
              <a:rPr lang="en-US" altLang="zh-TW" dirty="0" smtClean="0"/>
              <a:t> </a:t>
            </a:r>
            <a:endParaRPr lang="en-US" altLang="zh-TW" dirty="0"/>
          </a:p>
          <a:p>
            <a:pPr lvl="1"/>
            <a:r>
              <a:rPr lang="en-US" altLang="zh-TW" dirty="0"/>
              <a:t>Modify the sample code to remove the </a:t>
            </a:r>
            <a:r>
              <a:rPr lang="en-US" altLang="zh-TW" b="1" dirty="0">
                <a:latin typeface="Courier New" panose="02070309020205020404" pitchFamily="49" charset="0"/>
                <a:cs typeface="Courier New" panose="02070309020205020404" pitchFamily="49" charset="0"/>
              </a:rPr>
              <a:t>volatile</a:t>
            </a:r>
            <a:r>
              <a:rPr lang="en-US" altLang="zh-TW" dirty="0"/>
              <a:t> keyword in declaring the variable </a:t>
            </a:r>
            <a:r>
              <a:rPr lang="en-US" altLang="zh-TW" dirty="0" err="1"/>
              <a:t>i</a:t>
            </a:r>
            <a:r>
              <a:rPr lang="en-US" altLang="zh-TW" dirty="0"/>
              <a:t>. Observe how the </a:t>
            </a:r>
            <a:r>
              <a:rPr lang="en-US" altLang="zh-TW" dirty="0" err="1"/>
              <a:t>LaunchPad</a:t>
            </a:r>
            <a:r>
              <a:rPr lang="en-US" altLang="zh-TW" dirty="0"/>
              <a:t> behaves.</a:t>
            </a:r>
          </a:p>
          <a:p>
            <a:pPr lvl="1"/>
            <a:r>
              <a:rPr lang="en-US" altLang="zh-TW" dirty="0" smtClean="0"/>
              <a:t>To </a:t>
            </a:r>
            <a:r>
              <a:rPr lang="en-US" altLang="zh-TW" dirty="0"/>
              <a:t>explain the behavior of </a:t>
            </a:r>
            <a:r>
              <a:rPr lang="en-US" altLang="zh-TW" dirty="0" err="1"/>
              <a:t>LaunchPad</a:t>
            </a:r>
            <a:r>
              <a:rPr lang="en-US" altLang="zh-TW" dirty="0"/>
              <a:t>, let us study the assembly code of the two programs.</a:t>
            </a:r>
          </a:p>
          <a:p>
            <a:pPr lvl="2"/>
            <a:r>
              <a:rPr lang="en-US" altLang="zh-TW" dirty="0"/>
              <a:t>Use the disassembly window to obtain the assembly code of the original sample code and the modified sample code</a:t>
            </a:r>
          </a:p>
          <a:p>
            <a:pPr lvl="2"/>
            <a:r>
              <a:rPr lang="en-US" altLang="zh-TW" dirty="0"/>
              <a:t>Observe the differences of these two assembly programs and explain the behavior of </a:t>
            </a:r>
            <a:r>
              <a:rPr lang="en-US" altLang="zh-TW" dirty="0" err="1"/>
              <a:t>LaunchPad</a:t>
            </a:r>
            <a:r>
              <a:rPr lang="en-US" altLang="zh-TW" dirty="0"/>
              <a:t>.</a:t>
            </a:r>
          </a:p>
          <a:p>
            <a:endParaRPr lang="en-US" altLang="zh-TW" dirty="0" smtClean="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16</a:t>
            </a:fld>
            <a:endParaRPr lang="zh-TW" altLang="zh-TW"/>
          </a:p>
        </p:txBody>
      </p:sp>
    </p:spTree>
    <p:extLst>
      <p:ext uri="{BB962C8B-B14F-4D97-AF65-F5344CB8AC3E}">
        <p14:creationId xmlns:p14="http://schemas.microsoft.com/office/powerpoint/2010/main" val="1701217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Assembly for Not Using </a:t>
            </a:r>
            <a:r>
              <a:rPr lang="en-US" altLang="zh-TW" dirty="0" smtClean="0">
                <a:latin typeface="Courier New" panose="02070309020205020404" pitchFamily="49" charset="0"/>
                <a:cs typeface="Courier New" panose="02070309020205020404" pitchFamily="49" charset="0"/>
              </a:rPr>
              <a:t>volatile</a:t>
            </a:r>
            <a:endParaRPr lang="zh-TW" altLang="en-US" dirty="0">
              <a:latin typeface="Courier New" panose="02070309020205020404" pitchFamily="49" charset="0"/>
              <a:cs typeface="Courier New" panose="02070309020205020404" pitchFamily="49" charset="0"/>
            </a:endParaRPr>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17</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3074756444"/>
              </p:ext>
            </p:extLst>
          </p:nvPr>
        </p:nvGraphicFramePr>
        <p:xfrm>
          <a:off x="179512" y="1268760"/>
          <a:ext cx="8784976" cy="4480560"/>
        </p:xfrm>
        <a:graphic>
          <a:graphicData uri="http://schemas.openxmlformats.org/drawingml/2006/table">
            <a:tbl>
              <a:tblPr firstRow="1" bandRow="1">
                <a:tableStyleId>{D7AC3CCA-C797-4891-BE02-D94E43425B78}</a:tableStyleId>
              </a:tblPr>
              <a:tblGrid>
                <a:gridCol w="8784976"/>
              </a:tblGrid>
              <a:tr h="4464496">
                <a:tc>
                  <a:txBody>
                    <a:bodyPr/>
                    <a:lstStyle/>
                    <a:p>
                      <a:pPr marL="228600" indent="-228600">
                        <a:buAutoNum type="arabicPlain" startAt="24"/>
                      </a:pP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WDTCTL = WDTPW | WDTHOLD;		</a:t>
                      </a:r>
                    </a:p>
                    <a:p>
                      <a:pPr marL="0" indent="0">
                        <a:buNone/>
                      </a:pP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main():</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c078:   40B2 5A80 0120   MOV.W  #0x5a80,&amp;Watchdog_Timer_WDTCTL</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pPr marL="228600" indent="-228600">
                        <a:buAutoNum type="arabicPlain" startAt="25"/>
                      </a:pP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P1DIR |= 0x01;					</a:t>
                      </a:r>
                    </a:p>
                    <a:p>
                      <a:pPr marL="0" indent="0">
                        <a:buNone/>
                      </a:pP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c07e:   D3D2 0022        BIS.B  #1,&amp;Port_1_2_P1DIR</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31   P1OUT ^= 0x01;				</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a:t>
                      </a: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$C$L1:</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c082:   E3D2 0021        XOR.B  #1,&amp;Port_1_2_P1OUT</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34   do </a:t>
                      </a:r>
                      <a:r>
                        <a:rPr lang="en-US" altLang="zh-TW" sz="1800" b="1" kern="1200" dirty="0" err="1" smtClean="0">
                          <a:solidFill>
                            <a:schemeClr val="tx1"/>
                          </a:solidFill>
                          <a:effectLst/>
                          <a:latin typeface="Courier New" panose="02070309020205020404" pitchFamily="49" charset="0"/>
                          <a:ea typeface="+mn-ea"/>
                          <a:cs typeface="Courier New" panose="02070309020205020404" pitchFamily="49" charset="0"/>
                        </a:rPr>
                        <a:t>i</a:t>
                      </a:r>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a:t>
                      </a:r>
                      <a:endParaRPr lang="zh-TW" altLang="zh-TW" sz="1800" b="1" kern="1200" dirty="0" smtClean="0">
                        <a:solidFill>
                          <a:schemeClr val="tx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c086:   3FFD             JMP    ($C$L1)</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65    func_epilog_7:     POP    r4</a:t>
                      </a:r>
                      <a:endParaRPr lang="zh-TW" altLang="zh-TW" sz="1800" b="1" kern="1200" dirty="0" smtClean="0">
                        <a:solidFill>
                          <a:schemeClr val="tx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a:t>
                      </a:r>
                      <a:r>
                        <a:rPr lang="en-US" altLang="zh-TW" sz="1800" b="1" kern="1200" dirty="0" err="1" smtClean="0">
                          <a:solidFill>
                            <a:schemeClr val="dk1"/>
                          </a:solidFill>
                          <a:effectLst/>
                          <a:latin typeface="Courier New" panose="02070309020205020404" pitchFamily="49" charset="0"/>
                          <a:ea typeface="+mn-ea"/>
                          <a:cs typeface="Courier New" panose="02070309020205020404" pitchFamily="49" charset="0"/>
                        </a:rPr>
                        <a:t>mspabi_func_epilog</a:t>
                      </a: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__mspabi_func_epilog_7():</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c088:   4134             POP.W  R4</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66    func_epilog_6:     POP    r5</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__mspabi_func_epilog_6():</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c08a:   4135             POP.W  R5</a:t>
                      </a:r>
                      <a:endParaRPr lang="zh-TW" altLang="zh-TW" sz="1800" b="1" kern="1200" dirty="0">
                        <a:solidFill>
                          <a:srgbClr val="C00000"/>
                        </a:solidFill>
                        <a:effectLst/>
                        <a:latin typeface="Courier New" panose="02070309020205020404" pitchFamily="49" charset="0"/>
                        <a:ea typeface="+mn-ea"/>
                        <a:cs typeface="Courier New" panose="02070309020205020404" pitchFamily="49" charset="0"/>
                      </a:endParaRPr>
                    </a:p>
                  </a:txBody>
                  <a:tcPr/>
                </a:tc>
              </a:tr>
            </a:tbl>
          </a:graphicData>
        </a:graphic>
      </p:graphicFrame>
      <p:sp>
        <p:nvSpPr>
          <p:cNvPr id="6" name="圓角矩形 5"/>
          <p:cNvSpPr/>
          <p:nvPr/>
        </p:nvSpPr>
        <p:spPr bwMode="auto">
          <a:xfrm>
            <a:off x="179512" y="2924944"/>
            <a:ext cx="7272808" cy="1152128"/>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810049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a:t>
            </a:r>
            <a:r>
              <a:rPr lang="en-US" altLang="zh-TW" dirty="0" smtClean="0"/>
              <a:t>ssembly for Using </a:t>
            </a:r>
            <a:r>
              <a:rPr lang="en-US" altLang="zh-TW" dirty="0" smtClean="0">
                <a:latin typeface="Courier New" panose="02070309020205020404" pitchFamily="49" charset="0"/>
                <a:cs typeface="Courier New" panose="02070309020205020404" pitchFamily="49" charset="0"/>
              </a:rPr>
              <a:t>volatile</a:t>
            </a:r>
            <a:endParaRPr lang="zh-TW" altLang="en-US" dirty="0">
              <a:latin typeface="Courier New" panose="02070309020205020404" pitchFamily="49" charset="0"/>
              <a:cs typeface="Courier New" panose="02070309020205020404" pitchFamily="49" charset="0"/>
            </a:endParaRPr>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18</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3493416923"/>
              </p:ext>
            </p:extLst>
          </p:nvPr>
        </p:nvGraphicFramePr>
        <p:xfrm>
          <a:off x="179512" y="1052736"/>
          <a:ext cx="8820472" cy="5303520"/>
        </p:xfrm>
        <a:graphic>
          <a:graphicData uri="http://schemas.openxmlformats.org/drawingml/2006/table">
            <a:tbl>
              <a:tblPr firstRow="1" bandRow="1">
                <a:tableStyleId>{D7AC3CCA-C797-4891-BE02-D94E43425B78}</a:tableStyleId>
              </a:tblPr>
              <a:tblGrid>
                <a:gridCol w="8820472"/>
              </a:tblGrid>
              <a:tr h="4464496">
                <a:tc>
                  <a:txBody>
                    <a:bodyPr/>
                    <a:lstStyle/>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23    </a:t>
                      </a:r>
                      <a:r>
                        <a:rPr lang="en-US" altLang="zh-TW" sz="1800" b="1" kern="1200" dirty="0" err="1" smtClean="0">
                          <a:solidFill>
                            <a:schemeClr val="dk1"/>
                          </a:solidFill>
                          <a:effectLst/>
                          <a:latin typeface="Courier New" panose="02070309020205020404" pitchFamily="49" charset="0"/>
                          <a:ea typeface="+mn-ea"/>
                          <a:cs typeface="Courier New" panose="02070309020205020404" pitchFamily="49" charset="0"/>
                        </a:rPr>
                        <a:t>int</a:t>
                      </a: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main(void) {</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main():</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c05e:   8321            DECD.W  SP</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pPr marL="228600" indent="-228600">
                        <a:buAutoNum type="arabicPlain" startAt="24"/>
                      </a:pP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WDTCTL = WDTPW | WDTHOLD;		</a:t>
                      </a:r>
                    </a:p>
                    <a:p>
                      <a:pPr marL="0" indent="0">
                        <a:buNone/>
                      </a:pP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c060:   40B2 5A80 0120  MOV.W   #0x5a80,&amp;Watchdog_Timer_WDTCTL</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pPr marL="228600" indent="-228600">
                        <a:buAutoNum type="arabicPlain" startAt="25"/>
                      </a:pP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P1DIR |= 0x01;			</a:t>
                      </a:r>
                    </a:p>
                    <a:p>
                      <a:pPr marL="0" indent="0">
                        <a:buNone/>
                      </a:pP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c066:   D3D2 0022       BIS.B   #1,&amp;Port_1_2_P1DIR</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31    P1OUT ^= 0x01;	</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a:t>
                      </a: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$C$L1:</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c06a:   E3D2 0021       XOR.B   #1,&amp;Port_1_2_P1OUT</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pPr marL="228600" indent="-228600">
                        <a:buAutoNum type="arabicPlain" startAt="33"/>
                      </a:pPr>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    </a:t>
                      </a:r>
                      <a:r>
                        <a:rPr lang="en-US" altLang="zh-TW" sz="1800" b="1" kern="1200" dirty="0" err="1" smtClean="0">
                          <a:solidFill>
                            <a:schemeClr val="tx1"/>
                          </a:solidFill>
                          <a:effectLst/>
                          <a:latin typeface="Courier New" panose="02070309020205020404" pitchFamily="49" charset="0"/>
                          <a:ea typeface="+mn-ea"/>
                          <a:cs typeface="Courier New" panose="02070309020205020404" pitchFamily="49" charset="0"/>
                        </a:rPr>
                        <a:t>i</a:t>
                      </a:r>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 = 10000;				</a:t>
                      </a:r>
                    </a:p>
                    <a:p>
                      <a:pPr marL="0" indent="0">
                        <a:buNone/>
                      </a:pPr>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c06e:   40B1 2710 0000  MOV.W   #0x2710,0x0000(SP)</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34    do </a:t>
                      </a:r>
                      <a:r>
                        <a:rPr lang="en-US" altLang="zh-TW" sz="1800" b="1" kern="1200" dirty="0" err="1" smtClean="0">
                          <a:solidFill>
                            <a:schemeClr val="tx1"/>
                          </a:solidFill>
                          <a:effectLst/>
                          <a:latin typeface="Courier New" panose="02070309020205020404" pitchFamily="49" charset="0"/>
                          <a:ea typeface="+mn-ea"/>
                          <a:cs typeface="Courier New" panose="02070309020205020404" pitchFamily="49" charset="0"/>
                        </a:rPr>
                        <a:t>i</a:t>
                      </a:r>
                      <a:r>
                        <a:rPr lang="en-US" altLang="zh-TW" sz="1800" b="1" kern="1200" dirty="0" smtClean="0">
                          <a:solidFill>
                            <a:schemeClr val="tx1"/>
                          </a:solidFill>
                          <a:effectLst/>
                          <a:latin typeface="Courier New" panose="02070309020205020404" pitchFamily="49" charset="0"/>
                          <a:ea typeface="+mn-ea"/>
                          <a:cs typeface="Courier New" panose="02070309020205020404" pitchFamily="49" charset="0"/>
                        </a:rPr>
                        <a:t>--;</a:t>
                      </a:r>
                      <a:endParaRPr lang="zh-TW" altLang="zh-TW" sz="1800" b="1" kern="1200" dirty="0" smtClean="0">
                        <a:solidFill>
                          <a:schemeClr val="tx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      $C$L2:</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c074:   8391 0000       DEC.W   0x0000(SP)</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36    }</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c078:   9381 0000       TST.W   0x0000(SP)</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c07c:   27F6            JEQ     ($C$L1)</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c07e:   3FFA            JMP     ($C$L2)</a:t>
                      </a:r>
                      <a:endParaRPr lang="zh-TW" altLang="zh-TW" sz="1800" b="1" kern="1200" dirty="0">
                        <a:solidFill>
                          <a:srgbClr val="C00000"/>
                        </a:solidFill>
                        <a:effectLst/>
                        <a:latin typeface="Courier New" panose="02070309020205020404" pitchFamily="49" charset="0"/>
                        <a:ea typeface="+mn-ea"/>
                        <a:cs typeface="Courier New" panose="02070309020205020404" pitchFamily="49" charset="0"/>
                      </a:endParaRPr>
                    </a:p>
                  </a:txBody>
                  <a:tcPr/>
                </a:tc>
              </a:tr>
            </a:tbl>
          </a:graphicData>
        </a:graphic>
      </p:graphicFrame>
      <p:sp>
        <p:nvSpPr>
          <p:cNvPr id="6" name="圓角矩形 5"/>
          <p:cNvSpPr/>
          <p:nvPr/>
        </p:nvSpPr>
        <p:spPr bwMode="auto">
          <a:xfrm>
            <a:off x="179512" y="3284984"/>
            <a:ext cx="7200800" cy="273630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80366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In this lab, we will learn the IDE for MSP430 </a:t>
            </a:r>
            <a:r>
              <a:rPr lang="en-US" altLang="zh-TW" dirty="0" err="1" smtClean="0"/>
              <a:t>LanuchPad</a:t>
            </a:r>
            <a:r>
              <a:rPr lang="en-US" altLang="zh-TW" dirty="0" smtClean="0"/>
              <a:t>, Code Composer Studio (CCS)</a:t>
            </a:r>
          </a:p>
          <a:p>
            <a:pPr lvl="1"/>
            <a:r>
              <a:rPr lang="en-US" altLang="zh-TW" dirty="0" smtClean="0"/>
              <a:t>Learn how to set up the </a:t>
            </a:r>
            <a:r>
              <a:rPr lang="en-US" altLang="zh-TW" dirty="0" err="1" smtClean="0"/>
              <a:t>LaunchPad</a:t>
            </a:r>
            <a:r>
              <a:rPr lang="en-US" altLang="zh-TW" dirty="0" smtClean="0"/>
              <a:t> development board</a:t>
            </a:r>
          </a:p>
          <a:p>
            <a:pPr lvl="1"/>
            <a:r>
              <a:rPr lang="en-US" altLang="zh-TW" dirty="0" smtClean="0"/>
              <a:t>Learn how to create a new project on CCS</a:t>
            </a:r>
          </a:p>
          <a:p>
            <a:pPr lvl="1"/>
            <a:r>
              <a:rPr lang="en-US" altLang="zh-TW" dirty="0" smtClean="0"/>
              <a:t>Learn how to upload a program to the board</a:t>
            </a:r>
          </a:p>
          <a:p>
            <a:pPr lvl="1"/>
            <a:r>
              <a:rPr lang="en-US" altLang="zh-TW" dirty="0" smtClean="0"/>
              <a:t>Debug a program</a:t>
            </a:r>
            <a:endParaRPr lang="zh-TW" altLang="en-US" dirty="0" smtClean="0"/>
          </a:p>
          <a:p>
            <a:pPr lvl="1"/>
            <a:r>
              <a:rPr lang="en-US" altLang="zh-TW" dirty="0" smtClean="0"/>
              <a:t>Run a program</a:t>
            </a:r>
          </a:p>
          <a:p>
            <a:pPr lvl="1"/>
            <a:r>
              <a:rPr lang="en-US" altLang="zh-TW" dirty="0" smtClean="0"/>
              <a:t>Use disassembly window </a:t>
            </a:r>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Tree>
    <p:extLst>
      <p:ext uri="{BB962C8B-B14F-4D97-AF65-F5344CB8AC3E}">
        <p14:creationId xmlns:p14="http://schemas.microsoft.com/office/powerpoint/2010/main" val="2007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a:t>
            </a:r>
            <a:r>
              <a:rPr lang="en-US" altLang="zh-TW" dirty="0" smtClean="0"/>
              <a:t>ssembly for Using </a:t>
            </a:r>
            <a:r>
              <a:rPr lang="en-US" altLang="zh-TW" dirty="0" smtClean="0">
                <a:latin typeface="Courier New" panose="02070309020205020404" pitchFamily="49" charset="0"/>
                <a:cs typeface="Courier New" panose="02070309020205020404" pitchFamily="49" charset="0"/>
              </a:rPr>
              <a:t>volatile</a:t>
            </a:r>
            <a:endParaRPr lang="zh-TW" altLang="en-US" dirty="0">
              <a:latin typeface="Courier New" panose="02070309020205020404" pitchFamily="49" charset="0"/>
              <a:cs typeface="Courier New" panose="02070309020205020404" pitchFamily="49" charset="0"/>
            </a:endParaRPr>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19</a:t>
            </a:fld>
            <a:endParaRPr lang="zh-TW" altLang="zh-TW"/>
          </a:p>
        </p:txBody>
      </p:sp>
      <p:graphicFrame>
        <p:nvGraphicFramePr>
          <p:cNvPr id="7" name="表格 6"/>
          <p:cNvGraphicFramePr>
            <a:graphicFrameLocks noGrp="1"/>
          </p:cNvGraphicFramePr>
          <p:nvPr>
            <p:extLst>
              <p:ext uri="{D42A27DB-BD31-4B8C-83A1-F6EECF244321}">
                <p14:modId xmlns:p14="http://schemas.microsoft.com/office/powerpoint/2010/main" val="2850977216"/>
              </p:ext>
            </p:extLst>
          </p:nvPr>
        </p:nvGraphicFramePr>
        <p:xfrm>
          <a:off x="539552" y="1052736"/>
          <a:ext cx="7848872" cy="5303520"/>
        </p:xfrm>
        <a:graphic>
          <a:graphicData uri="http://schemas.openxmlformats.org/drawingml/2006/table">
            <a:tbl>
              <a:tblPr firstRow="1" bandRow="1">
                <a:tableStyleId>{D7AC3CCA-C797-4891-BE02-D94E43425B78}</a:tableStyleId>
              </a:tblPr>
              <a:tblGrid>
                <a:gridCol w="7848872"/>
              </a:tblGrid>
              <a:tr h="4464496">
                <a:tc>
                  <a:txBody>
                    <a:bodyPr/>
                    <a:lstStyle/>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179   {</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_c_int00(), _c_int00_noexit():</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c080:   4031 0400           MOV.W   #0x0400,SP</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182      if(_</a:t>
                      </a:r>
                      <a:r>
                        <a:rPr lang="en-US" altLang="zh-TW" sz="1800" b="1" kern="1200" dirty="0" err="1" smtClean="0">
                          <a:solidFill>
                            <a:schemeClr val="dk1"/>
                          </a:solidFill>
                          <a:effectLst/>
                          <a:latin typeface="Courier New" panose="02070309020205020404" pitchFamily="49" charset="0"/>
                          <a:ea typeface="+mn-ea"/>
                          <a:cs typeface="Courier New" panose="02070309020205020404" pitchFamily="49" charset="0"/>
                        </a:rPr>
                        <a:t>system_pre_init</a:t>
                      </a: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 0) _</a:t>
                      </a:r>
                      <a:r>
                        <a:rPr lang="en-US" altLang="zh-TW" sz="1800" b="1" kern="1200" dirty="0" err="1" smtClean="0">
                          <a:solidFill>
                            <a:schemeClr val="dk1"/>
                          </a:solidFill>
                          <a:effectLst/>
                          <a:latin typeface="Courier New" panose="02070309020205020404" pitchFamily="49" charset="0"/>
                          <a:ea typeface="+mn-ea"/>
                          <a:cs typeface="Courier New" panose="02070309020205020404" pitchFamily="49" charset="0"/>
                        </a:rPr>
                        <a:t>auto_init</a:t>
                      </a: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c084:   12B0 C0B0           CALL    #_</a:t>
                      </a:r>
                      <a:r>
                        <a:rPr lang="en-US" altLang="zh-TW" sz="1800" b="1" kern="1200" dirty="0" err="1" smtClean="0">
                          <a:solidFill>
                            <a:srgbClr val="C00000"/>
                          </a:solidFill>
                          <a:effectLst/>
                          <a:latin typeface="Courier New" panose="02070309020205020404" pitchFamily="49" charset="0"/>
                          <a:ea typeface="+mn-ea"/>
                          <a:cs typeface="Courier New" panose="02070309020205020404" pitchFamily="49" charset="0"/>
                        </a:rPr>
                        <a:t>system_pre_init</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c088:   930C                TST.W   R12</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c08a:   2402                JEQ     ($C$L2)</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c08c:   12B0 C000           CALL    #_</a:t>
                      </a:r>
                      <a:r>
                        <a:rPr lang="en-US" altLang="zh-TW" sz="1800" b="1" kern="1200" dirty="0" err="1" smtClean="0">
                          <a:solidFill>
                            <a:srgbClr val="C00000"/>
                          </a:solidFill>
                          <a:effectLst/>
                          <a:latin typeface="Courier New" panose="02070309020205020404" pitchFamily="49" charset="0"/>
                          <a:ea typeface="+mn-ea"/>
                          <a:cs typeface="Courier New" panose="02070309020205020404" pitchFamily="49" charset="0"/>
                        </a:rPr>
                        <a:t>auto_init</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183      main(0);</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      $C$L2:</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c090:   430C                CLR.W   R12</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c092:   12B0 C05E           CALL    #main</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184      abort();</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c096:   12B0 C0B4           CALL    #abort</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65    func_epilog_7:        POP    r4</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a:t>
                      </a:r>
                      <a:r>
                        <a:rPr lang="en-US" altLang="zh-TW" sz="1800" b="1" kern="1200" dirty="0" err="1" smtClean="0">
                          <a:solidFill>
                            <a:schemeClr val="dk1"/>
                          </a:solidFill>
                          <a:effectLst/>
                          <a:latin typeface="Courier New" panose="02070309020205020404" pitchFamily="49" charset="0"/>
                          <a:ea typeface="+mn-ea"/>
                          <a:cs typeface="Courier New" panose="02070309020205020404" pitchFamily="49" charset="0"/>
                        </a:rPr>
                        <a:t>mspabi_func_epilog</a:t>
                      </a:r>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__mspabi_func_epilog_7():</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rgbClr val="C00000"/>
                          </a:solidFill>
                          <a:effectLst/>
                          <a:latin typeface="Courier New" panose="02070309020205020404" pitchFamily="49" charset="0"/>
                          <a:ea typeface="+mn-ea"/>
                          <a:cs typeface="Courier New" panose="02070309020205020404" pitchFamily="49" charset="0"/>
                        </a:rPr>
                        <a:t>c09a:   4134                POP.W   R4</a:t>
                      </a:r>
                      <a:endParaRPr lang="zh-TW" altLang="zh-TW" sz="1800" b="1" kern="1200" dirty="0" smtClean="0">
                        <a:solidFill>
                          <a:srgbClr val="C00000"/>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66    func_epilog_6:        POP    r5</a:t>
                      </a:r>
                      <a:endParaRPr lang="zh-TW" altLang="zh-TW" sz="1800" b="1" kern="1200" dirty="0" smtClean="0">
                        <a:solidFill>
                          <a:schemeClr val="dk1"/>
                        </a:solidFill>
                        <a:effectLst/>
                        <a:latin typeface="Courier New" panose="02070309020205020404" pitchFamily="49" charset="0"/>
                        <a:ea typeface="+mn-ea"/>
                        <a:cs typeface="Courier New" panose="02070309020205020404" pitchFamily="49" charset="0"/>
                      </a:endParaRPr>
                    </a:p>
                    <a:p>
                      <a:r>
                        <a:rPr lang="en-US" altLang="zh-TW" sz="1800" b="1" kern="1200" dirty="0" smtClean="0">
                          <a:solidFill>
                            <a:schemeClr val="dk1"/>
                          </a:solidFill>
                          <a:effectLst/>
                          <a:latin typeface="Courier New" panose="02070309020205020404" pitchFamily="49" charset="0"/>
                          <a:ea typeface="+mn-ea"/>
                          <a:cs typeface="Courier New" panose="02070309020205020404" pitchFamily="49" charset="0"/>
                        </a:rPr>
                        <a:t>      __mspabi_func_epilog_6():</a:t>
                      </a:r>
                      <a:endParaRPr lang="zh-TW" altLang="zh-TW" sz="1800" b="1" kern="1200" dirty="0">
                        <a:solidFill>
                          <a:schemeClr val="dk1"/>
                        </a:solidFill>
                        <a:effectLst/>
                        <a:latin typeface="Courier New" panose="02070309020205020404" pitchFamily="49" charset="0"/>
                        <a:ea typeface="+mn-ea"/>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335862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Grading Policies</a:t>
            </a:r>
            <a:endParaRPr kumimoji="1" lang="zh-TW" altLang="en-US" dirty="0"/>
          </a:p>
        </p:txBody>
      </p:sp>
      <p:sp>
        <p:nvSpPr>
          <p:cNvPr id="3" name="內容版面配置區 2"/>
          <p:cNvSpPr>
            <a:spLocks noGrp="1"/>
          </p:cNvSpPr>
          <p:nvPr>
            <p:ph idx="1"/>
          </p:nvPr>
        </p:nvSpPr>
        <p:spPr/>
        <p:txBody>
          <a:bodyPr/>
          <a:lstStyle/>
          <a:p>
            <a:r>
              <a:rPr lang="en-US" altLang="zh-TW" dirty="0" smtClean="0"/>
              <a:t>DEMO in the lab --------------------------------------</a:t>
            </a:r>
            <a:r>
              <a:rPr lang="en-US" altLang="zh-TW" dirty="0"/>
              <a:t>100%</a:t>
            </a:r>
          </a:p>
          <a:p>
            <a:r>
              <a:rPr lang="en-US" altLang="zh-TW" dirty="0" smtClean="0"/>
              <a:t>DEMO within a week (before lab starts) ---------</a:t>
            </a:r>
            <a:r>
              <a:rPr lang="en-US" altLang="zh-TW" dirty="0"/>
              <a:t>80%</a:t>
            </a:r>
          </a:p>
          <a:p>
            <a:r>
              <a:rPr lang="en-US" altLang="zh-TW" dirty="0" smtClean="0"/>
              <a:t>DEMO after a week (before lab starts) -----------</a:t>
            </a:r>
            <a:r>
              <a:rPr lang="en-US" altLang="zh-TW" dirty="0"/>
              <a:t>60%</a:t>
            </a:r>
          </a:p>
          <a:p>
            <a:r>
              <a:rPr lang="en-US" altLang="zh-TW" dirty="0" smtClean="0"/>
              <a:t>After two weeks (after lab starts)------------------- </a:t>
            </a:r>
            <a:r>
              <a:rPr lang="en-US" altLang="zh-TW" dirty="0"/>
              <a:t>0</a:t>
            </a:r>
            <a:r>
              <a:rPr lang="en-US" altLang="zh-TW" dirty="0" smtClean="0"/>
              <a:t>%</a:t>
            </a:r>
          </a:p>
          <a:p>
            <a:endParaRPr lang="en-US" altLang="zh-TW" dirty="0"/>
          </a:p>
          <a:p>
            <a:r>
              <a:rPr lang="en-US" altLang="zh-TW" dirty="0" smtClean="0"/>
              <a:t>TA office hour:</a:t>
            </a:r>
          </a:p>
          <a:p>
            <a:pPr lvl="1"/>
            <a:r>
              <a:rPr lang="en-US" altLang="zh-TW" dirty="0" smtClean="0"/>
              <a:t>Wed  </a:t>
            </a:r>
            <a:r>
              <a:rPr lang="en-US" altLang="zh-TW" dirty="0"/>
              <a:t>10:00 </a:t>
            </a:r>
            <a:r>
              <a:rPr lang="en-US" altLang="zh-TW" dirty="0" smtClean="0"/>
              <a:t>– 12:00</a:t>
            </a:r>
          </a:p>
          <a:p>
            <a:pPr lvl="1"/>
            <a:r>
              <a:rPr lang="en-US" altLang="zh-TW" dirty="0" err="1" smtClean="0"/>
              <a:t>Thr</a:t>
            </a:r>
            <a:r>
              <a:rPr lang="en-US" altLang="zh-TW" dirty="0" smtClean="0"/>
              <a:t>    13:00 – 15:00</a:t>
            </a:r>
          </a:p>
          <a:p>
            <a:endParaRPr kumimoji="1"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20</a:t>
            </a:fld>
            <a:endParaRPr lang="zh-TW" altLang="zh-TW"/>
          </a:p>
        </p:txBody>
      </p:sp>
    </p:spTree>
    <p:extLst>
      <p:ext uri="{BB962C8B-B14F-4D97-AF65-F5344CB8AC3E}">
        <p14:creationId xmlns:p14="http://schemas.microsoft.com/office/powerpoint/2010/main" val="3994755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Hardware Setup</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a:t>
            </a:fld>
            <a:endParaRPr lang="zh-TW" altLang="zh-TW"/>
          </a:p>
        </p:txBody>
      </p:sp>
      <p:pic>
        <p:nvPicPr>
          <p:cNvPr id="6" name="Picture 16" descr="MSP-EXP30G2"/>
          <p:cNvPicPr>
            <a:picLocks noChangeAspect="1" noChangeArrowheads="1"/>
          </p:cNvPicPr>
          <p:nvPr/>
        </p:nvPicPr>
        <p:blipFill>
          <a:blip r:embed="rId2" cstate="print"/>
          <a:srcRect/>
          <a:stretch>
            <a:fillRect/>
          </a:stretch>
        </p:blipFill>
        <p:spPr bwMode="auto">
          <a:xfrm>
            <a:off x="5638800" y="2273424"/>
            <a:ext cx="2843370" cy="3675856"/>
          </a:xfrm>
          <a:prstGeom prst="rect">
            <a:avLst/>
          </a:prstGeom>
          <a:noFill/>
          <a:ln w="9525">
            <a:noFill/>
            <a:miter lim="800000"/>
            <a:headEnd/>
            <a:tailEnd/>
          </a:ln>
        </p:spPr>
      </p:pic>
      <p:pic>
        <p:nvPicPr>
          <p:cNvPr id="7" name="Picture 6" descr="j0398505"/>
          <p:cNvPicPr>
            <a:picLocks noChangeAspect="1" noChangeArrowheads="1"/>
          </p:cNvPicPr>
          <p:nvPr/>
        </p:nvPicPr>
        <p:blipFill>
          <a:blip r:embed="rId3" cstate="print"/>
          <a:srcRect/>
          <a:stretch>
            <a:fillRect/>
          </a:stretch>
        </p:blipFill>
        <p:spPr bwMode="auto">
          <a:xfrm flipH="1">
            <a:off x="683568" y="1484784"/>
            <a:ext cx="1819275" cy="1595438"/>
          </a:xfrm>
          <a:prstGeom prst="rect">
            <a:avLst/>
          </a:prstGeom>
          <a:noFill/>
          <a:ln w="9525">
            <a:noFill/>
            <a:miter lim="800000"/>
            <a:headEnd/>
            <a:tailEnd/>
          </a:ln>
        </p:spPr>
      </p:pic>
      <p:sp>
        <p:nvSpPr>
          <p:cNvPr id="8" name="Freeform 5"/>
          <p:cNvSpPr>
            <a:spLocks/>
          </p:cNvSpPr>
          <p:nvPr/>
        </p:nvSpPr>
        <p:spPr bwMode="auto">
          <a:xfrm>
            <a:off x="2267744" y="1484784"/>
            <a:ext cx="3962400" cy="1041400"/>
          </a:xfrm>
          <a:custGeom>
            <a:avLst/>
            <a:gdLst>
              <a:gd name="T0" fmla="*/ 0 w 2152"/>
              <a:gd name="T1" fmla="*/ 2147483647 h 608"/>
              <a:gd name="T2" fmla="*/ 2147483647 w 2152"/>
              <a:gd name="T3" fmla="*/ 2147483647 h 608"/>
              <a:gd name="T4" fmla="*/ 2147483647 w 2152"/>
              <a:gd name="T5" fmla="*/ 2147483647 h 608"/>
              <a:gd name="T6" fmla="*/ 2147483647 w 2152"/>
              <a:gd name="T7" fmla="*/ 2147483647 h 608"/>
              <a:gd name="T8" fmla="*/ 0 60000 65536"/>
              <a:gd name="T9" fmla="*/ 0 60000 65536"/>
              <a:gd name="T10" fmla="*/ 0 60000 65536"/>
              <a:gd name="T11" fmla="*/ 0 60000 65536"/>
              <a:gd name="T12" fmla="*/ 0 w 2152"/>
              <a:gd name="T13" fmla="*/ 0 h 608"/>
              <a:gd name="T14" fmla="*/ 2152 w 2152"/>
              <a:gd name="T15" fmla="*/ 608 h 608"/>
            </a:gdLst>
            <a:ahLst/>
            <a:cxnLst>
              <a:cxn ang="T8">
                <a:pos x="T0" y="T1"/>
              </a:cxn>
              <a:cxn ang="T9">
                <a:pos x="T2" y="T3"/>
              </a:cxn>
              <a:cxn ang="T10">
                <a:pos x="T4" y="T5"/>
              </a:cxn>
              <a:cxn ang="T11">
                <a:pos x="T6" y="T7"/>
              </a:cxn>
            </a:cxnLst>
            <a:rect l="T12" t="T13" r="T14" b="T15"/>
            <a:pathLst>
              <a:path w="2152" h="608">
                <a:moveTo>
                  <a:pt x="0" y="608"/>
                </a:moveTo>
                <a:cubicBezTo>
                  <a:pt x="456" y="384"/>
                  <a:pt x="912" y="160"/>
                  <a:pt x="1248" y="80"/>
                </a:cubicBezTo>
                <a:cubicBezTo>
                  <a:pt x="1584" y="0"/>
                  <a:pt x="1880" y="56"/>
                  <a:pt x="2016" y="128"/>
                </a:cubicBezTo>
                <a:cubicBezTo>
                  <a:pt x="2152" y="200"/>
                  <a:pt x="2056" y="448"/>
                  <a:pt x="2064" y="512"/>
                </a:cubicBezTo>
              </a:path>
            </a:pathLst>
          </a:custGeom>
          <a:noFill/>
          <a:ln w="25400" cap="flat" cmpd="sng">
            <a:solidFill>
              <a:schemeClr val="tx1"/>
            </a:solidFill>
            <a:prstDash val="solid"/>
            <a:round/>
            <a:headEnd/>
            <a:tailEnd/>
          </a:ln>
        </p:spPr>
        <p:txBody>
          <a:bodyPr wrap="none" anchor="ctr"/>
          <a:lstStyle/>
          <a:p>
            <a:endParaRPr lang="zh-TW" altLang="en-US"/>
          </a:p>
        </p:txBody>
      </p:sp>
      <p:sp>
        <p:nvSpPr>
          <p:cNvPr id="9" name="文字方塊 8"/>
          <p:cNvSpPr txBox="1"/>
          <p:nvPr/>
        </p:nvSpPr>
        <p:spPr>
          <a:xfrm>
            <a:off x="6804248" y="3933056"/>
            <a:ext cx="430887" cy="1368152"/>
          </a:xfrm>
          <a:prstGeom prst="rect">
            <a:avLst/>
          </a:prstGeom>
          <a:noFill/>
        </p:spPr>
        <p:txBody>
          <a:bodyPr vert="eaVert" wrap="square" rtlCol="0">
            <a:spAutoFit/>
          </a:bodyPr>
          <a:lstStyle/>
          <a:p>
            <a:r>
              <a:rPr lang="en-US" altLang="zh-TW" sz="1600" b="1" dirty="0" smtClean="0">
                <a:solidFill>
                  <a:srgbClr val="FF0000"/>
                </a:solidFill>
                <a:latin typeface="+mn-lt"/>
              </a:rPr>
              <a:t>MSP430G2553</a:t>
            </a:r>
            <a:endParaRPr lang="zh-TW" altLang="en-US" sz="1600" b="1" dirty="0">
              <a:solidFill>
                <a:srgbClr val="FF0000"/>
              </a:solidFill>
              <a:latin typeface="+mn-lt"/>
            </a:endParaRPr>
          </a:p>
        </p:txBody>
      </p:sp>
      <p:sp>
        <p:nvSpPr>
          <p:cNvPr id="2" name="圓角矩形 1"/>
          <p:cNvSpPr/>
          <p:nvPr/>
        </p:nvSpPr>
        <p:spPr bwMode="auto">
          <a:xfrm>
            <a:off x="755576" y="3717032"/>
            <a:ext cx="3960440" cy="1728192"/>
          </a:xfrm>
          <a:prstGeom prst="roundRec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FF00"/>
                </a:solidFill>
                <a:effectLst/>
                <a:latin typeface="+mn-lt"/>
                <a:ea typeface="標楷體" panose="03000509000000000000" pitchFamily="65" charset="-120"/>
              </a:rPr>
              <a:t>Please check the</a:t>
            </a:r>
            <a:r>
              <a:rPr kumimoji="0" lang="en-US" altLang="zh-TW" sz="2400" b="0" i="0" u="none" strike="noStrike" cap="none" normalizeH="0" dirty="0" smtClean="0">
                <a:ln>
                  <a:noFill/>
                </a:ln>
                <a:solidFill>
                  <a:srgbClr val="FFFF00"/>
                </a:solidFill>
                <a:effectLst/>
                <a:latin typeface="+mn-lt"/>
                <a:ea typeface="標楷體" panose="03000509000000000000" pitchFamily="65" charset="-120"/>
              </a:rPr>
              <a:t> version of the MSP430 microcontroller and use the right header files in your programs</a:t>
            </a:r>
            <a:r>
              <a:rPr kumimoji="0" lang="en-US" altLang="zh-TW" sz="2400" b="0" i="0" u="none" strike="noStrike" cap="none" normalizeH="0" baseline="0" dirty="0" smtClean="0">
                <a:ln>
                  <a:noFill/>
                </a:ln>
                <a:solidFill>
                  <a:srgbClr val="FFFF00"/>
                </a:solidFill>
                <a:effectLst/>
                <a:latin typeface="+mn-lt"/>
                <a:ea typeface="標楷體" panose="03000509000000000000" pitchFamily="65" charset="-120"/>
              </a:rPr>
              <a:t> </a:t>
            </a:r>
            <a:endParaRPr kumimoji="0" lang="zh-TW" altLang="en-US" sz="2400" b="0" i="0" u="none" strike="noStrike" cap="none" normalizeH="0" baseline="0" dirty="0" smtClean="0">
              <a:ln>
                <a:noFill/>
              </a:ln>
              <a:solidFill>
                <a:srgbClr val="FFFF00"/>
              </a:solidFill>
              <a:effectLst/>
              <a:latin typeface="+mn-lt"/>
              <a:ea typeface="標楷體" panose="03000509000000000000" pitchFamily="65" charset="-120"/>
            </a:endParaRPr>
          </a:p>
        </p:txBody>
      </p:sp>
      <p:cxnSp>
        <p:nvCxnSpPr>
          <p:cNvPr id="10" name="直線單箭頭接點 9"/>
          <p:cNvCxnSpPr>
            <a:stCxn id="2" idx="3"/>
          </p:cNvCxnSpPr>
          <p:nvPr/>
        </p:nvCxnSpPr>
        <p:spPr bwMode="auto">
          <a:xfrm>
            <a:off x="4716016" y="4581128"/>
            <a:ext cx="2088232"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157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Code Composer Studio (CCS)</a:t>
            </a:r>
            <a:endParaRPr lang="zh-TW" altLang="en-US" dirty="0"/>
          </a:p>
        </p:txBody>
      </p:sp>
      <p:sp>
        <p:nvSpPr>
          <p:cNvPr id="3" name="內容版面配置區 2"/>
          <p:cNvSpPr>
            <a:spLocks noGrp="1"/>
          </p:cNvSpPr>
          <p:nvPr>
            <p:ph idx="1"/>
          </p:nvPr>
        </p:nvSpPr>
        <p:spPr/>
        <p:txBody>
          <a:bodyPr/>
          <a:lstStyle/>
          <a:p>
            <a:r>
              <a:rPr lang="en-US" altLang="zh-TW" dirty="0" smtClean="0"/>
              <a:t>An </a:t>
            </a:r>
            <a:r>
              <a:rPr lang="en-US" altLang="zh-TW" i="1" dirty="0" smtClean="0"/>
              <a:t>Integrated Development Environment </a:t>
            </a:r>
            <a:r>
              <a:rPr lang="en-US" altLang="zh-TW" dirty="0" smtClean="0"/>
              <a:t>(IDE) based on Eclipse</a:t>
            </a:r>
          </a:p>
          <a:p>
            <a:r>
              <a:rPr lang="en-US" altLang="zh-TW" dirty="0" smtClean="0"/>
              <a:t>Integrated “Debugger” and “Editor” – IDE</a:t>
            </a:r>
          </a:p>
          <a:p>
            <a:pPr lvl="1"/>
            <a:r>
              <a:rPr lang="en-US" altLang="zh-TW" dirty="0" smtClean="0"/>
              <a:t>Edit and Debug have the own “perspectives” (menus, windows)</a:t>
            </a:r>
          </a:p>
          <a:p>
            <a:r>
              <a:rPr lang="en-US" altLang="zh-TW" dirty="0" smtClean="0"/>
              <a:t>Contains all development tools – compilers, TI-RTOS kernel and includes one target – the Simulator</a:t>
            </a:r>
          </a:p>
          <a:p>
            <a:endParaRPr lang="zh-TW" altLang="en-US" dirty="0"/>
          </a:p>
        </p:txBody>
      </p:sp>
      <p:sp>
        <p:nvSpPr>
          <p:cNvPr id="4" name="投影片編號版面配置區 3"/>
          <p:cNvSpPr>
            <a:spLocks noGrp="1"/>
          </p:cNvSpPr>
          <p:nvPr>
            <p:ph type="sldNum" sz="quarter" idx="11"/>
          </p:nvPr>
        </p:nvSpPr>
        <p:spPr/>
        <p:txBody>
          <a:bodyPr/>
          <a:lstStyle/>
          <a:p>
            <a:fld id="{CF9A86A4-5B17-429A-8549-1FEB3AA556FD}" type="slidenum">
              <a:rPr lang="zh-TW" altLang="en-US" smtClean="0"/>
              <a:pPr/>
              <a:t>3</a:t>
            </a:fld>
            <a:endParaRPr lang="zh-TW" altLang="zh-TW"/>
          </a:p>
        </p:txBody>
      </p:sp>
    </p:spTree>
    <p:extLst>
      <p:ext uri="{BB962C8B-B14F-4D97-AF65-F5344CB8AC3E}">
        <p14:creationId xmlns:p14="http://schemas.microsoft.com/office/powerpoint/2010/main" val="2707940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Composer Studio (CCS)</a:t>
            </a:r>
            <a:endParaRPr lang="zh-TW" altLang="en-US" dirty="0"/>
          </a:p>
        </p:txBody>
      </p:sp>
      <p:sp>
        <p:nvSpPr>
          <p:cNvPr id="4" name="投影片編號版面配置區 3"/>
          <p:cNvSpPr>
            <a:spLocks noGrp="1"/>
          </p:cNvSpPr>
          <p:nvPr>
            <p:ph type="sldNum" sz="quarter" idx="11"/>
          </p:nvPr>
        </p:nvSpPr>
        <p:spPr/>
        <p:txBody>
          <a:bodyPr/>
          <a:lstStyle/>
          <a:p>
            <a:fld id="{CF9A86A4-5B17-429A-8549-1FEB3AA556FD}" type="slidenum">
              <a:rPr lang="zh-TW" altLang="en-US" smtClean="0"/>
              <a:pPr/>
              <a:t>4</a:t>
            </a:fld>
            <a:endParaRPr lang="zh-TW" altLang="zh-TW"/>
          </a:p>
        </p:txBody>
      </p:sp>
      <p:sp>
        <p:nvSpPr>
          <p:cNvPr id="5" name="Rectangle 1"/>
          <p:cNvSpPr/>
          <p:nvPr/>
        </p:nvSpPr>
        <p:spPr bwMode="auto">
          <a:xfrm>
            <a:off x="198999" y="1124744"/>
            <a:ext cx="7116201" cy="4148398"/>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solidFill>
                <a:srgbClr val="000000"/>
              </a:solidFill>
              <a:effectLst/>
            </a:endParaRPr>
          </a:p>
        </p:txBody>
      </p:sp>
      <p:sp>
        <p:nvSpPr>
          <p:cNvPr id="6" name="Rectangle 8"/>
          <p:cNvSpPr>
            <a:spLocks noChangeArrowheads="1"/>
          </p:cNvSpPr>
          <p:nvPr/>
        </p:nvSpPr>
        <p:spPr bwMode="auto">
          <a:xfrm>
            <a:off x="294168" y="1190241"/>
            <a:ext cx="5145175" cy="4002088"/>
          </a:xfrm>
          <a:prstGeom prst="rect">
            <a:avLst/>
          </a:prstGeom>
          <a:solidFill>
            <a:schemeClr val="accent3">
              <a:lumMod val="75000"/>
            </a:schemeClr>
          </a:solidFill>
          <a:ln w="28575">
            <a:noFill/>
            <a:miter lim="800000"/>
            <a:headEnd/>
            <a:tailEnd/>
          </a:ln>
          <a:effectLst/>
        </p:spPr>
        <p:txBody>
          <a:bodyPr wrap="none" lIns="92075" tIns="46038" rIns="92075" bIns="46038" anchor="ctr"/>
          <a:lstStyle/>
          <a:p>
            <a:pPr>
              <a:defRPr/>
            </a:pPr>
            <a:endParaRPr lang="en-US" sz="2400">
              <a:solidFill>
                <a:srgbClr val="000000"/>
              </a:solidFill>
              <a:latin typeface="Arial" charset="0"/>
            </a:endParaRPr>
          </a:p>
        </p:txBody>
      </p:sp>
      <p:sp>
        <p:nvSpPr>
          <p:cNvPr id="7" name="Rectangle 26"/>
          <p:cNvSpPr>
            <a:spLocks noChangeArrowheads="1"/>
          </p:cNvSpPr>
          <p:nvPr/>
        </p:nvSpPr>
        <p:spPr bwMode="auto">
          <a:xfrm>
            <a:off x="370367" y="1248979"/>
            <a:ext cx="1066800" cy="855662"/>
          </a:xfrm>
          <a:prstGeom prst="rect">
            <a:avLst/>
          </a:prstGeom>
          <a:solidFill>
            <a:schemeClr val="accent3">
              <a:lumMod val="20000"/>
              <a:lumOff val="80000"/>
            </a:schemeClr>
          </a:solidFill>
          <a:ln w="28575">
            <a:noFill/>
            <a:miter lim="800000"/>
            <a:headEnd/>
            <a:tailEnd/>
          </a:ln>
        </p:spPr>
        <p:txBody>
          <a:bodyPr wrap="none" lIns="92075" tIns="46038" rIns="92075" bIns="46038" anchor="ctr"/>
          <a:lstStyle/>
          <a:p>
            <a:pPr algn="ctr">
              <a:lnSpc>
                <a:spcPct val="100000"/>
              </a:lnSpc>
              <a:spcBef>
                <a:spcPct val="0"/>
              </a:spcBef>
            </a:pPr>
            <a:r>
              <a:rPr lang="en-US" sz="2000" b="0" smtClean="0">
                <a:solidFill>
                  <a:srgbClr val="000000"/>
                </a:solidFill>
                <a:effectLst/>
                <a:cs typeface="Calibri" pitchFamily="34" charset="0"/>
              </a:rPr>
              <a:t>Compiler</a:t>
            </a:r>
            <a:endParaRPr lang="en-US" sz="2000" b="0">
              <a:solidFill>
                <a:srgbClr val="000000"/>
              </a:solidFill>
              <a:effectLst/>
              <a:cs typeface="Calibri" pitchFamily="34" charset="0"/>
            </a:endParaRPr>
          </a:p>
        </p:txBody>
      </p:sp>
      <p:cxnSp>
        <p:nvCxnSpPr>
          <p:cNvPr id="8" name="AutoShape 27"/>
          <p:cNvCxnSpPr>
            <a:cxnSpLocks noChangeShapeType="1"/>
            <a:endCxn id="7" idx="2"/>
          </p:cNvCxnSpPr>
          <p:nvPr/>
        </p:nvCxnSpPr>
        <p:spPr bwMode="auto">
          <a:xfrm flipV="1">
            <a:off x="903767" y="2104641"/>
            <a:ext cx="0" cy="706438"/>
          </a:xfrm>
          <a:prstGeom prst="straightConnector1">
            <a:avLst/>
          </a:prstGeom>
          <a:noFill/>
          <a:ln w="38100">
            <a:solidFill>
              <a:schemeClr val="tx2"/>
            </a:solidFill>
            <a:round/>
            <a:headEnd type="none" w="med" len="med"/>
            <a:tailEnd type="triangle" w="med" len="med"/>
          </a:ln>
        </p:spPr>
      </p:cxnSp>
      <p:sp>
        <p:nvSpPr>
          <p:cNvPr id="9" name="Rectangle 28"/>
          <p:cNvSpPr>
            <a:spLocks noChangeArrowheads="1"/>
          </p:cNvSpPr>
          <p:nvPr/>
        </p:nvSpPr>
        <p:spPr bwMode="auto">
          <a:xfrm>
            <a:off x="2199167" y="2825366"/>
            <a:ext cx="914400" cy="854075"/>
          </a:xfrm>
          <a:prstGeom prst="rect">
            <a:avLst/>
          </a:prstGeom>
          <a:solidFill>
            <a:schemeClr val="accent3">
              <a:lumMod val="20000"/>
              <a:lumOff val="80000"/>
            </a:schemeClr>
          </a:solidFill>
          <a:ln w="28575">
            <a:noFill/>
            <a:miter lim="800000"/>
            <a:headEnd/>
            <a:tailEnd/>
          </a:ln>
        </p:spPr>
        <p:txBody>
          <a:bodyPr wrap="none" lIns="92075" tIns="46038" rIns="92075" bIns="46038" anchor="ctr"/>
          <a:lstStyle/>
          <a:p>
            <a:pPr algn="ctr">
              <a:lnSpc>
                <a:spcPct val="100000"/>
              </a:lnSpc>
              <a:spcBef>
                <a:spcPct val="0"/>
              </a:spcBef>
            </a:pPr>
            <a:r>
              <a:rPr lang="en-US" sz="2000" b="0" dirty="0">
                <a:solidFill>
                  <a:srgbClr val="000000"/>
                </a:solidFill>
                <a:effectLst/>
                <a:latin typeface="Arial" charset="0"/>
              </a:rPr>
              <a:t>Asm</a:t>
            </a:r>
          </a:p>
        </p:txBody>
      </p:sp>
      <p:cxnSp>
        <p:nvCxnSpPr>
          <p:cNvPr id="10" name="AutoShape 29"/>
          <p:cNvCxnSpPr>
            <a:cxnSpLocks noChangeShapeType="1"/>
            <a:stCxn id="7" idx="3"/>
            <a:endCxn id="9" idx="0"/>
          </p:cNvCxnSpPr>
          <p:nvPr/>
        </p:nvCxnSpPr>
        <p:spPr bwMode="auto">
          <a:xfrm>
            <a:off x="1437167" y="1676810"/>
            <a:ext cx="1219200" cy="1148556"/>
          </a:xfrm>
          <a:prstGeom prst="bentConnector2">
            <a:avLst/>
          </a:prstGeom>
          <a:noFill/>
          <a:ln w="38100">
            <a:solidFill>
              <a:schemeClr val="tx2"/>
            </a:solidFill>
            <a:miter lim="800000"/>
            <a:headEnd type="none" w="med" len="med"/>
            <a:tailEnd type="triangle" w="med" len="med"/>
          </a:ln>
        </p:spPr>
      </p:cxnSp>
      <p:cxnSp>
        <p:nvCxnSpPr>
          <p:cNvPr id="11" name="AutoShape 30"/>
          <p:cNvCxnSpPr>
            <a:cxnSpLocks noChangeShapeType="1"/>
          </p:cNvCxnSpPr>
          <p:nvPr/>
        </p:nvCxnSpPr>
        <p:spPr bwMode="auto">
          <a:xfrm>
            <a:off x="1382233" y="3252404"/>
            <a:ext cx="816934" cy="0"/>
          </a:xfrm>
          <a:prstGeom prst="straightConnector1">
            <a:avLst/>
          </a:prstGeom>
          <a:noFill/>
          <a:ln w="12700">
            <a:solidFill>
              <a:schemeClr val="tx1"/>
            </a:solidFill>
            <a:round/>
            <a:headEnd type="none" w="med" len="med"/>
            <a:tailEnd type="triangle" w="med" len="med"/>
          </a:ln>
        </p:spPr>
      </p:cxnSp>
      <p:cxnSp>
        <p:nvCxnSpPr>
          <p:cNvPr id="12" name="AutoShape 35"/>
          <p:cNvCxnSpPr>
            <a:cxnSpLocks noChangeShapeType="1"/>
            <a:stCxn id="9" idx="3"/>
            <a:endCxn id="49" idx="1"/>
          </p:cNvCxnSpPr>
          <p:nvPr/>
        </p:nvCxnSpPr>
        <p:spPr bwMode="auto">
          <a:xfrm>
            <a:off x="3113567" y="3252404"/>
            <a:ext cx="609600" cy="0"/>
          </a:xfrm>
          <a:prstGeom prst="straightConnector1">
            <a:avLst/>
          </a:prstGeom>
          <a:noFill/>
          <a:ln w="38100">
            <a:solidFill>
              <a:schemeClr val="tx2"/>
            </a:solidFill>
            <a:round/>
            <a:headEnd type="none" w="med" len="med"/>
            <a:tailEnd type="triangle" w="med" len="med"/>
          </a:ln>
        </p:spPr>
      </p:cxnSp>
      <p:sp>
        <p:nvSpPr>
          <p:cNvPr id="13" name="Rectangle 50"/>
          <p:cNvSpPr>
            <a:spLocks noChangeArrowheads="1"/>
          </p:cNvSpPr>
          <p:nvPr/>
        </p:nvSpPr>
        <p:spPr bwMode="auto">
          <a:xfrm>
            <a:off x="827567" y="2244639"/>
            <a:ext cx="469900" cy="400050"/>
          </a:xfrm>
          <a:prstGeom prst="rect">
            <a:avLst/>
          </a:prstGeom>
          <a:noFill/>
          <a:ln w="9525">
            <a:noFill/>
            <a:miter lim="800000"/>
            <a:headEnd/>
            <a:tailEnd/>
          </a:ln>
        </p:spPr>
        <p:txBody>
          <a:bodyPr wrap="none" lIns="92075" tIns="46038" rIns="92075" bIns="46038">
            <a:spAutoFit/>
          </a:bodyPr>
          <a:lstStyle/>
          <a:p>
            <a:pPr>
              <a:lnSpc>
                <a:spcPct val="100000"/>
              </a:lnSpc>
              <a:spcBef>
                <a:spcPct val="0"/>
              </a:spcBef>
            </a:pPr>
            <a:r>
              <a:rPr lang="en-US" sz="2000" dirty="0">
                <a:effectLst/>
                <a:latin typeface="Arial" charset="0"/>
              </a:rPr>
              <a:t> .c</a:t>
            </a:r>
          </a:p>
        </p:txBody>
      </p:sp>
      <p:sp>
        <p:nvSpPr>
          <p:cNvPr id="14" name="Rectangle 51"/>
          <p:cNvSpPr>
            <a:spLocks noChangeArrowheads="1"/>
          </p:cNvSpPr>
          <p:nvPr/>
        </p:nvSpPr>
        <p:spPr bwMode="auto">
          <a:xfrm>
            <a:off x="1384002" y="2842200"/>
            <a:ext cx="769938" cy="400050"/>
          </a:xfrm>
          <a:prstGeom prst="rect">
            <a:avLst/>
          </a:prstGeom>
          <a:noFill/>
          <a:ln w="9525">
            <a:noFill/>
            <a:miter lim="800000"/>
            <a:headEnd/>
            <a:tailEnd/>
          </a:ln>
        </p:spPr>
        <p:txBody>
          <a:bodyPr wrap="none" lIns="92075" tIns="46038" rIns="92075" bIns="46038" anchor="b">
            <a:spAutoFit/>
          </a:bodyPr>
          <a:lstStyle/>
          <a:p>
            <a:pPr>
              <a:lnSpc>
                <a:spcPct val="100000"/>
              </a:lnSpc>
              <a:spcBef>
                <a:spcPct val="0"/>
              </a:spcBef>
            </a:pPr>
            <a:r>
              <a:rPr lang="en-US" sz="2000" dirty="0">
                <a:effectLst/>
                <a:latin typeface="Arial" charset="0"/>
              </a:rPr>
              <a:t>.asm</a:t>
            </a:r>
          </a:p>
        </p:txBody>
      </p:sp>
      <p:sp>
        <p:nvSpPr>
          <p:cNvPr id="15" name="Rectangle 52"/>
          <p:cNvSpPr>
            <a:spLocks noChangeArrowheads="1"/>
          </p:cNvSpPr>
          <p:nvPr/>
        </p:nvSpPr>
        <p:spPr bwMode="auto">
          <a:xfrm>
            <a:off x="3039136" y="2830865"/>
            <a:ext cx="599523" cy="400752"/>
          </a:xfrm>
          <a:prstGeom prst="rect">
            <a:avLst/>
          </a:prstGeom>
          <a:noFill/>
          <a:ln w="9525">
            <a:noFill/>
            <a:miter lim="800000"/>
            <a:headEnd/>
            <a:tailEnd/>
          </a:ln>
        </p:spPr>
        <p:txBody>
          <a:bodyPr wrap="none" lIns="92075" tIns="46038" rIns="92075" bIns="46038" anchor="b">
            <a:spAutoFit/>
          </a:bodyPr>
          <a:lstStyle/>
          <a:p>
            <a:pPr>
              <a:lnSpc>
                <a:spcPct val="100000"/>
              </a:lnSpc>
              <a:spcBef>
                <a:spcPct val="0"/>
              </a:spcBef>
            </a:pPr>
            <a:r>
              <a:rPr lang="en-US" sz="2000">
                <a:effectLst/>
                <a:latin typeface="Arial" charset="0"/>
              </a:rPr>
              <a:t>.</a:t>
            </a:r>
            <a:r>
              <a:rPr lang="en-US" sz="2000" err="1">
                <a:effectLst/>
                <a:latin typeface="Arial" charset="0"/>
              </a:rPr>
              <a:t>obj</a:t>
            </a:r>
            <a:endParaRPr lang="en-US" sz="2000">
              <a:effectLst/>
              <a:latin typeface="Arial" charset="0"/>
            </a:endParaRPr>
          </a:p>
        </p:txBody>
      </p:sp>
      <p:sp>
        <p:nvSpPr>
          <p:cNvPr id="16" name="Rectangle 57"/>
          <p:cNvSpPr>
            <a:spLocks noChangeArrowheads="1"/>
          </p:cNvSpPr>
          <p:nvPr/>
        </p:nvSpPr>
        <p:spPr bwMode="auto">
          <a:xfrm>
            <a:off x="1644501" y="1644266"/>
            <a:ext cx="769938" cy="400050"/>
          </a:xfrm>
          <a:prstGeom prst="rect">
            <a:avLst/>
          </a:prstGeom>
          <a:noFill/>
          <a:ln w="9525">
            <a:noFill/>
            <a:miter lim="800000"/>
            <a:headEnd/>
            <a:tailEnd/>
          </a:ln>
        </p:spPr>
        <p:txBody>
          <a:bodyPr wrap="none" lIns="92075" tIns="46038" rIns="92075" bIns="46038" anchor="b">
            <a:spAutoFit/>
          </a:bodyPr>
          <a:lstStyle/>
          <a:p>
            <a:pPr>
              <a:lnSpc>
                <a:spcPct val="100000"/>
              </a:lnSpc>
              <a:spcBef>
                <a:spcPct val="0"/>
              </a:spcBef>
            </a:pPr>
            <a:r>
              <a:rPr lang="en-US" sz="2000" dirty="0">
                <a:effectLst/>
                <a:latin typeface="Arial" charset="0"/>
              </a:rPr>
              <a:t>.asm</a:t>
            </a:r>
          </a:p>
        </p:txBody>
      </p:sp>
      <p:sp>
        <p:nvSpPr>
          <p:cNvPr id="17" name="Rounded Rectangle 114"/>
          <p:cNvSpPr/>
          <p:nvPr/>
        </p:nvSpPr>
        <p:spPr bwMode="auto">
          <a:xfrm>
            <a:off x="408467" y="2840594"/>
            <a:ext cx="990600" cy="854075"/>
          </a:xfrm>
          <a:prstGeom prst="roundRect">
            <a:avLst/>
          </a:prstGeom>
          <a:solidFill>
            <a:srgbClr val="99FF33">
              <a:alpha val="50196"/>
            </a:srgbClr>
          </a:solidFill>
          <a:ln w="38100" cap="flat" cmpd="sng" algn="ctr">
            <a:solidFill>
              <a:schemeClr val="tx1"/>
            </a:solidFill>
            <a:prstDash val="solid"/>
            <a:round/>
            <a:headEnd type="none" w="sm" len="sm"/>
            <a:tailEnd type="none" w="sm" len="sm"/>
          </a:ln>
          <a:effectLst/>
        </p:spPr>
        <p:txBody>
          <a:bodyPr vert="horz" wrap="square" lIns="91440" tIns="91440" rIns="91440" bIns="45720" numCol="1" rtlCol="0" anchor="ctr" anchorCtr="1" compatLnSpc="1">
            <a:prstTxWarp prst="textNoShape">
              <a:avLst/>
            </a:prstTxWarp>
          </a:bodyPr>
          <a:lstStyle/>
          <a:p>
            <a:pPr algn="ctr"/>
            <a:r>
              <a:rPr lang="en-US" sz="2400" smtClean="0">
                <a:solidFill>
                  <a:srgbClr val="000000"/>
                </a:solidFill>
                <a:effectLst/>
                <a:latin typeface="Arial"/>
              </a:rPr>
              <a:t>Edit</a:t>
            </a:r>
          </a:p>
        </p:txBody>
      </p:sp>
      <p:sp>
        <p:nvSpPr>
          <p:cNvPr id="18" name="Rounded Rectangle 115"/>
          <p:cNvSpPr/>
          <p:nvPr/>
        </p:nvSpPr>
        <p:spPr bwMode="auto">
          <a:xfrm>
            <a:off x="5704367" y="2828719"/>
            <a:ext cx="1143000" cy="854075"/>
          </a:xfrm>
          <a:prstGeom prst="roundRect">
            <a:avLst/>
          </a:prstGeom>
          <a:solidFill>
            <a:srgbClr val="99FF33">
              <a:alpha val="50196"/>
            </a:srgbClr>
          </a:solidFill>
          <a:ln w="38100" cap="flat" cmpd="sng" algn="ctr">
            <a:solidFill>
              <a:schemeClr val="tx1"/>
            </a:solidFill>
            <a:prstDash val="solid"/>
            <a:round/>
            <a:headEnd type="none" w="sm" len="sm"/>
            <a:tailEnd type="none" w="sm" len="sm"/>
          </a:ln>
          <a:effectLst/>
        </p:spPr>
        <p:txBody>
          <a:bodyPr vert="horz" wrap="square" lIns="45720" tIns="91440" rIns="45720" bIns="45720" numCol="1" rtlCol="0" anchor="ctr" anchorCtr="1" compatLnSpc="1">
            <a:prstTxWarp prst="textNoShape">
              <a:avLst/>
            </a:prstTxWarp>
          </a:bodyPr>
          <a:lstStyle/>
          <a:p>
            <a:pPr algn="ctr"/>
            <a:r>
              <a:rPr lang="en-US" sz="2400" smtClean="0">
                <a:solidFill>
                  <a:srgbClr val="000000"/>
                </a:solidFill>
                <a:effectLst/>
                <a:latin typeface="Arial"/>
              </a:rPr>
              <a:t>Debug</a:t>
            </a:r>
          </a:p>
        </p:txBody>
      </p:sp>
      <p:cxnSp>
        <p:nvCxnSpPr>
          <p:cNvPr id="19" name="AutoShape 36"/>
          <p:cNvCxnSpPr>
            <a:cxnSpLocks noChangeShapeType="1"/>
          </p:cNvCxnSpPr>
          <p:nvPr/>
        </p:nvCxnSpPr>
        <p:spPr bwMode="auto">
          <a:xfrm>
            <a:off x="4637567" y="3247641"/>
            <a:ext cx="1066800" cy="0"/>
          </a:xfrm>
          <a:prstGeom prst="straightConnector1">
            <a:avLst/>
          </a:prstGeom>
          <a:noFill/>
          <a:ln w="38100">
            <a:solidFill>
              <a:schemeClr val="tx2"/>
            </a:solidFill>
            <a:round/>
            <a:headEnd type="none" w="med" len="med"/>
            <a:tailEnd type="triangle" w="med" len="med"/>
          </a:ln>
        </p:spPr>
      </p:cxnSp>
      <p:grpSp>
        <p:nvGrpSpPr>
          <p:cNvPr id="20" name="Group 11"/>
          <p:cNvGrpSpPr/>
          <p:nvPr/>
        </p:nvGrpSpPr>
        <p:grpSpPr>
          <a:xfrm>
            <a:off x="2908780" y="1266442"/>
            <a:ext cx="2519926" cy="3767467"/>
            <a:chOff x="2908780" y="804533"/>
            <a:chExt cx="2519926" cy="3767467"/>
          </a:xfrm>
        </p:grpSpPr>
        <p:sp>
          <p:nvSpPr>
            <p:cNvPr id="21" name="Rectangle 31"/>
            <p:cNvSpPr>
              <a:spLocks noChangeArrowheads="1"/>
            </p:cNvSpPr>
            <p:nvPr/>
          </p:nvSpPr>
          <p:spPr bwMode="auto">
            <a:xfrm>
              <a:off x="2908780" y="804533"/>
              <a:ext cx="1011237" cy="838200"/>
            </a:xfrm>
            <a:prstGeom prst="rect">
              <a:avLst/>
            </a:prstGeom>
            <a:solidFill>
              <a:schemeClr val="accent2"/>
            </a:solidFill>
            <a:ln w="19050">
              <a:solidFill>
                <a:schemeClr val="tx1"/>
              </a:solidFill>
              <a:prstDash val="lgDash"/>
              <a:miter lim="800000"/>
              <a:headEnd/>
              <a:tailEnd/>
            </a:ln>
          </p:spPr>
          <p:txBody>
            <a:bodyPr lIns="92075" tIns="36576" rIns="92075" bIns="0" anchor="ctr" anchorCtr="1"/>
            <a:lstStyle/>
            <a:p>
              <a:pPr algn="ctr">
                <a:spcBef>
                  <a:spcPct val="0"/>
                </a:spcBef>
              </a:pPr>
              <a:r>
                <a:rPr lang="en-US" sz="1600" b="0" dirty="0">
                  <a:solidFill>
                    <a:srgbClr val="000000"/>
                  </a:solidFill>
                  <a:effectLst/>
                </a:rPr>
                <a:t>Standard Runtime Libraries</a:t>
              </a:r>
            </a:p>
          </p:txBody>
        </p:sp>
        <p:cxnSp>
          <p:nvCxnSpPr>
            <p:cNvPr id="22" name="AutoShape 32"/>
            <p:cNvCxnSpPr>
              <a:cxnSpLocks noChangeShapeType="1"/>
            </p:cNvCxnSpPr>
            <p:nvPr/>
          </p:nvCxnSpPr>
          <p:spPr bwMode="auto">
            <a:xfrm>
              <a:off x="3570767" y="1642732"/>
              <a:ext cx="457200" cy="720725"/>
            </a:xfrm>
            <a:prstGeom prst="straightConnector1">
              <a:avLst/>
            </a:prstGeom>
            <a:noFill/>
            <a:ln w="19050">
              <a:solidFill>
                <a:schemeClr val="tx1"/>
              </a:solidFill>
              <a:round/>
              <a:headEnd type="none" w="med" len="med"/>
              <a:tailEnd type="triangle" w="med" len="med"/>
            </a:ln>
          </p:spPr>
        </p:cxnSp>
        <p:sp>
          <p:nvSpPr>
            <p:cNvPr id="23" name="Rectangle 33"/>
            <p:cNvSpPr>
              <a:spLocks noChangeArrowheads="1"/>
            </p:cNvSpPr>
            <p:nvPr/>
          </p:nvSpPr>
          <p:spPr bwMode="auto">
            <a:xfrm>
              <a:off x="4809336" y="2458178"/>
              <a:ext cx="426399" cy="307777"/>
            </a:xfrm>
            <a:prstGeom prst="rect">
              <a:avLst/>
            </a:prstGeom>
            <a:noFill/>
            <a:ln w="28575">
              <a:noFill/>
              <a:miter lim="800000"/>
              <a:headEnd/>
              <a:tailEnd/>
            </a:ln>
          </p:spPr>
          <p:txBody>
            <a:bodyPr wrap="none" lIns="0" tIns="0" rIns="0" bIns="0" anchor="ctr">
              <a:spAutoFit/>
            </a:bodyPr>
            <a:lstStyle/>
            <a:p>
              <a:pPr algn="ctr">
                <a:lnSpc>
                  <a:spcPct val="100000"/>
                </a:lnSpc>
                <a:spcBef>
                  <a:spcPct val="0"/>
                </a:spcBef>
              </a:pPr>
              <a:r>
                <a:rPr lang="en-US" sz="2000" dirty="0">
                  <a:effectLst/>
                  <a:latin typeface="Arial" charset="0"/>
                </a:rPr>
                <a:t>.out</a:t>
              </a:r>
            </a:p>
          </p:txBody>
        </p:sp>
        <p:sp>
          <p:nvSpPr>
            <p:cNvPr id="24" name="Rectangle 49"/>
            <p:cNvSpPr>
              <a:spLocks noChangeArrowheads="1"/>
            </p:cNvSpPr>
            <p:nvPr/>
          </p:nvSpPr>
          <p:spPr bwMode="auto">
            <a:xfrm>
              <a:off x="3884431" y="1718932"/>
              <a:ext cx="514564" cy="400752"/>
            </a:xfrm>
            <a:prstGeom prst="rect">
              <a:avLst/>
            </a:prstGeom>
            <a:noFill/>
            <a:ln w="9525">
              <a:noFill/>
              <a:miter lim="800000"/>
              <a:headEnd/>
              <a:tailEnd/>
            </a:ln>
          </p:spPr>
          <p:txBody>
            <a:bodyPr wrap="none" lIns="92075" tIns="46038" rIns="92075" bIns="46038">
              <a:spAutoFit/>
            </a:bodyPr>
            <a:lstStyle/>
            <a:p>
              <a:pPr>
                <a:lnSpc>
                  <a:spcPct val="100000"/>
                </a:lnSpc>
                <a:spcBef>
                  <a:spcPct val="0"/>
                </a:spcBef>
              </a:pPr>
              <a:r>
                <a:rPr lang="en-US" sz="2000" dirty="0">
                  <a:effectLst/>
                  <a:latin typeface="Arial" charset="0"/>
                </a:rPr>
                <a:t>.lib</a:t>
              </a:r>
            </a:p>
          </p:txBody>
        </p:sp>
        <p:sp>
          <p:nvSpPr>
            <p:cNvPr id="25" name="Rectangle 55"/>
            <p:cNvSpPr>
              <a:spLocks noChangeArrowheads="1"/>
            </p:cNvSpPr>
            <p:nvPr/>
          </p:nvSpPr>
          <p:spPr bwMode="auto">
            <a:xfrm>
              <a:off x="4673692" y="3779802"/>
              <a:ext cx="755014" cy="400752"/>
            </a:xfrm>
            <a:prstGeom prst="rect">
              <a:avLst/>
            </a:prstGeom>
            <a:noFill/>
            <a:ln w="9525">
              <a:noFill/>
              <a:miter lim="800000"/>
              <a:headEnd/>
              <a:tailEnd/>
            </a:ln>
          </p:spPr>
          <p:txBody>
            <a:bodyPr wrap="none" lIns="92075" tIns="46038" rIns="92075" bIns="46038">
              <a:spAutoFit/>
            </a:bodyPr>
            <a:lstStyle/>
            <a:p>
              <a:pPr algn="ctr">
                <a:spcBef>
                  <a:spcPct val="0"/>
                </a:spcBef>
              </a:pPr>
              <a:r>
                <a:rPr lang="en-US" sz="2000" dirty="0">
                  <a:effectLst/>
                  <a:latin typeface="Arial" charset="0"/>
                </a:rPr>
                <a:t>.map</a:t>
              </a:r>
            </a:p>
          </p:txBody>
        </p:sp>
        <p:sp>
          <p:nvSpPr>
            <p:cNvPr id="26" name="Line 56"/>
            <p:cNvSpPr>
              <a:spLocks noChangeShapeType="1"/>
            </p:cNvSpPr>
            <p:nvPr/>
          </p:nvSpPr>
          <p:spPr bwMode="auto">
            <a:xfrm>
              <a:off x="5047267" y="2785732"/>
              <a:ext cx="0" cy="914400"/>
            </a:xfrm>
            <a:prstGeom prst="line">
              <a:avLst/>
            </a:prstGeom>
            <a:noFill/>
            <a:ln w="19050">
              <a:solidFill>
                <a:schemeClr val="tx1"/>
              </a:solidFill>
              <a:round/>
              <a:headEnd type="none" w="med" len="med"/>
              <a:tailEnd type="triangle" w="med" len="med"/>
            </a:ln>
            <a:effectLst/>
          </p:spPr>
          <p:txBody>
            <a:bodyPr wrap="none" anchor="ctr"/>
            <a:lstStyle/>
            <a:p>
              <a:pPr>
                <a:defRPr/>
              </a:pPr>
              <a:endParaRPr lang="en-US" sz="2400">
                <a:solidFill>
                  <a:srgbClr val="000000"/>
                </a:solidFill>
                <a:latin typeface="Arial" charset="0"/>
              </a:endParaRPr>
            </a:p>
          </p:txBody>
        </p:sp>
        <p:sp>
          <p:nvSpPr>
            <p:cNvPr id="27" name="Rectangle 31"/>
            <p:cNvSpPr>
              <a:spLocks noChangeArrowheads="1"/>
            </p:cNvSpPr>
            <p:nvPr/>
          </p:nvSpPr>
          <p:spPr bwMode="auto">
            <a:xfrm>
              <a:off x="2908780" y="3733800"/>
              <a:ext cx="1011237" cy="838200"/>
            </a:xfrm>
            <a:prstGeom prst="rect">
              <a:avLst/>
            </a:prstGeom>
            <a:solidFill>
              <a:schemeClr val="accent2"/>
            </a:solidFill>
            <a:ln w="19050">
              <a:solidFill>
                <a:schemeClr val="tx1"/>
              </a:solidFill>
              <a:prstDash val="lgDash"/>
              <a:miter lim="800000"/>
              <a:headEnd/>
              <a:tailEnd/>
            </a:ln>
          </p:spPr>
          <p:txBody>
            <a:bodyPr lIns="92075" tIns="27432" rIns="92075" bIns="0" anchor="ctr" anchorCtr="1"/>
            <a:lstStyle/>
            <a:p>
              <a:pPr algn="ctr">
                <a:lnSpc>
                  <a:spcPct val="100000"/>
                </a:lnSpc>
                <a:spcBef>
                  <a:spcPts val="300"/>
                </a:spcBef>
              </a:pPr>
              <a:r>
                <a:rPr lang="en-US" sz="1600" b="0" dirty="0" smtClean="0">
                  <a:solidFill>
                    <a:srgbClr val="000000"/>
                  </a:solidFill>
                  <a:effectLst/>
                </a:rPr>
                <a:t>User.cmd</a:t>
              </a:r>
            </a:p>
            <a:p>
              <a:pPr algn="ctr">
                <a:lnSpc>
                  <a:spcPct val="100000"/>
                </a:lnSpc>
                <a:spcBef>
                  <a:spcPts val="300"/>
                </a:spcBef>
              </a:pPr>
              <a:endParaRPr lang="en-US" sz="1800" b="0" dirty="0">
                <a:solidFill>
                  <a:srgbClr val="000000"/>
                </a:solidFill>
                <a:effectLst/>
              </a:endParaRPr>
            </a:p>
          </p:txBody>
        </p:sp>
        <p:cxnSp>
          <p:nvCxnSpPr>
            <p:cNvPr id="28" name="Straight Arrow Connector 9"/>
            <p:cNvCxnSpPr/>
            <p:nvPr/>
          </p:nvCxnSpPr>
          <p:spPr bwMode="auto">
            <a:xfrm flipV="1">
              <a:off x="3723167" y="3217532"/>
              <a:ext cx="304800" cy="482600"/>
            </a:xfrm>
            <a:prstGeom prst="straightConnector1">
              <a:avLst/>
            </a:prstGeom>
            <a:noFill/>
            <a:ln w="28575">
              <a:solidFill>
                <a:schemeClr val="tx1"/>
              </a:solidFill>
              <a:round/>
              <a:headEnd type="none" w="med" len="med"/>
              <a:tailEnd type="triangle" w="med" len="med"/>
            </a:ln>
            <a:effectLst/>
          </p:spPr>
        </p:cxnSp>
      </p:grpSp>
      <p:grpSp>
        <p:nvGrpSpPr>
          <p:cNvPr id="29" name="Group 10"/>
          <p:cNvGrpSpPr/>
          <p:nvPr/>
        </p:nvGrpSpPr>
        <p:grpSpPr>
          <a:xfrm>
            <a:off x="370367" y="1266442"/>
            <a:ext cx="4836711" cy="3767467"/>
            <a:chOff x="370367" y="804533"/>
            <a:chExt cx="4836711" cy="3767467"/>
          </a:xfrm>
        </p:grpSpPr>
        <p:cxnSp>
          <p:nvCxnSpPr>
            <p:cNvPr id="30" name="AutoShape 23"/>
            <p:cNvCxnSpPr>
              <a:cxnSpLocks noChangeShapeType="1"/>
              <a:stCxn id="33" idx="0"/>
              <a:endCxn id="17" idx="2"/>
            </p:cNvCxnSpPr>
            <p:nvPr/>
          </p:nvCxnSpPr>
          <p:spPr bwMode="auto">
            <a:xfrm flipV="1">
              <a:off x="903767" y="3151594"/>
              <a:ext cx="0" cy="566331"/>
            </a:xfrm>
            <a:prstGeom prst="straightConnector1">
              <a:avLst/>
            </a:prstGeom>
            <a:noFill/>
            <a:ln w="28575">
              <a:solidFill>
                <a:schemeClr val="tx1"/>
              </a:solidFill>
              <a:round/>
              <a:headEnd type="none" w="med" len="med"/>
              <a:tailEnd type="triangle" w="med" len="med"/>
            </a:ln>
          </p:spPr>
        </p:cxnSp>
        <p:sp>
          <p:nvSpPr>
            <p:cNvPr id="31" name="Rectangle 20"/>
            <p:cNvSpPr>
              <a:spLocks noChangeArrowheads="1"/>
            </p:cNvSpPr>
            <p:nvPr/>
          </p:nvSpPr>
          <p:spPr bwMode="auto">
            <a:xfrm>
              <a:off x="4256567" y="804533"/>
              <a:ext cx="950511" cy="838200"/>
            </a:xfrm>
            <a:prstGeom prst="rect">
              <a:avLst/>
            </a:prstGeom>
            <a:solidFill>
              <a:schemeClr val="accent5">
                <a:lumMod val="20000"/>
                <a:lumOff val="80000"/>
              </a:schemeClr>
            </a:solidFill>
            <a:ln w="19050">
              <a:solidFill>
                <a:schemeClr val="tx1"/>
              </a:solidFill>
              <a:prstDash val="lgDash"/>
              <a:miter lim="800000"/>
              <a:headEnd/>
              <a:tailEnd/>
            </a:ln>
          </p:spPr>
          <p:txBody>
            <a:bodyPr wrap="none" lIns="92075" tIns="46038" rIns="92075" bIns="46038" anchor="ctr"/>
            <a:lstStyle/>
            <a:p>
              <a:pPr algn="ctr">
                <a:lnSpc>
                  <a:spcPct val="100000"/>
                </a:lnSpc>
                <a:spcBef>
                  <a:spcPct val="0"/>
                </a:spcBef>
              </a:pPr>
              <a:r>
                <a:rPr lang="en-US" sz="1800" b="0" dirty="0" smtClean="0">
                  <a:solidFill>
                    <a:srgbClr val="000000"/>
                  </a:solidFill>
                  <a:effectLst/>
                </a:rPr>
                <a:t>TI-RTOS</a:t>
              </a:r>
              <a:endParaRPr lang="en-US" sz="1800" b="0" dirty="0">
                <a:solidFill>
                  <a:srgbClr val="000000"/>
                </a:solidFill>
                <a:effectLst/>
              </a:endParaRPr>
            </a:p>
            <a:p>
              <a:pPr algn="ctr">
                <a:lnSpc>
                  <a:spcPct val="100000"/>
                </a:lnSpc>
                <a:spcBef>
                  <a:spcPct val="0"/>
                </a:spcBef>
              </a:pPr>
              <a:r>
                <a:rPr lang="en-US" sz="1800" b="0" dirty="0">
                  <a:solidFill>
                    <a:srgbClr val="000000"/>
                  </a:solidFill>
                  <a:effectLst/>
                </a:rPr>
                <a:t>Libraries</a:t>
              </a:r>
              <a:endParaRPr lang="en-US" sz="1800" b="0" dirty="0">
                <a:solidFill>
                  <a:srgbClr val="000000"/>
                </a:solidFill>
                <a:effectLst/>
                <a:latin typeface="Arial" charset="0"/>
              </a:endParaRPr>
            </a:p>
          </p:txBody>
        </p:sp>
        <p:cxnSp>
          <p:nvCxnSpPr>
            <p:cNvPr id="32" name="AutoShape 21"/>
            <p:cNvCxnSpPr>
              <a:cxnSpLocks noChangeShapeType="1"/>
              <a:stCxn id="31" idx="2"/>
            </p:cNvCxnSpPr>
            <p:nvPr/>
          </p:nvCxnSpPr>
          <p:spPr bwMode="auto">
            <a:xfrm flipH="1">
              <a:off x="4381186" y="1642733"/>
              <a:ext cx="350637" cy="720724"/>
            </a:xfrm>
            <a:prstGeom prst="straightConnector1">
              <a:avLst/>
            </a:prstGeom>
            <a:noFill/>
            <a:ln w="19050">
              <a:solidFill>
                <a:schemeClr val="tx1"/>
              </a:solidFill>
              <a:round/>
              <a:headEnd type="none" w="med" len="med"/>
              <a:tailEnd type="triangle" w="med" len="med"/>
            </a:ln>
          </p:spPr>
        </p:cxnSp>
        <p:sp>
          <p:nvSpPr>
            <p:cNvPr id="33" name="Rectangle 22"/>
            <p:cNvSpPr>
              <a:spLocks noChangeArrowheads="1"/>
            </p:cNvSpPr>
            <p:nvPr/>
          </p:nvSpPr>
          <p:spPr bwMode="auto">
            <a:xfrm>
              <a:off x="370367" y="3717925"/>
              <a:ext cx="1066800" cy="854075"/>
            </a:xfrm>
            <a:prstGeom prst="rect">
              <a:avLst/>
            </a:prstGeom>
            <a:solidFill>
              <a:schemeClr val="accent5">
                <a:lumMod val="20000"/>
                <a:lumOff val="80000"/>
              </a:schemeClr>
            </a:solidFill>
            <a:ln w="28575">
              <a:noFill/>
              <a:miter lim="800000"/>
              <a:headEnd/>
              <a:tailEnd/>
            </a:ln>
          </p:spPr>
          <p:txBody>
            <a:bodyPr wrap="none" lIns="92075" tIns="46038" rIns="92075" bIns="46038" anchor="ctr"/>
            <a:lstStyle/>
            <a:p>
              <a:pPr algn="ctr">
                <a:lnSpc>
                  <a:spcPct val="100000"/>
                </a:lnSpc>
                <a:spcBef>
                  <a:spcPct val="0"/>
                </a:spcBef>
              </a:pPr>
              <a:r>
                <a:rPr lang="en-US" sz="2000" b="0" dirty="0" smtClean="0">
                  <a:solidFill>
                    <a:srgbClr val="000000"/>
                  </a:solidFill>
                  <a:effectLst/>
                </a:rPr>
                <a:t>TI-RTOS</a:t>
              </a:r>
              <a:endParaRPr lang="en-US" sz="2000" b="0" dirty="0">
                <a:solidFill>
                  <a:srgbClr val="000000"/>
                </a:solidFill>
                <a:effectLst/>
              </a:endParaRPr>
            </a:p>
            <a:p>
              <a:pPr algn="ctr">
                <a:spcBef>
                  <a:spcPct val="0"/>
                </a:spcBef>
              </a:pPr>
              <a:r>
                <a:rPr lang="en-US" sz="2000" b="0" dirty="0" err="1" smtClean="0">
                  <a:solidFill>
                    <a:srgbClr val="000000"/>
                  </a:solidFill>
                  <a:effectLst/>
                </a:rPr>
                <a:t>Config</a:t>
              </a:r>
              <a:endParaRPr lang="en-US" sz="2000" b="0" dirty="0">
                <a:solidFill>
                  <a:srgbClr val="000000"/>
                </a:solidFill>
                <a:effectLst/>
              </a:endParaRPr>
            </a:p>
            <a:p>
              <a:pPr algn="ctr">
                <a:spcBef>
                  <a:spcPct val="0"/>
                </a:spcBef>
              </a:pPr>
              <a:r>
                <a:rPr lang="en-US" sz="2000" b="0" dirty="0" smtClean="0">
                  <a:solidFill>
                    <a:srgbClr val="000000"/>
                  </a:solidFill>
                  <a:effectLst/>
                </a:rPr>
                <a:t>(.</a:t>
              </a:r>
              <a:r>
                <a:rPr lang="en-US" sz="2000" b="0" dirty="0" err="1" smtClean="0">
                  <a:solidFill>
                    <a:srgbClr val="000000"/>
                  </a:solidFill>
                  <a:effectLst/>
                </a:rPr>
                <a:t>cfg</a:t>
              </a:r>
              <a:r>
                <a:rPr lang="en-US" sz="2000" b="0" dirty="0" smtClean="0">
                  <a:solidFill>
                    <a:srgbClr val="000000"/>
                  </a:solidFill>
                  <a:effectLst/>
                </a:rPr>
                <a:t>)</a:t>
              </a:r>
              <a:endParaRPr lang="en-US" sz="2000" b="0" dirty="0">
                <a:solidFill>
                  <a:srgbClr val="000000"/>
                </a:solidFill>
                <a:effectLst/>
                <a:latin typeface="Arial" charset="0"/>
              </a:endParaRPr>
            </a:p>
          </p:txBody>
        </p:sp>
        <p:sp>
          <p:nvSpPr>
            <p:cNvPr id="34" name="Line 58"/>
            <p:cNvSpPr>
              <a:spLocks noChangeShapeType="1"/>
            </p:cNvSpPr>
            <p:nvPr/>
          </p:nvSpPr>
          <p:spPr bwMode="auto">
            <a:xfrm flipV="1">
              <a:off x="1437166" y="4355056"/>
              <a:ext cx="1491217" cy="0"/>
            </a:xfrm>
            <a:prstGeom prst="line">
              <a:avLst/>
            </a:prstGeom>
            <a:noFill/>
            <a:ln w="28575">
              <a:solidFill>
                <a:schemeClr val="tx1"/>
              </a:solidFill>
              <a:round/>
              <a:headEnd type="none" w="med" len="med"/>
              <a:tailEnd type="triangle" w="med" len="med"/>
            </a:ln>
            <a:effectLst/>
          </p:spPr>
          <p:txBody>
            <a:bodyPr wrap="none" anchor="ctr"/>
            <a:lstStyle/>
            <a:p>
              <a:pPr>
                <a:defRPr/>
              </a:pPr>
              <a:endParaRPr lang="en-US" sz="2400">
                <a:solidFill>
                  <a:srgbClr val="000000"/>
                </a:solidFill>
                <a:latin typeface="Arial" charset="0"/>
              </a:endParaRPr>
            </a:p>
          </p:txBody>
        </p:sp>
        <p:sp>
          <p:nvSpPr>
            <p:cNvPr id="35" name="Rectangle 7"/>
            <p:cNvSpPr/>
            <p:nvPr/>
          </p:nvSpPr>
          <p:spPr bwMode="auto">
            <a:xfrm>
              <a:off x="2928383" y="4173206"/>
              <a:ext cx="973617" cy="363701"/>
            </a:xfrm>
            <a:prstGeom prst="rect">
              <a:avLst/>
            </a:prstGeom>
            <a:solidFill>
              <a:schemeClr val="accent5">
                <a:lumMod val="20000"/>
                <a:lumOff val="80000"/>
                <a:alpha val="71000"/>
              </a:schemeClr>
            </a:solidFill>
            <a:ln w="3175">
              <a:solidFill>
                <a:schemeClr val="tx1">
                  <a:lumMod val="50000"/>
                  <a:lumOff val="50000"/>
                </a:schemeClr>
              </a:solidFill>
              <a:prstDash val="sysDash"/>
              <a:miter lim="800000"/>
              <a:headEnd/>
              <a:tailEnd/>
            </a:ln>
          </p:spPr>
          <p:txBody>
            <a:bodyPr wrap="none" lIns="92075" tIns="46038" rIns="92075" bIns="46038" anchor="ctr"/>
            <a:lstStyle/>
            <a:p>
              <a:pPr algn="ctr">
                <a:lnSpc>
                  <a:spcPct val="100000"/>
                </a:lnSpc>
                <a:spcBef>
                  <a:spcPts val="0"/>
                </a:spcBef>
              </a:pPr>
              <a:r>
                <a:rPr lang="en-US" sz="1800" b="0" dirty="0">
                  <a:solidFill>
                    <a:srgbClr val="000000"/>
                  </a:solidFill>
                  <a:effectLst/>
                </a:rPr>
                <a:t>Bios.cmd</a:t>
              </a:r>
            </a:p>
          </p:txBody>
        </p:sp>
      </p:grpSp>
      <p:grpSp>
        <p:nvGrpSpPr>
          <p:cNvPr id="36" name="Group 4"/>
          <p:cNvGrpSpPr/>
          <p:nvPr/>
        </p:nvGrpSpPr>
        <p:grpSpPr>
          <a:xfrm>
            <a:off x="5830843" y="1266442"/>
            <a:ext cx="3258223" cy="4961712"/>
            <a:chOff x="5830843" y="804533"/>
            <a:chExt cx="3258223" cy="4961712"/>
          </a:xfrm>
        </p:grpSpPr>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60266" y="4837921"/>
              <a:ext cx="1828800" cy="928324"/>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117"/>
            <p:cNvSpPr/>
            <p:nvPr/>
          </p:nvSpPr>
          <p:spPr bwMode="auto">
            <a:xfrm>
              <a:off x="7480102" y="1871332"/>
              <a:ext cx="1334289" cy="720022"/>
            </a:xfrm>
            <a:prstGeom prst="roundRect">
              <a:avLst>
                <a:gd name="adj" fmla="val 11567"/>
              </a:avLst>
            </a:prstGeom>
            <a:solidFill>
              <a:srgbClr val="FFCC99"/>
            </a:solidFill>
            <a:ln w="12700" cap="flat" cmpd="sng" algn="ctr">
              <a:solidFill>
                <a:schemeClr val="tx1"/>
              </a:solidFill>
              <a:prstDash val="solid"/>
              <a:round/>
              <a:headEnd type="none" w="sm" len="sm"/>
              <a:tailEnd type="none" w="sm" len="sm"/>
            </a:ln>
            <a:effectLst/>
          </p:spPr>
          <p:txBody>
            <a:bodyPr vert="horz" wrap="square" lIns="91440" tIns="91440" rIns="91440" bIns="45720" numCol="1" rtlCol="0" anchor="ctr" anchorCtr="0" compatLnSpc="1">
              <a:prstTxWarp prst="textNoShape">
                <a:avLst/>
              </a:prstTxWarp>
            </a:bodyPr>
            <a:lstStyle/>
            <a:p>
              <a:pPr algn="ctr"/>
              <a:r>
                <a:rPr lang="en-US" sz="2400" dirty="0" smtClean="0">
                  <a:solidFill>
                    <a:srgbClr val="000000"/>
                  </a:solidFill>
                  <a:effectLst/>
                  <a:latin typeface="Calibri" pitchFamily="34" charset="0"/>
                  <a:cs typeface="Calibri" pitchFamily="34" charset="0"/>
                </a:rPr>
                <a:t>Launch Pad</a:t>
              </a:r>
            </a:p>
          </p:txBody>
        </p:sp>
        <p:sp>
          <p:nvSpPr>
            <p:cNvPr id="39" name="Rounded Rectangle 118"/>
            <p:cNvSpPr/>
            <p:nvPr/>
          </p:nvSpPr>
          <p:spPr bwMode="auto">
            <a:xfrm>
              <a:off x="7480102" y="2867793"/>
              <a:ext cx="1345770" cy="708300"/>
            </a:xfrm>
            <a:prstGeom prst="roundRect">
              <a:avLst>
                <a:gd name="adj" fmla="val 11567"/>
              </a:avLst>
            </a:prstGeom>
            <a:solidFill>
              <a:srgbClr val="FFCC99"/>
            </a:solidFill>
            <a:ln w="12700" cap="flat" cmpd="sng" algn="ctr">
              <a:solidFill>
                <a:schemeClr val="tx1"/>
              </a:solidFill>
              <a:prstDash val="solid"/>
              <a:round/>
              <a:headEnd type="none" w="sm" len="sm"/>
              <a:tailEnd type="none" w="sm" len="sm"/>
            </a:ln>
            <a:effectLst/>
          </p:spPr>
          <p:txBody>
            <a:bodyPr vert="horz" wrap="square" lIns="91440" tIns="91440" rIns="91440" bIns="45720" numCol="1" rtlCol="0" anchor="ctr" anchorCtr="0" compatLnSpc="1">
              <a:prstTxWarp prst="textNoShape">
                <a:avLst/>
              </a:prstTxWarp>
            </a:bodyPr>
            <a:lstStyle/>
            <a:p>
              <a:pPr algn="ctr"/>
              <a:r>
                <a:rPr lang="en-US" sz="2400" dirty="0" smtClean="0">
                  <a:solidFill>
                    <a:srgbClr val="000000"/>
                  </a:solidFill>
                  <a:effectLst/>
                  <a:latin typeface="Calibri" pitchFamily="34" charset="0"/>
                  <a:cs typeface="Calibri" pitchFamily="34" charset="0"/>
                </a:rPr>
                <a:t>EVM</a:t>
              </a:r>
            </a:p>
          </p:txBody>
        </p:sp>
        <p:sp>
          <p:nvSpPr>
            <p:cNvPr id="40" name="Rounded Rectangle 119"/>
            <p:cNvSpPr/>
            <p:nvPr/>
          </p:nvSpPr>
          <p:spPr bwMode="auto">
            <a:xfrm>
              <a:off x="7480102" y="3852532"/>
              <a:ext cx="1348465" cy="685800"/>
            </a:xfrm>
            <a:prstGeom prst="roundRect">
              <a:avLst>
                <a:gd name="adj" fmla="val 11567"/>
              </a:avLst>
            </a:prstGeom>
            <a:solidFill>
              <a:srgbClr val="FFCC99"/>
            </a:solidFill>
            <a:ln w="12700" cap="flat" cmpd="sng" algn="ctr">
              <a:solidFill>
                <a:schemeClr val="tx1"/>
              </a:solidFill>
              <a:prstDash val="solid"/>
              <a:round/>
              <a:headEnd type="none" w="sm" len="sm"/>
              <a:tailEnd type="none" w="sm" len="sm"/>
            </a:ln>
            <a:effectLst/>
          </p:spPr>
          <p:txBody>
            <a:bodyPr vert="horz" wrap="square" lIns="91440" tIns="91440" rIns="91440" bIns="45720" numCol="1" rtlCol="0" anchor="ctr" anchorCtr="0" compatLnSpc="1">
              <a:prstTxWarp prst="textNoShape">
                <a:avLst/>
              </a:prstTxWarp>
            </a:bodyPr>
            <a:lstStyle/>
            <a:p>
              <a:pPr algn="ctr"/>
              <a:r>
                <a:rPr lang="en-US" sz="1600" dirty="0" smtClean="0">
                  <a:solidFill>
                    <a:srgbClr val="000000"/>
                  </a:solidFill>
                  <a:effectLst/>
                  <a:cs typeface="Calibri" pitchFamily="34" charset="0"/>
                </a:rPr>
                <a:t>Stand Alone Emulator </a:t>
              </a:r>
              <a:r>
                <a:rPr lang="en-US" sz="1400" b="0" dirty="0" smtClean="0">
                  <a:solidFill>
                    <a:srgbClr val="000000"/>
                  </a:solidFill>
                  <a:effectLst/>
                  <a:cs typeface="Calibri" pitchFamily="34" charset="0"/>
                </a:rPr>
                <a:t>(MSP430 FET)</a:t>
              </a:r>
            </a:p>
          </p:txBody>
        </p:sp>
        <p:cxnSp>
          <p:nvCxnSpPr>
            <p:cNvPr id="41" name="AutoShape 39"/>
            <p:cNvCxnSpPr>
              <a:cxnSpLocks noChangeShapeType="1"/>
            </p:cNvCxnSpPr>
            <p:nvPr/>
          </p:nvCxnSpPr>
          <p:spPr bwMode="auto">
            <a:xfrm>
              <a:off x="8185299" y="4538332"/>
              <a:ext cx="0" cy="387829"/>
            </a:xfrm>
            <a:prstGeom prst="straightConnector1">
              <a:avLst/>
            </a:prstGeom>
            <a:noFill/>
            <a:ln w="28575">
              <a:solidFill>
                <a:schemeClr val="tx1"/>
              </a:solidFill>
              <a:round/>
              <a:headEnd type="triangle" w="med" len="med"/>
              <a:tailEnd type="triangle" w="med" len="med"/>
            </a:ln>
          </p:spPr>
        </p:cxnSp>
        <p:grpSp>
          <p:nvGrpSpPr>
            <p:cNvPr id="42" name="Group 12"/>
            <p:cNvGrpSpPr/>
            <p:nvPr/>
          </p:nvGrpSpPr>
          <p:grpSpPr>
            <a:xfrm>
              <a:off x="5830843" y="804533"/>
              <a:ext cx="950511" cy="1544637"/>
              <a:chOff x="5830843" y="804533"/>
              <a:chExt cx="950511" cy="1544637"/>
            </a:xfrm>
          </p:grpSpPr>
          <p:sp>
            <p:nvSpPr>
              <p:cNvPr id="47" name="Rectangle 20"/>
              <p:cNvSpPr>
                <a:spLocks noChangeArrowheads="1"/>
              </p:cNvSpPr>
              <p:nvPr/>
            </p:nvSpPr>
            <p:spPr bwMode="auto">
              <a:xfrm>
                <a:off x="5830843" y="804533"/>
                <a:ext cx="950511" cy="838200"/>
              </a:xfrm>
              <a:prstGeom prst="rect">
                <a:avLst/>
              </a:prstGeom>
              <a:solidFill>
                <a:schemeClr val="bg1">
                  <a:lumMod val="85000"/>
                  <a:alpha val="49804"/>
                </a:schemeClr>
              </a:solidFill>
              <a:ln w="19050">
                <a:solidFill>
                  <a:schemeClr val="tx1"/>
                </a:solidFill>
                <a:prstDash val="lgDash"/>
                <a:miter lim="800000"/>
                <a:headEnd/>
                <a:tailEnd/>
              </a:ln>
            </p:spPr>
            <p:txBody>
              <a:bodyPr wrap="none" lIns="92075" tIns="46038" rIns="92075" bIns="46038" anchor="ctr"/>
              <a:lstStyle/>
              <a:p>
                <a:pPr algn="ctr">
                  <a:lnSpc>
                    <a:spcPct val="100000"/>
                  </a:lnSpc>
                  <a:spcBef>
                    <a:spcPct val="0"/>
                  </a:spcBef>
                </a:pPr>
                <a:r>
                  <a:rPr lang="en-US" sz="1800" b="0" smtClean="0">
                    <a:solidFill>
                      <a:srgbClr val="000000"/>
                    </a:solidFill>
                    <a:effectLst/>
                  </a:rPr>
                  <a:t>Target</a:t>
                </a:r>
                <a:br>
                  <a:rPr lang="en-US" sz="1800" b="0" smtClean="0">
                    <a:solidFill>
                      <a:srgbClr val="000000"/>
                    </a:solidFill>
                    <a:effectLst/>
                  </a:rPr>
                </a:br>
                <a:r>
                  <a:rPr lang="en-US" sz="1800" b="0" err="1" smtClean="0">
                    <a:solidFill>
                      <a:srgbClr val="000000"/>
                    </a:solidFill>
                    <a:effectLst/>
                  </a:rPr>
                  <a:t>Cfg</a:t>
                </a:r>
                <a:r>
                  <a:rPr lang="en-US" sz="1800" b="0" smtClean="0">
                    <a:solidFill>
                      <a:srgbClr val="000000"/>
                    </a:solidFill>
                    <a:effectLst/>
                  </a:rPr>
                  <a:t> File</a:t>
                </a:r>
                <a:endParaRPr lang="en-US" sz="1800" b="0">
                  <a:solidFill>
                    <a:srgbClr val="000000"/>
                  </a:solidFill>
                  <a:effectLst/>
                  <a:latin typeface="Arial" charset="0"/>
                </a:endParaRPr>
              </a:p>
            </p:txBody>
          </p:sp>
          <p:cxnSp>
            <p:nvCxnSpPr>
              <p:cNvPr id="48" name="Straight Arrow Connector 122"/>
              <p:cNvCxnSpPr/>
              <p:nvPr/>
            </p:nvCxnSpPr>
            <p:spPr bwMode="auto">
              <a:xfrm>
                <a:off x="6306098" y="1642733"/>
                <a:ext cx="0" cy="706437"/>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grpSp>
        <p:cxnSp>
          <p:nvCxnSpPr>
            <p:cNvPr id="43" name="Elbow Connector 124"/>
            <p:cNvCxnSpPr>
              <a:stCxn id="18" idx="3"/>
              <a:endCxn id="38" idx="1"/>
            </p:cNvCxnSpPr>
            <p:nvPr/>
          </p:nvCxnSpPr>
          <p:spPr bwMode="auto">
            <a:xfrm flipV="1">
              <a:off x="6847367" y="2231343"/>
              <a:ext cx="632735" cy="481339"/>
            </a:xfrm>
            <a:prstGeom prst="bentConnector3">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4" name="Elbow Connector 125"/>
            <p:cNvCxnSpPr>
              <a:stCxn id="18" idx="3"/>
              <a:endCxn id="40" idx="1"/>
            </p:cNvCxnSpPr>
            <p:nvPr/>
          </p:nvCxnSpPr>
          <p:spPr bwMode="auto">
            <a:xfrm>
              <a:off x="6847367" y="2712682"/>
              <a:ext cx="632735" cy="1482750"/>
            </a:xfrm>
            <a:prstGeom prst="bentConnector3">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5" name="Elbow Connector 126"/>
            <p:cNvCxnSpPr>
              <a:stCxn id="18" idx="3"/>
              <a:endCxn id="39" idx="1"/>
            </p:cNvCxnSpPr>
            <p:nvPr/>
          </p:nvCxnSpPr>
          <p:spPr bwMode="auto">
            <a:xfrm>
              <a:off x="6847367" y="2712682"/>
              <a:ext cx="632735" cy="509261"/>
            </a:xfrm>
            <a:prstGeom prst="bentConnector3">
              <a:avLst/>
            </a:prstGeom>
            <a:solidFill>
              <a:schemeClr val="accent1"/>
            </a:solidFill>
            <a:ln w="19050" cap="flat" cmpd="sng" algn="ctr">
              <a:solidFill>
                <a:schemeClr val="tx1"/>
              </a:solidFill>
              <a:prstDash val="solid"/>
              <a:round/>
              <a:headEnd type="none" w="med" len="med"/>
              <a:tailEnd type="triangle" w="med" len="med"/>
            </a:ln>
            <a:effectLst/>
          </p:spPr>
        </p:cxnSp>
        <p:sp>
          <p:nvSpPr>
            <p:cNvPr id="46" name="Rectangle 49"/>
            <p:cNvSpPr>
              <a:spLocks noChangeArrowheads="1"/>
            </p:cNvSpPr>
            <p:nvPr/>
          </p:nvSpPr>
          <p:spPr bwMode="auto">
            <a:xfrm>
              <a:off x="5886486" y="1814156"/>
              <a:ext cx="796693" cy="246221"/>
            </a:xfrm>
            <a:prstGeom prst="rect">
              <a:avLst/>
            </a:prstGeom>
            <a:solidFill>
              <a:schemeClr val="accent1"/>
            </a:solidFill>
            <a:ln w="9525">
              <a:noFill/>
              <a:miter lim="800000"/>
              <a:headEnd/>
              <a:tailEnd/>
            </a:ln>
          </p:spPr>
          <p:txBody>
            <a:bodyPr wrap="none" lIns="0" tIns="0" rIns="0" bIns="0" anchor="b" anchorCtr="0">
              <a:spAutoFit/>
            </a:bodyPr>
            <a:lstStyle/>
            <a:p>
              <a:pPr>
                <a:spcBef>
                  <a:spcPct val="0"/>
                </a:spcBef>
              </a:pPr>
              <a:r>
                <a:rPr lang="en-US" sz="2000" dirty="0" smtClean="0">
                  <a:solidFill>
                    <a:srgbClr val="000000"/>
                  </a:solidFill>
                  <a:effectLst/>
                  <a:latin typeface="Arial" charset="0"/>
                </a:rPr>
                <a:t>.</a:t>
              </a:r>
              <a:r>
                <a:rPr lang="en-US" sz="2000" dirty="0" err="1" smtClean="0">
                  <a:solidFill>
                    <a:srgbClr val="000000"/>
                  </a:solidFill>
                  <a:effectLst/>
                  <a:latin typeface="Arial" charset="0"/>
                </a:rPr>
                <a:t>ccxml</a:t>
              </a:r>
              <a:endParaRPr lang="en-US" sz="2000" dirty="0">
                <a:solidFill>
                  <a:srgbClr val="000000"/>
                </a:solidFill>
                <a:effectLst/>
                <a:latin typeface="Arial" charset="0"/>
              </a:endParaRPr>
            </a:p>
          </p:txBody>
        </p:sp>
      </p:grpSp>
      <p:sp>
        <p:nvSpPr>
          <p:cNvPr id="49" name="Rectangle 34"/>
          <p:cNvSpPr>
            <a:spLocks noChangeArrowheads="1"/>
          </p:cNvSpPr>
          <p:nvPr/>
        </p:nvSpPr>
        <p:spPr bwMode="auto">
          <a:xfrm>
            <a:off x="3723167" y="2825366"/>
            <a:ext cx="914400" cy="854075"/>
          </a:xfrm>
          <a:prstGeom prst="rect">
            <a:avLst/>
          </a:prstGeom>
          <a:solidFill>
            <a:schemeClr val="accent3">
              <a:lumMod val="20000"/>
              <a:lumOff val="80000"/>
            </a:schemeClr>
          </a:solidFill>
          <a:ln w="28575">
            <a:noFill/>
            <a:miter lim="800000"/>
            <a:headEnd/>
            <a:tailEnd/>
          </a:ln>
        </p:spPr>
        <p:txBody>
          <a:bodyPr wrap="none" lIns="92075" tIns="46038" rIns="92075" bIns="46038" anchor="ctr"/>
          <a:lstStyle/>
          <a:p>
            <a:pPr algn="ctr">
              <a:lnSpc>
                <a:spcPct val="100000"/>
              </a:lnSpc>
              <a:spcBef>
                <a:spcPct val="0"/>
              </a:spcBef>
            </a:pPr>
            <a:r>
              <a:rPr lang="en-US" sz="2000" b="0">
                <a:solidFill>
                  <a:srgbClr val="000000"/>
                </a:solidFill>
                <a:effectLst/>
                <a:latin typeface="Arial" charset="0"/>
              </a:rPr>
              <a:t>Link</a:t>
            </a:r>
          </a:p>
        </p:txBody>
      </p:sp>
    </p:spTree>
    <p:extLst>
      <p:ext uri="{BB962C8B-B14F-4D97-AF65-F5344CB8AC3E}">
        <p14:creationId xmlns:p14="http://schemas.microsoft.com/office/powerpoint/2010/main" val="408144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CA" altLang="zh-TW" dirty="0"/>
              <a:t>CCS GUI – EDIT Perspective</a:t>
            </a:r>
            <a:endParaRPr lang="zh-TW" altLang="en-US" dirty="0"/>
          </a:p>
        </p:txBody>
      </p:sp>
      <p:sp>
        <p:nvSpPr>
          <p:cNvPr id="3" name="投影片編號版面配置區 2"/>
          <p:cNvSpPr>
            <a:spLocks noGrp="1"/>
          </p:cNvSpPr>
          <p:nvPr>
            <p:ph type="sldNum" sz="quarter" idx="11"/>
          </p:nvPr>
        </p:nvSpPr>
        <p:spPr/>
        <p:txBody>
          <a:bodyPr/>
          <a:lstStyle/>
          <a:p>
            <a:fld id="{2FB075FE-931D-4895-AB95-3F6850282273}" type="slidenum">
              <a:rPr lang="zh-TW" altLang="en-US" smtClean="0"/>
              <a:pPr/>
              <a:t>5</a:t>
            </a:fld>
            <a:endParaRPr lang="zh-TW" altLang="zh-TW"/>
          </a:p>
        </p:txBody>
      </p:sp>
      <p:pic>
        <p:nvPicPr>
          <p:cNvPr id="5" name="Picture 2" descr="C:\Users\a0159877\AppData\Local\Temp\SNAGHTML142adc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033505"/>
            <a:ext cx="8988425" cy="527581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4"/>
          <p:cNvGrpSpPr/>
          <p:nvPr/>
        </p:nvGrpSpPr>
        <p:grpSpPr>
          <a:xfrm>
            <a:off x="435934" y="4473139"/>
            <a:ext cx="8295602" cy="1066800"/>
            <a:chOff x="435934" y="3810000"/>
            <a:chExt cx="8295602" cy="1066800"/>
          </a:xfrm>
        </p:grpSpPr>
        <p:sp>
          <p:nvSpPr>
            <p:cNvPr id="7" name="Rounded Rectangle 4"/>
            <p:cNvSpPr/>
            <p:nvPr/>
          </p:nvSpPr>
          <p:spPr bwMode="auto">
            <a:xfrm>
              <a:off x="435934" y="3810000"/>
              <a:ext cx="2057400" cy="1066800"/>
            </a:xfrm>
            <a:prstGeom prst="roundRect">
              <a:avLst/>
            </a:prstGeom>
            <a:solidFill>
              <a:srgbClr val="FFFF00"/>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Project Explorer</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Project(s)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Source Files</a:t>
              </a:r>
            </a:p>
          </p:txBody>
        </p:sp>
        <p:sp>
          <p:nvSpPr>
            <p:cNvPr id="8" name="Rounded Rectangle 10"/>
            <p:cNvSpPr/>
            <p:nvPr/>
          </p:nvSpPr>
          <p:spPr bwMode="auto">
            <a:xfrm>
              <a:off x="3543300" y="3810000"/>
              <a:ext cx="2247900" cy="1066800"/>
            </a:xfrm>
            <a:prstGeom prst="roundRect">
              <a:avLst/>
            </a:prstGeom>
            <a:solidFill>
              <a:srgbClr val="FFFF00"/>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Source </a:t>
              </a:r>
              <a:r>
                <a:rPr kumimoji="0" lang="en-US" sz="2000" i="0" u="none" strike="noStrike" cap="none" normalizeH="0" baseline="0" dirty="0" err="1" smtClean="0">
                  <a:ln>
                    <a:noFill/>
                  </a:ln>
                  <a:solidFill>
                    <a:schemeClr val="dk1"/>
                  </a:solidFill>
                  <a:effectLst/>
                  <a:latin typeface="Calibri" pitchFamily="34" charset="0"/>
                  <a:cs typeface="Calibri" pitchFamily="34" charset="0"/>
                </a:rPr>
                <a:t>EDIT’ing</a:t>
              </a:r>
              <a:endParaRPr kumimoji="0" lang="en-US" sz="2000" i="0" u="none" strike="noStrike" cap="none" normalizeH="0" baseline="0" dirty="0" smtClean="0">
                <a:ln>
                  <a:noFill/>
                </a:ln>
                <a:solidFill>
                  <a:schemeClr val="dk1"/>
                </a:solidFill>
                <a:effectLst/>
                <a:latin typeface="Calibri" pitchFamily="34" charset="0"/>
                <a:cs typeface="Calibri" pitchFamily="34" charset="0"/>
              </a:endParaRP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Tabbed windows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Color-coded text</a:t>
              </a:r>
              <a:endParaRPr kumimoji="0" lang="en-US" sz="2000" b="0" i="0" u="none" strike="noStrike" cap="none" normalizeH="0" baseline="0" dirty="0" smtClean="0">
                <a:ln>
                  <a:noFill/>
                </a:ln>
                <a:solidFill>
                  <a:schemeClr val="dk1"/>
                </a:solidFill>
                <a:effectLst/>
                <a:latin typeface="Calibri" pitchFamily="34" charset="0"/>
                <a:cs typeface="Calibri" pitchFamily="34" charset="0"/>
              </a:endParaRPr>
            </a:p>
          </p:txBody>
        </p:sp>
        <p:sp>
          <p:nvSpPr>
            <p:cNvPr id="9" name="Rounded Rectangle 11"/>
            <p:cNvSpPr/>
            <p:nvPr/>
          </p:nvSpPr>
          <p:spPr bwMode="auto">
            <a:xfrm>
              <a:off x="6781800" y="3810000"/>
              <a:ext cx="1949736" cy="1066800"/>
            </a:xfrm>
            <a:prstGeom prst="roundRect">
              <a:avLst/>
            </a:prstGeom>
            <a:solidFill>
              <a:srgbClr val="FFFF00"/>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smtClean="0">
                  <a:ln>
                    <a:noFill/>
                  </a:ln>
                  <a:solidFill>
                    <a:schemeClr val="dk1"/>
                  </a:solidFill>
                  <a:effectLst/>
                  <a:latin typeface="Calibri" pitchFamily="34" charset="0"/>
                  <a:cs typeface="Calibri" pitchFamily="34" charset="0"/>
                </a:rPr>
                <a:t>Outline View</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smtClean="0">
                  <a:ln>
                    <a:noFill/>
                  </a:ln>
                  <a:solidFill>
                    <a:schemeClr val="dk1"/>
                  </a:solidFill>
                  <a:effectLst/>
                  <a:latin typeface="Calibri" pitchFamily="34" charset="0"/>
                  <a:cs typeface="Calibri" pitchFamily="34" charset="0"/>
                </a:rPr>
                <a:t>Declarations and functions</a:t>
              </a:r>
            </a:p>
          </p:txBody>
        </p:sp>
      </p:grpSp>
      <p:grpSp>
        <p:nvGrpSpPr>
          <p:cNvPr id="10" name="Group 18"/>
          <p:cNvGrpSpPr/>
          <p:nvPr/>
        </p:nvGrpSpPr>
        <p:grpSpPr>
          <a:xfrm>
            <a:off x="152400" y="1240840"/>
            <a:ext cx="4114800" cy="2078666"/>
            <a:chOff x="152400" y="713937"/>
            <a:chExt cx="4114800" cy="2078666"/>
          </a:xfrm>
        </p:grpSpPr>
        <p:sp>
          <p:nvSpPr>
            <p:cNvPr id="11" name="Rectangle 7"/>
            <p:cNvSpPr/>
            <p:nvPr/>
          </p:nvSpPr>
          <p:spPr bwMode="auto">
            <a:xfrm>
              <a:off x="152400" y="713937"/>
              <a:ext cx="4114800" cy="5606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smtClean="0">
                <a:ln>
                  <a:noFill/>
                </a:ln>
                <a:solidFill>
                  <a:schemeClr val="dk1"/>
                </a:solidFill>
                <a:effectLst/>
                <a:latin typeface="Arial Narrow" pitchFamily="34" charset="0"/>
              </a:endParaRPr>
            </a:p>
          </p:txBody>
        </p:sp>
        <p:cxnSp>
          <p:nvCxnSpPr>
            <p:cNvPr id="12" name="Straight Arrow Connector 6"/>
            <p:cNvCxnSpPr/>
            <p:nvPr/>
          </p:nvCxnSpPr>
          <p:spPr bwMode="auto">
            <a:xfrm flipH="1" flipV="1">
              <a:off x="3429000" y="1292566"/>
              <a:ext cx="457200" cy="688634"/>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3" name="Rounded Rectangle 12"/>
            <p:cNvSpPr/>
            <p:nvPr/>
          </p:nvSpPr>
          <p:spPr bwMode="auto">
            <a:xfrm>
              <a:off x="1679812" y="1878203"/>
              <a:ext cx="2479344" cy="914400"/>
            </a:xfrm>
            <a:prstGeom prst="round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Menus &amp; Buttons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Specific actions related to </a:t>
              </a:r>
              <a:r>
                <a:rPr kumimoji="0" lang="en-US" sz="2000" b="0" i="0" u="none" strike="noStrike" cap="none" normalizeH="0" baseline="0" dirty="0" err="1" smtClean="0">
                  <a:ln>
                    <a:noFill/>
                  </a:ln>
                  <a:solidFill>
                    <a:schemeClr val="dk1"/>
                  </a:solidFill>
                  <a:effectLst/>
                  <a:latin typeface="Calibri" pitchFamily="34" charset="0"/>
                  <a:cs typeface="Calibri" pitchFamily="34" charset="0"/>
                </a:rPr>
                <a:t>EDIT’ing</a:t>
              </a:r>
              <a:endParaRPr kumimoji="0" lang="en-US" sz="2000" b="0" i="0" u="none" strike="noStrike" cap="none" normalizeH="0" baseline="0" dirty="0" smtClean="0">
                <a:ln>
                  <a:noFill/>
                </a:ln>
                <a:solidFill>
                  <a:schemeClr val="dk1"/>
                </a:solidFill>
                <a:effectLst/>
                <a:latin typeface="Calibri" pitchFamily="34" charset="0"/>
                <a:cs typeface="Calibri" pitchFamily="34" charset="0"/>
              </a:endParaRPr>
            </a:p>
          </p:txBody>
        </p:sp>
      </p:grpSp>
      <p:grpSp>
        <p:nvGrpSpPr>
          <p:cNvPr id="14" name="Group 17"/>
          <p:cNvGrpSpPr/>
          <p:nvPr/>
        </p:nvGrpSpPr>
        <p:grpSpPr>
          <a:xfrm>
            <a:off x="5369825" y="1365103"/>
            <a:ext cx="3551776" cy="1954403"/>
            <a:chOff x="5369825" y="838200"/>
            <a:chExt cx="3551776" cy="1954403"/>
          </a:xfrm>
        </p:grpSpPr>
        <p:sp>
          <p:nvSpPr>
            <p:cNvPr id="15" name="Oval 14"/>
            <p:cNvSpPr>
              <a:spLocks noChangeArrowheads="1"/>
            </p:cNvSpPr>
            <p:nvPr/>
          </p:nvSpPr>
          <p:spPr bwMode="auto">
            <a:xfrm>
              <a:off x="7543800" y="838200"/>
              <a:ext cx="533400" cy="381000"/>
            </a:xfrm>
            <a:prstGeom prst="ellipse">
              <a:avLst/>
            </a:prstGeom>
            <a:noFill/>
            <a:ln w="12700">
              <a:noFill/>
              <a:round/>
              <a:headEnd type="none" w="sm" len="sm"/>
              <a:tailEnd type="none" w="sm" len="sm"/>
            </a:ln>
            <a:effectLst/>
          </p:spPr>
          <p:txBody>
            <a:bodyPr wrap="none" anchor="ctr"/>
            <a:lstStyle/>
            <a:p>
              <a:pPr>
                <a:defRPr/>
              </a:pPr>
              <a:endParaRPr lang="en-US">
                <a:effectLst/>
              </a:endParaRPr>
            </a:p>
          </p:txBody>
        </p:sp>
        <p:sp>
          <p:nvSpPr>
            <p:cNvPr id="16" name="Rectangle 1"/>
            <p:cNvSpPr/>
            <p:nvPr/>
          </p:nvSpPr>
          <p:spPr bwMode="auto">
            <a:xfrm>
              <a:off x="6910099" y="949666"/>
              <a:ext cx="2011502" cy="3429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smtClean="0">
                <a:ln>
                  <a:noFill/>
                </a:ln>
                <a:solidFill>
                  <a:schemeClr val="dk1"/>
                </a:solidFill>
                <a:effectLst/>
                <a:latin typeface="Arial Narrow" pitchFamily="34" charset="0"/>
              </a:endParaRPr>
            </a:p>
          </p:txBody>
        </p:sp>
        <p:cxnSp>
          <p:nvCxnSpPr>
            <p:cNvPr id="17" name="Straight Arrow Connector 16"/>
            <p:cNvCxnSpPr/>
            <p:nvPr/>
          </p:nvCxnSpPr>
          <p:spPr bwMode="auto">
            <a:xfrm flipV="1">
              <a:off x="7256912" y="1292566"/>
              <a:ext cx="820288" cy="841034"/>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8" name="Rounded Rectangle 15"/>
            <p:cNvSpPr/>
            <p:nvPr/>
          </p:nvSpPr>
          <p:spPr bwMode="auto">
            <a:xfrm>
              <a:off x="5369825" y="1878203"/>
              <a:ext cx="2250175" cy="914400"/>
            </a:xfrm>
            <a:prstGeom prst="roundRect">
              <a:avLst/>
            </a:prstGeom>
            <a:solidFill>
              <a:srgbClr val="99FF99"/>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Perspectives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EDIT and DEBUG</a:t>
              </a:r>
            </a:p>
          </p:txBody>
        </p:sp>
      </p:grpSp>
    </p:spTree>
    <p:extLst>
      <p:ext uri="{BB962C8B-B14F-4D97-AF65-F5344CB8AC3E}">
        <p14:creationId xmlns:p14="http://schemas.microsoft.com/office/powerpoint/2010/main" val="19297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CA" altLang="zh-TW" dirty="0"/>
              <a:t>CCS GUI – DEBUG Perspective</a:t>
            </a:r>
            <a:endParaRPr lang="zh-TW" altLang="en-US" dirty="0"/>
          </a:p>
        </p:txBody>
      </p:sp>
      <p:sp>
        <p:nvSpPr>
          <p:cNvPr id="3" name="投影片編號版面配置區 2"/>
          <p:cNvSpPr>
            <a:spLocks noGrp="1"/>
          </p:cNvSpPr>
          <p:nvPr>
            <p:ph type="sldNum" sz="quarter" idx="11"/>
          </p:nvPr>
        </p:nvSpPr>
        <p:spPr/>
        <p:txBody>
          <a:bodyPr/>
          <a:lstStyle/>
          <a:p>
            <a:fld id="{2FB075FE-931D-4895-AB95-3F6850282273}" type="slidenum">
              <a:rPr lang="zh-TW" altLang="en-US" smtClean="0"/>
              <a:pPr/>
              <a:t>6</a:t>
            </a:fld>
            <a:endParaRPr lang="zh-TW" altLang="zh-TW"/>
          </a:p>
        </p:txBody>
      </p:sp>
      <p:pic>
        <p:nvPicPr>
          <p:cNvPr id="4" name="Picture 2"/>
          <p:cNvPicPr>
            <a:picLocks noChangeAspect="1" noChangeArrowheads="1"/>
          </p:cNvPicPr>
          <p:nvPr/>
        </p:nvPicPr>
        <p:blipFill rotWithShape="1">
          <a:blip r:embed="rId2" cstate="print"/>
          <a:srcRect b="7330"/>
          <a:stretch/>
        </p:blipFill>
        <p:spPr bwMode="auto">
          <a:xfrm>
            <a:off x="103928" y="887531"/>
            <a:ext cx="9004576" cy="5853837"/>
          </a:xfrm>
          <a:prstGeom prst="rect">
            <a:avLst/>
          </a:prstGeom>
          <a:noFill/>
          <a:ln w="9525">
            <a:noFill/>
            <a:miter lim="800000"/>
            <a:headEnd/>
            <a:tailEnd/>
          </a:ln>
        </p:spPr>
      </p:pic>
      <p:sp>
        <p:nvSpPr>
          <p:cNvPr id="5" name="Oval 14"/>
          <p:cNvSpPr>
            <a:spLocks noChangeArrowheads="1"/>
          </p:cNvSpPr>
          <p:nvPr/>
        </p:nvSpPr>
        <p:spPr bwMode="auto">
          <a:xfrm>
            <a:off x="7577215" y="1198240"/>
            <a:ext cx="533400" cy="381000"/>
          </a:xfrm>
          <a:prstGeom prst="ellipse">
            <a:avLst/>
          </a:prstGeom>
          <a:noFill/>
          <a:ln w="12700">
            <a:noFill/>
            <a:round/>
            <a:headEnd type="none" w="sm" len="sm"/>
            <a:tailEnd type="none" w="sm" len="sm"/>
          </a:ln>
          <a:effectLst/>
        </p:spPr>
        <p:txBody>
          <a:bodyPr wrap="none" anchor="ctr"/>
          <a:lstStyle/>
          <a:p>
            <a:pPr>
              <a:defRPr/>
            </a:pPr>
            <a:endParaRPr lang="en-US">
              <a:effectLst/>
            </a:endParaRPr>
          </a:p>
        </p:txBody>
      </p:sp>
      <p:sp>
        <p:nvSpPr>
          <p:cNvPr id="6" name="Rectangle 20"/>
          <p:cNvSpPr/>
          <p:nvPr/>
        </p:nvSpPr>
        <p:spPr bwMode="auto">
          <a:xfrm>
            <a:off x="103928" y="1122040"/>
            <a:ext cx="4196687" cy="4572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smtClean="0">
              <a:ln>
                <a:noFill/>
              </a:ln>
              <a:solidFill>
                <a:schemeClr val="dk1"/>
              </a:solidFill>
              <a:effectLst/>
              <a:latin typeface="Arial Narrow" pitchFamily="34" charset="0"/>
            </a:endParaRPr>
          </a:p>
        </p:txBody>
      </p:sp>
      <p:cxnSp>
        <p:nvCxnSpPr>
          <p:cNvPr id="7" name="Straight Arrow Connector 22"/>
          <p:cNvCxnSpPr/>
          <p:nvPr/>
        </p:nvCxnSpPr>
        <p:spPr bwMode="auto">
          <a:xfrm flipV="1">
            <a:off x="757315" y="1579240"/>
            <a:ext cx="647700" cy="1447801"/>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8" name="Rounded Rectangle 31"/>
          <p:cNvSpPr/>
          <p:nvPr/>
        </p:nvSpPr>
        <p:spPr bwMode="auto">
          <a:xfrm>
            <a:off x="3081415" y="4816650"/>
            <a:ext cx="2590800" cy="1752600"/>
          </a:xfrm>
          <a:prstGeom prst="roundRect">
            <a:avLst/>
          </a:prstGeom>
          <a:solidFill>
            <a:srgbClr val="FFFF00"/>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DEBUG</a:t>
            </a:r>
            <a:r>
              <a:rPr kumimoji="0" lang="en-US" sz="2000" i="0" u="none" strike="noStrike" cap="none" normalizeH="0" dirty="0" smtClean="0">
                <a:ln>
                  <a:noFill/>
                </a:ln>
                <a:solidFill>
                  <a:schemeClr val="dk1"/>
                </a:solidFill>
                <a:effectLst/>
                <a:latin typeface="Calibri" pitchFamily="34" charset="0"/>
                <a:cs typeface="Calibri" pitchFamily="34" charset="0"/>
              </a:rPr>
              <a:t> Windows</a:t>
            </a:r>
            <a:endParaRPr kumimoji="0" lang="en-US" sz="2000" i="0" u="none" strike="noStrike" cap="none" normalizeH="0" baseline="0" dirty="0" smtClean="0">
              <a:ln>
                <a:noFill/>
              </a:ln>
              <a:solidFill>
                <a:schemeClr val="dk1"/>
              </a:solidFill>
              <a:effectLst/>
              <a:latin typeface="Calibri" pitchFamily="34" charset="0"/>
              <a:cs typeface="Calibri" pitchFamily="34" charset="0"/>
            </a:endParaRP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Watch Variables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Memory Browser</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PC execution point</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Console Window</a:t>
            </a:r>
          </a:p>
        </p:txBody>
      </p:sp>
      <p:sp>
        <p:nvSpPr>
          <p:cNvPr id="9" name="Rectangle 37"/>
          <p:cNvSpPr/>
          <p:nvPr/>
        </p:nvSpPr>
        <p:spPr bwMode="auto">
          <a:xfrm>
            <a:off x="1709815" y="1807840"/>
            <a:ext cx="3276600" cy="1066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smtClean="0">
              <a:ln>
                <a:noFill/>
              </a:ln>
              <a:solidFill>
                <a:schemeClr val="dk1"/>
              </a:solidFill>
              <a:effectLst/>
              <a:latin typeface="Arial Narrow" pitchFamily="34" charset="0"/>
            </a:endParaRPr>
          </a:p>
        </p:txBody>
      </p:sp>
      <p:cxnSp>
        <p:nvCxnSpPr>
          <p:cNvPr id="10" name="Straight Arrow Connector 26"/>
          <p:cNvCxnSpPr/>
          <p:nvPr/>
        </p:nvCxnSpPr>
        <p:spPr bwMode="auto">
          <a:xfrm flipH="1" flipV="1">
            <a:off x="4224415" y="2341240"/>
            <a:ext cx="1371600" cy="38100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11" name="Straight Arrow Connector 14"/>
          <p:cNvCxnSpPr/>
          <p:nvPr/>
        </p:nvCxnSpPr>
        <p:spPr bwMode="auto">
          <a:xfrm flipV="1">
            <a:off x="752883" y="1960240"/>
            <a:ext cx="1449388" cy="1077435"/>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2" name="Rounded Rectangle 21"/>
          <p:cNvSpPr/>
          <p:nvPr/>
        </p:nvSpPr>
        <p:spPr bwMode="auto">
          <a:xfrm>
            <a:off x="262015" y="2979161"/>
            <a:ext cx="2819400" cy="962279"/>
          </a:xfrm>
          <a:prstGeom prst="round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Menus &amp; Buttons</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Related to </a:t>
            </a:r>
            <a:r>
              <a:rPr lang="en-US" sz="2000" b="0" dirty="0" err="1" smtClean="0">
                <a:solidFill>
                  <a:schemeClr val="dk1"/>
                </a:solidFill>
                <a:effectLst/>
                <a:latin typeface="Calibri" pitchFamily="34" charset="0"/>
                <a:cs typeface="Calibri" pitchFamily="34" charset="0"/>
              </a:rPr>
              <a:t>DEBUG’ing</a:t>
            </a:r>
            <a:endParaRPr lang="en-US" sz="2000" b="0" dirty="0" smtClean="0">
              <a:solidFill>
                <a:schemeClr val="dk1"/>
              </a:solidFill>
              <a:effectLst/>
              <a:latin typeface="Calibri" pitchFamily="34" charset="0"/>
              <a:cs typeface="Calibri" pitchFamily="34" charset="0"/>
            </a:endParaRP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kumimoji="0" lang="en-US" sz="2000" b="0" i="0" u="none" strike="noStrike" cap="none" normalizeH="0" baseline="0" dirty="0" smtClean="0">
                <a:ln>
                  <a:noFill/>
                </a:ln>
                <a:solidFill>
                  <a:schemeClr val="dk1"/>
                </a:solidFill>
                <a:effectLst/>
                <a:latin typeface="Calibri" pitchFamily="34" charset="0"/>
                <a:cs typeface="Calibri" pitchFamily="34" charset="0"/>
              </a:rPr>
              <a:t>Play, Pause, Terminate</a:t>
            </a:r>
          </a:p>
        </p:txBody>
      </p:sp>
      <p:sp>
        <p:nvSpPr>
          <p:cNvPr id="13" name="Rounded Rectangle 36"/>
          <p:cNvSpPr/>
          <p:nvPr/>
        </p:nvSpPr>
        <p:spPr bwMode="auto">
          <a:xfrm>
            <a:off x="5138815" y="2646040"/>
            <a:ext cx="3733800" cy="1992035"/>
          </a:xfrm>
          <a:prstGeom prst="roundRect">
            <a:avLst/>
          </a:prstGeom>
          <a:solidFill>
            <a:srgbClr val="99FF99"/>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80000"/>
              </a:lnSpc>
              <a:spcBef>
                <a:spcPts val="600"/>
              </a:spcBef>
              <a:spcAft>
                <a:spcPct val="0"/>
              </a:spcAft>
              <a:buClrTx/>
              <a:buSzTx/>
              <a:buFontTx/>
              <a:buNone/>
              <a:tabLst/>
            </a:pPr>
            <a:r>
              <a:rPr kumimoji="0" lang="en-US" sz="2000" i="0" u="none" strike="noStrike" cap="none" normalizeH="0" baseline="0" dirty="0" smtClean="0">
                <a:ln>
                  <a:noFill/>
                </a:ln>
                <a:solidFill>
                  <a:schemeClr val="dk1"/>
                </a:solidFill>
                <a:effectLst/>
                <a:latin typeface="Calibri" pitchFamily="34" charset="0"/>
                <a:cs typeface="Calibri" pitchFamily="34" charset="0"/>
              </a:rPr>
              <a:t>Connection Type</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Specified in Target </a:t>
            </a:r>
            <a:r>
              <a:rPr lang="en-US" sz="2000" b="0" dirty="0" err="1" smtClean="0">
                <a:solidFill>
                  <a:schemeClr val="dk1"/>
                </a:solidFill>
                <a:effectLst/>
                <a:latin typeface="Calibri" pitchFamily="34" charset="0"/>
                <a:cs typeface="Calibri" pitchFamily="34" charset="0"/>
              </a:rPr>
              <a:t>Cfg</a:t>
            </a:r>
            <a:r>
              <a:rPr lang="en-US" sz="2000" b="0" dirty="0" smtClean="0">
                <a:solidFill>
                  <a:schemeClr val="dk1"/>
                </a:solidFill>
                <a:effectLst/>
                <a:latin typeface="Calibri" pitchFamily="34" charset="0"/>
                <a:cs typeface="Calibri" pitchFamily="34" charset="0"/>
              </a:rPr>
              <a:t> file</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What options do users have when connecting to a target?</a:t>
            </a:r>
          </a:p>
          <a:p>
            <a:pPr marL="177800" marR="0" indent="-177800" algn="l" defTabSz="914400" rtl="0" eaLnBrk="0" fontAlgn="base" latinLnBrk="0" hangingPunct="0">
              <a:lnSpc>
                <a:spcPct val="80000"/>
              </a:lnSpc>
              <a:spcBef>
                <a:spcPts val="600"/>
              </a:spcBef>
              <a:spcAft>
                <a:spcPct val="0"/>
              </a:spcAft>
              <a:buClrTx/>
              <a:buSzTx/>
              <a:buFont typeface="Arial" pitchFamily="34" charset="0"/>
              <a:buChar char="•"/>
              <a:tabLst/>
            </a:pPr>
            <a:r>
              <a:rPr lang="en-US" sz="2000" b="0" dirty="0" smtClean="0">
                <a:solidFill>
                  <a:schemeClr val="dk1"/>
                </a:solidFill>
                <a:effectLst/>
                <a:latin typeface="Calibri" pitchFamily="34" charset="0"/>
                <a:cs typeface="Calibri" pitchFamily="34" charset="0"/>
              </a:rPr>
              <a:t>This window also provides a “call” stack</a:t>
            </a:r>
          </a:p>
        </p:txBody>
      </p:sp>
    </p:spTree>
    <p:extLst>
      <p:ext uri="{BB962C8B-B14F-4D97-AF65-F5344CB8AC3E}">
        <p14:creationId xmlns:p14="http://schemas.microsoft.com/office/powerpoint/2010/main" val="2048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Create a New CCS Project</a:t>
            </a:r>
            <a:endParaRPr kumimoji="1"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7</a:t>
            </a:fld>
            <a:endParaRPr lang="zh-TW" altLang="zh-TW"/>
          </a:p>
        </p:txBody>
      </p:sp>
      <p:pic>
        <p:nvPicPr>
          <p:cNvPr id="5" name="內容版面配置區 3"/>
          <p:cNvPicPr>
            <a:picLocks noChangeAspect="1"/>
          </p:cNvPicPr>
          <p:nvPr/>
        </p:nvPicPr>
        <p:blipFill rotWithShape="1">
          <a:blip r:embed="rId2">
            <a:extLst>
              <a:ext uri="{28A0092B-C50C-407E-A947-70E740481C1C}">
                <a14:useLocalDpi xmlns:a14="http://schemas.microsoft.com/office/drawing/2010/main" val="0"/>
              </a:ext>
            </a:extLst>
          </a:blip>
          <a:srcRect r="-30" b="16133"/>
          <a:stretch/>
        </p:blipFill>
        <p:spPr bwMode="auto">
          <a:xfrm>
            <a:off x="406400" y="1196752"/>
            <a:ext cx="8429183" cy="485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555776" y="1772816"/>
            <a:ext cx="108012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圓角矩形 8"/>
          <p:cNvSpPr/>
          <p:nvPr/>
        </p:nvSpPr>
        <p:spPr>
          <a:xfrm>
            <a:off x="1835696" y="1916832"/>
            <a:ext cx="504056" cy="50405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3200" b="1" dirty="0" smtClean="0">
                <a:latin typeface="Arial Unicode MS" pitchFamily="34" charset="-120"/>
                <a:ea typeface="Arial Unicode MS" pitchFamily="34" charset="-120"/>
                <a:cs typeface="Arial Unicode MS" pitchFamily="34" charset="-120"/>
              </a:rPr>
              <a:t>1</a:t>
            </a:r>
            <a:endParaRPr lang="zh-TW" altLang="en-US" sz="3200" b="1"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3522792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Create a New CCS Project</a:t>
            </a:r>
            <a:endParaRPr kumimoji="1"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8</a:t>
            </a:fld>
            <a:endParaRPr lang="zh-TW" altLang="zh-TW"/>
          </a:p>
        </p:txBody>
      </p:sp>
      <p:pic>
        <p:nvPicPr>
          <p:cNvPr id="15" name="內容版面配置區 3"/>
          <p:cNvPicPr>
            <a:picLocks noChangeAspect="1"/>
          </p:cNvPicPr>
          <p:nvPr/>
        </p:nvPicPr>
        <p:blipFill rotWithShape="1">
          <a:blip r:embed="rId2">
            <a:extLst>
              <a:ext uri="{28A0092B-C50C-407E-A947-70E740481C1C}">
                <a14:useLocalDpi xmlns:a14="http://schemas.microsoft.com/office/drawing/2010/main" val="0"/>
              </a:ext>
            </a:extLst>
          </a:blip>
          <a:srcRect l="29942" r="30091" b="26492"/>
          <a:stretch/>
        </p:blipFill>
        <p:spPr bwMode="auto">
          <a:xfrm>
            <a:off x="2638497" y="1052736"/>
            <a:ext cx="438492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3419872" y="1844824"/>
            <a:ext cx="1512168" cy="2520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文字方塊 17"/>
          <p:cNvSpPr txBox="1"/>
          <p:nvPr/>
        </p:nvSpPr>
        <p:spPr>
          <a:xfrm>
            <a:off x="3059832" y="1484784"/>
            <a:ext cx="3542252" cy="400110"/>
          </a:xfrm>
          <a:prstGeom prst="rect">
            <a:avLst/>
          </a:prstGeom>
          <a:noFill/>
        </p:spPr>
        <p:txBody>
          <a:bodyPr wrap="none" rtlCol="0">
            <a:spAutoFit/>
          </a:bodyPr>
          <a:lstStyle/>
          <a:p>
            <a:r>
              <a:rPr lang="en-US" altLang="zh-TW" sz="2000" b="1" dirty="0" smtClean="0">
                <a:solidFill>
                  <a:srgbClr val="FF0000"/>
                </a:solidFill>
              </a:rPr>
              <a:t>Type 2553 to find MSP430G2553</a:t>
            </a:r>
            <a:endParaRPr lang="zh-TW" altLang="en-US" sz="2000" b="1" dirty="0">
              <a:solidFill>
                <a:srgbClr val="FF0000"/>
              </a:solidFill>
            </a:endParaRPr>
          </a:p>
        </p:txBody>
      </p:sp>
      <p:sp>
        <p:nvSpPr>
          <p:cNvPr id="20" name="矩形 19"/>
          <p:cNvSpPr/>
          <p:nvPr/>
        </p:nvSpPr>
        <p:spPr>
          <a:xfrm>
            <a:off x="3059831" y="2528900"/>
            <a:ext cx="1181721" cy="2520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p:cNvSpPr txBox="1"/>
          <p:nvPr/>
        </p:nvSpPr>
        <p:spPr>
          <a:xfrm>
            <a:off x="4211960" y="2420888"/>
            <a:ext cx="2596480" cy="400110"/>
          </a:xfrm>
          <a:prstGeom prst="rect">
            <a:avLst/>
          </a:prstGeom>
          <a:noFill/>
        </p:spPr>
        <p:txBody>
          <a:bodyPr wrap="none" rtlCol="0">
            <a:spAutoFit/>
          </a:bodyPr>
          <a:lstStyle/>
          <a:p>
            <a:r>
              <a:rPr lang="en-US" altLang="zh-TW" sz="2000" b="1" dirty="0" smtClean="0">
                <a:solidFill>
                  <a:srgbClr val="FF0000"/>
                </a:solidFill>
              </a:rPr>
              <a:t>Type the project name</a:t>
            </a:r>
            <a:endParaRPr lang="zh-TW" altLang="en-US" sz="2000" b="1" dirty="0">
              <a:solidFill>
                <a:srgbClr val="FF0000"/>
              </a:solidFill>
            </a:endParaRPr>
          </a:p>
        </p:txBody>
      </p:sp>
      <p:sp>
        <p:nvSpPr>
          <p:cNvPr id="22" name="矩形 21"/>
          <p:cNvSpPr/>
          <p:nvPr/>
        </p:nvSpPr>
        <p:spPr>
          <a:xfrm>
            <a:off x="3203848" y="4149080"/>
            <a:ext cx="1627110" cy="2520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5364088" y="5517232"/>
            <a:ext cx="720080" cy="3240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圓角矩形 25"/>
          <p:cNvSpPr/>
          <p:nvPr/>
        </p:nvSpPr>
        <p:spPr>
          <a:xfrm>
            <a:off x="2267744" y="1700808"/>
            <a:ext cx="504056" cy="50405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3200" b="1" dirty="0" smtClean="0">
                <a:latin typeface="Arial Unicode MS" pitchFamily="34" charset="-120"/>
                <a:ea typeface="Arial Unicode MS" pitchFamily="34" charset="-120"/>
                <a:cs typeface="Arial Unicode MS" pitchFamily="34" charset="-120"/>
              </a:rPr>
              <a:t>2</a:t>
            </a:r>
            <a:endParaRPr lang="zh-TW" altLang="en-US" sz="3200" b="1" dirty="0">
              <a:latin typeface="Arial Unicode MS" pitchFamily="34" charset="-120"/>
              <a:ea typeface="Arial Unicode MS" pitchFamily="34" charset="-120"/>
              <a:cs typeface="Arial Unicode MS" pitchFamily="34" charset="-120"/>
            </a:endParaRPr>
          </a:p>
        </p:txBody>
      </p:sp>
      <p:sp>
        <p:nvSpPr>
          <p:cNvPr id="27" name="圓角矩形 26"/>
          <p:cNvSpPr/>
          <p:nvPr/>
        </p:nvSpPr>
        <p:spPr>
          <a:xfrm>
            <a:off x="2267744" y="2420888"/>
            <a:ext cx="504056" cy="50405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3200" b="1" dirty="0" smtClean="0">
                <a:latin typeface="Arial Unicode MS" pitchFamily="34" charset="-120"/>
                <a:ea typeface="Arial Unicode MS" pitchFamily="34" charset="-120"/>
                <a:cs typeface="Arial Unicode MS" pitchFamily="34" charset="-120"/>
              </a:rPr>
              <a:t>3</a:t>
            </a:r>
            <a:endParaRPr lang="zh-TW" altLang="en-US" sz="3200" b="1" dirty="0">
              <a:latin typeface="Arial Unicode MS" pitchFamily="34" charset="-120"/>
              <a:ea typeface="Arial Unicode MS" pitchFamily="34" charset="-120"/>
              <a:cs typeface="Arial Unicode MS" pitchFamily="34" charset="-120"/>
            </a:endParaRPr>
          </a:p>
        </p:txBody>
      </p:sp>
      <p:sp>
        <p:nvSpPr>
          <p:cNvPr id="28" name="圓角矩形 27"/>
          <p:cNvSpPr/>
          <p:nvPr/>
        </p:nvSpPr>
        <p:spPr>
          <a:xfrm>
            <a:off x="2267744" y="4005064"/>
            <a:ext cx="504056" cy="50405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3200" b="1" dirty="0" smtClean="0">
                <a:latin typeface="Arial Unicode MS" pitchFamily="34" charset="-120"/>
                <a:ea typeface="Arial Unicode MS" pitchFamily="34" charset="-120"/>
                <a:cs typeface="Arial Unicode MS" pitchFamily="34" charset="-120"/>
              </a:rPr>
              <a:t>4</a:t>
            </a:r>
            <a:endParaRPr lang="zh-TW" altLang="en-US" sz="3200" b="1" dirty="0">
              <a:latin typeface="Arial Unicode MS" pitchFamily="34" charset="-120"/>
              <a:ea typeface="Arial Unicode MS" pitchFamily="34" charset="-120"/>
              <a:cs typeface="Arial Unicode MS" pitchFamily="34" charset="-120"/>
            </a:endParaRPr>
          </a:p>
        </p:txBody>
      </p:sp>
      <p:sp>
        <p:nvSpPr>
          <p:cNvPr id="29" name="圓角矩形 28"/>
          <p:cNvSpPr/>
          <p:nvPr/>
        </p:nvSpPr>
        <p:spPr>
          <a:xfrm>
            <a:off x="2267744" y="5445224"/>
            <a:ext cx="504056" cy="50405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3200" b="1" dirty="0" smtClean="0">
                <a:latin typeface="Arial Unicode MS" pitchFamily="34" charset="-120"/>
                <a:ea typeface="Arial Unicode MS" pitchFamily="34" charset="-120"/>
                <a:cs typeface="Arial Unicode MS" pitchFamily="34" charset="-120"/>
              </a:rPr>
              <a:t>5</a:t>
            </a:r>
            <a:endParaRPr lang="zh-TW" altLang="en-US" sz="3200" b="1"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1495962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5000</TotalTime>
  <Words>1053</Words>
  <Application>Microsoft Office PowerPoint</Application>
  <PresentationFormat>如螢幕大小 (4:3)</PresentationFormat>
  <Paragraphs>230</Paragraphs>
  <Slides>21</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21</vt:i4>
      </vt:variant>
    </vt:vector>
  </HeadingPairs>
  <TitlesOfParts>
    <vt:vector size="33" baseType="lpstr">
      <vt:lpstr>Arial Unicode MS</vt:lpstr>
      <vt:lpstr>新細明體</vt:lpstr>
      <vt:lpstr>標楷體</vt:lpstr>
      <vt:lpstr>Arial</vt:lpstr>
      <vt:lpstr>Arial Narrow</vt:lpstr>
      <vt:lpstr>Calibri</vt:lpstr>
      <vt:lpstr>Courier New</vt:lpstr>
      <vt:lpstr>Symbol</vt:lpstr>
      <vt:lpstr>Tahoma</vt:lpstr>
      <vt:lpstr>Times New Roman</vt:lpstr>
      <vt:lpstr>Wingdings</vt:lpstr>
      <vt:lpstr>Contemporary Portrait</vt:lpstr>
      <vt:lpstr>CS4101 Introduction to Embedded Systems  Lab 1: MSP430 LaunchPad IDE </vt:lpstr>
      <vt:lpstr>Introduction</vt:lpstr>
      <vt:lpstr>Hardware Setup</vt:lpstr>
      <vt:lpstr>Code Composer Studio (CCS)</vt:lpstr>
      <vt:lpstr>Code Composer Studio (CCS)</vt:lpstr>
      <vt:lpstr>CCS GUI – EDIT Perspective</vt:lpstr>
      <vt:lpstr>CCS GUI – DEBUG Perspective</vt:lpstr>
      <vt:lpstr>Create a New CCS Project</vt:lpstr>
      <vt:lpstr>Create a New CCS Project</vt:lpstr>
      <vt:lpstr>Build and Load the Project</vt:lpstr>
      <vt:lpstr>Build and Load the Project</vt:lpstr>
      <vt:lpstr>Debug Environment</vt:lpstr>
      <vt:lpstr>End Debug Session and Close Project</vt:lpstr>
      <vt:lpstr>Use Disassembly Window in Debug</vt:lpstr>
      <vt:lpstr>Sample Code: Blinking the Red LED</vt:lpstr>
      <vt:lpstr>Lab 1</vt:lpstr>
      <vt:lpstr>Lab 1</vt:lpstr>
      <vt:lpstr>Assembly for Not Using volatile</vt:lpstr>
      <vt:lpstr>Assembly for Using volatile</vt:lpstr>
      <vt:lpstr>Assembly for Using volatile</vt:lpstr>
      <vt:lpstr>Grading Policies</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460</cp:revision>
  <dcterms:created xsi:type="dcterms:W3CDTF">2000-02-07T23:54:30Z</dcterms:created>
  <dcterms:modified xsi:type="dcterms:W3CDTF">2015-09-28T08:34:48Z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