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88" r:id="rId2"/>
    <p:sldId id="451" r:id="rId3"/>
    <p:sldId id="452" r:id="rId4"/>
    <p:sldId id="453" r:id="rId5"/>
    <p:sldId id="454" r:id="rId6"/>
    <p:sldId id="455" r:id="rId7"/>
    <p:sldId id="503" r:id="rId8"/>
    <p:sldId id="508" r:id="rId9"/>
    <p:sldId id="509" r:id="rId10"/>
    <p:sldId id="511" r:id="rId11"/>
    <p:sldId id="510" r:id="rId12"/>
    <p:sldId id="515" r:id="rId13"/>
    <p:sldId id="516" r:id="rId14"/>
    <p:sldId id="513" r:id="rId15"/>
    <p:sldId id="514" r:id="rId16"/>
    <p:sldId id="517" r:id="rId17"/>
    <p:sldId id="518" r:id="rId18"/>
    <p:sldId id="519" r:id="rId19"/>
    <p:sldId id="531" r:id="rId20"/>
    <p:sldId id="535" r:id="rId21"/>
    <p:sldId id="533" r:id="rId22"/>
    <p:sldId id="536" r:id="rId23"/>
    <p:sldId id="537" r:id="rId24"/>
    <p:sldId id="534" r:id="rId25"/>
    <p:sldId id="538" r:id="rId26"/>
    <p:sldId id="540" r:id="rId27"/>
    <p:sldId id="492" r:id="rId28"/>
    <p:sldId id="541" r:id="rId29"/>
    <p:sldId id="494" r:id="rId30"/>
    <p:sldId id="542" r:id="rId31"/>
    <p:sldId id="543" r:id="rId32"/>
    <p:sldId id="544" r:id="rId33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 userDrawn="1">
          <p15:clr>
            <a:srgbClr val="A4A3A4"/>
          </p15:clr>
        </p15:guide>
        <p15:guide id="2" pos="322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99CCFF"/>
    <a:srgbClr val="99FF99"/>
    <a:srgbClr val="33CC33"/>
    <a:srgbClr val="FFCC66"/>
    <a:srgbClr val="FFCC99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 varScale="1">
        <p:scale>
          <a:sx n="47" d="100"/>
          <a:sy n="47" d="100"/>
        </p:scale>
        <p:origin x="1426" y="53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11386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40" y="1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algn="r"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40" y="6743701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algn="r"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1325A9D-FAB7-4797-8322-BC4A2F2BBA1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85623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>
            <a:lvl1pPr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>
            <a:lvl1pPr algn="r"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4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b" anchorCtr="0" compatLnSpc="1">
            <a:prstTxWarp prst="textNoShape">
              <a:avLst/>
            </a:prstTxWarp>
          </a:bodyPr>
          <a:lstStyle>
            <a:lvl1pPr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b" anchorCtr="0" compatLnSpc="1">
            <a:prstTxWarp prst="textNoShape">
              <a:avLst/>
            </a:prstTxWarp>
          </a:bodyPr>
          <a:lstStyle>
            <a:lvl1pPr algn="r"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9CD987E-F49D-41F0-8708-86B5D525514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13195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96094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6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24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24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24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42935855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29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29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29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2635545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30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30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30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338601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31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31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31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296540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A45FD5-A74A-46C3-BFB0-A50CD2E5810E}" type="slidenum">
              <a:rPr lang="zh-TW" altLang="en-US"/>
              <a:pPr/>
              <a:t>2</a:t>
            </a:fld>
            <a:endParaRPr lang="zh-TW" altLang="zh-TW"/>
          </a:p>
        </p:txBody>
      </p:sp>
      <p:sp>
        <p:nvSpPr>
          <p:cNvPr id="114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277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30448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13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13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13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33674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14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14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14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195685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52241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BCBB43-0F5E-4282-AB30-B00BADC5283B}" type="slidenum">
              <a:rPr lang="zh-TW" altLang="en-US"/>
              <a:pPr/>
              <a:t>16</a:t>
            </a:fld>
            <a:endParaRPr lang="zh-TW" altLang="zh-TW"/>
          </a:p>
        </p:txBody>
      </p:sp>
      <p:sp>
        <p:nvSpPr>
          <p:cNvPr id="1153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826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6B3E86-D97F-4580-825A-4B3C8ED0BF59}" type="slidenum">
              <a:rPr lang="zh-TW" altLang="en-US"/>
              <a:pPr/>
              <a:t>17</a:t>
            </a:fld>
            <a:endParaRPr lang="zh-TW" altLang="zh-TW"/>
          </a:p>
        </p:txBody>
      </p:sp>
      <p:sp>
        <p:nvSpPr>
          <p:cNvPr id="1155074" name="Rectangle 7"/>
          <p:cNvSpPr txBox="1">
            <a:spLocks noGrp="1" noChangeArrowheads="1"/>
          </p:cNvSpPr>
          <p:nvPr/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232D8166-0DC8-422F-B554-21C955D65046}" type="slidenum">
              <a:rPr lang="zh-TW" altLang="en-US" sz="1300"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/>
              <a:t>17</a:t>
            </a:fld>
            <a:endParaRPr lang="en-US" altLang="zh-TW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5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5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 lIns="96661" tIns="48331" rIns="96661" bIns="48331"/>
          <a:lstStyle/>
          <a:p>
            <a:r>
              <a:rPr lang="en-US" altLang="zh-TW"/>
              <a:t>This should be a quick review from the basic RTOS section earlier</a:t>
            </a:r>
          </a:p>
          <a:p>
            <a:endParaRPr lang="en-US" altLang="zh-TW"/>
          </a:p>
          <a:p>
            <a:r>
              <a:rPr lang="en-US" altLang="zh-TW"/>
              <a:t>Mutex is special case where the count =1 so only one task can hold it at a time</a:t>
            </a:r>
          </a:p>
        </p:txBody>
      </p:sp>
    </p:spTree>
    <p:extLst>
      <p:ext uri="{BB962C8B-B14F-4D97-AF65-F5344CB8AC3E}">
        <p14:creationId xmlns:p14="http://schemas.microsoft.com/office/powerpoint/2010/main" val="2007900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211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BB86502A-8257-432D-AAC3-7A30F6CF4FE1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06CF81-4D2B-4BDC-AB01-7C1A15D9ED4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4164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0B182A-C929-4ED0-9B0E-F5329ECBE9D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4935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178800" cy="4495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CEE305B-C914-42AB-8329-D435686593B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17485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450" y="1052736"/>
            <a:ext cx="8178800" cy="50405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A0DC7-59DB-4FF4-A98F-253DCA5EE1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7552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61DC7D-C733-4BA1-AB4E-22B1CB3E343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095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B9569C-0865-4AD3-AECD-3F3C6A22156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5481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4D331C-7B98-4B6D-9798-78ED94CD21C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7067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BC2A8D-9A7B-4180-A2C0-64594010D3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63655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432AF1-3153-4BFC-ABF0-71916461ABB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7772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4938B9-D8C5-479D-A6AF-5DA54CB679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9785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C4A593-471D-4B76-A7DC-78EE3F07C05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7009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BF2ECC61-491F-48A1-9344-D1CF0B9FC3B9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rtos.org/FreeRTOS-quick-start-guide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Task Synchronization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  <p:sp>
        <p:nvSpPr>
          <p:cNvPr id="510989" name="Text Box 13"/>
          <p:cNvSpPr txBox="1">
            <a:spLocks noChangeArrowheads="1"/>
          </p:cNvSpPr>
          <p:nvPr/>
        </p:nvSpPr>
        <p:spPr bwMode="auto">
          <a:xfrm>
            <a:off x="583022" y="5300663"/>
            <a:ext cx="80668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kumimoji="1" lang="en-US" altLang="zh-TW" sz="1600" dirty="0" smtClean="0">
                <a:latin typeface="+mn-lt"/>
                <a:cs typeface="Arial" panose="020B0604020202020204" pitchFamily="34" charset="0"/>
              </a:rPr>
              <a:t>(Materials 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</a:rPr>
              <a:t>from 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  <a:hlinkClick r:id="rId2"/>
              </a:rPr>
              <a:t>http://</a:t>
            </a:r>
            <a:r>
              <a:rPr kumimoji="1" lang="en-US" altLang="zh-TW" sz="1600" dirty="0" smtClean="0">
                <a:latin typeface="+mn-lt"/>
                <a:cs typeface="Arial" panose="020B0604020202020204" pitchFamily="34" charset="0"/>
                <a:hlinkClick r:id="rId2"/>
              </a:rPr>
              <a:t>www.freertos.org/FreeRTOS-quick-start-guide.html</a:t>
            </a:r>
            <a:r>
              <a:rPr kumimoji="1" lang="en-US" altLang="zh-TW" sz="1600" dirty="0" smtClean="0">
                <a:latin typeface="+mn-lt"/>
                <a:cs typeface="Arial" panose="020B0604020202020204" pitchFamily="34" charset="0"/>
              </a:rPr>
              <a:t>, </a:t>
            </a:r>
            <a:r>
              <a:rPr kumimoji="1" lang="en-US" altLang="en-US" sz="1600" i="1" dirty="0" smtClean="0">
                <a:latin typeface="+mn-lt"/>
                <a:cs typeface="Arial" panose="020B0604020202020204" pitchFamily="34" charset="0"/>
              </a:rPr>
              <a:t>MQX User Guide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,</a:t>
            </a:r>
            <a:r>
              <a:rPr kumimoji="1" lang="zh-TW" altLang="en-US" sz="1600" i="1" dirty="0" smtClean="0">
                <a:latin typeface="+mn-lt"/>
                <a:cs typeface="Arial" panose="020B0604020202020204" pitchFamily="34" charset="0"/>
              </a:rPr>
              <a:t> 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Using the </a:t>
            </a:r>
            <a:r>
              <a:rPr kumimoji="1" lang="en-US" altLang="zh-TW" sz="1600" i="1" dirty="0" err="1" smtClean="0">
                <a:latin typeface="+mn-lt"/>
                <a:cs typeface="Arial" panose="020B0604020202020204" pitchFamily="34" charset="0"/>
              </a:rPr>
              <a:t>FreeRTOS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 Real Time Kernel, </a:t>
            </a:r>
            <a:r>
              <a:rPr kumimoji="1" lang="en-US" altLang="zh-TW" sz="1600" i="1" dirty="0">
                <a:latin typeface="+mn-lt"/>
                <a:cs typeface="Arial" panose="020B0604020202020204" pitchFamily="34" charset="0"/>
              </a:rPr>
              <a:t>Study of an 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Operating </a:t>
            </a:r>
            <a:r>
              <a:rPr kumimoji="1" lang="en-US" altLang="zh-TW" sz="1600" i="1" dirty="0">
                <a:latin typeface="+mn-lt"/>
                <a:cs typeface="Arial" panose="020B0604020202020204" pitchFamily="34" charset="0"/>
              </a:rPr>
              <a:t>S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ystem</a:t>
            </a:r>
            <a:r>
              <a:rPr kumimoji="1" lang="en-US" altLang="zh-TW" sz="1600" i="1" dirty="0">
                <a:latin typeface="+mn-lt"/>
                <a:cs typeface="Arial" panose="020B0604020202020204" pitchFamily="34" charset="0"/>
              </a:rPr>
              <a:t>: </a:t>
            </a:r>
            <a:r>
              <a:rPr kumimoji="1" lang="en-US" altLang="zh-TW" sz="1600" i="1" dirty="0" err="1">
                <a:latin typeface="+mn-lt"/>
                <a:cs typeface="Arial" panose="020B0604020202020204" pitchFamily="34" charset="0"/>
              </a:rPr>
              <a:t>FreeRTOS</a:t>
            </a:r>
            <a:r>
              <a:rPr kumimoji="1" lang="en-US" altLang="zh-TW" sz="1600" i="1" dirty="0">
                <a:latin typeface="+mn-lt"/>
                <a:cs typeface="Arial" panose="020B0604020202020204" pitchFamily="34" charset="0"/>
              </a:rPr>
              <a:t>)</a:t>
            </a:r>
            <a:endParaRPr kumimoji="1" lang="zh-TW" altLang="en-US" sz="1600" i="1" dirty="0"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Blocking on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Queue APIs permit a block time to be specified</a:t>
            </a:r>
          </a:p>
          <a:p>
            <a:r>
              <a:rPr lang="en-US" altLang="zh-TW" dirty="0" smtClean="0"/>
              <a:t>When read from an empty queue, </a:t>
            </a:r>
          </a:p>
          <a:p>
            <a:pPr lvl="1"/>
            <a:r>
              <a:rPr lang="en-US" altLang="zh-TW" dirty="0" smtClean="0"/>
              <a:t>Task will be placed into the Blocked state </a:t>
            </a:r>
          </a:p>
          <a:p>
            <a:pPr lvl="1"/>
            <a:r>
              <a:rPr lang="en-US" altLang="zh-TW" dirty="0" smtClean="0"/>
              <a:t>Until data is available on the queue or block time expires</a:t>
            </a:r>
          </a:p>
          <a:p>
            <a:r>
              <a:rPr lang="en-US" altLang="zh-TW" dirty="0" smtClean="0"/>
              <a:t>When write to a full queue,</a:t>
            </a:r>
          </a:p>
          <a:p>
            <a:pPr lvl="1"/>
            <a:r>
              <a:rPr lang="en-US" altLang="zh-TW" dirty="0" smtClean="0"/>
              <a:t>Task will be placed into the Blocked state</a:t>
            </a:r>
          </a:p>
          <a:p>
            <a:pPr lvl="1"/>
            <a:r>
              <a:rPr lang="en-US" altLang="zh-TW" dirty="0" smtClean="0"/>
              <a:t>Until space is available in the queue, or block time expires</a:t>
            </a:r>
          </a:p>
          <a:p>
            <a:r>
              <a:rPr lang="en-US" altLang="zh-TW" dirty="0" smtClean="0"/>
              <a:t>If more than one task block on the same queue, then the task with the highest priority will be the task that is unblocked first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0618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Queue Creation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QueueHandle_t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xQueueCreate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lv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uxQueueLength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lv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uxItemSize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dirty="0" smtClean="0"/>
          </a:p>
          <a:p>
            <a:r>
              <a:rPr lang="en-US" altLang="zh-TW" dirty="0"/>
              <a:t>Creates a new queue </a:t>
            </a:r>
            <a:r>
              <a:rPr lang="en-US" altLang="zh-TW" dirty="0" smtClean="0"/>
              <a:t>instance</a:t>
            </a:r>
          </a:p>
          <a:p>
            <a:pPr lvl="1"/>
            <a:r>
              <a:rPr lang="en-US" altLang="zh-TW" dirty="0" smtClean="0"/>
              <a:t>Allocates queue storage and </a:t>
            </a:r>
            <a:r>
              <a:rPr lang="en-US" altLang="zh-TW" dirty="0"/>
              <a:t>returns a </a:t>
            </a:r>
            <a:r>
              <a:rPr lang="en-US" altLang="zh-TW" dirty="0" smtClean="0"/>
              <a:t>handle</a:t>
            </a:r>
          </a:p>
          <a:p>
            <a:pPr lvl="1"/>
            <a:r>
              <a:rPr lang="en-US" altLang="zh-TW" dirty="0" err="1" smtClean="0"/>
              <a:t>uxQueueLength</a:t>
            </a:r>
            <a:r>
              <a:rPr lang="en-US" altLang="zh-TW" dirty="0" smtClean="0"/>
              <a:t>: maximum number of items that the queue can contain</a:t>
            </a:r>
          </a:p>
          <a:p>
            <a:pPr lvl="1"/>
            <a:r>
              <a:rPr lang="en-US" altLang="zh-TW" dirty="0" err="1" smtClean="0"/>
              <a:t>uxItemSize</a:t>
            </a:r>
            <a:r>
              <a:rPr lang="en-US" altLang="zh-TW" dirty="0" smtClean="0"/>
              <a:t>: number of bytes that each item in the queue will require</a:t>
            </a:r>
          </a:p>
          <a:p>
            <a:pPr lvl="2"/>
            <a:r>
              <a:rPr lang="en-US" altLang="zh-TW" dirty="0" smtClean="0"/>
              <a:t>Items are queued by copy, not by reference, so this is the number of bytes that will be copied for each posted item</a:t>
            </a:r>
          </a:p>
          <a:p>
            <a:pPr lvl="1"/>
            <a:r>
              <a:rPr lang="en-US" altLang="zh-TW" dirty="0" smtClean="0"/>
              <a:t>Each item on the queue must be the same size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473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Send Data through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BaseType_t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xQueueSend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QueueHandle_t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xQueue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void *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pvItemToQueue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TickType_t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xTicksToWait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dirty="0" smtClean="0"/>
              <a:t>Post </a:t>
            </a:r>
            <a:r>
              <a:rPr lang="en-US" altLang="zh-TW" dirty="0"/>
              <a:t>an item on a </a:t>
            </a:r>
            <a:r>
              <a:rPr lang="en-US" altLang="zh-TW" dirty="0" smtClean="0"/>
              <a:t>queue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item is queued by copy, not by </a:t>
            </a:r>
            <a:r>
              <a:rPr lang="en-US" altLang="zh-TW" dirty="0" smtClean="0"/>
              <a:t>reference</a:t>
            </a:r>
          </a:p>
          <a:p>
            <a:pPr lvl="1"/>
            <a:r>
              <a:rPr lang="en-US" altLang="zh-TW" dirty="0" smtClean="0"/>
              <a:t>Must </a:t>
            </a:r>
            <a:r>
              <a:rPr lang="en-US" altLang="zh-TW" dirty="0"/>
              <a:t>not be called from an interrupt service </a:t>
            </a:r>
            <a:r>
              <a:rPr lang="en-US" altLang="zh-TW" dirty="0" smtClean="0"/>
              <a:t>routine</a:t>
            </a:r>
            <a:endParaRPr lang="en-US" altLang="zh-TW" dirty="0"/>
          </a:p>
          <a:p>
            <a:pPr lvl="1"/>
            <a:r>
              <a:rPr lang="en-US" altLang="zh-TW" dirty="0" err="1" smtClean="0"/>
              <a:t>xQueue</a:t>
            </a:r>
            <a:r>
              <a:rPr lang="en-US" altLang="zh-TW" dirty="0" smtClean="0"/>
              <a:t>:  </a:t>
            </a:r>
            <a:r>
              <a:rPr lang="en-US" altLang="zh-TW" dirty="0"/>
              <a:t>queue </a:t>
            </a:r>
            <a:r>
              <a:rPr lang="en-US" altLang="zh-TW" dirty="0" smtClean="0"/>
              <a:t>handle </a:t>
            </a:r>
            <a:r>
              <a:rPr lang="en-US" altLang="zh-TW" dirty="0"/>
              <a:t>to </a:t>
            </a:r>
            <a:r>
              <a:rPr lang="en-US" altLang="zh-TW" dirty="0" smtClean="0"/>
              <a:t>which </a:t>
            </a:r>
            <a:r>
              <a:rPr lang="en-US" altLang="zh-TW" dirty="0"/>
              <a:t>the item is to be </a:t>
            </a:r>
            <a:r>
              <a:rPr lang="en-US" altLang="zh-TW" dirty="0" smtClean="0"/>
              <a:t>posted</a:t>
            </a:r>
            <a:endParaRPr lang="en-US" altLang="zh-TW" dirty="0"/>
          </a:p>
          <a:p>
            <a:pPr lvl="1"/>
            <a:r>
              <a:rPr lang="en-US" altLang="zh-TW" dirty="0" err="1" smtClean="0"/>
              <a:t>pvItemToQueue</a:t>
            </a:r>
            <a:r>
              <a:rPr lang="en-US" altLang="zh-TW" dirty="0" smtClean="0"/>
              <a:t>: pointer </a:t>
            </a:r>
            <a:r>
              <a:rPr lang="en-US" altLang="zh-TW" dirty="0"/>
              <a:t>to </a:t>
            </a:r>
            <a:r>
              <a:rPr lang="en-US" altLang="zh-TW" dirty="0" smtClean="0"/>
              <a:t>item to </a:t>
            </a:r>
            <a:r>
              <a:rPr lang="en-US" altLang="zh-TW" dirty="0"/>
              <a:t>be placed on </a:t>
            </a:r>
            <a:r>
              <a:rPr lang="en-US" altLang="zh-TW" dirty="0" smtClean="0"/>
              <a:t>queue</a:t>
            </a:r>
            <a:endParaRPr lang="en-US" altLang="zh-TW" dirty="0"/>
          </a:p>
          <a:p>
            <a:pPr lvl="1"/>
            <a:r>
              <a:rPr lang="en-US" altLang="zh-TW" dirty="0" err="1" smtClean="0"/>
              <a:t>xTicksToWait</a:t>
            </a:r>
            <a:r>
              <a:rPr lang="en-US" altLang="zh-TW" dirty="0" smtClean="0"/>
              <a:t>: max. time (in ticks) that task </a:t>
            </a:r>
            <a:r>
              <a:rPr lang="en-US" altLang="zh-TW" dirty="0"/>
              <a:t>should block waiting for space to become </a:t>
            </a:r>
            <a:r>
              <a:rPr lang="en-US" altLang="zh-TW" dirty="0" smtClean="0"/>
              <a:t>available, </a:t>
            </a:r>
            <a:r>
              <a:rPr lang="en-US" altLang="zh-TW" dirty="0"/>
              <a:t>should it </a:t>
            </a:r>
            <a:r>
              <a:rPr lang="en-US" altLang="zh-TW" dirty="0" smtClean="0"/>
              <a:t>is full</a:t>
            </a:r>
            <a:endParaRPr lang="en-US" altLang="zh-TW" dirty="0"/>
          </a:p>
          <a:p>
            <a:pPr lvl="1"/>
            <a:r>
              <a:rPr lang="en-US" altLang="zh-TW" dirty="0"/>
              <a:t>If </a:t>
            </a:r>
            <a:r>
              <a:rPr lang="en-US" altLang="zh-TW" dirty="0" err="1"/>
              <a:t>INCLUDE_vTaskSuspend</a:t>
            </a:r>
            <a:r>
              <a:rPr lang="en-US" altLang="zh-TW" dirty="0"/>
              <a:t> is set to </a:t>
            </a:r>
            <a:r>
              <a:rPr lang="en-US" altLang="zh-TW" dirty="0" smtClean="0"/>
              <a:t>'1‘, </a:t>
            </a:r>
            <a:r>
              <a:rPr lang="en-US" altLang="zh-TW" dirty="0"/>
              <a:t>then specifying the block time as </a:t>
            </a:r>
            <a:r>
              <a:rPr lang="en-US" altLang="zh-TW" dirty="0" err="1"/>
              <a:t>portMAX_DELAY</a:t>
            </a:r>
            <a:r>
              <a:rPr lang="en-US" altLang="zh-TW" dirty="0"/>
              <a:t> will </a:t>
            </a:r>
            <a:r>
              <a:rPr lang="en-US" altLang="zh-TW" dirty="0" smtClean="0"/>
              <a:t>block task indefinitely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685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Receive Data through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BaseType_t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xQueueReceive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QueueHandle_t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xQueue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*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pvBuffer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TickType_t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xTicksToWait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dirty="0" smtClean="0"/>
              <a:t>Receive </a:t>
            </a:r>
            <a:r>
              <a:rPr lang="en-US" altLang="zh-TW" dirty="0"/>
              <a:t>an item from a </a:t>
            </a:r>
            <a:r>
              <a:rPr lang="en-US" altLang="zh-TW" dirty="0" smtClean="0"/>
              <a:t>queue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item is received by copy so a buffer of adequate size must be </a:t>
            </a:r>
            <a:r>
              <a:rPr lang="en-US" altLang="zh-TW" dirty="0" smtClean="0"/>
              <a:t>provided</a:t>
            </a:r>
            <a:endParaRPr lang="en-US" altLang="zh-TW" dirty="0"/>
          </a:p>
          <a:p>
            <a:pPr lvl="1"/>
            <a:r>
              <a:rPr lang="en-US" altLang="zh-TW" dirty="0" smtClean="0"/>
              <a:t>Must </a:t>
            </a:r>
            <a:r>
              <a:rPr lang="en-US" altLang="zh-TW" dirty="0"/>
              <a:t>not be used in an interrupt service </a:t>
            </a:r>
            <a:r>
              <a:rPr lang="en-US" altLang="zh-TW" dirty="0" smtClean="0"/>
              <a:t>routine</a:t>
            </a:r>
            <a:endParaRPr lang="en-US" altLang="zh-TW" dirty="0"/>
          </a:p>
          <a:p>
            <a:pPr lvl="1"/>
            <a:r>
              <a:rPr lang="en-US" altLang="zh-TW" dirty="0" err="1" smtClean="0"/>
              <a:t>xQueue</a:t>
            </a:r>
            <a:r>
              <a:rPr lang="en-US" altLang="zh-TW" dirty="0" smtClean="0"/>
              <a:t>: queue </a:t>
            </a:r>
            <a:r>
              <a:rPr lang="en-US" altLang="zh-TW" dirty="0"/>
              <a:t>handle </a:t>
            </a:r>
            <a:r>
              <a:rPr lang="en-US" altLang="zh-TW" dirty="0" smtClean="0"/>
              <a:t>from </a:t>
            </a:r>
            <a:r>
              <a:rPr lang="en-US" altLang="zh-TW" dirty="0"/>
              <a:t>which </a:t>
            </a:r>
            <a:r>
              <a:rPr lang="en-US" altLang="zh-TW" dirty="0" smtClean="0"/>
              <a:t>to receive item</a:t>
            </a:r>
            <a:endParaRPr lang="en-US" altLang="zh-TW" dirty="0"/>
          </a:p>
          <a:p>
            <a:pPr lvl="1"/>
            <a:r>
              <a:rPr lang="en-US" altLang="zh-TW" dirty="0" err="1" smtClean="0"/>
              <a:t>pvBuffer</a:t>
            </a:r>
            <a:r>
              <a:rPr lang="en-US" altLang="zh-TW" dirty="0" smtClean="0"/>
              <a:t>: pointer </a:t>
            </a:r>
            <a:r>
              <a:rPr lang="en-US" altLang="zh-TW" dirty="0"/>
              <a:t>to the buffer into which the received item will be copied.</a:t>
            </a:r>
          </a:p>
          <a:p>
            <a:pPr lvl="1"/>
            <a:r>
              <a:rPr lang="en-US" altLang="zh-TW" dirty="0" err="1" smtClean="0"/>
              <a:t>xTicksToWait</a:t>
            </a:r>
            <a:r>
              <a:rPr lang="en-US" altLang="zh-TW" dirty="0" smtClean="0"/>
              <a:t>: max. amount </a:t>
            </a:r>
            <a:r>
              <a:rPr lang="en-US" altLang="zh-TW" dirty="0"/>
              <a:t>of time the task should block waiting for an item </a:t>
            </a:r>
            <a:r>
              <a:rPr lang="en-US" altLang="zh-TW" dirty="0" smtClean="0"/>
              <a:t>should </a:t>
            </a:r>
            <a:r>
              <a:rPr lang="en-US" altLang="zh-TW" dirty="0"/>
              <a:t>the queue be </a:t>
            </a:r>
            <a:r>
              <a:rPr lang="en-US" altLang="zh-TW" dirty="0" smtClean="0"/>
              <a:t>empty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346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smtClean="0"/>
              <a:t>Queues (1/2)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13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758981"/>
              </p:ext>
            </p:extLst>
          </p:nvPr>
        </p:nvGraphicFramePr>
        <p:xfrm>
          <a:off x="251521" y="1124744"/>
          <a:ext cx="8570218" cy="4945380"/>
        </p:xfrm>
        <a:graphic>
          <a:graphicData uri="http://schemas.openxmlformats.org/drawingml/2006/table">
            <a:tbl>
              <a:tblPr/>
              <a:tblGrid>
                <a:gridCol w="85702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indent="0">
                        <a:buNone/>
                      </a:pPr>
                      <a:r>
                        <a:rPr lang="en-US" altLang="zh-TW" sz="20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xQueueHandle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Global_Queue_Handle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0; </a:t>
                      </a:r>
                      <a:r>
                        <a:rPr lang="en-US" altLang="zh-TW" sz="2000" b="1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sender_task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 *p){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=0;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printf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("Send %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to receiver task\n",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if(!</a:t>
                      </a:r>
                      <a:r>
                        <a:rPr lang="en-US" altLang="zh-TW" sz="20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xQueueSend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Global_Queue_Handle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&amp;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1000))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printf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("Failed to send to queue\n");		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++;</a:t>
                      </a:r>
                      <a:r>
                        <a:rPr lang="en-US" altLang="zh-TW" sz="2000" b="1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(3000);   }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receiver_task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rx_int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0;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xQueueReceive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(Global_Queue_Handle,&amp;rx_int,1000))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printf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("Received %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\n",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rx_int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 puts("Failed to receive data from queue");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00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smtClean="0"/>
              <a:t>Queues (2/2)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14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191581"/>
              </p:ext>
            </p:extLst>
          </p:nvPr>
        </p:nvGraphicFramePr>
        <p:xfrm>
          <a:off x="251520" y="1196503"/>
          <a:ext cx="8568952" cy="405384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81667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main(void){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kumimoji="1" lang="en-US" altLang="zh-TW" sz="2000" b="1" kern="1200" dirty="0" smtClean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Global_Queue_Handle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xQueueCreate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(3,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sizeof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kumimoji="1" lang="en-US" altLang="zh-TW" sz="2000" b="1" kern="1200" dirty="0" smtClean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/*Create tasks with priority 1 for both users*/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sender_task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(signed char*)) “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sx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",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1024,</a:t>
                      </a:r>
                      <a:r>
                        <a:rPr kumimoji="1" lang="en-US" altLang="zh-TW" sz="2000" b="1" kern="1200" baseline="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receiver_task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(signed char*)) “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rx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",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1024, 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return 0;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9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Introduction to task synchronization </a:t>
            </a:r>
          </a:p>
          <a:p>
            <a:r>
              <a:rPr lang="en-US" altLang="zh-TW" dirty="0" smtClean="0"/>
              <a:t>Queues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r>
              <a:rPr lang="en-US" altLang="zh-TW" dirty="0" smtClean="0">
                <a:solidFill>
                  <a:srgbClr val="FF0000"/>
                </a:solidFill>
              </a:rPr>
              <a:t>Semaphores and </a:t>
            </a:r>
            <a:r>
              <a:rPr lang="en-US" altLang="zh-TW" dirty="0" err="1" smtClean="0">
                <a:solidFill>
                  <a:srgbClr val="FF0000"/>
                </a:solidFill>
              </a:rPr>
              <a:t>mutexs</a:t>
            </a:r>
            <a:r>
              <a:rPr lang="en-US" altLang="zh-TW" dirty="0" smtClean="0">
                <a:solidFill>
                  <a:srgbClr val="FF0000"/>
                </a:solidFill>
              </a:rPr>
              <a:t> of </a:t>
            </a:r>
            <a:r>
              <a:rPr lang="en-US" altLang="zh-TW" dirty="0" err="1" smtClean="0">
                <a:solidFill>
                  <a:srgbClr val="FF0000"/>
                </a:solidFill>
              </a:rPr>
              <a:t>FreeRTOS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Binary semaphores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Counting semaphores</a:t>
            </a:r>
          </a:p>
          <a:p>
            <a:pPr lvl="1"/>
            <a:r>
              <a:rPr lang="en-US" altLang="zh-TW" dirty="0" err="1" smtClean="0">
                <a:solidFill>
                  <a:srgbClr val="FF0000"/>
                </a:solidFill>
              </a:rPr>
              <a:t>Mutex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6783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Semaphores</a:t>
            </a:r>
            <a:endParaRPr lang="en-US" altLang="zh-TW"/>
          </a:p>
        </p:txBody>
      </p:sp>
      <p:sp>
        <p:nvSpPr>
          <p:cNvPr id="115200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Semaphores are used to:</a:t>
            </a:r>
          </a:p>
          <a:p>
            <a:pPr lvl="1"/>
            <a:r>
              <a:rPr lang="en-US" altLang="zh-TW" dirty="0" smtClean="0"/>
              <a:t>Control access to a shared resource (mutual exclusion)</a:t>
            </a:r>
          </a:p>
          <a:p>
            <a:pPr lvl="1"/>
            <a:r>
              <a:rPr lang="en-US" altLang="zh-TW" dirty="0" smtClean="0"/>
              <a:t>Signal the occurrence of an event</a:t>
            </a:r>
          </a:p>
          <a:p>
            <a:pPr lvl="1"/>
            <a:r>
              <a:rPr lang="en-US" altLang="zh-TW" dirty="0" smtClean="0"/>
              <a:t>Allow two tasks to synchronize their activities</a:t>
            </a:r>
          </a:p>
          <a:p>
            <a:r>
              <a:rPr lang="en-US" altLang="zh-TW" dirty="0" smtClean="0"/>
              <a:t>Basic idea</a:t>
            </a:r>
          </a:p>
          <a:p>
            <a:pPr lvl="1"/>
            <a:r>
              <a:rPr lang="en-US" altLang="zh-TW" dirty="0" smtClean="0"/>
              <a:t>A semaphore contains a number of tokens. The code needs to acquire one in order to continue execution </a:t>
            </a:r>
          </a:p>
          <a:p>
            <a:pPr lvl="1"/>
            <a:r>
              <a:rPr lang="en-US" altLang="zh-TW" dirty="0" smtClean="0"/>
              <a:t>If all the tokens of the semaphore are used, the requesting task is suspended until some tokens are released by their current owners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16</a:t>
            </a:fld>
            <a:endParaRPr lang="zh-TW" altLang="zh-TW"/>
          </a:p>
        </p:txBody>
      </p:sp>
      <p:pic>
        <p:nvPicPr>
          <p:cNvPr id="1152004" name="Picture 4" descr="MCj044213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95837"/>
            <a:ext cx="1289050" cy="129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66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05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How Semaphores Work?</a:t>
            </a:r>
            <a:endParaRPr lang="en-US" altLang="zh-TW"/>
          </a:p>
        </p:txBody>
      </p:sp>
      <p:sp>
        <p:nvSpPr>
          <p:cNvPr id="115405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 semaphore has: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Counter</a:t>
            </a:r>
            <a:r>
              <a:rPr lang="en-US" altLang="zh-TW" dirty="0" smtClean="0"/>
              <a:t>: maximum number of concurrent accesses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Queue</a:t>
            </a:r>
            <a:r>
              <a:rPr lang="en-US" altLang="zh-TW" dirty="0" smtClean="0"/>
              <a:t>: for tasks that wait for access</a:t>
            </a:r>
          </a:p>
          <a:p>
            <a:r>
              <a:rPr lang="en-US" altLang="zh-TW" dirty="0" smtClean="0"/>
              <a:t>If a task requests (waits for) a semaphore</a:t>
            </a:r>
          </a:p>
          <a:p>
            <a:pPr lvl="1"/>
            <a:r>
              <a:rPr lang="en-US" altLang="zh-TW" dirty="0" smtClean="0"/>
              <a:t>if counter &gt; 0, then (1) the counter is decremented by 1, and (2) task gets the semaphore and proceed to do work</a:t>
            </a:r>
          </a:p>
          <a:p>
            <a:pPr lvl="1"/>
            <a:r>
              <a:rPr lang="en-US" altLang="zh-TW" dirty="0" smtClean="0"/>
              <a:t>Else task is blocked and put in the queue</a:t>
            </a:r>
          </a:p>
          <a:p>
            <a:r>
              <a:rPr lang="en-US" altLang="zh-TW" dirty="0" smtClean="0"/>
              <a:t>If a task releases (posts) a semaphore</a:t>
            </a:r>
          </a:p>
          <a:p>
            <a:pPr lvl="1"/>
            <a:r>
              <a:rPr lang="en-US" altLang="zh-TW" dirty="0" smtClean="0"/>
              <a:t>if there are tasks in the semaphore queue, then appropriate task is readied, according to queuing policy</a:t>
            </a:r>
          </a:p>
          <a:p>
            <a:pPr lvl="1"/>
            <a:r>
              <a:rPr lang="en-US" altLang="zh-TW" dirty="0" smtClean="0"/>
              <a:t>Else counter is incremented by 1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444555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Binary Semaphores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Semaphores with counter = 1, used for mutual </a:t>
            </a:r>
            <a:r>
              <a:rPr lang="en-US" altLang="zh-TW" dirty="0"/>
              <a:t>exclusion </a:t>
            </a:r>
            <a:r>
              <a:rPr lang="en-US" altLang="zh-TW" dirty="0" smtClean="0"/>
              <a:t>and synchronization</a:t>
            </a:r>
          </a:p>
          <a:p>
            <a:pPr lvl="1"/>
            <a:r>
              <a:rPr lang="en-US" altLang="zh-TW" dirty="0" smtClean="0"/>
              <a:t>For synchronization purpose, a </a:t>
            </a:r>
            <a:r>
              <a:rPr lang="en-US" altLang="zh-TW" dirty="0"/>
              <a:t>binary semaphore </a:t>
            </a:r>
            <a:r>
              <a:rPr lang="en-US" altLang="zh-TW" dirty="0" smtClean="0"/>
              <a:t>can be think of as </a:t>
            </a:r>
            <a:r>
              <a:rPr lang="en-US" altLang="zh-TW" dirty="0"/>
              <a:t>a queue that can only hold one </a:t>
            </a:r>
            <a:r>
              <a:rPr lang="en-US" altLang="zh-TW" dirty="0" smtClean="0"/>
              <a:t>item</a:t>
            </a:r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/>
              <a:t>queue can </a:t>
            </a:r>
            <a:r>
              <a:rPr lang="en-US" altLang="zh-TW" dirty="0" smtClean="0"/>
              <a:t>only </a:t>
            </a:r>
            <a:r>
              <a:rPr lang="en-US" altLang="zh-TW" dirty="0"/>
              <a:t>be empty or full (hence binary</a:t>
            </a:r>
            <a:r>
              <a:rPr lang="en-US" altLang="zh-TW" dirty="0" smtClean="0"/>
              <a:t>)</a:t>
            </a:r>
          </a:p>
          <a:p>
            <a:pPr lvl="2"/>
            <a:r>
              <a:rPr lang="en-US" altLang="zh-TW" dirty="0" smtClean="0"/>
              <a:t>Tasks using </a:t>
            </a:r>
            <a:r>
              <a:rPr lang="en-US" altLang="zh-TW" dirty="0"/>
              <a:t>the queue don't care what the queue </a:t>
            </a:r>
            <a:r>
              <a:rPr lang="en-US" altLang="zh-TW" dirty="0" smtClean="0"/>
              <a:t>holds, only </a:t>
            </a:r>
            <a:r>
              <a:rPr lang="en-US" altLang="zh-TW" dirty="0"/>
              <a:t>want to know if the queue is empty or </a:t>
            </a:r>
            <a:r>
              <a:rPr lang="en-US" altLang="zh-TW" dirty="0" smtClean="0"/>
              <a:t>full</a:t>
            </a:r>
          </a:p>
          <a:p>
            <a:pPr lvl="2"/>
            <a:r>
              <a:rPr lang="en-US" altLang="zh-TW" dirty="0"/>
              <a:t> If more than one task blocks on the same </a:t>
            </a:r>
            <a:r>
              <a:rPr lang="en-US" altLang="zh-TW" dirty="0" smtClean="0"/>
              <a:t>semaphore, </a:t>
            </a:r>
            <a:r>
              <a:rPr lang="en-US" altLang="zh-TW" dirty="0"/>
              <a:t>then the task with the highest priority will be the task that is unblocked the next time the semaphore becomes available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1862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Introduction to task synchronization </a:t>
            </a:r>
          </a:p>
          <a:p>
            <a:r>
              <a:rPr lang="en-US" altLang="zh-TW" dirty="0" smtClean="0"/>
              <a:t>Queues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r>
              <a:rPr lang="en-US" altLang="zh-TW" dirty="0" smtClean="0"/>
              <a:t>Semaphores and </a:t>
            </a:r>
            <a:r>
              <a:rPr lang="en-US" altLang="zh-TW" dirty="0" err="1"/>
              <a:t>m</a:t>
            </a:r>
            <a:r>
              <a:rPr lang="en-US" altLang="zh-TW" dirty="0" err="1" smtClean="0"/>
              <a:t>utexs</a:t>
            </a:r>
            <a:r>
              <a:rPr lang="en-US" altLang="zh-TW" dirty="0" smtClean="0"/>
              <a:t>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174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Binary Semaphores and Interrupts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best way to handle complex events triggered by interrupts is to </a:t>
            </a:r>
            <a:r>
              <a:rPr lang="en-US" altLang="zh-TW" b="1" dirty="0"/>
              <a:t>not</a:t>
            </a:r>
            <a:r>
              <a:rPr lang="en-US" altLang="zh-TW" dirty="0"/>
              <a:t> do the code in the </a:t>
            </a:r>
            <a:r>
              <a:rPr lang="en-US" altLang="zh-TW" dirty="0" smtClean="0"/>
              <a:t>ISR</a:t>
            </a:r>
            <a:endParaRPr lang="en-US" altLang="zh-TW" dirty="0"/>
          </a:p>
          <a:p>
            <a:pPr lvl="1"/>
            <a:r>
              <a:rPr lang="en-US" altLang="zh-TW" dirty="0" smtClean="0"/>
              <a:t>Create </a:t>
            </a:r>
            <a:r>
              <a:rPr lang="en-US" altLang="zh-TW" dirty="0"/>
              <a:t>a task that is blocking on a </a:t>
            </a:r>
            <a:r>
              <a:rPr lang="en-US" altLang="zh-TW" dirty="0" smtClean="0"/>
              <a:t>binary semaphore</a:t>
            </a:r>
            <a:endParaRPr lang="en-US" altLang="zh-TW" dirty="0"/>
          </a:p>
          <a:p>
            <a:pPr lvl="1"/>
            <a:r>
              <a:rPr lang="en-US" altLang="zh-TW" dirty="0"/>
              <a:t>When the interrupt happens, the ISR just sets </a:t>
            </a:r>
            <a:r>
              <a:rPr lang="en-US" altLang="zh-TW" dirty="0" smtClean="0"/>
              <a:t>(</a:t>
            </a:r>
            <a:r>
              <a:rPr lang="en-US" altLang="zh-TW" dirty="0" smtClean="0">
                <a:solidFill>
                  <a:srgbClr val="FF0000"/>
                </a:solidFill>
              </a:rPr>
              <a:t>gives</a:t>
            </a:r>
            <a:r>
              <a:rPr lang="en-US" altLang="zh-TW" dirty="0" smtClean="0"/>
              <a:t>) the </a:t>
            </a:r>
            <a:r>
              <a:rPr lang="en-US" altLang="zh-TW" dirty="0"/>
              <a:t>semaphore and </a:t>
            </a:r>
            <a:r>
              <a:rPr lang="en-US" altLang="zh-TW" dirty="0" smtClean="0"/>
              <a:t>exits</a:t>
            </a:r>
            <a:endParaRPr lang="en-US" altLang="zh-TW" dirty="0"/>
          </a:p>
          <a:p>
            <a:pPr lvl="1"/>
            <a:r>
              <a:rPr lang="en-US" altLang="zh-TW" dirty="0"/>
              <a:t>Task can now be scheduled like any </a:t>
            </a:r>
            <a:r>
              <a:rPr lang="en-US" altLang="zh-TW" dirty="0" smtClean="0"/>
              <a:t>other</a:t>
            </a:r>
          </a:p>
          <a:p>
            <a:pPr lvl="2"/>
            <a:r>
              <a:rPr lang="en-US" altLang="zh-TW" dirty="0" smtClean="0"/>
              <a:t>No </a:t>
            </a:r>
            <a:r>
              <a:rPr lang="en-US" altLang="zh-TW" dirty="0"/>
              <a:t>need to worry about nesting interrupts </a:t>
            </a:r>
            <a:r>
              <a:rPr lang="en-US" altLang="zh-TW" dirty="0" smtClean="0"/>
              <a:t>and interrupt priority</a:t>
            </a:r>
          </a:p>
          <a:p>
            <a:r>
              <a:rPr lang="en-US" altLang="zh-TW" dirty="0" smtClean="0"/>
              <a:t>This is called </a:t>
            </a:r>
            <a:r>
              <a:rPr lang="en-US" altLang="zh-TW" i="1" dirty="0"/>
              <a:t>Deferred Interrupt Processing</a:t>
            </a:r>
            <a:endParaRPr lang="zh-TW" altLang="en-US" i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4166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5877272"/>
            <a:ext cx="51561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Figure from </a:t>
            </a:r>
            <a:r>
              <a:rPr lang="en-US" sz="1200" b="1" i="1" dirty="0" smtClean="0"/>
              <a:t>Using the </a:t>
            </a:r>
            <a:r>
              <a:rPr lang="en-US" sz="1200" b="1" i="1" dirty="0" err="1" smtClean="0"/>
              <a:t>FreeRTOS</a:t>
            </a:r>
            <a:r>
              <a:rPr lang="en-US" sz="1200" b="1" i="1" dirty="0" smtClean="0"/>
              <a:t> Real Time Kernel </a:t>
            </a:r>
            <a:r>
              <a:rPr lang="en-US" sz="1200" dirty="0" smtClean="0"/>
              <a:t>(a </a:t>
            </a:r>
            <a:r>
              <a:rPr lang="en-US" sz="1200" dirty="0" err="1" smtClean="0"/>
              <a:t>pdf</a:t>
            </a:r>
            <a:r>
              <a:rPr lang="en-US" sz="1200" dirty="0" smtClean="0"/>
              <a:t> book), fair use claimed.</a:t>
            </a:r>
            <a:endParaRPr lang="en-US" sz="120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Binary Semaphores and Interrupts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20</a:t>
            </a:fld>
            <a:endParaRPr lang="zh-TW" altLang="zh-TW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1902944"/>
            <a:ext cx="5095875" cy="3343275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96" y="1089579"/>
            <a:ext cx="4990876" cy="477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65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Create a Binary Semaphore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25450" y="1052736"/>
            <a:ext cx="8395022" cy="5040560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SemaphoreHandle_t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xSemaphoreCreateBinary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  <a:endParaRPr lang="en-US" altLang="zh-TW" sz="2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dirty="0" smtClean="0"/>
          </a:p>
          <a:p>
            <a:r>
              <a:rPr lang="en-US" altLang="zh-TW" dirty="0" smtClean="0"/>
              <a:t>Function to create </a:t>
            </a:r>
            <a:r>
              <a:rPr lang="en-US" altLang="zh-TW" dirty="0"/>
              <a:t>a binary </a:t>
            </a:r>
            <a:r>
              <a:rPr lang="en-US" altLang="zh-TW" dirty="0" smtClean="0"/>
              <a:t>semaphore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semaphore is created in the 'empty' </a:t>
            </a:r>
            <a:r>
              <a:rPr lang="en-US" altLang="zh-TW" dirty="0" smtClean="0"/>
              <a:t>state</a:t>
            </a:r>
            <a:endParaRPr lang="en-US" altLang="zh-TW" dirty="0"/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binary semaphore need not be given back once obtained, so task </a:t>
            </a:r>
            <a:r>
              <a:rPr lang="en-US" altLang="zh-TW" dirty="0" smtClean="0"/>
              <a:t>synchronization </a:t>
            </a:r>
            <a:r>
              <a:rPr lang="en-US" altLang="zh-TW" dirty="0"/>
              <a:t>can be implemented by one task/interrupt continuously 'giving' the semaphore while another continuously 'takes' the </a:t>
            </a:r>
            <a:r>
              <a:rPr lang="en-US" altLang="zh-TW" dirty="0" smtClean="0"/>
              <a:t>semaphore</a:t>
            </a:r>
            <a:endParaRPr lang="en-US" altLang="zh-TW" dirty="0"/>
          </a:p>
          <a:p>
            <a:pPr lvl="1"/>
            <a:r>
              <a:rPr lang="en-US" altLang="zh-TW" dirty="0" smtClean="0"/>
              <a:t>Binary </a:t>
            </a:r>
            <a:r>
              <a:rPr lang="en-US" altLang="zh-TW" dirty="0"/>
              <a:t>semaphores are assigned to variables of type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SemaphoreHandle_t</a:t>
            </a:r>
            <a:r>
              <a:rPr lang="en-US" altLang="zh-TW" dirty="0"/>
              <a:t> and can be used in any API function that takes a parameter of this </a:t>
            </a:r>
            <a:r>
              <a:rPr lang="en-US" altLang="zh-TW" dirty="0" smtClean="0"/>
              <a:t>type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21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3585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Set a Binary Semaphore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xSemaphoreGiveFromISR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SemaphoreHandle_t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xSemaphore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signed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BaseType_t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pxHigherPriorityTaskWoken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altLang="zh-TW" sz="2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dirty="0" smtClean="0"/>
          </a:p>
          <a:p>
            <a:r>
              <a:rPr lang="en-US" altLang="zh-TW" dirty="0" smtClean="0"/>
              <a:t>Set (give) a semaphore</a:t>
            </a:r>
          </a:p>
          <a:p>
            <a:pPr lvl="1"/>
            <a:r>
              <a:rPr lang="en-US" altLang="zh-TW" dirty="0" smtClean="0"/>
              <a:t>Can </a:t>
            </a:r>
            <a:r>
              <a:rPr lang="en-US" altLang="zh-TW" dirty="0"/>
              <a:t>be used from an </a:t>
            </a:r>
            <a:r>
              <a:rPr lang="en-US" altLang="zh-TW" dirty="0" smtClean="0"/>
              <a:t>ISR</a:t>
            </a:r>
            <a:endParaRPr lang="en-US" altLang="zh-TW" dirty="0"/>
          </a:p>
          <a:p>
            <a:pPr lvl="1"/>
            <a:r>
              <a:rPr lang="en-US" altLang="zh-TW" dirty="0" err="1" smtClean="0"/>
              <a:t>xSemaphore</a:t>
            </a:r>
            <a:r>
              <a:rPr lang="en-US" altLang="zh-TW" dirty="0" smtClean="0"/>
              <a:t>: handle </a:t>
            </a:r>
            <a:r>
              <a:rPr lang="en-US" altLang="zh-TW" dirty="0"/>
              <a:t>to the semaphore being </a:t>
            </a:r>
            <a:r>
              <a:rPr lang="en-US" altLang="zh-TW" dirty="0" smtClean="0"/>
              <a:t>released </a:t>
            </a:r>
          </a:p>
          <a:p>
            <a:pPr lvl="1"/>
            <a:r>
              <a:rPr lang="en-US" altLang="zh-TW" dirty="0" err="1" smtClean="0"/>
              <a:t>pxHigherPriorityTaskWoken</a:t>
            </a:r>
            <a:r>
              <a:rPr lang="en-US" altLang="zh-TW" dirty="0" smtClean="0"/>
              <a:t>: set </a:t>
            </a:r>
            <a:r>
              <a:rPr lang="en-US" altLang="zh-TW" dirty="0"/>
              <a:t>to </a:t>
            </a:r>
            <a:r>
              <a:rPr lang="en-US" altLang="zh-TW" dirty="0" err="1"/>
              <a:t>pdTRUE</a:t>
            </a:r>
            <a:r>
              <a:rPr lang="en-US" altLang="zh-TW" dirty="0"/>
              <a:t> if giving the semaphore caused a </a:t>
            </a:r>
            <a:r>
              <a:rPr lang="en-US" altLang="zh-TW" dirty="0" smtClean="0"/>
              <a:t>task of a </a:t>
            </a:r>
            <a:r>
              <a:rPr lang="en-US" altLang="zh-TW" dirty="0"/>
              <a:t>higher </a:t>
            </a:r>
            <a:r>
              <a:rPr lang="en-US" altLang="zh-TW" dirty="0" smtClean="0"/>
              <a:t>priority to unblock, causing a </a:t>
            </a:r>
            <a:r>
              <a:rPr lang="en-US" altLang="zh-TW" dirty="0"/>
              <a:t>context </a:t>
            </a:r>
            <a:r>
              <a:rPr lang="en-US" altLang="zh-TW" dirty="0" smtClean="0"/>
              <a:t>switch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540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Reset a Binary Semaphore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xSemaphoreTake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	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xSemaphoreHandle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	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portTickType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xBlockTime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 smtClean="0"/>
          </a:p>
          <a:p>
            <a:r>
              <a:rPr lang="en-US" dirty="0" smtClean="0"/>
              <a:t>Reset (take) a semaphore</a:t>
            </a:r>
          </a:p>
          <a:p>
            <a:pPr lvl="1"/>
            <a:r>
              <a:rPr lang="en-US" dirty="0" err="1" smtClean="0"/>
              <a:t>xSemaphore</a:t>
            </a:r>
            <a:r>
              <a:rPr lang="en-US" dirty="0" smtClean="0"/>
              <a:t>: handle to the semaphore being taken</a:t>
            </a:r>
          </a:p>
          <a:p>
            <a:pPr lvl="1"/>
            <a:r>
              <a:rPr lang="en-US" dirty="0" err="1" smtClean="0"/>
              <a:t>xBlockTime</a:t>
            </a:r>
            <a:r>
              <a:rPr lang="en-US" dirty="0" smtClean="0"/>
              <a:t>: time in ticks to wait for the semaphore to become available</a:t>
            </a:r>
          </a:p>
          <a:p>
            <a:pPr lvl="2"/>
            <a:r>
              <a:rPr lang="en-US" dirty="0" smtClean="0"/>
              <a:t>A block time of zero can be used to poll the semaphore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2658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smtClean="0"/>
              <a:t>Binary Semaphores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24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145245"/>
              </p:ext>
            </p:extLst>
          </p:nvPr>
        </p:nvGraphicFramePr>
        <p:xfrm>
          <a:off x="251520" y="1124744"/>
          <a:ext cx="8712968" cy="464058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vSemaphoreHandle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binary_sem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one_sec_isr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(void){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an ISR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xSemaphoreGiveFromISR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binary_sem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NULL);		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sem_task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 *p){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while(1)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(binary_sem,999999)) puts("Tick!");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main(void){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vSemaphoreCreateBinary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binary_sem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sem_task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(signed char*)) "t1", 2048,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NULL, 1, NULL);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return 0;	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09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Counting Semaphores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TW" dirty="0" smtClean="0"/>
              <a:t>Typically </a:t>
            </a:r>
            <a:r>
              <a:rPr lang="en-US" altLang="zh-TW" dirty="0"/>
              <a:t>used for two things:</a:t>
            </a:r>
          </a:p>
          <a:p>
            <a:pPr>
              <a:spcBef>
                <a:spcPts val="0"/>
              </a:spcBef>
            </a:pPr>
            <a:r>
              <a:rPr lang="en-US" altLang="zh-TW" dirty="0"/>
              <a:t>Counting </a:t>
            </a:r>
            <a:r>
              <a:rPr lang="en-US" altLang="zh-TW" dirty="0" smtClean="0"/>
              <a:t>events: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An </a:t>
            </a:r>
            <a:r>
              <a:rPr lang="en-US" altLang="zh-TW" i="1" dirty="0"/>
              <a:t>event handler </a:t>
            </a:r>
            <a:r>
              <a:rPr lang="en-US" altLang="zh-TW" dirty="0"/>
              <a:t>will 'give' a semaphore each time an event </a:t>
            </a:r>
            <a:r>
              <a:rPr lang="en-US" altLang="zh-TW" dirty="0" smtClean="0"/>
              <a:t>occurs, </a:t>
            </a:r>
            <a:r>
              <a:rPr lang="en-US" altLang="zh-TW" dirty="0"/>
              <a:t>and a </a:t>
            </a:r>
            <a:r>
              <a:rPr lang="en-US" altLang="zh-TW" i="1" dirty="0"/>
              <a:t>handler task </a:t>
            </a:r>
            <a:r>
              <a:rPr lang="en-US" altLang="zh-TW" dirty="0"/>
              <a:t>will 'take' a semaphore each time it processes an </a:t>
            </a:r>
            <a:r>
              <a:rPr lang="en-US" altLang="zh-TW" dirty="0" smtClean="0"/>
              <a:t>event</a:t>
            </a:r>
            <a:endParaRPr lang="en-US" altLang="zh-TW" dirty="0"/>
          </a:p>
          <a:p>
            <a:pPr>
              <a:spcBef>
                <a:spcPts val="0"/>
              </a:spcBef>
            </a:pPr>
            <a:r>
              <a:rPr lang="en-US" altLang="zh-TW" dirty="0"/>
              <a:t>Resource </a:t>
            </a:r>
            <a:r>
              <a:rPr lang="en-US" altLang="zh-TW" dirty="0" smtClean="0"/>
              <a:t>management: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The </a:t>
            </a:r>
            <a:r>
              <a:rPr lang="en-US" altLang="zh-TW" dirty="0"/>
              <a:t>count value indicates </a:t>
            </a:r>
            <a:r>
              <a:rPr lang="en-US" altLang="zh-TW" dirty="0" smtClean="0"/>
              <a:t>number of available resources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To get a resource, </a:t>
            </a:r>
            <a:r>
              <a:rPr lang="en-US" altLang="zh-TW" dirty="0"/>
              <a:t>a task must </a:t>
            </a:r>
            <a:r>
              <a:rPr lang="en-US" altLang="zh-TW" dirty="0" smtClean="0"/>
              <a:t>obtain (take) </a:t>
            </a:r>
            <a:r>
              <a:rPr lang="en-US" altLang="zh-TW" dirty="0"/>
              <a:t>a </a:t>
            </a:r>
            <a:r>
              <a:rPr lang="en-US" altLang="zh-TW" dirty="0" smtClean="0"/>
              <a:t>semaphore 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When </a:t>
            </a:r>
            <a:r>
              <a:rPr lang="en-US" altLang="zh-TW" dirty="0"/>
              <a:t>a task finishes with the </a:t>
            </a:r>
            <a:r>
              <a:rPr lang="en-US" altLang="zh-TW" dirty="0" smtClean="0"/>
              <a:t>resource, </a:t>
            </a:r>
            <a:r>
              <a:rPr lang="en-US" altLang="zh-TW" dirty="0"/>
              <a:t>it 'gives' the semaphore </a:t>
            </a:r>
            <a:r>
              <a:rPr lang="en-US" altLang="zh-TW" dirty="0" smtClean="0"/>
              <a:t>back</a:t>
            </a:r>
            <a:endParaRPr lang="en-US" altLang="zh-TW" dirty="0"/>
          </a:p>
          <a:p>
            <a:pPr>
              <a:spcBef>
                <a:spcPts val="0"/>
              </a:spcBef>
            </a:pP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SemaphoreHandle_t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xSemaphoreCreateCounting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uxMaxCount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uxInitialCount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zh-TW" alt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25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4077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Mutexes</a:t>
            </a:r>
            <a:r>
              <a:rPr lang="en-US" altLang="zh-TW" dirty="0"/>
              <a:t> are used for mutual exclusion, so that only one task at a time uses a shared </a:t>
            </a:r>
            <a:r>
              <a:rPr lang="en-US" altLang="zh-TW" dirty="0" smtClean="0"/>
              <a:t>resource, e.g., file, data, device, ...</a:t>
            </a:r>
          </a:p>
          <a:p>
            <a:pPr lvl="1"/>
            <a:r>
              <a:rPr lang="en-US" altLang="zh-TW" dirty="0" smtClean="0"/>
              <a:t>To </a:t>
            </a:r>
            <a:r>
              <a:rPr lang="en-US" altLang="zh-TW" dirty="0"/>
              <a:t>access the shared resource, a task locks the </a:t>
            </a:r>
            <a:r>
              <a:rPr lang="en-US" altLang="zh-TW" dirty="0" err="1"/>
              <a:t>mutex</a:t>
            </a:r>
            <a:r>
              <a:rPr lang="en-US" altLang="zh-TW" dirty="0"/>
              <a:t> associated with the </a:t>
            </a:r>
            <a:r>
              <a:rPr lang="en-US" altLang="zh-TW" dirty="0" smtClean="0"/>
              <a:t>resource </a:t>
            </a:r>
          </a:p>
          <a:p>
            <a:pPr lvl="1"/>
            <a:r>
              <a:rPr lang="en-US" altLang="zh-TW" dirty="0" smtClean="0"/>
              <a:t>The task owns </a:t>
            </a:r>
            <a:r>
              <a:rPr lang="en-US" altLang="zh-TW" dirty="0"/>
              <a:t>the </a:t>
            </a:r>
            <a:r>
              <a:rPr lang="en-US" altLang="zh-TW" dirty="0" err="1"/>
              <a:t>mutex</a:t>
            </a:r>
            <a:r>
              <a:rPr lang="en-US" altLang="zh-TW" dirty="0"/>
              <a:t>, until it unlocks the </a:t>
            </a:r>
            <a:r>
              <a:rPr lang="en-US" altLang="zh-TW" dirty="0" err="1" smtClean="0"/>
              <a:t>utex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26</a:t>
            </a:fld>
            <a:endParaRPr lang="zh-TW" altLang="zh-TW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709706"/>
            <a:ext cx="8053294" cy="238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3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r>
              <a:rPr lang="en-US" altLang="zh-TW" dirty="0" smtClean="0"/>
              <a:t> </a:t>
            </a:r>
            <a:r>
              <a:rPr lang="en-US" altLang="zh-TW" dirty="0"/>
              <a:t>acts like a token </a:t>
            </a:r>
            <a:r>
              <a:rPr lang="en-US" altLang="zh-TW" dirty="0" smtClean="0"/>
              <a:t>used </a:t>
            </a:r>
            <a:r>
              <a:rPr lang="en-US" altLang="zh-TW" dirty="0"/>
              <a:t>to guard a </a:t>
            </a:r>
            <a:r>
              <a:rPr lang="en-US" altLang="zh-TW" dirty="0" smtClean="0"/>
              <a:t>resource</a:t>
            </a:r>
          </a:p>
          <a:p>
            <a:pPr lvl="1"/>
            <a:r>
              <a:rPr lang="en-US" altLang="zh-TW" dirty="0" smtClean="0"/>
              <a:t>When </a:t>
            </a:r>
            <a:r>
              <a:rPr lang="en-US" altLang="zh-TW" dirty="0"/>
              <a:t>a task wishes to access the </a:t>
            </a:r>
            <a:r>
              <a:rPr lang="en-US" altLang="zh-TW" dirty="0" smtClean="0"/>
              <a:t>resource, </a:t>
            </a:r>
            <a:r>
              <a:rPr lang="en-US" altLang="zh-TW" dirty="0"/>
              <a:t>it must first obtain ('take') the </a:t>
            </a:r>
            <a:r>
              <a:rPr lang="en-US" altLang="zh-TW" dirty="0" smtClean="0"/>
              <a:t>token</a:t>
            </a:r>
          </a:p>
          <a:p>
            <a:pPr lvl="1"/>
            <a:r>
              <a:rPr lang="en-US" altLang="zh-TW" dirty="0" smtClean="0"/>
              <a:t>When the task </a:t>
            </a:r>
            <a:r>
              <a:rPr lang="en-US" altLang="zh-TW" dirty="0"/>
              <a:t>has finished with the resource it must 'give' the token back - allowing other tasks the opportunity to access the same </a:t>
            </a:r>
            <a:r>
              <a:rPr lang="en-US" altLang="zh-TW" dirty="0" smtClean="0"/>
              <a:t>resource</a:t>
            </a:r>
          </a:p>
          <a:p>
            <a:r>
              <a:rPr lang="en-US" altLang="zh-TW" dirty="0" err="1"/>
              <a:t>Mutexes</a:t>
            </a:r>
            <a:r>
              <a:rPr lang="en-US" altLang="zh-TW" dirty="0"/>
              <a:t> are binary semaphores that include a </a:t>
            </a:r>
            <a:r>
              <a:rPr lang="en-US" altLang="zh-TW" i="1" dirty="0"/>
              <a:t>priority inheritance </a:t>
            </a:r>
            <a:r>
              <a:rPr lang="en-US" altLang="zh-TW" dirty="0" smtClean="0"/>
              <a:t>mechanism</a:t>
            </a:r>
          </a:p>
          <a:p>
            <a:pPr lvl="1"/>
            <a:r>
              <a:rPr lang="en-US" altLang="zh-TW" dirty="0" smtClean="0"/>
              <a:t>If </a:t>
            </a:r>
            <a:r>
              <a:rPr lang="en-US" altLang="zh-TW" dirty="0"/>
              <a:t>a high priority task blocks while attempting to obtain a </a:t>
            </a:r>
            <a:r>
              <a:rPr lang="en-US" altLang="zh-TW" dirty="0" err="1"/>
              <a:t>mutex</a:t>
            </a:r>
            <a:r>
              <a:rPr lang="en-US" altLang="zh-TW" dirty="0"/>
              <a:t> (token) that is currently held by a lower priority task, then the priority of the task holding the token is temporarily raised to that of the blocking </a:t>
            </a:r>
            <a:r>
              <a:rPr lang="en-US" altLang="zh-TW" dirty="0" smtClean="0"/>
              <a:t>task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8435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Priority Inversion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Assume priority of T</a:t>
            </a:r>
            <a:r>
              <a:rPr lang="en-US" altLang="zh-TW" baseline="-25000" dirty="0"/>
              <a:t>1</a:t>
            </a:r>
            <a:r>
              <a:rPr lang="en-US" altLang="zh-TW" dirty="0"/>
              <a:t> &gt; priority of </a:t>
            </a:r>
            <a:r>
              <a:rPr lang="en-US" altLang="zh-TW" dirty="0" smtClean="0"/>
              <a:t>T</a:t>
            </a:r>
            <a:r>
              <a:rPr lang="en-US" altLang="zh-TW" baseline="-25000" dirty="0" smtClean="0"/>
              <a:t>9</a:t>
            </a:r>
            <a:endParaRPr lang="en-US" altLang="zh-TW" baseline="-25000" dirty="0"/>
          </a:p>
          <a:p>
            <a:pPr lvl="1"/>
            <a:r>
              <a:rPr lang="en-US" altLang="zh-TW" dirty="0"/>
              <a:t>If </a:t>
            </a:r>
            <a:r>
              <a:rPr lang="en-US" altLang="zh-TW" dirty="0" smtClean="0"/>
              <a:t>T</a:t>
            </a:r>
            <a:r>
              <a:rPr lang="en-US" altLang="zh-TW" sz="2800" baseline="-25000" dirty="0" smtClean="0"/>
              <a:t>9</a:t>
            </a:r>
            <a:r>
              <a:rPr lang="en-US" altLang="zh-TW" dirty="0" smtClean="0"/>
              <a:t> has exclusive access, T</a:t>
            </a:r>
            <a:r>
              <a:rPr lang="en-US" altLang="zh-TW" sz="2800" baseline="-25000" dirty="0" smtClean="0"/>
              <a:t>1</a:t>
            </a:r>
            <a:r>
              <a:rPr lang="en-US" altLang="zh-TW" dirty="0" smtClean="0"/>
              <a:t> </a:t>
            </a:r>
            <a:r>
              <a:rPr lang="en-US" altLang="zh-TW" dirty="0"/>
              <a:t>has to wait until </a:t>
            </a:r>
            <a:r>
              <a:rPr lang="en-US" altLang="zh-TW" dirty="0" smtClean="0"/>
              <a:t>T</a:t>
            </a:r>
            <a:r>
              <a:rPr lang="en-US" altLang="zh-TW" sz="2800" baseline="-25000" dirty="0" smtClean="0"/>
              <a:t>9</a:t>
            </a:r>
            <a:r>
              <a:rPr lang="en-US" altLang="zh-TW" dirty="0" smtClean="0"/>
              <a:t> </a:t>
            </a:r>
            <a:r>
              <a:rPr lang="en-US" altLang="zh-TW" dirty="0"/>
              <a:t>releases </a:t>
            </a:r>
            <a:r>
              <a:rPr lang="en-US" altLang="zh-TW" dirty="0" smtClean="0"/>
              <a:t>resource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/>
              <a:t>inverting priority </a:t>
            </a:r>
            <a:r>
              <a:rPr lang="en-US" altLang="zh-TW" dirty="0" smtClean="0">
                <a:sym typeface="Wingdings" panose="05000000000000000000" pitchFamily="2" charset="2"/>
              </a:rPr>
              <a:t> can raise priority of </a:t>
            </a:r>
            <a:r>
              <a:rPr lang="en-US" altLang="zh-TW" dirty="0"/>
              <a:t>T</a:t>
            </a:r>
            <a:r>
              <a:rPr lang="en-US" altLang="zh-TW" baseline="-25000" dirty="0"/>
              <a:t>9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28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43" y="2467022"/>
            <a:ext cx="7208217" cy="3626274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6793384" y="2852936"/>
            <a:ext cx="1872208" cy="120032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T</a:t>
            </a:r>
            <a:r>
              <a:rPr lang="en-US" altLang="zh-TW" baseline="-25000" dirty="0" smtClean="0">
                <a:latin typeface="+mn-lt"/>
              </a:rPr>
              <a:t>1</a:t>
            </a:r>
            <a:r>
              <a:rPr lang="en-US" altLang="zh-TW" dirty="0" smtClean="0">
                <a:latin typeface="+mn-lt"/>
              </a:rPr>
              <a:t> has higher priority and preempts T</a:t>
            </a:r>
            <a:r>
              <a:rPr lang="en-US" altLang="zh-TW" baseline="-25000" dirty="0" smtClean="0">
                <a:latin typeface="+mn-lt"/>
              </a:rPr>
              <a:t>9</a:t>
            </a:r>
            <a:endParaRPr lang="zh-TW" altLang="en-US" baseline="-25000" dirty="0">
              <a:latin typeface="+mn-lt"/>
            </a:endParaRPr>
          </a:p>
        </p:txBody>
      </p:sp>
      <p:cxnSp>
        <p:nvCxnSpPr>
          <p:cNvPr id="8" name="直線單箭頭接點 7"/>
          <p:cNvCxnSpPr/>
          <p:nvPr/>
        </p:nvCxnSpPr>
        <p:spPr bwMode="auto">
          <a:xfrm flipH="1">
            <a:off x="2976960" y="4077072"/>
            <a:ext cx="3816424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左大括弧 8"/>
          <p:cNvSpPr/>
          <p:nvPr/>
        </p:nvSpPr>
        <p:spPr bwMode="auto">
          <a:xfrm>
            <a:off x="1320776" y="3429000"/>
            <a:ext cx="216024" cy="576064"/>
          </a:xfrm>
          <a:prstGeom prst="lef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467544" y="3356992"/>
            <a:ext cx="997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Critical section</a:t>
            </a:r>
            <a:endParaRPr lang="zh-TW" altLang="en-US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24328" y="5445224"/>
            <a:ext cx="1609614" cy="335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+mn-lt"/>
              </a:rPr>
              <a:t>(critical section)</a:t>
            </a:r>
            <a:endParaRPr lang="zh-TW" altLang="en-US" sz="1600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295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798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Why Synchronization?</a:t>
            </a:r>
            <a:endParaRPr lang="en-CA" altLang="zh-TW"/>
          </a:p>
        </p:txBody>
      </p:sp>
      <p:sp>
        <p:nvSpPr>
          <p:cNvPr id="1141799" name="Rectangle 3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Synchronization may be used to solve:</a:t>
            </a:r>
          </a:p>
          <a:p>
            <a:pPr lvl="1"/>
            <a:r>
              <a:rPr lang="en-US" altLang="zh-TW" dirty="0"/>
              <a:t>Mutual exclusion</a:t>
            </a:r>
          </a:p>
          <a:p>
            <a:pPr lvl="1"/>
            <a:r>
              <a:rPr lang="en-US" altLang="zh-TW" dirty="0"/>
              <a:t>Control flow</a:t>
            </a:r>
          </a:p>
          <a:p>
            <a:pPr lvl="1"/>
            <a:r>
              <a:rPr lang="en-US" altLang="zh-TW" dirty="0"/>
              <a:t>Data flow</a:t>
            </a:r>
          </a:p>
          <a:p>
            <a:r>
              <a:rPr lang="en-US" altLang="zh-TW" dirty="0"/>
              <a:t>Synchronization </a:t>
            </a:r>
            <a:r>
              <a:rPr lang="en-US" altLang="zh-TW" dirty="0" smtClean="0"/>
              <a:t>mechanisms </a:t>
            </a:r>
            <a:r>
              <a:rPr lang="en-US" altLang="zh-TW" dirty="0"/>
              <a:t>include:</a:t>
            </a:r>
          </a:p>
          <a:p>
            <a:pPr lvl="1"/>
            <a:r>
              <a:rPr lang="en-US" altLang="zh-TW" dirty="0" smtClean="0"/>
              <a:t>Message queues</a:t>
            </a:r>
          </a:p>
          <a:p>
            <a:pPr lvl="1"/>
            <a:r>
              <a:rPr lang="en-US" altLang="zh-TW" dirty="0" smtClean="0"/>
              <a:t>Semaphores</a:t>
            </a:r>
            <a:endParaRPr lang="en-US" altLang="zh-TW" dirty="0"/>
          </a:p>
          <a:p>
            <a:pPr lvl="1"/>
            <a:r>
              <a:rPr lang="en-US" altLang="zh-TW" dirty="0" err="1" smtClean="0"/>
              <a:t>Mutexs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Events</a:t>
            </a:r>
            <a:endParaRPr lang="en-US" altLang="zh-TW" dirty="0"/>
          </a:p>
          <a:p>
            <a:r>
              <a:rPr lang="en-US" altLang="zh-TW" dirty="0" smtClean="0"/>
              <a:t>Correct </a:t>
            </a:r>
            <a:r>
              <a:rPr lang="en-US" altLang="zh-TW" dirty="0"/>
              <a:t>synchronization mechanism depends </a:t>
            </a:r>
            <a:br>
              <a:rPr lang="en-US" altLang="zh-TW" dirty="0"/>
            </a:br>
            <a:r>
              <a:rPr lang="en-US" altLang="zh-TW" dirty="0"/>
              <a:t>on the synchronization issue being addressed</a:t>
            </a:r>
            <a:endParaRPr lang="en-CA" altLang="zh-TW" dirty="0"/>
          </a:p>
        </p:txBody>
      </p:sp>
      <p:grpSp>
        <p:nvGrpSpPr>
          <p:cNvPr id="1141765" name="Group 5"/>
          <p:cNvGrpSpPr>
            <a:grpSpLocks/>
          </p:cNvGrpSpPr>
          <p:nvPr/>
        </p:nvGrpSpPr>
        <p:grpSpPr bwMode="auto">
          <a:xfrm>
            <a:off x="8316913" y="2917825"/>
            <a:ext cx="503237" cy="704850"/>
            <a:chOff x="5086" y="1325"/>
            <a:chExt cx="317" cy="444"/>
          </a:xfrm>
        </p:grpSpPr>
        <p:grpSp>
          <p:nvGrpSpPr>
            <p:cNvPr id="1141766" name="Group 45"/>
            <p:cNvGrpSpPr>
              <a:grpSpLocks/>
            </p:cNvGrpSpPr>
            <p:nvPr/>
          </p:nvGrpSpPr>
          <p:grpSpPr bwMode="auto">
            <a:xfrm>
              <a:off x="5086" y="1325"/>
              <a:ext cx="317" cy="444"/>
              <a:chOff x="673" y="878"/>
              <a:chExt cx="720" cy="1008"/>
            </a:xfrm>
          </p:grpSpPr>
          <p:sp>
            <p:nvSpPr>
              <p:cNvPr id="1141767" name="Rectangle 28"/>
              <p:cNvSpPr>
                <a:spLocks noChangeArrowheads="1"/>
              </p:cNvSpPr>
              <p:nvPr/>
            </p:nvSpPr>
            <p:spPr bwMode="auto">
              <a:xfrm>
                <a:off x="673" y="878"/>
                <a:ext cx="720" cy="100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1768" name="Line 29"/>
              <p:cNvSpPr>
                <a:spLocks noChangeShapeType="1"/>
              </p:cNvSpPr>
              <p:nvPr/>
            </p:nvSpPr>
            <p:spPr bwMode="auto">
              <a:xfrm>
                <a:off x="769" y="1022"/>
                <a:ext cx="0" cy="8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69" name="Line 30"/>
              <p:cNvSpPr>
                <a:spLocks noChangeShapeType="1"/>
              </p:cNvSpPr>
              <p:nvPr/>
            </p:nvSpPr>
            <p:spPr bwMode="auto">
              <a:xfrm>
                <a:off x="769" y="1406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0" name="Line 31"/>
              <p:cNvSpPr>
                <a:spLocks noChangeShapeType="1"/>
              </p:cNvSpPr>
              <p:nvPr/>
            </p:nvSpPr>
            <p:spPr bwMode="auto">
              <a:xfrm>
                <a:off x="769" y="1022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1" name="Line 32"/>
              <p:cNvSpPr>
                <a:spLocks noChangeShapeType="1"/>
              </p:cNvSpPr>
              <p:nvPr/>
            </p:nvSpPr>
            <p:spPr bwMode="auto">
              <a:xfrm flipH="1">
                <a:off x="1201" y="102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2" name="Line 33"/>
              <p:cNvSpPr>
                <a:spLocks noChangeShapeType="1"/>
              </p:cNvSpPr>
              <p:nvPr/>
            </p:nvSpPr>
            <p:spPr bwMode="auto">
              <a:xfrm>
                <a:off x="1201" y="1118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3" name="Line 34"/>
              <p:cNvSpPr>
                <a:spLocks noChangeShapeType="1"/>
              </p:cNvSpPr>
              <p:nvPr/>
            </p:nvSpPr>
            <p:spPr bwMode="auto">
              <a:xfrm flipH="1">
                <a:off x="1201" y="121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4" name="Line 35"/>
              <p:cNvSpPr>
                <a:spLocks noChangeShapeType="1"/>
              </p:cNvSpPr>
              <p:nvPr/>
            </p:nvSpPr>
            <p:spPr bwMode="auto">
              <a:xfrm>
                <a:off x="1201" y="1310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5" name="Oval 37"/>
              <p:cNvSpPr>
                <a:spLocks noChangeArrowheads="1"/>
              </p:cNvSpPr>
              <p:nvPr/>
            </p:nvSpPr>
            <p:spPr bwMode="auto">
              <a:xfrm>
                <a:off x="753" y="992"/>
                <a:ext cx="30" cy="30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1776" name="Text Box 36"/>
            <p:cNvSpPr txBox="1">
              <a:spLocks noChangeArrowheads="1"/>
            </p:cNvSpPr>
            <p:nvPr/>
          </p:nvSpPr>
          <p:spPr bwMode="auto">
            <a:xfrm>
              <a:off x="5164" y="1587"/>
              <a:ext cx="218" cy="154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000">
                  <a:latin typeface="Arial" panose="020B0604020202020204" pitchFamily="34" charset="0"/>
                  <a:cs typeface="Arial" panose="020B0604020202020204" pitchFamily="34" charset="0"/>
                </a:rPr>
                <a:t>EF</a:t>
              </a:r>
            </a:p>
          </p:txBody>
        </p:sp>
      </p:grpSp>
      <p:grpSp>
        <p:nvGrpSpPr>
          <p:cNvPr id="1141777" name="Group 38"/>
          <p:cNvGrpSpPr>
            <a:grpSpLocks/>
          </p:cNvGrpSpPr>
          <p:nvPr/>
        </p:nvGrpSpPr>
        <p:grpSpPr bwMode="auto">
          <a:xfrm>
            <a:off x="8316913" y="5140325"/>
            <a:ext cx="484187" cy="677863"/>
            <a:chOff x="2424" y="2913"/>
            <a:chExt cx="720" cy="1008"/>
          </a:xfrm>
        </p:grpSpPr>
        <p:sp>
          <p:nvSpPr>
            <p:cNvPr id="1141778" name="Rectangle 39"/>
            <p:cNvSpPr>
              <a:spLocks noChangeArrowheads="1"/>
            </p:cNvSpPr>
            <p:nvPr/>
          </p:nvSpPr>
          <p:spPr bwMode="auto">
            <a:xfrm>
              <a:off x="2424" y="2913"/>
              <a:ext cx="720" cy="100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en-CA" altLang="zh-TW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41779" name="Group 40"/>
            <p:cNvGrpSpPr>
              <a:grpSpLocks/>
            </p:cNvGrpSpPr>
            <p:nvPr/>
          </p:nvGrpSpPr>
          <p:grpSpPr bwMode="auto">
            <a:xfrm>
              <a:off x="2520" y="3129"/>
              <a:ext cx="528" cy="576"/>
              <a:chOff x="2520" y="3129"/>
              <a:chExt cx="528" cy="576"/>
            </a:xfrm>
          </p:grpSpPr>
          <p:sp>
            <p:nvSpPr>
              <p:cNvPr id="1141780" name="Line 41"/>
              <p:cNvSpPr>
                <a:spLocks noChangeShapeType="1"/>
              </p:cNvSpPr>
              <p:nvPr/>
            </p:nvSpPr>
            <p:spPr bwMode="auto">
              <a:xfrm>
                <a:off x="2640" y="3129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81" name="Line 42"/>
              <p:cNvSpPr>
                <a:spLocks noChangeShapeType="1"/>
              </p:cNvSpPr>
              <p:nvPr/>
            </p:nvSpPr>
            <p:spPr bwMode="auto">
              <a:xfrm>
                <a:off x="2928" y="3129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82" name="Line 43"/>
              <p:cNvSpPr>
                <a:spLocks noChangeShapeType="1"/>
              </p:cNvSpPr>
              <p:nvPr/>
            </p:nvSpPr>
            <p:spPr bwMode="auto">
              <a:xfrm>
                <a:off x="2520" y="3129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83" name="Line 44"/>
              <p:cNvSpPr>
                <a:spLocks noChangeShapeType="1"/>
              </p:cNvSpPr>
              <p:nvPr/>
            </p:nvSpPr>
            <p:spPr bwMode="auto">
              <a:xfrm>
                <a:off x="2520" y="3705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  <p:grpSp>
        <p:nvGrpSpPr>
          <p:cNvPr id="1141784" name="Group 54"/>
          <p:cNvGrpSpPr>
            <a:grpSpLocks/>
          </p:cNvGrpSpPr>
          <p:nvPr/>
        </p:nvGrpSpPr>
        <p:grpSpPr bwMode="auto">
          <a:xfrm>
            <a:off x="8316913" y="1916113"/>
            <a:ext cx="498475" cy="700087"/>
            <a:chOff x="976" y="2040"/>
            <a:chExt cx="358" cy="501"/>
          </a:xfrm>
        </p:grpSpPr>
        <p:sp>
          <p:nvSpPr>
            <p:cNvPr id="1141785" name="Rectangle 48"/>
            <p:cNvSpPr>
              <a:spLocks noChangeArrowheads="1"/>
            </p:cNvSpPr>
            <p:nvPr/>
          </p:nvSpPr>
          <p:spPr bwMode="auto">
            <a:xfrm>
              <a:off x="976" y="2040"/>
              <a:ext cx="358" cy="501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en-CA" altLang="zh-TW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1786" name="Line 49"/>
            <p:cNvSpPr>
              <a:spLocks noChangeShapeType="1"/>
            </p:cNvSpPr>
            <p:nvPr/>
          </p:nvSpPr>
          <p:spPr bwMode="auto">
            <a:xfrm>
              <a:off x="1024" y="2112"/>
              <a:ext cx="0" cy="42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1787" name="Line 50"/>
            <p:cNvSpPr>
              <a:spLocks noChangeShapeType="1"/>
            </p:cNvSpPr>
            <p:nvPr/>
          </p:nvSpPr>
          <p:spPr bwMode="auto">
            <a:xfrm flipV="1">
              <a:off x="1024" y="2207"/>
              <a:ext cx="262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1788" name="Line 51"/>
            <p:cNvSpPr>
              <a:spLocks noChangeShapeType="1"/>
            </p:cNvSpPr>
            <p:nvPr/>
          </p:nvSpPr>
          <p:spPr bwMode="auto">
            <a:xfrm>
              <a:off x="1024" y="2112"/>
              <a:ext cx="262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1789" name="Oval 53"/>
            <p:cNvSpPr>
              <a:spLocks noChangeArrowheads="1"/>
            </p:cNvSpPr>
            <p:nvPr/>
          </p:nvSpPr>
          <p:spPr bwMode="auto">
            <a:xfrm>
              <a:off x="1016" y="2097"/>
              <a:ext cx="15" cy="15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en-CA" altLang="zh-TW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41790" name="Group 71"/>
          <p:cNvGrpSpPr>
            <a:grpSpLocks/>
          </p:cNvGrpSpPr>
          <p:nvPr/>
        </p:nvGrpSpPr>
        <p:grpSpPr bwMode="auto">
          <a:xfrm>
            <a:off x="8316913" y="4065588"/>
            <a:ext cx="501650" cy="701675"/>
            <a:chOff x="1022" y="2855"/>
            <a:chExt cx="316" cy="442"/>
          </a:xfrm>
        </p:grpSpPr>
        <p:grpSp>
          <p:nvGrpSpPr>
            <p:cNvPr id="1141791" name="Group 70"/>
            <p:cNvGrpSpPr>
              <a:grpSpLocks/>
            </p:cNvGrpSpPr>
            <p:nvPr/>
          </p:nvGrpSpPr>
          <p:grpSpPr bwMode="auto">
            <a:xfrm>
              <a:off x="1022" y="2855"/>
              <a:ext cx="316" cy="442"/>
              <a:chOff x="875" y="2664"/>
              <a:chExt cx="720" cy="1008"/>
            </a:xfrm>
          </p:grpSpPr>
          <p:sp>
            <p:nvSpPr>
              <p:cNvPr id="1141792" name="Rectangle 63"/>
              <p:cNvSpPr>
                <a:spLocks noChangeArrowheads="1"/>
              </p:cNvSpPr>
              <p:nvPr/>
            </p:nvSpPr>
            <p:spPr bwMode="auto">
              <a:xfrm>
                <a:off x="875" y="2664"/>
                <a:ext cx="720" cy="1008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1793" name="Line 64"/>
              <p:cNvSpPr>
                <a:spLocks noChangeShapeType="1"/>
              </p:cNvSpPr>
              <p:nvPr/>
            </p:nvSpPr>
            <p:spPr bwMode="auto">
              <a:xfrm>
                <a:off x="971" y="2808"/>
                <a:ext cx="0" cy="8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94" name="Line 65"/>
              <p:cNvSpPr>
                <a:spLocks noChangeShapeType="1"/>
              </p:cNvSpPr>
              <p:nvPr/>
            </p:nvSpPr>
            <p:spPr bwMode="auto">
              <a:xfrm flipV="1">
                <a:off x="971" y="3000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95" name="Line 66"/>
              <p:cNvSpPr>
                <a:spLocks noChangeShapeType="1"/>
              </p:cNvSpPr>
              <p:nvPr/>
            </p:nvSpPr>
            <p:spPr bwMode="auto">
              <a:xfrm>
                <a:off x="971" y="2808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96" name="Oval 68"/>
              <p:cNvSpPr>
                <a:spLocks noChangeArrowheads="1"/>
              </p:cNvSpPr>
              <p:nvPr/>
            </p:nvSpPr>
            <p:spPr bwMode="auto">
              <a:xfrm>
                <a:off x="955" y="2778"/>
                <a:ext cx="30" cy="30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1797" name="Text Box 67"/>
            <p:cNvSpPr txBox="1">
              <a:spLocks noChangeArrowheads="1"/>
            </p:cNvSpPr>
            <p:nvPr/>
          </p:nvSpPr>
          <p:spPr bwMode="auto">
            <a:xfrm>
              <a:off x="1134" y="3130"/>
              <a:ext cx="183" cy="15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</p:txBody>
        </p:sp>
      </p:grp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484399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(1/3)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29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747267"/>
              </p:ext>
            </p:extLst>
          </p:nvPr>
        </p:nvGraphicFramePr>
        <p:xfrm>
          <a:off x="251520" y="1236692"/>
          <a:ext cx="8712968" cy="464058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xSemaphoreHandle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gatekeeper = 0;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user_1(void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(gatekeeper, 1000)){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puts("User 1 got access");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access_precious_resource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critical section</a:t>
                      </a:r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(gatekeeper);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puts("User 1 failed to get access within 1000ms");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(1000);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/*Without delay, user 1 will get key immediately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after releasing the key */                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29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(2/3)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30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362307"/>
              </p:ext>
            </p:extLst>
          </p:nvPr>
        </p:nvGraphicFramePr>
        <p:xfrm>
          <a:off x="251520" y="1397476"/>
          <a:ext cx="8712968" cy="433578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user_2(void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(gatekeeper, 1000)){</a:t>
                      </a:r>
                      <a:endParaRPr kumimoji="1" lang="en-US" altLang="zh-TW" sz="2000" b="1" kern="1200" dirty="0" smtClean="0">
                        <a:solidFill>
                          <a:srgbClr val="00B050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puts("User 2 got access");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access_precious_resource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critical section</a:t>
                      </a:r>
                      <a:endParaRPr kumimoji="1" lang="en-US" altLang="zh-TW" sz="2000" b="1" kern="1200" dirty="0" smtClean="0">
                        <a:solidFill>
                          <a:srgbClr val="00B050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(gatekeeper);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puts("User 2 failed to get access within 1000ms");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(1000);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/*Without delay, user 2 will get key immediately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after releasing the key */            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(3/3)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31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60051"/>
              </p:ext>
            </p:extLst>
          </p:nvPr>
        </p:nvGraphicFramePr>
        <p:xfrm>
          <a:off x="323528" y="1628800"/>
          <a:ext cx="8568952" cy="3744416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4441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main(void){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gatekeeper =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xSemaphoreCreateMutex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/*Create tasks with priority 1 for both users*/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(user_1, (signed char*)) "t1", 1024,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NULL, 1, NULL);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(user_2, (signed char*)) "t2", 1024,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NULL, 1, NULL);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return 0;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Mutual Exclusion</a:t>
            </a:r>
            <a:endParaRPr lang="zh-TW" altLang="en-US"/>
          </a:p>
        </p:txBody>
      </p:sp>
      <p:sp>
        <p:nvSpPr>
          <p:cNvPr id="11796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Problem: multiple tasks may “simultaneously” need to access the same resource</a:t>
            </a:r>
          </a:p>
          <a:p>
            <a:pPr lvl="1"/>
            <a:r>
              <a:rPr lang="en-US" altLang="zh-TW" dirty="0"/>
              <a:t>Resource may be code, data, peripheral, etc.</a:t>
            </a:r>
          </a:p>
          <a:p>
            <a:pPr lvl="1"/>
            <a:r>
              <a:rPr lang="en-US" altLang="zh-TW" dirty="0"/>
              <a:t>Need to allow the shared resource </a:t>
            </a:r>
            <a:r>
              <a:rPr lang="en-US" altLang="zh-TW" dirty="0" smtClean="0"/>
              <a:t>exclusively </a:t>
            </a:r>
            <a:r>
              <a:rPr lang="en-US" altLang="zh-TW" dirty="0"/>
              <a:t>accessible to only one task at a time</a:t>
            </a:r>
          </a:p>
          <a:p>
            <a:r>
              <a:rPr lang="en-US" altLang="zh-TW" dirty="0"/>
              <a:t>How to do?</a:t>
            </a:r>
          </a:p>
          <a:p>
            <a:pPr lvl="1"/>
            <a:r>
              <a:rPr lang="en-US" altLang="zh-TW" dirty="0"/>
              <a:t>Allowing only one task to lock the resource and the rest have to wait for the resource to be unlocked</a:t>
            </a:r>
          </a:p>
          <a:p>
            <a:pPr lvl="1"/>
            <a:r>
              <a:rPr lang="en-US" altLang="zh-TW" dirty="0"/>
              <a:t>Common mechanisms: lock/unlock, </a:t>
            </a:r>
            <a:r>
              <a:rPr lang="en-US" altLang="zh-TW" dirty="0" err="1"/>
              <a:t>mutex</a:t>
            </a:r>
            <a:r>
              <a:rPr lang="en-US" altLang="zh-TW" dirty="0"/>
              <a:t>, semaphore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9821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Control Flow Synchronization</a:t>
            </a:r>
            <a:endParaRPr lang="zh-TW" altLang="en-US"/>
          </a:p>
        </p:txBody>
      </p:sp>
      <p:sp>
        <p:nvSpPr>
          <p:cNvPr id="11806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Problem: a task or ISR may need to resume the execution of one or more other tasks, so that tasks execute in an application-controlled order</a:t>
            </a:r>
          </a:p>
          <a:p>
            <a:pPr lvl="1"/>
            <a:r>
              <a:rPr lang="en-US" altLang="zh-TW" dirty="0"/>
              <a:t>Mutual exclusion is used to prevent another task from </a:t>
            </a:r>
            <a:r>
              <a:rPr lang="en-US" altLang="zh-TW" dirty="0" smtClean="0"/>
              <a:t>running, while control </a:t>
            </a:r>
            <a:r>
              <a:rPr lang="en-US" altLang="zh-TW" dirty="0"/>
              <a:t>flow is used to allow another task to run, often specific tasks</a:t>
            </a:r>
          </a:p>
          <a:p>
            <a:r>
              <a:rPr lang="en-US" altLang="zh-TW" dirty="0"/>
              <a:t>How to do?</a:t>
            </a:r>
          </a:p>
          <a:p>
            <a:pPr lvl="1"/>
            <a:r>
              <a:rPr lang="en-US" altLang="zh-TW" dirty="0"/>
              <a:t>Common mechanisms: post/wait, signal, event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</a:t>
            </a:fld>
            <a:endParaRPr lang="zh-TW" altLang="zh-TW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/>
          <a:srcRect b="8639"/>
          <a:stretch/>
        </p:blipFill>
        <p:spPr>
          <a:xfrm>
            <a:off x="1731962" y="4498429"/>
            <a:ext cx="5553075" cy="152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84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Data Flow Synchronization</a:t>
            </a:r>
            <a:endParaRPr lang="zh-TW" altLang="en-US"/>
          </a:p>
        </p:txBody>
      </p:sp>
      <p:sp>
        <p:nvSpPr>
          <p:cNvPr id="11817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Problem: a task or ISR may need to pass some data to one or more other specific tasks, so that data may be processed in an application-specified order</a:t>
            </a:r>
          </a:p>
          <a:p>
            <a:r>
              <a:rPr lang="en-US" altLang="zh-TW" dirty="0" smtClean="0"/>
              <a:t>How to do?</a:t>
            </a:r>
          </a:p>
          <a:p>
            <a:pPr lvl="1"/>
            <a:r>
              <a:rPr lang="en-US" altLang="zh-TW" dirty="0" smtClean="0"/>
              <a:t>May be accomplished indirectly through control flow synchronization</a:t>
            </a:r>
          </a:p>
          <a:p>
            <a:pPr lvl="1"/>
            <a:r>
              <a:rPr lang="en-US" altLang="zh-TW" dirty="0" smtClean="0"/>
              <a:t>Common mechanisms: queues, signal, post/wait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4385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Introduction to task synchronization 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Queues of </a:t>
            </a:r>
            <a:r>
              <a:rPr lang="en-US" altLang="zh-TW" dirty="0" err="1" smtClean="0">
                <a:solidFill>
                  <a:srgbClr val="FF0000"/>
                </a:solidFill>
              </a:rPr>
              <a:t>FreeRTOS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Semaphores and </a:t>
            </a:r>
            <a:r>
              <a:rPr lang="en-US" altLang="zh-TW" dirty="0" err="1" smtClean="0"/>
              <a:t>mutexs</a:t>
            </a:r>
            <a:r>
              <a:rPr lang="en-US" altLang="zh-TW" dirty="0" smtClean="0"/>
              <a:t>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5631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FreeRTOS</a:t>
            </a:r>
            <a:r>
              <a:rPr lang="en-US" altLang="zh-TW" dirty="0" smtClean="0"/>
              <a:t>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dirty="0"/>
              <a:t>Queues are the primary form of </a:t>
            </a:r>
            <a:r>
              <a:rPr lang="en-US" altLang="zh-TW" dirty="0" smtClean="0"/>
              <a:t>inter-task communications in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Can </a:t>
            </a:r>
            <a:r>
              <a:rPr lang="en-US" altLang="zh-TW" dirty="0"/>
              <a:t>be used to send messages between tasks, and between interrupts and </a:t>
            </a:r>
            <a:r>
              <a:rPr lang="en-US" altLang="zh-TW" dirty="0" smtClean="0"/>
              <a:t>tasks</a:t>
            </a:r>
          </a:p>
          <a:p>
            <a:pPr lvl="1"/>
            <a:r>
              <a:rPr lang="en-US" altLang="zh-TW" dirty="0" smtClean="0"/>
              <a:t>In </a:t>
            </a:r>
            <a:r>
              <a:rPr lang="en-US" altLang="zh-TW" dirty="0"/>
              <a:t>most </a:t>
            </a:r>
            <a:r>
              <a:rPr lang="en-US" altLang="zh-TW" dirty="0" smtClean="0"/>
              <a:t>cases, used </a:t>
            </a:r>
            <a:r>
              <a:rPr lang="en-US" altLang="zh-TW" dirty="0"/>
              <a:t>as thread safe FIFO (First In First Out) buffers with new data being sent to the back of the queue, although data can also be sent to the front.</a:t>
            </a:r>
            <a:endParaRPr lang="en-US" altLang="zh-TW" dirty="0" smtClean="0"/>
          </a:p>
          <a:p>
            <a:pPr lvl="0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7</a:t>
            </a:fld>
            <a:endParaRPr lang="zh-TW" altLang="zh-TW"/>
          </a:p>
        </p:txBody>
      </p:sp>
      <p:pic>
        <p:nvPicPr>
          <p:cNvPr id="1026" name="Picture 2" descr="http://www.freertos.org/queue_animation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933056"/>
            <a:ext cx="7920682" cy="2060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559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FreeRTOS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Queues store a finite number of fixed-size data</a:t>
            </a:r>
          </a:p>
          <a:p>
            <a:pPr lvl="1"/>
            <a:r>
              <a:rPr lang="en-US" altLang="zh-TW" dirty="0" smtClean="0"/>
              <a:t>May be read and written by different tasks, but do not belong to any task</a:t>
            </a:r>
          </a:p>
          <a:p>
            <a:pPr lvl="1"/>
            <a:r>
              <a:rPr lang="en-US" altLang="zh-TW" dirty="0" smtClean="0"/>
              <a:t># of items and item size determined at queue create time</a:t>
            </a:r>
          </a:p>
          <a:p>
            <a:pPr lvl="1"/>
            <a:r>
              <a:rPr lang="en-US" altLang="zh-TW" dirty="0" smtClean="0"/>
              <a:t>Sending/receiving items are by copy not reference</a:t>
            </a:r>
          </a:p>
          <a:p>
            <a:r>
              <a:rPr lang="en-US" altLang="zh-TW" dirty="0" smtClean="0"/>
              <a:t>Queue functions</a:t>
            </a:r>
          </a:p>
          <a:p>
            <a:pPr lvl="1"/>
            <a:r>
              <a:rPr lang="en-US" altLang="zh-TW" dirty="0" smtClean="0"/>
              <a:t>Create queues: </a:t>
            </a:r>
            <a:r>
              <a:rPr lang="en-US" altLang="zh-TW" dirty="0" err="1" smtClean="0"/>
              <a:t>xQueueCreate</a:t>
            </a:r>
            <a:r>
              <a:rPr lang="en-US" altLang="zh-TW" dirty="0" smtClean="0"/>
              <a:t>(), </a:t>
            </a:r>
            <a:r>
              <a:rPr lang="en-US" altLang="zh-TW" dirty="0" err="1" smtClean="0"/>
              <a:t>vQueueDelete</a:t>
            </a:r>
            <a:r>
              <a:rPr lang="en-US" altLang="zh-TW" dirty="0" smtClean="0"/>
              <a:t>()</a:t>
            </a:r>
          </a:p>
          <a:p>
            <a:pPr lvl="1"/>
            <a:r>
              <a:rPr lang="en-US" altLang="zh-TW" dirty="0" smtClean="0"/>
              <a:t>Send/receive data to/from queues: </a:t>
            </a:r>
            <a:r>
              <a:rPr lang="en-US" altLang="zh-TW" dirty="0" err="1" smtClean="0"/>
              <a:t>xQueueSend</a:t>
            </a:r>
            <a:r>
              <a:rPr lang="en-US" altLang="zh-TW" dirty="0" smtClean="0"/>
              <a:t>(), </a:t>
            </a:r>
            <a:r>
              <a:rPr lang="en-US" altLang="zh-TW" dirty="0" err="1" smtClean="0"/>
              <a:t>xQueueSendToBack</a:t>
            </a:r>
            <a:r>
              <a:rPr lang="en-US" altLang="zh-TW" dirty="0" smtClean="0"/>
              <a:t>(), </a:t>
            </a:r>
            <a:r>
              <a:rPr lang="en-US" altLang="zh-TW" dirty="0" err="1" smtClean="0"/>
              <a:t>xQueueReceive</a:t>
            </a:r>
            <a:r>
              <a:rPr lang="en-US" altLang="zh-TW" dirty="0" smtClean="0"/>
              <a:t>(), </a:t>
            </a:r>
            <a:r>
              <a:rPr lang="en-US" altLang="zh-TW" spc="-5" dirty="0" err="1" smtClean="0">
                <a:solidFill>
                  <a:prstClr val="black"/>
                </a:solidFill>
              </a:rPr>
              <a:t>xQueueReceiveFromISR</a:t>
            </a:r>
            <a:r>
              <a:rPr lang="en-US" altLang="zh-TW" spc="-5" dirty="0" smtClean="0">
                <a:solidFill>
                  <a:prstClr val="black"/>
                </a:solidFill>
              </a:rPr>
              <a:t>()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Queue management/number of items in a queue</a:t>
            </a:r>
          </a:p>
          <a:p>
            <a:pPr lvl="1"/>
            <a:r>
              <a:rPr lang="en-US" altLang="zh-TW" dirty="0" smtClean="0"/>
              <a:t>Blocking on a queue/effect of priority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2248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rgbClr val="99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  <a:ea typeface="+mj-e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5222</TotalTime>
  <Words>1915</Words>
  <Application>Microsoft Office PowerPoint</Application>
  <PresentationFormat>如螢幕大小 (4:3)</PresentationFormat>
  <Paragraphs>338</Paragraphs>
  <Slides>32</Slides>
  <Notes>14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42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Task Synchronization</vt:lpstr>
      <vt:lpstr>Outline</vt:lpstr>
      <vt:lpstr>Why Synchronization?</vt:lpstr>
      <vt:lpstr>Mutual Exclusion</vt:lpstr>
      <vt:lpstr>Control Flow Synchronization</vt:lpstr>
      <vt:lpstr>Data Flow Synchronization</vt:lpstr>
      <vt:lpstr>Outline</vt:lpstr>
      <vt:lpstr>FreeRTOS Queues</vt:lpstr>
      <vt:lpstr>FreeRTOS Queues</vt:lpstr>
      <vt:lpstr>Blocking on Queues</vt:lpstr>
      <vt:lpstr>Queue Creation</vt:lpstr>
      <vt:lpstr>Send Data through Queues</vt:lpstr>
      <vt:lpstr>Receive Data through Queues</vt:lpstr>
      <vt:lpstr>Example of Queues (1/2)</vt:lpstr>
      <vt:lpstr>Example of Queues (2/2)</vt:lpstr>
      <vt:lpstr>Outline</vt:lpstr>
      <vt:lpstr>Semaphores</vt:lpstr>
      <vt:lpstr>How Semaphores Work?</vt:lpstr>
      <vt:lpstr>Binary Semaphores</vt:lpstr>
      <vt:lpstr>Binary Semaphores and Interrupts</vt:lpstr>
      <vt:lpstr>Binary Semaphores and Interrupts</vt:lpstr>
      <vt:lpstr>Create a Binary Semaphore</vt:lpstr>
      <vt:lpstr>Set a Binary Semaphore</vt:lpstr>
      <vt:lpstr>Reset a Binary Semaphore</vt:lpstr>
      <vt:lpstr>Example of Binary Semaphores</vt:lpstr>
      <vt:lpstr>Counting Semaphores</vt:lpstr>
      <vt:lpstr>Mutex</vt:lpstr>
      <vt:lpstr>Mutex</vt:lpstr>
      <vt:lpstr>Priority Inversion</vt:lpstr>
      <vt:lpstr>Example of Mutex (1/3)</vt:lpstr>
      <vt:lpstr>Example of Mutex (2/3)</vt:lpstr>
      <vt:lpstr>Example of Mutex (3/3)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Task Synchronization</dc:title>
  <dc:creator>Chung-Ta King</dc:creator>
  <cp:lastModifiedBy>Chung-Ta King</cp:lastModifiedBy>
  <cp:revision>603</cp:revision>
  <cp:lastPrinted>2014-12-09T17:09:16Z</cp:lastPrinted>
  <dcterms:created xsi:type="dcterms:W3CDTF">2000-02-07T23:54:30Z</dcterms:created>
  <dcterms:modified xsi:type="dcterms:W3CDTF">2015-12-21T16:51:47Z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