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9" r:id="rId1"/>
  </p:sldMasterIdLst>
  <p:notesMasterIdLst>
    <p:notesMasterId r:id="rId33"/>
  </p:notesMasterIdLst>
  <p:handoutMasterIdLst>
    <p:handoutMasterId r:id="rId34"/>
  </p:handoutMasterIdLst>
  <p:sldIdLst>
    <p:sldId id="288" r:id="rId2"/>
    <p:sldId id="514" r:id="rId3"/>
    <p:sldId id="515" r:id="rId4"/>
    <p:sldId id="516" r:id="rId5"/>
    <p:sldId id="517" r:id="rId6"/>
    <p:sldId id="518" r:id="rId7"/>
    <p:sldId id="520" r:id="rId8"/>
    <p:sldId id="626" r:id="rId9"/>
    <p:sldId id="592" r:id="rId10"/>
    <p:sldId id="593" r:id="rId11"/>
    <p:sldId id="595" r:id="rId12"/>
    <p:sldId id="596" r:id="rId13"/>
    <p:sldId id="608" r:id="rId14"/>
    <p:sldId id="609" r:id="rId15"/>
    <p:sldId id="622" r:id="rId16"/>
    <p:sldId id="624" r:id="rId17"/>
    <p:sldId id="618" r:id="rId18"/>
    <p:sldId id="619" r:id="rId19"/>
    <p:sldId id="627" r:id="rId20"/>
    <p:sldId id="625" r:id="rId21"/>
    <p:sldId id="524" r:id="rId22"/>
    <p:sldId id="526" r:id="rId23"/>
    <p:sldId id="628" r:id="rId24"/>
    <p:sldId id="629" r:id="rId25"/>
    <p:sldId id="649" r:id="rId26"/>
    <p:sldId id="631" r:id="rId27"/>
    <p:sldId id="650" r:id="rId28"/>
    <p:sldId id="651" r:id="rId29"/>
    <p:sldId id="652" r:id="rId30"/>
    <p:sldId id="646" r:id="rId31"/>
    <p:sldId id="644" r:id="rId32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0000FF"/>
    <a:srgbClr val="339933"/>
    <a:srgbClr val="33CC33"/>
    <a:srgbClr val="FFCC66"/>
    <a:srgbClr val="FFCC99"/>
    <a:srgbClr val="FF0000"/>
    <a:srgbClr val="99CC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1286" y="53"/>
      </p:cViewPr>
      <p:guideLst>
        <p:guide orient="horz" pos="31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6902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 smtClean="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F8720FD9-120A-45D0-BD27-F980DB659080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13462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 smtClean="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98EEF703-A619-4889-95DC-465EFE4F83EA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829073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9D8DE8-22D6-41E4-BFF2-DF766BF81FE1}" type="slidenum">
              <a:rPr lang="zh-TW" altLang="en-US"/>
              <a:pPr/>
              <a:t>2</a:t>
            </a:fld>
            <a:endParaRPr lang="zh-TW" altLang="zh-TW"/>
          </a:p>
        </p:txBody>
      </p:sp>
      <p:sp>
        <p:nvSpPr>
          <p:cNvPr id="1011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1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3938" y="3371850"/>
            <a:ext cx="8186737" cy="3194050"/>
          </a:xfrm>
        </p:spPr>
        <p:txBody>
          <a:bodyPr/>
          <a:lstStyle/>
          <a:p>
            <a:r>
              <a:rPr lang="en-GB" altLang="zh-TW" b="1"/>
              <a:t>Resource management </a:t>
            </a:r>
            <a:r>
              <a:rPr lang="en-GB" altLang="zh-TW"/>
              <a:t>- e.g. memory, processor, hard disk, cd-rom, printer</a:t>
            </a:r>
          </a:p>
          <a:p>
            <a:r>
              <a:rPr lang="en-GB" altLang="zh-TW" b="1"/>
              <a:t>Interface between application and hardware</a:t>
            </a:r>
          </a:p>
          <a:p>
            <a:pPr>
              <a:buFontTx/>
              <a:buChar char="•"/>
            </a:pPr>
            <a:r>
              <a:rPr lang="en-GB" altLang="zh-TW"/>
              <a:t>Creation of an operating system-API for hardware - </a:t>
            </a:r>
            <a:r>
              <a:rPr lang="en-US" altLang="zh-TW"/>
              <a:t>leads to a simple handling of the hardware </a:t>
            </a:r>
            <a:r>
              <a:rPr lang="en-GB" altLang="zh-TW"/>
              <a:t>for the programmer (minor knowledge of hardware)</a:t>
            </a:r>
          </a:p>
          <a:p>
            <a:r>
              <a:rPr lang="en-GB" altLang="zh-TW" b="1"/>
              <a:t>Library of functions for application</a:t>
            </a:r>
            <a:r>
              <a:rPr lang="en-GB" altLang="zh-TW"/>
              <a:t> </a:t>
            </a:r>
          </a:p>
          <a:p>
            <a:r>
              <a:rPr lang="en-GB" altLang="zh-TW" b="1"/>
              <a:t>Use:</a:t>
            </a:r>
            <a:endParaRPr lang="en-GB" altLang="zh-TW"/>
          </a:p>
          <a:p>
            <a:pPr>
              <a:buFontTx/>
              <a:buChar char="•"/>
            </a:pPr>
            <a:r>
              <a:rPr lang="en-GB" altLang="zh-TW"/>
              <a:t>The operating system has a big </a:t>
            </a:r>
            <a:r>
              <a:rPr lang="en-US" altLang="zh-TW"/>
              <a:t>influence</a:t>
            </a:r>
            <a:r>
              <a:rPr lang="en-GB" altLang="zh-TW"/>
              <a:t> at software </a:t>
            </a:r>
            <a:r>
              <a:rPr lang="en-US" altLang="zh-TW"/>
              <a:t>reliability</a:t>
            </a:r>
            <a:r>
              <a:rPr lang="en-GB" altLang="zh-TW"/>
              <a:t>, </a:t>
            </a:r>
            <a:r>
              <a:rPr lang="en-US" altLang="zh-TW"/>
              <a:t>productivity</a:t>
            </a:r>
            <a:r>
              <a:rPr lang="en-GB" altLang="zh-TW"/>
              <a:t>, </a:t>
            </a:r>
            <a:r>
              <a:rPr lang="en-US" altLang="zh-TW"/>
              <a:t>maintenance and service</a:t>
            </a:r>
            <a:r>
              <a:rPr lang="en-GB" altLang="zh-TW"/>
              <a:t>.</a:t>
            </a:r>
          </a:p>
          <a:p>
            <a:pPr>
              <a:buFontTx/>
              <a:buChar char="•"/>
            </a:pPr>
            <a:r>
              <a:rPr lang="en-US" altLang="zh-TW"/>
              <a:t>Allocation </a:t>
            </a:r>
            <a:r>
              <a:rPr lang="en-GB" altLang="zh-TW"/>
              <a:t>of resources (cpu, memory, etc) for the application</a:t>
            </a:r>
          </a:p>
          <a:p>
            <a:pPr>
              <a:buFontTx/>
              <a:buChar char="•"/>
            </a:pPr>
            <a:r>
              <a:rPr lang="en-US" altLang="zh-TW"/>
              <a:t>Deletion </a:t>
            </a:r>
            <a:r>
              <a:rPr lang="en-GB" altLang="zh-TW"/>
              <a:t>of </a:t>
            </a:r>
            <a:r>
              <a:rPr lang="en-US" altLang="zh-TW"/>
              <a:t>conflict situations</a:t>
            </a:r>
            <a:endParaRPr lang="de-DE" altLang="zh-TW"/>
          </a:p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397018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EB9DA7-6C3E-4964-87B9-E48FFAE2D745}" type="slidenum">
              <a:rPr lang="zh-TW" altLang="en-US"/>
              <a:pPr/>
              <a:t>20</a:t>
            </a:fld>
            <a:endParaRPr lang="zh-TW" altLang="zh-TW"/>
          </a:p>
        </p:txBody>
      </p:sp>
      <p:sp>
        <p:nvSpPr>
          <p:cNvPr id="1039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41688" y="531813"/>
            <a:ext cx="3551237" cy="2663825"/>
          </a:xfrm>
          <a:ln/>
        </p:spPr>
      </p:sp>
      <p:sp>
        <p:nvSpPr>
          <p:cNvPr id="1039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2350" y="3371850"/>
            <a:ext cx="8189913" cy="3195638"/>
          </a:xfrm>
        </p:spPr>
        <p:txBody>
          <a:bodyPr/>
          <a:lstStyle/>
          <a:p>
            <a:endParaRPr lang="de-DE" altLang="zh-TW"/>
          </a:p>
        </p:txBody>
      </p:sp>
    </p:spTree>
    <p:extLst>
      <p:ext uri="{BB962C8B-B14F-4D97-AF65-F5344CB8AC3E}">
        <p14:creationId xmlns:p14="http://schemas.microsoft.com/office/powerpoint/2010/main" val="42881939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DBC582-64AD-450C-A798-F997E722500D}" type="slidenum">
              <a:rPr lang="zh-TW" altLang="en-US"/>
              <a:pPr/>
              <a:t>21</a:t>
            </a:fld>
            <a:endParaRPr lang="zh-TW" altLang="zh-TW"/>
          </a:p>
        </p:txBody>
      </p:sp>
      <p:sp>
        <p:nvSpPr>
          <p:cNvPr id="1055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41688" y="531813"/>
            <a:ext cx="3551237" cy="2663825"/>
          </a:xfrm>
          <a:ln/>
        </p:spPr>
      </p:sp>
      <p:sp>
        <p:nvSpPr>
          <p:cNvPr id="1055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2350" y="3371850"/>
            <a:ext cx="8189913" cy="3195638"/>
          </a:xfrm>
        </p:spPr>
        <p:txBody>
          <a:bodyPr/>
          <a:lstStyle/>
          <a:p>
            <a:endParaRPr lang="de-DE" altLang="zh-TW"/>
          </a:p>
        </p:txBody>
      </p:sp>
    </p:spTree>
    <p:extLst>
      <p:ext uri="{BB962C8B-B14F-4D97-AF65-F5344CB8AC3E}">
        <p14:creationId xmlns:p14="http://schemas.microsoft.com/office/powerpoint/2010/main" val="9104038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1F64A-5ABC-4089-B4D8-D035D4D3A05D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076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406A6F-6331-472E-9BD8-B854F84D94CC}" type="slidenum">
              <a:rPr lang="zh-TW" altLang="en-US"/>
              <a:pPr/>
              <a:t>3</a:t>
            </a:fld>
            <a:endParaRPr lang="zh-TW" altLang="zh-TW"/>
          </a:p>
        </p:txBody>
      </p:sp>
      <p:sp>
        <p:nvSpPr>
          <p:cNvPr id="1014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</p:spPr>
      </p:sp>
      <p:sp>
        <p:nvSpPr>
          <p:cNvPr id="101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65250" y="3370263"/>
            <a:ext cx="7504113" cy="3195637"/>
          </a:xfrm>
        </p:spPr>
        <p:txBody>
          <a:bodyPr/>
          <a:lstStyle/>
          <a:p>
            <a:r>
              <a:rPr lang="en-GB" altLang="zh-TW" b="1"/>
              <a:t>Resources management</a:t>
            </a:r>
            <a:endParaRPr lang="en-GB" altLang="zh-TW"/>
          </a:p>
          <a:p>
            <a:pPr>
              <a:buFontTx/>
              <a:buChar char="•"/>
            </a:pPr>
            <a:r>
              <a:rPr lang="en-GB" altLang="zh-TW"/>
              <a:t>Optimising to less memory requirement</a:t>
            </a:r>
          </a:p>
          <a:p>
            <a:pPr>
              <a:buFontTx/>
              <a:buChar char="•"/>
            </a:pPr>
            <a:r>
              <a:rPr lang="en-GB" altLang="zh-TW"/>
              <a:t>Processor</a:t>
            </a:r>
          </a:p>
          <a:p>
            <a:pPr>
              <a:buFontTx/>
              <a:buChar char="•"/>
            </a:pPr>
            <a:r>
              <a:rPr lang="en-GB" altLang="zh-TW"/>
              <a:t>Mostly no management of the ports and periphery </a:t>
            </a:r>
            <a:r>
              <a:rPr lang="en-GB" altLang="zh-TW" sz="900"/>
              <a:t>(limitation to operating system kernel)</a:t>
            </a:r>
          </a:p>
          <a:p>
            <a:endParaRPr lang="en-GB" altLang="zh-TW" b="1"/>
          </a:p>
          <a:p>
            <a:r>
              <a:rPr lang="en-GB" altLang="zh-TW" b="1"/>
              <a:t>Less Overhead</a:t>
            </a:r>
          </a:p>
          <a:p>
            <a:pPr>
              <a:buFontTx/>
              <a:buChar char="•"/>
            </a:pPr>
            <a:r>
              <a:rPr lang="en-GB" altLang="zh-TW"/>
              <a:t>Run time</a:t>
            </a:r>
          </a:p>
          <a:p>
            <a:pPr>
              <a:buFontTx/>
              <a:buChar char="•"/>
            </a:pPr>
            <a:r>
              <a:rPr lang="en-GB" altLang="zh-TW"/>
              <a:t>Memory requirement (RAM, ROM)</a:t>
            </a:r>
            <a:endParaRPr lang="en-GB" altLang="zh-TW" b="1"/>
          </a:p>
          <a:p>
            <a:endParaRPr lang="en-GB" altLang="zh-TW" b="1"/>
          </a:p>
          <a:p>
            <a:r>
              <a:rPr lang="en-GB" altLang="zh-TW" b="1"/>
              <a:t>Interface: </a:t>
            </a:r>
            <a:r>
              <a:rPr lang="en-GB" altLang="zh-TW"/>
              <a:t>Relation to the outside world (input.- and output signals)</a:t>
            </a:r>
            <a:endParaRPr lang="en-GB" altLang="zh-TW" b="1"/>
          </a:p>
          <a:p>
            <a:endParaRPr lang="en-GB" altLang="zh-TW" b="1"/>
          </a:p>
          <a:p>
            <a:r>
              <a:rPr lang="en-GB" altLang="zh-TW" b="1"/>
              <a:t>Kind of operating system:</a:t>
            </a:r>
            <a:endParaRPr lang="en-GB" altLang="zh-TW"/>
          </a:p>
          <a:p>
            <a:pPr>
              <a:buFontTx/>
              <a:buChar char="•"/>
            </a:pPr>
            <a:r>
              <a:rPr lang="en-GB" altLang="zh-TW"/>
              <a:t>Single-/multi-user system</a:t>
            </a:r>
          </a:p>
          <a:p>
            <a:pPr>
              <a:buFontTx/>
              <a:buChar char="•"/>
            </a:pPr>
            <a:r>
              <a:rPr lang="en-GB" altLang="zh-TW"/>
              <a:t>Timesharing (multi-access)</a:t>
            </a:r>
          </a:p>
          <a:p>
            <a:pPr>
              <a:buFontTx/>
              <a:buChar char="•"/>
            </a:pPr>
            <a:r>
              <a:rPr lang="en-GB" altLang="zh-TW"/>
              <a:t>Multitasking </a:t>
            </a:r>
          </a:p>
          <a:p>
            <a:pPr>
              <a:buFontTx/>
              <a:buChar char="•"/>
            </a:pPr>
            <a:r>
              <a:rPr lang="en-GB" altLang="zh-TW"/>
              <a:t>Batch</a:t>
            </a:r>
          </a:p>
        </p:txBody>
      </p:sp>
    </p:spTree>
    <p:extLst>
      <p:ext uri="{BB962C8B-B14F-4D97-AF65-F5344CB8AC3E}">
        <p14:creationId xmlns:p14="http://schemas.microsoft.com/office/powerpoint/2010/main" val="2581109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AEFE3A-E996-4FA1-A1B4-7EEC42307A04}" type="slidenum">
              <a:rPr lang="zh-TW" altLang="en-US"/>
              <a:pPr/>
              <a:t>5</a:t>
            </a:fld>
            <a:endParaRPr lang="zh-TW" altLang="zh-TW"/>
          </a:p>
        </p:txBody>
      </p:sp>
      <p:sp>
        <p:nvSpPr>
          <p:cNvPr id="1022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41688" y="531813"/>
            <a:ext cx="3551237" cy="2663825"/>
          </a:xfrm>
          <a:ln/>
        </p:spPr>
      </p:sp>
      <p:sp>
        <p:nvSpPr>
          <p:cNvPr id="1022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2350" y="3371850"/>
            <a:ext cx="8189913" cy="3195638"/>
          </a:xfrm>
        </p:spPr>
        <p:txBody>
          <a:bodyPr/>
          <a:lstStyle/>
          <a:p>
            <a:endParaRPr lang="de-DE" altLang="zh-TW"/>
          </a:p>
        </p:txBody>
      </p:sp>
    </p:spTree>
    <p:extLst>
      <p:ext uri="{BB962C8B-B14F-4D97-AF65-F5344CB8AC3E}">
        <p14:creationId xmlns:p14="http://schemas.microsoft.com/office/powerpoint/2010/main" val="7527068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A84CDC-6A20-4211-BA98-037870C821BC}" type="slidenum">
              <a:rPr lang="zh-TW" altLang="en-US"/>
              <a:pPr/>
              <a:t>6</a:t>
            </a:fld>
            <a:endParaRPr lang="zh-TW" altLang="zh-TW"/>
          </a:p>
        </p:txBody>
      </p:sp>
      <p:sp>
        <p:nvSpPr>
          <p:cNvPr id="1033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41688" y="531813"/>
            <a:ext cx="3551237" cy="2663825"/>
          </a:xfrm>
          <a:ln/>
        </p:spPr>
      </p:sp>
      <p:sp>
        <p:nvSpPr>
          <p:cNvPr id="1033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2350" y="3371850"/>
            <a:ext cx="8189913" cy="3195638"/>
          </a:xfrm>
        </p:spPr>
        <p:txBody>
          <a:bodyPr/>
          <a:lstStyle/>
          <a:p>
            <a:endParaRPr lang="de-DE" altLang="zh-TW"/>
          </a:p>
        </p:txBody>
      </p:sp>
    </p:spTree>
    <p:extLst>
      <p:ext uri="{BB962C8B-B14F-4D97-AF65-F5344CB8AC3E}">
        <p14:creationId xmlns:p14="http://schemas.microsoft.com/office/powerpoint/2010/main" val="20865865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C3C86E9E-3AA1-4A6A-951A-BB200625AB65}" type="datetime1">
              <a:rPr lang="en-US" smtClean="0"/>
              <a:pPr/>
              <a:t>12/14/2015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372CEC-55CC-48F1-8EA9-CCE5955C4F3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758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C3C86E9E-3AA1-4A6A-951A-BB200625AB65}" type="datetime1">
              <a:rPr lang="en-US" smtClean="0"/>
              <a:pPr/>
              <a:t>12/14/2015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372CEC-55CC-48F1-8EA9-CCE5955C4F3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5294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C3C86E9E-3AA1-4A6A-951A-BB200625AB65}" type="datetime1">
              <a:rPr lang="en-US" smtClean="0"/>
              <a:pPr/>
              <a:t>12/14/2015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372CEC-55CC-48F1-8EA9-CCE5955C4F3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2469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1F64A-5ABC-4089-B4D8-D035D4D3A05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7117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1F64A-5ABC-4089-B4D8-D035D4D3A05D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679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endParaRPr kumimoji="1" lang="zh-TW" altLang="en-US">
              <a:latin typeface="Calibri" panose="020F0502020204030204" pitchFamily="34" charset="0"/>
              <a:ea typeface="新細明體" panose="02020500000000000000" pitchFamily="18" charset="-120"/>
            </a:endParaRPr>
          </a:p>
        </p:txBody>
      </p:sp>
      <p:pic>
        <p:nvPicPr>
          <p:cNvPr id="5" name="Picture 11" descr="清大LOGO(鳥)"/>
          <p:cNvPicPr>
            <a:picLocks noChangeAspect="1" noChangeArrowheads="1"/>
          </p:cNvPicPr>
          <p:nvPr userDrawn="1"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清大書法字 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>
            <a:noFill/>
          </a:ln>
          <a:effectLst>
            <a:prstShdw prst="shdw17" dist="17961" dir="13500000">
              <a:srgbClr val="993D00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r>
              <a:rPr kumimoji="1" lang="en-US" altLang="zh-TW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National Tsing Hua University</a:t>
            </a:r>
          </a:p>
        </p:txBody>
      </p:sp>
      <p:pic>
        <p:nvPicPr>
          <p:cNvPr id="8" name="Picture 13" descr="清大LOGO(圓)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7126D7-2226-4CF4-89DC-1CA388FF3E0E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629789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90E11-D4C9-4736-9586-DD2A24C439AA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23960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990B5-0C4C-429A-9F6E-F0C8CEFC6D17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33899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AD3E7-B039-4A93-AACD-1369AB5C0DA9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0772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D7977-9BA0-48E7-81F9-590A1D8BC6BA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6754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637AE-06FB-472C-8804-23E15062B4AF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81607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21326-5002-4537-AB4D-A4F024E54A7D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80312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97D5C-740A-4F5C-A848-0CD35FD783BB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25058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4F8DA-99A1-4CF9-A981-2621FECEC23E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58611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C183B-1CFB-48EF-8328-1C115138F735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58475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1E77D-F4F5-4B7C-8CD9-C31B3E34D152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95937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endParaRPr kumimoji="1" lang="zh-TW" altLang="en-US">
              <a:latin typeface="Calibri" panose="020F0502020204030204" pitchFamily="34" charset="0"/>
              <a:ea typeface="新細明體" panose="02020500000000000000" pitchFamily="18" charset="-120"/>
            </a:endParaRPr>
          </a:p>
        </p:txBody>
      </p:sp>
      <p:pic>
        <p:nvPicPr>
          <p:cNvPr id="1027" name="Picture 11" descr="清大LOGO(鳥)"/>
          <p:cNvPicPr>
            <a:picLocks noChangeAspect="1" noChangeArrowheads="1"/>
          </p:cNvPicPr>
          <p:nvPr userDrawn="1"/>
        </p:nvPicPr>
        <p:blipFill>
          <a:blip r:embed="rId1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052736"/>
            <a:ext cx="8178800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Click to edit Master text styles</a:t>
            </a:r>
          </a:p>
          <a:p>
            <a:pPr lvl="1"/>
            <a:r>
              <a:rPr lang="en-US" altLang="zh-TW" dirty="0" smtClean="0"/>
              <a:t>Second level</a:t>
            </a:r>
          </a:p>
          <a:p>
            <a:pPr lvl="2"/>
            <a:r>
              <a:rPr lang="en-US" altLang="zh-TW" dirty="0" smtClean="0"/>
              <a:t>Third level</a:t>
            </a:r>
          </a:p>
          <a:p>
            <a:pPr lvl="3"/>
            <a:r>
              <a:rPr lang="en-US" altLang="zh-TW" dirty="0" smtClean="0"/>
              <a:t>Fourth level</a:t>
            </a:r>
          </a:p>
          <a:p>
            <a:pPr lvl="4"/>
            <a:r>
              <a:rPr lang="en-US" altLang="zh-TW" dirty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smtClean="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AB17737F-DE39-4645-9C7E-900D1ED27EF8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  <p:sp>
        <p:nvSpPr>
          <p:cNvPr id="1032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endParaRPr kumimoji="1" lang="zh-TW" altLang="en-US">
              <a:latin typeface="Calibri" panose="020F0502020204030204" pitchFamily="34" charset="0"/>
              <a:ea typeface="新細明體" panose="02020500000000000000" pitchFamily="18" charset="-120"/>
            </a:endParaRPr>
          </a:p>
        </p:txBody>
      </p:sp>
      <p:pic>
        <p:nvPicPr>
          <p:cNvPr id="1033" name="Picture 14" descr="清大書法字 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>
            <a:noFill/>
          </a:ln>
          <a:effectLst>
            <a:prstShdw prst="shdw17" dist="17961" dir="13500000">
              <a:srgbClr val="993D00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r>
              <a:rPr kumimoji="1" lang="en-US" altLang="zh-TW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National Tsing Hua University</a:t>
            </a:r>
          </a:p>
        </p:txBody>
      </p:sp>
      <p:pic>
        <p:nvPicPr>
          <p:cNvPr id="1035" name="Picture 13" descr="清大LOGO(圓)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4384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8956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3528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8100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200" b="0" dirty="0" smtClean="0">
                <a:solidFill>
                  <a:schemeClr val="accent1"/>
                </a:solidFill>
                <a:latin typeface="Arial" panose="020B0604020202020204" pitchFamily="34" charset="0"/>
              </a:rPr>
              <a:t>CS4101 </a:t>
            </a:r>
            <a:r>
              <a:rPr lang="zh-TW" altLang="en-US" sz="3200" b="0" dirty="0" smtClean="0">
                <a:solidFill>
                  <a:schemeClr val="accent1"/>
                </a:solidFill>
                <a:latin typeface="Arial" panose="020B0604020202020204" pitchFamily="34" charset="0"/>
              </a:rPr>
              <a:t>嵌入式系統概論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en-US" altLang="zh-TW" dirty="0" smtClean="0"/>
              <a:t>Real-Time Operating System</a:t>
            </a:r>
            <a:endParaRPr lang="en-US" altLang="zh-TW" b="0" dirty="0" smtClean="0"/>
          </a:p>
        </p:txBody>
      </p:sp>
      <p:sp>
        <p:nvSpPr>
          <p:cNvPr id="5123" name="Rectangle 1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Prof. Chung-Ta King</a:t>
            </a:r>
          </a:p>
          <a:p>
            <a:r>
              <a:rPr lang="en-US" altLang="zh-TW" sz="2800" dirty="0" smtClean="0"/>
              <a:t>Department of Computer Science</a:t>
            </a:r>
          </a:p>
          <a:p>
            <a:r>
              <a:rPr lang="en-US" altLang="zh-TW" sz="2800" dirty="0" smtClean="0"/>
              <a:t>National Tsing Hua University, Taiwan</a:t>
            </a:r>
            <a:endParaRPr lang="zh-TW" altLang="en-US" sz="2800" dirty="0" smtClean="0"/>
          </a:p>
        </p:txBody>
      </p:sp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1475656" y="5572125"/>
            <a:ext cx="64055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1" lang="en-US" altLang="zh-TW" sz="1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kumimoji="1" lang="en-US" altLang="zh-TW" sz="1400" dirty="0">
                <a:latin typeface="Tahoma" panose="020B0604030504040204" pitchFamily="34" charset="0"/>
                <a:cs typeface="Arial" panose="020B0604020202020204" pitchFamily="34" charset="0"/>
              </a:rPr>
              <a:t>Materials from </a:t>
            </a:r>
            <a:r>
              <a:rPr kumimoji="1" lang="en-US" altLang="zh-TW" sz="1400" dirty="0" smtClean="0">
                <a:latin typeface="Tahoma" panose="020B0604030504040204" pitchFamily="34" charset="0"/>
                <a:ea typeface="標楷體" panose="03000509000000000000" pitchFamily="65" charset="-120"/>
              </a:rPr>
              <a:t>Prof</a:t>
            </a:r>
            <a:r>
              <a:rPr kumimoji="1" lang="en-US" altLang="zh-TW" sz="1400" dirty="0">
                <a:latin typeface="Tahoma" panose="020B0604030504040204" pitchFamily="34" charset="0"/>
                <a:ea typeface="標楷體" panose="03000509000000000000" pitchFamily="65" charset="-120"/>
              </a:rPr>
              <a:t>. </a:t>
            </a:r>
            <a:r>
              <a:rPr lang="de-DE" altLang="zh-TW" sz="1400" dirty="0">
                <a:latin typeface="Tahoma" panose="020B0604030504040204" pitchFamily="34" charset="0"/>
                <a:ea typeface="標楷體" panose="03000509000000000000" pitchFamily="65" charset="-120"/>
              </a:rPr>
              <a:t>P. Marwedel of Univ. </a:t>
            </a:r>
            <a:r>
              <a:rPr lang="de-DE" altLang="zh-TW" sz="1400" dirty="0">
                <a:latin typeface="Tahoma" panose="020B0604030504040204" pitchFamily="34" charset="0"/>
                <a:ea typeface="標楷體" panose="03000509000000000000" pitchFamily="65" charset="-120"/>
              </a:rPr>
              <a:t>Dortmund, </a:t>
            </a:r>
            <a:r>
              <a:rPr lang="de-DE" altLang="zh-TW" sz="1400" dirty="0" smtClean="0">
                <a:latin typeface="Tahoma" panose="020B0604030504040204" pitchFamily="34" charset="0"/>
                <a:ea typeface="標楷體" panose="03000509000000000000" pitchFamily="65" charset="-120"/>
              </a:rPr>
              <a:t>Richard Barry, </a:t>
            </a:r>
            <a:r>
              <a:rPr lang="de-DE" altLang="zh-TW" sz="1400" dirty="0" smtClean="0">
                <a:latin typeface="Tahoma" panose="020B0604030504040204" pitchFamily="34" charset="0"/>
                <a:ea typeface="標楷體" panose="03000509000000000000" pitchFamily="65" charset="-120"/>
              </a:rPr>
              <a:t>and </a:t>
            </a:r>
            <a:endParaRPr lang="de-DE" altLang="zh-TW" sz="1400" dirty="0" smtClean="0">
              <a:latin typeface="Tahoma" panose="020B0604030504040204" pitchFamily="34" charset="0"/>
              <a:ea typeface="標楷體" panose="03000509000000000000" pitchFamily="65" charset="-120"/>
            </a:endParaRPr>
          </a:p>
          <a:p>
            <a:pPr algn="ctr"/>
            <a:r>
              <a:rPr kumimoji="1" lang="en-US" altLang="zh-TW" sz="1400" dirty="0">
                <a:latin typeface="Arial" panose="020B0604020202020204" pitchFamily="34" charset="0"/>
                <a:cs typeface="Arial" panose="020B0604020202020204" pitchFamily="34" charset="0"/>
              </a:rPr>
              <a:t>http://www.eecs.umich.edu/eecs/courses/eecs373/Lec/RTOS2.pptx)</a:t>
            </a:r>
            <a:endParaRPr kumimoji="1" lang="zh-TW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Real-Time Characteristics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Pretty much typical embedded systems</a:t>
            </a:r>
          </a:p>
          <a:p>
            <a:pPr lvl="1"/>
            <a:r>
              <a:rPr lang="en-US" dirty="0" smtClean="0"/>
              <a:t>Sensors and actuators all controlled by a processor</a:t>
            </a:r>
          </a:p>
          <a:p>
            <a:pPr lvl="1"/>
            <a:r>
              <a:rPr lang="en-US" dirty="0" smtClean="0"/>
              <a:t>The big difference is </a:t>
            </a:r>
            <a:r>
              <a:rPr lang="en-US" b="1" dirty="0" smtClean="0"/>
              <a:t>timing constraints</a:t>
            </a:r>
            <a:r>
              <a:rPr lang="en-US" dirty="0" smtClean="0"/>
              <a:t> (deadlines)</a:t>
            </a:r>
          </a:p>
          <a:p>
            <a:r>
              <a:rPr lang="en-US" dirty="0" smtClean="0"/>
              <a:t>Tasks can be broken into two categories</a:t>
            </a:r>
            <a:r>
              <a:rPr lang="en-US" baseline="30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</a:t>
            </a:r>
          </a:p>
          <a:p>
            <a:pPr lvl="1"/>
            <a:r>
              <a:rPr lang="en-US" b="1" dirty="0" smtClean="0"/>
              <a:t>Periodic Tasks</a:t>
            </a:r>
            <a:r>
              <a:rPr lang="en-US" dirty="0" smtClean="0"/>
              <a:t>: time-driven, recurring at regular intervals</a:t>
            </a:r>
          </a:p>
          <a:p>
            <a:pPr lvl="2"/>
            <a:r>
              <a:rPr lang="en-US" dirty="0" smtClean="0"/>
              <a:t>A car checking for pedestrians every 0.1 second </a:t>
            </a:r>
          </a:p>
          <a:p>
            <a:pPr lvl="2"/>
            <a:r>
              <a:rPr lang="en-US" dirty="0" smtClean="0"/>
              <a:t>An air monitoring system taking a sample every 10 seconds </a:t>
            </a:r>
          </a:p>
          <a:p>
            <a:pPr lvl="1"/>
            <a:r>
              <a:rPr lang="en-US" sz="2400" b="1" dirty="0" smtClean="0"/>
              <a:t>Aperiodic</a:t>
            </a:r>
            <a:r>
              <a:rPr lang="en-US" sz="2400" dirty="0" smtClean="0"/>
              <a:t>: event-driven</a:t>
            </a:r>
          </a:p>
          <a:p>
            <a:pPr lvl="2"/>
            <a:r>
              <a:rPr lang="en-US" sz="2000" dirty="0" smtClean="0"/>
              <a:t>The airbag of a car having to react to an impact</a:t>
            </a:r>
          </a:p>
          <a:p>
            <a:pPr lvl="2"/>
            <a:r>
              <a:rPr lang="en-US" sz="2000" dirty="0" smtClean="0"/>
              <a:t>The loss of network connectivity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6824" y="5301208"/>
            <a:ext cx="9001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1600" baseline="30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1</a:t>
            </a:r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Sporadic tasks are sometimes considered as a third category. They are tasks similar to aperiodic tasks but activated with some known bounded rate, which is characterized by a minimum interval of time between two successive activations.</a:t>
            </a:r>
            <a:endParaRPr lang="en-US" sz="3200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5972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Soft, Firm and Hard deadlines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instant at which a result is needed is called a </a:t>
            </a:r>
            <a:r>
              <a:rPr lang="en-US" i="1" dirty="0" smtClean="0"/>
              <a:t>deadline</a:t>
            </a:r>
            <a:r>
              <a:rPr lang="en-US" dirty="0" smtClean="0"/>
              <a:t> </a:t>
            </a:r>
          </a:p>
          <a:p>
            <a:r>
              <a:rPr lang="en-US" dirty="0" smtClean="0"/>
              <a:t>If the result has utility even after the deadline has passed, the deadline is classified as </a:t>
            </a:r>
            <a:r>
              <a:rPr lang="en-US" i="1" dirty="0" smtClean="0"/>
              <a:t>soft</a:t>
            </a:r>
            <a:r>
              <a:rPr lang="en-US" dirty="0" smtClean="0"/>
              <a:t>, otherwise it is </a:t>
            </a:r>
            <a:r>
              <a:rPr lang="en-US" i="1" dirty="0" smtClean="0"/>
              <a:t>firm</a:t>
            </a:r>
            <a:r>
              <a:rPr lang="en-US" dirty="0" smtClean="0"/>
              <a:t> </a:t>
            </a:r>
          </a:p>
          <a:p>
            <a:r>
              <a:rPr lang="en-US" dirty="0" smtClean="0"/>
              <a:t>If a catastrophe could result if a firm deadline is missed, the deadline is </a:t>
            </a:r>
            <a:r>
              <a:rPr lang="en-US" i="1" dirty="0" smtClean="0"/>
              <a:t>hard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10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63927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Scheduling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scheduling algorithm is a scheme that selects what job to run next</a:t>
            </a:r>
          </a:p>
          <a:p>
            <a:pPr lvl="1"/>
            <a:r>
              <a:rPr lang="en-US" altLang="zh-TW" dirty="0"/>
              <a:t>Must be able to meet deadlines in all cases</a:t>
            </a:r>
            <a:endParaRPr lang="en-US" dirty="0" smtClean="0"/>
          </a:p>
          <a:p>
            <a:pPr lvl="1"/>
            <a:r>
              <a:rPr lang="en-US" dirty="0" smtClean="0"/>
              <a:t>Can be preemptive or non-preemptive</a:t>
            </a:r>
          </a:p>
          <a:p>
            <a:pPr lvl="1"/>
            <a:r>
              <a:rPr lang="en-US" dirty="0" smtClean="0"/>
              <a:t>Dynamic or static priorities</a:t>
            </a:r>
          </a:p>
          <a:p>
            <a:r>
              <a:rPr lang="en-US" dirty="0" smtClean="0"/>
              <a:t>Two representative RT scheduling algorithms</a:t>
            </a:r>
          </a:p>
          <a:p>
            <a:pPr lvl="1"/>
            <a:r>
              <a:rPr lang="en-US" altLang="zh-TW" i="1" dirty="0" smtClean="0"/>
              <a:t>Rate monotonic </a:t>
            </a:r>
            <a:r>
              <a:rPr lang="en-US" altLang="zh-TW" dirty="0" smtClean="0"/>
              <a:t>(RM): static priority, simple to implement, nice properties</a:t>
            </a:r>
          </a:p>
          <a:p>
            <a:pPr lvl="1"/>
            <a:r>
              <a:rPr lang="en-US" altLang="zh-TW" i="1" dirty="0" smtClean="0"/>
              <a:t>Earliest deadline first </a:t>
            </a:r>
            <a:r>
              <a:rPr lang="en-US" altLang="zh-TW" dirty="0" smtClean="0"/>
              <a:t>(EDF): dynamic priority, harder to implement, very nice properties</a:t>
            </a:r>
            <a:endParaRPr 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11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0200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Rate </a:t>
            </a:r>
            <a:r>
              <a:rPr lang="en-US" altLang="zh-TW" dirty="0" smtClean="0"/>
              <a:t>Monotonic Scheduling</a:t>
            </a:r>
            <a:endParaRPr lang="en-US" altLang="zh-TW" dirty="0"/>
          </a:p>
        </p:txBody>
      </p:sp>
      <p:sp>
        <p:nvSpPr>
          <p:cNvPr id="85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FF0000"/>
                </a:solidFill>
              </a:rPr>
              <a:t>RMS</a:t>
            </a:r>
            <a:r>
              <a:rPr lang="en-US" altLang="zh-TW" dirty="0"/>
              <a:t> [Liu and </a:t>
            </a:r>
            <a:r>
              <a:rPr lang="en-US" altLang="zh-TW" dirty="0" err="1"/>
              <a:t>Layland</a:t>
            </a:r>
            <a:r>
              <a:rPr lang="en-US" altLang="zh-TW" dirty="0"/>
              <a:t>, 73]: widely-used, analyzable scheduling policy</a:t>
            </a:r>
          </a:p>
          <a:p>
            <a:r>
              <a:rPr lang="en-US" altLang="zh-TW" dirty="0" smtClean="0"/>
              <a:t>Assumptions</a:t>
            </a:r>
            <a:r>
              <a:rPr lang="en-US" altLang="zh-TW" dirty="0"/>
              <a:t>:</a:t>
            </a:r>
          </a:p>
          <a:p>
            <a:pPr lvl="1"/>
            <a:r>
              <a:rPr lang="en-US" altLang="zh-TW" dirty="0"/>
              <a:t>All processes run periodically on single </a:t>
            </a:r>
            <a:r>
              <a:rPr lang="en-US" altLang="zh-TW" dirty="0" smtClean="0"/>
              <a:t>CPU</a:t>
            </a:r>
            <a:endParaRPr lang="en-US" altLang="zh-TW" dirty="0"/>
          </a:p>
          <a:p>
            <a:pPr lvl="1"/>
            <a:r>
              <a:rPr lang="en-US" altLang="zh-TW" dirty="0"/>
              <a:t>Zero context switch </a:t>
            </a:r>
            <a:r>
              <a:rPr lang="en-US" altLang="zh-TW" dirty="0" smtClean="0"/>
              <a:t>time</a:t>
            </a:r>
            <a:endParaRPr lang="en-US" altLang="zh-TW" dirty="0"/>
          </a:p>
          <a:p>
            <a:pPr lvl="1"/>
            <a:r>
              <a:rPr lang="en-US" altLang="zh-TW" dirty="0"/>
              <a:t>No data dependencies between </a:t>
            </a:r>
            <a:r>
              <a:rPr lang="en-US" altLang="zh-TW" dirty="0" smtClean="0"/>
              <a:t>processes</a:t>
            </a:r>
            <a:endParaRPr lang="en-US" altLang="zh-TW" dirty="0"/>
          </a:p>
          <a:p>
            <a:pPr lvl="1"/>
            <a:r>
              <a:rPr lang="en-US" altLang="zh-TW" dirty="0"/>
              <a:t>Process execution time is </a:t>
            </a:r>
            <a:r>
              <a:rPr lang="en-US" altLang="zh-TW" dirty="0" smtClean="0"/>
              <a:t>constant</a:t>
            </a:r>
            <a:endParaRPr lang="en-US" altLang="zh-TW" dirty="0"/>
          </a:p>
          <a:p>
            <a:pPr lvl="1"/>
            <a:r>
              <a:rPr lang="en-US" altLang="zh-TW" dirty="0"/>
              <a:t>Deadline is at end of respective </a:t>
            </a:r>
            <a:r>
              <a:rPr lang="en-US" altLang="zh-TW" dirty="0" smtClean="0"/>
              <a:t>period</a:t>
            </a:r>
            <a:endParaRPr lang="en-US" altLang="zh-TW" dirty="0"/>
          </a:p>
          <a:p>
            <a:pPr lvl="1"/>
            <a:r>
              <a:rPr lang="en-US" altLang="zh-TW" dirty="0"/>
              <a:t>Highest-priority ready process </a:t>
            </a:r>
            <a:r>
              <a:rPr lang="en-US" altLang="zh-TW" dirty="0" smtClean="0"/>
              <a:t>runs</a:t>
            </a:r>
          </a:p>
          <a:p>
            <a:pPr lvl="1"/>
            <a:r>
              <a:rPr lang="en-US" altLang="zh-TW" dirty="0" smtClean="0"/>
              <a:t>Tasks can be preempted</a:t>
            </a:r>
            <a:endParaRPr lang="en-US" altLang="zh-TW" dirty="0"/>
          </a:p>
          <a:p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12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36347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8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Rate Monotonic Scheduling</a:t>
            </a:r>
          </a:p>
        </p:txBody>
      </p:sp>
      <p:sp>
        <p:nvSpPr>
          <p:cNvPr id="85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Optimal (fixed) priority assignment: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Shortest-period </a:t>
            </a:r>
            <a:r>
              <a:rPr lang="en-US" altLang="zh-TW" dirty="0">
                <a:solidFill>
                  <a:srgbClr val="FF0000"/>
                </a:solidFill>
              </a:rPr>
              <a:t>process gets highest </a:t>
            </a:r>
            <a:r>
              <a:rPr lang="en-US" altLang="zh-TW" dirty="0" smtClean="0">
                <a:solidFill>
                  <a:srgbClr val="FF0000"/>
                </a:solidFill>
              </a:rPr>
              <a:t>priority</a:t>
            </a:r>
            <a:r>
              <a:rPr lang="en-US" altLang="zh-TW" dirty="0" smtClean="0"/>
              <a:t>, i.e., priority </a:t>
            </a:r>
            <a:r>
              <a:rPr lang="en-US" altLang="zh-TW" dirty="0"/>
              <a:t>inversely proportional to </a:t>
            </a:r>
            <a:r>
              <a:rPr lang="en-US" altLang="zh-TW" dirty="0" smtClean="0"/>
              <a:t>period</a:t>
            </a:r>
            <a:endParaRPr lang="en-US" altLang="zh-TW" dirty="0"/>
          </a:p>
          <a:p>
            <a:pPr lvl="1"/>
            <a:r>
              <a:rPr lang="en-US" altLang="zh-TW" dirty="0" smtClean="0"/>
              <a:t>Break </a:t>
            </a:r>
            <a:r>
              <a:rPr lang="en-US" altLang="zh-TW" dirty="0"/>
              <a:t>ties </a:t>
            </a:r>
            <a:r>
              <a:rPr lang="en-US" altLang="zh-TW" dirty="0" smtClean="0"/>
              <a:t>arbitrarily</a:t>
            </a:r>
            <a:endParaRPr lang="en-US" altLang="zh-TW" dirty="0"/>
          </a:p>
          <a:p>
            <a:r>
              <a:rPr lang="en-US" altLang="zh-TW" dirty="0"/>
              <a:t>No fixed-priority scheme does better</a:t>
            </a:r>
          </a:p>
          <a:p>
            <a:pPr lvl="1"/>
            <a:r>
              <a:rPr lang="en-US" altLang="zh-TW" dirty="0"/>
              <a:t>In terms of CPU utilization while ensuring all processes meet their deadlines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13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7692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3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RMS </a:t>
            </a:r>
            <a:r>
              <a:rPr lang="en-US" altLang="zh-TW" dirty="0" smtClean="0"/>
              <a:t>Example</a:t>
            </a:r>
            <a:endParaRPr lang="en-US" altLang="zh-TW" dirty="0"/>
          </a:p>
        </p:txBody>
      </p:sp>
      <p:sp>
        <p:nvSpPr>
          <p:cNvPr id="951321" name="Rectangle 2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zh-TW" sz="2400" dirty="0"/>
              <a:t>Process		Execution time		Period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zh-TW" sz="2400" dirty="0" smtClean="0"/>
              <a:t>   P1</a:t>
            </a:r>
            <a:r>
              <a:rPr lang="en-US" altLang="zh-TW" sz="2400" dirty="0"/>
              <a:t>				  1			 </a:t>
            </a:r>
            <a:r>
              <a:rPr lang="en-US" altLang="zh-TW" sz="2400" dirty="0" smtClean="0"/>
              <a:t>    </a:t>
            </a:r>
            <a:r>
              <a:rPr lang="en-US" altLang="zh-TW" sz="2400" dirty="0"/>
              <a:t>4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zh-TW" sz="2400" dirty="0" smtClean="0"/>
              <a:t>   P2</a:t>
            </a:r>
            <a:r>
              <a:rPr lang="en-US" altLang="zh-TW" sz="2400" dirty="0"/>
              <a:t>				  2			 </a:t>
            </a:r>
            <a:r>
              <a:rPr lang="en-US" altLang="zh-TW" sz="2400" dirty="0" smtClean="0"/>
              <a:t>    </a:t>
            </a:r>
            <a:r>
              <a:rPr lang="en-US" altLang="zh-TW" sz="2400" dirty="0"/>
              <a:t>6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zh-TW" sz="2400" dirty="0" smtClean="0"/>
              <a:t>   P3</a:t>
            </a:r>
            <a:r>
              <a:rPr lang="en-US" altLang="zh-TW" sz="2400" dirty="0"/>
              <a:t>				  3			 </a:t>
            </a:r>
            <a:r>
              <a:rPr lang="en-US" altLang="zh-TW" sz="2400" dirty="0" smtClean="0"/>
              <a:t>  12</a:t>
            </a:r>
            <a:endParaRPr lang="en-US" altLang="zh-TW" sz="2400" dirty="0"/>
          </a:p>
        </p:txBody>
      </p:sp>
      <p:sp>
        <p:nvSpPr>
          <p:cNvPr id="951301" name="Line 5"/>
          <p:cNvSpPr>
            <a:spLocks noChangeShapeType="1"/>
          </p:cNvSpPr>
          <p:nvPr/>
        </p:nvSpPr>
        <p:spPr bwMode="auto">
          <a:xfrm>
            <a:off x="762000" y="5449888"/>
            <a:ext cx="792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1302" name="Text Box 6"/>
          <p:cNvSpPr txBox="1">
            <a:spLocks noChangeArrowheads="1"/>
          </p:cNvSpPr>
          <p:nvPr/>
        </p:nvSpPr>
        <p:spPr bwMode="auto">
          <a:xfrm>
            <a:off x="7962900" y="4802188"/>
            <a:ext cx="723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latin typeface="Times New Roman" panose="02020603050405020304" pitchFamily="18" charset="0"/>
              </a:rPr>
              <a:t>time</a:t>
            </a:r>
          </a:p>
        </p:txBody>
      </p:sp>
      <p:sp>
        <p:nvSpPr>
          <p:cNvPr id="951303" name="Line 7"/>
          <p:cNvSpPr>
            <a:spLocks noChangeShapeType="1"/>
          </p:cNvSpPr>
          <p:nvPr/>
        </p:nvSpPr>
        <p:spPr bwMode="auto">
          <a:xfrm>
            <a:off x="762000" y="54498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1304" name="Text Box 8"/>
          <p:cNvSpPr txBox="1">
            <a:spLocks noChangeArrowheads="1"/>
          </p:cNvSpPr>
          <p:nvPr/>
        </p:nvSpPr>
        <p:spPr bwMode="auto">
          <a:xfrm>
            <a:off x="611560" y="576897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anose="02020603050405020304" pitchFamily="18" charset="0"/>
              </a:rPr>
              <a:t>0</a:t>
            </a:r>
            <a:endParaRPr lang="en-US" altLang="zh-TW" sz="2400">
              <a:latin typeface="Times New Roman" panose="02020603050405020304" pitchFamily="18" charset="0"/>
            </a:endParaRPr>
          </a:p>
        </p:txBody>
      </p:sp>
      <p:sp>
        <p:nvSpPr>
          <p:cNvPr id="951305" name="Line 9"/>
          <p:cNvSpPr>
            <a:spLocks noChangeShapeType="1"/>
          </p:cNvSpPr>
          <p:nvPr/>
        </p:nvSpPr>
        <p:spPr bwMode="auto">
          <a:xfrm>
            <a:off x="4579938" y="5435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1306" name="Text Box 10"/>
          <p:cNvSpPr txBox="1">
            <a:spLocks noChangeArrowheads="1"/>
          </p:cNvSpPr>
          <p:nvPr/>
        </p:nvSpPr>
        <p:spPr bwMode="auto">
          <a:xfrm>
            <a:off x="4365997" y="57546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anose="02020603050405020304" pitchFamily="18" charset="0"/>
              </a:rPr>
              <a:t>6</a:t>
            </a:r>
            <a:endParaRPr lang="en-US" altLang="zh-TW" sz="2400">
              <a:latin typeface="Times New Roman" panose="02020603050405020304" pitchFamily="18" charset="0"/>
            </a:endParaRPr>
          </a:p>
        </p:txBody>
      </p:sp>
      <p:sp>
        <p:nvSpPr>
          <p:cNvPr id="951307" name="Line 11"/>
          <p:cNvSpPr>
            <a:spLocks noChangeShapeType="1"/>
          </p:cNvSpPr>
          <p:nvPr/>
        </p:nvSpPr>
        <p:spPr bwMode="auto">
          <a:xfrm>
            <a:off x="2034646" y="54498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1308" name="Text Box 12"/>
          <p:cNvSpPr txBox="1">
            <a:spLocks noChangeArrowheads="1"/>
          </p:cNvSpPr>
          <p:nvPr/>
        </p:nvSpPr>
        <p:spPr bwMode="auto">
          <a:xfrm>
            <a:off x="1863039" y="576897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anose="02020603050405020304" pitchFamily="18" charset="0"/>
              </a:rPr>
              <a:t>2</a:t>
            </a:r>
            <a:endParaRPr lang="en-US" altLang="zh-TW" sz="2400">
              <a:latin typeface="Times New Roman" panose="02020603050405020304" pitchFamily="18" charset="0"/>
            </a:endParaRPr>
          </a:p>
        </p:txBody>
      </p:sp>
      <p:sp>
        <p:nvSpPr>
          <p:cNvPr id="951309" name="Line 13"/>
          <p:cNvSpPr>
            <a:spLocks noChangeShapeType="1"/>
          </p:cNvSpPr>
          <p:nvPr/>
        </p:nvSpPr>
        <p:spPr bwMode="auto">
          <a:xfrm>
            <a:off x="3307292" y="54498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1310" name="Text Box 14"/>
          <p:cNvSpPr txBox="1">
            <a:spLocks noChangeArrowheads="1"/>
          </p:cNvSpPr>
          <p:nvPr/>
        </p:nvSpPr>
        <p:spPr bwMode="auto">
          <a:xfrm>
            <a:off x="3114518" y="576897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anose="02020603050405020304" pitchFamily="18" charset="0"/>
              </a:rPr>
              <a:t>4</a:t>
            </a:r>
            <a:endParaRPr lang="en-US" altLang="zh-TW" sz="2400">
              <a:latin typeface="Times New Roman" panose="02020603050405020304" pitchFamily="18" charset="0"/>
            </a:endParaRPr>
          </a:p>
        </p:txBody>
      </p:sp>
      <p:sp>
        <p:nvSpPr>
          <p:cNvPr id="951311" name="Line 15"/>
          <p:cNvSpPr>
            <a:spLocks noChangeShapeType="1"/>
          </p:cNvSpPr>
          <p:nvPr/>
        </p:nvSpPr>
        <p:spPr bwMode="auto">
          <a:xfrm>
            <a:off x="8397875" y="5435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1312" name="Text Box 16"/>
          <p:cNvSpPr txBox="1">
            <a:spLocks noChangeArrowheads="1"/>
          </p:cNvSpPr>
          <p:nvPr/>
        </p:nvSpPr>
        <p:spPr bwMode="auto">
          <a:xfrm>
            <a:off x="8247435" y="5754688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anose="02020603050405020304" pitchFamily="18" charset="0"/>
              </a:rPr>
              <a:t>12</a:t>
            </a:r>
            <a:endParaRPr lang="en-US" altLang="zh-TW" sz="2400">
              <a:latin typeface="Times New Roman" panose="02020603050405020304" pitchFamily="18" charset="0"/>
            </a:endParaRPr>
          </a:p>
        </p:txBody>
      </p:sp>
      <p:sp>
        <p:nvSpPr>
          <p:cNvPr id="951313" name="Line 17"/>
          <p:cNvSpPr>
            <a:spLocks noChangeShapeType="1"/>
          </p:cNvSpPr>
          <p:nvPr/>
        </p:nvSpPr>
        <p:spPr bwMode="auto">
          <a:xfrm>
            <a:off x="5852584" y="54498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1314" name="Text Box 18"/>
          <p:cNvSpPr txBox="1">
            <a:spLocks noChangeArrowheads="1"/>
          </p:cNvSpPr>
          <p:nvPr/>
        </p:nvSpPr>
        <p:spPr bwMode="auto">
          <a:xfrm>
            <a:off x="5617476" y="576897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anose="02020603050405020304" pitchFamily="18" charset="0"/>
              </a:rPr>
              <a:t>8</a:t>
            </a:r>
            <a:endParaRPr lang="en-US" altLang="zh-TW" sz="2400">
              <a:latin typeface="Times New Roman" panose="02020603050405020304" pitchFamily="18" charset="0"/>
            </a:endParaRPr>
          </a:p>
        </p:txBody>
      </p:sp>
      <p:sp>
        <p:nvSpPr>
          <p:cNvPr id="951315" name="Line 19"/>
          <p:cNvSpPr>
            <a:spLocks noChangeShapeType="1"/>
          </p:cNvSpPr>
          <p:nvPr/>
        </p:nvSpPr>
        <p:spPr bwMode="auto">
          <a:xfrm>
            <a:off x="7125230" y="54498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1316" name="Text Box 20"/>
          <p:cNvSpPr txBox="1">
            <a:spLocks noChangeArrowheads="1"/>
          </p:cNvSpPr>
          <p:nvPr/>
        </p:nvSpPr>
        <p:spPr bwMode="auto">
          <a:xfrm>
            <a:off x="6868955" y="5768975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latin typeface="Times New Roman" panose="02020603050405020304" pitchFamily="18" charset="0"/>
              </a:rPr>
              <a:t>10</a:t>
            </a:r>
            <a:endParaRPr lang="en-US" altLang="zh-TW" sz="2400">
              <a:latin typeface="Times New Roman" panose="02020603050405020304" pitchFamily="18" charset="0"/>
            </a:endParaRPr>
          </a:p>
        </p:txBody>
      </p:sp>
      <p:sp>
        <p:nvSpPr>
          <p:cNvPr id="951317" name="Rectangle 21"/>
          <p:cNvSpPr>
            <a:spLocks noChangeArrowheads="1"/>
          </p:cNvSpPr>
          <p:nvPr/>
        </p:nvSpPr>
        <p:spPr bwMode="auto">
          <a:xfrm>
            <a:off x="762001" y="4779964"/>
            <a:ext cx="612000" cy="3600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 dirty="0">
                <a:latin typeface="Times New Roman" panose="02020603050405020304" pitchFamily="18" charset="0"/>
              </a:rPr>
              <a:t>P1</a:t>
            </a:r>
          </a:p>
        </p:txBody>
      </p:sp>
      <p:sp>
        <p:nvSpPr>
          <p:cNvPr id="951319" name="Rectangle 23"/>
          <p:cNvSpPr>
            <a:spLocks noChangeArrowheads="1"/>
          </p:cNvSpPr>
          <p:nvPr/>
        </p:nvSpPr>
        <p:spPr bwMode="auto">
          <a:xfrm>
            <a:off x="1331640" y="4095750"/>
            <a:ext cx="1224000" cy="360000"/>
          </a:xfrm>
          <a:prstGeom prst="rect">
            <a:avLst/>
          </a:pr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 dirty="0">
                <a:latin typeface="Times New Roman" panose="02020603050405020304" pitchFamily="18" charset="0"/>
              </a:rPr>
              <a:t>P2</a:t>
            </a:r>
          </a:p>
        </p:txBody>
      </p:sp>
      <p:sp>
        <p:nvSpPr>
          <p:cNvPr id="951320" name="Rectangle 24"/>
          <p:cNvSpPr>
            <a:spLocks noChangeArrowheads="1"/>
          </p:cNvSpPr>
          <p:nvPr/>
        </p:nvSpPr>
        <p:spPr bwMode="auto">
          <a:xfrm>
            <a:off x="2627313" y="3447256"/>
            <a:ext cx="612000" cy="360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P3</a:t>
            </a:r>
            <a:endParaRPr lang="en-US" altLang="zh-TW" sz="2400" dirty="0">
              <a:latin typeface="Times New Roman" panose="02020603050405020304" pitchFamily="18" charset="0"/>
            </a:endParaRPr>
          </a:p>
        </p:txBody>
      </p:sp>
      <p:sp>
        <p:nvSpPr>
          <p:cNvPr id="951322" name="Rectangle 26"/>
          <p:cNvSpPr>
            <a:spLocks noChangeArrowheads="1"/>
          </p:cNvSpPr>
          <p:nvPr/>
        </p:nvSpPr>
        <p:spPr bwMode="auto">
          <a:xfrm>
            <a:off x="3276601" y="4779964"/>
            <a:ext cx="612000" cy="3600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 dirty="0">
                <a:latin typeface="Times New Roman" panose="02020603050405020304" pitchFamily="18" charset="0"/>
              </a:rPr>
              <a:t>P1</a:t>
            </a:r>
          </a:p>
        </p:txBody>
      </p:sp>
      <p:sp>
        <p:nvSpPr>
          <p:cNvPr id="951323" name="Rectangle 27"/>
          <p:cNvSpPr>
            <a:spLocks noChangeArrowheads="1"/>
          </p:cNvSpPr>
          <p:nvPr/>
        </p:nvSpPr>
        <p:spPr bwMode="auto">
          <a:xfrm>
            <a:off x="5867401" y="4779964"/>
            <a:ext cx="612000" cy="3600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 dirty="0">
                <a:latin typeface="Times New Roman" panose="02020603050405020304" pitchFamily="18" charset="0"/>
              </a:rPr>
              <a:t>P1</a:t>
            </a:r>
          </a:p>
        </p:txBody>
      </p:sp>
      <p:sp>
        <p:nvSpPr>
          <p:cNvPr id="951324" name="Rectangle 28"/>
          <p:cNvSpPr>
            <a:spLocks noChangeArrowheads="1"/>
          </p:cNvSpPr>
          <p:nvPr/>
        </p:nvSpPr>
        <p:spPr bwMode="auto">
          <a:xfrm>
            <a:off x="4499992" y="4095750"/>
            <a:ext cx="1224000" cy="360000"/>
          </a:xfrm>
          <a:prstGeom prst="rect">
            <a:avLst/>
          </a:pr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latin typeface="Times New Roman" panose="02020603050405020304" pitchFamily="18" charset="0"/>
              </a:rPr>
              <a:t>P2</a:t>
            </a:r>
          </a:p>
        </p:txBody>
      </p:sp>
      <p:sp>
        <p:nvSpPr>
          <p:cNvPr id="951325" name="Rectangle 29"/>
          <p:cNvSpPr>
            <a:spLocks noChangeArrowheads="1"/>
          </p:cNvSpPr>
          <p:nvPr/>
        </p:nvSpPr>
        <p:spPr bwMode="auto">
          <a:xfrm>
            <a:off x="3851275" y="3447256"/>
            <a:ext cx="612000" cy="360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anose="02020603050405020304" pitchFamily="18" charset="0"/>
              </a:rPr>
              <a:t>P3</a:t>
            </a:r>
            <a:endParaRPr lang="en-US" altLang="zh-TW" sz="2400">
              <a:latin typeface="Times New Roman" panose="02020603050405020304" pitchFamily="18" charset="0"/>
            </a:endParaRPr>
          </a:p>
        </p:txBody>
      </p:sp>
      <p:sp>
        <p:nvSpPr>
          <p:cNvPr id="951326" name="Rectangle 30"/>
          <p:cNvSpPr>
            <a:spLocks noChangeArrowheads="1"/>
          </p:cNvSpPr>
          <p:nvPr/>
        </p:nvSpPr>
        <p:spPr bwMode="auto">
          <a:xfrm>
            <a:off x="6470165" y="3447256"/>
            <a:ext cx="612000" cy="360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400">
                <a:solidFill>
                  <a:schemeClr val="bg1"/>
                </a:solidFill>
                <a:latin typeface="Times New Roman" panose="02020603050405020304" pitchFamily="18" charset="0"/>
              </a:rPr>
              <a:t>P3</a:t>
            </a:r>
            <a:endParaRPr lang="en-US" altLang="zh-TW" sz="2400">
              <a:latin typeface="Times New Roman" panose="02020603050405020304" pitchFamily="18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14</a:t>
            </a:fld>
            <a:endParaRPr lang="zh-TW" altLang="zh-TW"/>
          </a:p>
        </p:txBody>
      </p:sp>
      <p:grpSp>
        <p:nvGrpSpPr>
          <p:cNvPr id="6" name="群組 5"/>
          <p:cNvGrpSpPr/>
          <p:nvPr/>
        </p:nvGrpSpPr>
        <p:grpSpPr>
          <a:xfrm>
            <a:off x="1547664" y="2827277"/>
            <a:ext cx="1708690" cy="633473"/>
            <a:chOff x="1644110" y="2827277"/>
            <a:chExt cx="1708690" cy="633473"/>
          </a:xfrm>
        </p:grpSpPr>
        <p:sp>
          <p:nvSpPr>
            <p:cNvPr id="3" name="文字方塊 2"/>
            <p:cNvSpPr txBox="1"/>
            <p:nvPr/>
          </p:nvSpPr>
          <p:spPr>
            <a:xfrm>
              <a:off x="1644110" y="2827277"/>
              <a:ext cx="13459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2000" dirty="0" smtClean="0">
                  <a:solidFill>
                    <a:srgbClr val="FF0000"/>
                  </a:solidFill>
                  <a:latin typeface="+mn-lt"/>
                </a:rPr>
                <a:t>Preempted</a:t>
              </a:r>
              <a:endParaRPr lang="zh-TW" altLang="en-US" sz="2000" dirty="0">
                <a:solidFill>
                  <a:srgbClr val="FF0000"/>
                </a:solidFill>
                <a:latin typeface="+mn-lt"/>
              </a:endParaRPr>
            </a:p>
          </p:txBody>
        </p:sp>
        <p:cxnSp>
          <p:nvCxnSpPr>
            <p:cNvPr id="5" name="直線單箭頭接點 4"/>
            <p:cNvCxnSpPr/>
            <p:nvPr/>
          </p:nvCxnSpPr>
          <p:spPr bwMode="auto">
            <a:xfrm>
              <a:off x="2878534" y="3115342"/>
              <a:ext cx="474266" cy="34540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7" name="群組 6"/>
          <p:cNvGrpSpPr/>
          <p:nvPr/>
        </p:nvGrpSpPr>
        <p:grpSpPr>
          <a:xfrm>
            <a:off x="3419872" y="2852936"/>
            <a:ext cx="1151597" cy="578733"/>
            <a:chOff x="3419872" y="2839154"/>
            <a:chExt cx="1151597" cy="578733"/>
          </a:xfrm>
        </p:grpSpPr>
        <p:sp>
          <p:nvSpPr>
            <p:cNvPr id="33" name="文字方塊 32"/>
            <p:cNvSpPr txBox="1"/>
            <p:nvPr/>
          </p:nvSpPr>
          <p:spPr>
            <a:xfrm>
              <a:off x="3419872" y="2839154"/>
              <a:ext cx="115159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2000" dirty="0" smtClean="0">
                  <a:solidFill>
                    <a:srgbClr val="FF0000"/>
                  </a:solidFill>
                  <a:latin typeface="+mn-lt"/>
                </a:rPr>
                <a:t>Resumed</a:t>
              </a:r>
              <a:endParaRPr lang="zh-TW" altLang="en-US" sz="2000" dirty="0">
                <a:solidFill>
                  <a:srgbClr val="FF0000"/>
                </a:solidFill>
                <a:latin typeface="+mn-lt"/>
              </a:endParaRPr>
            </a:p>
          </p:txBody>
        </p:sp>
        <p:cxnSp>
          <p:nvCxnSpPr>
            <p:cNvPr id="34" name="直線單箭頭接點 33"/>
            <p:cNvCxnSpPr/>
            <p:nvPr/>
          </p:nvCxnSpPr>
          <p:spPr bwMode="auto">
            <a:xfrm>
              <a:off x="3851275" y="3115342"/>
              <a:ext cx="0" cy="302545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8" name="群組 7"/>
          <p:cNvGrpSpPr/>
          <p:nvPr/>
        </p:nvGrpSpPr>
        <p:grpSpPr>
          <a:xfrm>
            <a:off x="4427984" y="2852936"/>
            <a:ext cx="1394723" cy="606486"/>
            <a:chOff x="4587224" y="2827277"/>
            <a:chExt cx="1394723" cy="606486"/>
          </a:xfrm>
        </p:grpSpPr>
        <p:sp>
          <p:nvSpPr>
            <p:cNvPr id="39" name="文字方塊 38"/>
            <p:cNvSpPr txBox="1"/>
            <p:nvPr/>
          </p:nvSpPr>
          <p:spPr>
            <a:xfrm>
              <a:off x="4636001" y="2827277"/>
              <a:ext cx="13459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2000" dirty="0" smtClean="0">
                  <a:solidFill>
                    <a:srgbClr val="FF0000"/>
                  </a:solidFill>
                  <a:latin typeface="+mn-lt"/>
                </a:rPr>
                <a:t>Preempted</a:t>
              </a:r>
              <a:endParaRPr lang="zh-TW" altLang="en-US" sz="2000" dirty="0">
                <a:solidFill>
                  <a:srgbClr val="FF0000"/>
                </a:solidFill>
                <a:latin typeface="+mn-lt"/>
              </a:endParaRPr>
            </a:p>
          </p:txBody>
        </p:sp>
        <p:cxnSp>
          <p:nvCxnSpPr>
            <p:cNvPr id="40" name="直線單箭頭接點 39"/>
            <p:cNvCxnSpPr/>
            <p:nvPr/>
          </p:nvCxnSpPr>
          <p:spPr bwMode="auto">
            <a:xfrm flipH="1">
              <a:off x="4587224" y="3142329"/>
              <a:ext cx="430126" cy="29143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9" name="群組 8"/>
          <p:cNvGrpSpPr/>
          <p:nvPr/>
        </p:nvGrpSpPr>
        <p:grpSpPr>
          <a:xfrm>
            <a:off x="6228715" y="2839154"/>
            <a:ext cx="1151597" cy="578733"/>
            <a:chOff x="6411763" y="2839154"/>
            <a:chExt cx="1151597" cy="578733"/>
          </a:xfrm>
        </p:grpSpPr>
        <p:sp>
          <p:nvSpPr>
            <p:cNvPr id="41" name="文字方塊 40"/>
            <p:cNvSpPr txBox="1"/>
            <p:nvPr/>
          </p:nvSpPr>
          <p:spPr>
            <a:xfrm>
              <a:off x="6411763" y="2839154"/>
              <a:ext cx="115159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2000" dirty="0" smtClean="0">
                  <a:solidFill>
                    <a:srgbClr val="FF0000"/>
                  </a:solidFill>
                  <a:latin typeface="+mn-lt"/>
                </a:rPr>
                <a:t>Resumed</a:t>
              </a:r>
              <a:endParaRPr lang="zh-TW" altLang="en-US" sz="2000" dirty="0">
                <a:solidFill>
                  <a:srgbClr val="FF0000"/>
                </a:solidFill>
                <a:latin typeface="+mn-lt"/>
              </a:endParaRPr>
            </a:p>
          </p:txBody>
        </p:sp>
        <p:cxnSp>
          <p:nvCxnSpPr>
            <p:cNvPr id="42" name="直線單箭頭接點 41"/>
            <p:cNvCxnSpPr/>
            <p:nvPr/>
          </p:nvCxnSpPr>
          <p:spPr bwMode="auto">
            <a:xfrm>
              <a:off x="6653213" y="3115342"/>
              <a:ext cx="0" cy="302545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022881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51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51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51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951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951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951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951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951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1317" grpId="0" animBg="1" autoUpdateAnimBg="0"/>
      <p:bldP spid="951319" grpId="0" animBg="1" autoUpdateAnimBg="0"/>
      <p:bldP spid="951320" grpId="0" animBg="1" autoUpdateAnimBg="0"/>
      <p:bldP spid="951322" grpId="0" animBg="1" autoUpdateAnimBg="0"/>
      <p:bldP spid="951323" grpId="0" animBg="1" autoUpdateAnimBg="0"/>
      <p:bldP spid="951324" grpId="0" animBg="1" autoUpdateAnimBg="0"/>
      <p:bldP spid="951325" grpId="0" animBg="1" autoUpdateAnimBg="0"/>
      <p:bldP spid="951326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RMS Example</a:t>
            </a:r>
            <a:endParaRPr lang="en-US" altLang="zh-TW" dirty="0"/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/>
              <a:t>Process		Execution time		Period</a:t>
            </a:r>
          </a:p>
          <a:p>
            <a:pPr marL="0" indent="0">
              <a:buNone/>
            </a:pPr>
            <a:r>
              <a:rPr lang="en-US" altLang="zh-TW" dirty="0" smtClean="0"/>
              <a:t>   P1</a:t>
            </a:r>
            <a:r>
              <a:rPr lang="en-US" altLang="zh-TW" dirty="0" smtClean="0"/>
              <a:t>				  </a:t>
            </a:r>
            <a:r>
              <a:rPr lang="en-US" altLang="zh-TW" dirty="0" smtClean="0">
                <a:solidFill>
                  <a:srgbClr val="FF0000"/>
                </a:solidFill>
              </a:rPr>
              <a:t>2</a:t>
            </a:r>
            <a:r>
              <a:rPr lang="en-US" altLang="zh-TW" dirty="0" smtClean="0"/>
              <a:t>			      4</a:t>
            </a:r>
          </a:p>
          <a:p>
            <a:pPr marL="0" indent="0">
              <a:buNone/>
            </a:pPr>
            <a:r>
              <a:rPr lang="en-US" altLang="zh-TW" dirty="0" smtClean="0"/>
              <a:t>   P2</a:t>
            </a:r>
            <a:r>
              <a:rPr lang="en-US" altLang="zh-TW" dirty="0" smtClean="0"/>
              <a:t>				  </a:t>
            </a:r>
            <a:r>
              <a:rPr lang="en-US" altLang="zh-TW" dirty="0" smtClean="0">
                <a:solidFill>
                  <a:srgbClr val="FF0000"/>
                </a:solidFill>
              </a:rPr>
              <a:t>3</a:t>
            </a:r>
            <a:r>
              <a:rPr lang="en-US" altLang="zh-TW" dirty="0" smtClean="0"/>
              <a:t>			      6</a:t>
            </a:r>
          </a:p>
          <a:p>
            <a:pPr marL="0" indent="0">
              <a:buNone/>
            </a:pPr>
            <a:r>
              <a:rPr lang="en-US" altLang="zh-TW" dirty="0" smtClean="0"/>
              <a:t>   P3</a:t>
            </a:r>
            <a:r>
              <a:rPr lang="en-US" altLang="zh-TW" dirty="0" smtClean="0"/>
              <a:t>				  </a:t>
            </a:r>
            <a:r>
              <a:rPr lang="en-US" altLang="zh-TW" dirty="0" smtClean="0">
                <a:solidFill>
                  <a:srgbClr val="FF0000"/>
                </a:solidFill>
              </a:rPr>
              <a:t>3</a:t>
            </a:r>
            <a:r>
              <a:rPr lang="en-US" altLang="zh-TW" dirty="0" smtClean="0"/>
              <a:t>			    12</a:t>
            </a:r>
          </a:p>
          <a:p>
            <a:r>
              <a:rPr lang="en-US" altLang="zh-TW" dirty="0" smtClean="0"/>
              <a:t>No feasible task assignment to satisfy deadlines:</a:t>
            </a:r>
          </a:p>
          <a:p>
            <a:pPr lvl="1"/>
            <a:r>
              <a:rPr lang="en-US" altLang="zh-TW" dirty="0" smtClean="0"/>
              <a:t>In 12 unit intervals, execute P1 3 times, P2 2 times, P3 1 times </a:t>
            </a:r>
            <a:r>
              <a:rPr lang="en-US" altLang="zh-TW" dirty="0" smtClean="0">
                <a:sym typeface="Wingdings" panose="05000000000000000000" pitchFamily="2" charset="2"/>
              </a:rPr>
              <a:t></a:t>
            </a:r>
            <a:r>
              <a:rPr lang="en-US" altLang="zh-TW" dirty="0" smtClean="0"/>
              <a:t> (6+6+3)=15 unit intervals</a:t>
            </a:r>
          </a:p>
          <a:p>
            <a:pPr lvl="1"/>
            <a:r>
              <a:rPr lang="en-US" altLang="zh-TW" dirty="0"/>
              <a:t>Let n be </a:t>
            </a:r>
            <a:r>
              <a:rPr lang="en-US" altLang="zh-TW" dirty="0" smtClean="0"/>
              <a:t># of tasks, if total </a:t>
            </a:r>
            <a:r>
              <a:rPr lang="en-US" altLang="zh-TW" dirty="0"/>
              <a:t>utilization </a:t>
            </a:r>
            <a:r>
              <a:rPr lang="en-US" altLang="zh-TW" dirty="0" smtClean="0"/>
              <a:t>&lt; </a:t>
            </a:r>
            <a:r>
              <a:rPr lang="en-US" altLang="zh-TW" dirty="0"/>
              <a:t>n(2</a:t>
            </a:r>
            <a:r>
              <a:rPr lang="en-US" altLang="zh-TW" baseline="30000" dirty="0"/>
              <a:t>1/n</a:t>
            </a:r>
            <a:r>
              <a:rPr lang="en-US" altLang="zh-TW" dirty="0"/>
              <a:t>-1),  </a:t>
            </a:r>
            <a:r>
              <a:rPr lang="en-US" altLang="zh-TW" dirty="0" smtClean="0"/>
              <a:t>tasks </a:t>
            </a:r>
            <a:r>
              <a:rPr lang="en-US" altLang="zh-TW" dirty="0"/>
              <a:t>are </a:t>
            </a:r>
            <a:r>
              <a:rPr lang="en-US" altLang="zh-TW" dirty="0" smtClean="0"/>
              <a:t>schedulable (at </a:t>
            </a:r>
            <a:r>
              <a:rPr lang="en-US" altLang="zh-TW" dirty="0"/>
              <a:t>n=∞ </a:t>
            </a:r>
            <a:r>
              <a:rPr lang="en-US" altLang="zh-TW" dirty="0" smtClean="0">
                <a:sym typeface="Wingdings" panose="05000000000000000000" pitchFamily="2" charset="2"/>
              </a:rPr>
              <a:t> </a:t>
            </a:r>
            <a:r>
              <a:rPr lang="en-US" altLang="zh-TW" dirty="0" smtClean="0"/>
              <a:t>69.3%)</a:t>
            </a:r>
            <a:endParaRPr lang="en-US" altLang="zh-TW" dirty="0"/>
          </a:p>
          <a:p>
            <a:pPr lvl="1"/>
            <a:r>
              <a:rPr lang="en-US" altLang="zh-TW" dirty="0"/>
              <a:t>This means that </a:t>
            </a:r>
            <a:r>
              <a:rPr lang="en-US" altLang="zh-TW" dirty="0" smtClean="0"/>
              <a:t>RMS algorithm </a:t>
            </a:r>
            <a:r>
              <a:rPr lang="en-US" altLang="zh-TW" dirty="0"/>
              <a:t>will work if the total CPU utilization is less than 2/3!</a:t>
            </a:r>
          </a:p>
          <a:p>
            <a:pPr lvl="1"/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15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0328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Earliest-Deadline-First Scheduling (EDF)</a:t>
            </a:r>
            <a:endParaRPr lang="en-US" altLang="zh-TW" dirty="0"/>
          </a:p>
        </p:txBody>
      </p:sp>
      <p:sp>
        <p:nvSpPr>
          <p:cNvPr id="86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Process closest to its deadline has highest priority</a:t>
            </a:r>
          </a:p>
          <a:p>
            <a:pPr lvl="1"/>
            <a:r>
              <a:rPr lang="en-US" altLang="zh-TW" dirty="0" smtClean="0"/>
              <a:t>Requires recalculating processes at every time unit</a:t>
            </a:r>
          </a:p>
          <a:p>
            <a:pPr lvl="1"/>
            <a:r>
              <a:rPr lang="en-US" altLang="zh-TW" dirty="0" smtClean="0"/>
              <a:t>Dynamic </a:t>
            </a:r>
            <a:r>
              <a:rPr lang="en-US" altLang="zh-TW" dirty="0"/>
              <a:t>priority </a:t>
            </a:r>
            <a:r>
              <a:rPr lang="en-US" altLang="zh-TW" dirty="0" smtClean="0"/>
              <a:t>assignment: priority </a:t>
            </a:r>
            <a:r>
              <a:rPr lang="en-US" altLang="zh-TW" dirty="0"/>
              <a:t>of a </a:t>
            </a:r>
            <a:r>
              <a:rPr lang="en-US" altLang="zh-TW" dirty="0" smtClean="0"/>
              <a:t>task </a:t>
            </a:r>
            <a:r>
              <a:rPr lang="en-US" altLang="zh-TW" dirty="0"/>
              <a:t>is assigned as the </a:t>
            </a:r>
            <a:r>
              <a:rPr lang="en-US" altLang="zh-TW" dirty="0" smtClean="0"/>
              <a:t>task </a:t>
            </a:r>
            <a:r>
              <a:rPr lang="en-US" altLang="zh-TW" dirty="0"/>
              <a:t>arrives</a:t>
            </a:r>
          </a:p>
          <a:p>
            <a:pPr lvl="1"/>
            <a:r>
              <a:rPr lang="en-US" altLang="zh-TW" dirty="0" smtClean="0"/>
              <a:t>Tasks </a:t>
            </a:r>
            <a:r>
              <a:rPr lang="en-US" altLang="zh-TW" dirty="0"/>
              <a:t>do not have to be periodic</a:t>
            </a:r>
          </a:p>
          <a:p>
            <a:r>
              <a:rPr lang="en-US" altLang="zh-TW" dirty="0" smtClean="0"/>
              <a:t>EDF </a:t>
            </a:r>
            <a:r>
              <a:rPr lang="en-US" altLang="zh-TW" dirty="0"/>
              <a:t>is an optimal uniprocessor scheduling </a:t>
            </a:r>
            <a:r>
              <a:rPr lang="en-US" altLang="zh-TW" dirty="0" smtClean="0"/>
              <a:t>algorithm</a:t>
            </a:r>
          </a:p>
          <a:p>
            <a:pPr lvl="1"/>
            <a:r>
              <a:rPr lang="en-US" altLang="zh-TW" dirty="0" smtClean="0"/>
              <a:t>Can </a:t>
            </a:r>
            <a:r>
              <a:rPr lang="en-US" altLang="zh-TW" dirty="0"/>
              <a:t>use 100% of </a:t>
            </a:r>
            <a:r>
              <a:rPr lang="en-US" altLang="zh-TW" dirty="0" smtClean="0"/>
              <a:t>CPU</a:t>
            </a:r>
            <a:endParaRPr lang="en-US" altLang="zh-TW" dirty="0"/>
          </a:p>
          <a:p>
            <a:pPr lvl="1"/>
            <a:r>
              <a:rPr lang="en-US" altLang="zh-TW" dirty="0"/>
              <a:t>Scheduling cost is high and ready queue can reassign </a:t>
            </a:r>
            <a:r>
              <a:rPr lang="en-US" altLang="zh-TW" dirty="0" smtClean="0"/>
              <a:t>priority</a:t>
            </a:r>
            <a:endParaRPr lang="en-US" altLang="zh-TW" dirty="0"/>
          </a:p>
          <a:p>
            <a:pPr lvl="1"/>
            <a:r>
              <a:rPr lang="en-US" altLang="zh-TW" dirty="0" smtClean="0"/>
              <a:t>May </a:t>
            </a:r>
            <a:r>
              <a:rPr lang="en-US" altLang="zh-TW" dirty="0"/>
              <a:t>fail to meet a </a:t>
            </a:r>
            <a:r>
              <a:rPr lang="en-US" altLang="zh-TW" dirty="0" smtClean="0"/>
              <a:t>deadline</a:t>
            </a:r>
            <a:endParaRPr lang="en-US" altLang="zh-TW" dirty="0"/>
          </a:p>
          <a:p>
            <a:pPr lvl="1"/>
            <a:r>
              <a:rPr lang="en-US" altLang="zh-TW" dirty="0"/>
              <a:t>Cannot guarantee who will miss deadline, </a:t>
            </a:r>
            <a:r>
              <a:rPr lang="en-US" altLang="zh-TW" dirty="0" smtClean="0"/>
              <a:t>but RMS </a:t>
            </a:r>
            <a:r>
              <a:rPr lang="en-US" altLang="zh-TW" dirty="0"/>
              <a:t>can guarantee </a:t>
            </a:r>
            <a:r>
              <a:rPr lang="en-US" altLang="zh-TW" dirty="0" smtClean="0"/>
              <a:t>that the </a:t>
            </a:r>
            <a:r>
              <a:rPr lang="en-US" altLang="zh-TW" dirty="0"/>
              <a:t>lowest priority task miss </a:t>
            </a:r>
            <a:r>
              <a:rPr lang="en-US" altLang="zh-TW" dirty="0" smtClean="0"/>
              <a:t>deadline</a:t>
            </a:r>
            <a:endParaRPr lang="en-US" altLang="zh-TW" dirty="0"/>
          </a:p>
          <a:p>
            <a:endParaRPr lang="en-US" altLang="zh-TW" dirty="0"/>
          </a:p>
          <a:p>
            <a:pPr lvl="1"/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16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24587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694" name="Rectangle 6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 of EDF Algorithm</a:t>
            </a:r>
            <a:endParaRPr lang="en-US" altLang="zh-TW" dirty="0"/>
          </a:p>
        </p:txBody>
      </p:sp>
      <p:sp>
        <p:nvSpPr>
          <p:cNvPr id="965695" name="Rectangle 6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T1: period 2; execution time 0.9</a:t>
            </a:r>
          </a:p>
          <a:p>
            <a:r>
              <a:rPr lang="en-US" altLang="zh-TW" dirty="0" smtClean="0"/>
              <a:t>T2: period 5; execution time 2.3</a:t>
            </a:r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17</a:t>
            </a:fld>
            <a:endParaRPr lang="zh-TW" altLang="zh-TW"/>
          </a:p>
        </p:txBody>
      </p:sp>
      <p:sp>
        <p:nvSpPr>
          <p:cNvPr id="965635" name="Rectangle 3"/>
          <p:cNvSpPr>
            <a:spLocks noChangeArrowheads="1"/>
          </p:cNvSpPr>
          <p:nvPr/>
        </p:nvSpPr>
        <p:spPr bwMode="auto">
          <a:xfrm>
            <a:off x="7077075" y="5770581"/>
            <a:ext cx="310983" cy="36933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r>
              <a:rPr lang="en-US" altLang="zh-TW" dirty="0">
                <a:solidFill>
                  <a:srgbClr val="000000"/>
                </a:solidFill>
                <a:latin typeface="+mn-lt"/>
              </a:rPr>
              <a:t>10</a:t>
            </a:r>
            <a:endParaRPr lang="en-US" altLang="zh-TW" dirty="0">
              <a:latin typeface="+mn-lt"/>
            </a:endParaRPr>
          </a:p>
        </p:txBody>
      </p:sp>
      <p:sp>
        <p:nvSpPr>
          <p:cNvPr id="965636" name="Line 4"/>
          <p:cNvSpPr>
            <a:spLocks noChangeShapeType="1"/>
          </p:cNvSpPr>
          <p:nvPr/>
        </p:nvSpPr>
        <p:spPr bwMode="auto">
          <a:xfrm>
            <a:off x="2392363" y="4787909"/>
            <a:ext cx="1587" cy="8270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65637" name="Line 5"/>
          <p:cNvSpPr>
            <a:spLocks noChangeShapeType="1"/>
          </p:cNvSpPr>
          <p:nvPr/>
        </p:nvSpPr>
        <p:spPr bwMode="auto">
          <a:xfrm flipH="1">
            <a:off x="2392363" y="5613409"/>
            <a:ext cx="6134100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965638" name="Freeform 6"/>
          <p:cNvSpPr>
            <a:spLocks/>
          </p:cNvSpPr>
          <p:nvPr/>
        </p:nvSpPr>
        <p:spPr bwMode="auto">
          <a:xfrm>
            <a:off x="8509000" y="5516572"/>
            <a:ext cx="166688" cy="188912"/>
          </a:xfrm>
          <a:custGeom>
            <a:avLst/>
            <a:gdLst>
              <a:gd name="T0" fmla="*/ 0 w 113"/>
              <a:gd name="T1" fmla="*/ 0 h 119"/>
              <a:gd name="T2" fmla="*/ 113 w 113"/>
              <a:gd name="T3" fmla="*/ 60 h 119"/>
              <a:gd name="T4" fmla="*/ 0 w 113"/>
              <a:gd name="T5" fmla="*/ 119 h 119"/>
              <a:gd name="T6" fmla="*/ 0 w 113"/>
              <a:gd name="T7" fmla="*/ 0 h 1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3" h="119">
                <a:moveTo>
                  <a:pt x="0" y="0"/>
                </a:moveTo>
                <a:lnTo>
                  <a:pt x="113" y="60"/>
                </a:lnTo>
                <a:lnTo>
                  <a:pt x="0" y="11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965639" name="Line 7"/>
          <p:cNvSpPr>
            <a:spLocks noChangeShapeType="1"/>
          </p:cNvSpPr>
          <p:nvPr/>
        </p:nvSpPr>
        <p:spPr bwMode="auto">
          <a:xfrm>
            <a:off x="2873375" y="5443547"/>
            <a:ext cx="1588" cy="3317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965640" name="Line 8"/>
          <p:cNvSpPr>
            <a:spLocks noChangeShapeType="1"/>
          </p:cNvSpPr>
          <p:nvPr/>
        </p:nvSpPr>
        <p:spPr bwMode="auto">
          <a:xfrm>
            <a:off x="3841750" y="5443547"/>
            <a:ext cx="1588" cy="3317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965641" name="Line 9"/>
          <p:cNvSpPr>
            <a:spLocks noChangeShapeType="1"/>
          </p:cNvSpPr>
          <p:nvPr/>
        </p:nvSpPr>
        <p:spPr bwMode="auto">
          <a:xfrm>
            <a:off x="6742113" y="5443547"/>
            <a:ext cx="1587" cy="3317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965642" name="Line 10"/>
          <p:cNvSpPr>
            <a:spLocks noChangeShapeType="1"/>
          </p:cNvSpPr>
          <p:nvPr/>
        </p:nvSpPr>
        <p:spPr bwMode="auto">
          <a:xfrm>
            <a:off x="7708900" y="5443547"/>
            <a:ext cx="1588" cy="3317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965643" name="Rectangle 11"/>
          <p:cNvSpPr>
            <a:spLocks noChangeArrowheads="1"/>
          </p:cNvSpPr>
          <p:nvPr/>
        </p:nvSpPr>
        <p:spPr bwMode="auto">
          <a:xfrm>
            <a:off x="2038350" y="5143509"/>
            <a:ext cx="306174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zh-TW">
                <a:solidFill>
                  <a:srgbClr val="000000"/>
                </a:solidFill>
                <a:latin typeface="+mn-lt"/>
              </a:rPr>
              <a:t>T2</a:t>
            </a:r>
            <a:endParaRPr lang="en-US" altLang="zh-TW">
              <a:latin typeface="+mn-lt"/>
            </a:endParaRPr>
          </a:p>
        </p:txBody>
      </p:sp>
      <p:sp>
        <p:nvSpPr>
          <p:cNvPr id="965644" name="Line 12"/>
          <p:cNvSpPr>
            <a:spLocks noChangeShapeType="1"/>
          </p:cNvSpPr>
          <p:nvPr/>
        </p:nvSpPr>
        <p:spPr bwMode="auto">
          <a:xfrm flipH="1">
            <a:off x="7219950" y="5000634"/>
            <a:ext cx="4763" cy="8413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965645" name="Line 13"/>
          <p:cNvSpPr>
            <a:spLocks noChangeShapeType="1"/>
          </p:cNvSpPr>
          <p:nvPr/>
        </p:nvSpPr>
        <p:spPr bwMode="auto">
          <a:xfrm flipV="1">
            <a:off x="3362325" y="5611822"/>
            <a:ext cx="1588" cy="1635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965646" name="Line 14"/>
          <p:cNvSpPr>
            <a:spLocks noChangeShapeType="1"/>
          </p:cNvSpPr>
          <p:nvPr/>
        </p:nvSpPr>
        <p:spPr bwMode="auto">
          <a:xfrm flipV="1">
            <a:off x="4324350" y="5611822"/>
            <a:ext cx="1588" cy="1635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965647" name="Line 15"/>
          <p:cNvSpPr>
            <a:spLocks noChangeShapeType="1"/>
          </p:cNvSpPr>
          <p:nvPr/>
        </p:nvSpPr>
        <p:spPr bwMode="auto">
          <a:xfrm flipV="1">
            <a:off x="5292725" y="5611822"/>
            <a:ext cx="1588" cy="1635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965648" name="Line 16"/>
          <p:cNvSpPr>
            <a:spLocks noChangeShapeType="1"/>
          </p:cNvSpPr>
          <p:nvPr/>
        </p:nvSpPr>
        <p:spPr bwMode="auto">
          <a:xfrm flipV="1">
            <a:off x="6259513" y="5611822"/>
            <a:ext cx="0" cy="1635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965649" name="Line 17"/>
          <p:cNvSpPr>
            <a:spLocks noChangeShapeType="1"/>
          </p:cNvSpPr>
          <p:nvPr/>
        </p:nvSpPr>
        <p:spPr bwMode="auto">
          <a:xfrm flipV="1">
            <a:off x="7224713" y="5611822"/>
            <a:ext cx="1587" cy="1635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965650" name="Rectangle 18"/>
          <p:cNvSpPr>
            <a:spLocks noChangeArrowheads="1"/>
          </p:cNvSpPr>
          <p:nvPr/>
        </p:nvSpPr>
        <p:spPr bwMode="auto">
          <a:xfrm>
            <a:off x="4711700" y="5795972"/>
            <a:ext cx="155492" cy="36933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r>
              <a:rPr lang="en-US" altLang="zh-TW" dirty="0">
                <a:solidFill>
                  <a:srgbClr val="000000"/>
                </a:solidFill>
                <a:latin typeface="+mn-lt"/>
              </a:rPr>
              <a:t>5</a:t>
            </a:r>
            <a:endParaRPr lang="en-US" altLang="zh-TW" dirty="0">
              <a:latin typeface="+mn-lt"/>
            </a:endParaRPr>
          </a:p>
        </p:txBody>
      </p:sp>
      <p:sp>
        <p:nvSpPr>
          <p:cNvPr id="965651" name="Line 19"/>
          <p:cNvSpPr>
            <a:spLocks noChangeShapeType="1"/>
          </p:cNvSpPr>
          <p:nvPr/>
        </p:nvSpPr>
        <p:spPr bwMode="auto">
          <a:xfrm>
            <a:off x="2392363" y="3101984"/>
            <a:ext cx="0" cy="82391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65652" name="Line 20"/>
          <p:cNvSpPr>
            <a:spLocks noChangeShapeType="1"/>
          </p:cNvSpPr>
          <p:nvPr/>
        </p:nvSpPr>
        <p:spPr bwMode="auto">
          <a:xfrm flipH="1">
            <a:off x="2390775" y="3924309"/>
            <a:ext cx="6134100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965653" name="Rectangle 21"/>
          <p:cNvSpPr>
            <a:spLocks noChangeArrowheads="1"/>
          </p:cNvSpPr>
          <p:nvPr/>
        </p:nvSpPr>
        <p:spPr bwMode="auto">
          <a:xfrm>
            <a:off x="3306763" y="4043372"/>
            <a:ext cx="155492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zh-TW">
                <a:solidFill>
                  <a:srgbClr val="000000"/>
                </a:solidFill>
                <a:latin typeface="+mn-lt"/>
              </a:rPr>
              <a:t>2</a:t>
            </a:r>
            <a:endParaRPr lang="en-US" altLang="zh-TW">
              <a:latin typeface="+mn-lt"/>
            </a:endParaRPr>
          </a:p>
        </p:txBody>
      </p:sp>
      <p:sp>
        <p:nvSpPr>
          <p:cNvPr id="965654" name="Line 22"/>
          <p:cNvSpPr>
            <a:spLocks noChangeShapeType="1"/>
          </p:cNvSpPr>
          <p:nvPr/>
        </p:nvSpPr>
        <p:spPr bwMode="auto">
          <a:xfrm>
            <a:off x="2873375" y="3760797"/>
            <a:ext cx="1588" cy="3270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965655" name="Line 23"/>
          <p:cNvSpPr>
            <a:spLocks noChangeShapeType="1"/>
          </p:cNvSpPr>
          <p:nvPr/>
        </p:nvSpPr>
        <p:spPr bwMode="auto">
          <a:xfrm>
            <a:off x="3360738" y="3101984"/>
            <a:ext cx="1587" cy="82391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65656" name="Line 24"/>
          <p:cNvSpPr>
            <a:spLocks noChangeShapeType="1"/>
          </p:cNvSpPr>
          <p:nvPr/>
        </p:nvSpPr>
        <p:spPr bwMode="auto">
          <a:xfrm>
            <a:off x="3841750" y="3760797"/>
            <a:ext cx="1588" cy="3270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965657" name="Line 25"/>
          <p:cNvSpPr>
            <a:spLocks noChangeShapeType="1"/>
          </p:cNvSpPr>
          <p:nvPr/>
        </p:nvSpPr>
        <p:spPr bwMode="auto">
          <a:xfrm>
            <a:off x="4324350" y="3100397"/>
            <a:ext cx="1588" cy="8239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65658" name="Line 26"/>
          <p:cNvSpPr>
            <a:spLocks noChangeShapeType="1"/>
          </p:cNvSpPr>
          <p:nvPr/>
        </p:nvSpPr>
        <p:spPr bwMode="auto">
          <a:xfrm>
            <a:off x="4808538" y="3760797"/>
            <a:ext cx="1587" cy="3270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965659" name="Line 27"/>
          <p:cNvSpPr>
            <a:spLocks noChangeShapeType="1"/>
          </p:cNvSpPr>
          <p:nvPr/>
        </p:nvSpPr>
        <p:spPr bwMode="auto">
          <a:xfrm>
            <a:off x="5292725" y="3100397"/>
            <a:ext cx="1588" cy="8239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65660" name="Line 28"/>
          <p:cNvSpPr>
            <a:spLocks noChangeShapeType="1"/>
          </p:cNvSpPr>
          <p:nvPr/>
        </p:nvSpPr>
        <p:spPr bwMode="auto">
          <a:xfrm>
            <a:off x="6259513" y="3100397"/>
            <a:ext cx="0" cy="8239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65661" name="Line 29"/>
          <p:cNvSpPr>
            <a:spLocks noChangeShapeType="1"/>
          </p:cNvSpPr>
          <p:nvPr/>
        </p:nvSpPr>
        <p:spPr bwMode="auto">
          <a:xfrm>
            <a:off x="6742113" y="3760797"/>
            <a:ext cx="1587" cy="3270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965662" name="Line 30"/>
          <p:cNvSpPr>
            <a:spLocks noChangeShapeType="1"/>
          </p:cNvSpPr>
          <p:nvPr/>
        </p:nvSpPr>
        <p:spPr bwMode="auto">
          <a:xfrm>
            <a:off x="7224713" y="3100397"/>
            <a:ext cx="1587" cy="8239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65663" name="Line 31"/>
          <p:cNvSpPr>
            <a:spLocks noChangeShapeType="1"/>
          </p:cNvSpPr>
          <p:nvPr/>
        </p:nvSpPr>
        <p:spPr bwMode="auto">
          <a:xfrm>
            <a:off x="7708900" y="3760797"/>
            <a:ext cx="1588" cy="3270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965664" name="Line 32"/>
          <p:cNvSpPr>
            <a:spLocks noChangeShapeType="1"/>
          </p:cNvSpPr>
          <p:nvPr/>
        </p:nvSpPr>
        <p:spPr bwMode="auto">
          <a:xfrm>
            <a:off x="8193088" y="3100397"/>
            <a:ext cx="1587" cy="8239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65665" name="Rectangle 33"/>
          <p:cNvSpPr>
            <a:spLocks noChangeArrowheads="1"/>
          </p:cNvSpPr>
          <p:nvPr/>
        </p:nvSpPr>
        <p:spPr bwMode="auto">
          <a:xfrm>
            <a:off x="4271963" y="4043372"/>
            <a:ext cx="155492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zh-TW">
                <a:solidFill>
                  <a:srgbClr val="000000"/>
                </a:solidFill>
                <a:latin typeface="+mn-lt"/>
              </a:rPr>
              <a:t>4</a:t>
            </a:r>
            <a:endParaRPr lang="en-US" altLang="zh-TW">
              <a:latin typeface="+mn-lt"/>
            </a:endParaRPr>
          </a:p>
        </p:txBody>
      </p:sp>
      <p:sp>
        <p:nvSpPr>
          <p:cNvPr id="965666" name="Rectangle 34"/>
          <p:cNvSpPr>
            <a:spLocks noChangeArrowheads="1"/>
          </p:cNvSpPr>
          <p:nvPr/>
        </p:nvSpPr>
        <p:spPr bwMode="auto">
          <a:xfrm>
            <a:off x="5248275" y="4043372"/>
            <a:ext cx="155492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zh-TW">
                <a:solidFill>
                  <a:srgbClr val="000000"/>
                </a:solidFill>
                <a:latin typeface="+mn-lt"/>
              </a:rPr>
              <a:t>6</a:t>
            </a:r>
            <a:endParaRPr lang="en-US" altLang="zh-TW">
              <a:latin typeface="+mn-lt"/>
            </a:endParaRPr>
          </a:p>
        </p:txBody>
      </p:sp>
      <p:sp>
        <p:nvSpPr>
          <p:cNvPr id="965667" name="Rectangle 35"/>
          <p:cNvSpPr>
            <a:spLocks noChangeArrowheads="1"/>
          </p:cNvSpPr>
          <p:nvPr/>
        </p:nvSpPr>
        <p:spPr bwMode="auto">
          <a:xfrm>
            <a:off x="6205538" y="4043372"/>
            <a:ext cx="155492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zh-TW">
                <a:solidFill>
                  <a:srgbClr val="000000"/>
                </a:solidFill>
                <a:latin typeface="+mn-lt"/>
              </a:rPr>
              <a:t>8</a:t>
            </a:r>
            <a:endParaRPr lang="en-US" altLang="zh-TW">
              <a:latin typeface="+mn-lt"/>
            </a:endParaRPr>
          </a:p>
        </p:txBody>
      </p:sp>
      <p:sp>
        <p:nvSpPr>
          <p:cNvPr id="965668" name="Rectangle 36"/>
          <p:cNvSpPr>
            <a:spLocks noChangeArrowheads="1"/>
          </p:cNvSpPr>
          <p:nvPr/>
        </p:nvSpPr>
        <p:spPr bwMode="auto">
          <a:xfrm>
            <a:off x="2038350" y="3460759"/>
            <a:ext cx="306174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zh-TW">
                <a:solidFill>
                  <a:srgbClr val="000000"/>
                </a:solidFill>
                <a:latin typeface="+mn-lt"/>
              </a:rPr>
              <a:t>T1</a:t>
            </a:r>
            <a:endParaRPr lang="en-US" altLang="zh-TW">
              <a:latin typeface="+mn-lt"/>
            </a:endParaRPr>
          </a:p>
        </p:txBody>
      </p:sp>
      <p:sp>
        <p:nvSpPr>
          <p:cNvPr id="965669" name="Rectangle 37"/>
          <p:cNvSpPr>
            <a:spLocks noChangeArrowheads="1"/>
          </p:cNvSpPr>
          <p:nvPr/>
        </p:nvSpPr>
        <p:spPr bwMode="auto">
          <a:xfrm>
            <a:off x="2390775" y="3513147"/>
            <a:ext cx="436563" cy="411162"/>
          </a:xfrm>
          <a:prstGeom prst="rect">
            <a:avLst/>
          </a:prstGeom>
          <a:solidFill>
            <a:schemeClr val="accent1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965670" name="Line 38"/>
          <p:cNvSpPr>
            <a:spLocks noChangeShapeType="1"/>
          </p:cNvSpPr>
          <p:nvPr/>
        </p:nvSpPr>
        <p:spPr bwMode="auto">
          <a:xfrm>
            <a:off x="5776913" y="5461009"/>
            <a:ext cx="1587" cy="3317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965671" name="Line 39"/>
          <p:cNvSpPr>
            <a:spLocks noChangeShapeType="1"/>
          </p:cNvSpPr>
          <p:nvPr/>
        </p:nvSpPr>
        <p:spPr bwMode="auto">
          <a:xfrm flipH="1">
            <a:off x="4802188" y="4954597"/>
            <a:ext cx="4762" cy="8413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965673" name="Rectangle 41"/>
          <p:cNvSpPr>
            <a:spLocks noChangeArrowheads="1"/>
          </p:cNvSpPr>
          <p:nvPr/>
        </p:nvSpPr>
        <p:spPr bwMode="auto">
          <a:xfrm>
            <a:off x="4370160" y="3513147"/>
            <a:ext cx="436790" cy="411163"/>
          </a:xfrm>
          <a:prstGeom prst="rect">
            <a:avLst/>
          </a:prstGeom>
          <a:solidFill>
            <a:schemeClr val="accent1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965674" name="Rectangle 42"/>
          <p:cNvSpPr>
            <a:spLocks noChangeArrowheads="1"/>
          </p:cNvSpPr>
          <p:nvPr/>
        </p:nvSpPr>
        <p:spPr bwMode="auto">
          <a:xfrm>
            <a:off x="3794125" y="5178435"/>
            <a:ext cx="576035" cy="433388"/>
          </a:xfrm>
          <a:prstGeom prst="rect">
            <a:avLst/>
          </a:prstGeom>
          <a:solidFill>
            <a:schemeClr val="accent1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grpSp>
        <p:nvGrpSpPr>
          <p:cNvPr id="965675" name="Group 43"/>
          <p:cNvGrpSpPr>
            <a:grpSpLocks/>
          </p:cNvGrpSpPr>
          <p:nvPr/>
        </p:nvGrpSpPr>
        <p:grpSpPr bwMode="auto">
          <a:xfrm>
            <a:off x="4806950" y="3492509"/>
            <a:ext cx="3386138" cy="2119313"/>
            <a:chOff x="2928" y="2216"/>
            <a:chExt cx="2311" cy="1335"/>
          </a:xfrm>
        </p:grpSpPr>
        <p:sp>
          <p:nvSpPr>
            <p:cNvPr id="965676" name="Rectangle 44"/>
            <p:cNvSpPr>
              <a:spLocks noChangeArrowheads="1"/>
            </p:cNvSpPr>
            <p:nvPr/>
          </p:nvSpPr>
          <p:spPr bwMode="auto">
            <a:xfrm>
              <a:off x="3260" y="2229"/>
              <a:ext cx="296" cy="259"/>
            </a:xfrm>
            <a:prstGeom prst="rect">
              <a:avLst/>
            </a:prstGeom>
            <a:solidFill>
              <a:schemeClr val="accent1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65677" name="Rectangle 45"/>
            <p:cNvSpPr>
              <a:spLocks noChangeArrowheads="1"/>
            </p:cNvSpPr>
            <p:nvPr/>
          </p:nvSpPr>
          <p:spPr bwMode="auto">
            <a:xfrm>
              <a:off x="3919" y="2216"/>
              <a:ext cx="297" cy="272"/>
            </a:xfrm>
            <a:prstGeom prst="rect">
              <a:avLst/>
            </a:prstGeom>
            <a:solidFill>
              <a:schemeClr val="accent1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65678" name="Rectangle 46"/>
            <p:cNvSpPr>
              <a:spLocks noChangeArrowheads="1"/>
            </p:cNvSpPr>
            <p:nvPr/>
          </p:nvSpPr>
          <p:spPr bwMode="auto">
            <a:xfrm>
              <a:off x="4578" y="2216"/>
              <a:ext cx="298" cy="272"/>
            </a:xfrm>
            <a:prstGeom prst="rect">
              <a:avLst/>
            </a:prstGeom>
            <a:solidFill>
              <a:schemeClr val="accent1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65679" name="Rectangle 47"/>
            <p:cNvSpPr>
              <a:spLocks noChangeArrowheads="1"/>
            </p:cNvSpPr>
            <p:nvPr/>
          </p:nvSpPr>
          <p:spPr bwMode="auto">
            <a:xfrm>
              <a:off x="4207" y="3278"/>
              <a:ext cx="65" cy="273"/>
            </a:xfrm>
            <a:prstGeom prst="rect">
              <a:avLst/>
            </a:prstGeom>
            <a:solidFill>
              <a:schemeClr val="accent1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65680" name="Rectangle 48"/>
            <p:cNvSpPr>
              <a:spLocks noChangeArrowheads="1"/>
            </p:cNvSpPr>
            <p:nvPr/>
          </p:nvSpPr>
          <p:spPr bwMode="auto">
            <a:xfrm>
              <a:off x="4876" y="3291"/>
              <a:ext cx="363" cy="260"/>
            </a:xfrm>
            <a:prstGeom prst="rect">
              <a:avLst/>
            </a:prstGeom>
            <a:solidFill>
              <a:schemeClr val="accent1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65681" name="Rectangle 49"/>
            <p:cNvSpPr>
              <a:spLocks noChangeArrowheads="1"/>
            </p:cNvSpPr>
            <p:nvPr/>
          </p:nvSpPr>
          <p:spPr bwMode="auto">
            <a:xfrm>
              <a:off x="3556" y="3291"/>
              <a:ext cx="363" cy="260"/>
            </a:xfrm>
            <a:prstGeom prst="rect">
              <a:avLst/>
            </a:prstGeom>
            <a:solidFill>
              <a:schemeClr val="accent1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65682" name="Rectangle 50"/>
            <p:cNvSpPr>
              <a:spLocks noChangeArrowheads="1"/>
            </p:cNvSpPr>
            <p:nvPr/>
          </p:nvSpPr>
          <p:spPr bwMode="auto">
            <a:xfrm>
              <a:off x="2928" y="3278"/>
              <a:ext cx="332" cy="273"/>
            </a:xfrm>
            <a:prstGeom prst="rect">
              <a:avLst/>
            </a:prstGeom>
            <a:solidFill>
              <a:schemeClr val="accent1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965683" name="Line 51"/>
          <p:cNvSpPr>
            <a:spLocks noChangeShapeType="1"/>
          </p:cNvSpPr>
          <p:nvPr/>
        </p:nvSpPr>
        <p:spPr bwMode="auto">
          <a:xfrm>
            <a:off x="5776913" y="3762384"/>
            <a:ext cx="1587" cy="3270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965685" name="AutoShape 53"/>
          <p:cNvSpPr>
            <a:spLocks noChangeArrowheads="1"/>
          </p:cNvSpPr>
          <p:nvPr/>
        </p:nvSpPr>
        <p:spPr bwMode="auto">
          <a:xfrm>
            <a:off x="238125" y="2489209"/>
            <a:ext cx="2636838" cy="819150"/>
          </a:xfrm>
          <a:prstGeom prst="wedgeEllipseCallout">
            <a:avLst>
              <a:gd name="adj1" fmla="val 32542"/>
              <a:gd name="adj2" fmla="val 69963"/>
            </a:avLst>
          </a:prstGeom>
          <a:solidFill>
            <a:srgbClr val="00CCFF"/>
          </a:solidFill>
          <a:ln w="4826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 anchorCtr="0"/>
          <a:lstStyle/>
          <a:p>
            <a:pPr algn="ctr"/>
            <a:r>
              <a:rPr lang="en-US" altLang="zh-TW" sz="1800" dirty="0">
                <a:latin typeface="+mn-lt"/>
              </a:rPr>
              <a:t>J1.1 is </a:t>
            </a:r>
            <a:r>
              <a:rPr lang="en-US" altLang="zh-TW" sz="1800" dirty="0" smtClean="0">
                <a:latin typeface="+mn-lt"/>
              </a:rPr>
              <a:t>2, </a:t>
            </a:r>
            <a:r>
              <a:rPr lang="en-US" altLang="zh-TW" sz="1800" dirty="0">
                <a:latin typeface="+mn-lt"/>
              </a:rPr>
              <a:t>J2.1 is 5</a:t>
            </a:r>
          </a:p>
          <a:p>
            <a:pPr algn="ctr"/>
            <a:r>
              <a:rPr lang="en-US" altLang="zh-TW" sz="1800" dirty="0">
                <a:latin typeface="+mn-lt"/>
              </a:rPr>
              <a:t>Priority</a:t>
            </a:r>
            <a:r>
              <a:rPr lang="en-US" altLang="zh-TW" sz="1800" dirty="0" smtClean="0">
                <a:latin typeface="+mn-lt"/>
              </a:rPr>
              <a:t>: T1&gt;T2</a:t>
            </a:r>
            <a:endParaRPr lang="en-US" altLang="zh-TW" sz="1800" dirty="0">
              <a:latin typeface="+mn-lt"/>
            </a:endParaRPr>
          </a:p>
        </p:txBody>
      </p:sp>
      <p:sp>
        <p:nvSpPr>
          <p:cNvPr id="965687" name="Rectangle 55"/>
          <p:cNvSpPr>
            <a:spLocks noChangeArrowheads="1"/>
          </p:cNvSpPr>
          <p:nvPr/>
        </p:nvSpPr>
        <p:spPr bwMode="auto">
          <a:xfrm>
            <a:off x="3359004" y="3513147"/>
            <a:ext cx="433534" cy="411163"/>
          </a:xfrm>
          <a:prstGeom prst="rect">
            <a:avLst/>
          </a:prstGeom>
          <a:solidFill>
            <a:schemeClr val="accent1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965688" name="Rectangle 56"/>
          <p:cNvSpPr>
            <a:spLocks noChangeArrowheads="1"/>
          </p:cNvSpPr>
          <p:nvPr/>
        </p:nvSpPr>
        <p:spPr bwMode="auto">
          <a:xfrm>
            <a:off x="2827338" y="5199072"/>
            <a:ext cx="531666" cy="412750"/>
          </a:xfrm>
          <a:prstGeom prst="rect">
            <a:avLst/>
          </a:prstGeom>
          <a:solidFill>
            <a:schemeClr val="accent1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965689" name="AutoShape 57"/>
          <p:cNvSpPr>
            <a:spLocks noChangeArrowheads="1"/>
          </p:cNvSpPr>
          <p:nvPr/>
        </p:nvSpPr>
        <p:spPr bwMode="auto">
          <a:xfrm>
            <a:off x="515938" y="4089409"/>
            <a:ext cx="2636837" cy="901700"/>
          </a:xfrm>
          <a:prstGeom prst="wedgeEllipseCallout">
            <a:avLst>
              <a:gd name="adj1" fmla="val 57332"/>
              <a:gd name="adj2" fmla="val -71445"/>
            </a:avLst>
          </a:prstGeom>
          <a:solidFill>
            <a:srgbClr val="00CCFF"/>
          </a:solidFill>
          <a:ln w="4826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 anchorCtr="0"/>
          <a:lstStyle/>
          <a:p>
            <a:pPr algn="ctr"/>
            <a:r>
              <a:rPr lang="en-US" altLang="zh-TW" sz="1800" dirty="0">
                <a:latin typeface="+mn-lt"/>
              </a:rPr>
              <a:t>J1.2 is </a:t>
            </a:r>
            <a:r>
              <a:rPr lang="en-US" altLang="zh-TW" sz="1800" dirty="0" smtClean="0">
                <a:latin typeface="+mn-lt"/>
              </a:rPr>
              <a:t>4, </a:t>
            </a:r>
            <a:r>
              <a:rPr lang="en-US" altLang="zh-TW" sz="1800" dirty="0">
                <a:latin typeface="+mn-lt"/>
              </a:rPr>
              <a:t>J2.1 is 5</a:t>
            </a:r>
          </a:p>
          <a:p>
            <a:pPr algn="ctr"/>
            <a:r>
              <a:rPr lang="en-US" altLang="zh-TW" sz="1800" dirty="0" smtClean="0">
                <a:latin typeface="+mn-lt"/>
              </a:rPr>
              <a:t>Priority: T1&gt;T2</a:t>
            </a:r>
            <a:endParaRPr lang="en-US" altLang="zh-TW" sz="1800" dirty="0">
              <a:latin typeface="+mn-lt"/>
            </a:endParaRPr>
          </a:p>
        </p:txBody>
      </p:sp>
      <p:sp>
        <p:nvSpPr>
          <p:cNvPr id="965696" name="AutoShape 64"/>
          <p:cNvSpPr>
            <a:spLocks noChangeArrowheads="1"/>
          </p:cNvSpPr>
          <p:nvPr/>
        </p:nvSpPr>
        <p:spPr bwMode="auto">
          <a:xfrm>
            <a:off x="727075" y="2079634"/>
            <a:ext cx="2636838" cy="603250"/>
          </a:xfrm>
          <a:prstGeom prst="wedgeEllipseCallout">
            <a:avLst>
              <a:gd name="adj1" fmla="val 49519"/>
              <a:gd name="adj2" fmla="val 199208"/>
            </a:avLst>
          </a:prstGeom>
          <a:solidFill>
            <a:srgbClr val="00CCFF"/>
          </a:solidFill>
          <a:ln w="4826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 anchorCtr="0"/>
          <a:lstStyle/>
          <a:p>
            <a:pPr algn="ctr"/>
            <a:r>
              <a:rPr lang="en-US" altLang="zh-TW" sz="1800" dirty="0" smtClean="0">
                <a:latin typeface="+mn-lt"/>
              </a:rPr>
              <a:t>T1 </a:t>
            </a:r>
            <a:r>
              <a:rPr lang="en-US" altLang="zh-TW" sz="1800" dirty="0">
                <a:latin typeface="+mn-lt"/>
              </a:rPr>
              <a:t>preempts </a:t>
            </a:r>
            <a:r>
              <a:rPr lang="en-US" altLang="zh-TW" sz="1800" dirty="0" smtClean="0">
                <a:latin typeface="+mn-lt"/>
              </a:rPr>
              <a:t>T2</a:t>
            </a:r>
            <a:endParaRPr lang="en-US" altLang="zh-TW" sz="1800" dirty="0">
              <a:latin typeface="+mn-lt"/>
            </a:endParaRPr>
          </a:p>
        </p:txBody>
      </p:sp>
      <p:sp>
        <p:nvSpPr>
          <p:cNvPr id="965690" name="AutoShape 58"/>
          <p:cNvSpPr>
            <a:spLocks noChangeArrowheads="1"/>
          </p:cNvSpPr>
          <p:nvPr/>
        </p:nvSpPr>
        <p:spPr bwMode="auto">
          <a:xfrm>
            <a:off x="2228850" y="2489209"/>
            <a:ext cx="2636838" cy="698500"/>
          </a:xfrm>
          <a:prstGeom prst="wedgeEllipseCallout">
            <a:avLst>
              <a:gd name="adj1" fmla="val 30046"/>
              <a:gd name="adj2" fmla="val 156366"/>
            </a:avLst>
          </a:prstGeom>
          <a:solidFill>
            <a:srgbClr val="00CCFF"/>
          </a:solidFill>
          <a:ln w="4826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 anchorCtr="0"/>
          <a:lstStyle/>
          <a:p>
            <a:pPr algn="ctr"/>
            <a:r>
              <a:rPr lang="en-US" altLang="zh-TW" sz="1800" dirty="0">
                <a:latin typeface="+mn-lt"/>
              </a:rPr>
              <a:t>J1.3 is </a:t>
            </a:r>
            <a:r>
              <a:rPr lang="en-US" altLang="zh-TW" sz="1800" dirty="0" smtClean="0">
                <a:latin typeface="+mn-lt"/>
              </a:rPr>
              <a:t>6, </a:t>
            </a:r>
            <a:r>
              <a:rPr lang="en-US" altLang="zh-TW" sz="1800" dirty="0">
                <a:latin typeface="+mn-lt"/>
              </a:rPr>
              <a:t>J2.1 is 5</a:t>
            </a:r>
          </a:p>
          <a:p>
            <a:pPr algn="ctr"/>
            <a:r>
              <a:rPr lang="en-US" altLang="zh-TW" sz="1800" dirty="0" smtClean="0">
                <a:latin typeface="+mn-lt"/>
              </a:rPr>
              <a:t>Priority: T2&gt;T1</a:t>
            </a:r>
            <a:endParaRPr lang="en-US" altLang="zh-TW" sz="1800" dirty="0">
              <a:latin typeface="+mn-lt"/>
            </a:endParaRPr>
          </a:p>
        </p:txBody>
      </p:sp>
      <p:sp>
        <p:nvSpPr>
          <p:cNvPr id="965691" name="AutoShape 59"/>
          <p:cNvSpPr>
            <a:spLocks noChangeArrowheads="1"/>
          </p:cNvSpPr>
          <p:nvPr/>
        </p:nvSpPr>
        <p:spPr bwMode="auto">
          <a:xfrm>
            <a:off x="4810124" y="2162184"/>
            <a:ext cx="3698876" cy="938213"/>
          </a:xfrm>
          <a:prstGeom prst="wedgeEllipseCallout">
            <a:avLst>
              <a:gd name="adj1" fmla="val -60537"/>
              <a:gd name="adj2" fmla="val 138022"/>
            </a:avLst>
          </a:prstGeom>
          <a:solidFill>
            <a:srgbClr val="00CCFF"/>
          </a:solidFill>
          <a:ln w="4826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 anchorCtr="0"/>
          <a:lstStyle/>
          <a:p>
            <a:r>
              <a:rPr lang="en-US" altLang="zh-TW" sz="1800" dirty="0">
                <a:latin typeface="+mn-lt"/>
              </a:rPr>
              <a:t>At time 4.1</a:t>
            </a:r>
            <a:r>
              <a:rPr lang="en-US" altLang="zh-TW" sz="1800" dirty="0" smtClean="0">
                <a:latin typeface="+mn-lt"/>
              </a:rPr>
              <a:t>, J2.1 completes, </a:t>
            </a:r>
            <a:r>
              <a:rPr lang="en-US" altLang="zh-TW" sz="1800" dirty="0">
                <a:latin typeface="+mn-lt"/>
              </a:rPr>
              <a:t>J1.3 </a:t>
            </a:r>
            <a:r>
              <a:rPr lang="en-US" altLang="zh-TW" sz="1800" dirty="0" smtClean="0">
                <a:latin typeface="+mn-lt"/>
              </a:rPr>
              <a:t>starts </a:t>
            </a:r>
            <a:r>
              <a:rPr lang="en-US" altLang="zh-TW" sz="1800" dirty="0">
                <a:latin typeface="+mn-lt"/>
              </a:rPr>
              <a:t>to </a:t>
            </a:r>
            <a:r>
              <a:rPr lang="en-US" altLang="zh-TW" sz="1800" dirty="0" smtClean="0">
                <a:latin typeface="+mn-lt"/>
              </a:rPr>
              <a:t>execute</a:t>
            </a:r>
            <a:endParaRPr lang="en-US" altLang="zh-TW" sz="1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64017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5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5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65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65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965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656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65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65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65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65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965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965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65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65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65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65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965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5673" grpId="0" animBg="1"/>
      <p:bldP spid="965674" grpId="0" animBg="1"/>
      <p:bldP spid="965685" grpId="0" animBg="1" autoUpdateAnimBg="0"/>
      <p:bldP spid="965687" grpId="0" animBg="1"/>
      <p:bldP spid="965688" grpId="0" animBg="1"/>
      <p:bldP spid="965689" grpId="0" animBg="1" autoUpdateAnimBg="0"/>
      <p:bldP spid="965696" grpId="0" animBg="1" autoUpdateAnimBg="0"/>
      <p:bldP spid="965690" grpId="0" animBg="1" autoUpdateAnimBg="0"/>
      <p:bldP spid="965691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Outline</a:t>
            </a:r>
            <a:endParaRPr lang="en-US" altLang="zh-TW"/>
          </a:p>
        </p:txBody>
      </p:sp>
      <p:sp>
        <p:nvSpPr>
          <p:cNvPr id="1008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Introduction to </a:t>
            </a:r>
            <a:r>
              <a:rPr lang="en-US" altLang="zh-TW" dirty="0"/>
              <a:t>e</a:t>
            </a:r>
            <a:r>
              <a:rPr lang="en-US" altLang="zh-TW" dirty="0" smtClean="0"/>
              <a:t>mbedded operating systems</a:t>
            </a:r>
          </a:p>
          <a:p>
            <a:pPr lvl="1"/>
            <a:r>
              <a:rPr lang="en-US" altLang="zh-TW" dirty="0" smtClean="0"/>
              <a:t>Comparison with desktop operating systems</a:t>
            </a:r>
          </a:p>
          <a:p>
            <a:pPr lvl="1"/>
            <a:r>
              <a:rPr lang="en-US" altLang="zh-TW" dirty="0" smtClean="0"/>
              <a:t>Characteristics of embedded operating systems</a:t>
            </a:r>
          </a:p>
          <a:p>
            <a:r>
              <a:rPr lang="en-US" altLang="zh-TW" dirty="0" smtClean="0"/>
              <a:t>Introduction to real-time systems and operating systems</a:t>
            </a:r>
          </a:p>
          <a:p>
            <a:pPr lvl="1"/>
            <a:r>
              <a:rPr lang="en-US" altLang="zh-TW" dirty="0" smtClean="0"/>
              <a:t>Overview of real-time systems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Characteristics of real-time operating systems (RTOS)</a:t>
            </a:r>
          </a:p>
          <a:p>
            <a:r>
              <a:rPr lang="en-US" altLang="zh-TW" dirty="0" smtClean="0"/>
              <a:t>Introduction to </a:t>
            </a:r>
            <a:r>
              <a:rPr lang="en-US" altLang="zh-TW" dirty="0" err="1" smtClean="0"/>
              <a:t>FreeRTOS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Tasks</a:t>
            </a:r>
            <a:endParaRPr lang="en-US" altLang="zh-TW" dirty="0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1"/>
          </p:nvPr>
        </p:nvSpPr>
        <p:spPr>
          <a:xfrm>
            <a:off x="6731000" y="6229350"/>
            <a:ext cx="1905000" cy="457200"/>
          </a:xfrm>
        </p:spPr>
        <p:txBody>
          <a:bodyPr/>
          <a:lstStyle/>
          <a:p>
            <a:fld id="{2B92EA2C-849A-49EC-B0CD-5F88A3D4CA3F}" type="slidenum">
              <a:rPr lang="zh-TW" altLang="en-US" smtClean="0"/>
              <a:pPr/>
              <a:t>18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99292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Outline</a:t>
            </a:r>
            <a:endParaRPr lang="en-US" altLang="zh-TW"/>
          </a:p>
        </p:txBody>
      </p:sp>
      <p:sp>
        <p:nvSpPr>
          <p:cNvPr id="1008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Introduction to </a:t>
            </a:r>
            <a:r>
              <a:rPr lang="en-US" altLang="zh-TW" dirty="0"/>
              <a:t>e</a:t>
            </a:r>
            <a:r>
              <a:rPr lang="en-US" altLang="zh-TW" dirty="0" smtClean="0"/>
              <a:t>mbedded operating systems</a:t>
            </a:r>
          </a:p>
          <a:p>
            <a:pPr lvl="1"/>
            <a:r>
              <a:rPr lang="en-US" altLang="zh-TW" dirty="0" smtClean="0"/>
              <a:t>Comparison with desktop operating systems</a:t>
            </a:r>
          </a:p>
          <a:p>
            <a:pPr lvl="1"/>
            <a:r>
              <a:rPr lang="en-US" altLang="zh-TW" dirty="0" smtClean="0"/>
              <a:t>Characteristics of embedded operating systems</a:t>
            </a:r>
          </a:p>
          <a:p>
            <a:r>
              <a:rPr lang="en-US" altLang="zh-TW" dirty="0" smtClean="0"/>
              <a:t>Introduction to real-time systems and operating systems</a:t>
            </a:r>
          </a:p>
          <a:p>
            <a:pPr lvl="1"/>
            <a:r>
              <a:rPr lang="en-US" altLang="zh-TW" dirty="0" smtClean="0"/>
              <a:t>Overview of real-time systems</a:t>
            </a:r>
          </a:p>
          <a:p>
            <a:pPr lvl="1"/>
            <a:r>
              <a:rPr lang="en-US" altLang="zh-TW" dirty="0" smtClean="0"/>
              <a:t>Characteristics of real-time </a:t>
            </a:r>
            <a:r>
              <a:rPr lang="en-US" altLang="zh-TW" dirty="0"/>
              <a:t>operating systems (RTOS)</a:t>
            </a:r>
          </a:p>
          <a:p>
            <a:r>
              <a:rPr lang="en-US" altLang="zh-TW" dirty="0" smtClean="0"/>
              <a:t>Introduction to </a:t>
            </a:r>
            <a:r>
              <a:rPr lang="en-US" altLang="zh-TW" dirty="0" err="1" smtClean="0"/>
              <a:t>FreeRTOS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Tasks</a:t>
            </a:r>
            <a:endParaRPr lang="en-US" altLang="zh-TW" dirty="0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1"/>
          </p:nvPr>
        </p:nvSpPr>
        <p:spPr>
          <a:xfrm>
            <a:off x="6731000" y="6229350"/>
            <a:ext cx="1905000" cy="457200"/>
          </a:xfrm>
        </p:spPr>
        <p:txBody>
          <a:bodyPr/>
          <a:lstStyle/>
          <a:p>
            <a:fld id="{2B92EA2C-849A-49EC-B0CD-5F88A3D4CA3F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97779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1008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1000" fill="hold"/>
                                        <p:tgtEl>
                                          <p:spTgt spid="1008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1000" fill="hold"/>
                                        <p:tgtEl>
                                          <p:spTgt spid="1008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of an </a:t>
            </a:r>
            <a:r>
              <a:rPr lang="en-US" dirty="0" smtClean="0"/>
              <a:t>RTOS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Manage to meet RT deadlines</a:t>
            </a:r>
          </a:p>
          <a:p>
            <a:r>
              <a:rPr lang="en-US" dirty="0" smtClean="0"/>
              <a:t>Also like </a:t>
            </a:r>
          </a:p>
          <a:p>
            <a:pPr lvl="1"/>
            <a:r>
              <a:rPr lang="en-US" dirty="0" smtClean="0"/>
              <a:t>Deadlines met</a:t>
            </a:r>
          </a:p>
          <a:p>
            <a:pPr lvl="2"/>
            <a:r>
              <a:rPr lang="en-US" altLang="zh-TW" dirty="0"/>
              <a:t>Ability to specify scheduling algorithm</a:t>
            </a:r>
          </a:p>
          <a:p>
            <a:pPr lvl="2"/>
            <a:r>
              <a:rPr lang="en-US" dirty="0" smtClean="0"/>
              <a:t>Interrupts are fast</a:t>
            </a:r>
          </a:p>
          <a:p>
            <a:pPr lvl="2"/>
            <a:r>
              <a:rPr lang="en-US" altLang="zh-TW" dirty="0"/>
              <a:t>Interrupt prioritization easy to set</a:t>
            </a:r>
            <a:endParaRPr lang="en-US" dirty="0" smtClean="0"/>
          </a:p>
          <a:p>
            <a:pPr lvl="1"/>
            <a:r>
              <a:rPr lang="en-US" dirty="0" smtClean="0"/>
              <a:t>Tasks stay out of each others way</a:t>
            </a:r>
          </a:p>
          <a:p>
            <a:pPr lvl="2"/>
            <a:r>
              <a:rPr lang="en-US" altLang="zh-TW" dirty="0" smtClean="0"/>
              <a:t>Normally through page </a:t>
            </a:r>
            <a:r>
              <a:rPr lang="en-US" altLang="zh-TW" dirty="0"/>
              <a:t>protection</a:t>
            </a:r>
            <a:endParaRPr lang="en-US" dirty="0" smtClean="0"/>
          </a:p>
          <a:p>
            <a:pPr lvl="1"/>
            <a:r>
              <a:rPr lang="en-US" dirty="0" smtClean="0"/>
              <a:t>Device drivers already written (and tested!) for us</a:t>
            </a:r>
          </a:p>
          <a:p>
            <a:pPr lvl="1"/>
            <a:r>
              <a:rPr lang="en-US" dirty="0" smtClean="0"/>
              <a:t>Portable—runs on a huge variety of systems</a:t>
            </a:r>
          </a:p>
          <a:p>
            <a:pPr lvl="1"/>
            <a:r>
              <a:rPr lang="en-US" dirty="0" smtClean="0"/>
              <a:t>Nearly no overhead so we can use a small device!</a:t>
            </a:r>
          </a:p>
          <a:p>
            <a:pPr lvl="2"/>
            <a:r>
              <a:rPr lang="en-US" dirty="0" smtClean="0"/>
              <a:t>That is a small memory and CPU footprint</a:t>
            </a:r>
          </a:p>
          <a:p>
            <a:pPr lvl="3"/>
            <a:endParaRPr 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19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6788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3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Requirements for RTOS</a:t>
            </a:r>
          </a:p>
        </p:txBody>
      </p:sp>
      <p:sp>
        <p:nvSpPr>
          <p:cNvPr id="103834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FF0000"/>
                </a:solidFill>
              </a:rPr>
              <a:t>Predictability of timing </a:t>
            </a:r>
            <a:r>
              <a:rPr lang="en-US" altLang="zh-TW" dirty="0" smtClean="0"/>
              <a:t>behavior </a:t>
            </a:r>
            <a:r>
              <a:rPr lang="en-US" altLang="zh-TW" dirty="0"/>
              <a:t>of the </a:t>
            </a:r>
            <a:r>
              <a:rPr lang="en-US" altLang="zh-TW" dirty="0" smtClean="0"/>
              <a:t>OS</a:t>
            </a:r>
            <a:endParaRPr lang="en-US" altLang="zh-TW" dirty="0"/>
          </a:p>
          <a:p>
            <a:pPr lvl="1"/>
            <a:r>
              <a:rPr lang="en-US" altLang="zh-TW" dirty="0"/>
              <a:t>U</a:t>
            </a:r>
            <a:r>
              <a:rPr lang="en-US" altLang="zh-TW" dirty="0" smtClean="0"/>
              <a:t>pper </a:t>
            </a:r>
            <a:r>
              <a:rPr lang="en-US" altLang="zh-TW" dirty="0"/>
              <a:t>bound on </a:t>
            </a:r>
            <a:r>
              <a:rPr lang="en-US" altLang="zh-TW" dirty="0" smtClean="0"/>
              <a:t>execution time f</a:t>
            </a:r>
            <a:r>
              <a:rPr lang="en-US" altLang="zh-TW" dirty="0" smtClean="0">
                <a:sym typeface="Symbol" panose="05050102010706020507" pitchFamily="18" charset="2"/>
              </a:rPr>
              <a:t>or all OS </a:t>
            </a:r>
            <a:r>
              <a:rPr lang="en-US" altLang="zh-TW" dirty="0" smtClean="0"/>
              <a:t>services</a:t>
            </a:r>
            <a:endParaRPr lang="en-US" altLang="zh-TW" dirty="0"/>
          </a:p>
          <a:p>
            <a:pPr lvl="1"/>
            <a:r>
              <a:rPr lang="en-US" altLang="zh-TW" dirty="0"/>
              <a:t>Scheduling policy must be deterministic</a:t>
            </a:r>
          </a:p>
          <a:p>
            <a:pPr lvl="1"/>
            <a:r>
              <a:rPr lang="en-US" altLang="zh-TW" dirty="0" smtClean="0"/>
              <a:t>Period in </a:t>
            </a:r>
            <a:r>
              <a:rPr lang="en-US" altLang="zh-TW" dirty="0"/>
              <a:t>which interrupts are disabled must be short (to avoid unpredictable delays in </a:t>
            </a:r>
            <a:r>
              <a:rPr lang="en-US" altLang="zh-TW" dirty="0" smtClean="0"/>
              <a:t>processing critical </a:t>
            </a:r>
            <a:r>
              <a:rPr lang="en-US" altLang="zh-TW" dirty="0"/>
              <a:t>events</a:t>
            </a:r>
            <a:r>
              <a:rPr lang="en-US" altLang="zh-TW" dirty="0" smtClean="0"/>
              <a:t>)</a:t>
            </a:r>
          </a:p>
          <a:p>
            <a:r>
              <a:rPr lang="en-US" altLang="zh-TW" dirty="0"/>
              <a:t>OS should manage timing and scheduling</a:t>
            </a:r>
          </a:p>
          <a:p>
            <a:pPr lvl="1"/>
            <a:r>
              <a:rPr lang="en-US" altLang="zh-TW" dirty="0"/>
              <a:t>OS </a:t>
            </a:r>
            <a:r>
              <a:rPr lang="en-US" altLang="zh-TW" dirty="0" smtClean="0"/>
              <a:t>has </a:t>
            </a:r>
            <a:r>
              <a:rPr lang="en-US" altLang="zh-TW" dirty="0"/>
              <a:t>to be aware of task </a:t>
            </a:r>
            <a:r>
              <a:rPr lang="en-US" altLang="zh-TW" dirty="0" smtClean="0"/>
              <a:t>deadlines (</a:t>
            </a:r>
            <a:r>
              <a:rPr lang="en-US" altLang="zh-TW" dirty="0"/>
              <a:t>unless scheduling is done off-line</a:t>
            </a:r>
            <a:r>
              <a:rPr lang="en-US" altLang="zh-TW" dirty="0" smtClean="0"/>
              <a:t>)</a:t>
            </a:r>
            <a:endParaRPr lang="en-US" altLang="zh-TW" dirty="0"/>
          </a:p>
          <a:p>
            <a:pPr lvl="1"/>
            <a:r>
              <a:rPr lang="en-US" altLang="zh-TW" dirty="0" smtClean="0"/>
              <a:t>OS </a:t>
            </a:r>
            <a:r>
              <a:rPr lang="en-US" altLang="zh-TW" dirty="0"/>
              <a:t>should provide precise time services with high </a:t>
            </a:r>
            <a:r>
              <a:rPr lang="en-US" altLang="zh-TW" dirty="0" smtClean="0"/>
              <a:t>resolution</a:t>
            </a:r>
            <a:endParaRPr lang="en-US" altLang="zh-TW" dirty="0"/>
          </a:p>
          <a:p>
            <a:pPr lvl="2"/>
            <a:r>
              <a:rPr lang="en-US" altLang="zh-TW" dirty="0"/>
              <a:t>Important if internal processing of the embedded system is linked to an absolute time in the physical </a:t>
            </a:r>
            <a:r>
              <a:rPr lang="en-US" altLang="zh-TW" dirty="0" smtClean="0"/>
              <a:t>environment</a:t>
            </a:r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20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2818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Functionality of RTOS Kernel</a:t>
            </a:r>
            <a:endParaRPr lang="en-US" altLang="zh-TW"/>
          </a:p>
        </p:txBody>
      </p:sp>
      <p:sp>
        <p:nvSpPr>
          <p:cNvPr id="1054727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Processor management </a:t>
            </a:r>
          </a:p>
          <a:p>
            <a:r>
              <a:rPr lang="en-US" altLang="zh-TW" dirty="0" smtClean="0"/>
              <a:t>Memory management</a:t>
            </a:r>
          </a:p>
          <a:p>
            <a:r>
              <a:rPr lang="en-US" altLang="zh-TW" dirty="0" smtClean="0"/>
              <a:t>Timer management</a:t>
            </a:r>
          </a:p>
          <a:p>
            <a:r>
              <a:rPr lang="en-US" altLang="zh-TW" dirty="0" smtClean="0"/>
              <a:t>Task management (resume, wait, etc.)</a:t>
            </a:r>
          </a:p>
          <a:p>
            <a:r>
              <a:rPr lang="en-US" altLang="zh-TW" dirty="0" smtClean="0"/>
              <a:t>Inter-task communication</a:t>
            </a:r>
          </a:p>
          <a:p>
            <a:r>
              <a:rPr lang="en-US" altLang="zh-TW" dirty="0" smtClean="0"/>
              <a:t>Task synchronization</a:t>
            </a:r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21</a:t>
            </a:fld>
            <a:endParaRPr lang="zh-TW" altLang="zh-TW"/>
          </a:p>
        </p:txBody>
      </p:sp>
      <p:sp>
        <p:nvSpPr>
          <p:cNvPr id="1054724" name="AutoShape 4"/>
          <p:cNvSpPr>
            <a:spLocks/>
          </p:cNvSpPr>
          <p:nvPr/>
        </p:nvSpPr>
        <p:spPr bwMode="auto">
          <a:xfrm>
            <a:off x="4740275" y="1268760"/>
            <a:ext cx="152400" cy="1143000"/>
          </a:xfrm>
          <a:prstGeom prst="rightBrace">
            <a:avLst>
              <a:gd name="adj1" fmla="val 62500"/>
              <a:gd name="adj2" fmla="val 50000"/>
            </a:avLst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4725" name="Text Box 5"/>
          <p:cNvSpPr txBox="1">
            <a:spLocks noChangeArrowheads="1"/>
          </p:cNvSpPr>
          <p:nvPr/>
        </p:nvSpPr>
        <p:spPr bwMode="auto">
          <a:xfrm>
            <a:off x="4978400" y="1556792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TW" dirty="0">
                <a:solidFill>
                  <a:srgbClr val="FF0000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resource management</a:t>
            </a:r>
          </a:p>
        </p:txBody>
      </p:sp>
    </p:spTree>
    <p:extLst>
      <p:ext uri="{BB962C8B-B14F-4D97-AF65-F5344CB8AC3E}">
        <p14:creationId xmlns:p14="http://schemas.microsoft.com/office/powerpoint/2010/main" val="1394419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Outline</a:t>
            </a:r>
            <a:endParaRPr lang="en-US" altLang="zh-TW"/>
          </a:p>
        </p:txBody>
      </p:sp>
      <p:sp>
        <p:nvSpPr>
          <p:cNvPr id="1008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Introduction to </a:t>
            </a:r>
            <a:r>
              <a:rPr lang="en-US" altLang="zh-TW" dirty="0"/>
              <a:t>e</a:t>
            </a:r>
            <a:r>
              <a:rPr lang="en-US" altLang="zh-TW" dirty="0" smtClean="0"/>
              <a:t>mbedded operating systems</a:t>
            </a:r>
          </a:p>
          <a:p>
            <a:pPr lvl="1"/>
            <a:r>
              <a:rPr lang="en-US" altLang="zh-TW" dirty="0" smtClean="0"/>
              <a:t>Comparison with desktop operating systems</a:t>
            </a:r>
          </a:p>
          <a:p>
            <a:pPr lvl="1"/>
            <a:r>
              <a:rPr lang="en-US" altLang="zh-TW" dirty="0" smtClean="0"/>
              <a:t>Characteristics of embedded operating systems</a:t>
            </a:r>
          </a:p>
          <a:p>
            <a:r>
              <a:rPr lang="en-US" altLang="zh-TW" dirty="0" smtClean="0"/>
              <a:t>Introduction to real-time systems and operating systems</a:t>
            </a:r>
          </a:p>
          <a:p>
            <a:pPr lvl="1"/>
            <a:r>
              <a:rPr lang="en-US" altLang="zh-TW" dirty="0" smtClean="0"/>
              <a:t>Overview of real-time systems</a:t>
            </a:r>
          </a:p>
          <a:p>
            <a:pPr lvl="1"/>
            <a:r>
              <a:rPr lang="en-US" altLang="zh-TW" dirty="0" smtClean="0"/>
              <a:t>Characteristics of real-time operating systems (RTOS)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Introduction to </a:t>
            </a:r>
            <a:r>
              <a:rPr lang="en-US" altLang="zh-TW" dirty="0" err="1" smtClean="0">
                <a:solidFill>
                  <a:srgbClr val="FF0000"/>
                </a:solidFill>
              </a:rPr>
              <a:t>FreeRTOS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Tasks</a:t>
            </a:r>
            <a:endParaRPr lang="en-US" altLang="zh-TW" dirty="0">
              <a:solidFill>
                <a:srgbClr val="FF0000"/>
              </a:solidFill>
            </a:endParaRP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1"/>
          </p:nvPr>
        </p:nvSpPr>
        <p:spPr>
          <a:xfrm>
            <a:off x="6731000" y="6229350"/>
            <a:ext cx="1905000" cy="457200"/>
          </a:xfrm>
        </p:spPr>
        <p:txBody>
          <a:bodyPr/>
          <a:lstStyle/>
          <a:p>
            <a:fld id="{2B92EA2C-849A-49EC-B0CD-5F88A3D4CA3F}" type="slidenum">
              <a:rPr lang="zh-TW" altLang="en-US" smtClean="0"/>
              <a:pPr/>
              <a:t>22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40918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Three </a:t>
            </a:r>
            <a:r>
              <a:rPr lang="en-US" altLang="zh-TW" dirty="0"/>
              <a:t>M</a:t>
            </a:r>
            <a:r>
              <a:rPr lang="en-US" altLang="zh-TW" dirty="0" smtClean="0"/>
              <a:t>ain </a:t>
            </a:r>
            <a:r>
              <a:rPr lang="en-US" altLang="zh-TW" dirty="0" smtClean="0"/>
              <a:t>Areas in </a:t>
            </a:r>
            <a:r>
              <a:rPr lang="en-US" altLang="zh-TW" dirty="0" err="1" smtClean="0"/>
              <a:t>FreeRTOS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Tasks</a:t>
            </a:r>
          </a:p>
          <a:p>
            <a:pPr lvl="1"/>
            <a:r>
              <a:rPr lang="en-US" altLang="zh-TW" dirty="0" smtClean="0"/>
              <a:t>Almost half </a:t>
            </a:r>
            <a:r>
              <a:rPr lang="en-US" altLang="zh-TW" dirty="0"/>
              <a:t>of </a:t>
            </a:r>
            <a:r>
              <a:rPr lang="en-US" altLang="zh-TW" dirty="0" err="1"/>
              <a:t>FreeRTOS's</a:t>
            </a:r>
            <a:r>
              <a:rPr lang="en-US" altLang="zh-TW" dirty="0"/>
              <a:t> core code deals with </a:t>
            </a:r>
            <a:r>
              <a:rPr lang="en-US" altLang="zh-TW" dirty="0" smtClean="0"/>
              <a:t>tasks (</a:t>
            </a:r>
            <a:r>
              <a:rPr lang="en-US" altLang="zh-TW" dirty="0" smtClean="0"/>
              <a:t>in </a:t>
            </a:r>
            <a:r>
              <a:rPr lang="en-US" altLang="zh-TW" dirty="0" err="1" smtClean="0"/>
              <a:t>task.c</a:t>
            </a:r>
            <a:r>
              <a:rPr lang="en-US" altLang="zh-TW" dirty="0" smtClean="0"/>
              <a:t> and </a:t>
            </a:r>
            <a:r>
              <a:rPr lang="en-US" altLang="zh-TW" dirty="0" err="1" smtClean="0"/>
              <a:t>task.h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dirty="0" smtClean="0"/>
              <a:t>Creating</a:t>
            </a:r>
            <a:r>
              <a:rPr lang="en-US" altLang="zh-TW" dirty="0"/>
              <a:t>, scheduling, and maintaining </a:t>
            </a:r>
            <a:r>
              <a:rPr lang="en-US" altLang="zh-TW" dirty="0" smtClean="0"/>
              <a:t>tasks</a:t>
            </a:r>
            <a:endParaRPr lang="en-US" altLang="zh-TW" b="1" dirty="0"/>
          </a:p>
          <a:p>
            <a:r>
              <a:rPr lang="en-US" altLang="zh-TW" dirty="0" smtClean="0"/>
              <a:t>Communication</a:t>
            </a:r>
          </a:p>
          <a:p>
            <a:pPr lvl="1"/>
            <a:r>
              <a:rPr lang="en-US" altLang="zh-TW" dirty="0"/>
              <a:t>40% of </a:t>
            </a:r>
            <a:r>
              <a:rPr lang="en-US" altLang="zh-TW" dirty="0" err="1"/>
              <a:t>FreeRTOS's</a:t>
            </a:r>
            <a:r>
              <a:rPr lang="en-US" altLang="zh-TW" dirty="0"/>
              <a:t> core code deals with </a:t>
            </a:r>
            <a:r>
              <a:rPr lang="en-US" altLang="zh-TW" dirty="0" smtClean="0"/>
              <a:t>communication (in </a:t>
            </a:r>
            <a:r>
              <a:rPr lang="en-US" altLang="zh-TW" dirty="0" err="1" smtClean="0"/>
              <a:t>queue.c</a:t>
            </a:r>
            <a:r>
              <a:rPr lang="en-US" altLang="zh-TW" dirty="0" smtClean="0"/>
              <a:t> and </a:t>
            </a:r>
            <a:r>
              <a:rPr lang="en-US" altLang="zh-TW" dirty="0" err="1" smtClean="0"/>
              <a:t>queue.h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dirty="0"/>
              <a:t>Tasks and interrupts use queues to send data to each other and to signal the use of critical </a:t>
            </a:r>
            <a:r>
              <a:rPr lang="en-US" altLang="zh-TW" dirty="0" smtClean="0"/>
              <a:t>resources</a:t>
            </a:r>
            <a:endParaRPr lang="en-US" altLang="zh-TW" b="1" dirty="0"/>
          </a:p>
          <a:p>
            <a:r>
              <a:rPr lang="en-US" altLang="zh-TW" dirty="0" smtClean="0"/>
              <a:t>Hardware interface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Most </a:t>
            </a:r>
            <a:r>
              <a:rPr lang="en-US" altLang="zh-TW" dirty="0" err="1" smtClean="0"/>
              <a:t>FreeRTOS</a:t>
            </a:r>
            <a:r>
              <a:rPr lang="en-US" altLang="zh-TW" dirty="0" smtClean="0"/>
              <a:t> code is hardware-independent. </a:t>
            </a:r>
            <a:r>
              <a:rPr lang="en-US" altLang="zh-TW" dirty="0"/>
              <a:t>About 6% </a:t>
            </a:r>
            <a:r>
              <a:rPr lang="en-US" altLang="zh-TW" dirty="0" smtClean="0"/>
              <a:t>of code to interface to hardware-dependent code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23</a:t>
            </a:fld>
            <a:endParaRPr lang="zh-TW" altLang="zh-TW"/>
          </a:p>
        </p:txBody>
      </p:sp>
      <p:sp>
        <p:nvSpPr>
          <p:cNvPr id="5" name="文字方塊 4"/>
          <p:cNvSpPr txBox="1"/>
          <p:nvPr/>
        </p:nvSpPr>
        <p:spPr>
          <a:xfrm>
            <a:off x="4932040" y="5898758"/>
            <a:ext cx="39985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zh-TW" sz="1600" dirty="0">
                <a:latin typeface="+mn-lt"/>
              </a:rPr>
              <a:t>(http://</a:t>
            </a:r>
            <a:r>
              <a:rPr lang="de-DE" altLang="zh-TW" sz="1600" dirty="0" smtClean="0">
                <a:latin typeface="+mn-lt"/>
              </a:rPr>
              <a:t>www.aosabook.org/en/freertos.html)</a:t>
            </a:r>
            <a:endParaRPr lang="zh-TW" altLang="en-US" sz="16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1618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Tasks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 </a:t>
            </a:r>
            <a:r>
              <a:rPr lang="en-US" altLang="zh-TW" dirty="0" err="1" smtClean="0"/>
              <a:t>FreeRTOS</a:t>
            </a:r>
            <a:r>
              <a:rPr lang="en-US" altLang="zh-TW" dirty="0" smtClean="0"/>
              <a:t> each thread of execution is called a </a:t>
            </a:r>
            <a:r>
              <a:rPr lang="en-US" altLang="zh-TW" i="1" dirty="0" smtClean="0"/>
              <a:t>task</a:t>
            </a:r>
          </a:p>
          <a:p>
            <a:pPr lvl="1"/>
            <a:r>
              <a:rPr lang="en-US" altLang="zh-TW" dirty="0"/>
              <a:t>Tasks are implemented as C </a:t>
            </a:r>
            <a:r>
              <a:rPr lang="en-US" altLang="zh-TW" dirty="0" smtClean="0"/>
              <a:t>functions that must </a:t>
            </a:r>
            <a:r>
              <a:rPr lang="en-US" altLang="zh-TW" dirty="0"/>
              <a:t>return void and take a void pointer </a:t>
            </a:r>
            <a:r>
              <a:rPr lang="en-US" altLang="zh-TW" dirty="0" smtClean="0"/>
              <a:t>parameter</a:t>
            </a:r>
            <a:r>
              <a:rPr lang="en-US" altLang="zh-TW" dirty="0"/>
              <a:t>:</a:t>
            </a:r>
            <a:endParaRPr lang="en-US" altLang="zh-TW" dirty="0"/>
          </a:p>
          <a:p>
            <a:pPr marL="457200" lvl="1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ATaskFunction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(void 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pvParameters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lvl="1"/>
            <a:r>
              <a:rPr lang="en-US" altLang="zh-TW" dirty="0" smtClean="0"/>
              <a:t>A </a:t>
            </a:r>
            <a:r>
              <a:rPr lang="en-US" altLang="zh-TW" dirty="0"/>
              <a:t>task is a small </a:t>
            </a:r>
            <a:r>
              <a:rPr lang="en-US" altLang="zh-TW" dirty="0" smtClean="0"/>
              <a:t>program that </a:t>
            </a:r>
            <a:r>
              <a:rPr lang="en-US" altLang="zh-TW" dirty="0"/>
              <a:t>has an entry point, will normally run forever within </a:t>
            </a:r>
            <a:r>
              <a:rPr lang="en-US" altLang="zh-TW" dirty="0" smtClean="0"/>
              <a:t>an infinite </a:t>
            </a:r>
            <a:r>
              <a:rPr lang="en-US" altLang="zh-TW" dirty="0"/>
              <a:t>loop, </a:t>
            </a:r>
            <a:r>
              <a:rPr lang="en-US" altLang="zh-TW" dirty="0" smtClean="0"/>
              <a:t>will </a:t>
            </a:r>
            <a:r>
              <a:rPr lang="en-US" altLang="zh-TW" dirty="0"/>
              <a:t>not </a:t>
            </a:r>
            <a:r>
              <a:rPr lang="en-US" altLang="zh-TW" dirty="0" smtClean="0"/>
              <a:t>exit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24</a:t>
            </a:fld>
            <a:endParaRPr lang="zh-TW" altLang="zh-TW"/>
          </a:p>
        </p:txBody>
      </p:sp>
      <p:sp>
        <p:nvSpPr>
          <p:cNvPr id="8" name="矩形 7"/>
          <p:cNvSpPr/>
          <p:nvPr/>
        </p:nvSpPr>
        <p:spPr>
          <a:xfrm>
            <a:off x="107504" y="3501008"/>
            <a:ext cx="8928992" cy="25853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altLang="zh-TW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ATaskFunction</a:t>
            </a:r>
            <a:r>
              <a:rPr lang="en-US" altLang="zh-TW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(void </a:t>
            </a:r>
            <a:r>
              <a:rPr lang="en-US" altLang="zh-TW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altLang="zh-TW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pvParameters</a:t>
            </a:r>
            <a:r>
              <a:rPr lang="en-US" altLang="zh-TW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altLang="zh-TW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altLang="zh-TW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sz="18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Each instance of task will </a:t>
            </a:r>
            <a:r>
              <a:rPr lang="en-US" altLang="zh-TW" sz="18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have its own copy of </a:t>
            </a:r>
            <a:r>
              <a:rPr lang="en-US" altLang="zh-TW" sz="18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variable </a:t>
            </a:r>
            <a:r>
              <a:rPr lang="en-US" altLang="zh-TW" sz="18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*/</a:t>
            </a:r>
          </a:p>
          <a:p>
            <a:r>
              <a:rPr lang="en-US" altLang="zh-TW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zh-TW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iVariableExample</a:t>
            </a:r>
            <a:r>
              <a:rPr lang="en-US" altLang="zh-TW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</a:p>
          <a:p>
            <a:r>
              <a:rPr lang="en-US" altLang="zh-TW" sz="18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/* </a:t>
            </a:r>
            <a:r>
              <a:rPr lang="en-US" altLang="zh-TW" sz="18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task </a:t>
            </a:r>
            <a:r>
              <a:rPr lang="en-US" altLang="zh-TW" sz="18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 normally implemented in </a:t>
            </a:r>
            <a:r>
              <a:rPr lang="en-US" altLang="zh-TW" sz="18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infinite </a:t>
            </a:r>
            <a:r>
              <a:rPr lang="en-US" altLang="zh-TW" sz="18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loop </a:t>
            </a:r>
            <a:r>
              <a:rPr lang="en-US" altLang="zh-TW" sz="18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*/</a:t>
            </a:r>
          </a:p>
          <a:p>
            <a:r>
              <a:rPr lang="en-US" altLang="zh-TW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for</a:t>
            </a:r>
            <a:r>
              <a:rPr lang="en-US" altLang="zh-TW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 ;; </a:t>
            </a:r>
            <a:r>
              <a:rPr lang="en-US" altLang="zh-TW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{ /* task </a:t>
            </a:r>
            <a:r>
              <a:rPr lang="en-US" altLang="zh-TW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functionality </a:t>
            </a:r>
            <a:r>
              <a:rPr lang="en-US" altLang="zh-TW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*/ }</a:t>
            </a:r>
            <a:endParaRPr lang="en-US" altLang="zh-TW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sz="18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</a:t>
            </a:r>
            <a:r>
              <a:rPr lang="en-US" altLang="zh-TW" sz="18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Should the </a:t>
            </a:r>
            <a:r>
              <a:rPr lang="en-US" altLang="zh-TW" sz="18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code ever </a:t>
            </a:r>
            <a:r>
              <a:rPr lang="en-US" altLang="zh-TW" sz="18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break out of the above </a:t>
            </a:r>
            <a:r>
              <a:rPr lang="en-US" altLang="zh-TW" sz="18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loop</a:t>
            </a:r>
          </a:p>
          <a:p>
            <a:r>
              <a:rPr lang="en-US" altLang="zh-TW" sz="18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then </a:t>
            </a:r>
            <a:r>
              <a:rPr lang="en-US" altLang="zh-TW" sz="18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task must be </a:t>
            </a:r>
            <a:r>
              <a:rPr lang="en-US" altLang="zh-TW" sz="18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deleted. </a:t>
            </a:r>
            <a:r>
              <a:rPr lang="en-US" altLang="zh-TW" sz="18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*/</a:t>
            </a:r>
          </a:p>
          <a:p>
            <a:r>
              <a:rPr lang="en-US" altLang="zh-TW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vTaskDelete</a:t>
            </a:r>
            <a:r>
              <a:rPr lang="en-US" altLang="zh-TW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(NULL); </a:t>
            </a:r>
            <a:r>
              <a:rPr lang="en-US" altLang="zh-TW" sz="18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NULL: this task */</a:t>
            </a:r>
            <a:endParaRPr lang="en-US" altLang="zh-TW" sz="1800" b="1" dirty="0">
              <a:solidFill>
                <a:srgbClr val="00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altLang="zh-TW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988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Task Creation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xTaskCreate</a:t>
            </a:r>
            <a:r>
              <a:rPr lang="en-US" altLang="zh-TW" dirty="0" smtClean="0"/>
              <a:t>( </a:t>
            </a:r>
            <a:r>
              <a:rPr lang="en-US" altLang="zh-TW" dirty="0" err="1" smtClean="0"/>
              <a:t>pvTaskCode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pcName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usStackDepth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pvParameters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uxPriority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pxCreatedTask</a:t>
            </a:r>
            <a:r>
              <a:rPr lang="en-US" altLang="zh-TW" dirty="0" smtClean="0"/>
              <a:t> )</a:t>
            </a:r>
          </a:p>
          <a:p>
            <a:pPr lvl="1"/>
            <a:r>
              <a:rPr lang="en-US" altLang="zh-TW" b="1" dirty="0" err="1" smtClean="0"/>
              <a:t>pvTaskCode</a:t>
            </a:r>
            <a:r>
              <a:rPr lang="en-US" altLang="zh-TW" b="1" dirty="0" smtClean="0"/>
              <a:t>:</a:t>
            </a:r>
            <a:r>
              <a:rPr lang="en-US" altLang="zh-TW" dirty="0" smtClean="0"/>
              <a:t> pointer to task entry function, implemented to never return</a:t>
            </a:r>
          </a:p>
          <a:p>
            <a:pPr lvl="1"/>
            <a:r>
              <a:rPr lang="en-US" altLang="zh-TW" b="1" dirty="0" err="1" smtClean="0"/>
              <a:t>pcName</a:t>
            </a:r>
            <a:r>
              <a:rPr lang="en-US" altLang="zh-TW" b="1" dirty="0" smtClean="0"/>
              <a:t>:</a:t>
            </a:r>
            <a:r>
              <a:rPr lang="en-US" altLang="zh-TW" dirty="0" smtClean="0"/>
              <a:t> a descriptive name for the task to facilitate debugging  </a:t>
            </a:r>
          </a:p>
          <a:p>
            <a:pPr lvl="1"/>
            <a:r>
              <a:rPr lang="en-US" altLang="zh-TW" b="1" dirty="0" err="1" smtClean="0"/>
              <a:t>usStackDepth</a:t>
            </a:r>
            <a:r>
              <a:rPr lang="en-US" altLang="zh-TW" b="1" dirty="0" smtClean="0"/>
              <a:t>:</a:t>
            </a:r>
            <a:r>
              <a:rPr lang="en-US" altLang="zh-TW" dirty="0" smtClean="0"/>
              <a:t> size of task stack, specified as the number of variables that the stack can hold</a:t>
            </a:r>
          </a:p>
          <a:p>
            <a:pPr lvl="1"/>
            <a:r>
              <a:rPr lang="en-US" altLang="zh-TW" b="1" dirty="0" err="1" smtClean="0"/>
              <a:t>pvParameters</a:t>
            </a:r>
            <a:r>
              <a:rPr lang="en-US" altLang="zh-TW" b="1" dirty="0" smtClean="0"/>
              <a:t>:</a:t>
            </a:r>
            <a:r>
              <a:rPr lang="en-US" altLang="zh-TW" dirty="0" smtClean="0"/>
              <a:t> pointer to parameters for the task</a:t>
            </a:r>
          </a:p>
          <a:p>
            <a:pPr lvl="1"/>
            <a:r>
              <a:rPr lang="en-US" altLang="zh-TW" b="1" dirty="0" err="1" smtClean="0"/>
              <a:t>uxPriority</a:t>
            </a:r>
            <a:r>
              <a:rPr lang="en-US" altLang="zh-TW" b="1" dirty="0" smtClean="0"/>
              <a:t>:</a:t>
            </a:r>
            <a:r>
              <a:rPr lang="en-US" altLang="zh-TW" dirty="0" smtClean="0"/>
              <a:t> priority at which the task should run</a:t>
            </a:r>
          </a:p>
          <a:p>
            <a:pPr lvl="1"/>
            <a:r>
              <a:rPr lang="en-US" altLang="zh-TW" b="1" dirty="0" err="1" smtClean="0"/>
              <a:t>pvCreatedTask</a:t>
            </a:r>
            <a:r>
              <a:rPr lang="en-US" altLang="zh-TW" b="1" dirty="0" smtClean="0"/>
              <a:t>:</a:t>
            </a:r>
            <a:r>
              <a:rPr lang="en-US" altLang="zh-TW" dirty="0" smtClean="0"/>
              <a:t> pass back a handle by which the created task can be referenced</a:t>
            </a:r>
          </a:p>
          <a:p>
            <a:pPr lvl="1"/>
            <a:endParaRPr lang="en-US" altLang="zh-TW" dirty="0" smtClean="0"/>
          </a:p>
          <a:p>
            <a:pPr lvl="1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25</a:t>
            </a:fld>
            <a:endParaRPr lang="zh-TW" altLang="zh-TW" dirty="0"/>
          </a:p>
        </p:txBody>
      </p:sp>
    </p:spTree>
    <p:extLst>
      <p:ext uri="{BB962C8B-B14F-4D97-AF65-F5344CB8AC3E}">
        <p14:creationId xmlns:p14="http://schemas.microsoft.com/office/powerpoint/2010/main" val="157075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Example: Creating a Task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26</a:t>
            </a:fld>
            <a:endParaRPr lang="zh-TW" altLang="zh-TW"/>
          </a:p>
        </p:txBody>
      </p:sp>
      <p:sp>
        <p:nvSpPr>
          <p:cNvPr id="5" name="矩形 4"/>
          <p:cNvSpPr/>
          <p:nvPr/>
        </p:nvSpPr>
        <p:spPr>
          <a:xfrm>
            <a:off x="107504" y="1086405"/>
            <a:ext cx="8928992" cy="50167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main(void) {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xTaskCreate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(vTask1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Pointer to </a:t>
            </a:r>
            <a:r>
              <a:rPr lang="en-US" altLang="zh-TW" sz="2000" b="1" dirty="0" err="1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 the task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*/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Task 1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",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 name for the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task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*/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1000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depth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*/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NULL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NULL task parameter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*/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 task will run at priority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*/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NULL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Do not use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task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handle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*/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xTaskCreate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 vTask2, "Task 2", 1000, NULL, 1, NULL );</a:t>
            </a:r>
          </a:p>
          <a:p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/*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 the scheduler so the tasks start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executing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*/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vTaskStartScheduler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all is well then main() will never reach here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</a:t>
            </a:r>
          </a:p>
          <a:p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scheduler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will be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running the tasks. If main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reaches</a:t>
            </a:r>
          </a:p>
          <a:p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here then it is likely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that insufficient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heap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memory</a:t>
            </a:r>
          </a:p>
          <a:p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available for the idle task to be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created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*/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for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 ;; );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70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Example: Creating a Task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27</a:t>
            </a:fld>
            <a:endParaRPr lang="zh-TW" altLang="zh-TW"/>
          </a:p>
        </p:txBody>
      </p:sp>
      <p:sp>
        <p:nvSpPr>
          <p:cNvPr id="5" name="矩形 4"/>
          <p:cNvSpPr/>
          <p:nvPr/>
        </p:nvSpPr>
        <p:spPr>
          <a:xfrm>
            <a:off x="179512" y="1607309"/>
            <a:ext cx="8712968" cy="34778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vTask1(void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pvParameters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char *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pcTaskName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"Task 1 is running\r\n";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volatile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unsigned long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ul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for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 ;;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/*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 out the name of this task. */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vPrintString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pcTaskName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/*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Delay for a period. */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for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ul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ul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mainDELAY_LOOP_COUNT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ul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84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vTaskStartScheduler 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Starts the RTOS scheduler</a:t>
            </a:r>
          </a:p>
          <a:p>
            <a:pPr lvl="1"/>
            <a:r>
              <a:rPr lang="en-US" altLang="zh-TW" dirty="0" smtClean="0"/>
              <a:t>RTOS kernel has control over which tasks are executed and when</a:t>
            </a:r>
          </a:p>
          <a:p>
            <a:pPr lvl="1"/>
            <a:r>
              <a:rPr lang="en-US" altLang="zh-TW" dirty="0" smtClean="0"/>
              <a:t>Create an Idle task first preventing there is no task running</a:t>
            </a:r>
          </a:p>
          <a:p>
            <a:pPr lvl="1"/>
            <a:r>
              <a:rPr lang="en-US" altLang="zh-TW" dirty="0" smtClean="0"/>
              <a:t>The idle task has the lowest priority</a:t>
            </a:r>
          </a:p>
          <a:p>
            <a:pPr lvl="1"/>
            <a:r>
              <a:rPr lang="en-US" altLang="zh-TW" dirty="0" smtClean="0"/>
              <a:t>O</a:t>
            </a:r>
            <a:r>
              <a:rPr lang="en-US" altLang="zh-TW" dirty="0" smtClean="0"/>
              <a:t>nly return if there is insufficient RTOS heap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28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7627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69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Operating Systems</a:t>
            </a:r>
          </a:p>
        </p:txBody>
      </p:sp>
      <p:sp>
        <p:nvSpPr>
          <p:cNvPr id="101069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The collection of software that manages a</a:t>
            </a:r>
            <a:br>
              <a:rPr lang="en-US" altLang="zh-TW" dirty="0"/>
            </a:br>
            <a:r>
              <a:rPr lang="en-US" altLang="zh-TW" dirty="0"/>
              <a:t>system’s hardware resources</a:t>
            </a:r>
          </a:p>
          <a:p>
            <a:pPr lvl="1"/>
            <a:r>
              <a:rPr lang="en-US" altLang="zh-TW" dirty="0"/>
              <a:t>Often include a file system module, </a:t>
            </a:r>
            <a:br>
              <a:rPr lang="en-US" altLang="zh-TW" dirty="0"/>
            </a:br>
            <a:r>
              <a:rPr lang="en-US" altLang="zh-TW" dirty="0"/>
              <a:t>a GUI and other components</a:t>
            </a:r>
          </a:p>
          <a:p>
            <a:r>
              <a:rPr lang="en-US" altLang="zh-TW" dirty="0"/>
              <a:t>Often times, a “kernel” is </a:t>
            </a:r>
            <a:br>
              <a:rPr lang="en-US" altLang="zh-TW" dirty="0"/>
            </a:br>
            <a:r>
              <a:rPr lang="en-US" altLang="zh-TW" dirty="0"/>
              <a:t>understood to be a subset of </a:t>
            </a:r>
            <a:br>
              <a:rPr lang="en-US" altLang="zh-TW" dirty="0"/>
            </a:br>
            <a:r>
              <a:rPr lang="en-US" altLang="zh-TW" dirty="0"/>
              <a:t>such a collection</a:t>
            </a:r>
          </a:p>
          <a:p>
            <a:r>
              <a:rPr lang="en-US" altLang="zh-TW" dirty="0"/>
              <a:t>Characteristics</a:t>
            </a:r>
          </a:p>
          <a:p>
            <a:pPr lvl="1"/>
            <a:r>
              <a:rPr lang="en-US" altLang="zh-TW" dirty="0"/>
              <a:t>Resource management</a:t>
            </a:r>
          </a:p>
          <a:p>
            <a:pPr lvl="1"/>
            <a:r>
              <a:rPr lang="en-US" altLang="zh-TW" dirty="0"/>
              <a:t>Interface between application and hardware</a:t>
            </a:r>
          </a:p>
          <a:p>
            <a:pPr lvl="1"/>
            <a:r>
              <a:rPr lang="en-US" altLang="zh-TW" dirty="0"/>
              <a:t>Library of functions for the application</a:t>
            </a:r>
          </a:p>
        </p:txBody>
      </p:sp>
      <p:graphicFrame>
        <p:nvGraphicFramePr>
          <p:cNvPr id="1010690" name="Object 2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901274684"/>
              </p:ext>
            </p:extLst>
          </p:nvPr>
        </p:nvGraphicFramePr>
        <p:xfrm>
          <a:off x="6227763" y="1628800"/>
          <a:ext cx="2584450" cy="306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1" name="Visio" r:id="rId4" imgW="2878836" imgH="2977515" progId="Visio.Drawing.11">
                  <p:embed/>
                </p:oleObj>
              </mc:Choice>
              <mc:Fallback>
                <p:oleObj name="Visio" r:id="rId4" imgW="2878836" imgH="2977515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7763" y="1628800"/>
                        <a:ext cx="2584450" cy="306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2301254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Task States in FreeRTOS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Running: </a:t>
            </a:r>
          </a:p>
          <a:p>
            <a:pPr lvl="1"/>
            <a:r>
              <a:rPr lang="en-US" dirty="0" smtClean="0"/>
              <a:t>Task is actually executing</a:t>
            </a:r>
          </a:p>
          <a:p>
            <a:pPr lvl="1"/>
            <a:r>
              <a:rPr lang="en-US" altLang="zh-TW" dirty="0" smtClean="0"/>
              <a:t>Only one task can exist in the </a:t>
            </a:r>
            <a:br>
              <a:rPr lang="en-US" altLang="zh-TW" dirty="0" smtClean="0"/>
            </a:br>
            <a:r>
              <a:rPr lang="en-US" altLang="zh-TW" dirty="0" smtClean="0"/>
              <a:t>Running state at any one time</a:t>
            </a:r>
            <a:r>
              <a:rPr lang="en-US" dirty="0" smtClean="0"/>
              <a:t>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Ready:</a:t>
            </a:r>
          </a:p>
          <a:p>
            <a:pPr lvl="1"/>
            <a:r>
              <a:rPr lang="en-US" dirty="0" smtClean="0"/>
              <a:t>Task is ready to execute </a:t>
            </a:r>
            <a:br>
              <a:rPr lang="en-US" dirty="0" smtClean="0"/>
            </a:br>
            <a:r>
              <a:rPr lang="en-US" dirty="0" smtClean="0"/>
              <a:t>but a task of equal or </a:t>
            </a:r>
            <a:br>
              <a:rPr lang="en-US" dirty="0" smtClean="0"/>
            </a:br>
            <a:r>
              <a:rPr lang="en-US" dirty="0" smtClean="0"/>
              <a:t>higher priority is </a:t>
            </a:r>
            <a:br>
              <a:rPr lang="en-US" dirty="0" smtClean="0"/>
            </a:br>
            <a:r>
              <a:rPr lang="en-US" dirty="0" smtClean="0"/>
              <a:t>Running. </a:t>
            </a:r>
            <a:endParaRPr lang="en-US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48637AE-06FB-472C-8804-23E15062B4AF}" type="slidenum">
              <a:rPr lang="zh-TW" altLang="en-US" smtClean="0"/>
              <a:pPr/>
              <a:t>29</a:t>
            </a:fld>
            <a:endParaRPr lang="zh-TW" altLang="zh-TW"/>
          </a:p>
        </p:txBody>
      </p:sp>
      <p:pic>
        <p:nvPicPr>
          <p:cNvPr id="2050" name="Picture 2" descr="http://www.freertos.org/tskstate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416" y="1096016"/>
            <a:ext cx="4710072" cy="4975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239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Task States in </a:t>
            </a:r>
            <a:r>
              <a:rPr lang="en-US" altLang="zh-TW" dirty="0" err="1" smtClean="0"/>
              <a:t>FreeRTOS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Blocked: </a:t>
            </a:r>
          </a:p>
          <a:p>
            <a:pPr lvl="1"/>
            <a:r>
              <a:rPr lang="en-US" altLang="zh-TW" dirty="0" smtClean="0"/>
              <a:t>Task is waiting for some event</a:t>
            </a:r>
          </a:p>
          <a:p>
            <a:pPr lvl="2"/>
            <a:r>
              <a:rPr lang="en-US" altLang="zh-TW" dirty="0" smtClean="0"/>
              <a:t>Time: if a task calls </a:t>
            </a:r>
            <a:r>
              <a:rPr lang="en-US" altLang="zh-TW" dirty="0" err="1" smtClean="0"/>
              <a:t>vTaskDelay</a:t>
            </a:r>
            <a:r>
              <a:rPr lang="en-US" altLang="zh-TW" dirty="0" smtClean="0"/>
              <a:t>() it will be blocked until the delay period has expired</a:t>
            </a:r>
          </a:p>
          <a:p>
            <a:pPr lvl="2"/>
            <a:r>
              <a:rPr lang="en-US" altLang="zh-TW" dirty="0" smtClean="0"/>
              <a:t>Resource: tasks can also block waiting for queue and semaphore events</a:t>
            </a:r>
          </a:p>
          <a:p>
            <a:r>
              <a:rPr lang="en-US" altLang="zh-TW" dirty="0" smtClean="0"/>
              <a:t>Suspended:</a:t>
            </a:r>
          </a:p>
          <a:p>
            <a:pPr lvl="1"/>
            <a:r>
              <a:rPr lang="en-US" altLang="zh-TW" dirty="0" smtClean="0"/>
              <a:t>Much like blocked, but not waiting for anything </a:t>
            </a:r>
          </a:p>
          <a:p>
            <a:pPr lvl="1"/>
            <a:r>
              <a:rPr lang="en-US" altLang="zh-TW" dirty="0" smtClean="0"/>
              <a:t>Tasks will only enter or exit the suspended state when explicitly commanded to do so through the 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vTaskSuspend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altLang="zh-TW" dirty="0" smtClean="0"/>
              <a:t> and 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xTaskResume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altLang="zh-TW" dirty="0" smtClean="0"/>
              <a:t> API calls respectively 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30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48641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6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zh-TW" smtClean="0"/>
              <a:t>Embedded Operating Systems</a:t>
            </a:r>
            <a:endParaRPr lang="de-DE" altLang="zh-TW"/>
          </a:p>
        </p:txBody>
      </p:sp>
      <p:sp>
        <p:nvSpPr>
          <p:cNvPr id="1013768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zh-TW" smtClean="0"/>
              <a:t>Fusion of the application and the OS to one unit</a:t>
            </a:r>
            <a:r>
              <a:rPr lang="de-DE" altLang="zh-TW" smtClean="0"/>
              <a:t> </a:t>
            </a:r>
          </a:p>
          <a:p>
            <a:r>
              <a:rPr lang="en-GB" altLang="zh-TW" smtClean="0"/>
              <a:t>Characteristics:</a:t>
            </a:r>
          </a:p>
          <a:p>
            <a:pPr lvl="1"/>
            <a:r>
              <a:rPr lang="en-GB" altLang="zh-TW" smtClean="0"/>
              <a:t>Resource management</a:t>
            </a:r>
          </a:p>
          <a:p>
            <a:pPr lvl="2"/>
            <a:r>
              <a:rPr lang="en-GB" altLang="zh-TW" smtClean="0"/>
              <a:t>Primary internal resources</a:t>
            </a:r>
          </a:p>
          <a:p>
            <a:pPr lvl="1"/>
            <a:r>
              <a:rPr lang="en-GB" altLang="zh-TW" smtClean="0"/>
              <a:t>Less overhead</a:t>
            </a:r>
          </a:p>
          <a:p>
            <a:pPr lvl="1"/>
            <a:r>
              <a:rPr lang="en-GB" altLang="zh-TW" smtClean="0"/>
              <a:t>Code of the OS and the</a:t>
            </a:r>
            <a:br>
              <a:rPr lang="en-GB" altLang="zh-TW" smtClean="0"/>
            </a:br>
            <a:r>
              <a:rPr lang="en-GB" altLang="zh-TW" smtClean="0"/>
              <a:t>application mostly reside in</a:t>
            </a:r>
            <a:br>
              <a:rPr lang="en-GB" altLang="zh-TW" smtClean="0"/>
            </a:br>
            <a:r>
              <a:rPr lang="en-GB" altLang="zh-TW" smtClean="0"/>
              <a:t>ROM</a:t>
            </a:r>
            <a:endParaRPr lang="en-US" altLang="zh-TW" smtClean="0"/>
          </a:p>
          <a:p>
            <a:endParaRPr lang="en-US" altLang="zh-TW" dirty="0"/>
          </a:p>
        </p:txBody>
      </p:sp>
      <p:graphicFrame>
        <p:nvGraphicFramePr>
          <p:cNvPr id="1013764" name="Object 4"/>
          <p:cNvGraphicFramePr>
            <a:graphicFrameLocks noGrp="1" noChangeAspect="1"/>
          </p:cNvGraphicFramePr>
          <p:nvPr>
            <p:ph idx="4294967295"/>
          </p:nvPr>
        </p:nvGraphicFramePr>
        <p:xfrm>
          <a:off x="5580063" y="2565400"/>
          <a:ext cx="3171825" cy="238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5" name="Visio" r:id="rId4" imgW="2878836" imgH="2177415" progId="Visio.Drawing.11">
                  <p:embed/>
                </p:oleObj>
              </mc:Choice>
              <mc:Fallback>
                <p:oleObj name="Visio" r:id="rId4" imgW="2878836" imgH="2177415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2565400"/>
                        <a:ext cx="3171825" cy="238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5350491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99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Desktop vs Embedded OS</a:t>
            </a:r>
          </a:p>
        </p:txBody>
      </p:sp>
      <p:sp>
        <p:nvSpPr>
          <p:cNvPr id="101990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Desktop</a:t>
            </a:r>
            <a:r>
              <a:rPr lang="zh-TW" altLang="en-US" dirty="0" smtClean="0"/>
              <a:t> </a:t>
            </a:r>
            <a:r>
              <a:rPr lang="en-US" altLang="zh-TW" dirty="0" smtClean="0"/>
              <a:t>OS: </a:t>
            </a:r>
            <a:r>
              <a:rPr lang="en-US" altLang="zh-TW" dirty="0"/>
              <a:t>applications are compiled separately from the OS</a:t>
            </a:r>
          </a:p>
          <a:p>
            <a:pPr lvl="1"/>
            <a:endParaRPr lang="en-US" altLang="zh-TW" dirty="0"/>
          </a:p>
          <a:p>
            <a:r>
              <a:rPr lang="en-US" altLang="zh-TW" dirty="0" smtClean="0"/>
              <a:t>Embedded</a:t>
            </a:r>
            <a:r>
              <a:rPr lang="zh-TW" altLang="en-US" dirty="0" smtClean="0"/>
              <a:t> </a:t>
            </a:r>
            <a:r>
              <a:rPr lang="en-US" altLang="zh-TW" dirty="0" smtClean="0"/>
              <a:t>OS: </a:t>
            </a:r>
            <a:r>
              <a:rPr lang="en-US" altLang="zh-TW" dirty="0"/>
              <a:t>application is compiled and linked together with the embedded OS</a:t>
            </a:r>
          </a:p>
          <a:p>
            <a:pPr lvl="1"/>
            <a:r>
              <a:rPr lang="en-US" altLang="zh-TW" dirty="0"/>
              <a:t>On system start, application usually gets executed first, and it then starts the </a:t>
            </a:r>
            <a:r>
              <a:rPr lang="en-US" altLang="zh-TW" dirty="0" smtClean="0"/>
              <a:t>RTOS</a:t>
            </a:r>
            <a:endParaRPr lang="en-US" altLang="zh-TW" dirty="0"/>
          </a:p>
          <a:p>
            <a:pPr lvl="1"/>
            <a:r>
              <a:rPr lang="en-US" altLang="zh-TW" dirty="0"/>
              <a:t>Typically only part of RTOS (services, routines, or functions) needed to support the embedded application system are configured and linked in</a:t>
            </a:r>
          </a:p>
        </p:txBody>
      </p:sp>
      <p:sp>
        <p:nvSpPr>
          <p:cNvPr id="1019910" name="Rectangle 6"/>
          <p:cNvSpPr>
            <a:spLocks noChangeArrowheads="1"/>
          </p:cNvSpPr>
          <p:nvPr/>
        </p:nvSpPr>
        <p:spPr bwMode="auto">
          <a:xfrm>
            <a:off x="6084168" y="5761745"/>
            <a:ext cx="221932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1200" dirty="0">
                <a:latin typeface="Arial" panose="020B0604020202020204" pitchFamily="34" charset="0"/>
                <a:ea typeface="新細明體" panose="02020500000000000000" pitchFamily="18" charset="-120"/>
              </a:rPr>
              <a:t>(</a:t>
            </a:r>
            <a:r>
              <a:rPr lang="en-US" altLang="zh-TW" sz="1200" dirty="0" err="1">
                <a:latin typeface="Arial" panose="020B0604020202020204" pitchFamily="34" charset="0"/>
                <a:ea typeface="新細明體" panose="02020500000000000000" pitchFamily="18" charset="-120"/>
              </a:rPr>
              <a:t>Dr</a:t>
            </a:r>
            <a:r>
              <a:rPr lang="en-US" altLang="zh-TW" sz="1200" dirty="0">
                <a:latin typeface="Arial" panose="020B0604020202020204" pitchFamily="34" charset="0"/>
                <a:ea typeface="新細明體" panose="02020500000000000000" pitchFamily="18" charset="-120"/>
              </a:rPr>
              <a:t> Jimmy To, EIE, POLYU)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5248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95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Characteristics</a:t>
            </a:r>
            <a:r>
              <a:rPr lang="de-DE" altLang="zh-TW"/>
              <a:t> of Embedded </a:t>
            </a:r>
            <a:r>
              <a:rPr lang="en-US" altLang="zh-TW"/>
              <a:t>OS</a:t>
            </a:r>
          </a:p>
        </p:txBody>
      </p:sp>
      <p:sp>
        <p:nvSpPr>
          <p:cNvPr id="1021958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Embedded OS need to be configurable:</a:t>
            </a:r>
            <a:endParaRPr lang="en-US" altLang="zh-TW" dirty="0"/>
          </a:p>
          <a:p>
            <a:pPr lvl="1"/>
            <a:r>
              <a:rPr lang="en-US" altLang="zh-TW" dirty="0"/>
              <a:t>No single OS fit all </a:t>
            </a:r>
            <a:r>
              <a:rPr lang="en-US" altLang="zh-TW" dirty="0" smtClean="0"/>
              <a:t>needs</a:t>
            </a:r>
            <a:r>
              <a:rPr lang="zh-TW" altLang="en-US" dirty="0" smtClean="0"/>
              <a:t> </a:t>
            </a:r>
            <a:r>
              <a:rPr lang="en-US" altLang="zh-TW" dirty="0" smtClean="0">
                <a:sym typeface="Wingdings" panose="05000000000000000000" pitchFamily="2" charset="2"/>
              </a:rPr>
              <a:t></a:t>
            </a:r>
            <a:r>
              <a:rPr lang="zh-TW" altLang="en-US" dirty="0" smtClean="0">
                <a:sym typeface="Wingdings" panose="05000000000000000000" pitchFamily="2" charset="2"/>
              </a:rPr>
              <a:t> </a:t>
            </a:r>
            <a:r>
              <a:rPr lang="en-US" altLang="zh-TW" dirty="0" smtClean="0">
                <a:sym typeface="Wingdings" panose="05000000000000000000" pitchFamily="2" charset="2"/>
              </a:rPr>
              <a:t>install only those needed</a:t>
            </a:r>
            <a:endParaRPr lang="en-US" altLang="zh-TW" dirty="0"/>
          </a:p>
          <a:p>
            <a:pPr lvl="1"/>
            <a:r>
              <a:rPr lang="en-US" altLang="zh-TW" dirty="0"/>
              <a:t>e</a:t>
            </a:r>
            <a:r>
              <a:rPr lang="en-US" altLang="zh-TW" dirty="0" smtClean="0"/>
              <a:t>.g., conditional </a:t>
            </a:r>
            <a:r>
              <a:rPr lang="en-US" altLang="zh-TW" dirty="0"/>
              <a:t>compilation </a:t>
            </a:r>
            <a:r>
              <a:rPr lang="en-US" altLang="zh-TW" dirty="0" smtClean="0"/>
              <a:t>using </a:t>
            </a:r>
            <a:r>
              <a:rPr lang="en-US" altLang="zh-TW" dirty="0"/>
              <a:t>#if and #</a:t>
            </a:r>
            <a:r>
              <a:rPr lang="en-US" altLang="zh-TW" dirty="0" err="1" smtClean="0"/>
              <a:t>ifdef</a:t>
            </a:r>
            <a:endParaRPr lang="en-US" altLang="zh-TW" dirty="0"/>
          </a:p>
          <a:p>
            <a:r>
              <a:rPr lang="en-US" altLang="zh-TW" dirty="0" smtClean="0"/>
              <a:t>Device </a:t>
            </a:r>
            <a:r>
              <a:rPr lang="en-US" altLang="zh-TW" dirty="0"/>
              <a:t>drivers often not integrated into kernel</a:t>
            </a:r>
          </a:p>
          <a:p>
            <a:pPr lvl="1"/>
            <a:r>
              <a:rPr lang="en-US" altLang="zh-TW" dirty="0"/>
              <a:t>Embedded systems often application-specific </a:t>
            </a:r>
            <a:r>
              <a:rPr lang="en-US" altLang="zh-TW" dirty="0">
                <a:sym typeface="Wingdings" panose="05000000000000000000" pitchFamily="2" charset="2"/>
              </a:rPr>
              <a:t> specific devices  move </a:t>
            </a:r>
            <a:r>
              <a:rPr lang="en-US" altLang="zh-TW" dirty="0" smtClean="0">
                <a:sym typeface="Wingdings" panose="05000000000000000000" pitchFamily="2" charset="2"/>
              </a:rPr>
              <a:t>devices </a:t>
            </a:r>
            <a:r>
              <a:rPr lang="en-US" altLang="zh-TW" dirty="0">
                <a:sym typeface="Wingdings" panose="05000000000000000000" pitchFamily="2" charset="2"/>
              </a:rPr>
              <a:t>out of OS to </a:t>
            </a:r>
            <a:r>
              <a:rPr lang="en-US" altLang="zh-TW" dirty="0" smtClean="0">
                <a:sym typeface="Wingdings" panose="05000000000000000000" pitchFamily="2" charset="2"/>
              </a:rPr>
              <a:t>tasks</a:t>
            </a:r>
            <a:endParaRPr lang="en-US" altLang="zh-TW" dirty="0">
              <a:sym typeface="Wingdings" panose="05000000000000000000" pitchFamily="2" charset="2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5</a:t>
            </a:fld>
            <a:endParaRPr lang="zh-TW" altLang="zh-TW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14" t="44296" r="4153" b="28915"/>
          <a:stretch>
            <a:fillRect/>
          </a:stretch>
        </p:blipFill>
        <p:spPr bwMode="auto">
          <a:xfrm>
            <a:off x="539750" y="4030787"/>
            <a:ext cx="8382000" cy="184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1082675" y="3645024"/>
            <a:ext cx="218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de-DE" altLang="zh-TW" sz="2000" dirty="0">
                <a:latin typeface="Arial" panose="020B0604020202020204" pitchFamily="34" charset="0"/>
                <a:ea typeface="新細明體" panose="02020500000000000000" pitchFamily="18" charset="-120"/>
              </a:rPr>
              <a:t>Embedded OS</a:t>
            </a:r>
            <a:endParaRPr lang="en-US" altLang="zh-TW" sz="2000" dirty="0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5945188" y="3692649"/>
            <a:ext cx="165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de-DE" altLang="zh-TW" sz="2000">
                <a:latin typeface="Arial" panose="020B0604020202020204" pitchFamily="34" charset="0"/>
                <a:ea typeface="新細明體" panose="02020500000000000000" pitchFamily="18" charset="-120"/>
              </a:rPr>
              <a:t>Standard OS</a:t>
            </a:r>
            <a:endParaRPr lang="en-US" altLang="zh-TW" sz="2000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5083175" y="5445249"/>
            <a:ext cx="3311525" cy="43180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617538" y="5013449"/>
            <a:ext cx="3240087" cy="43180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617538" y="5480174"/>
            <a:ext cx="2016125" cy="3270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de-DE" altLang="zh-TW" sz="2000">
                <a:latin typeface="Arial" panose="020B0604020202020204" pitchFamily="34" charset="0"/>
                <a:ea typeface="Arial Unicode MS" panose="020B0604020202020204" pitchFamily="34" charset="-120"/>
                <a:cs typeface="Arial Unicode MS" panose="020B0604020202020204" pitchFamily="34" charset="-120"/>
              </a:rPr>
              <a:t>kernel</a:t>
            </a:r>
          </a:p>
        </p:txBody>
      </p:sp>
    </p:spTree>
    <p:extLst>
      <p:ext uri="{BB962C8B-B14F-4D97-AF65-F5344CB8AC3E}">
        <p14:creationId xmlns:p14="http://schemas.microsoft.com/office/powerpoint/2010/main" val="75616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201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Characteristics</a:t>
            </a:r>
            <a:r>
              <a:rPr lang="de-DE" altLang="zh-TW"/>
              <a:t> of Embedded </a:t>
            </a:r>
            <a:r>
              <a:rPr lang="en-US" altLang="zh-TW"/>
              <a:t>OS</a:t>
            </a:r>
          </a:p>
        </p:txBody>
      </p:sp>
      <p:sp>
        <p:nvSpPr>
          <p:cNvPr id="1032202" name="Rectangle 1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Protection is often optional</a:t>
            </a:r>
          </a:p>
          <a:p>
            <a:pPr lvl="1"/>
            <a:r>
              <a:rPr lang="en-US" altLang="zh-TW" dirty="0"/>
              <a:t>Embedded systems are typically designed for a single purpose, untested programs rarely loaded, and thus software is considered reliable</a:t>
            </a:r>
          </a:p>
          <a:p>
            <a:pPr lvl="1"/>
            <a:r>
              <a:rPr kumimoji="0" lang="en-US" altLang="zh-TW" i="1" dirty="0"/>
              <a:t>Privileged</a:t>
            </a:r>
            <a:r>
              <a:rPr kumimoji="0" lang="en-US" altLang="zh-TW" dirty="0"/>
              <a:t> I/O instructions not necessary </a:t>
            </a:r>
            <a:r>
              <a:rPr kumimoji="0" lang="en-US" altLang="zh-TW" dirty="0" smtClean="0"/>
              <a:t>and tasks </a:t>
            </a:r>
            <a:r>
              <a:rPr kumimoji="0" lang="en-US" altLang="zh-TW" dirty="0"/>
              <a:t>can do their own </a:t>
            </a:r>
            <a:r>
              <a:rPr kumimoji="0" lang="en-US" altLang="zh-TW" dirty="0" smtClean="0"/>
              <a:t>I/O, e.g., </a:t>
            </a:r>
            <a:r>
              <a:rPr kumimoji="0"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switch</a:t>
            </a:r>
            <a:r>
              <a:rPr kumimoji="0" lang="en-US" altLang="zh-TW" dirty="0" smtClean="0"/>
              <a:t> is address </a:t>
            </a:r>
            <a:r>
              <a:rPr kumimoji="0" lang="en-US" altLang="zh-TW" dirty="0"/>
              <a:t>of some switch</a:t>
            </a:r>
            <a:br>
              <a:rPr kumimoji="0" lang="en-US" altLang="zh-TW" dirty="0"/>
            </a:br>
            <a:r>
              <a:rPr kumimoji="0" lang="en-US" altLang="zh-TW" dirty="0"/>
              <a:t>Simply use</a:t>
            </a:r>
          </a:p>
          <a:p>
            <a:pPr lvl="1">
              <a:buFont typeface="Wingdings" panose="05000000000000000000" pitchFamily="2" charset="2"/>
              <a:buNone/>
            </a:pPr>
            <a:r>
              <a:rPr kumimoji="0" lang="en-US" altLang="zh-TW" dirty="0"/>
              <a:t>      </a:t>
            </a:r>
            <a:r>
              <a:rPr kumimoji="0"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load register</a:t>
            </a:r>
            <a:r>
              <a:rPr kumimoji="0"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switch</a:t>
            </a:r>
            <a:r>
              <a:rPr kumimoji="0" lang="en-US" altLang="zh-TW" b="1" dirty="0"/>
              <a:t/>
            </a:r>
            <a:br>
              <a:rPr kumimoji="0" lang="en-US" altLang="zh-TW" b="1" dirty="0"/>
            </a:br>
            <a:r>
              <a:rPr kumimoji="0" lang="en-US" altLang="zh-TW" dirty="0"/>
              <a:t>instead of OS </a:t>
            </a:r>
            <a:r>
              <a:rPr kumimoji="0" lang="en-US" altLang="zh-TW" dirty="0" smtClean="0"/>
              <a:t>call</a:t>
            </a:r>
          </a:p>
          <a:p>
            <a:r>
              <a:rPr lang="en-US" altLang="zh-TW" dirty="0"/>
              <a:t>Real-time capability</a:t>
            </a:r>
          </a:p>
          <a:p>
            <a:pPr lvl="1"/>
            <a:r>
              <a:rPr lang="en-US" altLang="zh-TW" dirty="0"/>
              <a:t>Many embedded systems are real-time (RT) systems and, hence, the OS used in these systems must be </a:t>
            </a:r>
            <a:r>
              <a:rPr lang="en-US" altLang="zh-TW" dirty="0">
                <a:solidFill>
                  <a:srgbClr val="FF0000"/>
                </a:solidFill>
              </a:rPr>
              <a:t>real-time operating systems</a:t>
            </a:r>
            <a:r>
              <a:rPr lang="en-US" altLang="zh-TW" dirty="0"/>
              <a:t> (RTOSs)</a:t>
            </a:r>
          </a:p>
          <a:p>
            <a:pPr lvl="1">
              <a:buFont typeface="Wingdings" panose="05000000000000000000" pitchFamily="2" charset="2"/>
              <a:buNone/>
            </a:pPr>
            <a:endParaRPr kumimoji="0" lang="en-US" altLang="zh-TW" dirty="0"/>
          </a:p>
          <a:p>
            <a:pPr lvl="1" eaLnBrk="1" hangingPunct="1">
              <a:lnSpc>
                <a:spcPct val="100000"/>
              </a:lnSpc>
              <a:spcBef>
                <a:spcPct val="40000"/>
              </a:spcBef>
              <a:buClrTx/>
              <a:buSzTx/>
              <a:buFontTx/>
              <a:buNone/>
            </a:pPr>
            <a:endParaRPr kumimoji="0" lang="en-US" altLang="zh-TW" dirty="0"/>
          </a:p>
          <a:p>
            <a:pPr lvl="1"/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12385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Outline</a:t>
            </a:r>
            <a:endParaRPr lang="en-US" altLang="zh-TW"/>
          </a:p>
        </p:txBody>
      </p:sp>
      <p:sp>
        <p:nvSpPr>
          <p:cNvPr id="1008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Introduction to </a:t>
            </a:r>
            <a:r>
              <a:rPr lang="en-US" altLang="zh-TW" dirty="0"/>
              <a:t>e</a:t>
            </a:r>
            <a:r>
              <a:rPr lang="en-US" altLang="zh-TW" dirty="0" smtClean="0"/>
              <a:t>mbedded operating systems</a:t>
            </a:r>
          </a:p>
          <a:p>
            <a:pPr lvl="1"/>
            <a:r>
              <a:rPr lang="en-US" altLang="zh-TW" dirty="0" smtClean="0"/>
              <a:t>Comparison with desktop operating systems</a:t>
            </a:r>
          </a:p>
          <a:p>
            <a:pPr lvl="1"/>
            <a:r>
              <a:rPr lang="en-US" altLang="zh-TW" dirty="0" smtClean="0"/>
              <a:t>Characteristics of embedded operating systems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Introduction to real-time systems and operating systems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Overview of real-time systems</a:t>
            </a:r>
          </a:p>
          <a:p>
            <a:pPr lvl="1"/>
            <a:r>
              <a:rPr lang="en-US" altLang="zh-TW" dirty="0" smtClean="0"/>
              <a:t>Characteristics of real-time </a:t>
            </a:r>
            <a:r>
              <a:rPr lang="en-US" altLang="zh-TW" dirty="0"/>
              <a:t>operating systems (RTOS)</a:t>
            </a:r>
          </a:p>
          <a:p>
            <a:r>
              <a:rPr lang="en-US" altLang="zh-TW" dirty="0" smtClean="0"/>
              <a:t>Introduction to </a:t>
            </a:r>
            <a:r>
              <a:rPr lang="en-US" altLang="zh-TW" dirty="0" err="1" smtClean="0"/>
              <a:t>FreeRTOS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Tasks</a:t>
            </a:r>
            <a:endParaRPr lang="en-US" altLang="zh-TW" dirty="0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1"/>
          </p:nvPr>
        </p:nvSpPr>
        <p:spPr>
          <a:xfrm>
            <a:off x="6731000" y="6229350"/>
            <a:ext cx="1905000" cy="457200"/>
          </a:xfrm>
        </p:spPr>
        <p:txBody>
          <a:bodyPr/>
          <a:lstStyle/>
          <a:p>
            <a:fld id="{2B92EA2C-849A-49EC-B0CD-5F88A3D4CA3F}" type="slidenum">
              <a:rPr lang="zh-TW" altLang="en-US" smtClean="0"/>
              <a:pPr/>
              <a:t>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7049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is a Real-Time System?</a:t>
            </a:r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Real-time systems have been defined as: </a:t>
            </a:r>
            <a:br>
              <a:rPr lang="en-US" dirty="0" smtClean="0"/>
            </a:br>
            <a:r>
              <a:rPr lang="en-US" dirty="0" smtClean="0"/>
              <a:t>"</a:t>
            </a:r>
            <a:r>
              <a:rPr lang="en-US" dirty="0" smtClean="0">
                <a:solidFill>
                  <a:srgbClr val="0000FF"/>
                </a:solidFill>
              </a:rPr>
              <a:t>those systems in which the correctness of the system depends not only on the </a:t>
            </a:r>
            <a:r>
              <a:rPr lang="en-US" u="sng" dirty="0" smtClean="0">
                <a:solidFill>
                  <a:srgbClr val="0000FF"/>
                </a:solidFill>
              </a:rPr>
              <a:t>logical result </a:t>
            </a:r>
            <a:r>
              <a:rPr lang="en-US" dirty="0" smtClean="0">
                <a:solidFill>
                  <a:srgbClr val="0000FF"/>
                </a:solidFill>
              </a:rPr>
              <a:t>of the computation, but also on the </a:t>
            </a:r>
            <a:r>
              <a:rPr lang="en-US" u="sng" dirty="0" smtClean="0">
                <a:solidFill>
                  <a:srgbClr val="0000FF"/>
                </a:solidFill>
              </a:rPr>
              <a:t>time</a:t>
            </a:r>
            <a:r>
              <a:rPr lang="en-US" dirty="0" smtClean="0">
                <a:solidFill>
                  <a:srgbClr val="0000FF"/>
                </a:solidFill>
              </a:rPr>
              <a:t> at which the results are produced</a:t>
            </a:r>
            <a:r>
              <a:rPr lang="en-US" dirty="0" smtClean="0"/>
              <a:t>"</a:t>
            </a:r>
          </a:p>
          <a:p>
            <a:pPr lvl="1"/>
            <a:r>
              <a:rPr lang="en-US" dirty="0" smtClean="0"/>
              <a:t> J. </a:t>
            </a:r>
            <a:r>
              <a:rPr lang="en-US" dirty="0" err="1" smtClean="0"/>
              <a:t>Stankovic</a:t>
            </a:r>
            <a:r>
              <a:rPr lang="en-US" dirty="0" smtClean="0"/>
              <a:t>, "Misconceptions about Real-Time Computing," </a:t>
            </a:r>
            <a:r>
              <a:rPr lang="en-US" i="1" dirty="0" smtClean="0"/>
              <a:t>IEEE Computer</a:t>
            </a:r>
            <a:r>
              <a:rPr lang="en-US" dirty="0" smtClean="0"/>
              <a:t>, 21(10), October 1988.</a:t>
            </a:r>
            <a:endParaRPr 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9849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標楷體"/>
      </a:majorFont>
      <a:minorFont>
        <a:latin typeface="Calibri"/>
        <a:ea typeface="標楷體"/>
        <a:cs typeface="標楷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  <a:ea typeface="標楷體" charset="0"/>
            <a:cs typeface="標楷體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  <a:ea typeface="標楷體" charset="0"/>
            <a:cs typeface="標楷體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+mn-lt"/>
          </a:defRPr>
        </a:defPPr>
      </a:lstStyle>
    </a:tx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5171</TotalTime>
  <Words>1962</Words>
  <Application>Microsoft Office PowerPoint</Application>
  <PresentationFormat>如螢幕大小 (4:3)</PresentationFormat>
  <Paragraphs>368</Paragraphs>
  <Slides>31</Slides>
  <Notes>12</Notes>
  <HiddenSlides>0</HiddenSlides>
  <MMClips>0</MMClips>
  <ScaleCrop>false</ScaleCrop>
  <HeadingPairs>
    <vt:vector size="8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31</vt:i4>
      </vt:variant>
    </vt:vector>
  </HeadingPairs>
  <TitlesOfParts>
    <vt:vector size="43" baseType="lpstr">
      <vt:lpstr>Arial Unicode MS</vt:lpstr>
      <vt:lpstr>新細明體</vt:lpstr>
      <vt:lpstr>標楷體</vt:lpstr>
      <vt:lpstr>Arial</vt:lpstr>
      <vt:lpstr>Calibri</vt:lpstr>
      <vt:lpstr>Courier New</vt:lpstr>
      <vt:lpstr>Symbol</vt:lpstr>
      <vt:lpstr>Tahoma</vt:lpstr>
      <vt:lpstr>Times New Roman</vt:lpstr>
      <vt:lpstr>Wingdings</vt:lpstr>
      <vt:lpstr>Contemporary Portrait</vt:lpstr>
      <vt:lpstr>Visio</vt:lpstr>
      <vt:lpstr>CS4101 嵌入式系統概論  Real-Time Operating System</vt:lpstr>
      <vt:lpstr>Outline</vt:lpstr>
      <vt:lpstr>Operating Systems</vt:lpstr>
      <vt:lpstr>Embedded Operating Systems</vt:lpstr>
      <vt:lpstr>Desktop vs Embedded OS</vt:lpstr>
      <vt:lpstr>Characteristics of Embedded OS</vt:lpstr>
      <vt:lpstr>Characteristics of Embedded OS</vt:lpstr>
      <vt:lpstr>Outline</vt:lpstr>
      <vt:lpstr>What is a Real-Time System?</vt:lpstr>
      <vt:lpstr>Real-Time Characteristics</vt:lpstr>
      <vt:lpstr>Soft, Firm and Hard deadlines</vt:lpstr>
      <vt:lpstr>Scheduling algorithms</vt:lpstr>
      <vt:lpstr>Rate Monotonic Scheduling</vt:lpstr>
      <vt:lpstr>Rate Monotonic Scheduling</vt:lpstr>
      <vt:lpstr>RMS Example</vt:lpstr>
      <vt:lpstr>RMS Example</vt:lpstr>
      <vt:lpstr>Earliest-Deadline-First Scheduling (EDF)</vt:lpstr>
      <vt:lpstr>Example of EDF Algorithm</vt:lpstr>
      <vt:lpstr>Outline</vt:lpstr>
      <vt:lpstr>Goals of an RTOS</vt:lpstr>
      <vt:lpstr>Requirements for RTOS</vt:lpstr>
      <vt:lpstr>Functionality of RTOS Kernel</vt:lpstr>
      <vt:lpstr>Outline</vt:lpstr>
      <vt:lpstr>Three Main Areas in FreeRTOS</vt:lpstr>
      <vt:lpstr>Tasks</vt:lpstr>
      <vt:lpstr>Task Creation</vt:lpstr>
      <vt:lpstr>Example: Creating a Task</vt:lpstr>
      <vt:lpstr>Example: Creating a Task</vt:lpstr>
      <vt:lpstr>vTaskStartScheduler </vt:lpstr>
      <vt:lpstr>Task States in FreeRTOS</vt:lpstr>
      <vt:lpstr>Task States in FreeRTOS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CS4101 嵌入式系統概論  Interrupts </dc:title>
  <dc:creator>Chung-Ta King</dc:creator>
  <cp:lastModifiedBy>Chung-Ta King</cp:lastModifiedBy>
  <cp:revision>601</cp:revision>
  <dcterms:created xsi:type="dcterms:W3CDTF">2000-02-07T23:54:30Z</dcterms:created>
  <dcterms:modified xsi:type="dcterms:W3CDTF">2015-12-14T17:00:09Z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