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9" r:id="rId1"/>
  </p:sldMasterIdLst>
  <p:notesMasterIdLst>
    <p:notesMasterId r:id="rId27"/>
  </p:notesMasterIdLst>
  <p:handoutMasterIdLst>
    <p:handoutMasterId r:id="rId28"/>
  </p:handoutMasterIdLst>
  <p:sldIdLst>
    <p:sldId id="288" r:id="rId2"/>
    <p:sldId id="494" r:id="rId3"/>
    <p:sldId id="512" r:id="rId4"/>
    <p:sldId id="513" r:id="rId5"/>
    <p:sldId id="514" r:id="rId6"/>
    <p:sldId id="495" r:id="rId7"/>
    <p:sldId id="496" r:id="rId8"/>
    <p:sldId id="497" r:id="rId9"/>
    <p:sldId id="498" r:id="rId10"/>
    <p:sldId id="499" r:id="rId11"/>
    <p:sldId id="516" r:id="rId12"/>
    <p:sldId id="500" r:id="rId13"/>
    <p:sldId id="501" r:id="rId14"/>
    <p:sldId id="502" r:id="rId15"/>
    <p:sldId id="503" r:id="rId16"/>
    <p:sldId id="504" r:id="rId17"/>
    <p:sldId id="515" r:id="rId18"/>
    <p:sldId id="505" r:id="rId19"/>
    <p:sldId id="506" r:id="rId20"/>
    <p:sldId id="508" r:id="rId21"/>
    <p:sldId id="509" r:id="rId22"/>
    <p:sldId id="510" r:id="rId23"/>
    <p:sldId id="474" r:id="rId24"/>
    <p:sldId id="491" r:id="rId25"/>
    <p:sldId id="511" r:id="rId26"/>
  </p:sldIdLst>
  <p:sldSz cx="9144000" cy="6858000" type="screen4x3"/>
  <p:notesSz cx="10234613" cy="7099300"/>
  <p:defaultTextStyle>
    <a:defPPr>
      <a:defRPr lang="en-US"/>
    </a:defPPr>
    <a:lvl1pPr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1pPr>
    <a:lvl2pPr marL="4572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2pPr>
    <a:lvl3pPr marL="9144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3pPr>
    <a:lvl4pPr marL="13716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4pPr>
    <a:lvl5pPr marL="1828800" algn="l" rtl="0" eaLnBrk="0" fontAlgn="base" hangingPunct="0">
      <a:spcBef>
        <a:spcPct val="0"/>
      </a:spcBef>
      <a:spcAft>
        <a:spcPct val="0"/>
      </a:spcAft>
      <a:defRPr sz="2400" kern="1200">
        <a:solidFill>
          <a:schemeClr val="tx1"/>
        </a:solidFill>
        <a:latin typeface="Tahoma" panose="020B0604030504040204" pitchFamily="34" charset="0"/>
        <a:ea typeface="標楷體" panose="03000509000000000000" pitchFamily="65" charset="-120"/>
        <a:cs typeface="+mn-cs"/>
      </a:defRPr>
    </a:lvl5pPr>
    <a:lvl6pPr marL="22860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6pPr>
    <a:lvl7pPr marL="27432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7pPr>
    <a:lvl8pPr marL="32004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8pPr>
    <a:lvl9pPr marL="3657600" algn="l" defTabSz="914400" rtl="0" eaLnBrk="1" latinLnBrk="0" hangingPunct="1">
      <a:defRPr sz="2400" kern="1200">
        <a:solidFill>
          <a:schemeClr val="tx1"/>
        </a:solidFill>
        <a:latin typeface="Tahoma" panose="020B0604030504040204" pitchFamily="34" charset="0"/>
        <a:ea typeface="標楷體" panose="03000509000000000000" pitchFamily="65"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33"/>
    <a:srgbClr val="33CC33"/>
    <a:srgbClr val="FFCC66"/>
    <a:srgbClr val="FFCC99"/>
    <a:srgbClr val="FF0000"/>
    <a:srgbClr val="99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1286" y="53"/>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7296"/>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568" tIns="45784" rIns="91568" bIns="45784" numCol="1" anchor="t"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568" tIns="45784" rIns="91568" bIns="45784" numCol="1" anchor="t" anchorCtr="0" compatLnSpc="1">
            <a:prstTxWarp prst="textNoShape">
              <a:avLst/>
            </a:prstTxWarp>
          </a:bodyPr>
          <a:lstStyle>
            <a:lvl1pPr algn="r" defTabSz="915988">
              <a:defRPr sz="1200">
                <a:latin typeface="Times New Roman" charset="0"/>
                <a:ea typeface="新細明體" charset="0"/>
                <a:cs typeface="新細明體" charset="0"/>
              </a:defRPr>
            </a:lvl1pPr>
          </a:lstStyle>
          <a:p>
            <a:pPr>
              <a:defRPr/>
            </a:pPr>
            <a:endParaRPr 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568" tIns="45784" rIns="91568" bIns="45784" numCol="1" anchor="b" anchorCtr="0" compatLnSpc="1">
            <a:prstTxWarp prst="textNoShape">
              <a:avLst/>
            </a:prstTxWarp>
          </a:bodyPr>
          <a:lstStyle>
            <a:lvl1pPr defTabSz="915988">
              <a:defRPr sz="1200">
                <a:latin typeface="Times New Roman" charset="0"/>
                <a:ea typeface="新細明體" charset="0"/>
                <a:cs typeface="新細明體" charset="0"/>
              </a:defRPr>
            </a:lvl1pPr>
          </a:lstStyle>
          <a:p>
            <a:pPr>
              <a:defRPr/>
            </a:pPr>
            <a:endParaRPr 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568" tIns="45784" rIns="91568" bIns="45784" numCol="1" anchor="b" anchorCtr="0" compatLnSpc="1">
            <a:prstTxWarp prst="textNoShape">
              <a:avLst/>
            </a:prstTxWarp>
          </a:bodyPr>
          <a:lstStyle>
            <a:lvl1pPr algn="r" defTabSz="915988">
              <a:defRPr sz="1200" smtClean="0">
                <a:latin typeface="Times New Roman" panose="02020603050405020304" pitchFamily="18" charset="0"/>
                <a:ea typeface="新細明體" panose="02020500000000000000" pitchFamily="18" charset="-120"/>
              </a:defRPr>
            </a:lvl1pPr>
          </a:lstStyle>
          <a:p>
            <a:pPr>
              <a:defRPr/>
            </a:pPr>
            <a:fld id="{F8720FD9-120A-45D0-BD27-F980DB659080}" type="slidenum">
              <a:rPr lang="zh-TW" altLang="en-US"/>
              <a:pPr>
                <a:defRPr/>
              </a:pPr>
              <a:t>‹#›</a:t>
            </a:fld>
            <a:endParaRPr lang="zh-TW" altLang="zh-TW"/>
          </a:p>
        </p:txBody>
      </p:sp>
    </p:spTree>
    <p:extLst>
      <p:ext uri="{BB962C8B-B14F-4D97-AF65-F5344CB8AC3E}">
        <p14:creationId xmlns:p14="http://schemas.microsoft.com/office/powerpoint/2010/main" val="191346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charset="0"/>
                <a:ea typeface="新細明體" charset="0"/>
                <a:cs typeface="新細明體" charset="0"/>
              </a:defRPr>
            </a:lvl1pPr>
          </a:lstStyle>
          <a:p>
            <a:pPr>
              <a:defRPr/>
            </a:pPr>
            <a:endParaRPr lang="zh-TW"/>
          </a:p>
        </p:txBody>
      </p:sp>
      <p:sp>
        <p:nvSpPr>
          <p:cNvPr id="3076"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charset="0"/>
                <a:ea typeface="新細明體" charset="0"/>
                <a:cs typeface="新細明體" charset="0"/>
              </a:defRPr>
            </a:lvl1pPr>
          </a:lstStyle>
          <a:p>
            <a:pPr>
              <a:defRPr/>
            </a:pPr>
            <a:endParaRPr 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9040" tIns="49520" rIns="99040" bIns="49520" numCol="1" anchor="b" anchorCtr="0" compatLnSpc="1">
            <a:prstTxWarp prst="textNoShape">
              <a:avLst/>
            </a:prstTxWarp>
          </a:bodyPr>
          <a:lstStyle>
            <a:lvl1pPr algn="r" defTabSz="990600" eaLnBrk="1" hangingPunct="1">
              <a:defRPr kumimoji="1" sz="1300" smtClean="0">
                <a:latin typeface="Times New Roman" panose="02020603050405020304" pitchFamily="18" charset="0"/>
                <a:ea typeface="新細明體" panose="02020500000000000000" pitchFamily="18" charset="-120"/>
              </a:defRPr>
            </a:lvl1pPr>
          </a:lstStyle>
          <a:p>
            <a:pPr>
              <a:defRPr/>
            </a:pPr>
            <a:fld id="{98EEF703-A619-4889-95DC-465EFE4F83EA}" type="slidenum">
              <a:rPr lang="zh-TW" altLang="en-US"/>
              <a:pPr>
                <a:defRPr/>
              </a:pPr>
              <a:t>‹#›</a:t>
            </a:fld>
            <a:endParaRPr lang="zh-TW" altLang="zh-TW"/>
          </a:p>
        </p:txBody>
      </p:sp>
    </p:spTree>
    <p:extLst>
      <p:ext uri="{BB962C8B-B14F-4D97-AF65-F5344CB8AC3E}">
        <p14:creationId xmlns:p14="http://schemas.microsoft.com/office/powerpoint/2010/main" val="682907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新細明體" charset="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新細明體"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6BA918-1D8D-482B-907F-DE60C60A6305}" type="slidenum">
              <a:rPr lang="en-US" altLang="zh-TW"/>
              <a:pPr eaLnBrk="1" hangingPunct="1"/>
              <a:t>2</a:t>
            </a:fld>
            <a:endParaRPr lang="en-US" altLang="zh-TW"/>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en-US" altLang="zh-TW" sz="1400" smtClean="0"/>
              <a:t>What is a Sensor?</a:t>
            </a:r>
          </a:p>
          <a:p>
            <a:pPr eaLnBrk="1" hangingPunct="1">
              <a:spcBef>
                <a:spcPct val="50000"/>
              </a:spcBef>
            </a:pPr>
            <a:r>
              <a:rPr lang="en-US" altLang="zh-TW" sz="1400" smtClean="0"/>
              <a:t>A Sensor is a device that detects a physical or electrical quantity and converts this characteristic into a value for a decision making center such as an MCU.  From this the MCU can decide on events, and trigger an additional output.</a:t>
            </a:r>
          </a:p>
          <a:p>
            <a:pPr eaLnBrk="1" hangingPunct="1">
              <a:spcBef>
                <a:spcPct val="50000"/>
              </a:spcBef>
            </a:pPr>
            <a:endParaRPr lang="en-US" altLang="zh-TW" sz="1400" smtClean="0"/>
          </a:p>
          <a:p>
            <a:pPr eaLnBrk="1" hangingPunct="1">
              <a:spcBef>
                <a:spcPct val="50000"/>
              </a:spcBef>
            </a:pPr>
            <a:r>
              <a:rPr lang="en-US" altLang="zh-TW" sz="1400" smtClean="0"/>
              <a:t>Some examples of physical quantities that our sensors measure include:</a:t>
            </a:r>
          </a:p>
          <a:p>
            <a:pPr eaLnBrk="1" hangingPunct="1">
              <a:spcBef>
                <a:spcPct val="50000"/>
              </a:spcBef>
              <a:buFontTx/>
              <a:buChar char="•"/>
            </a:pPr>
            <a:r>
              <a:rPr lang="en-US" altLang="zh-TW" sz="1400" smtClean="0"/>
              <a:t>Temperature</a:t>
            </a:r>
          </a:p>
          <a:p>
            <a:pPr eaLnBrk="1" hangingPunct="1">
              <a:spcBef>
                <a:spcPct val="50000"/>
              </a:spcBef>
              <a:buFontTx/>
              <a:buChar char="•"/>
            </a:pPr>
            <a:r>
              <a:rPr lang="en-US" altLang="zh-TW" sz="1400" smtClean="0"/>
              <a:t>Pressure</a:t>
            </a:r>
          </a:p>
          <a:p>
            <a:pPr eaLnBrk="1" hangingPunct="1">
              <a:spcBef>
                <a:spcPct val="50000"/>
              </a:spcBef>
              <a:buFontTx/>
              <a:buChar char="•"/>
            </a:pPr>
            <a:r>
              <a:rPr lang="en-US" altLang="zh-TW" sz="1400" smtClean="0"/>
              <a:t>Flow rate</a:t>
            </a:r>
          </a:p>
          <a:p>
            <a:pPr eaLnBrk="1" hangingPunct="1">
              <a:spcBef>
                <a:spcPct val="50000"/>
              </a:spcBef>
              <a:buFontTx/>
              <a:buChar char="•"/>
            </a:pPr>
            <a:r>
              <a:rPr lang="en-US" altLang="zh-TW" sz="1400" smtClean="0"/>
              <a:t>Acceleration</a:t>
            </a:r>
          </a:p>
          <a:p>
            <a:pPr eaLnBrk="1" hangingPunct="1">
              <a:spcBef>
                <a:spcPct val="50000"/>
              </a:spcBef>
              <a:buFontTx/>
              <a:buChar char="•"/>
            </a:pPr>
            <a:r>
              <a:rPr lang="en-US" altLang="zh-TW" sz="1400" smtClean="0"/>
              <a:t>Vibration</a:t>
            </a:r>
          </a:p>
          <a:p>
            <a:pPr eaLnBrk="1" hangingPunct="1">
              <a:spcBef>
                <a:spcPct val="50000"/>
              </a:spcBef>
              <a:buFontTx/>
              <a:buChar char="•"/>
            </a:pPr>
            <a:r>
              <a:rPr lang="en-US" altLang="zh-TW" sz="1400" smtClean="0"/>
              <a:t>Tilt</a:t>
            </a:r>
          </a:p>
          <a:p>
            <a:pPr eaLnBrk="1" hangingPunct="1">
              <a:spcBef>
                <a:spcPct val="50000"/>
              </a:spcBef>
              <a:buFontTx/>
              <a:buChar char="•"/>
            </a:pPr>
            <a:r>
              <a:rPr lang="en-US" altLang="zh-TW" sz="1400" smtClean="0"/>
              <a:t>Touch</a:t>
            </a:r>
            <a:endParaRPr lang="en-US" altLang="zh-TW" sz="1100" smtClean="0"/>
          </a:p>
          <a:p>
            <a:pPr eaLnBrk="1" hangingPunct="1"/>
            <a:endParaRPr lang="en-US" altLang="zh-TW" smtClean="0"/>
          </a:p>
        </p:txBody>
      </p:sp>
    </p:spTree>
    <p:extLst>
      <p:ext uri="{BB962C8B-B14F-4D97-AF65-F5344CB8AC3E}">
        <p14:creationId xmlns:p14="http://schemas.microsoft.com/office/powerpoint/2010/main" val="2912253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3</a:t>
            </a:fld>
            <a:endParaRPr lang="zh-TW" altLang="zh-TW"/>
          </a:p>
        </p:txBody>
      </p:sp>
    </p:spTree>
    <p:extLst>
      <p:ext uri="{BB962C8B-B14F-4D97-AF65-F5344CB8AC3E}">
        <p14:creationId xmlns:p14="http://schemas.microsoft.com/office/powerpoint/2010/main" val="287914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t>Accelerometers include measurements of Gesture detection, Tilt, Tap and Orientation.  </a:t>
            </a:r>
          </a:p>
          <a:p>
            <a:pPr eaLnBrk="1" hangingPunct="1"/>
            <a:r>
              <a:rPr lang="en-US" altLang="zh-TW" dirty="0" smtClean="0"/>
              <a:t>Pressure sensors measure Automotive engine control parameters, medical health monitoring, and have lots of industrial applications.</a:t>
            </a:r>
          </a:p>
          <a:p>
            <a:pPr eaLnBrk="1" hangingPunct="1"/>
            <a:r>
              <a:rPr lang="en-US" altLang="zh-TW" dirty="0" smtClean="0"/>
              <a:t>Touch sensors can be utilized in button replacement and be designed for custom applications.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80C344-E47D-486D-B47E-F88FFB144983}" type="slidenum">
              <a:rPr lang="en-US" altLang="zh-TW"/>
              <a:pPr eaLnBrk="1" hangingPunct="1"/>
              <a:t>4</a:t>
            </a:fld>
            <a:endParaRPr lang="en-US" altLang="zh-TW"/>
          </a:p>
        </p:txBody>
      </p:sp>
    </p:spTree>
    <p:extLst>
      <p:ext uri="{BB962C8B-B14F-4D97-AF65-F5344CB8AC3E}">
        <p14:creationId xmlns:p14="http://schemas.microsoft.com/office/powerpoint/2010/main" val="15158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壓電材料</a:t>
            </a:r>
            <a:endParaRPr lang="zh-TW" altLang="en-US" dirty="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7</a:t>
            </a:fld>
            <a:endParaRPr lang="zh-TW" altLang="zh-TW"/>
          </a:p>
        </p:txBody>
      </p:sp>
    </p:spTree>
    <p:extLst>
      <p:ext uri="{BB962C8B-B14F-4D97-AF65-F5344CB8AC3E}">
        <p14:creationId xmlns:p14="http://schemas.microsoft.com/office/powerpoint/2010/main" val="154318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t>Notice how the g-cell moves in X, Y and Z axes.  The change in the distance between the plates or fingers determines the capacitance. This relates to the acceleration in each axis.  Silicon has no fatigue, so can repetitively move back and forth for extended periods. Bump stops are used to control maximum movement.</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defRPr>
            </a:lvl1pPr>
            <a:lvl2pPr marL="742950" indent="-285750" defTabSz="966788" eaLnBrk="0" hangingPunct="0">
              <a:defRPr>
                <a:solidFill>
                  <a:schemeClr val="tx1"/>
                </a:solidFill>
                <a:latin typeface="Arial" panose="020B0604020202020204" pitchFamily="34" charset="0"/>
              </a:defRPr>
            </a:lvl2pPr>
            <a:lvl3pPr marL="1143000" indent="-228600" defTabSz="966788" eaLnBrk="0" hangingPunct="0">
              <a:defRPr>
                <a:solidFill>
                  <a:schemeClr val="tx1"/>
                </a:solidFill>
                <a:latin typeface="Arial" panose="020B0604020202020204" pitchFamily="34" charset="0"/>
              </a:defRPr>
            </a:lvl3pPr>
            <a:lvl4pPr marL="1600200" indent="-228600" defTabSz="966788" eaLnBrk="0" hangingPunct="0">
              <a:defRPr>
                <a:solidFill>
                  <a:schemeClr val="tx1"/>
                </a:solidFill>
                <a:latin typeface="Arial" panose="020B0604020202020204" pitchFamily="34" charset="0"/>
              </a:defRPr>
            </a:lvl4pPr>
            <a:lvl5pPr marL="2057400" indent="-228600" defTabSz="966788" eaLnBrk="0" hangingPunct="0">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774C710-77D3-49BA-81D8-A3BA6F82AD50}" type="slidenum">
              <a:rPr lang="en-US" altLang="zh-TW"/>
              <a:pPr eaLnBrk="1" hangingPunct="1"/>
              <a:t>9</a:t>
            </a:fld>
            <a:endParaRPr lang="en-US" altLang="zh-TW"/>
          </a:p>
        </p:txBody>
      </p:sp>
    </p:spTree>
    <p:extLst>
      <p:ext uri="{BB962C8B-B14F-4D97-AF65-F5344CB8AC3E}">
        <p14:creationId xmlns:p14="http://schemas.microsoft.com/office/powerpoint/2010/main" val="7720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想像一個</a:t>
            </a:r>
            <a:r>
              <a:rPr lang="zh-TW" altLang="zh-TW" dirty="0" smtClean="0"/>
              <a:t>陀螺</a:t>
            </a:r>
            <a:r>
              <a:rPr lang="zh-TW" altLang="en-US" dirty="0" smtClean="0"/>
              <a:t>在一本書上旋轉，書雖然轉動</a:t>
            </a:r>
            <a:r>
              <a:rPr lang="en-US" altLang="zh-TW" dirty="0" smtClean="0"/>
              <a:t>,</a:t>
            </a:r>
            <a:r>
              <a:rPr lang="zh-TW" altLang="en-US" dirty="0" smtClean="0"/>
              <a:t> 但陀螺總是保持一個固定方向</a:t>
            </a:r>
            <a:endParaRPr lang="zh-TW" altLang="en-US" dirty="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12</a:t>
            </a:fld>
            <a:endParaRPr lang="zh-TW" altLang="zh-TW"/>
          </a:p>
        </p:txBody>
      </p:sp>
    </p:spTree>
    <p:extLst>
      <p:ext uri="{BB962C8B-B14F-4D97-AF65-F5344CB8AC3E}">
        <p14:creationId xmlns:p14="http://schemas.microsoft.com/office/powerpoint/2010/main" val="125690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sz="1200" b="0" i="0" kern="1200" dirty="0" smtClean="0">
                <a:solidFill>
                  <a:schemeClr val="tx1"/>
                </a:solidFill>
                <a:effectLst/>
                <a:latin typeface="Times New Roman" charset="0"/>
                <a:ea typeface="新細明體" charset="0"/>
                <a:cs typeface="新細明體" charset="0"/>
              </a:rPr>
              <a:t>Its principle of operation is based on the </a:t>
            </a:r>
            <a:r>
              <a:rPr kumimoji="1" lang="en-US" altLang="zh-TW" sz="1200" b="0" i="0" u="none" strike="noStrike" kern="1200" dirty="0" smtClean="0">
                <a:solidFill>
                  <a:schemeClr val="tx1"/>
                </a:solidFill>
                <a:effectLst/>
                <a:latin typeface="Times New Roman" charset="0"/>
                <a:ea typeface="新細明體" charset="0"/>
                <a:cs typeface="新細明體" charset="0"/>
              </a:rPr>
              <a:t>interference</a:t>
            </a:r>
            <a:r>
              <a:rPr kumimoji="1" lang="en-US" altLang="zh-TW" sz="1200" b="0" i="0" kern="1200" dirty="0" smtClean="0">
                <a:solidFill>
                  <a:schemeClr val="tx1"/>
                </a:solidFill>
                <a:effectLst/>
                <a:latin typeface="Times New Roman" charset="0"/>
                <a:ea typeface="新細明體" charset="0"/>
                <a:cs typeface="新細明體" charset="0"/>
              </a:rPr>
              <a:t> of light, which has passed through a coil of </a:t>
            </a:r>
            <a:r>
              <a:rPr kumimoji="1" lang="en-US" altLang="zh-TW" sz="1200" b="0" i="0" u="none" strike="noStrike" kern="1200" dirty="0" smtClean="0">
                <a:solidFill>
                  <a:schemeClr val="tx1"/>
                </a:solidFill>
                <a:effectLst/>
                <a:latin typeface="Times New Roman" charset="0"/>
                <a:ea typeface="新細明體" charset="0"/>
                <a:cs typeface="新細明體" charset="0"/>
              </a:rPr>
              <a:t>optical fiber</a:t>
            </a:r>
            <a:r>
              <a:rPr kumimoji="1" lang="en-US" altLang="zh-TW" sz="1200" b="0" i="0" kern="1200" dirty="0" smtClean="0">
                <a:solidFill>
                  <a:schemeClr val="tx1"/>
                </a:solidFill>
                <a:effectLst/>
                <a:latin typeface="Times New Roman" charset="0"/>
                <a:ea typeface="新細明體" charset="0"/>
                <a:cs typeface="新細明體" charset="0"/>
              </a:rPr>
              <a:t> which can be as long as 5 km.</a:t>
            </a:r>
            <a:endParaRPr lang="zh-TW" altLang="en-US" dirty="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13</a:t>
            </a:fld>
            <a:endParaRPr lang="zh-TW" altLang="zh-TW"/>
          </a:p>
        </p:txBody>
      </p:sp>
    </p:spTree>
    <p:extLst>
      <p:ext uri="{BB962C8B-B14F-4D97-AF65-F5344CB8AC3E}">
        <p14:creationId xmlns:p14="http://schemas.microsoft.com/office/powerpoint/2010/main" val="3645085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altLang="zh-TW" dirty="0" smtClean="0"/>
          </a:p>
        </p:txBody>
      </p:sp>
      <p:sp>
        <p:nvSpPr>
          <p:cNvPr id="4" name="投影片編號版面配置區 3"/>
          <p:cNvSpPr>
            <a:spLocks noGrp="1"/>
          </p:cNvSpPr>
          <p:nvPr>
            <p:ph type="sldNum" sz="quarter" idx="10"/>
          </p:nvPr>
        </p:nvSpPr>
        <p:spPr/>
        <p:txBody>
          <a:bodyPr/>
          <a:lstStyle/>
          <a:p>
            <a:pPr>
              <a:defRPr/>
            </a:pPr>
            <a:fld id="{98EEF703-A619-4889-95DC-465EFE4F83EA}" type="slidenum">
              <a:rPr lang="zh-TW" altLang="en-US" smtClean="0"/>
              <a:pPr>
                <a:defRPr/>
              </a:pPr>
              <a:t>14</a:t>
            </a:fld>
            <a:endParaRPr lang="zh-TW" altLang="zh-TW"/>
          </a:p>
        </p:txBody>
      </p:sp>
    </p:spTree>
    <p:extLst>
      <p:ext uri="{BB962C8B-B14F-4D97-AF65-F5344CB8AC3E}">
        <p14:creationId xmlns:p14="http://schemas.microsoft.com/office/powerpoint/2010/main" val="27349800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5" name="Picture 11" descr="清大LOGO(鳥)"/>
          <p:cNvPicPr>
            <a:picLocks noChangeAspect="1" noChangeArrowheads="1"/>
          </p:cNvPicPr>
          <p:nvPr userDrawn="1"/>
        </p:nvPicPr>
        <p:blipFill>
          <a:blip r:embed="rId2"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8" name="Picture 13" descr="清大LOGO(圓)"/>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charset="0"/>
                <a:ea typeface="新細明體" charset="0"/>
                <a:cs typeface="新細明體" charset="0"/>
              </a:defRPr>
            </a:lvl1pPr>
          </a:lstStyle>
          <a:p>
            <a:pPr>
              <a:defRPr/>
            </a:pPr>
            <a:endParaRPr 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smtClean="0"/>
            </a:lvl1pPr>
          </a:lstStyle>
          <a:p>
            <a:pPr>
              <a:defRPr/>
            </a:pPr>
            <a:fld id="{767126D7-2226-4CF4-89DC-1CA388FF3E0E}" type="slidenum">
              <a:rPr lang="zh-TW" altLang="en-US"/>
              <a:pPr>
                <a:defRPr/>
              </a:pPr>
              <a:t>‹#›</a:t>
            </a:fld>
            <a:endParaRPr lang="zh-TW" altLang="zh-TW"/>
          </a:p>
        </p:txBody>
      </p:sp>
    </p:spTree>
    <p:extLst>
      <p:ext uri="{BB962C8B-B14F-4D97-AF65-F5344CB8AC3E}">
        <p14:creationId xmlns:p14="http://schemas.microsoft.com/office/powerpoint/2010/main" val="262978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B1990E11-D4C9-4736-9586-DD2A24C439AA}" type="slidenum">
              <a:rPr lang="zh-TW" altLang="en-US"/>
              <a:pPr>
                <a:defRPr/>
              </a:pPr>
              <a:t>‹#›</a:t>
            </a:fld>
            <a:endParaRPr lang="zh-TW" altLang="zh-TW"/>
          </a:p>
        </p:txBody>
      </p:sp>
    </p:spTree>
    <p:extLst>
      <p:ext uri="{BB962C8B-B14F-4D97-AF65-F5344CB8AC3E}">
        <p14:creationId xmlns:p14="http://schemas.microsoft.com/office/powerpoint/2010/main" val="102396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9F990B5-0C4C-429A-9F6E-F0C8CEFC6D17}" type="slidenum">
              <a:rPr lang="zh-TW" altLang="en-US"/>
              <a:pPr>
                <a:defRPr/>
              </a:pPr>
              <a:t>‹#›</a:t>
            </a:fld>
            <a:endParaRPr lang="zh-TW" altLang="zh-TW"/>
          </a:p>
        </p:txBody>
      </p:sp>
    </p:spTree>
    <p:extLst>
      <p:ext uri="{BB962C8B-B14F-4D97-AF65-F5344CB8AC3E}">
        <p14:creationId xmlns:p14="http://schemas.microsoft.com/office/powerpoint/2010/main" val="63389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75EAD3E7-B039-4A93-AACD-1369AB5C0DA9}" type="slidenum">
              <a:rPr lang="zh-TW" altLang="en-US"/>
              <a:pPr>
                <a:defRPr/>
              </a:pPr>
              <a:t>‹#›</a:t>
            </a:fld>
            <a:endParaRPr lang="zh-TW" altLang="zh-TW"/>
          </a:p>
        </p:txBody>
      </p:sp>
    </p:spTree>
    <p:extLst>
      <p:ext uri="{BB962C8B-B14F-4D97-AF65-F5344CB8AC3E}">
        <p14:creationId xmlns:p14="http://schemas.microsoft.com/office/powerpoint/2010/main" val="9077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E7FD7977-9BA0-48E7-81F9-590A1D8BC6BA}" type="slidenum">
              <a:rPr lang="zh-TW" altLang="en-US"/>
              <a:pPr>
                <a:defRPr/>
              </a:pPr>
              <a:t>‹#›</a:t>
            </a:fld>
            <a:endParaRPr lang="zh-TW" altLang="zh-TW"/>
          </a:p>
        </p:txBody>
      </p:sp>
    </p:spTree>
    <p:extLst>
      <p:ext uri="{BB962C8B-B14F-4D97-AF65-F5344CB8AC3E}">
        <p14:creationId xmlns:p14="http://schemas.microsoft.com/office/powerpoint/2010/main" val="406754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848637AE-06FB-472C-8804-23E15062B4AF}" type="slidenum">
              <a:rPr lang="zh-TW" altLang="en-US"/>
              <a:pPr>
                <a:defRPr/>
              </a:pPr>
              <a:t>‹#›</a:t>
            </a:fld>
            <a:endParaRPr lang="zh-TW" altLang="zh-TW"/>
          </a:p>
        </p:txBody>
      </p:sp>
    </p:spTree>
    <p:extLst>
      <p:ext uri="{BB962C8B-B14F-4D97-AF65-F5344CB8AC3E}">
        <p14:creationId xmlns:p14="http://schemas.microsoft.com/office/powerpoint/2010/main" val="3581607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8" name="Rectangle 6"/>
          <p:cNvSpPr>
            <a:spLocks noGrp="1" noChangeArrowheads="1"/>
          </p:cNvSpPr>
          <p:nvPr>
            <p:ph type="sldNum" sz="quarter" idx="11"/>
          </p:nvPr>
        </p:nvSpPr>
        <p:spPr>
          <a:ln/>
        </p:spPr>
        <p:txBody>
          <a:bodyPr/>
          <a:lstStyle>
            <a:lvl1pPr>
              <a:defRPr/>
            </a:lvl1pPr>
          </a:lstStyle>
          <a:p>
            <a:pPr>
              <a:defRPr/>
            </a:pPr>
            <a:fld id="{73E21326-5002-4537-AB4D-A4F024E54A7D}" type="slidenum">
              <a:rPr lang="zh-TW" altLang="en-US"/>
              <a:pPr>
                <a:defRPr/>
              </a:pPr>
              <a:t>‹#›</a:t>
            </a:fld>
            <a:endParaRPr lang="zh-TW" altLang="zh-TW"/>
          </a:p>
        </p:txBody>
      </p:sp>
    </p:spTree>
    <p:extLst>
      <p:ext uri="{BB962C8B-B14F-4D97-AF65-F5344CB8AC3E}">
        <p14:creationId xmlns:p14="http://schemas.microsoft.com/office/powerpoint/2010/main" val="17803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1"/>
          </p:nvPr>
        </p:nvSpPr>
        <p:spPr>
          <a:ln/>
        </p:spPr>
        <p:txBody>
          <a:bodyPr/>
          <a:lstStyle>
            <a:lvl1pPr>
              <a:defRPr/>
            </a:lvl1pPr>
          </a:lstStyle>
          <a:p>
            <a:pPr>
              <a:defRPr/>
            </a:pPr>
            <a:fld id="{00C97D5C-740A-4F5C-A848-0CD35FD783BB}" type="slidenum">
              <a:rPr lang="zh-TW" altLang="en-US"/>
              <a:pPr>
                <a:defRPr/>
              </a:pPr>
              <a:t>‹#›</a:t>
            </a:fld>
            <a:endParaRPr lang="zh-TW" altLang="zh-TW"/>
          </a:p>
        </p:txBody>
      </p:sp>
    </p:spTree>
    <p:extLst>
      <p:ext uri="{BB962C8B-B14F-4D97-AF65-F5344CB8AC3E}">
        <p14:creationId xmlns:p14="http://schemas.microsoft.com/office/powerpoint/2010/main" val="925058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3" name="Rectangle 6"/>
          <p:cNvSpPr>
            <a:spLocks noGrp="1" noChangeArrowheads="1"/>
          </p:cNvSpPr>
          <p:nvPr>
            <p:ph type="sldNum" sz="quarter" idx="11"/>
          </p:nvPr>
        </p:nvSpPr>
        <p:spPr>
          <a:ln/>
        </p:spPr>
        <p:txBody>
          <a:bodyPr/>
          <a:lstStyle>
            <a:lvl1pPr>
              <a:defRPr/>
            </a:lvl1pPr>
          </a:lstStyle>
          <a:p>
            <a:pPr>
              <a:defRPr/>
            </a:pPr>
            <a:fld id="{EAD4F8DA-99A1-4CF9-A981-2621FECEC23E}" type="slidenum">
              <a:rPr lang="zh-TW" altLang="en-US"/>
              <a:pPr>
                <a:defRPr/>
              </a:pPr>
              <a:t>‹#›</a:t>
            </a:fld>
            <a:endParaRPr lang="zh-TW" altLang="zh-TW"/>
          </a:p>
        </p:txBody>
      </p:sp>
    </p:spTree>
    <p:extLst>
      <p:ext uri="{BB962C8B-B14F-4D97-AF65-F5344CB8AC3E}">
        <p14:creationId xmlns:p14="http://schemas.microsoft.com/office/powerpoint/2010/main" val="658611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C82C183B-1CFB-48EF-8328-1C115138F735}" type="slidenum">
              <a:rPr lang="zh-TW" altLang="en-US"/>
              <a:pPr>
                <a:defRPr/>
              </a:pPr>
              <a:t>‹#›</a:t>
            </a:fld>
            <a:endParaRPr lang="zh-TW" altLang="zh-TW"/>
          </a:p>
        </p:txBody>
      </p:sp>
    </p:spTree>
    <p:extLst>
      <p:ext uri="{BB962C8B-B14F-4D97-AF65-F5344CB8AC3E}">
        <p14:creationId xmlns:p14="http://schemas.microsoft.com/office/powerpoint/2010/main" val="4058475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1"/>
          </p:nvPr>
        </p:nvSpPr>
        <p:spPr>
          <a:ln/>
        </p:spPr>
        <p:txBody>
          <a:bodyPr/>
          <a:lstStyle>
            <a:lvl1pPr>
              <a:defRPr/>
            </a:lvl1pPr>
          </a:lstStyle>
          <a:p>
            <a:pPr>
              <a:defRPr/>
            </a:pPr>
            <a:fld id="{6851E77D-F4F5-4B7C-8CD9-C31B3E34D152}" type="slidenum">
              <a:rPr lang="zh-TW" altLang="en-US"/>
              <a:pPr>
                <a:defRPr/>
              </a:pPr>
              <a:t>‹#›</a:t>
            </a:fld>
            <a:endParaRPr lang="zh-TW" altLang="zh-TW"/>
          </a:p>
        </p:txBody>
      </p:sp>
    </p:spTree>
    <p:extLst>
      <p:ext uri="{BB962C8B-B14F-4D97-AF65-F5344CB8AC3E}">
        <p14:creationId xmlns:p14="http://schemas.microsoft.com/office/powerpoint/2010/main" val="279593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userDrawn="1"/>
        </p:nvSpPr>
        <p:spPr bwMode="auto">
          <a:xfrm>
            <a:off x="0" y="6138863"/>
            <a:ext cx="9144000" cy="719137"/>
          </a:xfrm>
          <a:prstGeom prst="rect">
            <a:avLst/>
          </a:prstGeom>
          <a:solidFill>
            <a:srgbClr val="7F108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27" name="Picture 11" descr="清大LOGO(鳥)"/>
          <p:cNvPicPr>
            <a:picLocks noChangeAspect="1" noChangeArrowheads="1"/>
          </p:cNvPicPr>
          <p:nvPr userDrawn="1"/>
        </p:nvPicPr>
        <p:blipFill>
          <a:blip r:embed="rId13" cstate="screen">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029" name="Rectangle 3"/>
          <p:cNvSpPr>
            <a:spLocks noGrp="1" noChangeArrowheads="1"/>
          </p:cNvSpPr>
          <p:nvPr>
            <p:ph type="body" idx="1"/>
          </p:nvPr>
        </p:nvSpPr>
        <p:spPr bwMode="auto">
          <a:xfrm>
            <a:off x="425450" y="1052736"/>
            <a:ext cx="8178800" cy="496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bg2"/>
                </a:solidFill>
                <a:latin typeface="Arial" charset="0"/>
                <a:ea typeface="新細明體" charset="0"/>
                <a:cs typeface="新細明體" charset="0"/>
              </a:defRPr>
            </a:lvl1pPr>
          </a:lstStyle>
          <a:p>
            <a:pPr>
              <a:defRPr/>
            </a:pPr>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bg1"/>
                </a:solidFill>
                <a:latin typeface="Arial" panose="020B0604020202020204" pitchFamily="34" charset="0"/>
                <a:ea typeface="新細明體" panose="02020500000000000000" pitchFamily="18" charset="-120"/>
              </a:defRPr>
            </a:lvl1pPr>
          </a:lstStyle>
          <a:p>
            <a:pPr>
              <a:defRPr/>
            </a:pPr>
            <a:fld id="{AB17737F-DE39-4645-9C7E-900D1ED27EF8}" type="slidenum">
              <a:rPr lang="zh-TW" altLang="en-US"/>
              <a:pPr>
                <a:defRPr/>
              </a:pPr>
              <a:t>‹#›</a:t>
            </a:fld>
            <a:endParaRPr lang="zh-TW" altLang="zh-TW"/>
          </a:p>
        </p:txBody>
      </p:sp>
      <p:sp>
        <p:nvSpPr>
          <p:cNvPr id="1032" name="Rectangle 9"/>
          <p:cNvSpPr>
            <a:spLocks noChangeArrowheads="1"/>
          </p:cNvSpPr>
          <p:nvPr userDrawn="1"/>
        </p:nvSpPr>
        <p:spPr bwMode="auto">
          <a:xfrm>
            <a:off x="0" y="908050"/>
            <a:ext cx="9144000" cy="144463"/>
          </a:xfrm>
          <a:prstGeom prst="rect">
            <a:avLst/>
          </a:prstGeom>
          <a:solidFill>
            <a:srgbClr val="7F108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endParaRPr kumimoji="1" lang="zh-TW" altLang="en-US">
              <a:latin typeface="Calibri" panose="020F0502020204030204" pitchFamily="34" charset="0"/>
              <a:ea typeface="新細明體" panose="02020500000000000000" pitchFamily="18" charset="-120"/>
            </a:endParaRPr>
          </a:p>
        </p:txBody>
      </p:sp>
      <p:pic>
        <p:nvPicPr>
          <p:cNvPr id="1033" name="Picture 14" descr="清大書法字 "/>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5"/>
          <p:cNvSpPr txBox="1">
            <a:spLocks noChangeArrowheads="1"/>
          </p:cNvSpPr>
          <p:nvPr userDrawn="1"/>
        </p:nvSpPr>
        <p:spPr bwMode="auto">
          <a:xfrm>
            <a:off x="682625" y="6553200"/>
            <a:ext cx="2520950" cy="304800"/>
          </a:xfrm>
          <a:prstGeom prst="rect">
            <a:avLst/>
          </a:prstGeom>
          <a:noFill/>
          <a:ln>
            <a:noFill/>
          </a:ln>
          <a:effectLst>
            <a:prstShdw prst="shdw17" dist="17961" dir="13500000">
              <a:srgbClr val="993D00"/>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defRPr sz="2400">
                <a:solidFill>
                  <a:schemeClr val="tx1"/>
                </a:solidFill>
                <a:latin typeface="Tahoma" panose="020B0604030504040204" pitchFamily="34" charset="0"/>
                <a:ea typeface="標楷體" panose="03000509000000000000" pitchFamily="65" charset="-120"/>
              </a:defRPr>
            </a:lvl1pPr>
            <a:lvl2pPr marL="742950" indent="-285750">
              <a:defRPr sz="2400">
                <a:solidFill>
                  <a:schemeClr val="tx1"/>
                </a:solidFill>
                <a:latin typeface="Tahoma" panose="020B0604030504040204" pitchFamily="34" charset="0"/>
                <a:ea typeface="標楷體" panose="03000509000000000000" pitchFamily="65" charset="-120"/>
              </a:defRPr>
            </a:lvl2pPr>
            <a:lvl3pPr marL="1143000" indent="-228600">
              <a:defRPr sz="2400">
                <a:solidFill>
                  <a:schemeClr val="tx1"/>
                </a:solidFill>
                <a:latin typeface="Tahoma" panose="020B0604030504040204" pitchFamily="34" charset="0"/>
                <a:ea typeface="標楷體" panose="03000509000000000000" pitchFamily="65" charset="-120"/>
              </a:defRPr>
            </a:lvl3pPr>
            <a:lvl4pPr marL="1600200" indent="-228600">
              <a:defRPr sz="2400">
                <a:solidFill>
                  <a:schemeClr val="tx1"/>
                </a:solidFill>
                <a:latin typeface="Tahoma" panose="020B0604030504040204" pitchFamily="34" charset="0"/>
                <a:ea typeface="標楷體" panose="03000509000000000000" pitchFamily="65" charset="-120"/>
              </a:defRPr>
            </a:lvl4pPr>
            <a:lvl5pPr marL="2057400" indent="-228600">
              <a:defRPr sz="2400">
                <a:solidFill>
                  <a:schemeClr val="tx1"/>
                </a:solidFill>
                <a:latin typeface="Tahoma" panose="020B0604030504040204" pitchFamily="34" charset="0"/>
                <a:ea typeface="標楷體" panose="03000509000000000000" pitchFamily="65" charset="-120"/>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標楷體" panose="03000509000000000000" pitchFamily="65" charset="-120"/>
              </a:defRPr>
            </a:lvl9pPr>
          </a:lstStyle>
          <a:p>
            <a:pPr eaLnBrk="1" hangingPunct="1"/>
            <a:r>
              <a:rPr kumimoji="1" lang="en-US" altLang="zh-TW" sz="1400">
                <a:solidFill>
                  <a:schemeClr val="bg1"/>
                </a:solidFill>
                <a:latin typeface="Arial" panose="020B0604020202020204" pitchFamily="34" charset="0"/>
                <a:ea typeface="新細明體" panose="02020500000000000000" pitchFamily="18" charset="-120"/>
              </a:rPr>
              <a:t>National Tsing Hua University</a:t>
            </a:r>
          </a:p>
        </p:txBody>
      </p:sp>
      <p:pic>
        <p:nvPicPr>
          <p:cNvPr id="1035" name="Picture 13" descr="清大LOGO(圓)"/>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0" fontAlgn="base" hangingPunct="0">
        <a:lnSpc>
          <a:spcPct val="85000"/>
        </a:lnSpc>
        <a:spcBef>
          <a:spcPct val="0"/>
        </a:spcBef>
        <a:spcAft>
          <a:spcPct val="0"/>
        </a:spcAft>
        <a:defRPr kumimoji="1" sz="3600" b="1">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2pPr>
      <a:lvl3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3pPr>
      <a:lvl4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4pPr>
      <a:lvl5pPr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5pPr>
      <a:lvl6pPr marL="4572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6pPr>
      <a:lvl7pPr marL="9144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7pPr>
      <a:lvl8pPr marL="13716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8pPr>
      <a:lvl9pPr marL="1828800" algn="l" rtl="0" eaLnBrk="0" fontAlgn="base" hangingPunct="0">
        <a:lnSpc>
          <a:spcPct val="85000"/>
        </a:lnSpc>
        <a:spcBef>
          <a:spcPct val="0"/>
        </a:spcBef>
        <a:spcAft>
          <a:spcPct val="0"/>
        </a:spcAft>
        <a:defRPr kumimoji="1" sz="3600" b="1">
          <a:solidFill>
            <a:schemeClr val="tx1"/>
          </a:solidFill>
          <a:latin typeface="Calibri" charset="0"/>
          <a:ea typeface="標楷體" charset="0"/>
          <a:cs typeface="標楷體" charset="0"/>
        </a:defRPr>
      </a:lvl9pPr>
    </p:titleStyle>
    <p:bodyStyle>
      <a:lvl1pPr marL="342900" indent="-342900" algn="l" rtl="0" eaLnBrk="0" fontAlgn="base" hangingPunct="0">
        <a:spcBef>
          <a:spcPts val="300"/>
        </a:spcBef>
        <a:spcAft>
          <a:spcPct val="0"/>
        </a:spcAft>
        <a:buClr>
          <a:srgbClr val="0000FF"/>
        </a:buClr>
        <a:buChar char="•"/>
        <a:defRPr kumimoji="1" sz="28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a:solidFill>
            <a:schemeClr val="tx1"/>
          </a:solidFill>
          <a:latin typeface="+mn-lt"/>
          <a:ea typeface="+mn-ea"/>
          <a:cs typeface="+mn-cs"/>
        </a:defRPr>
      </a:lvl5pPr>
      <a:lvl6pPr marL="24384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6pPr>
      <a:lvl7pPr marL="28956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7pPr>
      <a:lvl8pPr marL="33528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8pPr>
      <a:lvl9pPr marL="3810000" indent="-228600" algn="l" rtl="0" eaLnBrk="0" fontAlgn="base" hangingPunct="0">
        <a:spcBef>
          <a:spcPct val="20000"/>
        </a:spcBef>
        <a:spcAft>
          <a:spcPct val="0"/>
        </a:spcAft>
        <a:buClr>
          <a:srgbClr val="0000FF"/>
        </a:buClr>
        <a:buChar char="–"/>
        <a:defRPr kumimoji="1">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4.gif"/><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gif"/><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
          <p:cNvSpPr>
            <a:spLocks noGrp="1" noChangeArrowheads="1"/>
          </p:cNvSpPr>
          <p:nvPr>
            <p:ph type="ctrTitle"/>
          </p:nvPr>
        </p:nvSpPr>
        <p:spPr/>
        <p:txBody>
          <a:bodyPr/>
          <a:lstStyle/>
          <a:p>
            <a:r>
              <a:rPr lang="en-US" altLang="zh-TW" sz="3200" b="0" dirty="0" smtClean="0">
                <a:solidFill>
                  <a:schemeClr val="accent1"/>
                </a:solidFill>
                <a:latin typeface="Arial" panose="020B0604020202020204" pitchFamily="34" charset="0"/>
              </a:rPr>
              <a:t>CS4101 </a:t>
            </a:r>
            <a:r>
              <a:rPr lang="zh-TW" altLang="en-US" sz="3200" b="0" dirty="0" smtClean="0">
                <a:solidFill>
                  <a:schemeClr val="accent1"/>
                </a:solidFill>
                <a:latin typeface="Arial" panose="020B0604020202020204" pitchFamily="34" charset="0"/>
              </a:rPr>
              <a:t>嵌入式系統概論</a:t>
            </a:r>
            <a:r>
              <a:rPr lang="zh-TW" altLang="en-US" dirty="0" smtClean="0"/>
              <a:t/>
            </a:r>
            <a:br>
              <a:rPr lang="zh-TW" altLang="en-US" dirty="0" smtClean="0"/>
            </a:br>
            <a:r>
              <a:rPr lang="zh-TW" altLang="en-US" dirty="0" smtClean="0"/>
              <a:t/>
            </a:r>
            <a:br>
              <a:rPr lang="zh-TW" altLang="en-US" dirty="0" smtClean="0"/>
            </a:br>
            <a:r>
              <a:rPr lang="en-US" altLang="zh-TW" dirty="0" smtClean="0"/>
              <a:t>Sensors</a:t>
            </a:r>
            <a:endParaRPr lang="en-US" altLang="zh-TW" b="0" dirty="0" smtClean="0"/>
          </a:p>
        </p:txBody>
      </p:sp>
      <p:sp>
        <p:nvSpPr>
          <p:cNvPr id="5123" name="Rectangle 11"/>
          <p:cNvSpPr>
            <a:spLocks noGrp="1" noChangeArrowheads="1"/>
          </p:cNvSpPr>
          <p:nvPr>
            <p:ph type="subTitle" idx="1"/>
          </p:nvPr>
        </p:nvSpPr>
        <p:spPr/>
        <p:txBody>
          <a:bodyPr/>
          <a:lstStyle/>
          <a:p>
            <a:r>
              <a:rPr lang="en-US" altLang="zh-TW" dirty="0" smtClean="0"/>
              <a:t>Prof. Chung-Ta King</a:t>
            </a:r>
          </a:p>
          <a:p>
            <a:r>
              <a:rPr lang="en-US" altLang="zh-TW" sz="2800" dirty="0" smtClean="0"/>
              <a:t>Department of Computer Science</a:t>
            </a:r>
          </a:p>
          <a:p>
            <a:r>
              <a:rPr lang="en-US" altLang="zh-TW" sz="2800" dirty="0" smtClean="0"/>
              <a:t>National Tsing Hua University, Taiwan</a:t>
            </a:r>
            <a:endParaRPr lang="zh-TW" alt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4" descr="Accel_Z"/>
          <p:cNvPicPr>
            <a:picLocks noChangeAspect="1" noChangeArrowheads="1" noCrop="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00" y="3826346"/>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Accel_X"/>
          <p:cNvPicPr>
            <a:picLocks noChangeAspect="1" noChangeArrowheads="1" noCrop="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1459384"/>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Accel_Y"/>
          <p:cNvPicPr>
            <a:picLocks noChangeAspect="1" noChangeArrowheads="1" noCrop="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85800" y="1459384"/>
            <a:ext cx="3429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
          <p:cNvSpPr txBox="1">
            <a:spLocks noChangeArrowheads="1"/>
          </p:cNvSpPr>
          <p:nvPr/>
        </p:nvSpPr>
        <p:spPr bwMode="auto">
          <a:xfrm>
            <a:off x="671513" y="1084734"/>
            <a:ext cx="938398"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X-axis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18439" name="TextBox 6"/>
          <p:cNvSpPr txBox="1">
            <a:spLocks noChangeArrowheads="1"/>
          </p:cNvSpPr>
          <p:nvPr/>
        </p:nvSpPr>
        <p:spPr bwMode="auto">
          <a:xfrm>
            <a:off x="4448175" y="1086321"/>
            <a:ext cx="928780"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Y-axis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18440" name="TextBox 7"/>
          <p:cNvSpPr txBox="1">
            <a:spLocks noChangeArrowheads="1"/>
          </p:cNvSpPr>
          <p:nvPr/>
        </p:nvSpPr>
        <p:spPr bwMode="auto">
          <a:xfrm>
            <a:off x="2554288" y="3888259"/>
            <a:ext cx="915956" cy="36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r>
              <a:rPr lang="en-US" altLang="zh-TW" b="1" dirty="0" smtClean="0">
                <a:solidFill>
                  <a:srgbClr val="FF0000"/>
                </a:solidFill>
                <a:latin typeface="+mn-lt"/>
                <a:ea typeface="新細明體" panose="02020500000000000000" pitchFamily="18" charset="-120"/>
                <a:cs typeface="Arial" panose="020B0604020202020204" pitchFamily="34" charset="0"/>
              </a:rPr>
              <a:t>Z-axis</a:t>
            </a:r>
            <a:endParaRPr lang="en-US" altLang="zh-TW" b="1" dirty="0">
              <a:solidFill>
                <a:srgbClr val="FF0000"/>
              </a:solidFill>
              <a:latin typeface="+mn-lt"/>
              <a:ea typeface="新細明體" panose="02020500000000000000" pitchFamily="18" charset="-120"/>
              <a:cs typeface="Arial" panose="020B0604020202020204" pitchFamily="34" charset="0"/>
            </a:endParaRPr>
          </a:p>
        </p:txBody>
      </p:sp>
      <p:sp>
        <p:nvSpPr>
          <p:cNvPr id="3" name="標題 2"/>
          <p:cNvSpPr>
            <a:spLocks noGrp="1"/>
          </p:cNvSpPr>
          <p:nvPr>
            <p:ph type="title"/>
          </p:nvPr>
        </p:nvSpPr>
        <p:spPr/>
        <p:txBody>
          <a:bodyPr/>
          <a:lstStyle/>
          <a:p>
            <a:r>
              <a:rPr lang="en-US" altLang="zh-TW" dirty="0" smtClean="0">
                <a:ea typeface="新細明體" panose="02020500000000000000" pitchFamily="18" charset="-120"/>
              </a:rPr>
              <a:t>Accelerometer at Work: X, Y, Z Movement</a:t>
            </a:r>
            <a:endParaRPr lang="zh-TW" altLang="en-US"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9</a:t>
            </a:fld>
            <a:endParaRPr lang="zh-TW" altLang="zh-TW"/>
          </a:p>
        </p:txBody>
      </p:sp>
    </p:spTree>
    <p:extLst>
      <p:ext uri="{BB962C8B-B14F-4D97-AF65-F5344CB8AC3E}">
        <p14:creationId xmlns:p14="http://schemas.microsoft.com/office/powerpoint/2010/main" val="2462325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smtClean="0"/>
              <a:t>Accelerometer Application: Pedometer</a:t>
            </a:r>
            <a:endParaRPr lang="en-US" altLang="zh-TW" dirty="0"/>
          </a:p>
        </p:txBody>
      </p:sp>
      <p:sp>
        <p:nvSpPr>
          <p:cNvPr id="139268" name="Rectangle 5"/>
          <p:cNvSpPr>
            <a:spLocks noGrp="1" noChangeArrowheads="1"/>
          </p:cNvSpPr>
          <p:nvPr>
            <p:ph idx="1"/>
          </p:nvPr>
        </p:nvSpPr>
        <p:spPr/>
        <p:txBody>
          <a:bodyPr/>
          <a:lstStyle/>
          <a:p>
            <a:r>
              <a:rPr lang="en-US" altLang="zh-TW" dirty="0" smtClean="0"/>
              <a:t>Pedometer or Step Counter: count number of steps</a:t>
            </a:r>
          </a:p>
          <a:p>
            <a:pPr lvl="1"/>
            <a:r>
              <a:rPr lang="en-US" altLang="zh-TW" dirty="0" smtClean="0"/>
              <a:t>When the person starts moving, x-axis value will increase and y-axis value will tell the relative change in the height</a:t>
            </a:r>
          </a:p>
          <a:p>
            <a:pPr lvl="1"/>
            <a:r>
              <a:rPr lang="en-US" altLang="zh-TW" dirty="0" smtClean="0"/>
              <a:t>Can recognize behaviors (rises from the ground or touches the ground) according to this trend value</a:t>
            </a:r>
          </a:p>
          <a:p>
            <a:pPr lvl="1"/>
            <a:endParaRPr lang="en-US" altLang="zh-TW" dirty="0" smtClean="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10</a:t>
            </a:fld>
            <a:endParaRPr lang="zh-TW" altLang="zh-TW"/>
          </a:p>
        </p:txBody>
      </p:sp>
      <p:pic>
        <p:nvPicPr>
          <p:cNvPr id="1028" name="Picture 4" descr="http://i1.wp.com/cellphonegadgetsinc.com/wp-content/uploads/2015/06/PedometerApp.jpg?resize=640%2C36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7782" y="3642765"/>
            <a:ext cx="3528392" cy="1984721"/>
          </a:xfrm>
          <a:prstGeom prst="rect">
            <a:avLst/>
          </a:prstGeom>
          <a:noFill/>
          <a:extLst>
            <a:ext uri="{909E8E84-426E-40DD-AFC4-6F175D3DCCD1}">
              <a14:hiddenFill xmlns:a14="http://schemas.microsoft.com/office/drawing/2010/main">
                <a:solidFill>
                  <a:srgbClr val="FFFFFF"/>
                </a:solidFill>
              </a14:hiddenFill>
            </a:ext>
          </a:extLst>
        </p:spPr>
      </p:pic>
      <p:pic>
        <p:nvPicPr>
          <p:cNvPr id="12" name="圖片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87096" y="3994216"/>
            <a:ext cx="1460837" cy="1727721"/>
          </a:xfrm>
          <a:prstGeom prst="rect">
            <a:avLst/>
          </a:prstGeom>
        </p:spPr>
      </p:pic>
      <p:cxnSp>
        <p:nvCxnSpPr>
          <p:cNvPr id="13" name="直線單箭頭接點 12"/>
          <p:cNvCxnSpPr/>
          <p:nvPr/>
        </p:nvCxnSpPr>
        <p:spPr bwMode="auto">
          <a:xfrm flipH="1" flipV="1">
            <a:off x="7235168" y="3857691"/>
            <a:ext cx="8832" cy="755491"/>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4" name="文字方塊 13"/>
          <p:cNvSpPr txBox="1"/>
          <p:nvPr/>
        </p:nvSpPr>
        <p:spPr>
          <a:xfrm>
            <a:off x="6760326" y="3429000"/>
            <a:ext cx="978898" cy="461665"/>
          </a:xfrm>
          <a:prstGeom prst="rect">
            <a:avLst/>
          </a:prstGeom>
          <a:noFill/>
        </p:spPr>
        <p:txBody>
          <a:bodyPr wrap="square" rtlCol="0">
            <a:spAutoFit/>
          </a:bodyPr>
          <a:lstStyle/>
          <a:p>
            <a:r>
              <a:rPr lang="en-US" altLang="zh-TW" dirty="0">
                <a:solidFill>
                  <a:srgbClr val="FF0000"/>
                </a:solidFill>
              </a:rPr>
              <a:t>y</a:t>
            </a:r>
            <a:r>
              <a:rPr lang="en-US" altLang="zh-TW" dirty="0" smtClean="0">
                <a:solidFill>
                  <a:srgbClr val="FF0000"/>
                </a:solidFill>
              </a:rPr>
              <a:t>-axis</a:t>
            </a:r>
            <a:endParaRPr lang="zh-TW" altLang="en-US" dirty="0">
              <a:solidFill>
                <a:srgbClr val="FF0000"/>
              </a:solidFill>
            </a:endParaRPr>
          </a:p>
        </p:txBody>
      </p:sp>
      <p:cxnSp>
        <p:nvCxnSpPr>
          <p:cNvPr id="15" name="直線單箭頭接點 14"/>
          <p:cNvCxnSpPr/>
          <p:nvPr/>
        </p:nvCxnSpPr>
        <p:spPr bwMode="auto">
          <a:xfrm flipH="1">
            <a:off x="6369832" y="4635126"/>
            <a:ext cx="899126" cy="13481"/>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6" name="文字方塊 15"/>
          <p:cNvSpPr txBox="1"/>
          <p:nvPr/>
        </p:nvSpPr>
        <p:spPr>
          <a:xfrm>
            <a:off x="5364088" y="4382349"/>
            <a:ext cx="1114376" cy="461665"/>
          </a:xfrm>
          <a:prstGeom prst="rect">
            <a:avLst/>
          </a:prstGeom>
          <a:noFill/>
        </p:spPr>
        <p:txBody>
          <a:bodyPr wrap="square" rtlCol="0">
            <a:spAutoFit/>
          </a:bodyPr>
          <a:lstStyle/>
          <a:p>
            <a:r>
              <a:rPr lang="en-US" altLang="zh-TW" dirty="0" smtClean="0">
                <a:solidFill>
                  <a:srgbClr val="FF0000"/>
                </a:solidFill>
              </a:rPr>
              <a:t>x-axis</a:t>
            </a:r>
            <a:endParaRPr lang="zh-TW" altLang="en-US" dirty="0">
              <a:solidFill>
                <a:srgbClr val="FF0000"/>
              </a:solidFill>
            </a:endParaRPr>
          </a:p>
        </p:txBody>
      </p:sp>
      <p:cxnSp>
        <p:nvCxnSpPr>
          <p:cNvPr id="17" name="直線單箭頭接點 16"/>
          <p:cNvCxnSpPr/>
          <p:nvPr/>
        </p:nvCxnSpPr>
        <p:spPr bwMode="auto">
          <a:xfrm>
            <a:off x="7235168" y="4628244"/>
            <a:ext cx="504055" cy="600956"/>
          </a:xfrm>
          <a:prstGeom prst="straightConnector1">
            <a:avLst/>
          </a:prstGeom>
          <a:solidFill>
            <a:schemeClr val="accent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 name="文字方塊 17"/>
          <p:cNvSpPr txBox="1"/>
          <p:nvPr/>
        </p:nvSpPr>
        <p:spPr>
          <a:xfrm>
            <a:off x="7665122" y="5065407"/>
            <a:ext cx="1114376" cy="461665"/>
          </a:xfrm>
          <a:prstGeom prst="rect">
            <a:avLst/>
          </a:prstGeom>
          <a:noFill/>
        </p:spPr>
        <p:txBody>
          <a:bodyPr wrap="square" rtlCol="0">
            <a:spAutoFit/>
          </a:bodyPr>
          <a:lstStyle/>
          <a:p>
            <a:r>
              <a:rPr lang="en-US" altLang="zh-TW" dirty="0" smtClean="0">
                <a:solidFill>
                  <a:srgbClr val="FF0000"/>
                </a:solidFill>
              </a:rPr>
              <a:t>z-axis</a:t>
            </a:r>
            <a:endParaRPr lang="zh-TW" altLang="en-US" dirty="0">
              <a:solidFill>
                <a:srgbClr val="FF0000"/>
              </a:solidFill>
            </a:endParaRPr>
          </a:p>
        </p:txBody>
      </p:sp>
    </p:spTree>
    <p:extLst>
      <p:ext uri="{BB962C8B-B14F-4D97-AF65-F5344CB8AC3E}">
        <p14:creationId xmlns:p14="http://schemas.microsoft.com/office/powerpoint/2010/main" val="3445159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smtClean="0"/>
              <a:t>Gyroscopes</a:t>
            </a:r>
            <a:endParaRPr lang="en-US" altLang="zh-TW" dirty="0"/>
          </a:p>
        </p:txBody>
      </p:sp>
      <p:sp>
        <p:nvSpPr>
          <p:cNvPr id="139268" name="Rectangle 5"/>
          <p:cNvSpPr>
            <a:spLocks noGrp="1" noChangeArrowheads="1"/>
          </p:cNvSpPr>
          <p:nvPr>
            <p:ph idx="1"/>
          </p:nvPr>
        </p:nvSpPr>
        <p:spPr/>
        <p:txBody>
          <a:bodyPr/>
          <a:lstStyle/>
          <a:p>
            <a:r>
              <a:rPr lang="en-US" altLang="zh-TW" dirty="0" smtClean="0"/>
              <a:t>Devices that are used to determine orientation and measure angular velocity</a:t>
            </a:r>
          </a:p>
          <a:p>
            <a:endParaRPr lang="en-US" altLang="zh-TW" dirty="0" smtClean="0"/>
          </a:p>
          <a:p>
            <a:r>
              <a:rPr lang="en-US" altLang="zh-TW" dirty="0" smtClean="0"/>
              <a:t>Common gyroscope types</a:t>
            </a:r>
          </a:p>
          <a:p>
            <a:pPr lvl="1"/>
            <a:r>
              <a:rPr lang="en-US" altLang="zh-TW" dirty="0" smtClean="0"/>
              <a:t>Mechanical gyroscopes</a:t>
            </a:r>
          </a:p>
          <a:p>
            <a:pPr lvl="1"/>
            <a:r>
              <a:rPr lang="en-US" altLang="zh-TW" dirty="0" smtClean="0"/>
              <a:t>Fiber optic gyroscope(FOG): precise rotational rate information</a:t>
            </a:r>
          </a:p>
          <a:p>
            <a:pPr lvl="1"/>
            <a:endParaRPr lang="en-US" altLang="zh-TW" dirty="0" smtClean="0"/>
          </a:p>
          <a:p>
            <a:r>
              <a:rPr lang="en-US" altLang="zh-TW" dirty="0" smtClean="0"/>
              <a:t>MEMS gyroscopes</a:t>
            </a:r>
          </a:p>
          <a:p>
            <a:pPr lvl="1"/>
            <a:r>
              <a:rPr lang="en-US" altLang="zh-TW" dirty="0" smtClean="0"/>
              <a:t>Principle of operation is instead based on the vibration</a:t>
            </a:r>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11</a:t>
            </a:fld>
            <a:endParaRPr lang="zh-TW" altLang="zh-TW"/>
          </a:p>
        </p:txBody>
      </p:sp>
    </p:spTree>
    <p:extLst>
      <p:ext uri="{BB962C8B-B14F-4D97-AF65-F5344CB8AC3E}">
        <p14:creationId xmlns:p14="http://schemas.microsoft.com/office/powerpoint/2010/main" val="1781926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idx="4294967295"/>
          </p:nvPr>
        </p:nvSpPr>
        <p:spPr/>
        <p:txBody>
          <a:bodyPr anchor="b"/>
          <a:lstStyle/>
          <a:p>
            <a:r>
              <a:rPr lang="en-US" altLang="zh-TW" dirty="0"/>
              <a:t>Mechanical </a:t>
            </a:r>
            <a:r>
              <a:rPr lang="en-US" altLang="zh-TW" dirty="0" smtClean="0"/>
              <a:t>Gyroscopes</a:t>
            </a:r>
            <a:endParaRPr lang="en-US" altLang="zh-TW" dirty="0"/>
          </a:p>
        </p:txBody>
      </p:sp>
      <p:sp>
        <p:nvSpPr>
          <p:cNvPr id="139268" name="Rectangle 5"/>
          <p:cNvSpPr>
            <a:spLocks noGrp="1" noChangeArrowheads="1"/>
          </p:cNvSpPr>
          <p:nvPr>
            <p:ph type="body" idx="4294967295"/>
          </p:nvPr>
        </p:nvSpPr>
        <p:spPr>
          <a:xfrm>
            <a:off x="425450" y="1125538"/>
            <a:ext cx="8718550" cy="4967287"/>
          </a:xfrm>
        </p:spPr>
        <p:txBody>
          <a:bodyPr/>
          <a:lstStyle/>
          <a:p>
            <a:r>
              <a:rPr lang="en-US" altLang="zh-TW" dirty="0"/>
              <a:t>A </a:t>
            </a:r>
            <a:r>
              <a:rPr lang="en-US" altLang="zh-TW" b="1" dirty="0"/>
              <a:t>gyroscope</a:t>
            </a:r>
            <a:r>
              <a:rPr lang="en-US" altLang="zh-TW" dirty="0"/>
              <a:t> </a:t>
            </a:r>
            <a:r>
              <a:rPr lang="en-US" altLang="zh-TW" dirty="0" smtClean="0"/>
              <a:t>is </a:t>
            </a:r>
            <a:r>
              <a:rPr lang="en-US" altLang="zh-TW" dirty="0"/>
              <a:t>a spinning </a:t>
            </a:r>
            <a:r>
              <a:rPr lang="en-US" altLang="zh-TW" dirty="0" smtClean="0"/>
              <a:t>wheel. </a:t>
            </a:r>
            <a:r>
              <a:rPr lang="en-US" altLang="zh-TW" dirty="0"/>
              <a:t>When rotating, the orientation of </a:t>
            </a:r>
            <a:r>
              <a:rPr lang="en-US" altLang="zh-TW" dirty="0" smtClean="0">
                <a:solidFill>
                  <a:srgbClr val="FF0000"/>
                </a:solidFill>
              </a:rPr>
              <a:t>the </a:t>
            </a:r>
            <a:r>
              <a:rPr lang="en-US" altLang="zh-TW" dirty="0">
                <a:solidFill>
                  <a:srgbClr val="FF0000"/>
                </a:solidFill>
              </a:rPr>
              <a:t>axis is unaffected </a:t>
            </a:r>
            <a:r>
              <a:rPr lang="en-US" altLang="zh-TW" dirty="0" smtClean="0"/>
              <a:t>according to the</a:t>
            </a:r>
            <a:r>
              <a:rPr lang="en-US" altLang="zh-TW" dirty="0"/>
              <a:t> conservation of angular </a:t>
            </a:r>
            <a:r>
              <a:rPr lang="en-US" altLang="zh-TW" dirty="0" smtClean="0"/>
              <a:t>momentum, and thus it can measure </a:t>
            </a:r>
            <a:r>
              <a:rPr lang="en-US" altLang="zh-TW" dirty="0"/>
              <a:t>or </a:t>
            </a:r>
            <a:r>
              <a:rPr lang="en-US" altLang="zh-TW" dirty="0" smtClean="0"/>
              <a:t>maintain </a:t>
            </a:r>
            <a:r>
              <a:rPr lang="en-US" altLang="zh-TW" dirty="0"/>
              <a:t>orientation.</a:t>
            </a:r>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12</a:t>
            </a:fld>
            <a:endParaRPr lang="zh-TW" altLang="zh-TW"/>
          </a:p>
        </p:txBody>
      </p:sp>
      <p:pic>
        <p:nvPicPr>
          <p:cNvPr id="2052" name="Picture 4" descr="https://upload.wikimedia.org/wikipedia/commons/2/26/Gyroscope_wheel_animation.gif"/>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683568" y="3140968"/>
            <a:ext cx="3493557" cy="262016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upload.wikimedia.org/wikipedia/commons/thumb/d/d5/Gyroscope_operation.gif/220px-Gyroscope_operation.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4870264" y="2996952"/>
            <a:ext cx="3014103" cy="3014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9730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idx="4294967295"/>
          </p:nvPr>
        </p:nvSpPr>
        <p:spPr/>
        <p:txBody>
          <a:bodyPr anchor="b"/>
          <a:lstStyle/>
          <a:p>
            <a:r>
              <a:rPr lang="en-US" altLang="zh-TW" dirty="0"/>
              <a:t>Fiber </a:t>
            </a:r>
            <a:r>
              <a:rPr lang="en-US" altLang="zh-TW" dirty="0" smtClean="0"/>
              <a:t>Optic Gyroscopes</a:t>
            </a:r>
            <a:endParaRPr lang="en-US" altLang="zh-TW"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13</a:t>
            </a:fld>
            <a:endParaRPr lang="zh-TW" altLang="zh-TW"/>
          </a:p>
        </p:txBody>
      </p:sp>
      <p:pic>
        <p:nvPicPr>
          <p:cNvPr id="1026" name="Picture 2" descr="http://www.neubrex.com/img/applications/gyro/gyro0/001_a.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9552" y="2239999"/>
            <a:ext cx="6480720" cy="3853298"/>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4001076" y="5785519"/>
            <a:ext cx="4891404" cy="307777"/>
          </a:xfrm>
          <a:prstGeom prst="rect">
            <a:avLst/>
          </a:prstGeom>
          <a:noFill/>
        </p:spPr>
        <p:txBody>
          <a:bodyPr wrap="none" rtlCol="0">
            <a:spAutoFit/>
          </a:bodyPr>
          <a:lstStyle/>
          <a:p>
            <a:r>
              <a:rPr lang="en-US" altLang="zh-TW" sz="1400" dirty="0" smtClean="0">
                <a:latin typeface="+mn-lt"/>
              </a:rPr>
              <a:t>(http</a:t>
            </a:r>
            <a:r>
              <a:rPr lang="en-US" altLang="zh-TW" sz="1400" dirty="0">
                <a:latin typeface="+mn-lt"/>
              </a:rPr>
              <a:t>://</a:t>
            </a:r>
            <a:r>
              <a:rPr lang="en-US" altLang="zh-TW" sz="1400" dirty="0" smtClean="0">
                <a:latin typeface="+mn-lt"/>
              </a:rPr>
              <a:t>www.neubrex.com/htm/applications/gyro-principle.htm)</a:t>
            </a:r>
            <a:endParaRPr lang="zh-TW" altLang="en-US" sz="1400" dirty="0">
              <a:latin typeface="+mn-lt"/>
            </a:endParaRPr>
          </a:p>
        </p:txBody>
      </p:sp>
      <p:sp>
        <p:nvSpPr>
          <p:cNvPr id="139268" name="Rectangle 5"/>
          <p:cNvSpPr>
            <a:spLocks noGrp="1" noChangeArrowheads="1"/>
          </p:cNvSpPr>
          <p:nvPr>
            <p:ph type="body" idx="4294967295"/>
          </p:nvPr>
        </p:nvSpPr>
        <p:spPr/>
        <p:txBody>
          <a:bodyPr/>
          <a:lstStyle/>
          <a:p>
            <a:r>
              <a:rPr lang="en-US" altLang="zh-TW" sz="2400" dirty="0" smtClean="0"/>
              <a:t>Two </a:t>
            </a:r>
            <a:r>
              <a:rPr lang="en-US" altLang="zh-TW" sz="2400" dirty="0"/>
              <a:t>beams </a:t>
            </a:r>
            <a:r>
              <a:rPr lang="en-US" altLang="zh-TW" sz="2400" dirty="0" smtClean="0"/>
              <a:t>injected </a:t>
            </a:r>
            <a:r>
              <a:rPr lang="en-US" altLang="zh-TW" sz="2400" dirty="0"/>
              <a:t>into </a:t>
            </a:r>
            <a:r>
              <a:rPr lang="en-US" altLang="zh-TW" sz="2400" dirty="0" smtClean="0"/>
              <a:t>same </a:t>
            </a:r>
            <a:r>
              <a:rPr lang="en-US" altLang="zh-TW" sz="2400" dirty="0"/>
              <a:t>fiber </a:t>
            </a:r>
            <a:r>
              <a:rPr lang="en-US" altLang="zh-TW" sz="2400" dirty="0" smtClean="0"/>
              <a:t>in </a:t>
            </a:r>
            <a:r>
              <a:rPr lang="en-US" altLang="zh-TW" sz="2400" dirty="0"/>
              <a:t>opposite </a:t>
            </a:r>
            <a:r>
              <a:rPr lang="en-US" altLang="zh-TW" sz="2400" dirty="0" smtClean="0"/>
              <a:t>directions. The </a:t>
            </a:r>
            <a:r>
              <a:rPr lang="en-US" altLang="zh-TW" sz="2400" dirty="0"/>
              <a:t>beam travelling against the rotation </a:t>
            </a:r>
            <a:r>
              <a:rPr lang="en-US" altLang="zh-TW" sz="2400" dirty="0" smtClean="0"/>
              <a:t>runs </a:t>
            </a:r>
            <a:r>
              <a:rPr lang="en-US" altLang="zh-TW" sz="2400" dirty="0"/>
              <a:t>a </a:t>
            </a:r>
            <a:r>
              <a:rPr lang="en-US" altLang="zh-TW" sz="2400" dirty="0" smtClean="0"/>
              <a:t>shorter path, resulting in </a:t>
            </a:r>
            <a:r>
              <a:rPr lang="en-US" altLang="zh-TW" sz="2400" dirty="0"/>
              <a:t>differential phase </a:t>
            </a:r>
            <a:r>
              <a:rPr lang="en-US" altLang="zh-TW" sz="2400" dirty="0" smtClean="0"/>
              <a:t>shift</a:t>
            </a:r>
            <a:endParaRPr lang="en-US" altLang="zh-TW" sz="2400" dirty="0"/>
          </a:p>
        </p:txBody>
      </p:sp>
    </p:spTree>
    <p:extLst>
      <p:ext uri="{BB962C8B-B14F-4D97-AF65-F5344CB8AC3E}">
        <p14:creationId xmlns:p14="http://schemas.microsoft.com/office/powerpoint/2010/main" val="878331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idx="4294967295"/>
          </p:nvPr>
        </p:nvSpPr>
        <p:spPr/>
        <p:txBody>
          <a:bodyPr anchor="b"/>
          <a:lstStyle/>
          <a:p>
            <a:r>
              <a:rPr lang="en-US" altLang="zh-TW" dirty="0" smtClean="0"/>
              <a:t>MEMS Gyroscopes</a:t>
            </a:r>
            <a:endParaRPr lang="en-US" altLang="zh-TW" dirty="0"/>
          </a:p>
        </p:txBody>
      </p:sp>
      <p:sp>
        <p:nvSpPr>
          <p:cNvPr id="139268" name="Rectangle 5"/>
          <p:cNvSpPr>
            <a:spLocks noGrp="1" noChangeArrowheads="1"/>
          </p:cNvSpPr>
          <p:nvPr>
            <p:ph type="body" idx="4294967295"/>
          </p:nvPr>
        </p:nvSpPr>
        <p:spPr>
          <a:xfrm>
            <a:off x="425450" y="1125538"/>
            <a:ext cx="8718550" cy="4967287"/>
          </a:xfrm>
        </p:spPr>
        <p:txBody>
          <a:bodyPr/>
          <a:lstStyle/>
          <a:p>
            <a:r>
              <a:rPr lang="en-US" altLang="zh-TW" dirty="0" smtClean="0"/>
              <a:t>MEMS gyroscopes use the Coriolis effect, e.g.,</a:t>
            </a:r>
          </a:p>
          <a:p>
            <a:endParaRPr lang="en-US" altLang="zh-TW"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14</a:t>
            </a:fld>
            <a:endParaRPr lang="zh-TW" altLang="zh-TW"/>
          </a:p>
        </p:txBody>
      </p:sp>
      <p:pic>
        <p:nvPicPr>
          <p:cNvPr id="2052" name="Picture 4" descr="http://www5.epsondevice.com/en/information/technical_info/img/about_4_1.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1935" y="1683927"/>
            <a:ext cx="2067846" cy="2584808"/>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395536" y="4246056"/>
            <a:ext cx="2448272" cy="707886"/>
          </a:xfrm>
          <a:prstGeom prst="rect">
            <a:avLst/>
          </a:prstGeom>
          <a:noFill/>
        </p:spPr>
        <p:txBody>
          <a:bodyPr wrap="square" rtlCol="0">
            <a:spAutoFit/>
          </a:bodyPr>
          <a:lstStyle/>
          <a:p>
            <a:pPr algn="ctr"/>
            <a:r>
              <a:rPr lang="en-US" altLang="zh-TW" sz="2000" dirty="0" smtClean="0">
                <a:latin typeface="+mn-lt"/>
              </a:rPr>
              <a:t>A </a:t>
            </a:r>
            <a:r>
              <a:rPr lang="en-US" altLang="zh-TW" sz="2000" dirty="0">
                <a:latin typeface="+mn-lt"/>
              </a:rPr>
              <a:t>drive arm vibrates in a certain </a:t>
            </a:r>
            <a:r>
              <a:rPr lang="en-US" altLang="zh-TW" sz="2000" dirty="0" smtClean="0">
                <a:latin typeface="+mn-lt"/>
              </a:rPr>
              <a:t>direction</a:t>
            </a:r>
            <a:endParaRPr lang="zh-TW" altLang="en-US" sz="2000" dirty="0">
              <a:latin typeface="+mn-lt"/>
            </a:endParaRPr>
          </a:p>
        </p:txBody>
      </p:sp>
      <p:sp>
        <p:nvSpPr>
          <p:cNvPr id="10" name="文字方塊 9"/>
          <p:cNvSpPr txBox="1"/>
          <p:nvPr/>
        </p:nvSpPr>
        <p:spPr>
          <a:xfrm>
            <a:off x="3131841" y="4246056"/>
            <a:ext cx="2448272" cy="1323439"/>
          </a:xfrm>
          <a:prstGeom prst="rect">
            <a:avLst/>
          </a:prstGeom>
          <a:noFill/>
        </p:spPr>
        <p:txBody>
          <a:bodyPr wrap="square" rtlCol="0">
            <a:spAutoFit/>
          </a:bodyPr>
          <a:lstStyle/>
          <a:p>
            <a:pPr algn="ctr"/>
            <a:r>
              <a:rPr lang="en-US" altLang="zh-TW" sz="2000" dirty="0">
                <a:latin typeface="+mn-lt"/>
              </a:rPr>
              <a:t>When the gyro is rotated, the Coriolis force </a:t>
            </a:r>
            <a:r>
              <a:rPr lang="en-US" altLang="zh-TW" sz="2000" dirty="0" smtClean="0">
                <a:latin typeface="+mn-lt"/>
              </a:rPr>
              <a:t>produces </a:t>
            </a:r>
            <a:r>
              <a:rPr lang="en-US" altLang="zh-TW" sz="2000" dirty="0">
                <a:latin typeface="+mn-lt"/>
              </a:rPr>
              <a:t>vertical </a:t>
            </a:r>
            <a:r>
              <a:rPr lang="en-US" altLang="zh-TW" sz="2000" dirty="0" smtClean="0">
                <a:latin typeface="+mn-lt"/>
              </a:rPr>
              <a:t>vibration</a:t>
            </a:r>
            <a:endParaRPr lang="zh-TW" altLang="en-US" sz="2000" dirty="0">
              <a:latin typeface="+mn-lt"/>
            </a:endParaRPr>
          </a:p>
        </p:txBody>
      </p:sp>
      <p:pic>
        <p:nvPicPr>
          <p:cNvPr id="2056" name="Picture 8" descr="http://www5.epsondevice.com/en/information/technical_info/img/about_4_3.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3848" y="1675915"/>
            <a:ext cx="2313129" cy="2570142"/>
          </a:xfrm>
          <a:prstGeom prst="rect">
            <a:avLst/>
          </a:prstGeom>
          <a:noFill/>
          <a:extLst>
            <a:ext uri="{909E8E84-426E-40DD-AFC4-6F175D3DCCD1}">
              <a14:hiddenFill xmlns:a14="http://schemas.microsoft.com/office/drawing/2010/main">
                <a:solidFill>
                  <a:srgbClr val="FFFFFF"/>
                </a:solidFill>
              </a14:hiddenFill>
            </a:ext>
          </a:extLst>
        </p:spPr>
      </p:pic>
      <p:sp>
        <p:nvSpPr>
          <p:cNvPr id="5" name="弧形箭號 (上彎) 4"/>
          <p:cNvSpPr/>
          <p:nvPr/>
        </p:nvSpPr>
        <p:spPr bwMode="auto">
          <a:xfrm>
            <a:off x="3995936" y="3212976"/>
            <a:ext cx="648072" cy="216024"/>
          </a:xfrm>
          <a:prstGeom prst="curvedUpArrow">
            <a:avLst/>
          </a:prstGeom>
          <a:solidFill>
            <a:srgbClr val="FFC000"/>
          </a:solidFill>
          <a:ln w="9525"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ahoma" charset="0"/>
              <a:ea typeface="標楷體" charset="0"/>
              <a:cs typeface="標楷體" charset="0"/>
            </a:endParaRPr>
          </a:p>
        </p:txBody>
      </p:sp>
      <p:pic>
        <p:nvPicPr>
          <p:cNvPr id="2058" name="Picture 10" descr="http://www5.epsondevice.com/en/information/technical_info/img/about_4_4.gif"/>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1044" y="1679535"/>
            <a:ext cx="2071631" cy="2566521"/>
          </a:xfrm>
          <a:prstGeom prst="rect">
            <a:avLst/>
          </a:prstGeom>
          <a:noFill/>
          <a:extLst>
            <a:ext uri="{909E8E84-426E-40DD-AFC4-6F175D3DCCD1}">
              <a14:hiddenFill xmlns:a14="http://schemas.microsoft.com/office/drawing/2010/main">
                <a:solidFill>
                  <a:srgbClr val="FFFFFF"/>
                </a:solidFill>
              </a14:hiddenFill>
            </a:ext>
          </a:extLst>
        </p:spPr>
      </p:pic>
      <p:sp>
        <p:nvSpPr>
          <p:cNvPr id="15" name="文字方塊 14"/>
          <p:cNvSpPr txBox="1"/>
          <p:nvPr/>
        </p:nvSpPr>
        <p:spPr>
          <a:xfrm>
            <a:off x="5853289" y="4246056"/>
            <a:ext cx="2607143" cy="1631216"/>
          </a:xfrm>
          <a:prstGeom prst="rect">
            <a:avLst/>
          </a:prstGeom>
          <a:noFill/>
        </p:spPr>
        <p:txBody>
          <a:bodyPr wrap="square" rtlCol="0">
            <a:spAutoFit/>
          </a:bodyPr>
          <a:lstStyle/>
          <a:p>
            <a:pPr algn="ctr"/>
            <a:r>
              <a:rPr lang="en-US" altLang="zh-TW" sz="2000" dirty="0" smtClean="0">
                <a:latin typeface="+mn-lt"/>
              </a:rPr>
              <a:t>Stationary </a:t>
            </a:r>
            <a:r>
              <a:rPr lang="en-US" altLang="zh-TW" sz="2000" dirty="0">
                <a:latin typeface="+mn-lt"/>
              </a:rPr>
              <a:t>part bends due to vertical drive arm vibration, producing a sensing motion in </a:t>
            </a:r>
            <a:r>
              <a:rPr lang="en-US" altLang="zh-TW" sz="2000" dirty="0" smtClean="0">
                <a:latin typeface="+mn-lt"/>
              </a:rPr>
              <a:t>sensing arms</a:t>
            </a:r>
            <a:endParaRPr lang="zh-TW" altLang="en-US" sz="2000" dirty="0">
              <a:latin typeface="+mn-lt"/>
            </a:endParaRPr>
          </a:p>
        </p:txBody>
      </p:sp>
      <p:sp>
        <p:nvSpPr>
          <p:cNvPr id="6" name="文字方塊 5"/>
          <p:cNvSpPr txBox="1"/>
          <p:nvPr/>
        </p:nvSpPr>
        <p:spPr>
          <a:xfrm>
            <a:off x="251520" y="5805264"/>
            <a:ext cx="6034922" cy="338554"/>
          </a:xfrm>
          <a:prstGeom prst="rect">
            <a:avLst/>
          </a:prstGeom>
          <a:noFill/>
        </p:spPr>
        <p:txBody>
          <a:bodyPr wrap="none" rtlCol="0">
            <a:spAutoFit/>
          </a:bodyPr>
          <a:lstStyle/>
          <a:p>
            <a:r>
              <a:rPr lang="en-US" altLang="zh-TW" sz="1600" dirty="0" smtClean="0">
                <a:latin typeface="+mn-lt"/>
              </a:rPr>
              <a:t>(http</a:t>
            </a:r>
            <a:r>
              <a:rPr lang="en-US" altLang="zh-TW" sz="1600" dirty="0">
                <a:latin typeface="+mn-lt"/>
              </a:rPr>
              <a:t>://www5.epsondevice.com/en/information/technical_info/gyro</a:t>
            </a:r>
            <a:r>
              <a:rPr lang="en-US" altLang="zh-TW" sz="1600" dirty="0" smtClean="0">
                <a:latin typeface="+mn-lt"/>
              </a:rPr>
              <a:t>/)</a:t>
            </a:r>
            <a:endParaRPr lang="zh-TW" altLang="en-US" sz="1600" dirty="0">
              <a:latin typeface="+mn-lt"/>
            </a:endParaRPr>
          </a:p>
        </p:txBody>
      </p:sp>
    </p:spTree>
    <p:extLst>
      <p:ext uri="{BB962C8B-B14F-4D97-AF65-F5344CB8AC3E}">
        <p14:creationId xmlns:p14="http://schemas.microsoft.com/office/powerpoint/2010/main" val="348963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idx="4294967295"/>
          </p:nvPr>
        </p:nvSpPr>
        <p:spPr/>
        <p:txBody>
          <a:bodyPr anchor="b"/>
          <a:lstStyle/>
          <a:p>
            <a:r>
              <a:rPr lang="en-US" altLang="zh-TW" dirty="0" smtClean="0"/>
              <a:t>3-axis </a:t>
            </a:r>
            <a:r>
              <a:rPr lang="en-US" altLang="zh-TW" dirty="0"/>
              <a:t>MEMS </a:t>
            </a:r>
            <a:r>
              <a:rPr lang="en-US" altLang="zh-TW" dirty="0" smtClean="0"/>
              <a:t>Gyroscope</a:t>
            </a:r>
            <a:endParaRPr lang="en-US" altLang="zh-TW" dirty="0"/>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15</a:t>
            </a:fld>
            <a:endParaRPr lang="zh-TW" altLang="zh-TW"/>
          </a:p>
        </p:txBody>
      </p:sp>
      <p:pic>
        <p:nvPicPr>
          <p:cNvPr id="2052" name="Picture 4" descr="http://memsjournal.typepad.com/.a/6a00d8345225f869e20148c7d54d63970c-pi"/>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75656" y="1124744"/>
            <a:ext cx="6120680" cy="495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314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dirty="0" smtClean="0"/>
              <a:t>Gyroscope Applications</a:t>
            </a:r>
            <a:endParaRPr lang="en-US" altLang="zh-TW" dirty="0"/>
          </a:p>
        </p:txBody>
      </p:sp>
      <p:sp>
        <p:nvSpPr>
          <p:cNvPr id="139268" name="Rectangle 5"/>
          <p:cNvSpPr>
            <a:spLocks noGrp="1" noChangeArrowheads="1"/>
          </p:cNvSpPr>
          <p:nvPr>
            <p:ph idx="1"/>
          </p:nvPr>
        </p:nvSpPr>
        <p:spPr/>
        <p:txBody>
          <a:bodyPr/>
          <a:lstStyle/>
          <a:p>
            <a:r>
              <a:rPr lang="en-US" altLang="zh-TW" dirty="0" smtClean="0"/>
              <a:t>Smartphone can rotate the view of screen automatically when the user rotate the device</a:t>
            </a:r>
          </a:p>
          <a:p>
            <a:r>
              <a:rPr lang="en-US" altLang="zh-TW" dirty="0" smtClean="0"/>
              <a:t>A smartphone </a:t>
            </a:r>
            <a:r>
              <a:rPr lang="en-US" altLang="zh-TW" dirty="0"/>
              <a:t>game </a:t>
            </a:r>
            <a:r>
              <a:rPr lang="en-US" altLang="zh-TW" dirty="0" smtClean="0"/>
              <a:t>(</a:t>
            </a:r>
            <a:r>
              <a:rPr lang="en-US" altLang="zh-TW" i="1" dirty="0" smtClean="0"/>
              <a:t>balance ball</a:t>
            </a:r>
            <a:r>
              <a:rPr lang="en-US" altLang="zh-TW" dirty="0" smtClean="0"/>
              <a:t>) in which the </a:t>
            </a:r>
            <a:r>
              <a:rPr lang="en-US" altLang="zh-TW" dirty="0"/>
              <a:t>user need to rotate the device to make the ball arrive at the destination </a:t>
            </a:r>
            <a:r>
              <a:rPr lang="en-US" altLang="zh-TW" dirty="0" smtClean="0"/>
              <a:t>area</a:t>
            </a:r>
            <a:endParaRPr lang="en-US" altLang="zh-TW" dirty="0"/>
          </a:p>
          <a:p>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16</a:t>
            </a:fld>
            <a:endParaRPr lang="zh-TW" altLang="zh-TW"/>
          </a:p>
        </p:txBody>
      </p:sp>
      <p:pic>
        <p:nvPicPr>
          <p:cNvPr id="2050" name="Picture 2" descr="http://tech4world.net/wp-content/uploads/2010/09/IPhone-rotation-best-featur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90124" y="3429000"/>
            <a:ext cx="2886332" cy="23149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dn9.staztic.com/app/a/3108/3108943/balance-ball-labyrinth-2-0-s-307x51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94339" y="3479377"/>
            <a:ext cx="1513557" cy="2197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win7dwnld.com/screenshot/Balance-to-Win.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907896" y="3478692"/>
            <a:ext cx="3516340" cy="218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242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dirty="0" smtClean="0"/>
              <a:t>Accelerometers versus Gyroscopes</a:t>
            </a:r>
            <a:endParaRPr lang="en-US" altLang="zh-TW" dirty="0"/>
          </a:p>
        </p:txBody>
      </p:sp>
      <p:sp>
        <p:nvSpPr>
          <p:cNvPr id="139268" name="Rectangle 5"/>
          <p:cNvSpPr>
            <a:spLocks noGrp="1" noChangeArrowheads="1"/>
          </p:cNvSpPr>
          <p:nvPr>
            <p:ph idx="1"/>
          </p:nvPr>
        </p:nvSpPr>
        <p:spPr/>
        <p:txBody>
          <a:bodyPr/>
          <a:lstStyle/>
          <a:p>
            <a:r>
              <a:rPr lang="en-US" altLang="zh-TW" dirty="0" smtClean="0"/>
              <a:t>An accelerometer has the ability to measure the orientation of a stationary platform relative to the earth’s surface.</a:t>
            </a:r>
          </a:p>
          <a:p>
            <a:endParaRPr lang="en-US" altLang="zh-TW" dirty="0" smtClean="0"/>
          </a:p>
          <a:p>
            <a:r>
              <a:rPr lang="en-US" altLang="zh-TW" dirty="0" smtClean="0"/>
              <a:t>A gyroscope has the capability of measuring the rate of rotation around a particular axis.</a:t>
            </a:r>
            <a:br>
              <a:rPr lang="en-US" altLang="zh-TW" dirty="0" smtClean="0"/>
            </a:br>
            <a:endParaRPr lang="en-US" altLang="zh-TW" dirty="0" smtClean="0"/>
          </a:p>
          <a:p>
            <a:r>
              <a:rPr lang="en-US" altLang="zh-TW" dirty="0" smtClean="0"/>
              <a:t>In other words, an accelerometer gets the direction of motion of an object and a gyroscope gets the degree of rotation.</a:t>
            </a:r>
            <a:br>
              <a:rPr lang="en-US" altLang="zh-TW" dirty="0" smtClean="0"/>
            </a:br>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17</a:t>
            </a:fld>
            <a:endParaRPr lang="zh-TW" altLang="zh-TW"/>
          </a:p>
        </p:txBody>
      </p:sp>
    </p:spTree>
    <p:extLst>
      <p:ext uri="{BB962C8B-B14F-4D97-AF65-F5344CB8AC3E}">
        <p14:creationId xmlns:p14="http://schemas.microsoft.com/office/powerpoint/2010/main" val="2996633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mtClean="0"/>
              <a:t>Outline</a:t>
            </a:r>
            <a:endParaRPr lang="zh-TW" altLang="en-US" dirty="0"/>
          </a:p>
        </p:txBody>
      </p:sp>
      <p:sp>
        <p:nvSpPr>
          <p:cNvPr id="5" name="內容版面配置區 4"/>
          <p:cNvSpPr>
            <a:spLocks noGrp="1"/>
          </p:cNvSpPr>
          <p:nvPr>
            <p:ph idx="1"/>
          </p:nvPr>
        </p:nvSpPr>
        <p:spPr/>
        <p:txBody>
          <a:bodyPr/>
          <a:lstStyle/>
          <a:p>
            <a:r>
              <a:rPr lang="en-US" altLang="zh-TW" dirty="0" smtClean="0"/>
              <a:t>Introduction to Sensors </a:t>
            </a:r>
          </a:p>
          <a:p>
            <a:pPr lvl="1"/>
            <a:r>
              <a:rPr lang="en-US" altLang="zh-TW" dirty="0" smtClean="0"/>
              <a:t>Accelerometer</a:t>
            </a:r>
          </a:p>
          <a:p>
            <a:pPr lvl="1"/>
            <a:r>
              <a:rPr lang="en-US" altLang="zh-TW" dirty="0" smtClean="0"/>
              <a:t>Gyroscope</a:t>
            </a:r>
          </a:p>
          <a:p>
            <a:pPr lvl="1"/>
            <a:endParaRPr lang="en-US" altLang="zh-TW" dirty="0" smtClean="0"/>
          </a:p>
          <a:p>
            <a:r>
              <a:rPr lang="en-US" altLang="zh-TW" dirty="0" err="1"/>
              <a:t>NuMaker</a:t>
            </a:r>
            <a:r>
              <a:rPr lang="en-US" altLang="zh-TW" dirty="0"/>
              <a:t> TRIO </a:t>
            </a:r>
            <a:r>
              <a:rPr lang="en-US" altLang="zh-TW" dirty="0" smtClean="0"/>
              <a:t>sensor controller MPU-6050 </a:t>
            </a:r>
            <a:endParaRPr lang="en-US" altLang="zh-TW" dirty="0"/>
          </a:p>
          <a:p>
            <a:endParaRPr lang="en-US" altLang="zh-TW" dirty="0" smtClean="0"/>
          </a:p>
          <a:p>
            <a:pPr lvl="1"/>
            <a:endParaRPr lang="en-US" altLang="zh-TW" dirty="0"/>
          </a:p>
        </p:txBody>
      </p:sp>
      <p:sp>
        <p:nvSpPr>
          <p:cNvPr id="3" name="投影片編號版面配置區 2"/>
          <p:cNvSpPr>
            <a:spLocks noGrp="1"/>
          </p:cNvSpPr>
          <p:nvPr>
            <p:ph type="sldNum" sz="quarter" idx="11"/>
          </p:nvPr>
        </p:nvSpPr>
        <p:spPr/>
        <p:txBody>
          <a:bodyPr/>
          <a:lstStyle/>
          <a:p>
            <a:fld id="{00C97D5C-740A-4F5C-A848-0CD35FD783BB}" type="slidenum">
              <a:rPr lang="zh-TW" altLang="en-US" smtClean="0"/>
              <a:pPr/>
              <a:t>18</a:t>
            </a:fld>
            <a:endParaRPr lang="zh-TW" altLang="zh-TW"/>
          </a:p>
        </p:txBody>
      </p:sp>
    </p:spTree>
    <p:extLst>
      <p:ext uri="{BB962C8B-B14F-4D97-AF65-F5344CB8AC3E}">
        <p14:creationId xmlns:p14="http://schemas.microsoft.com/office/powerpoint/2010/main" val="820604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smtClean="0"/>
              <a:t>Outline</a:t>
            </a:r>
            <a:endParaRPr lang="zh-TW" altLang="en-US" dirty="0"/>
          </a:p>
        </p:txBody>
      </p:sp>
      <p:sp>
        <p:nvSpPr>
          <p:cNvPr id="5" name="內容版面配置區 4"/>
          <p:cNvSpPr>
            <a:spLocks noGrp="1"/>
          </p:cNvSpPr>
          <p:nvPr>
            <p:ph idx="1"/>
          </p:nvPr>
        </p:nvSpPr>
        <p:spPr/>
        <p:txBody>
          <a:bodyPr/>
          <a:lstStyle/>
          <a:p>
            <a:r>
              <a:rPr lang="en-US" altLang="zh-TW" dirty="0" smtClean="0"/>
              <a:t>Introduction to sensors </a:t>
            </a:r>
          </a:p>
          <a:p>
            <a:pPr lvl="1"/>
            <a:r>
              <a:rPr lang="en-US" altLang="zh-TW" dirty="0" smtClean="0"/>
              <a:t>Accelerometer</a:t>
            </a:r>
          </a:p>
          <a:p>
            <a:pPr lvl="1"/>
            <a:r>
              <a:rPr lang="en-US" altLang="zh-TW" dirty="0" smtClean="0"/>
              <a:t>Gyroscope</a:t>
            </a:r>
          </a:p>
          <a:p>
            <a:r>
              <a:rPr lang="en-US" altLang="zh-TW" dirty="0" err="1" smtClean="0"/>
              <a:t>NuMaker</a:t>
            </a:r>
            <a:r>
              <a:rPr lang="en-US" altLang="zh-TW" dirty="0" smtClean="0"/>
              <a:t> TRIO sensor </a:t>
            </a:r>
            <a:br>
              <a:rPr lang="en-US" altLang="zh-TW" dirty="0" smtClean="0"/>
            </a:br>
            <a:r>
              <a:rPr lang="en-US" altLang="zh-TW" dirty="0" smtClean="0"/>
              <a:t>controller MPU-6050</a:t>
            </a:r>
          </a:p>
          <a:p>
            <a:endParaRPr lang="en-US" altLang="zh-TW" dirty="0" smtClean="0"/>
          </a:p>
          <a:p>
            <a:pPr lvl="1"/>
            <a:endParaRPr lang="en-US" altLang="zh-TW" dirty="0"/>
          </a:p>
        </p:txBody>
      </p:sp>
      <p:sp>
        <p:nvSpPr>
          <p:cNvPr id="3" name="投影片編號版面配置區 2"/>
          <p:cNvSpPr>
            <a:spLocks noGrp="1"/>
          </p:cNvSpPr>
          <p:nvPr>
            <p:ph type="sldNum" sz="quarter" idx="11"/>
          </p:nvPr>
        </p:nvSpPr>
        <p:spPr/>
        <p:txBody>
          <a:bodyPr/>
          <a:lstStyle/>
          <a:p>
            <a:fld id="{00C97D5C-740A-4F5C-A848-0CD35FD783BB}" type="slidenum">
              <a:rPr lang="zh-TW" altLang="en-US" smtClean="0"/>
              <a:pPr/>
              <a:t>1</a:t>
            </a:fld>
            <a:endParaRPr lang="zh-TW" altLang="zh-TW"/>
          </a:p>
        </p:txBody>
      </p:sp>
      <p:grpSp>
        <p:nvGrpSpPr>
          <p:cNvPr id="8" name="群組 7"/>
          <p:cNvGrpSpPr/>
          <p:nvPr/>
        </p:nvGrpSpPr>
        <p:grpSpPr>
          <a:xfrm>
            <a:off x="4067944" y="2099357"/>
            <a:ext cx="4820406" cy="3920666"/>
            <a:chOff x="1475656" y="1124744"/>
            <a:chExt cx="6188558" cy="5000786"/>
          </a:xfrm>
        </p:grpSpPr>
        <p:pic>
          <p:nvPicPr>
            <p:cNvPr id="9" name="圖片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75656" y="1124744"/>
              <a:ext cx="6188558" cy="5000786"/>
            </a:xfrm>
            <a:prstGeom prst="rect">
              <a:avLst/>
            </a:prstGeom>
          </p:spPr>
        </p:pic>
        <p:sp>
          <p:nvSpPr>
            <p:cNvPr id="10" name="橢圓 9"/>
            <p:cNvSpPr/>
            <p:nvPr/>
          </p:nvSpPr>
          <p:spPr bwMode="auto">
            <a:xfrm>
              <a:off x="6012160" y="2564904"/>
              <a:ext cx="1512168" cy="720080"/>
            </a:xfrm>
            <a:prstGeom prst="ellipse">
              <a:avLst/>
            </a:prstGeom>
            <a:noFill/>
            <a:ln w="76200">
              <a:solidFill>
                <a:srgbClr val="FF0000"/>
              </a:solidFill>
              <a:headEnd type="none" w="med" len="med"/>
              <a:tailEnd type="none" w="med" len="med"/>
            </a:ln>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ahoma" charset="0"/>
                <a:ea typeface="標楷體" charset="0"/>
                <a:cs typeface="標楷體" charset="0"/>
              </a:endParaRPr>
            </a:p>
          </p:txBody>
        </p:sp>
      </p:grpSp>
    </p:spTree>
    <p:extLst>
      <p:ext uri="{BB962C8B-B14F-4D97-AF65-F5344CB8AC3E}">
        <p14:creationId xmlns:p14="http://schemas.microsoft.com/office/powerpoint/2010/main" val="1741957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smtClean="0"/>
              <a:t>MPU-6050</a:t>
            </a:r>
            <a:endParaRPr lang="zh-TW" altLang="en-US" dirty="0"/>
          </a:p>
        </p:txBody>
      </p:sp>
      <p:sp>
        <p:nvSpPr>
          <p:cNvPr id="4" name="投影片編號版面配置區 3"/>
          <p:cNvSpPr>
            <a:spLocks noGrp="1"/>
          </p:cNvSpPr>
          <p:nvPr>
            <p:ph type="sldNum" sz="quarter" idx="11"/>
          </p:nvPr>
        </p:nvSpPr>
        <p:spPr/>
        <p:txBody>
          <a:bodyPr/>
          <a:lstStyle/>
          <a:p>
            <a:pPr>
              <a:defRPr/>
            </a:pPr>
            <a:fld id="{75EAD3E7-B039-4A93-AACD-1369AB5C0DA9}" type="slidenum">
              <a:rPr lang="zh-TW" altLang="en-US" smtClean="0"/>
              <a:pPr>
                <a:defRPr/>
              </a:pPr>
              <a:t>19</a:t>
            </a:fld>
            <a:endParaRPr lang="zh-TW" altLang="zh-TW"/>
          </a:p>
        </p:txBody>
      </p:sp>
      <p:grpSp>
        <p:nvGrpSpPr>
          <p:cNvPr id="9" name="群組 8"/>
          <p:cNvGrpSpPr/>
          <p:nvPr/>
        </p:nvGrpSpPr>
        <p:grpSpPr>
          <a:xfrm>
            <a:off x="0" y="1916832"/>
            <a:ext cx="9147877" cy="4872608"/>
            <a:chOff x="3877" y="1988840"/>
            <a:chExt cx="9144000" cy="4800600"/>
          </a:xfrm>
        </p:grpSpPr>
        <p:pic>
          <p:nvPicPr>
            <p:cNvPr id="5"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7" y="1988840"/>
              <a:ext cx="9144000" cy="4800600"/>
            </a:xfrm>
            <a:prstGeom prst="rect">
              <a:avLst/>
            </a:prstGeom>
          </p:spPr>
        </p:pic>
        <p:sp>
          <p:nvSpPr>
            <p:cNvPr id="7" name="矩形 6"/>
            <p:cNvSpPr/>
            <p:nvPr/>
          </p:nvSpPr>
          <p:spPr bwMode="auto">
            <a:xfrm>
              <a:off x="1619672" y="2492896"/>
              <a:ext cx="1008112" cy="3168352"/>
            </a:xfrm>
            <a:prstGeom prst="rect">
              <a:avLst/>
            </a:prstGeom>
            <a:noFill/>
            <a:ln w="762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a:ln>
                  <a:noFill/>
                </a:ln>
                <a:solidFill>
                  <a:schemeClr val="tx1"/>
                </a:solidFill>
                <a:effectLst/>
                <a:latin typeface="Tahoma" charset="0"/>
                <a:ea typeface="標楷體" charset="0"/>
                <a:cs typeface="標楷體" charset="0"/>
              </a:endParaRPr>
            </a:p>
          </p:txBody>
        </p:sp>
      </p:grpSp>
      <p:pic>
        <p:nvPicPr>
          <p:cNvPr id="6" name="Picture 2" descr="http://www.cdiweb.com/Images/CDIWebBlogImages/InvenSense_MPU_Diagram.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348876" y="1052736"/>
            <a:ext cx="5831636" cy="1024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179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dirty="0" smtClean="0"/>
              <a:t>MPU-6050: Accelerometer</a:t>
            </a:r>
            <a:endParaRPr lang="en-US" altLang="zh-TW" dirty="0"/>
          </a:p>
        </p:txBody>
      </p:sp>
      <p:sp>
        <p:nvSpPr>
          <p:cNvPr id="139268" name="Rectangle 5"/>
          <p:cNvSpPr>
            <a:spLocks noGrp="1" noChangeArrowheads="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a:t>T</a:t>
            </a:r>
            <a:r>
              <a:rPr lang="en-US" altLang="zh-TW" dirty="0" smtClean="0"/>
              <a:t>wo bytes (high and low) to present each axis</a:t>
            </a:r>
          </a:p>
          <a:p>
            <a:r>
              <a:rPr lang="en-US" altLang="zh-TW" b="1" dirty="0" smtClean="0">
                <a:latin typeface="Courier New" panose="02070309020205020404" pitchFamily="49" charset="0"/>
                <a:cs typeface="Courier New" panose="02070309020205020404" pitchFamily="49" charset="0"/>
              </a:rPr>
              <a:t>Read_MPU6050_AccY(void</a:t>
            </a:r>
            <a:r>
              <a:rPr lang="en-US" altLang="zh-TW" b="1" dirty="0">
                <a:latin typeface="Courier New" panose="02070309020205020404" pitchFamily="49" charset="0"/>
                <a:cs typeface="Courier New" panose="02070309020205020404" pitchFamily="49" charset="0"/>
              </a:rPr>
              <a:t>)</a:t>
            </a:r>
            <a:r>
              <a:rPr lang="en-US" altLang="zh-TW" dirty="0"/>
              <a:t>:</a:t>
            </a:r>
            <a:endParaRPr lang="en-US" altLang="zh-TW" dirty="0" smtClean="0"/>
          </a:p>
          <a:p>
            <a:pPr marL="457200" lvl="1" indent="0">
              <a:buNone/>
            </a:pPr>
            <a:r>
              <a:rPr lang="en-US" altLang="zh-TW" dirty="0" err="1" smtClean="0"/>
              <a:t>LowByte</a:t>
            </a:r>
            <a:r>
              <a:rPr lang="en-US" altLang="zh-TW" dirty="0" smtClean="0"/>
              <a:t> =MPU6050_ReadByte(</a:t>
            </a:r>
            <a:r>
              <a:rPr lang="en-US" altLang="zh-TW" dirty="0" smtClean="0">
                <a:solidFill>
                  <a:srgbClr val="FF0000"/>
                </a:solidFill>
              </a:rPr>
              <a:t>MPU6050_ACCEL_YOUT_L</a:t>
            </a:r>
            <a:r>
              <a:rPr lang="en-US" altLang="zh-TW" dirty="0" smtClean="0"/>
              <a:t>); </a:t>
            </a:r>
          </a:p>
          <a:p>
            <a:pPr marL="457200" lvl="1" indent="0">
              <a:buNone/>
            </a:pPr>
            <a:r>
              <a:rPr lang="en-US" altLang="zh-TW" dirty="0" err="1" smtClean="0"/>
              <a:t>HighByte</a:t>
            </a:r>
            <a:r>
              <a:rPr lang="en-US" altLang="zh-TW" dirty="0" smtClean="0"/>
              <a:t> =MPU6050_ReadByte(</a:t>
            </a:r>
            <a:r>
              <a:rPr lang="en-US" altLang="zh-TW" dirty="0" smtClean="0">
                <a:solidFill>
                  <a:srgbClr val="FF0000"/>
                </a:solidFill>
              </a:rPr>
              <a:t>MPU6050_ACCEL_YOUT_H</a:t>
            </a:r>
            <a:r>
              <a:rPr lang="en-US" altLang="zh-TW" dirty="0" smtClean="0"/>
              <a:t>);</a:t>
            </a:r>
          </a:p>
          <a:p>
            <a:pPr marL="457200" lvl="1" indent="0">
              <a:buNone/>
            </a:pPr>
            <a:r>
              <a:rPr lang="en-US" altLang="zh-TW" dirty="0" err="1" smtClean="0"/>
              <a:t>AccY</a:t>
            </a:r>
            <a:r>
              <a:rPr lang="en-US" altLang="zh-TW" dirty="0" smtClean="0"/>
              <a:t>  =  (</a:t>
            </a:r>
            <a:r>
              <a:rPr lang="en-US" altLang="zh-TW" dirty="0" err="1" smtClean="0"/>
              <a:t>HighByte</a:t>
            </a:r>
            <a:r>
              <a:rPr lang="en-US" altLang="zh-TW" dirty="0" smtClean="0"/>
              <a:t>&lt;&lt;8) | </a:t>
            </a:r>
            <a:r>
              <a:rPr lang="en-US" altLang="zh-TW" dirty="0" err="1" smtClean="0"/>
              <a:t>LowByte</a:t>
            </a:r>
            <a:r>
              <a:rPr lang="en-US" altLang="zh-TW" dirty="0" smtClean="0"/>
              <a:t> ;</a:t>
            </a:r>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20</a:t>
            </a:fld>
            <a:endParaRPr lang="zh-TW" altLang="zh-TW"/>
          </a:p>
        </p:txBody>
      </p:sp>
      <p:pic>
        <p:nvPicPr>
          <p:cNvPr id="3" name="圖片 2"/>
          <p:cNvPicPr>
            <a:picLocks noChangeAspect="1"/>
          </p:cNvPicPr>
          <p:nvPr/>
        </p:nvPicPr>
        <p:blipFill>
          <a:blip r:embed="rId2"/>
          <a:stretch>
            <a:fillRect/>
          </a:stretch>
        </p:blipFill>
        <p:spPr>
          <a:xfrm>
            <a:off x="35719" y="1052736"/>
            <a:ext cx="9144793" cy="2895851"/>
          </a:xfrm>
          <a:prstGeom prst="rect">
            <a:avLst/>
          </a:prstGeom>
        </p:spPr>
      </p:pic>
      <p:cxnSp>
        <p:nvCxnSpPr>
          <p:cNvPr id="8" name="直線單箭頭接點 7"/>
          <p:cNvCxnSpPr/>
          <p:nvPr/>
        </p:nvCxnSpPr>
        <p:spPr bwMode="auto">
          <a:xfrm flipH="1" flipV="1">
            <a:off x="2051720" y="2708920"/>
            <a:ext cx="3960440" cy="2232248"/>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0" name="直線單箭頭接點 9"/>
          <p:cNvCxnSpPr/>
          <p:nvPr/>
        </p:nvCxnSpPr>
        <p:spPr bwMode="auto">
          <a:xfrm flipH="1" flipV="1">
            <a:off x="2051720" y="2348880"/>
            <a:ext cx="5544616" cy="2880320"/>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707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smtClean="0"/>
              <a:t>MPU6050 - Gyroscope</a:t>
            </a:r>
            <a:endParaRPr lang="en-US" altLang="zh-TW" dirty="0"/>
          </a:p>
        </p:txBody>
      </p:sp>
      <p:sp>
        <p:nvSpPr>
          <p:cNvPr id="139268" name="Rectangle 5"/>
          <p:cNvSpPr>
            <a:spLocks noGrp="1" noChangeArrowheads="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r>
              <a:rPr lang="en-US" altLang="zh-TW" dirty="0"/>
              <a:t>S</a:t>
            </a:r>
            <a:r>
              <a:rPr lang="en-US" altLang="zh-TW" dirty="0" smtClean="0"/>
              <a:t>imilar to the accelerometer</a:t>
            </a:r>
          </a:p>
          <a:p>
            <a:r>
              <a:rPr lang="en-US" altLang="zh-TW" b="1" dirty="0">
                <a:latin typeface="Courier New" panose="02070309020205020404" pitchFamily="49" charset="0"/>
                <a:cs typeface="Courier New" panose="02070309020205020404" pitchFamily="49" charset="0"/>
              </a:rPr>
              <a:t>Read_MPU6050_GyroX(void)</a:t>
            </a:r>
            <a:r>
              <a:rPr lang="en-US" altLang="zh-TW" dirty="0"/>
              <a:t>:</a:t>
            </a:r>
            <a:endParaRPr lang="en-US" altLang="zh-TW" dirty="0" smtClean="0"/>
          </a:p>
          <a:p>
            <a:pPr marL="457200" lvl="1" indent="0">
              <a:buNone/>
            </a:pPr>
            <a:r>
              <a:rPr lang="en-US" altLang="zh-TW" dirty="0" err="1" smtClean="0"/>
              <a:t>LowByte</a:t>
            </a:r>
            <a:r>
              <a:rPr lang="en-US" altLang="zh-TW" dirty="0" smtClean="0"/>
              <a:t> = MPU6050_ReadByte(</a:t>
            </a:r>
            <a:r>
              <a:rPr lang="en-US" altLang="zh-TW" dirty="0" smtClean="0">
                <a:solidFill>
                  <a:srgbClr val="FF0000"/>
                </a:solidFill>
              </a:rPr>
              <a:t>MPU6050_GYRO_XOUT_L</a:t>
            </a:r>
            <a:r>
              <a:rPr lang="en-US" altLang="zh-TW" dirty="0" smtClean="0"/>
              <a:t>); </a:t>
            </a:r>
          </a:p>
          <a:p>
            <a:pPr marL="457200" lvl="1" indent="0">
              <a:buNone/>
            </a:pPr>
            <a:r>
              <a:rPr lang="en-US" altLang="zh-TW" dirty="0" err="1" smtClean="0"/>
              <a:t>HighByte</a:t>
            </a:r>
            <a:r>
              <a:rPr lang="en-US" altLang="zh-TW" dirty="0" smtClean="0"/>
              <a:t> = MPU6050_ReadByte(</a:t>
            </a:r>
            <a:r>
              <a:rPr lang="en-US" altLang="zh-TW" dirty="0" smtClean="0">
                <a:solidFill>
                  <a:srgbClr val="FF0000"/>
                </a:solidFill>
              </a:rPr>
              <a:t>MPU6050_GYRO_XOUT_H</a:t>
            </a:r>
            <a:r>
              <a:rPr lang="en-US" altLang="zh-TW" dirty="0" smtClean="0"/>
              <a:t>);</a:t>
            </a:r>
          </a:p>
          <a:p>
            <a:pPr marL="457200" lvl="1" indent="0">
              <a:buNone/>
            </a:pPr>
            <a:r>
              <a:rPr lang="en-US" altLang="zh-TW" dirty="0" err="1" smtClean="0"/>
              <a:t>GyroX</a:t>
            </a:r>
            <a:r>
              <a:rPr lang="en-US" altLang="zh-TW" dirty="0" smtClean="0"/>
              <a:t>  =  (</a:t>
            </a:r>
            <a:r>
              <a:rPr lang="en-US" altLang="zh-TW" dirty="0" err="1" smtClean="0"/>
              <a:t>HighByte</a:t>
            </a:r>
            <a:r>
              <a:rPr lang="en-US" altLang="zh-TW" dirty="0" smtClean="0"/>
              <a:t>&lt;&lt;8) | </a:t>
            </a:r>
            <a:r>
              <a:rPr lang="en-US" altLang="zh-TW" dirty="0" err="1" smtClean="0"/>
              <a:t>LowByte</a:t>
            </a:r>
            <a:r>
              <a:rPr lang="en-US" altLang="zh-TW" dirty="0" smtClean="0"/>
              <a:t> ;</a:t>
            </a:r>
          </a:p>
          <a:p>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21</a:t>
            </a:fld>
            <a:endParaRPr lang="zh-TW" altLang="zh-TW"/>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496" y="1189261"/>
            <a:ext cx="9034101" cy="1951707"/>
          </a:xfrm>
          <a:prstGeom prst="rect">
            <a:avLst/>
          </a:prstGeom>
        </p:spPr>
      </p:pic>
      <p:cxnSp>
        <p:nvCxnSpPr>
          <p:cNvPr id="9" name="直線單箭頭接點 8"/>
          <p:cNvCxnSpPr/>
          <p:nvPr/>
        </p:nvCxnSpPr>
        <p:spPr bwMode="auto">
          <a:xfrm flipH="1" flipV="1">
            <a:off x="2051720" y="2060848"/>
            <a:ext cx="3960440" cy="237626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11" name="直線單箭頭接點 10"/>
          <p:cNvCxnSpPr/>
          <p:nvPr/>
        </p:nvCxnSpPr>
        <p:spPr bwMode="auto">
          <a:xfrm flipH="1" flipV="1">
            <a:off x="2051720" y="1772816"/>
            <a:ext cx="5688632" cy="3024336"/>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5110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0" dirty="0"/>
              <a:t/>
            </a:r>
            <a:br>
              <a:rPr lang="zh-TW" altLang="en-US" b="0" dirty="0"/>
            </a:br>
            <a:r>
              <a:rPr lang="en-US" altLang="zh-TW" dirty="0" smtClean="0"/>
              <a:t>MPU6050.h/.c </a:t>
            </a:r>
            <a:r>
              <a:rPr lang="en-US" altLang="zh-TW" sz="2400" dirty="0" smtClean="0"/>
              <a:t>(Library/</a:t>
            </a:r>
            <a:r>
              <a:rPr lang="en-US" altLang="zh-TW" sz="2400" dirty="0" err="1" smtClean="0"/>
              <a:t>NuMakerLib</a:t>
            </a:r>
            <a:r>
              <a:rPr lang="en-US" altLang="zh-TW" sz="2400" dirty="0" smtClean="0"/>
              <a:t>/</a:t>
            </a:r>
            <a:r>
              <a:rPr lang="en-US" altLang="zh-TW" sz="2400" dirty="0" err="1" smtClean="0"/>
              <a:t>Include,Source</a:t>
            </a:r>
            <a:r>
              <a:rPr lang="en-US" altLang="zh-TW" sz="2400" dirty="0" smtClean="0"/>
              <a:t>)</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22</a:t>
            </a:fld>
            <a:endParaRPr lang="zh-TW" altLang="zh-TW"/>
          </a:p>
        </p:txBody>
      </p:sp>
      <p:sp>
        <p:nvSpPr>
          <p:cNvPr id="7" name="矩形 6"/>
          <p:cNvSpPr/>
          <p:nvPr/>
        </p:nvSpPr>
        <p:spPr>
          <a:xfrm>
            <a:off x="406400" y="1196752"/>
            <a:ext cx="8312472" cy="4708981"/>
          </a:xfrm>
          <a:prstGeom prst="rect">
            <a:avLst/>
          </a:prstGeom>
          <a:solidFill>
            <a:schemeClr val="bg1">
              <a:lumMod val="95000"/>
            </a:schemeClr>
          </a:solidFill>
          <a:ln>
            <a:solidFill>
              <a:schemeClr val="tx1"/>
            </a:solidFill>
          </a:ln>
        </p:spPr>
        <p:txBody>
          <a:bodyPr wrap="square">
            <a:spAutoFit/>
          </a:bodyPr>
          <a:lstStyle/>
          <a:p>
            <a:r>
              <a:rPr lang="nn-NO" altLang="zh-TW" sz="2000" b="1" dirty="0">
                <a:latin typeface="Courier New" panose="02070309020205020404" pitchFamily="49" charset="0"/>
                <a:cs typeface="Courier New" panose="02070309020205020404" pitchFamily="49" charset="0"/>
              </a:rPr>
              <a:t>#define MPU6050_I2C_SLA          0xD0</a:t>
            </a:r>
          </a:p>
          <a:p>
            <a:r>
              <a:rPr lang="nn-NO" altLang="zh-TW" sz="2000" b="1" dirty="0">
                <a:latin typeface="Courier New" panose="02070309020205020404" pitchFamily="49" charset="0"/>
                <a:cs typeface="Courier New" panose="02070309020205020404" pitchFamily="49" charset="0"/>
              </a:rPr>
              <a:t>#define MPU6050_I2C_PORT         </a:t>
            </a:r>
            <a:r>
              <a:rPr lang="nn-NO" altLang="zh-TW" sz="2000" b="1" dirty="0" smtClean="0">
                <a:latin typeface="Courier New" panose="02070309020205020404" pitchFamily="49" charset="0"/>
                <a:cs typeface="Courier New" panose="02070309020205020404" pitchFamily="49" charset="0"/>
              </a:rPr>
              <a:t>I2C1</a:t>
            </a:r>
            <a:endParaRPr lang="en-US" altLang="zh-TW" sz="2000" b="1" dirty="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void MPU6050_WriteByte(uint8_t MPU6050_reg, </a:t>
            </a:r>
            <a:endParaRPr lang="en-US" altLang="zh-TW" sz="2000" b="1" dirty="0" smtClean="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uint8_t </a:t>
            </a:r>
            <a:r>
              <a:rPr lang="en-US" altLang="zh-TW" sz="2000" b="1" dirty="0">
                <a:latin typeface="Courier New" panose="02070309020205020404" pitchFamily="49" charset="0"/>
                <a:cs typeface="Courier New" panose="02070309020205020404" pitchFamily="49" charset="0"/>
              </a:rPr>
              <a:t>MPU6050_data</a:t>
            </a:r>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uint8_t </a:t>
            </a:r>
            <a:r>
              <a:rPr lang="en-US" altLang="zh-TW" sz="2000" b="1" dirty="0">
                <a:latin typeface="Courier New" panose="02070309020205020404" pitchFamily="49" charset="0"/>
                <a:cs typeface="Courier New" panose="02070309020205020404" pitchFamily="49" charset="0"/>
              </a:rPr>
              <a:t>data[1];</a:t>
            </a:r>
          </a:p>
          <a:p>
            <a:r>
              <a:rPr lang="en-US" altLang="zh-TW" sz="2000" b="1" dirty="0" smtClean="0">
                <a:latin typeface="Courier New" panose="02070309020205020404" pitchFamily="49" charset="0"/>
                <a:cs typeface="Courier New" panose="02070309020205020404" pitchFamily="49" charset="0"/>
              </a:rPr>
              <a:t>   data[0</a:t>
            </a:r>
            <a:r>
              <a:rPr lang="en-US" altLang="zh-TW" sz="2000" b="1" dirty="0">
                <a:latin typeface="Courier New" panose="02070309020205020404" pitchFamily="49" charset="0"/>
                <a:cs typeface="Courier New" panose="02070309020205020404" pitchFamily="49" charset="0"/>
              </a:rPr>
              <a:t>]=MPU6050_data;</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I2C_writeBytes(MPU6050_I2C_PORT</a:t>
            </a:r>
            <a:r>
              <a:rPr lang="en-US" altLang="zh-TW" sz="2000" b="1" dirty="0">
                <a:latin typeface="Courier New" panose="02070309020205020404" pitchFamily="49" charset="0"/>
                <a:cs typeface="Courier New" panose="02070309020205020404" pitchFamily="49" charset="0"/>
              </a:rPr>
              <a:t>, MPU6050_I2C_SLA</a:t>
            </a:r>
            <a:r>
              <a:rPr lang="en-US" altLang="zh-TW" sz="2000" b="1" dirty="0" smtClean="0">
                <a:latin typeface="Courier New" panose="02070309020205020404" pitchFamily="49" charset="0"/>
                <a:cs typeface="Courier New" panose="02070309020205020404" pitchFamily="49" charset="0"/>
              </a:rPr>
              <a:t>,</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MPU6050_reg, 1, data);</a:t>
            </a:r>
          </a:p>
          <a:p>
            <a:r>
              <a:rPr lang="en-US" altLang="zh-TW" sz="2000" b="1" dirty="0">
                <a:latin typeface="Courier New" panose="02070309020205020404" pitchFamily="49" charset="0"/>
                <a:cs typeface="Courier New" panose="02070309020205020404" pitchFamily="49" charset="0"/>
              </a:rPr>
              <a:t>} </a:t>
            </a:r>
            <a:endParaRPr lang="en-US" altLang="zh-TW" sz="2000" b="1" dirty="0" smtClean="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uint8_t </a:t>
            </a:r>
            <a:r>
              <a:rPr lang="en-US" altLang="zh-TW" sz="2000" b="1" dirty="0">
                <a:latin typeface="Courier New" panose="02070309020205020404" pitchFamily="49" charset="0"/>
                <a:cs typeface="Courier New" panose="02070309020205020404" pitchFamily="49" charset="0"/>
              </a:rPr>
              <a:t>MPU6050_ReadByte(uint8_t MPU6050_reg</a:t>
            </a:r>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uint8_t </a:t>
            </a:r>
            <a:r>
              <a:rPr lang="en-US" altLang="zh-TW" sz="2000" b="1" dirty="0">
                <a:latin typeface="Courier New" panose="02070309020205020404" pitchFamily="49" charset="0"/>
                <a:cs typeface="Courier New" panose="02070309020205020404" pitchFamily="49" charset="0"/>
              </a:rPr>
              <a:t>data[1];</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I2C_readBytes(MPU6050_I2C_PORT</a:t>
            </a:r>
            <a:r>
              <a:rPr lang="en-US" altLang="zh-TW" sz="2000" b="1" dirty="0">
                <a:latin typeface="Courier New" panose="02070309020205020404" pitchFamily="49" charset="0"/>
                <a:cs typeface="Courier New" panose="02070309020205020404" pitchFamily="49" charset="0"/>
              </a:rPr>
              <a:t>, MPU6050_I2C_SLA</a:t>
            </a:r>
            <a:r>
              <a:rPr lang="en-US" altLang="zh-TW" sz="2000" b="1" dirty="0" smtClean="0">
                <a:latin typeface="Courier New" panose="02070309020205020404" pitchFamily="49" charset="0"/>
                <a:cs typeface="Courier New" panose="02070309020205020404" pitchFamily="49" charset="0"/>
              </a:rPr>
              <a:t>,</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MPU6050_reg</a:t>
            </a:r>
            <a:r>
              <a:rPr lang="en-US" altLang="zh-TW" sz="2000" b="1" dirty="0">
                <a:latin typeface="Courier New" panose="02070309020205020404" pitchFamily="49" charset="0"/>
                <a:cs typeface="Courier New" panose="02070309020205020404" pitchFamily="49" charset="0"/>
              </a:rPr>
              <a:t>, 1, data</a:t>
            </a:r>
            <a:r>
              <a:rPr lang="en-US" altLang="zh-TW" sz="2000" b="1" dirty="0" smtClean="0">
                <a:latin typeface="Courier New" panose="02070309020205020404" pitchFamily="49" charset="0"/>
                <a:cs typeface="Courier New" panose="02070309020205020404" pitchFamily="49" charset="0"/>
              </a:rPr>
              <a:t>);</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return(data[0]);</a:t>
            </a:r>
          </a:p>
          <a:p>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00290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0" dirty="0"/>
              <a:t/>
            </a:r>
            <a:br>
              <a:rPr lang="zh-TW" altLang="en-US" b="0" dirty="0"/>
            </a:br>
            <a:r>
              <a:rPr lang="en-US" altLang="zh-TW" dirty="0" smtClean="0"/>
              <a:t>smpl_I2C_MPU6050 </a:t>
            </a:r>
            <a:r>
              <a:rPr lang="en-US" altLang="zh-TW" sz="2400" dirty="0" smtClean="0"/>
              <a:t>(</a:t>
            </a:r>
            <a:r>
              <a:rPr lang="en-US" altLang="zh-TW" sz="2400" dirty="0" err="1" smtClean="0"/>
              <a:t>SampleCode</a:t>
            </a:r>
            <a:r>
              <a:rPr lang="en-US" altLang="zh-TW" sz="2400" dirty="0" smtClean="0"/>
              <a:t>/</a:t>
            </a:r>
            <a:r>
              <a:rPr lang="en-US" altLang="zh-TW" sz="2400" dirty="0" err="1" smtClean="0"/>
              <a:t>NuMaker</a:t>
            </a:r>
            <a:r>
              <a:rPr lang="en-US" altLang="zh-TW" sz="2400" dirty="0" smtClean="0"/>
              <a:t>-TRIO)</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23</a:t>
            </a:fld>
            <a:endParaRPr lang="zh-TW" altLang="zh-TW"/>
          </a:p>
        </p:txBody>
      </p:sp>
      <p:sp>
        <p:nvSpPr>
          <p:cNvPr id="7" name="矩形 6"/>
          <p:cNvSpPr/>
          <p:nvPr/>
        </p:nvSpPr>
        <p:spPr>
          <a:xfrm>
            <a:off x="323528" y="1124744"/>
            <a:ext cx="8577161" cy="5324535"/>
          </a:xfrm>
          <a:prstGeom prst="rect">
            <a:avLst/>
          </a:prstGeom>
          <a:solidFill>
            <a:schemeClr val="bg1">
              <a:lumMod val="95000"/>
            </a:schemeClr>
          </a:solidFill>
          <a:ln>
            <a:solidFill>
              <a:schemeClr val="tx1"/>
            </a:solidFill>
          </a:ln>
        </p:spPr>
        <p:txBody>
          <a:bodyPr wrap="square">
            <a:spAutoFit/>
          </a:bodyPr>
          <a:lstStyle/>
          <a:p>
            <a:r>
              <a:rPr lang="en-US" altLang="zh-TW" sz="2000" b="1" dirty="0">
                <a:latin typeface="Courier New" panose="02070309020205020404" pitchFamily="49" charset="0"/>
                <a:cs typeface="Courier New" panose="02070309020205020404" pitchFamily="49" charset="0"/>
              </a:rPr>
              <a:t>int32_t main</a:t>
            </a:r>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int16_t </a:t>
            </a:r>
            <a:r>
              <a:rPr lang="en-US" altLang="zh-TW" sz="2000" b="1" dirty="0" err="1">
                <a:latin typeface="Courier New" panose="02070309020205020404" pitchFamily="49" charset="0"/>
                <a:cs typeface="Courier New" panose="02070309020205020404" pitchFamily="49" charset="0"/>
              </a:rPr>
              <a:t>accX</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accY</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accZ</a:t>
            </a:r>
            <a:r>
              <a:rPr lang="en-US" altLang="zh-TW" sz="2000" b="1" dirty="0">
                <a:latin typeface="Courier New" panose="02070309020205020404" pitchFamily="49" charset="0"/>
                <a:cs typeface="Courier New" panose="02070309020205020404" pitchFamily="49" charset="0"/>
              </a:rPr>
              <a:t>;</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int16_t </a:t>
            </a:r>
            <a:r>
              <a:rPr lang="en-US" altLang="zh-TW" sz="2000" b="1" dirty="0" err="1">
                <a:latin typeface="Courier New" panose="02070309020205020404" pitchFamily="49" charset="0"/>
                <a:cs typeface="Courier New" panose="02070309020205020404" pitchFamily="49" charset="0"/>
              </a:rPr>
              <a:t>gyroX</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gyroY</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gyroZ</a:t>
            </a:r>
            <a:r>
              <a:rPr lang="en-US" altLang="zh-TW" sz="2000" b="1" dirty="0" smtClean="0">
                <a:latin typeface="Courier New" panose="02070309020205020404" pitchFamily="49" charset="0"/>
                <a:cs typeface="Courier New" panose="02070309020205020404" pitchFamily="49" charset="0"/>
              </a:rPr>
              <a:t>;</a:t>
            </a:r>
            <a:r>
              <a:rPr lang="en-US" altLang="zh-TW" sz="2000" b="1" dirty="0">
                <a:latin typeface="Courier New" panose="02070309020205020404" pitchFamily="49" charset="0"/>
                <a:cs typeface="Courier New" panose="02070309020205020404" pitchFamily="49" charset="0"/>
              </a:rPr>
              <a:t>	</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SYS_Init</a:t>
            </a:r>
            <a:r>
              <a:rPr lang="en-US" altLang="zh-TW" sz="2000" b="1" dirty="0">
                <a:latin typeface="Courier New" panose="02070309020205020404" pitchFamily="49" charset="0"/>
                <a:cs typeface="Courier New" panose="02070309020205020404" pitchFamily="49" charset="0"/>
              </a:rPr>
              <a:t>();	</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I2C_Open(I2C1</a:t>
            </a:r>
            <a:r>
              <a:rPr lang="en-US" altLang="zh-TW" sz="2000" b="1" dirty="0">
                <a:latin typeface="Courier New" panose="02070309020205020404" pitchFamily="49" charset="0"/>
                <a:cs typeface="Courier New" panose="02070309020205020404" pitchFamily="49" charset="0"/>
              </a:rPr>
              <a:t>, I2C1_CLOCK_FREQUENCY);	</a:t>
            </a: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Init_MPU6050();</a:t>
            </a:r>
            <a:endParaRPr lang="en-US" altLang="zh-TW" sz="2000" b="1" dirty="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while(1) {</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accX</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Read_MPU6050_AccX();</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accY</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Read_MPU6050_AccY();</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accZ</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Read_MPU6050_AccZ();		</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printf</a:t>
            </a:r>
            <a:r>
              <a:rPr lang="en-US" altLang="zh-TW" sz="2000" b="1" dirty="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Acc</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%6d, %6d, %6d, ", </a:t>
            </a:r>
            <a:r>
              <a:rPr lang="en-US" altLang="zh-TW" sz="2000" b="1" dirty="0" err="1" smtClean="0">
                <a:latin typeface="Courier New" panose="02070309020205020404" pitchFamily="49" charset="0"/>
                <a:cs typeface="Courier New" panose="02070309020205020404" pitchFamily="49" charset="0"/>
              </a:rPr>
              <a:t>accX,accY,accZ</a:t>
            </a:r>
            <a:r>
              <a:rPr lang="en-US" altLang="zh-TW" sz="2000" b="1" dirty="0">
                <a:latin typeface="Courier New" panose="02070309020205020404" pitchFamily="49" charset="0"/>
                <a:cs typeface="Courier New" panose="02070309020205020404" pitchFamily="49" charset="0"/>
              </a:rPr>
              <a:t>);</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gyroX</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Read_MPU6050_GyroX();</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gyroY</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Read_MPU6050_GyroY();</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gyroZ</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Read_MPU6050_GyroZ();		</a:t>
            </a:r>
          </a:p>
          <a:p>
            <a:r>
              <a:rPr lang="en-US" altLang="zh-TW" sz="2000" b="1" dirty="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printf</a:t>
            </a:r>
            <a:r>
              <a:rPr lang="en-US" altLang="zh-TW" sz="2000" b="1" dirty="0">
                <a:latin typeface="Courier New" panose="02070309020205020404" pitchFamily="49" charset="0"/>
                <a:cs typeface="Courier New" panose="02070309020205020404" pitchFamily="49" charset="0"/>
              </a:rPr>
              <a:t>("</a:t>
            </a:r>
            <a:r>
              <a:rPr lang="en-US" altLang="zh-TW" sz="2000" b="1" dirty="0" smtClean="0">
                <a:latin typeface="Courier New" panose="02070309020205020404" pitchFamily="49" charset="0"/>
                <a:cs typeface="Courier New" panose="02070309020205020404" pitchFamily="49" charset="0"/>
              </a:rPr>
              <a:t>Gyro: </a:t>
            </a:r>
            <a:r>
              <a:rPr lang="en-US" altLang="zh-TW" sz="2000" b="1" dirty="0">
                <a:latin typeface="Courier New" panose="02070309020205020404" pitchFamily="49" charset="0"/>
                <a:cs typeface="Courier New" panose="02070309020205020404" pitchFamily="49" charset="0"/>
              </a:rPr>
              <a:t>%6d, %6d, %</a:t>
            </a:r>
            <a:r>
              <a:rPr lang="en-US" altLang="zh-TW" sz="2000" b="1" dirty="0" smtClean="0">
                <a:latin typeface="Courier New" panose="02070309020205020404" pitchFamily="49" charset="0"/>
                <a:cs typeface="Courier New" panose="02070309020205020404" pitchFamily="49" charset="0"/>
              </a:rPr>
              <a:t>6d", </a:t>
            </a:r>
            <a:r>
              <a:rPr lang="en-US" altLang="zh-TW" sz="2000" b="1" dirty="0" err="1" smtClean="0">
                <a:latin typeface="Courier New" panose="02070309020205020404" pitchFamily="49" charset="0"/>
                <a:cs typeface="Courier New" panose="02070309020205020404" pitchFamily="49" charset="0"/>
              </a:rPr>
              <a:t>gyroX,gyroY,gyroZ</a:t>
            </a:r>
            <a:r>
              <a:rPr lang="en-US" altLang="zh-TW" sz="2000" b="1" dirty="0" smtClean="0">
                <a:latin typeface="Courier New" panose="02070309020205020404" pitchFamily="49" charset="0"/>
                <a:cs typeface="Courier New" panose="02070309020205020404" pitchFamily="49" charset="0"/>
              </a:rPr>
              <a:t>);</a:t>
            </a:r>
          </a:p>
          <a:p>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68689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b="0" dirty="0"/>
              <a:t/>
            </a:r>
            <a:br>
              <a:rPr lang="zh-TW" altLang="en-US" b="0" dirty="0"/>
            </a:br>
            <a:r>
              <a:rPr lang="en-US" altLang="zh-TW" dirty="0"/>
              <a:t>smpl_I2C_MPU6050_Tilt </a:t>
            </a:r>
            <a:r>
              <a:rPr lang="en-US" altLang="zh-TW" sz="2000" dirty="0" smtClean="0"/>
              <a:t>(</a:t>
            </a:r>
            <a:r>
              <a:rPr lang="en-US" altLang="zh-TW" sz="2000" dirty="0" err="1" smtClean="0"/>
              <a:t>SampleCode</a:t>
            </a:r>
            <a:r>
              <a:rPr lang="en-US" altLang="zh-TW" sz="2000" dirty="0" smtClean="0"/>
              <a:t>/</a:t>
            </a:r>
            <a:r>
              <a:rPr lang="en-US" altLang="zh-TW" sz="2000" dirty="0" err="1" smtClean="0"/>
              <a:t>NuMaker</a:t>
            </a:r>
            <a:r>
              <a:rPr lang="en-US" altLang="zh-TW" sz="2000" dirty="0" smtClean="0"/>
              <a:t>-TRIO)</a:t>
            </a:r>
            <a:endParaRPr lang="zh-TW" altLang="en-US" sz="2400" dirty="0"/>
          </a:p>
        </p:txBody>
      </p:sp>
      <p:sp>
        <p:nvSpPr>
          <p:cNvPr id="5" name="投影片編號版面配置區 4"/>
          <p:cNvSpPr>
            <a:spLocks noGrp="1"/>
          </p:cNvSpPr>
          <p:nvPr>
            <p:ph type="sldNum" sz="quarter" idx="11"/>
          </p:nvPr>
        </p:nvSpPr>
        <p:spPr/>
        <p:txBody>
          <a:bodyPr/>
          <a:lstStyle/>
          <a:p>
            <a:fld id="{A1324483-AEEF-4708-ADC8-D9B2962EC30F}" type="slidenum">
              <a:rPr lang="zh-TW" altLang="en-US" smtClean="0"/>
              <a:pPr/>
              <a:t>24</a:t>
            </a:fld>
            <a:endParaRPr lang="zh-TW" altLang="zh-TW"/>
          </a:p>
        </p:txBody>
      </p:sp>
      <p:sp>
        <p:nvSpPr>
          <p:cNvPr id="7" name="矩形 6"/>
          <p:cNvSpPr/>
          <p:nvPr/>
        </p:nvSpPr>
        <p:spPr>
          <a:xfrm>
            <a:off x="107504" y="1351796"/>
            <a:ext cx="8928992" cy="4093428"/>
          </a:xfrm>
          <a:prstGeom prst="rect">
            <a:avLst/>
          </a:prstGeom>
          <a:solidFill>
            <a:schemeClr val="bg1">
              <a:lumMod val="95000"/>
            </a:schemeClr>
          </a:solidFill>
          <a:ln>
            <a:solidFill>
              <a:schemeClr val="tx1"/>
            </a:solidFill>
          </a:ln>
        </p:spPr>
        <p:txBody>
          <a:bodyPr wrap="square">
            <a:spAutoFit/>
          </a:bodyPr>
          <a:lstStyle/>
          <a:p>
            <a:r>
              <a:rPr lang="en-US" altLang="zh-TW" sz="2000" b="1" dirty="0">
                <a:latin typeface="Courier New" panose="02070309020205020404" pitchFamily="49" charset="0"/>
                <a:cs typeface="Courier New" panose="02070309020205020404" pitchFamily="49" charset="0"/>
              </a:rPr>
              <a:t>while(1) {</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accX</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Read_MPU6050_AccX();</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accY</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Read_MPU6050_AccY();</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accZ</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Read_MPU6050_AccZ();		</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printf</a:t>
            </a:r>
            <a:r>
              <a:rPr lang="en-US" altLang="zh-TW" sz="2000" b="1" dirty="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Acc</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%6d, %6d, %6d, ", </a:t>
            </a:r>
            <a:r>
              <a:rPr lang="en-US" altLang="zh-TW" sz="2000" b="1" dirty="0" err="1">
                <a:latin typeface="Courier New" panose="02070309020205020404" pitchFamily="49" charset="0"/>
                <a:cs typeface="Courier New" panose="02070309020205020404" pitchFamily="49" charset="0"/>
              </a:rPr>
              <a:t>accX</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accY</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accZ</a:t>
            </a:r>
            <a:r>
              <a:rPr lang="en-US" altLang="zh-TW" sz="2000" b="1" dirty="0">
                <a:latin typeface="Courier New" panose="02070309020205020404" pitchFamily="49" charset="0"/>
                <a:cs typeface="Courier New" panose="02070309020205020404" pitchFamily="49" charset="0"/>
              </a:rPr>
              <a:t>);</a:t>
            </a:r>
          </a:p>
          <a:p>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 </a:t>
            </a:r>
            <a:r>
              <a:rPr lang="en-US" altLang="zh-TW" sz="2000" b="1" dirty="0">
                <a:latin typeface="Courier New" panose="02070309020205020404" pitchFamily="49" charset="0"/>
                <a:cs typeface="Courier New" panose="02070309020205020404" pitchFamily="49" charset="0"/>
              </a:rPr>
              <a:t>calculate tilt (degree = radians *180 / PI)</a:t>
            </a:r>
          </a:p>
          <a:p>
            <a:r>
              <a:rPr lang="en-US" altLang="zh-TW" sz="2000" b="1" dirty="0" smtClean="0">
                <a:latin typeface="Courier New" panose="02070309020205020404" pitchFamily="49" charset="0"/>
                <a:cs typeface="Courier New" panose="02070309020205020404" pitchFamily="49" charset="0"/>
              </a:rPr>
              <a:t>   theta=</a:t>
            </a:r>
            <a:r>
              <a:rPr lang="en-US" altLang="zh-TW" sz="2000" b="1" dirty="0" err="1" smtClean="0">
                <a:latin typeface="Courier New" panose="02070309020205020404" pitchFamily="49" charset="0"/>
                <a:cs typeface="Courier New" panose="02070309020205020404" pitchFamily="49" charset="0"/>
              </a:rPr>
              <a:t>atan</a:t>
            </a:r>
            <a:r>
              <a:rPr lang="en-US" altLang="zh-TW" sz="2000" b="1" dirty="0" smtClean="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accX</a:t>
            </a:r>
            <a:r>
              <a:rPr lang="en-US" altLang="zh-TW" sz="2000" b="1" dirty="0" smtClean="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sqrt</a:t>
            </a:r>
            <a:r>
              <a:rPr lang="en-US" altLang="zh-TW" sz="2000" b="1" dirty="0" smtClean="0">
                <a:latin typeface="Courier New" panose="02070309020205020404" pitchFamily="49" charset="0"/>
                <a:cs typeface="Courier New" panose="02070309020205020404" pitchFamily="49" charset="0"/>
              </a:rPr>
              <a:t>(pow(accY,2</a:t>
            </a:r>
            <a:r>
              <a:rPr lang="en-US" altLang="zh-TW" sz="2000" b="1" dirty="0">
                <a:latin typeface="Courier New" panose="02070309020205020404" pitchFamily="49" charset="0"/>
                <a:cs typeface="Courier New" panose="02070309020205020404" pitchFamily="49" charset="0"/>
              </a:rPr>
              <a:t>)+pow(accZ,2</a:t>
            </a:r>
            <a:r>
              <a:rPr lang="en-US" altLang="zh-TW" sz="2000" b="1" dirty="0" smtClean="0">
                <a:latin typeface="Courier New" panose="02070309020205020404" pitchFamily="49" charset="0"/>
                <a:cs typeface="Courier New" panose="02070309020205020404" pitchFamily="49" charset="0"/>
              </a:rPr>
              <a:t>)))*180/PI;</a:t>
            </a:r>
          </a:p>
          <a:p>
            <a:r>
              <a:rPr lang="en-US" altLang="zh-TW" sz="2000" b="1" dirty="0" smtClean="0">
                <a:latin typeface="Courier New" panose="02070309020205020404" pitchFamily="49" charset="0"/>
                <a:cs typeface="Courier New" panose="02070309020205020404" pitchFamily="49" charset="0"/>
              </a:rPr>
              <a:t>   psi=</a:t>
            </a:r>
            <a:r>
              <a:rPr lang="en-US" altLang="zh-TW" sz="2000" b="1" dirty="0" err="1" smtClean="0">
                <a:latin typeface="Courier New" panose="02070309020205020404" pitchFamily="49" charset="0"/>
                <a:cs typeface="Courier New" panose="02070309020205020404" pitchFamily="49" charset="0"/>
              </a:rPr>
              <a:t>atan</a:t>
            </a:r>
            <a:r>
              <a:rPr lang="en-US" altLang="zh-TW" sz="2000" b="1" dirty="0" smtClean="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accY</a:t>
            </a:r>
            <a:r>
              <a:rPr lang="en-US" altLang="zh-TW" sz="2000" b="1" dirty="0" smtClean="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sqrt</a:t>
            </a:r>
            <a:r>
              <a:rPr lang="en-US" altLang="zh-TW" sz="2000" b="1" dirty="0" smtClean="0">
                <a:latin typeface="Courier New" panose="02070309020205020404" pitchFamily="49" charset="0"/>
                <a:cs typeface="Courier New" panose="02070309020205020404" pitchFamily="49" charset="0"/>
              </a:rPr>
              <a:t>(pow(accX,2</a:t>
            </a:r>
            <a:r>
              <a:rPr lang="en-US" altLang="zh-TW" sz="2000" b="1" dirty="0">
                <a:latin typeface="Courier New" panose="02070309020205020404" pitchFamily="49" charset="0"/>
                <a:cs typeface="Courier New" panose="02070309020205020404" pitchFamily="49" charset="0"/>
              </a:rPr>
              <a:t>)+pow(accZ,2</a:t>
            </a:r>
            <a:r>
              <a:rPr lang="en-US" altLang="zh-TW" sz="2000" b="1" dirty="0" smtClean="0">
                <a:latin typeface="Courier New" panose="02070309020205020404" pitchFamily="49" charset="0"/>
                <a:cs typeface="Courier New" panose="02070309020205020404" pitchFamily="49" charset="0"/>
              </a:rPr>
              <a:t>)))*180/PI</a:t>
            </a:r>
            <a:r>
              <a:rPr lang="en-US" altLang="zh-TW" sz="2000" b="1" dirty="0">
                <a:latin typeface="Courier New" panose="02070309020205020404" pitchFamily="49" charset="0"/>
                <a:cs typeface="Courier New" panose="02070309020205020404" pitchFamily="49" charset="0"/>
              </a:rPr>
              <a:t>;</a:t>
            </a:r>
          </a:p>
          <a:p>
            <a:r>
              <a:rPr lang="en-US" altLang="zh-TW" sz="2000" b="1" dirty="0" smtClean="0">
                <a:latin typeface="Courier New" panose="02070309020205020404" pitchFamily="49" charset="0"/>
                <a:cs typeface="Courier New" panose="02070309020205020404" pitchFamily="49" charset="0"/>
              </a:rPr>
              <a:t>   phi=</a:t>
            </a:r>
            <a:r>
              <a:rPr lang="en-US" altLang="zh-TW" sz="2000" b="1" dirty="0" err="1" smtClean="0">
                <a:latin typeface="Courier New" panose="02070309020205020404" pitchFamily="49" charset="0"/>
                <a:cs typeface="Courier New" panose="02070309020205020404" pitchFamily="49" charset="0"/>
              </a:rPr>
              <a:t>atan</a:t>
            </a:r>
            <a:r>
              <a:rPr lang="en-US" altLang="zh-TW" sz="2000" b="1" dirty="0" smtClean="0">
                <a:latin typeface="Courier New" panose="02070309020205020404" pitchFamily="49" charset="0"/>
                <a:cs typeface="Courier New" panose="02070309020205020404" pitchFamily="49" charset="0"/>
              </a:rPr>
              <a:t>(</a:t>
            </a:r>
            <a:r>
              <a:rPr lang="en-US" altLang="zh-TW" sz="2000" b="1" dirty="0" err="1" smtClean="0">
                <a:latin typeface="Courier New" panose="02070309020205020404" pitchFamily="49" charset="0"/>
                <a:cs typeface="Courier New" panose="02070309020205020404" pitchFamily="49" charset="0"/>
              </a:rPr>
              <a:t>sqrt</a:t>
            </a:r>
            <a:r>
              <a:rPr lang="en-US" altLang="zh-TW" sz="2000" b="1" dirty="0" smtClean="0">
                <a:latin typeface="Courier New" panose="02070309020205020404" pitchFamily="49" charset="0"/>
                <a:cs typeface="Courier New" panose="02070309020205020404" pitchFamily="49" charset="0"/>
              </a:rPr>
              <a:t>(pow(accX,2</a:t>
            </a:r>
            <a:r>
              <a:rPr lang="en-US" altLang="zh-TW" sz="2000" b="1" dirty="0">
                <a:latin typeface="Courier New" panose="02070309020205020404" pitchFamily="49" charset="0"/>
                <a:cs typeface="Courier New" panose="02070309020205020404" pitchFamily="49" charset="0"/>
              </a:rPr>
              <a:t>)+pow(accY,2))/</a:t>
            </a:r>
            <a:r>
              <a:rPr lang="en-US" altLang="zh-TW" sz="2000" b="1" dirty="0" err="1">
                <a:latin typeface="Courier New" panose="02070309020205020404" pitchFamily="49" charset="0"/>
                <a:cs typeface="Courier New" panose="02070309020205020404" pitchFamily="49" charset="0"/>
              </a:rPr>
              <a:t>accZ</a:t>
            </a:r>
            <a:r>
              <a:rPr lang="en-US" altLang="zh-TW" sz="2000" b="1" dirty="0" smtClean="0">
                <a:latin typeface="Courier New" panose="02070309020205020404" pitchFamily="49" charset="0"/>
                <a:cs typeface="Courier New" panose="02070309020205020404" pitchFamily="49" charset="0"/>
              </a:rPr>
              <a:t>)*180/PI</a:t>
            </a:r>
            <a:r>
              <a:rPr lang="en-US" altLang="zh-TW" sz="2000" b="1" dirty="0">
                <a:latin typeface="Courier New" panose="02070309020205020404" pitchFamily="49" charset="0"/>
                <a:cs typeface="Courier New" panose="02070309020205020404" pitchFamily="49" charset="0"/>
              </a:rPr>
              <a:t>;</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printf</a:t>
            </a:r>
            <a:r>
              <a:rPr lang="en-US" altLang="zh-TW" sz="2000" b="1" dirty="0" smtClean="0">
                <a:latin typeface="Courier New" panose="02070309020205020404" pitchFamily="49" charset="0"/>
                <a:cs typeface="Courier New" panose="02070309020205020404" pitchFamily="49" charset="0"/>
              </a:rPr>
              <a:t>("theta=%d</a:t>
            </a:r>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psi=%d</a:t>
            </a:r>
            <a:r>
              <a:rPr lang="en-US" altLang="zh-TW" sz="2000" b="1" dirty="0">
                <a:latin typeface="Courier New" panose="02070309020205020404" pitchFamily="49" charset="0"/>
                <a:cs typeface="Courier New" panose="02070309020205020404" pitchFamily="49" charset="0"/>
              </a:rPr>
              <a:t>, phi=%d\n", </a:t>
            </a:r>
            <a:endParaRPr lang="en-US" altLang="zh-TW" sz="2000" b="1" dirty="0" smtClean="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int</a:t>
            </a:r>
            <a:r>
              <a:rPr lang="en-US" altLang="zh-TW" sz="2000" b="1" dirty="0">
                <a:latin typeface="Courier New" panose="02070309020205020404" pitchFamily="49" charset="0"/>
                <a:cs typeface="Courier New" panose="02070309020205020404" pitchFamily="49" charset="0"/>
              </a:rPr>
              <a:t>) theta, (</a:t>
            </a:r>
            <a:r>
              <a:rPr lang="en-US" altLang="zh-TW" sz="2000" b="1" dirty="0" err="1">
                <a:latin typeface="Courier New" panose="02070309020205020404" pitchFamily="49" charset="0"/>
                <a:cs typeface="Courier New" panose="02070309020205020404" pitchFamily="49" charset="0"/>
              </a:rPr>
              <a:t>int</a:t>
            </a:r>
            <a:r>
              <a:rPr lang="en-US" altLang="zh-TW" sz="2000" b="1" dirty="0">
                <a:latin typeface="Courier New" panose="02070309020205020404" pitchFamily="49" charset="0"/>
                <a:cs typeface="Courier New" panose="02070309020205020404" pitchFamily="49" charset="0"/>
              </a:rPr>
              <a:t>) psi, (</a:t>
            </a:r>
            <a:r>
              <a:rPr lang="en-US" altLang="zh-TW" sz="2000" b="1" dirty="0" err="1">
                <a:latin typeface="Courier New" panose="02070309020205020404" pitchFamily="49" charset="0"/>
                <a:cs typeface="Courier New" panose="02070309020205020404" pitchFamily="49" charset="0"/>
              </a:rPr>
              <a:t>int</a:t>
            </a:r>
            <a:r>
              <a:rPr lang="en-US" altLang="zh-TW" sz="2000" b="1" dirty="0">
                <a:latin typeface="Courier New" panose="02070309020205020404" pitchFamily="49" charset="0"/>
                <a:cs typeface="Courier New" panose="02070309020205020404" pitchFamily="49" charset="0"/>
              </a:rPr>
              <a:t>) phi</a:t>
            </a:r>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5193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altLang="zh-TW" dirty="0" smtClean="0"/>
              <a:t>What Are Sensors?</a:t>
            </a:r>
          </a:p>
        </p:txBody>
      </p:sp>
      <p:sp>
        <p:nvSpPr>
          <p:cNvPr id="9220" name="Rectangle 8"/>
          <p:cNvSpPr>
            <a:spLocks noGrp="1" noChangeArrowheads="1"/>
          </p:cNvSpPr>
          <p:nvPr>
            <p:ph idx="1"/>
          </p:nvPr>
        </p:nvSpPr>
        <p:spPr/>
        <p:txBody>
          <a:bodyPr/>
          <a:lstStyle/>
          <a:p>
            <a:r>
              <a:rPr lang="en-US" altLang="zh-TW" dirty="0" smtClean="0"/>
              <a:t>A </a:t>
            </a:r>
            <a:r>
              <a:rPr lang="en-US" altLang="zh-TW" i="1" dirty="0" smtClean="0"/>
              <a:t>sensor</a:t>
            </a:r>
            <a:r>
              <a:rPr lang="en-US" altLang="zh-TW" dirty="0" smtClean="0"/>
              <a:t> is a device that detects either an absolute value or a change in a physical or electrical quantity, and converts that change into a useful input signal (often analog signals) for a decision making center </a:t>
            </a:r>
          </a:p>
        </p:txBody>
      </p:sp>
      <p:grpSp>
        <p:nvGrpSpPr>
          <p:cNvPr id="9221" name="Group 10"/>
          <p:cNvGrpSpPr>
            <a:grpSpLocks/>
          </p:cNvGrpSpPr>
          <p:nvPr/>
        </p:nvGrpSpPr>
        <p:grpSpPr bwMode="auto">
          <a:xfrm>
            <a:off x="522288" y="3118073"/>
            <a:ext cx="7991475" cy="2543175"/>
            <a:chOff x="497" y="1753"/>
            <a:chExt cx="5034" cy="1602"/>
          </a:xfrm>
        </p:grpSpPr>
        <p:sp>
          <p:nvSpPr>
            <p:cNvPr id="9222" name="Rectangle 5"/>
            <p:cNvSpPr>
              <a:spLocks noChangeArrowheads="1"/>
            </p:cNvSpPr>
            <p:nvPr/>
          </p:nvSpPr>
          <p:spPr bwMode="auto">
            <a:xfrm>
              <a:off x="2154" y="2218"/>
              <a:ext cx="1632" cy="600"/>
            </a:xfrm>
            <a:prstGeom prst="rect">
              <a:avLst/>
            </a:prstGeom>
            <a:solidFill>
              <a:srgbClr val="FFCC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dirty="0">
                  <a:solidFill>
                    <a:srgbClr val="000000"/>
                  </a:solidFill>
                  <a:ea typeface="新細明體" panose="02020500000000000000" pitchFamily="18" charset="-120"/>
                  <a:cs typeface="Arial" panose="020B0604020202020204" pitchFamily="34" charset="0"/>
                </a:rPr>
                <a:t>Data Processing, </a:t>
              </a:r>
            </a:p>
            <a:p>
              <a:pPr algn="ctr" eaLnBrk="1" hangingPunct="1"/>
              <a:r>
                <a:rPr lang="en-US" altLang="zh-TW" sz="2000" dirty="0">
                  <a:solidFill>
                    <a:srgbClr val="000000"/>
                  </a:solidFill>
                  <a:ea typeface="新細明體" panose="02020500000000000000" pitchFamily="18" charset="-120"/>
                  <a:cs typeface="Arial" panose="020B0604020202020204" pitchFamily="34" charset="0"/>
                </a:rPr>
                <a:t>Control, </a:t>
              </a:r>
              <a:r>
                <a:rPr lang="en-US" altLang="zh-TW" sz="2000" dirty="0" smtClean="0">
                  <a:solidFill>
                    <a:srgbClr val="000000"/>
                  </a:solidFill>
                  <a:ea typeface="新細明體" panose="02020500000000000000" pitchFamily="18" charset="-120"/>
                  <a:cs typeface="Arial" panose="020B0604020202020204" pitchFamily="34" charset="0"/>
                </a:rPr>
                <a:t>Connectivity</a:t>
              </a:r>
              <a:endParaRPr lang="en-US" altLang="zh-TW" sz="2000" dirty="0">
                <a:solidFill>
                  <a:srgbClr val="000000"/>
                </a:solidFill>
                <a:ea typeface="新細明體" panose="02020500000000000000" pitchFamily="18" charset="-120"/>
                <a:cs typeface="Arial" panose="020B0604020202020204" pitchFamily="34" charset="0"/>
              </a:endParaRPr>
            </a:p>
          </p:txBody>
        </p:sp>
        <p:sp>
          <p:nvSpPr>
            <p:cNvPr id="9223" name="AutoShape 6"/>
            <p:cNvSpPr>
              <a:spLocks noChangeArrowheads="1"/>
            </p:cNvSpPr>
            <p:nvPr/>
          </p:nvSpPr>
          <p:spPr bwMode="auto">
            <a:xfrm>
              <a:off x="497" y="2283"/>
              <a:ext cx="1232" cy="594"/>
            </a:xfrm>
            <a:prstGeom prst="parallelogram">
              <a:avLst>
                <a:gd name="adj" fmla="val 51852"/>
              </a:avLst>
            </a:prstGeom>
            <a:solidFill>
              <a:srgbClr val="F2652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dirty="0">
                  <a:solidFill>
                    <a:srgbClr val="000000"/>
                  </a:solidFill>
                  <a:ea typeface="新細明體" panose="02020500000000000000" pitchFamily="18" charset="-120"/>
                  <a:cs typeface="Arial" panose="020B0604020202020204" pitchFamily="34" charset="0"/>
                </a:rPr>
                <a:t>Sensor </a:t>
              </a:r>
              <a:endParaRPr lang="en-US" altLang="zh-TW" sz="2000" dirty="0" smtClean="0">
                <a:solidFill>
                  <a:srgbClr val="000000"/>
                </a:solidFill>
                <a:ea typeface="新細明體" panose="02020500000000000000" pitchFamily="18" charset="-120"/>
                <a:cs typeface="Arial" panose="020B0604020202020204" pitchFamily="34" charset="0"/>
              </a:endParaRPr>
            </a:p>
            <a:p>
              <a:pPr algn="ctr" eaLnBrk="1" hangingPunct="1"/>
              <a:r>
                <a:rPr lang="en-US" altLang="zh-TW" sz="2000" dirty="0" smtClean="0">
                  <a:solidFill>
                    <a:srgbClr val="000000"/>
                  </a:solidFill>
                  <a:ea typeface="新細明體" panose="02020500000000000000" pitchFamily="18" charset="-120"/>
                  <a:cs typeface="Arial" panose="020B0604020202020204" pitchFamily="34" charset="0"/>
                </a:rPr>
                <a:t>Input</a:t>
              </a:r>
              <a:endParaRPr lang="en-US" altLang="zh-TW" sz="2000" dirty="0">
                <a:solidFill>
                  <a:srgbClr val="000000"/>
                </a:solidFill>
                <a:ea typeface="新細明體" panose="02020500000000000000" pitchFamily="18" charset="-120"/>
                <a:cs typeface="Arial" panose="020B0604020202020204" pitchFamily="34" charset="0"/>
              </a:endParaRPr>
            </a:p>
          </p:txBody>
        </p:sp>
        <p:sp>
          <p:nvSpPr>
            <p:cNvPr id="9224" name="AutoShape 7"/>
            <p:cNvSpPr>
              <a:spLocks noChangeArrowheads="1"/>
            </p:cNvSpPr>
            <p:nvPr/>
          </p:nvSpPr>
          <p:spPr bwMode="auto">
            <a:xfrm>
              <a:off x="4221" y="2183"/>
              <a:ext cx="1310" cy="762"/>
            </a:xfrm>
            <a:prstGeom prst="parallelogram">
              <a:avLst>
                <a:gd name="adj" fmla="val 42979"/>
              </a:avLst>
            </a:prstGeom>
            <a:solidFill>
              <a:srgbClr val="F26522"/>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zh-TW" sz="2000">
                  <a:solidFill>
                    <a:srgbClr val="000000"/>
                  </a:solidFill>
                  <a:ea typeface="新細明體" panose="02020500000000000000" pitchFamily="18" charset="-120"/>
                  <a:cs typeface="Arial" panose="020B0604020202020204" pitchFamily="34" charset="0"/>
                </a:rPr>
                <a:t> </a:t>
              </a:r>
            </a:p>
            <a:p>
              <a:pPr algn="ctr" eaLnBrk="1" hangingPunct="1"/>
              <a:r>
                <a:rPr lang="en-US" altLang="zh-TW" sz="2000">
                  <a:solidFill>
                    <a:srgbClr val="000000"/>
                  </a:solidFill>
                  <a:ea typeface="新細明體" panose="02020500000000000000" pitchFamily="18" charset="-120"/>
                  <a:cs typeface="Arial" panose="020B0604020202020204" pitchFamily="34" charset="0"/>
                </a:rPr>
                <a:t>Actuator</a:t>
              </a:r>
            </a:p>
            <a:p>
              <a:pPr algn="ctr" eaLnBrk="1" hangingPunct="1"/>
              <a:r>
                <a:rPr lang="en-US" altLang="zh-TW" sz="2000">
                  <a:solidFill>
                    <a:srgbClr val="000000"/>
                  </a:solidFill>
                  <a:ea typeface="新細明體" panose="02020500000000000000" pitchFamily="18" charset="-120"/>
                  <a:cs typeface="Arial" panose="020B0604020202020204" pitchFamily="34" charset="0"/>
                </a:rPr>
                <a:t>or</a:t>
              </a:r>
            </a:p>
            <a:p>
              <a:pPr algn="ctr" eaLnBrk="1" hangingPunct="1"/>
              <a:r>
                <a:rPr lang="en-US" altLang="zh-TW" sz="2000">
                  <a:solidFill>
                    <a:srgbClr val="000000"/>
                  </a:solidFill>
                  <a:ea typeface="新細明體" panose="02020500000000000000" pitchFamily="18" charset="-120"/>
                  <a:cs typeface="Arial" panose="020B0604020202020204" pitchFamily="34" charset="0"/>
                </a:rPr>
                <a:t>Output</a:t>
              </a:r>
            </a:p>
            <a:p>
              <a:pPr algn="ctr" eaLnBrk="1" hangingPunct="1"/>
              <a:endParaRPr lang="en-US" altLang="zh-TW" sz="2000">
                <a:solidFill>
                  <a:srgbClr val="000000"/>
                </a:solidFill>
                <a:ea typeface="新細明體" panose="02020500000000000000" pitchFamily="18" charset="-120"/>
                <a:cs typeface="Arial" panose="020B0604020202020204" pitchFamily="34" charset="0"/>
              </a:endParaRPr>
            </a:p>
          </p:txBody>
        </p:sp>
        <p:sp>
          <p:nvSpPr>
            <p:cNvPr id="9225" name="AutoShape 9"/>
            <p:cNvSpPr>
              <a:spLocks noChangeArrowheads="1"/>
            </p:cNvSpPr>
            <p:nvPr/>
          </p:nvSpPr>
          <p:spPr bwMode="auto">
            <a:xfrm rot="5400000">
              <a:off x="1623" y="2474"/>
              <a:ext cx="412" cy="1349"/>
            </a:xfrm>
            <a:prstGeom prst="curvedLeftArrow">
              <a:avLst>
                <a:gd name="adj1" fmla="val 65485"/>
                <a:gd name="adj2" fmla="val 130971"/>
                <a:gd name="adj3" fmla="val 33333"/>
              </a:avLst>
            </a:prstGeom>
            <a:solidFill>
              <a:schemeClr val="accent1"/>
            </a:solidFill>
            <a:ln w="9525">
              <a:solidFill>
                <a:schemeClr val="tx1"/>
              </a:solidFill>
              <a:miter lim="800000"/>
              <a:headEnd/>
              <a:tailEnd/>
            </a:ln>
          </p:spPr>
          <p:txBody>
            <a:bodyPr rot="10800000"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zh-TW" altLang="zh-TW" sz="2000" u="sng">
                <a:solidFill>
                  <a:schemeClr val="accent1"/>
                </a:solidFill>
                <a:cs typeface="Arial" panose="020B0604020202020204" pitchFamily="34" charset="0"/>
              </a:endParaRPr>
            </a:p>
          </p:txBody>
        </p:sp>
        <p:sp>
          <p:nvSpPr>
            <p:cNvPr id="9226" name="AutoShape 10"/>
            <p:cNvSpPr>
              <a:spLocks noChangeArrowheads="1"/>
            </p:cNvSpPr>
            <p:nvPr/>
          </p:nvSpPr>
          <p:spPr bwMode="auto">
            <a:xfrm rot="-5400000">
              <a:off x="1693" y="1323"/>
              <a:ext cx="449" cy="1309"/>
            </a:xfrm>
            <a:prstGeom prst="curvedLeftArrow">
              <a:avLst>
                <a:gd name="adj1" fmla="val 58307"/>
                <a:gd name="adj2" fmla="val 116615"/>
                <a:gd name="adj3" fmla="val 33333"/>
              </a:avLst>
            </a:prstGeom>
            <a:solidFill>
              <a:schemeClr val="accent1"/>
            </a:solidFill>
            <a:ln w="9525">
              <a:solidFill>
                <a:schemeClr val="tx1"/>
              </a:solidFill>
              <a:miter lim="800000"/>
              <a:headEnd/>
              <a:tailEnd/>
            </a:ln>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endParaRPr lang="zh-TW" altLang="zh-TW" sz="2000" b="1">
                <a:solidFill>
                  <a:srgbClr val="F2F2F2"/>
                </a:solidFill>
                <a:cs typeface="Arial" panose="020B0604020202020204" pitchFamily="34" charset="0"/>
              </a:endParaRPr>
            </a:p>
          </p:txBody>
        </p:sp>
        <p:sp>
          <p:nvSpPr>
            <p:cNvPr id="9227" name="AutoShape 11"/>
            <p:cNvSpPr>
              <a:spLocks noChangeArrowheads="1"/>
            </p:cNvSpPr>
            <p:nvPr/>
          </p:nvSpPr>
          <p:spPr bwMode="auto">
            <a:xfrm>
              <a:off x="3803" y="2347"/>
              <a:ext cx="584" cy="306"/>
            </a:xfrm>
            <a:prstGeom prst="rightArrow">
              <a:avLst>
                <a:gd name="adj1" fmla="val 50000"/>
                <a:gd name="adj2" fmla="val 4771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70000"/>
                </a:lnSpc>
              </a:pPr>
              <a:endParaRPr lang="zh-TW" altLang="zh-TW" sz="2000" b="1">
                <a:solidFill>
                  <a:srgbClr val="F2F2F2"/>
                </a:solidFill>
                <a:cs typeface="Arial" panose="020B0604020202020204" pitchFamily="34" charset="0"/>
              </a:endParaRPr>
            </a:p>
          </p:txBody>
        </p:sp>
      </p:grpSp>
      <p:sp>
        <p:nvSpPr>
          <p:cNvPr id="5" name="投影片編號版面配置區 4"/>
          <p:cNvSpPr>
            <a:spLocks noGrp="1"/>
          </p:cNvSpPr>
          <p:nvPr>
            <p:ph type="sldNum" sz="quarter" idx="11"/>
          </p:nvPr>
        </p:nvSpPr>
        <p:spPr/>
        <p:txBody>
          <a:bodyPr/>
          <a:lstStyle/>
          <a:p>
            <a:pPr>
              <a:defRPr/>
            </a:pPr>
            <a:fld id="{75EAD3E7-B039-4A93-AACD-1369AB5C0DA9}" type="slidenum">
              <a:rPr lang="zh-TW" altLang="en-US" smtClean="0"/>
              <a:pPr>
                <a:defRPr/>
              </a:pPr>
              <a:t>2</a:t>
            </a:fld>
            <a:endParaRPr lang="zh-TW" altLang="zh-TW"/>
          </a:p>
        </p:txBody>
      </p:sp>
    </p:spTree>
    <p:extLst>
      <p:ext uri="{BB962C8B-B14F-4D97-AF65-F5344CB8AC3E}">
        <p14:creationId xmlns:p14="http://schemas.microsoft.com/office/powerpoint/2010/main" val="724218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p:txBody>
          <a:bodyPr/>
          <a:lstStyle/>
          <a:p>
            <a:r>
              <a:rPr lang="en-US" altLang="zh-TW" smtClean="0"/>
              <a:t>Sensors</a:t>
            </a:r>
            <a:endParaRPr lang="en-US" altLang="zh-TW"/>
          </a:p>
        </p:txBody>
      </p:sp>
      <p:sp>
        <p:nvSpPr>
          <p:cNvPr id="1035" name="Rectangle 11"/>
          <p:cNvSpPr>
            <a:spLocks noGrp="1" noChangeArrowheads="1"/>
          </p:cNvSpPr>
          <p:nvPr>
            <p:ph type="body" idx="1"/>
          </p:nvPr>
        </p:nvSpPr>
        <p:spPr/>
        <p:txBody>
          <a:bodyPr/>
          <a:lstStyle/>
          <a:p>
            <a:r>
              <a:rPr lang="en-US" altLang="zh-TW" dirty="0" smtClean="0"/>
              <a:t>For capturing physical data</a:t>
            </a:r>
          </a:p>
          <a:p>
            <a:r>
              <a:rPr lang="en-US" altLang="zh-TW" dirty="0" smtClean="0"/>
              <a:t>Sensors can be designed for virtually every physical and </a:t>
            </a:r>
            <a:r>
              <a:rPr lang="en-US" altLang="zh-TW" dirty="0"/>
              <a:t>chemical stimulus</a:t>
            </a:r>
            <a:endParaRPr lang="en-US" altLang="zh-TW" dirty="0" smtClean="0"/>
          </a:p>
          <a:p>
            <a:pPr lvl="1"/>
            <a:r>
              <a:rPr lang="en-US" altLang="zh-TW" dirty="0" smtClean="0"/>
              <a:t>Heat</a:t>
            </a:r>
            <a:r>
              <a:rPr lang="en-US" altLang="zh-TW" dirty="0"/>
              <a:t>, light, sound, weight, velocity, acceleration, electrical current, voltage, </a:t>
            </a:r>
            <a:r>
              <a:rPr lang="en-US" altLang="zh-TW" dirty="0" smtClean="0"/>
              <a:t>pressure, … </a:t>
            </a:r>
          </a:p>
          <a:p>
            <a:pPr lvl="1"/>
            <a:r>
              <a:rPr lang="en-US" altLang="zh-TW" dirty="0" smtClean="0"/>
              <a:t>chemical compounds</a:t>
            </a:r>
          </a:p>
          <a:p>
            <a:r>
              <a:rPr lang="en-US" altLang="zh-TW" dirty="0"/>
              <a:t>Many physical effects can be used for constructing sensors</a:t>
            </a:r>
          </a:p>
          <a:p>
            <a:pPr lvl="1"/>
            <a:r>
              <a:rPr lang="en-US" altLang="zh-TW" dirty="0"/>
              <a:t>L</a:t>
            </a:r>
            <a:r>
              <a:rPr lang="en-US" altLang="zh-TW" dirty="0" smtClean="0"/>
              <a:t>aw </a:t>
            </a:r>
            <a:r>
              <a:rPr lang="en-US" altLang="zh-TW" dirty="0"/>
              <a:t>of induction (generation of voltages in an electric field</a:t>
            </a:r>
            <a:r>
              <a:rPr lang="en-US" altLang="zh-TW" dirty="0" smtClean="0"/>
              <a:t>), light-electric effects. …</a:t>
            </a:r>
            <a:endParaRPr lang="zh-TW" altLang="en-US" dirty="0"/>
          </a:p>
        </p:txBody>
      </p:sp>
      <p:sp>
        <p:nvSpPr>
          <p:cNvPr id="2" name="投影片編號版面配置區 1"/>
          <p:cNvSpPr>
            <a:spLocks noGrp="1"/>
          </p:cNvSpPr>
          <p:nvPr>
            <p:ph type="sldNum" sz="quarter" idx="11"/>
          </p:nvPr>
        </p:nvSpPr>
        <p:spPr/>
        <p:txBody>
          <a:bodyPr/>
          <a:lstStyle/>
          <a:p>
            <a:fld id="{75EAD3E7-B039-4A93-AACD-1369AB5C0DA9}" type="slidenum">
              <a:rPr lang="zh-TW" altLang="en-US" smtClean="0"/>
              <a:pPr/>
              <a:t>3</a:t>
            </a:fld>
            <a:endParaRPr lang="zh-TW" altLang="zh-TW"/>
          </a:p>
        </p:txBody>
      </p:sp>
    </p:spTree>
    <p:extLst>
      <p:ext uri="{BB962C8B-B14F-4D97-AF65-F5344CB8AC3E}">
        <p14:creationId xmlns:p14="http://schemas.microsoft.com/office/powerpoint/2010/main" val="31641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4361656"/>
            <a:ext cx="4038600" cy="13716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2" name="Rectangle 2"/>
          <p:cNvSpPr>
            <a:spLocks noChangeArrowheads="1"/>
          </p:cNvSpPr>
          <p:nvPr/>
        </p:nvSpPr>
        <p:spPr bwMode="auto">
          <a:xfrm>
            <a:off x="457200" y="2837656"/>
            <a:ext cx="4038600" cy="13716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45" name="Rectangle 2"/>
          <p:cNvSpPr>
            <a:spLocks noGrp="1" noChangeArrowheads="1"/>
          </p:cNvSpPr>
          <p:nvPr>
            <p:ph type="title" idx="4294967295"/>
          </p:nvPr>
        </p:nvSpPr>
        <p:spPr/>
        <p:txBody>
          <a:bodyPr/>
          <a:lstStyle/>
          <a:p>
            <a:pPr eaLnBrk="1" hangingPunct="1"/>
            <a:r>
              <a:rPr lang="en-US" altLang="zh-TW" smtClean="0">
                <a:ea typeface="新細明體" panose="02020500000000000000" pitchFamily="18" charset="-120"/>
              </a:rPr>
              <a:t>Sensor Applications</a:t>
            </a:r>
          </a:p>
        </p:txBody>
      </p:sp>
      <p:sp>
        <p:nvSpPr>
          <p:cNvPr id="3" name="Rectangle 2"/>
          <p:cNvSpPr>
            <a:spLocks noChangeArrowheads="1"/>
          </p:cNvSpPr>
          <p:nvPr/>
        </p:nvSpPr>
        <p:spPr bwMode="auto">
          <a:xfrm>
            <a:off x="457200" y="1237456"/>
            <a:ext cx="4038600" cy="14478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47" name="AutoShape 6"/>
          <p:cNvSpPr>
            <a:spLocks noChangeArrowheads="1"/>
          </p:cNvSpPr>
          <p:nvPr/>
        </p:nvSpPr>
        <p:spPr bwMode="auto">
          <a:xfrm>
            <a:off x="2085975" y="4404519"/>
            <a:ext cx="2098675" cy="12954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Touch </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Touch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Appliance control panels</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Touch panels</a:t>
            </a:r>
          </a:p>
          <a:p>
            <a:endParaRPr lang="en-US" altLang="zh-TW" sz="800" b="1">
              <a:solidFill>
                <a:schemeClr val="bg1"/>
              </a:solidFill>
              <a:ea typeface="新細明體" panose="02020500000000000000" pitchFamily="18" charset="-120"/>
              <a:cs typeface="Arial" panose="020B0604020202020204" pitchFamily="34" charset="0"/>
            </a:endParaRPr>
          </a:p>
        </p:txBody>
      </p:sp>
      <p:sp>
        <p:nvSpPr>
          <p:cNvPr id="10248" name="AutoShape 8"/>
          <p:cNvSpPr>
            <a:spLocks noChangeArrowheads="1"/>
          </p:cNvSpPr>
          <p:nvPr/>
        </p:nvSpPr>
        <p:spPr bwMode="auto">
          <a:xfrm>
            <a:off x="2085975" y="2801144"/>
            <a:ext cx="2133600" cy="1303337"/>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Pressure</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Medical</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Barometer/altimeter</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Engine control/tire pressure</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HVAC applications</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Water level</a:t>
            </a:r>
          </a:p>
          <a:p>
            <a:endParaRPr lang="en-US" altLang="zh-TW" sz="1400" b="1">
              <a:solidFill>
                <a:schemeClr val="bg1"/>
              </a:solidFill>
              <a:ea typeface="新細明體" panose="02020500000000000000" pitchFamily="18" charset="-120"/>
              <a:cs typeface="Arial" panose="020B0604020202020204" pitchFamily="34" charset="0"/>
            </a:endParaRPr>
          </a:p>
        </p:txBody>
      </p:sp>
      <p:sp>
        <p:nvSpPr>
          <p:cNvPr id="10249" name="AutoShape 10"/>
          <p:cNvSpPr>
            <a:spLocks noChangeArrowheads="1"/>
          </p:cNvSpPr>
          <p:nvPr/>
        </p:nvSpPr>
        <p:spPr bwMode="auto">
          <a:xfrm>
            <a:off x="2085975" y="1237456"/>
            <a:ext cx="2133600" cy="13716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b="1">
                <a:solidFill>
                  <a:schemeClr val="bg1"/>
                </a:solidFill>
                <a:ea typeface="新細明體" panose="02020500000000000000" pitchFamily="18" charset="-120"/>
                <a:cs typeface="Arial" panose="020B0604020202020204" pitchFamily="34" charset="0"/>
              </a:rPr>
              <a:t>Acceleration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Gesture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Tilt to control</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Tap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Position detection</a:t>
            </a:r>
          </a:p>
          <a:p>
            <a:pPr eaLnBrk="1" hangingPunct="1">
              <a:buFontTx/>
              <a:buChar char="•"/>
            </a:pPr>
            <a:r>
              <a:rPr lang="en-US" altLang="zh-TW" sz="1400">
                <a:solidFill>
                  <a:schemeClr val="bg1"/>
                </a:solidFill>
                <a:ea typeface="新細明體" panose="02020500000000000000" pitchFamily="18" charset="-120"/>
                <a:cs typeface="Arial" panose="020B0604020202020204" pitchFamily="34" charset="0"/>
              </a:rPr>
              <a:t> Orientation</a:t>
            </a:r>
            <a:r>
              <a:rPr lang="en-US" altLang="zh-TW" sz="1200">
                <a:solidFill>
                  <a:schemeClr val="bg1"/>
                </a:solidFill>
                <a:ea typeface="新細明體" panose="02020500000000000000" pitchFamily="18" charset="-120"/>
                <a:cs typeface="Arial" panose="020B0604020202020204" pitchFamily="34" charset="0"/>
              </a:rPr>
              <a:t> </a:t>
            </a:r>
          </a:p>
          <a:p>
            <a:endParaRPr lang="en-US" altLang="zh-TW" sz="600" b="1">
              <a:solidFill>
                <a:schemeClr val="bg1"/>
              </a:solidFill>
              <a:ea typeface="新細明體" panose="02020500000000000000" pitchFamily="18" charset="-120"/>
              <a:cs typeface="Arial" panose="020B0604020202020204" pitchFamily="34" charset="0"/>
            </a:endParaRPr>
          </a:p>
        </p:txBody>
      </p:sp>
      <p:pic>
        <p:nvPicPr>
          <p:cNvPr id="75788" name="Picture 13" descr="Final TSP-8286 Signature Graphic MC34940 Low-R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3400" y="4437856"/>
            <a:ext cx="1658938" cy="1228725"/>
          </a:xfrm>
          <a:prstGeom prst="rect">
            <a:avLst/>
          </a:prstGeom>
          <a:ln>
            <a:noFill/>
          </a:ln>
          <a:effectLst>
            <a:softEdge rad="112500"/>
          </a:effectLst>
        </p:spPr>
      </p:pic>
      <p:pic>
        <p:nvPicPr>
          <p:cNvPr id="75789"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1313656"/>
            <a:ext cx="1676400" cy="1295400"/>
          </a:xfrm>
          <a:prstGeom prst="rect">
            <a:avLst/>
          </a:prstGeom>
          <a:ln>
            <a:noFill/>
          </a:ln>
          <a:effectLst>
            <a:softEdge rad="112500"/>
          </a:effectLst>
        </p:spPr>
      </p:pic>
      <p:sp>
        <p:nvSpPr>
          <p:cNvPr id="10252" name="Text Box 170"/>
          <p:cNvSpPr txBox="1">
            <a:spLocks noChangeArrowheads="1"/>
          </p:cNvSpPr>
          <p:nvPr/>
        </p:nvSpPr>
        <p:spPr bwMode="auto">
          <a:xfrm>
            <a:off x="4953000" y="3962400"/>
            <a:ext cx="3810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TW" dirty="0">
                <a:solidFill>
                  <a:srgbClr val="000000"/>
                </a:solidFill>
                <a:latin typeface="+mn-lt"/>
                <a:ea typeface="新細明體" panose="02020500000000000000" pitchFamily="18" charset="-120"/>
                <a:cs typeface="Arial" panose="020B0604020202020204" pitchFamily="34" charset="0"/>
              </a:rPr>
              <a:t>Multiple sensors working together for next generation applications…</a:t>
            </a:r>
          </a:p>
        </p:txBody>
      </p:sp>
      <p:pic>
        <p:nvPicPr>
          <p:cNvPr id="75792" name="Picture 15" descr="RAS-16026 Pegasus Sig Graphic_o1v1 2-3-09"/>
          <p:cNvPicPr>
            <a:picLocks noChangeAspect="1" noChangeArrowheads="1"/>
          </p:cNvPicPr>
          <p:nvPr/>
        </p:nvPicPr>
        <p:blipFill>
          <a:blip r:embed="rId5" cstate="screen">
            <a:extLst>
              <a:ext uri="{28A0092B-C50C-407E-A947-70E740481C1C}">
                <a14:useLocalDpi xmlns:a14="http://schemas.microsoft.com/office/drawing/2010/main"/>
              </a:ext>
            </a:extLst>
          </a:blip>
          <a:srcRect b="-392"/>
          <a:stretch>
            <a:fillRect/>
          </a:stretch>
        </p:blipFill>
        <p:spPr bwMode="auto">
          <a:xfrm>
            <a:off x="533400" y="2913856"/>
            <a:ext cx="1676400" cy="1219200"/>
          </a:xfrm>
          <a:prstGeom prst="rect">
            <a:avLst/>
          </a:prstGeom>
          <a:ln>
            <a:noFill/>
          </a:ln>
          <a:effectLst>
            <a:softEdge rad="112500"/>
          </a:effectLst>
        </p:spPr>
      </p:pic>
      <p:sp>
        <p:nvSpPr>
          <p:cNvPr id="4" name="Rectangle 2"/>
          <p:cNvSpPr>
            <a:spLocks noChangeArrowheads="1"/>
          </p:cNvSpPr>
          <p:nvPr/>
        </p:nvSpPr>
        <p:spPr bwMode="auto">
          <a:xfrm>
            <a:off x="5334000" y="1828800"/>
            <a:ext cx="3581400" cy="1447800"/>
          </a:xfrm>
          <a:prstGeom prst="rect">
            <a:avLst/>
          </a:prstGeom>
          <a:solidFill>
            <a:srgbClr val="175E77"/>
          </a:solidFill>
          <a:ln w="28575">
            <a:solidFill>
              <a:schemeClr val="bg2"/>
            </a:solidFill>
            <a:miter lim="800000"/>
            <a:headEnd/>
            <a:tailEnd type="none" w="lg" len="sm"/>
          </a:ln>
          <a:effectLst>
            <a:outerShdw dist="17961" dir="2700000" algn="ctr" rotWithShape="0">
              <a:schemeClr val="bg2"/>
            </a:outerShdw>
          </a:effectLst>
        </p:spPr>
        <p:txBody>
          <a:bodyPr tIns="91440" bIns="9144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sz="2400">
              <a:latin typeface="Times New Roman" panose="02020603050405020304" pitchFamily="18" charset="0"/>
            </a:endParaRPr>
          </a:p>
        </p:txBody>
      </p:sp>
      <p:sp>
        <p:nvSpPr>
          <p:cNvPr id="10255" name="AutoShape 8"/>
          <p:cNvSpPr>
            <a:spLocks noChangeArrowheads="1"/>
          </p:cNvSpPr>
          <p:nvPr/>
        </p:nvSpPr>
        <p:spPr bwMode="auto">
          <a:xfrm>
            <a:off x="6553200" y="1828800"/>
            <a:ext cx="2514600" cy="1600200"/>
          </a:xfrm>
          <a:prstGeom prst="roundRect">
            <a:avLst>
              <a:gd name="adj" fmla="val 987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600" dirty="0">
                <a:solidFill>
                  <a:schemeClr val="bg1"/>
                </a:solidFill>
                <a:ea typeface="新細明體" panose="02020500000000000000" pitchFamily="18" charset="-120"/>
                <a:cs typeface="Arial" panose="020B0604020202020204" pitchFamily="34" charset="0"/>
              </a:rPr>
              <a:t>Gyroscopic</a:t>
            </a:r>
          </a:p>
          <a:p>
            <a:r>
              <a:rPr lang="en-US" altLang="zh-TW" sz="1600" dirty="0">
                <a:solidFill>
                  <a:schemeClr val="bg1"/>
                </a:solidFill>
                <a:ea typeface="新細明體" panose="02020500000000000000" pitchFamily="18" charset="-120"/>
                <a:cs typeface="Arial" panose="020B0604020202020204" pitchFamily="34" charset="0"/>
              </a:rPr>
              <a:t>Magnetic</a:t>
            </a:r>
          </a:p>
          <a:p>
            <a:r>
              <a:rPr lang="en-US" altLang="zh-TW" sz="1600" dirty="0">
                <a:solidFill>
                  <a:schemeClr val="bg1"/>
                </a:solidFill>
                <a:ea typeface="新細明體" panose="02020500000000000000" pitchFamily="18" charset="-120"/>
                <a:cs typeface="Arial" panose="020B0604020202020204" pitchFamily="34" charset="0"/>
              </a:rPr>
              <a:t>Ambient light sensing</a:t>
            </a:r>
          </a:p>
          <a:p>
            <a:r>
              <a:rPr lang="en-US" altLang="zh-TW" sz="1600" dirty="0">
                <a:solidFill>
                  <a:schemeClr val="bg1"/>
                </a:solidFill>
                <a:ea typeface="新細明體" panose="02020500000000000000" pitchFamily="18" charset="-120"/>
                <a:cs typeface="Arial" panose="020B0604020202020204" pitchFamily="34" charset="0"/>
              </a:rPr>
              <a:t>Temperature/humidity</a:t>
            </a:r>
          </a:p>
          <a:p>
            <a:r>
              <a:rPr lang="en-US" altLang="zh-TW" sz="1600" dirty="0">
                <a:solidFill>
                  <a:schemeClr val="bg1"/>
                </a:solidFill>
                <a:ea typeface="新細明體" panose="02020500000000000000" pitchFamily="18" charset="-120"/>
                <a:cs typeface="Arial" panose="020B0604020202020204" pitchFamily="34" charset="0"/>
              </a:rPr>
              <a:t>Motion detection</a:t>
            </a:r>
          </a:p>
        </p:txBody>
      </p:sp>
      <p:pic>
        <p:nvPicPr>
          <p:cNvPr id="10256" name="Picture 27" descr="MPR121_LR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47800" y="4666456"/>
            <a:ext cx="533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0592" name="Rectangle 16"/>
          <p:cNvSpPr>
            <a:spLocks noChangeArrowheads="1"/>
          </p:cNvSpPr>
          <p:nvPr/>
        </p:nvSpPr>
        <p:spPr bwMode="auto">
          <a:xfrm>
            <a:off x="5638800" y="2057400"/>
            <a:ext cx="838200" cy="990600"/>
          </a:xfrm>
          <a:prstGeom prst="rect">
            <a:avLst/>
          </a:prstGeom>
          <a:solidFill>
            <a:schemeClr val="bg1"/>
          </a:solidFill>
          <a:ln w="9525" algn="ctr">
            <a:solidFill>
              <a:schemeClr val="tx1"/>
            </a:solidFill>
            <a:miter lim="800000"/>
            <a:headEnd/>
            <a:tailEnd/>
          </a:ln>
          <a:effectLst>
            <a:prstShdw prst="shdw18" dist="17961" dir="13500000">
              <a:schemeClr val="tx1">
                <a:gamma/>
                <a:shade val="60000"/>
                <a:invGamma/>
              </a:schemeClr>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a:p>
        </p:txBody>
      </p:sp>
      <p:sp>
        <p:nvSpPr>
          <p:cNvPr id="10258" name="AutoShape 17"/>
          <p:cNvSpPr>
            <a:spLocks noChangeArrowheads="1"/>
          </p:cNvSpPr>
          <p:nvPr/>
        </p:nvSpPr>
        <p:spPr bwMode="auto">
          <a:xfrm>
            <a:off x="5791200" y="2133600"/>
            <a:ext cx="533400" cy="762000"/>
          </a:xfrm>
          <a:prstGeom prst="diamond">
            <a:avLst/>
          </a:prstGeom>
          <a:solidFill>
            <a:schemeClr val="accent2"/>
          </a:solidFill>
          <a:ln w="9525" algn="ctr">
            <a:solidFill>
              <a:srgbClr val="000000"/>
            </a:solidFill>
            <a:miter lim="800000"/>
            <a:headEnd/>
            <a:tailEnd/>
          </a:ln>
          <a:effectLst>
            <a:prstShdw prst="shdw17" dist="17961" dir="13500000">
              <a:srgbClr val="000000"/>
            </a:prst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TW" altLang="zh-TW"/>
          </a:p>
        </p:txBody>
      </p:sp>
      <p:sp>
        <p:nvSpPr>
          <p:cNvPr id="10259" name="Line 18"/>
          <p:cNvSpPr>
            <a:spLocks noChangeShapeType="1"/>
          </p:cNvSpPr>
          <p:nvPr/>
        </p:nvSpPr>
        <p:spPr bwMode="auto">
          <a:xfrm>
            <a:off x="6248400" y="2514600"/>
            <a:ext cx="228600" cy="0"/>
          </a:xfrm>
          <a:prstGeom prst="line">
            <a:avLst/>
          </a:prstGeom>
          <a:noFill/>
          <a:ln w="9525">
            <a:solidFill>
              <a:srgbClr val="000000"/>
            </a:solidFill>
            <a:round/>
            <a:headEnd/>
            <a:tailEnd type="triangle" w="med" len="med"/>
          </a:ln>
          <a:effectLst>
            <a:prstShdw prst="shdw17" dist="17961" dir="13500000">
              <a:srgbClr val="000000"/>
            </a:prstShdw>
          </a:effectLst>
          <a:extLst>
            <a:ext uri="{909E8E84-426E-40DD-AFC4-6F175D3DCCD1}">
              <a14:hiddenFill xmlns:a14="http://schemas.microsoft.com/office/drawing/2010/main">
                <a:noFill/>
              </a14:hiddenFill>
            </a:ext>
          </a:extLst>
        </p:spPr>
        <p:txBody>
          <a:bodyPr/>
          <a:lstStyle/>
          <a:p>
            <a:endParaRPr lang="zh-TW" altLang="en-US"/>
          </a:p>
        </p:txBody>
      </p:sp>
      <p:sp>
        <p:nvSpPr>
          <p:cNvPr id="5" name="投影片編號版面配置區 4"/>
          <p:cNvSpPr>
            <a:spLocks noGrp="1"/>
          </p:cNvSpPr>
          <p:nvPr>
            <p:ph type="sldNum" sz="quarter" idx="11"/>
          </p:nvPr>
        </p:nvSpPr>
        <p:spPr/>
        <p:txBody>
          <a:bodyPr/>
          <a:lstStyle/>
          <a:p>
            <a:pPr>
              <a:defRPr/>
            </a:pPr>
            <a:fld id="{EAD4F8DA-99A1-4CF9-A981-2621FECEC23E}" type="slidenum">
              <a:rPr lang="zh-TW" altLang="en-US" smtClean="0"/>
              <a:pPr>
                <a:defRPr/>
              </a:pPr>
              <a:t>4</a:t>
            </a:fld>
            <a:endParaRPr lang="zh-TW" altLang="zh-TW"/>
          </a:p>
        </p:txBody>
      </p:sp>
    </p:spTree>
    <p:extLst>
      <p:ext uri="{BB962C8B-B14F-4D97-AF65-F5344CB8AC3E}">
        <p14:creationId xmlns:p14="http://schemas.microsoft.com/office/powerpoint/2010/main" val="4057635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4"/>
          <p:cNvSpPr>
            <a:spLocks noGrp="1" noChangeArrowheads="1"/>
          </p:cNvSpPr>
          <p:nvPr>
            <p:ph type="title"/>
          </p:nvPr>
        </p:nvSpPr>
        <p:spPr/>
        <p:txBody>
          <a:bodyPr/>
          <a:lstStyle/>
          <a:p>
            <a:r>
              <a:rPr lang="en-US" altLang="zh-TW" smtClean="0"/>
              <a:t>Accelerometers</a:t>
            </a:r>
            <a:endParaRPr lang="en-US" altLang="zh-TW" dirty="0"/>
          </a:p>
        </p:txBody>
      </p:sp>
      <p:sp>
        <p:nvSpPr>
          <p:cNvPr id="139268" name="Rectangle 5"/>
          <p:cNvSpPr>
            <a:spLocks noGrp="1" noChangeArrowheads="1"/>
          </p:cNvSpPr>
          <p:nvPr>
            <p:ph idx="1"/>
          </p:nvPr>
        </p:nvSpPr>
        <p:spPr/>
        <p:txBody>
          <a:bodyPr/>
          <a:lstStyle/>
          <a:p>
            <a:r>
              <a:rPr lang="en-US" altLang="zh-TW" smtClean="0"/>
              <a:t>Devices that are used to measure acceleration</a:t>
            </a:r>
          </a:p>
          <a:p>
            <a:r>
              <a:rPr lang="en-US" altLang="zh-TW" smtClean="0"/>
              <a:t>Common accelerometer types</a:t>
            </a:r>
          </a:p>
          <a:p>
            <a:pPr lvl="1"/>
            <a:r>
              <a:rPr lang="en-US" altLang="zh-TW" smtClean="0"/>
              <a:t>Resistive: strain gauge, piezoresistive, thin-film</a:t>
            </a:r>
          </a:p>
          <a:p>
            <a:pPr lvl="1"/>
            <a:r>
              <a:rPr lang="en-US" altLang="zh-TW" smtClean="0"/>
              <a:t>Capacitive: fiber optic, servo or force balance, vibrating quartz, piezoelectric</a:t>
            </a:r>
          </a:p>
          <a:p>
            <a:r>
              <a:rPr lang="en-US" altLang="zh-TW" smtClean="0"/>
              <a:t>MEMS accelerometers:</a:t>
            </a:r>
          </a:p>
          <a:p>
            <a:pPr lvl="1"/>
            <a:r>
              <a:rPr lang="en-US" altLang="zh-TW" smtClean="0"/>
              <a:t>MEMS (Micro ElectroMechanical Systems): small silicon devices that perform the same function as larger mechanical systems</a:t>
            </a:r>
          </a:p>
          <a:p>
            <a:r>
              <a:rPr lang="en-US" altLang="zh-TW" smtClean="0"/>
              <a:t>There is always 1 g downward due to gravity</a:t>
            </a:r>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5</a:t>
            </a:fld>
            <a:endParaRPr lang="zh-TW" altLang="zh-TW"/>
          </a:p>
        </p:txBody>
      </p:sp>
    </p:spTree>
    <p:extLst>
      <p:ext uri="{BB962C8B-B14F-4D97-AF65-F5344CB8AC3E}">
        <p14:creationId xmlns:p14="http://schemas.microsoft.com/office/powerpoint/2010/main" val="2374708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7" name="Rectangle 61"/>
          <p:cNvSpPr>
            <a:spLocks noGrp="1" noChangeArrowheads="1"/>
          </p:cNvSpPr>
          <p:nvPr>
            <p:ph type="title"/>
          </p:nvPr>
        </p:nvSpPr>
        <p:spPr/>
        <p:txBody>
          <a:bodyPr/>
          <a:lstStyle/>
          <a:p>
            <a:r>
              <a:rPr lang="en-US" altLang="zh-TW" smtClean="0"/>
              <a:t>Accelerometer Types</a:t>
            </a:r>
            <a:endParaRPr lang="en-US" altLang="zh-TW"/>
          </a:p>
        </p:txBody>
      </p:sp>
      <p:sp>
        <p:nvSpPr>
          <p:cNvPr id="1255428" name="Rectangle 62"/>
          <p:cNvSpPr>
            <a:spLocks noGrp="1" noChangeArrowheads="1"/>
          </p:cNvSpPr>
          <p:nvPr>
            <p:ph idx="1"/>
          </p:nvPr>
        </p:nvSpPr>
        <p:spPr/>
        <p:txBody>
          <a:bodyPr/>
          <a:lstStyle/>
          <a:p>
            <a:r>
              <a:rPr lang="en-US" altLang="zh-TW" smtClean="0"/>
              <a:t>Capacitive: utilizes frequency modulation technique through varying capacitor bridge</a:t>
            </a:r>
            <a:endParaRPr lang="en-US" altLang="zh-TW" dirty="0"/>
          </a:p>
        </p:txBody>
      </p:sp>
      <p:sp>
        <p:nvSpPr>
          <p:cNvPr id="2" name="投影片編號版面配置區 1"/>
          <p:cNvSpPr>
            <a:spLocks noGrp="1"/>
          </p:cNvSpPr>
          <p:nvPr>
            <p:ph type="sldNum" sz="quarter" idx="11"/>
          </p:nvPr>
        </p:nvSpPr>
        <p:spPr/>
        <p:txBody>
          <a:bodyPr/>
          <a:lstStyle/>
          <a:p>
            <a:fld id="{EAD4F8DA-99A1-4CF9-A981-2621FECEC23E}" type="slidenum">
              <a:rPr lang="zh-TW" altLang="en-US" smtClean="0"/>
              <a:pPr/>
              <a:t>6</a:t>
            </a:fld>
            <a:endParaRPr lang="zh-TW" altLang="zh-TW"/>
          </a:p>
        </p:txBody>
      </p:sp>
      <p:sp>
        <p:nvSpPr>
          <p:cNvPr id="1255429" name="Rectangle 5"/>
          <p:cNvSpPr>
            <a:spLocks noChangeArrowheads="1"/>
          </p:cNvSpPr>
          <p:nvPr/>
        </p:nvSpPr>
        <p:spPr bwMode="auto">
          <a:xfrm>
            <a:off x="3983038" y="4880248"/>
            <a:ext cx="1447800" cy="228600"/>
          </a:xfrm>
          <a:prstGeom prst="rect">
            <a:avLst/>
          </a:prstGeom>
          <a:solidFill>
            <a:srgbClr val="33CC33"/>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0" name="Rectangle 6"/>
          <p:cNvSpPr>
            <a:spLocks noChangeArrowheads="1"/>
          </p:cNvSpPr>
          <p:nvPr/>
        </p:nvSpPr>
        <p:spPr bwMode="auto">
          <a:xfrm>
            <a:off x="5049838" y="4346848"/>
            <a:ext cx="1828800" cy="1295400"/>
          </a:xfrm>
          <a:prstGeom prst="rect">
            <a:avLst/>
          </a:prstGeom>
          <a:solidFill>
            <a:srgbClr val="FFCC6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1" name="Line 7"/>
          <p:cNvSpPr>
            <a:spLocks noChangeShapeType="1"/>
          </p:cNvSpPr>
          <p:nvPr/>
        </p:nvSpPr>
        <p:spPr bwMode="auto">
          <a:xfrm>
            <a:off x="4748213" y="244184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2" name="Line 8"/>
          <p:cNvSpPr>
            <a:spLocks noChangeShapeType="1"/>
          </p:cNvSpPr>
          <p:nvPr/>
        </p:nvSpPr>
        <p:spPr bwMode="auto">
          <a:xfrm>
            <a:off x="6443663" y="244184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3" name="Text Box 9"/>
          <p:cNvSpPr txBox="1">
            <a:spLocks noChangeArrowheads="1"/>
          </p:cNvSpPr>
          <p:nvPr/>
        </p:nvSpPr>
        <p:spPr bwMode="auto">
          <a:xfrm>
            <a:off x="4211638" y="2060848"/>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dirty="0">
                <a:latin typeface="+mn-lt"/>
              </a:rPr>
              <a:t>Power</a:t>
            </a:r>
          </a:p>
        </p:txBody>
      </p:sp>
      <p:sp>
        <p:nvSpPr>
          <p:cNvPr id="1255434" name="Text Box 10"/>
          <p:cNvSpPr txBox="1">
            <a:spLocks noChangeArrowheads="1"/>
          </p:cNvSpPr>
          <p:nvPr/>
        </p:nvSpPr>
        <p:spPr bwMode="auto">
          <a:xfrm>
            <a:off x="5903913" y="2060848"/>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Signal</a:t>
            </a:r>
          </a:p>
        </p:txBody>
      </p:sp>
      <p:sp>
        <p:nvSpPr>
          <p:cNvPr id="1255435" name="Oval 11"/>
          <p:cNvSpPr>
            <a:spLocks noChangeArrowheads="1"/>
          </p:cNvSpPr>
          <p:nvPr/>
        </p:nvSpPr>
        <p:spPr bwMode="auto">
          <a:xfrm>
            <a:off x="4679950" y="3470548"/>
            <a:ext cx="74613"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6" name="Line 12"/>
          <p:cNvSpPr>
            <a:spLocks noChangeShapeType="1"/>
          </p:cNvSpPr>
          <p:nvPr/>
        </p:nvSpPr>
        <p:spPr bwMode="auto">
          <a:xfrm>
            <a:off x="5586413" y="2441848"/>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37" name="Text Box 13"/>
          <p:cNvSpPr txBox="1">
            <a:spLocks noChangeArrowheads="1"/>
          </p:cNvSpPr>
          <p:nvPr/>
        </p:nvSpPr>
        <p:spPr bwMode="auto">
          <a:xfrm>
            <a:off x="5049838" y="2060848"/>
            <a:ext cx="1066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Ground</a:t>
            </a:r>
          </a:p>
        </p:txBody>
      </p:sp>
      <p:sp>
        <p:nvSpPr>
          <p:cNvPr id="1255438" name="Oval 14"/>
          <p:cNvSpPr>
            <a:spLocks noChangeArrowheads="1"/>
          </p:cNvSpPr>
          <p:nvPr/>
        </p:nvSpPr>
        <p:spPr bwMode="auto">
          <a:xfrm>
            <a:off x="5100638" y="3054623"/>
            <a:ext cx="74612"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39" name="Text Box 15"/>
          <p:cNvSpPr txBox="1">
            <a:spLocks noChangeArrowheads="1"/>
          </p:cNvSpPr>
          <p:nvPr/>
        </p:nvSpPr>
        <p:spPr bwMode="auto">
          <a:xfrm>
            <a:off x="5583238" y="4804048"/>
            <a:ext cx="76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Mass</a:t>
            </a:r>
            <a:endParaRPr lang="en-US" altLang="zh-TW" sz="2000" b="1">
              <a:solidFill>
                <a:srgbClr val="CC0000"/>
              </a:solidFill>
              <a:latin typeface="+mn-lt"/>
            </a:endParaRPr>
          </a:p>
        </p:txBody>
      </p:sp>
      <p:sp>
        <p:nvSpPr>
          <p:cNvPr id="1255440" name="Text Box 16"/>
          <p:cNvSpPr txBox="1">
            <a:spLocks noChangeArrowheads="1"/>
          </p:cNvSpPr>
          <p:nvPr/>
        </p:nvSpPr>
        <p:spPr bwMode="auto">
          <a:xfrm>
            <a:off x="7061200" y="4014391"/>
            <a:ext cx="1831975" cy="56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dirty="0">
                <a:solidFill>
                  <a:srgbClr val="CC0000"/>
                </a:solidFill>
                <a:latin typeface="+mn-lt"/>
              </a:rPr>
              <a:t>Sensing Capacitor #1</a:t>
            </a:r>
          </a:p>
        </p:txBody>
      </p:sp>
      <p:sp>
        <p:nvSpPr>
          <p:cNvPr id="1255441" name="Text Box 17"/>
          <p:cNvSpPr txBox="1">
            <a:spLocks noChangeArrowheads="1"/>
          </p:cNvSpPr>
          <p:nvPr/>
        </p:nvSpPr>
        <p:spPr bwMode="auto">
          <a:xfrm>
            <a:off x="7045325" y="3280048"/>
            <a:ext cx="182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a:latin typeface="+mn-lt"/>
              </a:rPr>
              <a:t>Built-In Electronics</a:t>
            </a:r>
          </a:p>
        </p:txBody>
      </p:sp>
      <p:sp>
        <p:nvSpPr>
          <p:cNvPr id="1255442" name="Line 18"/>
          <p:cNvSpPr>
            <a:spLocks noChangeShapeType="1"/>
          </p:cNvSpPr>
          <p:nvPr/>
        </p:nvSpPr>
        <p:spPr bwMode="auto">
          <a:xfrm>
            <a:off x="5045075" y="5658123"/>
            <a:ext cx="1838325" cy="0"/>
          </a:xfrm>
          <a:prstGeom prst="line">
            <a:avLst/>
          </a:prstGeom>
          <a:noFill/>
          <a:ln w="28575">
            <a:solidFill>
              <a:srgbClr val="00007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3" name="Line 19"/>
          <p:cNvSpPr>
            <a:spLocks noChangeShapeType="1"/>
          </p:cNvSpPr>
          <p:nvPr/>
        </p:nvSpPr>
        <p:spPr bwMode="auto">
          <a:xfrm>
            <a:off x="5049838" y="5767661"/>
            <a:ext cx="1838325" cy="0"/>
          </a:xfrm>
          <a:prstGeom prst="line">
            <a:avLst/>
          </a:prstGeom>
          <a:noFill/>
          <a:ln w="28575">
            <a:solidFill>
              <a:srgbClr val="00007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4" name="Line 20"/>
          <p:cNvSpPr>
            <a:spLocks noChangeShapeType="1"/>
          </p:cNvSpPr>
          <p:nvPr/>
        </p:nvSpPr>
        <p:spPr bwMode="auto">
          <a:xfrm>
            <a:off x="5049838" y="4218261"/>
            <a:ext cx="183832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5" name="Line 21"/>
          <p:cNvSpPr>
            <a:spLocks noChangeShapeType="1"/>
          </p:cNvSpPr>
          <p:nvPr/>
        </p:nvSpPr>
        <p:spPr bwMode="auto">
          <a:xfrm>
            <a:off x="5054600" y="4327798"/>
            <a:ext cx="1838325" cy="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6" name="Rectangle 22"/>
          <p:cNvSpPr>
            <a:spLocks noChangeArrowheads="1"/>
          </p:cNvSpPr>
          <p:nvPr/>
        </p:nvSpPr>
        <p:spPr bwMode="auto">
          <a:xfrm>
            <a:off x="3990975" y="4042048"/>
            <a:ext cx="3033713" cy="15875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47" name="Line 23"/>
          <p:cNvSpPr>
            <a:spLocks noChangeShapeType="1"/>
          </p:cNvSpPr>
          <p:nvPr/>
        </p:nvSpPr>
        <p:spPr bwMode="auto">
          <a:xfrm>
            <a:off x="5888038" y="4118248"/>
            <a:ext cx="22860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8" name="Line 24"/>
          <p:cNvSpPr>
            <a:spLocks noChangeShapeType="1"/>
          </p:cNvSpPr>
          <p:nvPr/>
        </p:nvSpPr>
        <p:spPr bwMode="auto">
          <a:xfrm>
            <a:off x="6573838" y="4423048"/>
            <a:ext cx="0" cy="11271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49" name="Oval 25"/>
          <p:cNvSpPr>
            <a:spLocks noChangeArrowheads="1"/>
          </p:cNvSpPr>
          <p:nvPr/>
        </p:nvSpPr>
        <p:spPr bwMode="auto">
          <a:xfrm>
            <a:off x="4135438" y="3359423"/>
            <a:ext cx="304800" cy="304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50" name="Text Box 26"/>
          <p:cNvSpPr txBox="1">
            <a:spLocks noChangeArrowheads="1"/>
          </p:cNvSpPr>
          <p:nvPr/>
        </p:nvSpPr>
        <p:spPr bwMode="auto">
          <a:xfrm>
            <a:off x="2260600" y="3356248"/>
            <a:ext cx="1676400" cy="56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Fixed Capacitors</a:t>
            </a:r>
          </a:p>
        </p:txBody>
      </p:sp>
      <p:sp>
        <p:nvSpPr>
          <p:cNvPr id="1255451" name="Text Box 27"/>
          <p:cNvSpPr txBox="1">
            <a:spLocks noChangeArrowheads="1"/>
          </p:cNvSpPr>
          <p:nvPr/>
        </p:nvSpPr>
        <p:spPr bwMode="auto">
          <a:xfrm>
            <a:off x="4157663" y="3389586"/>
            <a:ext cx="228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a:latin typeface="+mn-lt"/>
              </a:rPr>
              <a:t>~</a:t>
            </a:r>
          </a:p>
        </p:txBody>
      </p:sp>
      <p:sp>
        <p:nvSpPr>
          <p:cNvPr id="1255452" name="Freeform 28"/>
          <p:cNvSpPr>
            <a:spLocks/>
          </p:cNvSpPr>
          <p:nvPr/>
        </p:nvSpPr>
        <p:spPr bwMode="auto">
          <a:xfrm rot="10800000">
            <a:off x="5811838" y="3224486"/>
            <a:ext cx="457200" cy="527050"/>
          </a:xfrm>
          <a:custGeom>
            <a:avLst/>
            <a:gdLst>
              <a:gd name="T0" fmla="*/ 288 w 288"/>
              <a:gd name="T1" fmla="*/ 44 h 332"/>
              <a:gd name="T2" fmla="*/ 288 w 288"/>
              <a:gd name="T3" fmla="*/ 332 h 332"/>
              <a:gd name="T4" fmla="*/ 0 w 288"/>
              <a:gd name="T5" fmla="*/ 166 h 332"/>
              <a:gd name="T6" fmla="*/ 288 w 288"/>
              <a:gd name="T7" fmla="*/ 0 h 332"/>
              <a:gd name="T8" fmla="*/ 288 w 288"/>
              <a:gd name="T9" fmla="*/ 44 h 332"/>
              <a:gd name="T10" fmla="*/ 0 60000 65536"/>
              <a:gd name="T11" fmla="*/ 0 60000 65536"/>
              <a:gd name="T12" fmla="*/ 0 60000 65536"/>
              <a:gd name="T13" fmla="*/ 0 60000 65536"/>
              <a:gd name="T14" fmla="*/ 0 60000 65536"/>
              <a:gd name="T15" fmla="*/ 0 w 288"/>
              <a:gd name="T16" fmla="*/ 0 h 332"/>
              <a:gd name="T17" fmla="*/ 288 w 288"/>
              <a:gd name="T18" fmla="*/ 332 h 332"/>
            </a:gdLst>
            <a:ahLst/>
            <a:cxnLst>
              <a:cxn ang="T10">
                <a:pos x="T0" y="T1"/>
              </a:cxn>
              <a:cxn ang="T11">
                <a:pos x="T2" y="T3"/>
              </a:cxn>
              <a:cxn ang="T12">
                <a:pos x="T4" y="T5"/>
              </a:cxn>
              <a:cxn ang="T13">
                <a:pos x="T6" y="T7"/>
              </a:cxn>
              <a:cxn ang="T14">
                <a:pos x="T8" y="T9"/>
              </a:cxn>
            </a:cxnLst>
            <a:rect l="T15" t="T16" r="T17" b="T18"/>
            <a:pathLst>
              <a:path w="288" h="332">
                <a:moveTo>
                  <a:pt x="288" y="44"/>
                </a:moveTo>
                <a:lnTo>
                  <a:pt x="288" y="332"/>
                </a:lnTo>
                <a:lnTo>
                  <a:pt x="0" y="166"/>
                </a:lnTo>
                <a:lnTo>
                  <a:pt x="288" y="0"/>
                </a:lnTo>
                <a:lnTo>
                  <a:pt x="288" y="44"/>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grpSp>
        <p:nvGrpSpPr>
          <p:cNvPr id="1255453" name="Group 29"/>
          <p:cNvGrpSpPr>
            <a:grpSpLocks/>
          </p:cNvGrpSpPr>
          <p:nvPr/>
        </p:nvGrpSpPr>
        <p:grpSpPr bwMode="auto">
          <a:xfrm rot="2700000">
            <a:off x="4627563" y="3651523"/>
            <a:ext cx="609600" cy="152400"/>
            <a:chOff x="3023" y="2064"/>
            <a:chExt cx="384" cy="96"/>
          </a:xfrm>
        </p:grpSpPr>
        <p:sp>
          <p:nvSpPr>
            <p:cNvPr id="1255454" name="Line 30"/>
            <p:cNvSpPr>
              <a:spLocks noChangeShapeType="1"/>
            </p:cNvSpPr>
            <p:nvPr/>
          </p:nvSpPr>
          <p:spPr bwMode="auto">
            <a:xfrm rot="5400000" flipV="1">
              <a:off x="3321"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5" name="Line 31"/>
            <p:cNvSpPr>
              <a:spLocks noChangeShapeType="1"/>
            </p:cNvSpPr>
            <p:nvPr/>
          </p:nvSpPr>
          <p:spPr bwMode="auto">
            <a:xfrm rot="5400000" flipV="1">
              <a:off x="3110"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6" name="Line 32"/>
            <p:cNvSpPr>
              <a:spLocks noChangeShapeType="1"/>
            </p:cNvSpPr>
            <p:nvPr/>
          </p:nvSpPr>
          <p:spPr bwMode="auto">
            <a:xfrm>
              <a:off x="3199"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57" name="Line 33"/>
            <p:cNvSpPr>
              <a:spLocks noChangeShapeType="1"/>
            </p:cNvSpPr>
            <p:nvPr/>
          </p:nvSpPr>
          <p:spPr bwMode="auto">
            <a:xfrm>
              <a:off x="3233"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grpSp>
      <p:grpSp>
        <p:nvGrpSpPr>
          <p:cNvPr id="1255458" name="Group 34"/>
          <p:cNvGrpSpPr>
            <a:grpSpLocks/>
          </p:cNvGrpSpPr>
          <p:nvPr/>
        </p:nvGrpSpPr>
        <p:grpSpPr bwMode="auto">
          <a:xfrm rot="8100000">
            <a:off x="4619625" y="3221311"/>
            <a:ext cx="609600" cy="152400"/>
            <a:chOff x="3023" y="2064"/>
            <a:chExt cx="384" cy="96"/>
          </a:xfrm>
        </p:grpSpPr>
        <p:sp>
          <p:nvSpPr>
            <p:cNvPr id="1255459" name="Line 35"/>
            <p:cNvSpPr>
              <a:spLocks noChangeShapeType="1"/>
            </p:cNvSpPr>
            <p:nvPr/>
          </p:nvSpPr>
          <p:spPr bwMode="auto">
            <a:xfrm rot="5400000" flipV="1">
              <a:off x="3321"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0" name="Line 36"/>
            <p:cNvSpPr>
              <a:spLocks noChangeShapeType="1"/>
            </p:cNvSpPr>
            <p:nvPr/>
          </p:nvSpPr>
          <p:spPr bwMode="auto">
            <a:xfrm rot="5400000" flipV="1">
              <a:off x="3110" y="2024"/>
              <a:ext cx="0"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1" name="Line 37"/>
            <p:cNvSpPr>
              <a:spLocks noChangeShapeType="1"/>
            </p:cNvSpPr>
            <p:nvPr/>
          </p:nvSpPr>
          <p:spPr bwMode="auto">
            <a:xfrm>
              <a:off x="3199"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2" name="Line 38"/>
            <p:cNvSpPr>
              <a:spLocks noChangeShapeType="1"/>
            </p:cNvSpPr>
            <p:nvPr/>
          </p:nvSpPr>
          <p:spPr bwMode="auto">
            <a:xfrm>
              <a:off x="3233" y="2064"/>
              <a:ext cx="0" cy="9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grpSp>
      <p:sp>
        <p:nvSpPr>
          <p:cNvPr id="1255463" name="Rectangle 39"/>
          <p:cNvSpPr>
            <a:spLocks noChangeArrowheads="1"/>
          </p:cNvSpPr>
          <p:nvPr/>
        </p:nvSpPr>
        <p:spPr bwMode="auto">
          <a:xfrm>
            <a:off x="3992563" y="5788298"/>
            <a:ext cx="3033712" cy="15875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4" name="Rectangle 40"/>
          <p:cNvSpPr>
            <a:spLocks noChangeArrowheads="1"/>
          </p:cNvSpPr>
          <p:nvPr/>
        </p:nvSpPr>
        <p:spPr bwMode="auto">
          <a:xfrm>
            <a:off x="3983038" y="2899048"/>
            <a:ext cx="30480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5" name="Line 41"/>
          <p:cNvSpPr>
            <a:spLocks noChangeShapeType="1"/>
          </p:cNvSpPr>
          <p:nvPr/>
        </p:nvSpPr>
        <p:spPr bwMode="auto">
          <a:xfrm flipV="1">
            <a:off x="5430838" y="5426348"/>
            <a:ext cx="228600" cy="371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66" name="Freeform 42"/>
          <p:cNvSpPr>
            <a:spLocks/>
          </p:cNvSpPr>
          <p:nvPr/>
        </p:nvSpPr>
        <p:spPr bwMode="auto">
          <a:xfrm>
            <a:off x="5338763" y="2899048"/>
            <a:ext cx="244475" cy="220663"/>
          </a:xfrm>
          <a:custGeom>
            <a:avLst/>
            <a:gdLst>
              <a:gd name="T0" fmla="*/ 154 w 154"/>
              <a:gd name="T1" fmla="*/ 91 h 139"/>
              <a:gd name="T2" fmla="*/ 154 w 154"/>
              <a:gd name="T3" fmla="*/ 139 h 139"/>
              <a:gd name="T4" fmla="*/ 0 w 154"/>
              <a:gd name="T5" fmla="*/ 139 h 139"/>
              <a:gd name="T6" fmla="*/ 0 w 154"/>
              <a:gd name="T7" fmla="*/ 0 h 139"/>
              <a:gd name="T8" fmla="*/ 0 60000 65536"/>
              <a:gd name="T9" fmla="*/ 0 60000 65536"/>
              <a:gd name="T10" fmla="*/ 0 60000 65536"/>
              <a:gd name="T11" fmla="*/ 0 60000 65536"/>
              <a:gd name="T12" fmla="*/ 0 w 154"/>
              <a:gd name="T13" fmla="*/ 0 h 139"/>
              <a:gd name="T14" fmla="*/ 154 w 154"/>
              <a:gd name="T15" fmla="*/ 139 h 139"/>
            </a:gdLst>
            <a:ahLst/>
            <a:cxnLst>
              <a:cxn ang="T8">
                <a:pos x="T0" y="T1"/>
              </a:cxn>
              <a:cxn ang="T9">
                <a:pos x="T2" y="T3"/>
              </a:cxn>
              <a:cxn ang="T10">
                <a:pos x="T4" y="T5"/>
              </a:cxn>
              <a:cxn ang="T11">
                <a:pos x="T6" y="T7"/>
              </a:cxn>
            </a:cxnLst>
            <a:rect l="T12" t="T13" r="T14" b="T15"/>
            <a:pathLst>
              <a:path w="154" h="139">
                <a:moveTo>
                  <a:pt x="154" y="91"/>
                </a:moveTo>
                <a:lnTo>
                  <a:pt x="154" y="139"/>
                </a:lnTo>
                <a:lnTo>
                  <a:pt x="0" y="139"/>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7" name="Rectangle 43"/>
          <p:cNvSpPr>
            <a:spLocks noChangeArrowheads="1"/>
          </p:cNvSpPr>
          <p:nvPr/>
        </p:nvSpPr>
        <p:spPr bwMode="auto">
          <a:xfrm>
            <a:off x="4649788"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8" name="Rectangle 44"/>
          <p:cNvSpPr>
            <a:spLocks noChangeArrowheads="1"/>
          </p:cNvSpPr>
          <p:nvPr/>
        </p:nvSpPr>
        <p:spPr bwMode="auto">
          <a:xfrm>
            <a:off x="4772025"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69" name="Rectangle 45"/>
          <p:cNvSpPr>
            <a:spLocks noChangeArrowheads="1"/>
          </p:cNvSpPr>
          <p:nvPr/>
        </p:nvSpPr>
        <p:spPr bwMode="auto">
          <a:xfrm>
            <a:off x="6345238"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0" name="Rectangle 46"/>
          <p:cNvSpPr>
            <a:spLocks noChangeArrowheads="1"/>
          </p:cNvSpPr>
          <p:nvPr/>
        </p:nvSpPr>
        <p:spPr bwMode="auto">
          <a:xfrm>
            <a:off x="6467475"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1" name="Rectangle 47"/>
          <p:cNvSpPr>
            <a:spLocks noChangeArrowheads="1"/>
          </p:cNvSpPr>
          <p:nvPr/>
        </p:nvSpPr>
        <p:spPr bwMode="auto">
          <a:xfrm>
            <a:off x="5487988"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2" name="Rectangle 48"/>
          <p:cNvSpPr>
            <a:spLocks noChangeArrowheads="1"/>
          </p:cNvSpPr>
          <p:nvPr/>
        </p:nvSpPr>
        <p:spPr bwMode="auto">
          <a:xfrm>
            <a:off x="5610225" y="2860948"/>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3" name="Freeform 49"/>
          <p:cNvSpPr>
            <a:spLocks/>
          </p:cNvSpPr>
          <p:nvPr/>
        </p:nvSpPr>
        <p:spPr bwMode="auto">
          <a:xfrm>
            <a:off x="4287838" y="3048273"/>
            <a:ext cx="457200" cy="311150"/>
          </a:xfrm>
          <a:custGeom>
            <a:avLst/>
            <a:gdLst>
              <a:gd name="T0" fmla="*/ 288 w 288"/>
              <a:gd name="T1" fmla="*/ 0 h 196"/>
              <a:gd name="T2" fmla="*/ 288 w 288"/>
              <a:gd name="T3" fmla="*/ 67 h 196"/>
              <a:gd name="T4" fmla="*/ 0 w 288"/>
              <a:gd name="T5" fmla="*/ 67 h 196"/>
              <a:gd name="T6" fmla="*/ 0 w 288"/>
              <a:gd name="T7" fmla="*/ 196 h 196"/>
              <a:gd name="T8" fmla="*/ 0 60000 65536"/>
              <a:gd name="T9" fmla="*/ 0 60000 65536"/>
              <a:gd name="T10" fmla="*/ 0 60000 65536"/>
              <a:gd name="T11" fmla="*/ 0 60000 65536"/>
              <a:gd name="T12" fmla="*/ 0 w 288"/>
              <a:gd name="T13" fmla="*/ 0 h 196"/>
              <a:gd name="T14" fmla="*/ 288 w 288"/>
              <a:gd name="T15" fmla="*/ 196 h 196"/>
            </a:gdLst>
            <a:ahLst/>
            <a:cxnLst>
              <a:cxn ang="T8">
                <a:pos x="T0" y="T1"/>
              </a:cxn>
              <a:cxn ang="T9">
                <a:pos x="T2" y="T3"/>
              </a:cxn>
              <a:cxn ang="T10">
                <a:pos x="T4" y="T5"/>
              </a:cxn>
              <a:cxn ang="T11">
                <a:pos x="T6" y="T7"/>
              </a:cxn>
            </a:cxnLst>
            <a:rect l="T12" t="T13" r="T14" b="T15"/>
            <a:pathLst>
              <a:path w="288" h="196">
                <a:moveTo>
                  <a:pt x="288" y="0"/>
                </a:moveTo>
                <a:lnTo>
                  <a:pt x="288" y="67"/>
                </a:lnTo>
                <a:lnTo>
                  <a:pt x="0" y="67"/>
                </a:lnTo>
                <a:lnTo>
                  <a:pt x="0" y="196"/>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4" name="Line 50"/>
          <p:cNvSpPr>
            <a:spLocks noChangeShapeType="1"/>
          </p:cNvSpPr>
          <p:nvPr/>
        </p:nvSpPr>
        <p:spPr bwMode="auto">
          <a:xfrm>
            <a:off x="4443413" y="3511823"/>
            <a:ext cx="28575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5" name="Freeform 51"/>
          <p:cNvSpPr>
            <a:spLocks/>
          </p:cNvSpPr>
          <p:nvPr/>
        </p:nvSpPr>
        <p:spPr bwMode="auto">
          <a:xfrm>
            <a:off x="4916488" y="3924573"/>
            <a:ext cx="209550" cy="1847850"/>
          </a:xfrm>
          <a:custGeom>
            <a:avLst/>
            <a:gdLst>
              <a:gd name="T0" fmla="*/ 91 w 132"/>
              <a:gd name="T1" fmla="*/ 1164 h 1164"/>
              <a:gd name="T2" fmla="*/ 0 w 132"/>
              <a:gd name="T3" fmla="*/ 1164 h 1164"/>
              <a:gd name="T4" fmla="*/ 0 w 132"/>
              <a:gd name="T5" fmla="*/ 0 h 1164"/>
              <a:gd name="T6" fmla="*/ 132 w 132"/>
              <a:gd name="T7" fmla="*/ 0 h 1164"/>
              <a:gd name="T8" fmla="*/ 0 60000 65536"/>
              <a:gd name="T9" fmla="*/ 0 60000 65536"/>
              <a:gd name="T10" fmla="*/ 0 60000 65536"/>
              <a:gd name="T11" fmla="*/ 0 60000 65536"/>
              <a:gd name="T12" fmla="*/ 0 w 132"/>
              <a:gd name="T13" fmla="*/ 0 h 1164"/>
              <a:gd name="T14" fmla="*/ 132 w 132"/>
              <a:gd name="T15" fmla="*/ 1164 h 1164"/>
            </a:gdLst>
            <a:ahLst/>
            <a:cxnLst>
              <a:cxn ang="T8">
                <a:pos x="T0" y="T1"/>
              </a:cxn>
              <a:cxn ang="T9">
                <a:pos x="T2" y="T3"/>
              </a:cxn>
              <a:cxn ang="T10">
                <a:pos x="T4" y="T5"/>
              </a:cxn>
              <a:cxn ang="T11">
                <a:pos x="T6" y="T7"/>
              </a:cxn>
            </a:cxnLst>
            <a:rect l="T12" t="T13" r="T14" b="T15"/>
            <a:pathLst>
              <a:path w="132" h="1164">
                <a:moveTo>
                  <a:pt x="91" y="1164"/>
                </a:moveTo>
                <a:lnTo>
                  <a:pt x="0" y="1164"/>
                </a:lnTo>
                <a:lnTo>
                  <a:pt x="0" y="0"/>
                </a:lnTo>
                <a:lnTo>
                  <a:pt x="132" y="0"/>
                </a:lnTo>
              </a:path>
            </a:pathLst>
          </a:custGeom>
          <a:noFill/>
          <a:ln w="12700">
            <a:solidFill>
              <a:srgbClr val="00007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6" name="Freeform 52"/>
          <p:cNvSpPr>
            <a:spLocks/>
          </p:cNvSpPr>
          <p:nvPr/>
        </p:nvSpPr>
        <p:spPr bwMode="auto">
          <a:xfrm>
            <a:off x="5140325" y="3127648"/>
            <a:ext cx="250825" cy="1089025"/>
          </a:xfrm>
          <a:custGeom>
            <a:avLst/>
            <a:gdLst>
              <a:gd name="T0" fmla="*/ 0 w 158"/>
              <a:gd name="T1" fmla="*/ 0 h 686"/>
              <a:gd name="T2" fmla="*/ 0 w 158"/>
              <a:gd name="T3" fmla="*/ 242 h 686"/>
              <a:gd name="T4" fmla="*/ 158 w 158"/>
              <a:gd name="T5" fmla="*/ 242 h 686"/>
              <a:gd name="T6" fmla="*/ 158 w 158"/>
              <a:gd name="T7" fmla="*/ 686 h 686"/>
              <a:gd name="T8" fmla="*/ 0 60000 65536"/>
              <a:gd name="T9" fmla="*/ 0 60000 65536"/>
              <a:gd name="T10" fmla="*/ 0 60000 65536"/>
              <a:gd name="T11" fmla="*/ 0 60000 65536"/>
              <a:gd name="T12" fmla="*/ 0 w 158"/>
              <a:gd name="T13" fmla="*/ 0 h 686"/>
              <a:gd name="T14" fmla="*/ 158 w 158"/>
              <a:gd name="T15" fmla="*/ 686 h 686"/>
            </a:gdLst>
            <a:ahLst/>
            <a:cxnLst>
              <a:cxn ang="T8">
                <a:pos x="T0" y="T1"/>
              </a:cxn>
              <a:cxn ang="T9">
                <a:pos x="T2" y="T3"/>
              </a:cxn>
              <a:cxn ang="T10">
                <a:pos x="T4" y="T5"/>
              </a:cxn>
              <a:cxn ang="T11">
                <a:pos x="T6" y="T7"/>
              </a:cxn>
            </a:cxnLst>
            <a:rect l="T12" t="T13" r="T14" b="T15"/>
            <a:pathLst>
              <a:path w="158" h="686">
                <a:moveTo>
                  <a:pt x="0" y="0"/>
                </a:moveTo>
                <a:lnTo>
                  <a:pt x="0" y="242"/>
                </a:lnTo>
                <a:lnTo>
                  <a:pt x="158" y="242"/>
                </a:lnTo>
                <a:lnTo>
                  <a:pt x="158" y="686"/>
                </a:lnTo>
              </a:path>
            </a:pathLst>
          </a:custGeom>
          <a:noFill/>
          <a:ln w="127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77" name="Line 53"/>
          <p:cNvSpPr>
            <a:spLocks noChangeShapeType="1"/>
          </p:cNvSpPr>
          <p:nvPr/>
        </p:nvSpPr>
        <p:spPr bwMode="auto">
          <a:xfrm>
            <a:off x="5141913" y="3081611"/>
            <a:ext cx="677862" cy="328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8" name="Line 54"/>
          <p:cNvSpPr>
            <a:spLocks noChangeShapeType="1"/>
          </p:cNvSpPr>
          <p:nvPr/>
        </p:nvSpPr>
        <p:spPr bwMode="auto">
          <a:xfrm flipV="1">
            <a:off x="5138738" y="3592786"/>
            <a:ext cx="677862" cy="3286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5479" name="Oval 55"/>
          <p:cNvSpPr>
            <a:spLocks noChangeArrowheads="1"/>
          </p:cNvSpPr>
          <p:nvPr/>
        </p:nvSpPr>
        <p:spPr bwMode="auto">
          <a:xfrm>
            <a:off x="5099050" y="3892823"/>
            <a:ext cx="74613" cy="74613"/>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80" name="Freeform 56"/>
          <p:cNvSpPr>
            <a:spLocks/>
          </p:cNvSpPr>
          <p:nvPr/>
        </p:nvSpPr>
        <p:spPr bwMode="auto">
          <a:xfrm>
            <a:off x="6280150" y="3051448"/>
            <a:ext cx="163513" cy="438150"/>
          </a:xfrm>
          <a:custGeom>
            <a:avLst/>
            <a:gdLst>
              <a:gd name="T0" fmla="*/ 103 w 103"/>
              <a:gd name="T1" fmla="*/ 0 h 276"/>
              <a:gd name="T2" fmla="*/ 103 w 103"/>
              <a:gd name="T3" fmla="*/ 276 h 276"/>
              <a:gd name="T4" fmla="*/ 0 w 103"/>
              <a:gd name="T5" fmla="*/ 276 h 276"/>
              <a:gd name="T6" fmla="*/ 0 60000 65536"/>
              <a:gd name="T7" fmla="*/ 0 60000 65536"/>
              <a:gd name="T8" fmla="*/ 0 60000 65536"/>
              <a:gd name="T9" fmla="*/ 0 w 103"/>
              <a:gd name="T10" fmla="*/ 0 h 276"/>
              <a:gd name="T11" fmla="*/ 103 w 103"/>
              <a:gd name="T12" fmla="*/ 276 h 276"/>
            </a:gdLst>
            <a:ahLst/>
            <a:cxnLst>
              <a:cxn ang="T6">
                <a:pos x="T0" y="T1"/>
              </a:cxn>
              <a:cxn ang="T7">
                <a:pos x="T2" y="T3"/>
              </a:cxn>
              <a:cxn ang="T8">
                <a:pos x="T4" y="T5"/>
              </a:cxn>
            </a:cxnLst>
            <a:rect l="T9" t="T10" r="T11" b="T12"/>
            <a:pathLst>
              <a:path w="103" h="276">
                <a:moveTo>
                  <a:pt x="103" y="0"/>
                </a:moveTo>
                <a:lnTo>
                  <a:pt x="103" y="276"/>
                </a:lnTo>
                <a:lnTo>
                  <a:pt x="0" y="276"/>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5481" name="Text Box 57"/>
          <p:cNvSpPr txBox="1">
            <a:spLocks noChangeArrowheads="1"/>
          </p:cNvSpPr>
          <p:nvPr/>
        </p:nvSpPr>
        <p:spPr bwMode="auto">
          <a:xfrm>
            <a:off x="7053263" y="5454551"/>
            <a:ext cx="18319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nSpc>
                <a:spcPct val="75000"/>
              </a:lnSpc>
              <a:spcBef>
                <a:spcPct val="50000"/>
              </a:spcBef>
            </a:pPr>
            <a:r>
              <a:rPr lang="en-US" altLang="zh-TW" sz="2000" b="1" dirty="0">
                <a:solidFill>
                  <a:srgbClr val="000070"/>
                </a:solidFill>
                <a:latin typeface="+mn-lt"/>
              </a:rPr>
              <a:t>Sensing Capacitor #2</a:t>
            </a:r>
          </a:p>
        </p:txBody>
      </p:sp>
      <p:sp>
        <p:nvSpPr>
          <p:cNvPr id="1255482" name="Text Box 58"/>
          <p:cNvSpPr txBox="1">
            <a:spLocks noChangeArrowheads="1"/>
          </p:cNvSpPr>
          <p:nvPr/>
        </p:nvSpPr>
        <p:spPr bwMode="auto">
          <a:xfrm>
            <a:off x="2489200" y="4873898"/>
            <a:ext cx="1447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solidFill>
                  <a:srgbClr val="33CC33"/>
                </a:solidFill>
                <a:latin typeface="+mn-lt"/>
              </a:rPr>
              <a:t>Flexure</a:t>
            </a:r>
          </a:p>
        </p:txBody>
      </p:sp>
      <p:sp>
        <p:nvSpPr>
          <p:cNvPr id="1255483" name="Text Box 59"/>
          <p:cNvSpPr txBox="1">
            <a:spLocks noChangeArrowheads="1"/>
          </p:cNvSpPr>
          <p:nvPr/>
        </p:nvSpPr>
        <p:spPr bwMode="auto">
          <a:xfrm>
            <a:off x="2252663" y="4018236"/>
            <a:ext cx="1676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Insulator</a:t>
            </a:r>
          </a:p>
        </p:txBody>
      </p:sp>
      <p:sp>
        <p:nvSpPr>
          <p:cNvPr id="1255484" name="Text Box 60"/>
          <p:cNvSpPr txBox="1">
            <a:spLocks noChangeArrowheads="1"/>
          </p:cNvSpPr>
          <p:nvPr/>
        </p:nvSpPr>
        <p:spPr bwMode="auto">
          <a:xfrm>
            <a:off x="2251075" y="5732736"/>
            <a:ext cx="1676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lnSpc>
                <a:spcPct val="75000"/>
              </a:lnSpc>
              <a:spcBef>
                <a:spcPct val="50000"/>
              </a:spcBef>
            </a:pPr>
            <a:r>
              <a:rPr lang="en-US" altLang="zh-TW" sz="2000" b="1">
                <a:latin typeface="+mn-lt"/>
              </a:rPr>
              <a:t>Insulator</a:t>
            </a:r>
          </a:p>
        </p:txBody>
      </p:sp>
    </p:spTree>
    <p:extLst>
      <p:ext uri="{BB962C8B-B14F-4D97-AF65-F5344CB8AC3E}">
        <p14:creationId xmlns:p14="http://schemas.microsoft.com/office/powerpoint/2010/main" val="87972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投影片編號版面配置區 5"/>
          <p:cNvSpPr txBox="1">
            <a:spLocks noGrp="1"/>
          </p:cNvSpPr>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fld id="{B27A3FDB-E0E1-4920-877A-A99B864FCE6D}" type="slidenum">
              <a:rPr lang="zh-TW" altLang="en-US" sz="1400">
                <a:solidFill>
                  <a:schemeClr val="bg2"/>
                </a:solidFill>
                <a:latin typeface="Arial" panose="020B0604020202020204" pitchFamily="34" charset="0"/>
              </a:rPr>
              <a:pPr algn="r">
                <a:spcBef>
                  <a:spcPct val="50000"/>
                </a:spcBef>
              </a:pPr>
              <a:t>7</a:t>
            </a:fld>
            <a:endParaRPr lang="zh-TW" altLang="zh-TW" sz="1400">
              <a:solidFill>
                <a:schemeClr val="bg2"/>
              </a:solidFill>
              <a:latin typeface="Arial" panose="020B0604020202020204" pitchFamily="34" charset="0"/>
            </a:endParaRPr>
          </a:p>
        </p:txBody>
      </p:sp>
      <p:sp>
        <p:nvSpPr>
          <p:cNvPr id="1256451" name="Rectangle 38"/>
          <p:cNvSpPr>
            <a:spLocks noGrp="1" noChangeArrowheads="1"/>
          </p:cNvSpPr>
          <p:nvPr>
            <p:ph type="title" idx="4294967295"/>
          </p:nvPr>
        </p:nvSpPr>
        <p:spPr/>
        <p:txBody>
          <a:bodyPr/>
          <a:lstStyle/>
          <a:p>
            <a:r>
              <a:rPr lang="en-US" altLang="zh-TW"/>
              <a:t>Accelerometer Types</a:t>
            </a:r>
          </a:p>
        </p:txBody>
      </p:sp>
      <p:sp>
        <p:nvSpPr>
          <p:cNvPr id="1256452" name="Rectangle 39"/>
          <p:cNvSpPr>
            <a:spLocks noGrp="1" noChangeArrowheads="1"/>
          </p:cNvSpPr>
          <p:nvPr>
            <p:ph type="body" idx="4294967295"/>
          </p:nvPr>
        </p:nvSpPr>
        <p:spPr/>
        <p:txBody>
          <a:bodyPr/>
          <a:lstStyle/>
          <a:p>
            <a:r>
              <a:rPr lang="en-US" altLang="zh-TW" dirty="0"/>
              <a:t>Piezoelectric:</a:t>
            </a:r>
          </a:p>
          <a:p>
            <a:pPr lvl="1"/>
            <a:r>
              <a:rPr lang="en-US" altLang="zh-TW" dirty="0"/>
              <a:t>Force on self-generating crystal provides charge output proportional to acceleration</a:t>
            </a:r>
          </a:p>
        </p:txBody>
      </p:sp>
      <p:sp>
        <p:nvSpPr>
          <p:cNvPr id="1256453" name="Rectangle 4"/>
          <p:cNvSpPr>
            <a:spLocks noChangeArrowheads="1"/>
          </p:cNvSpPr>
          <p:nvPr/>
        </p:nvSpPr>
        <p:spPr bwMode="auto">
          <a:xfrm>
            <a:off x="5620072" y="2971056"/>
            <a:ext cx="30480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4" name="Line 5"/>
          <p:cNvSpPr>
            <a:spLocks noChangeShapeType="1"/>
          </p:cNvSpPr>
          <p:nvPr/>
        </p:nvSpPr>
        <p:spPr bwMode="auto">
          <a:xfrm>
            <a:off x="6129659" y="2513856"/>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55" name="Rectangle 6"/>
          <p:cNvSpPr>
            <a:spLocks noChangeArrowheads="1"/>
          </p:cNvSpPr>
          <p:nvPr/>
        </p:nvSpPr>
        <p:spPr bwMode="auto">
          <a:xfrm>
            <a:off x="6031234"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6" name="Rectangle 7"/>
          <p:cNvSpPr>
            <a:spLocks noChangeArrowheads="1"/>
          </p:cNvSpPr>
          <p:nvPr/>
        </p:nvSpPr>
        <p:spPr bwMode="auto">
          <a:xfrm>
            <a:off x="6153472"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7" name="Line 8"/>
          <p:cNvSpPr>
            <a:spLocks noChangeShapeType="1"/>
          </p:cNvSpPr>
          <p:nvPr/>
        </p:nvSpPr>
        <p:spPr bwMode="auto">
          <a:xfrm>
            <a:off x="8206109" y="2513856"/>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58" name="Rectangle 9"/>
          <p:cNvSpPr>
            <a:spLocks noChangeArrowheads="1"/>
          </p:cNvSpPr>
          <p:nvPr/>
        </p:nvSpPr>
        <p:spPr bwMode="auto">
          <a:xfrm>
            <a:off x="8107684"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59" name="Rectangle 10"/>
          <p:cNvSpPr>
            <a:spLocks noChangeArrowheads="1"/>
          </p:cNvSpPr>
          <p:nvPr/>
        </p:nvSpPr>
        <p:spPr bwMode="auto">
          <a:xfrm>
            <a:off x="8226747" y="2932956"/>
            <a:ext cx="76200" cy="762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0" name="Text Box 11"/>
          <p:cNvSpPr txBox="1">
            <a:spLocks noChangeArrowheads="1"/>
          </p:cNvSpPr>
          <p:nvPr/>
        </p:nvSpPr>
        <p:spPr bwMode="auto">
          <a:xfrm>
            <a:off x="5258122" y="2132856"/>
            <a:ext cx="1798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Signal/Power</a:t>
            </a:r>
          </a:p>
        </p:txBody>
      </p:sp>
      <p:sp>
        <p:nvSpPr>
          <p:cNvPr id="1256461" name="Text Box 12"/>
          <p:cNvSpPr txBox="1">
            <a:spLocks noChangeArrowheads="1"/>
          </p:cNvSpPr>
          <p:nvPr/>
        </p:nvSpPr>
        <p:spPr bwMode="auto">
          <a:xfrm>
            <a:off x="7525072" y="2132856"/>
            <a:ext cx="1295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2000" b="1">
                <a:latin typeface="+mn-lt"/>
              </a:rPr>
              <a:t>Ground</a:t>
            </a:r>
          </a:p>
        </p:txBody>
      </p:sp>
      <p:sp>
        <p:nvSpPr>
          <p:cNvPr id="1256462" name="Freeform 13"/>
          <p:cNvSpPr>
            <a:spLocks/>
          </p:cNvSpPr>
          <p:nvPr/>
        </p:nvSpPr>
        <p:spPr bwMode="auto">
          <a:xfrm>
            <a:off x="7966397" y="2978993"/>
            <a:ext cx="244475" cy="220663"/>
          </a:xfrm>
          <a:custGeom>
            <a:avLst/>
            <a:gdLst>
              <a:gd name="T0" fmla="*/ 154 w 154"/>
              <a:gd name="T1" fmla="*/ 91 h 139"/>
              <a:gd name="T2" fmla="*/ 154 w 154"/>
              <a:gd name="T3" fmla="*/ 139 h 139"/>
              <a:gd name="T4" fmla="*/ 0 w 154"/>
              <a:gd name="T5" fmla="*/ 139 h 139"/>
              <a:gd name="T6" fmla="*/ 0 w 154"/>
              <a:gd name="T7" fmla="*/ 0 h 139"/>
              <a:gd name="T8" fmla="*/ 0 60000 65536"/>
              <a:gd name="T9" fmla="*/ 0 60000 65536"/>
              <a:gd name="T10" fmla="*/ 0 60000 65536"/>
              <a:gd name="T11" fmla="*/ 0 60000 65536"/>
              <a:gd name="T12" fmla="*/ 0 w 154"/>
              <a:gd name="T13" fmla="*/ 0 h 139"/>
              <a:gd name="T14" fmla="*/ 154 w 154"/>
              <a:gd name="T15" fmla="*/ 139 h 139"/>
            </a:gdLst>
            <a:ahLst/>
            <a:cxnLst>
              <a:cxn ang="T8">
                <a:pos x="T0" y="T1"/>
              </a:cxn>
              <a:cxn ang="T9">
                <a:pos x="T2" y="T3"/>
              </a:cxn>
              <a:cxn ang="T10">
                <a:pos x="T4" y="T5"/>
              </a:cxn>
              <a:cxn ang="T11">
                <a:pos x="T6" y="T7"/>
              </a:cxn>
            </a:cxnLst>
            <a:rect l="T12" t="T13" r="T14" b="T15"/>
            <a:pathLst>
              <a:path w="154" h="139">
                <a:moveTo>
                  <a:pt x="154" y="91"/>
                </a:moveTo>
                <a:lnTo>
                  <a:pt x="154" y="139"/>
                </a:lnTo>
                <a:lnTo>
                  <a:pt x="0" y="139"/>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3" name="Text Box 14"/>
          <p:cNvSpPr txBox="1">
            <a:spLocks noChangeArrowheads="1"/>
          </p:cNvSpPr>
          <p:nvPr/>
        </p:nvSpPr>
        <p:spPr bwMode="auto">
          <a:xfrm>
            <a:off x="4324672" y="5714256"/>
            <a:ext cx="121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r>
              <a:rPr lang="en-US" altLang="zh-TW" sz="2000" b="1">
                <a:latin typeface="+mn-lt"/>
              </a:rPr>
              <a:t>Base</a:t>
            </a:r>
          </a:p>
        </p:txBody>
      </p:sp>
      <p:sp>
        <p:nvSpPr>
          <p:cNvPr id="1256464" name="Text Box 15"/>
          <p:cNvSpPr txBox="1">
            <a:spLocks noChangeArrowheads="1"/>
          </p:cNvSpPr>
          <p:nvPr/>
        </p:nvSpPr>
        <p:spPr bwMode="auto">
          <a:xfrm>
            <a:off x="3503414" y="3573016"/>
            <a:ext cx="20404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r>
              <a:rPr lang="en-US" altLang="zh-TW" sz="2000" b="1" dirty="0">
                <a:latin typeface="+mn-lt"/>
              </a:rPr>
              <a:t>Voltage or Charge Amplifier</a:t>
            </a:r>
          </a:p>
        </p:txBody>
      </p:sp>
      <p:sp>
        <p:nvSpPr>
          <p:cNvPr id="1256465" name="Rectangle 16"/>
          <p:cNvSpPr>
            <a:spLocks noChangeArrowheads="1"/>
          </p:cNvSpPr>
          <p:nvPr/>
        </p:nvSpPr>
        <p:spPr bwMode="auto">
          <a:xfrm>
            <a:off x="5620072" y="5790456"/>
            <a:ext cx="3048000" cy="2286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6" name="Rectangle 17"/>
          <p:cNvSpPr>
            <a:spLocks noChangeArrowheads="1"/>
          </p:cNvSpPr>
          <p:nvPr/>
        </p:nvSpPr>
        <p:spPr bwMode="auto">
          <a:xfrm>
            <a:off x="6915472" y="4342656"/>
            <a:ext cx="457200" cy="1676400"/>
          </a:xfrm>
          <a:prstGeom prst="rect">
            <a:avLst/>
          </a:prstGeom>
          <a:solidFill>
            <a:schemeClr val="tx1"/>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7" name="Text Box 18"/>
          <p:cNvSpPr txBox="1">
            <a:spLocks noChangeArrowheads="1"/>
          </p:cNvSpPr>
          <p:nvPr/>
        </p:nvSpPr>
        <p:spPr bwMode="auto">
          <a:xfrm>
            <a:off x="2950121" y="4314081"/>
            <a:ext cx="255798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ts val="600"/>
              </a:spcBef>
            </a:pPr>
            <a:r>
              <a:rPr lang="en-US" altLang="zh-TW" sz="2000" b="1" dirty="0">
                <a:solidFill>
                  <a:srgbClr val="CC0000"/>
                </a:solidFill>
                <a:latin typeface="+mn-lt"/>
              </a:rPr>
              <a:t>Preload Ring</a:t>
            </a:r>
          </a:p>
          <a:p>
            <a:pPr algn="r">
              <a:spcBef>
                <a:spcPts val="600"/>
              </a:spcBef>
            </a:pPr>
            <a:r>
              <a:rPr lang="en-US" altLang="zh-TW" sz="2000" b="1" dirty="0">
                <a:latin typeface="+mn-lt"/>
              </a:rPr>
              <a:t>Mass</a:t>
            </a:r>
          </a:p>
          <a:p>
            <a:pPr algn="r">
              <a:spcBef>
                <a:spcPts val="600"/>
              </a:spcBef>
            </a:pPr>
            <a:r>
              <a:rPr lang="en-US" altLang="zh-TW" sz="2000" b="1" dirty="0">
                <a:solidFill>
                  <a:srgbClr val="0000FF"/>
                </a:solidFill>
                <a:latin typeface="+mn-lt"/>
              </a:rPr>
              <a:t>Piezoelectric Crystal</a:t>
            </a:r>
          </a:p>
        </p:txBody>
      </p:sp>
      <p:sp>
        <p:nvSpPr>
          <p:cNvPr id="1256468" name="Freeform 19"/>
          <p:cNvSpPr>
            <a:spLocks/>
          </p:cNvSpPr>
          <p:nvPr/>
        </p:nvSpPr>
        <p:spPr bwMode="auto">
          <a:xfrm rot="10800000">
            <a:off x="6991672" y="3580656"/>
            <a:ext cx="457200" cy="527050"/>
          </a:xfrm>
          <a:custGeom>
            <a:avLst/>
            <a:gdLst>
              <a:gd name="T0" fmla="*/ 288 w 288"/>
              <a:gd name="T1" fmla="*/ 44 h 332"/>
              <a:gd name="T2" fmla="*/ 288 w 288"/>
              <a:gd name="T3" fmla="*/ 332 h 332"/>
              <a:gd name="T4" fmla="*/ 0 w 288"/>
              <a:gd name="T5" fmla="*/ 166 h 332"/>
              <a:gd name="T6" fmla="*/ 288 w 288"/>
              <a:gd name="T7" fmla="*/ 0 h 332"/>
              <a:gd name="T8" fmla="*/ 288 w 288"/>
              <a:gd name="T9" fmla="*/ 44 h 332"/>
              <a:gd name="T10" fmla="*/ 0 60000 65536"/>
              <a:gd name="T11" fmla="*/ 0 60000 65536"/>
              <a:gd name="T12" fmla="*/ 0 60000 65536"/>
              <a:gd name="T13" fmla="*/ 0 60000 65536"/>
              <a:gd name="T14" fmla="*/ 0 60000 65536"/>
              <a:gd name="T15" fmla="*/ 0 w 288"/>
              <a:gd name="T16" fmla="*/ 0 h 332"/>
              <a:gd name="T17" fmla="*/ 288 w 288"/>
              <a:gd name="T18" fmla="*/ 332 h 332"/>
            </a:gdLst>
            <a:ahLst/>
            <a:cxnLst>
              <a:cxn ang="T10">
                <a:pos x="T0" y="T1"/>
              </a:cxn>
              <a:cxn ang="T11">
                <a:pos x="T2" y="T3"/>
              </a:cxn>
              <a:cxn ang="T12">
                <a:pos x="T4" y="T5"/>
              </a:cxn>
              <a:cxn ang="T13">
                <a:pos x="T6" y="T7"/>
              </a:cxn>
              <a:cxn ang="T14">
                <a:pos x="T8" y="T9"/>
              </a:cxn>
            </a:cxnLst>
            <a:rect l="T15" t="T16" r="T17" b="T18"/>
            <a:pathLst>
              <a:path w="288" h="332">
                <a:moveTo>
                  <a:pt x="288" y="44"/>
                </a:moveTo>
                <a:lnTo>
                  <a:pt x="288" y="332"/>
                </a:lnTo>
                <a:lnTo>
                  <a:pt x="0" y="166"/>
                </a:lnTo>
                <a:lnTo>
                  <a:pt x="288" y="0"/>
                </a:lnTo>
                <a:lnTo>
                  <a:pt x="288" y="44"/>
                </a:lnTo>
                <a:close/>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69" name="Rectangle 21"/>
          <p:cNvSpPr>
            <a:spLocks noChangeArrowheads="1"/>
          </p:cNvSpPr>
          <p:nvPr/>
        </p:nvSpPr>
        <p:spPr bwMode="auto">
          <a:xfrm>
            <a:off x="7372672" y="4342656"/>
            <a:ext cx="228600" cy="9144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70" name="Rectangle 22"/>
          <p:cNvSpPr>
            <a:spLocks noChangeArrowheads="1"/>
          </p:cNvSpPr>
          <p:nvPr/>
        </p:nvSpPr>
        <p:spPr bwMode="auto">
          <a:xfrm>
            <a:off x="7601272" y="4342656"/>
            <a:ext cx="457200" cy="9144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1" name="Rectangle 23"/>
          <p:cNvSpPr>
            <a:spLocks noChangeArrowheads="1"/>
          </p:cNvSpPr>
          <p:nvPr/>
        </p:nvSpPr>
        <p:spPr bwMode="auto">
          <a:xfrm>
            <a:off x="8058472" y="4342656"/>
            <a:ext cx="228600" cy="914400"/>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2" name="Rectangle 25"/>
          <p:cNvSpPr>
            <a:spLocks noChangeArrowheads="1"/>
          </p:cNvSpPr>
          <p:nvPr/>
        </p:nvSpPr>
        <p:spPr bwMode="auto">
          <a:xfrm flipH="1">
            <a:off x="6686872" y="4342656"/>
            <a:ext cx="228600" cy="9144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73" name="Rectangle 26"/>
          <p:cNvSpPr>
            <a:spLocks noChangeArrowheads="1"/>
          </p:cNvSpPr>
          <p:nvPr/>
        </p:nvSpPr>
        <p:spPr bwMode="auto">
          <a:xfrm flipH="1">
            <a:off x="6229672" y="4342656"/>
            <a:ext cx="457200" cy="914400"/>
          </a:xfrm>
          <a:prstGeom prst="rect">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4" name="Rectangle 27"/>
          <p:cNvSpPr>
            <a:spLocks noChangeArrowheads="1"/>
          </p:cNvSpPr>
          <p:nvPr/>
        </p:nvSpPr>
        <p:spPr bwMode="auto">
          <a:xfrm flipH="1">
            <a:off x="6001072" y="4342656"/>
            <a:ext cx="228600" cy="914400"/>
          </a:xfrm>
          <a:prstGeom prst="rect">
            <a:avLst/>
          </a:prstGeom>
          <a:solidFill>
            <a:srgbClr val="CC00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r>
              <a:rPr lang="zh-TW" altLang="en-US" sz="3600">
                <a:latin typeface="+mn-lt"/>
              </a:rPr>
              <a:t> </a:t>
            </a:r>
          </a:p>
        </p:txBody>
      </p:sp>
      <p:sp>
        <p:nvSpPr>
          <p:cNvPr id="1256475" name="Line 28"/>
          <p:cNvSpPr>
            <a:spLocks noChangeShapeType="1"/>
          </p:cNvSpPr>
          <p:nvPr/>
        </p:nvSpPr>
        <p:spPr bwMode="auto">
          <a:xfrm>
            <a:off x="73726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6" name="Line 29"/>
          <p:cNvSpPr>
            <a:spLocks noChangeShapeType="1"/>
          </p:cNvSpPr>
          <p:nvPr/>
        </p:nvSpPr>
        <p:spPr bwMode="auto">
          <a:xfrm flipH="1">
            <a:off x="73726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7" name="Line 30"/>
          <p:cNvSpPr>
            <a:spLocks noChangeShapeType="1"/>
          </p:cNvSpPr>
          <p:nvPr/>
        </p:nvSpPr>
        <p:spPr bwMode="auto">
          <a:xfrm flipH="1" flipV="1">
            <a:off x="66868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8" name="Line 31"/>
          <p:cNvSpPr>
            <a:spLocks noChangeShapeType="1"/>
          </p:cNvSpPr>
          <p:nvPr/>
        </p:nvSpPr>
        <p:spPr bwMode="auto">
          <a:xfrm flipH="1">
            <a:off x="6686872" y="4342656"/>
            <a:ext cx="228600" cy="91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79" name="Line 32"/>
          <p:cNvSpPr>
            <a:spLocks noChangeShapeType="1"/>
          </p:cNvSpPr>
          <p:nvPr/>
        </p:nvSpPr>
        <p:spPr bwMode="auto">
          <a:xfrm>
            <a:off x="7753672" y="4495056"/>
            <a:ext cx="0" cy="571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0" name="Line 33"/>
          <p:cNvSpPr>
            <a:spLocks noChangeShapeType="1"/>
          </p:cNvSpPr>
          <p:nvPr/>
        </p:nvSpPr>
        <p:spPr bwMode="auto">
          <a:xfrm>
            <a:off x="6534472" y="4495056"/>
            <a:ext cx="0" cy="5715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1" name="Line 34"/>
          <p:cNvSpPr>
            <a:spLocks noChangeShapeType="1"/>
          </p:cNvSpPr>
          <p:nvPr/>
        </p:nvSpPr>
        <p:spPr bwMode="auto">
          <a:xfrm flipV="1">
            <a:off x="7144072" y="4495056"/>
            <a:ext cx="0" cy="571500"/>
          </a:xfrm>
          <a:prstGeom prst="line">
            <a:avLst/>
          </a:prstGeom>
          <a:noFill/>
          <a:ln w="127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sz="2800">
              <a:latin typeface="+mn-lt"/>
            </a:endParaRPr>
          </a:p>
        </p:txBody>
      </p:sp>
      <p:sp>
        <p:nvSpPr>
          <p:cNvPr id="1256482" name="Freeform 35"/>
          <p:cNvSpPr>
            <a:spLocks/>
          </p:cNvSpPr>
          <p:nvPr/>
        </p:nvSpPr>
        <p:spPr bwMode="auto">
          <a:xfrm>
            <a:off x="6077272" y="3817193"/>
            <a:ext cx="914400" cy="525463"/>
          </a:xfrm>
          <a:custGeom>
            <a:avLst/>
            <a:gdLst>
              <a:gd name="T0" fmla="*/ 0 w 576"/>
              <a:gd name="T1" fmla="*/ 331 h 331"/>
              <a:gd name="T2" fmla="*/ 0 w 576"/>
              <a:gd name="T3" fmla="*/ 0 h 331"/>
              <a:gd name="T4" fmla="*/ 576 w 576"/>
              <a:gd name="T5" fmla="*/ 0 h 331"/>
              <a:gd name="T6" fmla="*/ 0 60000 65536"/>
              <a:gd name="T7" fmla="*/ 0 60000 65536"/>
              <a:gd name="T8" fmla="*/ 0 60000 65536"/>
              <a:gd name="T9" fmla="*/ 0 w 576"/>
              <a:gd name="T10" fmla="*/ 0 h 331"/>
              <a:gd name="T11" fmla="*/ 576 w 576"/>
              <a:gd name="T12" fmla="*/ 331 h 331"/>
            </a:gdLst>
            <a:ahLst/>
            <a:cxnLst>
              <a:cxn ang="T6">
                <a:pos x="T0" y="T1"/>
              </a:cxn>
              <a:cxn ang="T7">
                <a:pos x="T2" y="T3"/>
              </a:cxn>
              <a:cxn ang="T8">
                <a:pos x="T4" y="T5"/>
              </a:cxn>
            </a:cxnLst>
            <a:rect l="T9" t="T10" r="T11" b="T12"/>
            <a:pathLst>
              <a:path w="576" h="331">
                <a:moveTo>
                  <a:pt x="0" y="331"/>
                </a:moveTo>
                <a:lnTo>
                  <a:pt x="0" y="0"/>
                </a:lnTo>
                <a:lnTo>
                  <a:pt x="576" y="0"/>
                </a:lnTo>
              </a:path>
            </a:pathLst>
          </a:custGeom>
          <a:noFill/>
          <a:ln w="12700">
            <a:solidFill>
              <a:srgbClr val="00007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83" name="Freeform 36"/>
          <p:cNvSpPr>
            <a:spLocks/>
          </p:cNvSpPr>
          <p:nvPr/>
        </p:nvSpPr>
        <p:spPr bwMode="auto">
          <a:xfrm>
            <a:off x="6137597" y="3093293"/>
            <a:ext cx="1531937" cy="746125"/>
          </a:xfrm>
          <a:custGeom>
            <a:avLst/>
            <a:gdLst>
              <a:gd name="T0" fmla="*/ 826 w 965"/>
              <a:gd name="T1" fmla="*/ 470 h 470"/>
              <a:gd name="T2" fmla="*/ 965 w 965"/>
              <a:gd name="T3" fmla="*/ 470 h 470"/>
              <a:gd name="T4" fmla="*/ 965 w 965"/>
              <a:gd name="T5" fmla="*/ 139 h 470"/>
              <a:gd name="T6" fmla="*/ 0 w 965"/>
              <a:gd name="T7" fmla="*/ 139 h 470"/>
              <a:gd name="T8" fmla="*/ 0 w 965"/>
              <a:gd name="T9" fmla="*/ 0 h 470"/>
              <a:gd name="T10" fmla="*/ 0 60000 65536"/>
              <a:gd name="T11" fmla="*/ 0 60000 65536"/>
              <a:gd name="T12" fmla="*/ 0 60000 65536"/>
              <a:gd name="T13" fmla="*/ 0 60000 65536"/>
              <a:gd name="T14" fmla="*/ 0 60000 65536"/>
              <a:gd name="T15" fmla="*/ 0 w 965"/>
              <a:gd name="T16" fmla="*/ 0 h 470"/>
              <a:gd name="T17" fmla="*/ 965 w 965"/>
              <a:gd name="T18" fmla="*/ 470 h 470"/>
            </a:gdLst>
            <a:ahLst/>
            <a:cxnLst>
              <a:cxn ang="T10">
                <a:pos x="T0" y="T1"/>
              </a:cxn>
              <a:cxn ang="T11">
                <a:pos x="T2" y="T3"/>
              </a:cxn>
              <a:cxn ang="T12">
                <a:pos x="T4" y="T5"/>
              </a:cxn>
              <a:cxn ang="T13">
                <a:pos x="T6" y="T7"/>
              </a:cxn>
              <a:cxn ang="T14">
                <a:pos x="T8" y="T9"/>
              </a:cxn>
            </a:cxnLst>
            <a:rect l="T15" t="T16" r="T17" b="T18"/>
            <a:pathLst>
              <a:path w="965" h="470">
                <a:moveTo>
                  <a:pt x="826" y="470"/>
                </a:moveTo>
                <a:lnTo>
                  <a:pt x="965" y="470"/>
                </a:lnTo>
                <a:lnTo>
                  <a:pt x="965" y="139"/>
                </a:lnTo>
                <a:lnTo>
                  <a:pt x="0" y="139"/>
                </a:lnTo>
                <a:lnTo>
                  <a:pt x="0" y="0"/>
                </a:lnTo>
              </a:path>
            </a:pathLst>
          </a:custGeom>
          <a:noFill/>
          <a:ln w="127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1256484" name="Freeform 37"/>
          <p:cNvSpPr>
            <a:spLocks/>
          </p:cNvSpPr>
          <p:nvPr/>
        </p:nvSpPr>
        <p:spPr bwMode="auto">
          <a:xfrm>
            <a:off x="6915472" y="4037856"/>
            <a:ext cx="76200" cy="304800"/>
          </a:xfrm>
          <a:custGeom>
            <a:avLst/>
            <a:gdLst>
              <a:gd name="T0" fmla="*/ 48 w 48"/>
              <a:gd name="T1" fmla="*/ 0 h 192"/>
              <a:gd name="T2" fmla="*/ 0 w 48"/>
              <a:gd name="T3" fmla="*/ 11 h 192"/>
              <a:gd name="T4" fmla="*/ 0 w 48"/>
              <a:gd name="T5" fmla="*/ 192 h 192"/>
              <a:gd name="T6" fmla="*/ 0 60000 65536"/>
              <a:gd name="T7" fmla="*/ 0 60000 65536"/>
              <a:gd name="T8" fmla="*/ 0 60000 65536"/>
              <a:gd name="T9" fmla="*/ 0 w 48"/>
              <a:gd name="T10" fmla="*/ 0 h 192"/>
              <a:gd name="T11" fmla="*/ 48 w 48"/>
              <a:gd name="T12" fmla="*/ 192 h 192"/>
            </a:gdLst>
            <a:ahLst/>
            <a:cxnLst>
              <a:cxn ang="T6">
                <a:pos x="T0" y="T1"/>
              </a:cxn>
              <a:cxn ang="T7">
                <a:pos x="T2" y="T3"/>
              </a:cxn>
              <a:cxn ang="T8">
                <a:pos x="T4" y="T5"/>
              </a:cxn>
            </a:cxnLst>
            <a:rect l="T9" t="T10" r="T11" b="T12"/>
            <a:pathLst>
              <a:path w="48" h="192">
                <a:moveTo>
                  <a:pt x="48" y="0"/>
                </a:moveTo>
                <a:lnTo>
                  <a:pt x="0" y="11"/>
                </a:lnTo>
                <a:lnTo>
                  <a:pt x="0" y="192"/>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600">
              <a:latin typeface="+mn-lt"/>
            </a:endParaRPr>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7</a:t>
            </a:fld>
            <a:endParaRPr lang="zh-TW" altLang="zh-TW"/>
          </a:p>
        </p:txBody>
      </p:sp>
      <p:sp>
        <p:nvSpPr>
          <p:cNvPr id="38" name="Rectangle 4"/>
          <p:cNvSpPr>
            <a:spLocks noChangeArrowheads="1"/>
          </p:cNvSpPr>
          <p:nvPr/>
        </p:nvSpPr>
        <p:spPr bwMode="auto">
          <a:xfrm>
            <a:off x="945704" y="3459013"/>
            <a:ext cx="2359025" cy="457200"/>
          </a:xfrm>
          <a:prstGeom prst="rect">
            <a:avLst/>
          </a:prstGeom>
          <a:solidFill>
            <a:srgbClr val="0000FF"/>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solidFill>
                <a:schemeClr val="bg1"/>
              </a:solidFill>
              <a:latin typeface="+mn-lt"/>
            </a:endParaRPr>
          </a:p>
        </p:txBody>
      </p:sp>
      <p:sp>
        <p:nvSpPr>
          <p:cNvPr id="39" name="Line 5"/>
          <p:cNvSpPr>
            <a:spLocks noChangeShapeType="1"/>
          </p:cNvSpPr>
          <p:nvPr/>
        </p:nvSpPr>
        <p:spPr bwMode="auto">
          <a:xfrm>
            <a:off x="2164904" y="2773213"/>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40" name="Line 6"/>
          <p:cNvSpPr>
            <a:spLocks noChangeShapeType="1"/>
          </p:cNvSpPr>
          <p:nvPr/>
        </p:nvSpPr>
        <p:spPr bwMode="auto">
          <a:xfrm flipV="1">
            <a:off x="2164904" y="4068613"/>
            <a:ext cx="0"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41" name="Text Box 7"/>
          <p:cNvSpPr txBox="1">
            <a:spLocks noChangeArrowheads="1"/>
          </p:cNvSpPr>
          <p:nvPr/>
        </p:nvSpPr>
        <p:spPr bwMode="auto">
          <a:xfrm>
            <a:off x="1936304" y="246841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mn-lt"/>
              </a:rPr>
              <a:t>F</a:t>
            </a:r>
          </a:p>
        </p:txBody>
      </p:sp>
      <p:sp>
        <p:nvSpPr>
          <p:cNvPr id="42" name="Text Box 8"/>
          <p:cNvSpPr txBox="1">
            <a:spLocks noChangeArrowheads="1"/>
          </p:cNvSpPr>
          <p:nvPr/>
        </p:nvSpPr>
        <p:spPr bwMode="auto">
          <a:xfrm>
            <a:off x="1936304" y="464646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mn-lt"/>
              </a:rPr>
              <a:t>F</a:t>
            </a:r>
          </a:p>
        </p:txBody>
      </p:sp>
      <p:sp>
        <p:nvSpPr>
          <p:cNvPr id="43" name="Freeform 9"/>
          <p:cNvSpPr>
            <a:spLocks/>
          </p:cNvSpPr>
          <p:nvPr/>
        </p:nvSpPr>
        <p:spPr bwMode="auto">
          <a:xfrm>
            <a:off x="488504" y="3154213"/>
            <a:ext cx="533400" cy="304800"/>
          </a:xfrm>
          <a:custGeom>
            <a:avLst/>
            <a:gdLst>
              <a:gd name="T0" fmla="*/ 336 w 336"/>
              <a:gd name="T1" fmla="*/ 192 h 192"/>
              <a:gd name="T2" fmla="*/ 336 w 336"/>
              <a:gd name="T3" fmla="*/ 0 h 192"/>
              <a:gd name="T4" fmla="*/ 0 w 336"/>
              <a:gd name="T5" fmla="*/ 0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192"/>
                </a:moveTo>
                <a:lnTo>
                  <a:pt x="336"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mn-lt"/>
            </a:endParaRPr>
          </a:p>
        </p:txBody>
      </p:sp>
      <p:sp>
        <p:nvSpPr>
          <p:cNvPr id="44" name="Freeform 10"/>
          <p:cNvSpPr>
            <a:spLocks/>
          </p:cNvSpPr>
          <p:nvPr/>
        </p:nvSpPr>
        <p:spPr bwMode="auto">
          <a:xfrm flipV="1">
            <a:off x="488504" y="3916213"/>
            <a:ext cx="533400" cy="304800"/>
          </a:xfrm>
          <a:custGeom>
            <a:avLst/>
            <a:gdLst>
              <a:gd name="T0" fmla="*/ 336 w 336"/>
              <a:gd name="T1" fmla="*/ 192 h 192"/>
              <a:gd name="T2" fmla="*/ 336 w 336"/>
              <a:gd name="T3" fmla="*/ 0 h 192"/>
              <a:gd name="T4" fmla="*/ 0 w 336"/>
              <a:gd name="T5" fmla="*/ 0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192"/>
                </a:moveTo>
                <a:lnTo>
                  <a:pt x="336" y="0"/>
                </a:lnTo>
                <a:lnTo>
                  <a:pt x="0" y="0"/>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mn-lt"/>
            </a:endParaRPr>
          </a:p>
        </p:txBody>
      </p:sp>
      <p:sp>
        <p:nvSpPr>
          <p:cNvPr id="45" name="Text Box 11"/>
          <p:cNvSpPr txBox="1">
            <a:spLocks noChangeArrowheads="1"/>
          </p:cNvSpPr>
          <p:nvPr/>
        </p:nvSpPr>
        <p:spPr bwMode="auto">
          <a:xfrm>
            <a:off x="107504" y="3001813"/>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latin typeface="+mn-lt"/>
              </a:rPr>
              <a:t>+</a:t>
            </a:r>
          </a:p>
        </p:txBody>
      </p:sp>
      <p:sp>
        <p:nvSpPr>
          <p:cNvPr id="46" name="Text Box 12"/>
          <p:cNvSpPr txBox="1">
            <a:spLocks noChangeArrowheads="1"/>
          </p:cNvSpPr>
          <p:nvPr/>
        </p:nvSpPr>
        <p:spPr bwMode="auto">
          <a:xfrm>
            <a:off x="107504" y="3933056"/>
            <a:ext cx="45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dirty="0">
                <a:latin typeface="+mn-lt"/>
              </a:rPr>
              <a:t>-</a:t>
            </a:r>
          </a:p>
        </p:txBody>
      </p:sp>
      <p:sp>
        <p:nvSpPr>
          <p:cNvPr id="47" name="Text Box 13"/>
          <p:cNvSpPr txBox="1">
            <a:spLocks noChangeArrowheads="1"/>
          </p:cNvSpPr>
          <p:nvPr/>
        </p:nvSpPr>
        <p:spPr bwMode="auto">
          <a:xfrm>
            <a:off x="2195736" y="27876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dirty="0">
                <a:latin typeface="+mn-lt"/>
              </a:rPr>
              <a:t>Piezoelectric Material</a:t>
            </a:r>
          </a:p>
        </p:txBody>
      </p:sp>
      <p:sp>
        <p:nvSpPr>
          <p:cNvPr id="48" name="Text Box 14"/>
          <p:cNvSpPr txBox="1">
            <a:spLocks noChangeArrowheads="1"/>
          </p:cNvSpPr>
          <p:nvPr/>
        </p:nvSpPr>
        <p:spPr bwMode="auto">
          <a:xfrm>
            <a:off x="953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49" name="Text Box 15"/>
          <p:cNvSpPr txBox="1">
            <a:spLocks noChangeArrowheads="1"/>
          </p:cNvSpPr>
          <p:nvPr/>
        </p:nvSpPr>
        <p:spPr bwMode="auto">
          <a:xfrm>
            <a:off x="1334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50" name="Text Box 16"/>
          <p:cNvSpPr txBox="1">
            <a:spLocks noChangeArrowheads="1"/>
          </p:cNvSpPr>
          <p:nvPr/>
        </p:nvSpPr>
        <p:spPr bwMode="auto">
          <a:xfrm>
            <a:off x="1715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51" name="Text Box 17"/>
          <p:cNvSpPr txBox="1">
            <a:spLocks noChangeArrowheads="1"/>
          </p:cNvSpPr>
          <p:nvPr/>
        </p:nvSpPr>
        <p:spPr bwMode="auto">
          <a:xfrm>
            <a:off x="2096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52" name="Text Box 18"/>
          <p:cNvSpPr txBox="1">
            <a:spLocks noChangeArrowheads="1"/>
          </p:cNvSpPr>
          <p:nvPr/>
        </p:nvSpPr>
        <p:spPr bwMode="auto">
          <a:xfrm>
            <a:off x="2477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53" name="Text Box 19"/>
          <p:cNvSpPr txBox="1">
            <a:spLocks noChangeArrowheads="1"/>
          </p:cNvSpPr>
          <p:nvPr/>
        </p:nvSpPr>
        <p:spPr bwMode="auto">
          <a:xfrm>
            <a:off x="2858641" y="3405038"/>
            <a:ext cx="457200" cy="276225"/>
          </a:xfrm>
          <a:prstGeom prst="rect">
            <a:avLst/>
          </a:prstGeom>
          <a:solidFill>
            <a:srgbClr val="0000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1800" b="1">
                <a:solidFill>
                  <a:schemeClr val="bg1"/>
                </a:solidFill>
                <a:latin typeface="+mn-lt"/>
              </a:rPr>
              <a:t>+</a:t>
            </a:r>
          </a:p>
        </p:txBody>
      </p:sp>
      <p:sp>
        <p:nvSpPr>
          <p:cNvPr id="54" name="Text Box 20"/>
          <p:cNvSpPr txBox="1">
            <a:spLocks noChangeArrowheads="1"/>
          </p:cNvSpPr>
          <p:nvPr/>
        </p:nvSpPr>
        <p:spPr bwMode="auto">
          <a:xfrm>
            <a:off x="1006029" y="35255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
        <p:nvSpPr>
          <p:cNvPr id="55" name="Text Box 21"/>
          <p:cNvSpPr txBox="1">
            <a:spLocks noChangeArrowheads="1"/>
          </p:cNvSpPr>
          <p:nvPr/>
        </p:nvSpPr>
        <p:spPr bwMode="auto">
          <a:xfrm>
            <a:off x="1387029" y="35255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
        <p:nvSpPr>
          <p:cNvPr id="56" name="Text Box 22"/>
          <p:cNvSpPr txBox="1">
            <a:spLocks noChangeArrowheads="1"/>
          </p:cNvSpPr>
          <p:nvPr/>
        </p:nvSpPr>
        <p:spPr bwMode="auto">
          <a:xfrm>
            <a:off x="1768029" y="35255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
        <p:nvSpPr>
          <p:cNvPr id="57" name="Text Box 23"/>
          <p:cNvSpPr txBox="1">
            <a:spLocks noChangeArrowheads="1"/>
          </p:cNvSpPr>
          <p:nvPr/>
        </p:nvSpPr>
        <p:spPr bwMode="auto">
          <a:xfrm>
            <a:off x="2149029" y="35382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
        <p:nvSpPr>
          <p:cNvPr id="58" name="Text Box 24"/>
          <p:cNvSpPr txBox="1">
            <a:spLocks noChangeArrowheads="1"/>
          </p:cNvSpPr>
          <p:nvPr/>
        </p:nvSpPr>
        <p:spPr bwMode="auto">
          <a:xfrm>
            <a:off x="2530029" y="35382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
        <p:nvSpPr>
          <p:cNvPr id="59" name="Text Box 25"/>
          <p:cNvSpPr txBox="1">
            <a:spLocks noChangeArrowheads="1"/>
          </p:cNvSpPr>
          <p:nvPr/>
        </p:nvSpPr>
        <p:spPr bwMode="auto">
          <a:xfrm>
            <a:off x="2911029" y="3525530"/>
            <a:ext cx="404812" cy="492443"/>
          </a:xfrm>
          <a:prstGeom prst="rect">
            <a:avLst/>
          </a:prstGeom>
          <a:noFill/>
          <a:ln>
            <a:noFill/>
          </a:ln>
          <a:extLst/>
        </p:spPr>
        <p:txBody>
          <a:bodyPr lIns="0" tIns="0" rIns="0" bIns="0" anchor="ct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ctr">
              <a:spcBef>
                <a:spcPct val="50000"/>
              </a:spcBef>
            </a:pPr>
            <a:r>
              <a:rPr lang="en-US" altLang="zh-TW" sz="3200" b="1">
                <a:solidFill>
                  <a:schemeClr val="bg1"/>
                </a:solidFill>
                <a:latin typeface="+mn-lt"/>
              </a:rPr>
              <a:t>-</a:t>
            </a:r>
          </a:p>
        </p:txBody>
      </p:sp>
    </p:spTree>
    <p:extLst>
      <p:ext uri="{BB962C8B-B14F-4D97-AF65-F5344CB8AC3E}">
        <p14:creationId xmlns:p14="http://schemas.microsoft.com/office/powerpoint/2010/main" val="213134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投影片編號版面配置區 4"/>
          <p:cNvSpPr txBox="1">
            <a:spLocks noGrp="1"/>
          </p:cNvSpPr>
          <p:nvPr/>
        </p:nvSpPr>
        <p:spPr bwMode="auto">
          <a:xfrm>
            <a:off x="6820222" y="5653311"/>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pPr algn="r">
              <a:spcBef>
                <a:spcPct val="50000"/>
              </a:spcBef>
            </a:pPr>
            <a:fld id="{CC1096D4-C5AE-4091-B717-576ED9B3CCA9}" type="slidenum">
              <a:rPr lang="zh-TW" altLang="en-US" sz="1400">
                <a:solidFill>
                  <a:schemeClr val="bg2"/>
                </a:solidFill>
                <a:latin typeface="Arial" panose="020B0604020202020204" pitchFamily="34" charset="0"/>
              </a:rPr>
              <a:pPr algn="r">
                <a:spcBef>
                  <a:spcPct val="50000"/>
                </a:spcBef>
              </a:pPr>
              <a:t>8</a:t>
            </a:fld>
            <a:endParaRPr lang="zh-TW" altLang="zh-TW" sz="1400">
              <a:solidFill>
                <a:schemeClr val="bg2"/>
              </a:solidFill>
              <a:latin typeface="Arial" panose="020B0604020202020204" pitchFamily="34" charset="0"/>
            </a:endParaRPr>
          </a:p>
        </p:txBody>
      </p:sp>
      <p:sp>
        <p:nvSpPr>
          <p:cNvPr id="1258499" name="Rectangle 2"/>
          <p:cNvSpPr>
            <a:spLocks noGrp="1" noChangeArrowheads="1"/>
          </p:cNvSpPr>
          <p:nvPr>
            <p:ph type="title"/>
          </p:nvPr>
        </p:nvSpPr>
        <p:spPr/>
        <p:txBody>
          <a:bodyPr/>
          <a:lstStyle/>
          <a:p>
            <a:r>
              <a:rPr lang="en-US" altLang="zh-TW" dirty="0"/>
              <a:t>MEMS Accelerometer</a:t>
            </a:r>
          </a:p>
        </p:txBody>
      </p:sp>
      <p:sp>
        <p:nvSpPr>
          <p:cNvPr id="2" name="投影片編號版面配置區 1"/>
          <p:cNvSpPr>
            <a:spLocks noGrp="1"/>
          </p:cNvSpPr>
          <p:nvPr>
            <p:ph type="sldNum" sz="quarter" idx="11"/>
          </p:nvPr>
        </p:nvSpPr>
        <p:spPr/>
        <p:txBody>
          <a:bodyPr/>
          <a:lstStyle/>
          <a:p>
            <a:pPr>
              <a:defRPr/>
            </a:pPr>
            <a:fld id="{EAD4F8DA-99A1-4CF9-A981-2621FECEC23E}" type="slidenum">
              <a:rPr lang="zh-TW" altLang="en-US" smtClean="0"/>
              <a:pPr>
                <a:defRPr/>
              </a:pPr>
              <a:t>8</a:t>
            </a:fld>
            <a:endParaRPr lang="zh-TW" altLang="zh-TW"/>
          </a:p>
        </p:txBody>
      </p:sp>
      <p:pic>
        <p:nvPicPr>
          <p:cNvPr id="12585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1485" y="2876774"/>
            <a:ext cx="4059237"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501" name="Text Box 5"/>
          <p:cNvSpPr txBox="1">
            <a:spLocks noChangeArrowheads="1"/>
          </p:cNvSpPr>
          <p:nvPr/>
        </p:nvSpPr>
        <p:spPr bwMode="auto">
          <a:xfrm>
            <a:off x="197172" y="2300511"/>
            <a:ext cx="15573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rPr>
              <a:t>Substrate with circuitry</a:t>
            </a:r>
          </a:p>
        </p:txBody>
      </p:sp>
      <p:sp>
        <p:nvSpPr>
          <p:cNvPr id="1258502" name="Text Box 6"/>
          <p:cNvSpPr txBox="1">
            <a:spLocks noChangeArrowheads="1"/>
          </p:cNvSpPr>
          <p:nvPr/>
        </p:nvSpPr>
        <p:spPr bwMode="auto">
          <a:xfrm>
            <a:off x="3508697" y="1725836"/>
            <a:ext cx="1566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rPr>
              <a:t>Proof mass</a:t>
            </a:r>
          </a:p>
        </p:txBody>
      </p:sp>
      <p:sp>
        <p:nvSpPr>
          <p:cNvPr id="1258503" name="Line 7"/>
          <p:cNvSpPr>
            <a:spLocks noChangeShapeType="1"/>
          </p:cNvSpPr>
          <p:nvPr/>
        </p:nvSpPr>
        <p:spPr bwMode="auto">
          <a:xfrm flipH="1">
            <a:off x="3940497" y="2156049"/>
            <a:ext cx="477838" cy="144145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1258504" name="Text Box 8"/>
          <p:cNvSpPr txBox="1">
            <a:spLocks noChangeArrowheads="1"/>
          </p:cNvSpPr>
          <p:nvPr/>
        </p:nvSpPr>
        <p:spPr bwMode="auto">
          <a:xfrm>
            <a:off x="314647" y="1508349"/>
            <a:ext cx="22894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dirty="0">
                <a:solidFill>
                  <a:srgbClr val="FF0000"/>
                </a:solidFill>
                <a:latin typeface="+mn-lt"/>
              </a:rPr>
              <a:t>Suspension arms</a:t>
            </a:r>
          </a:p>
        </p:txBody>
      </p:sp>
      <p:sp>
        <p:nvSpPr>
          <p:cNvPr id="1258505" name="Line 9"/>
          <p:cNvSpPr>
            <a:spLocks noChangeShapeType="1"/>
          </p:cNvSpPr>
          <p:nvPr/>
        </p:nvSpPr>
        <p:spPr bwMode="auto">
          <a:xfrm>
            <a:off x="1968822" y="1868711"/>
            <a:ext cx="1512888" cy="1439863"/>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1258506" name="Text Box 10"/>
          <p:cNvSpPr txBox="1">
            <a:spLocks noChangeArrowheads="1"/>
          </p:cNvSpPr>
          <p:nvPr/>
        </p:nvSpPr>
        <p:spPr bwMode="auto">
          <a:xfrm>
            <a:off x="2618110" y="5108799"/>
            <a:ext cx="2218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r>
              <a:rPr lang="en-US" altLang="zh-TW">
                <a:solidFill>
                  <a:srgbClr val="FF0000"/>
                </a:solidFill>
                <a:latin typeface="+mn-lt"/>
              </a:rPr>
              <a:t>Axis of response</a:t>
            </a:r>
            <a:endParaRPr lang="zh-TW" altLang="en-US">
              <a:solidFill>
                <a:srgbClr val="FF0000"/>
              </a:solidFill>
              <a:latin typeface="+mn-lt"/>
            </a:endParaRPr>
          </a:p>
        </p:txBody>
      </p:sp>
      <p:sp>
        <p:nvSpPr>
          <p:cNvPr id="1258507" name="Line 11"/>
          <p:cNvSpPr>
            <a:spLocks noChangeShapeType="1"/>
          </p:cNvSpPr>
          <p:nvPr/>
        </p:nvSpPr>
        <p:spPr bwMode="auto">
          <a:xfrm>
            <a:off x="413072" y="3453036"/>
            <a:ext cx="1727200" cy="1081088"/>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1258508" name="Line 12"/>
          <p:cNvSpPr>
            <a:spLocks noChangeShapeType="1"/>
          </p:cNvSpPr>
          <p:nvPr/>
        </p:nvSpPr>
        <p:spPr bwMode="auto">
          <a:xfrm flipH="1" flipV="1">
            <a:off x="3364235" y="4318224"/>
            <a:ext cx="406400" cy="863600"/>
          </a:xfrm>
          <a:prstGeom prst="line">
            <a:avLst/>
          </a:prstGeom>
          <a:noFill/>
          <a:ln w="2857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latin typeface="+mn-lt"/>
            </a:endParaRPr>
          </a:p>
        </p:txBody>
      </p:sp>
      <p:pic>
        <p:nvPicPr>
          <p:cNvPr id="1258509" name="Picture 1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453385" y="1052736"/>
            <a:ext cx="3024187"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8510" name="Oval 14"/>
          <p:cNvSpPr>
            <a:spLocks noChangeArrowheads="1"/>
          </p:cNvSpPr>
          <p:nvPr/>
        </p:nvSpPr>
        <p:spPr bwMode="auto">
          <a:xfrm>
            <a:off x="4372297" y="3092674"/>
            <a:ext cx="1008063" cy="576262"/>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anose="02020603050405020304" pitchFamily="18" charset="0"/>
                <a:ea typeface="新細明體" panose="02020500000000000000" pitchFamily="18" charset="-120"/>
              </a:defRPr>
            </a:lvl1pPr>
            <a:lvl2pPr marL="742950" indent="-285750">
              <a:defRPr sz="2400">
                <a:solidFill>
                  <a:schemeClr val="tx1"/>
                </a:solidFill>
                <a:latin typeface="Times New Roman" panose="02020603050405020304" pitchFamily="18" charset="0"/>
                <a:ea typeface="新細明體" panose="02020500000000000000" pitchFamily="18" charset="-120"/>
              </a:defRPr>
            </a:lvl2pPr>
            <a:lvl3pPr marL="1143000" indent="-228600">
              <a:defRPr sz="2400">
                <a:solidFill>
                  <a:schemeClr val="tx1"/>
                </a:solidFill>
                <a:latin typeface="Times New Roman" panose="02020603050405020304" pitchFamily="18" charset="0"/>
                <a:ea typeface="新細明體" panose="02020500000000000000" pitchFamily="18" charset="-120"/>
              </a:defRPr>
            </a:lvl3pPr>
            <a:lvl4pPr marL="1600200" indent="-228600">
              <a:defRPr sz="2400">
                <a:solidFill>
                  <a:schemeClr val="tx1"/>
                </a:solidFill>
                <a:latin typeface="Times New Roman" panose="02020603050405020304" pitchFamily="18" charset="0"/>
                <a:ea typeface="新細明體" panose="02020500000000000000" pitchFamily="18" charset="-120"/>
              </a:defRPr>
            </a:lvl4pPr>
            <a:lvl5pPr marL="2057400" indent="-228600">
              <a:defRPr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新細明體" panose="02020500000000000000" pitchFamily="18" charset="-120"/>
              </a:defRPr>
            </a:lvl9pPr>
          </a:lstStyle>
          <a:p>
            <a:endParaRPr lang="zh-TW" altLang="en-US" sz="3200">
              <a:latin typeface="+mn-lt"/>
            </a:endParaRPr>
          </a:p>
        </p:txBody>
      </p:sp>
      <p:sp>
        <p:nvSpPr>
          <p:cNvPr id="1258511" name="Line 15"/>
          <p:cNvSpPr>
            <a:spLocks noChangeShapeType="1"/>
          </p:cNvSpPr>
          <p:nvPr/>
        </p:nvSpPr>
        <p:spPr bwMode="auto">
          <a:xfrm flipV="1">
            <a:off x="4516760" y="1797274"/>
            <a:ext cx="1081087" cy="1368425"/>
          </a:xfrm>
          <a:prstGeom prst="line">
            <a:avLst/>
          </a:prstGeom>
          <a:noFill/>
          <a:ln w="9525">
            <a:solidFill>
              <a:srgbClr val="FF33CC"/>
            </a:solidFill>
            <a:round/>
            <a:headEnd/>
            <a:tailEn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1258512" name="Line 16"/>
          <p:cNvSpPr>
            <a:spLocks noChangeShapeType="1"/>
          </p:cNvSpPr>
          <p:nvPr/>
        </p:nvSpPr>
        <p:spPr bwMode="auto">
          <a:xfrm flipV="1">
            <a:off x="4948560" y="3165699"/>
            <a:ext cx="2305050" cy="503237"/>
          </a:xfrm>
          <a:prstGeom prst="line">
            <a:avLst/>
          </a:prstGeom>
          <a:noFill/>
          <a:ln w="9525">
            <a:solidFill>
              <a:srgbClr val="FF33CC"/>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1258513" name="Picture 1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5547" y="3500661"/>
            <a:ext cx="257492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278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標楷體"/>
      </a:majorFont>
      <a:minorFont>
        <a:latin typeface="Calibri"/>
        <a:ea typeface="標楷體"/>
        <a:cs typeface="標楷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ahoma" charset="0"/>
            <a:ea typeface="標楷體" charset="0"/>
            <a:cs typeface="標楷體" charset="0"/>
          </a:defRPr>
        </a:defPPr>
      </a:lstStyle>
    </a:lnDef>
    <a:txDef>
      <a:spPr>
        <a:noFill/>
      </a:spPr>
      <a:bodyPr wrap="none" rtlCol="0">
        <a:spAutoFit/>
      </a:bodyPr>
      <a:lstStyle>
        <a:defPPr>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4669</TotalTime>
  <Words>1023</Words>
  <Application>Microsoft Office PowerPoint</Application>
  <PresentationFormat>如螢幕大小 (4:3)</PresentationFormat>
  <Paragraphs>277</Paragraphs>
  <Slides>25</Slides>
  <Notes>8</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新細明體</vt:lpstr>
      <vt:lpstr>標楷體</vt:lpstr>
      <vt:lpstr>Arial</vt:lpstr>
      <vt:lpstr>Calibri</vt:lpstr>
      <vt:lpstr>Courier New</vt:lpstr>
      <vt:lpstr>Symbol</vt:lpstr>
      <vt:lpstr>Tahoma</vt:lpstr>
      <vt:lpstr>Times New Roman</vt:lpstr>
      <vt:lpstr>Wingdings</vt:lpstr>
      <vt:lpstr>Contemporary Portrait</vt:lpstr>
      <vt:lpstr>CS4101 嵌入式系統概論  Sensors</vt:lpstr>
      <vt:lpstr>Outline</vt:lpstr>
      <vt:lpstr>What Are Sensors?</vt:lpstr>
      <vt:lpstr>Sensors</vt:lpstr>
      <vt:lpstr>Sensor Applications</vt:lpstr>
      <vt:lpstr>Accelerometers</vt:lpstr>
      <vt:lpstr>Accelerometer Types</vt:lpstr>
      <vt:lpstr>Accelerometer Types</vt:lpstr>
      <vt:lpstr>MEMS Accelerometer</vt:lpstr>
      <vt:lpstr>Accelerometer at Work: X, Y, Z Movement</vt:lpstr>
      <vt:lpstr>Accelerometer Application: Pedometer</vt:lpstr>
      <vt:lpstr>Gyroscopes</vt:lpstr>
      <vt:lpstr>Mechanical Gyroscopes</vt:lpstr>
      <vt:lpstr>Fiber Optic Gyroscopes</vt:lpstr>
      <vt:lpstr>MEMS Gyroscopes</vt:lpstr>
      <vt:lpstr>3-axis MEMS Gyroscope</vt:lpstr>
      <vt:lpstr>Gyroscope Applications</vt:lpstr>
      <vt:lpstr>Accelerometers versus Gyroscopes</vt:lpstr>
      <vt:lpstr>Outline</vt:lpstr>
      <vt:lpstr>MPU-6050</vt:lpstr>
      <vt:lpstr>MPU-6050: Accelerometer</vt:lpstr>
      <vt:lpstr>MPU6050 - Gyroscope</vt:lpstr>
      <vt:lpstr> MPU6050.h/.c (Library/NuMakerLib/Include,Source)</vt:lpstr>
      <vt:lpstr> smpl_I2C_MPU6050 (SampleCode/NuMaker-TRIO)</vt:lpstr>
      <vt:lpstr> smpl_I2C_MPU6050_Tilt (SampleCode/NuMaker-TRIO)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CS4101 嵌入式系統概論  Interrupts </dc:title>
  <dc:creator>Chung-Ta King</dc:creator>
  <cp:lastModifiedBy>Chung-Ta King</cp:lastModifiedBy>
  <cp:revision>533</cp:revision>
  <dcterms:created xsi:type="dcterms:W3CDTF">2000-02-07T23:54:30Z</dcterms:created>
  <dcterms:modified xsi:type="dcterms:W3CDTF">2015-12-08T14:12:38Z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