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88" r:id="rId2"/>
    <p:sldId id="447" r:id="rId3"/>
    <p:sldId id="448" r:id="rId4"/>
    <p:sldId id="479" r:id="rId5"/>
    <p:sldId id="451" r:id="rId6"/>
    <p:sldId id="480" r:id="rId7"/>
    <p:sldId id="481" r:id="rId8"/>
    <p:sldId id="482" r:id="rId9"/>
    <p:sldId id="483" r:id="rId10"/>
    <p:sldId id="492" r:id="rId11"/>
    <p:sldId id="484" r:id="rId12"/>
    <p:sldId id="493" r:id="rId13"/>
    <p:sldId id="494" r:id="rId14"/>
    <p:sldId id="495" r:id="rId15"/>
    <p:sldId id="496" r:id="rId16"/>
    <p:sldId id="497" r:id="rId17"/>
    <p:sldId id="498" r:id="rId18"/>
    <p:sldId id="499" r:id="rId19"/>
    <p:sldId id="470" r:id="rId20"/>
    <p:sldId id="486" r:id="rId21"/>
    <p:sldId id="489" r:id="rId22"/>
    <p:sldId id="485" r:id="rId23"/>
    <p:sldId id="487" r:id="rId24"/>
    <p:sldId id="490" r:id="rId25"/>
    <p:sldId id="474" r:id="rId26"/>
    <p:sldId id="491" r:id="rId27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9933"/>
    <a:srgbClr val="33CC33"/>
    <a:srgbClr val="FFCC66"/>
    <a:srgbClr val="FFCC99"/>
    <a:srgbClr val="FF0000"/>
    <a:srgbClr val="99C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286" y="53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7296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F8720FD9-120A-45D0-BD27-F980DB659080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1346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98EEF703-A619-4889-95DC-465EFE4F83E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82907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9167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rPr>
              <a:t>When the bus is free/idle, meaning no master device is engaging the bus (both SCL and SDA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rPr>
              <a:t>lines are high), a master can initiate a transfer by sending a START signal. A START signal,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rPr>
              <a:t>usually referred as the S-bit, is defined as a HIGH to LOW transition on the SDA line while SCL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rPr>
              <a:t>is HIGH. The START signal denotes the beginning of a new data transfer.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697259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20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219690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21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378580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22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85045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charset="0"/>
                <a:ea typeface="新細明體" charset="0"/>
                <a:cs typeface="新細明體" charset="0"/>
              </a:rPr>
              <a:t>A differential ADC will measure the voltage difference between two pins (the plus and minus input). A single-ended ("regular") ADC will measure the voltage difference between one pin and ground.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EF703-A619-4889-95DC-465EFE4F83EA}" type="slidenum">
              <a:rPr lang="zh-TW" altLang="en-US" smtClean="0"/>
              <a:pPr>
                <a:defRPr/>
              </a:pPr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05923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80202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EF703-A619-4889-95DC-465EFE4F83EA}" type="slidenum">
              <a:rPr lang="zh-TW" altLang="en-US" smtClean="0"/>
              <a:pPr>
                <a:defRPr/>
              </a:pPr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892163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D30A46B-0DB3-4E5B-9D2B-61D88B479EB7}" type="slidenum">
              <a:rPr lang="en-GB" altLang="zh-TW"/>
              <a:pPr/>
              <a:t>12</a:t>
            </a:fld>
            <a:endParaRPr lang="en-GB" altLang="zh-TW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21189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D30A46B-0DB3-4E5B-9D2B-61D88B479EB7}" type="slidenum">
              <a:rPr lang="en-GB" altLang="zh-TW"/>
              <a:pPr/>
              <a:t>13</a:t>
            </a:fld>
            <a:endParaRPr lang="en-GB" altLang="zh-TW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129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D30A46B-0DB3-4E5B-9D2B-61D88B479EB7}" type="slidenum">
              <a:rPr lang="en-GB" altLang="zh-TW"/>
              <a:pPr/>
              <a:t>14</a:t>
            </a:fld>
            <a:endParaRPr lang="en-GB" altLang="zh-TW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28067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EF703-A619-4889-95DC-465EFE4F83EA}" type="slidenum">
              <a:rPr lang="zh-TW" altLang="en-US" smtClean="0"/>
              <a:pPr>
                <a:defRPr/>
              </a:pPr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9408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rPr>
              <a:t>When the bus is free/idle, meaning no master device is engaging the bus (both SCL and SDA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rPr>
              <a:t>lines are high), a master can initiate a transfer by sending a START signal. A START signal,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rPr>
              <a:t>usually referred as the S-bit, is defined as a HIGH to LOW transition on the SDA line while SCL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rPr>
              <a:t>is HIGH. The START signal denotes the beginning of a new data transfer.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41888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7126D7-2226-4CF4-89DC-1CA388FF3E0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2978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90E11-D4C9-4736-9586-DD2A24C439A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23960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990B5-0C4C-429A-9F6E-F0C8CEFC6D17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3389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AD3E7-B039-4A93-AACD-1369AB5C0DA9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077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D7977-9BA0-48E7-81F9-590A1D8BC6B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6754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637AE-06FB-472C-8804-23E15062B4AF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8160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21326-5002-4537-AB4D-A4F024E54A7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8031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97D5C-740A-4F5C-A848-0CD35FD783BB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2505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4F8DA-99A1-4CF9-A981-2621FECEC23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5861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C183B-1CFB-48EF-8328-1C115138F735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58475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1E77D-F4F5-4B7C-8CD9-C31B3E34D152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95937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27" name="Picture 11" descr="清大LOGO(鳥)"/>
          <p:cNvPicPr>
            <a:picLocks noChangeAspect="1" noChangeArrowheads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AB17737F-DE39-4645-9C7E-900D1ED27EF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  <p:sp>
        <p:nvSpPr>
          <p:cNvPr id="1032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33" name="Picture 14" descr="清大書法字 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1035" name="Picture 13" descr="清大LOGO(圓)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CS4101 </a:t>
            </a:r>
            <a:r>
              <a:rPr lang="zh-TW" altLang="en-US" sz="3200" b="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嵌入式系統概論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err="1"/>
              <a:t>NuMaker</a:t>
            </a:r>
            <a:r>
              <a:rPr lang="en-US" altLang="zh-TW" dirty="0"/>
              <a:t> </a:t>
            </a:r>
            <a:r>
              <a:rPr lang="en-US" altLang="zh-TW" dirty="0" smtClean="0"/>
              <a:t>TRIO: ADC, I2C, LCD</a:t>
            </a:r>
            <a:endParaRPr lang="en-US" altLang="zh-TW" b="0" dirty="0" smtClean="0"/>
          </a:p>
        </p:txBody>
      </p:sp>
      <p:sp>
        <p:nvSpPr>
          <p:cNvPr id="5123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Prof. Chung-Ta King</a:t>
            </a:r>
          </a:p>
          <a:p>
            <a:r>
              <a:rPr lang="en-US" altLang="zh-TW" sz="2800" dirty="0" smtClean="0"/>
              <a:t>Department of Computer Science</a:t>
            </a:r>
          </a:p>
          <a:p>
            <a:r>
              <a:rPr lang="en-US" altLang="zh-TW" sz="2800" dirty="0" smtClean="0"/>
              <a:t>National Tsing Hua University, Taiwan</a:t>
            </a:r>
            <a:endParaRPr lang="zh-TW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36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</a:t>
            </a:r>
            <a:r>
              <a:rPr lang="en-US" altLang="zh-TW" baseline="30000" smtClean="0"/>
              <a:t>2</a:t>
            </a:r>
            <a:r>
              <a:rPr lang="en-US" altLang="zh-TW" smtClean="0"/>
              <a:t>C Serial Communication</a:t>
            </a:r>
            <a:endParaRPr lang="en-US" altLang="zh-TW" dirty="0"/>
          </a:p>
        </p:txBody>
      </p:sp>
      <p:sp>
        <p:nvSpPr>
          <p:cNvPr id="12636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C: Inter Integrated Circuit Bus</a:t>
            </a:r>
          </a:p>
          <a:p>
            <a:pPr lvl="1"/>
            <a:r>
              <a:rPr lang="en-US" altLang="zh-TW" dirty="0" smtClean="0"/>
              <a:t>Two-wire serial </a:t>
            </a:r>
            <a:r>
              <a:rPr lang="en-US" altLang="zh-TW" dirty="0" err="1" smtClean="0"/>
              <a:t>multimaster</a:t>
            </a:r>
            <a:r>
              <a:rPr lang="en-US" altLang="zh-TW" dirty="0" smtClean="0"/>
              <a:t>-slave bus protocol by Philips in the 1980s</a:t>
            </a:r>
          </a:p>
          <a:p>
            <a:pPr lvl="1"/>
            <a:r>
              <a:rPr lang="en-US" altLang="zh-TW" dirty="0" smtClean="0"/>
              <a:t>Enables peripheral ICs to communicate using simple communication hardware</a:t>
            </a:r>
          </a:p>
          <a:p>
            <a:pPr lvl="1"/>
            <a:r>
              <a:rPr lang="en-US" altLang="zh-TW" dirty="0" smtClean="0"/>
              <a:t>7-bit or 10-bit address space</a:t>
            </a:r>
          </a:p>
          <a:p>
            <a:pPr lvl="1"/>
            <a:r>
              <a:rPr lang="en-US" altLang="zh-TW" dirty="0" smtClean="0"/>
              <a:t>Data transfer rate: 100 </a:t>
            </a:r>
            <a:r>
              <a:rPr lang="en-US" altLang="zh-TW" dirty="0" err="1" smtClean="0"/>
              <a:t>kbits</a:t>
            </a:r>
            <a:r>
              <a:rPr lang="en-US" altLang="zh-TW" dirty="0" smtClean="0"/>
              <a:t>/s (standard mode), 400 </a:t>
            </a:r>
            <a:r>
              <a:rPr lang="en-US" altLang="zh-TW" dirty="0" err="1" smtClean="0"/>
              <a:t>kbits</a:t>
            </a:r>
            <a:r>
              <a:rPr lang="en-US" altLang="zh-TW" dirty="0" smtClean="0"/>
              <a:t>/s (fast mode), 3.4M bits/s (high speed mode)</a:t>
            </a:r>
          </a:p>
          <a:p>
            <a:pPr lvl="1"/>
            <a:r>
              <a:rPr lang="en-US" altLang="zh-TW" dirty="0" smtClean="0"/>
              <a:t>Common devices capable of interfacing to I</a:t>
            </a:r>
            <a:r>
              <a:rPr lang="en-US" altLang="zh-TW" sz="2800" baseline="30000" dirty="0" smtClean="0"/>
              <a:t>2</a:t>
            </a:r>
            <a:r>
              <a:rPr lang="en-US" altLang="zh-TW" dirty="0" smtClean="0"/>
              <a:t>C bus:</a:t>
            </a:r>
          </a:p>
          <a:p>
            <a:pPr lvl="2"/>
            <a:r>
              <a:rPr lang="en-US" altLang="zh-TW" dirty="0" smtClean="0"/>
              <a:t>EPROMS, Flash, and some RAM memory, real-time clocks, watchdog timers, and microcontrollers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1557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</a:t>
            </a:r>
            <a:r>
              <a:rPr lang="en-US" altLang="zh-TW" baseline="30000" dirty="0"/>
              <a:t>2</a:t>
            </a:r>
            <a:r>
              <a:rPr lang="en-US" altLang="zh-TW" dirty="0"/>
              <a:t>C (Inter Integrated Circuit)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</a:t>
            </a:r>
            <a:r>
              <a:rPr lang="en-US" altLang="zh-TW" baseline="30000" dirty="0"/>
              <a:t>2</a:t>
            </a:r>
            <a:r>
              <a:rPr lang="en-US" altLang="zh-TW" dirty="0"/>
              <a:t>C is a two-wire, bi-directional </a:t>
            </a:r>
            <a:r>
              <a:rPr lang="en-US" altLang="zh-TW" dirty="0" smtClean="0"/>
              <a:t>synchronous serial bus supporting multiple masters with collision detection </a:t>
            </a:r>
            <a:r>
              <a:rPr lang="en-US" altLang="zh-TW" dirty="0"/>
              <a:t>and </a:t>
            </a:r>
            <a:r>
              <a:rPr lang="en-US" altLang="zh-TW" dirty="0" smtClean="0"/>
              <a:t>arbitration</a:t>
            </a:r>
          </a:p>
          <a:p>
            <a:pPr lvl="1"/>
            <a:r>
              <a:rPr lang="en-US" altLang="zh-TW" dirty="0" smtClean="0"/>
              <a:t>Serial </a:t>
            </a:r>
            <a:r>
              <a:rPr lang="en-US" altLang="zh-TW" dirty="0"/>
              <a:t>8-bit </a:t>
            </a:r>
            <a:r>
              <a:rPr lang="en-US" altLang="zh-TW" dirty="0" smtClean="0"/>
              <a:t>bi-directional data transfers up </a:t>
            </a:r>
            <a:r>
              <a:rPr lang="en-US" altLang="zh-TW" dirty="0"/>
              <a:t>to </a:t>
            </a:r>
            <a:r>
              <a:rPr lang="en-US" altLang="zh-TW" dirty="0" smtClean="0"/>
              <a:t>1 Mbps between a Master </a:t>
            </a:r>
            <a:r>
              <a:rPr lang="en-US" altLang="zh-TW" dirty="0"/>
              <a:t>and a Slave </a:t>
            </a:r>
            <a:r>
              <a:rPr lang="en-US" altLang="zh-TW" dirty="0" smtClean="0"/>
              <a:t>according </a:t>
            </a:r>
            <a:r>
              <a:rPr lang="en-US" altLang="zh-TW" dirty="0"/>
              <a:t>to SCL on the SDA </a:t>
            </a:r>
            <a:r>
              <a:rPr lang="en-US" altLang="zh-TW" dirty="0" smtClean="0"/>
              <a:t>line</a:t>
            </a:r>
            <a:endParaRPr lang="en-US" altLang="zh-TW" dirty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10</a:t>
            </a:fld>
            <a:endParaRPr lang="zh-TW" altLang="zh-TW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339752" y="3140968"/>
            <a:ext cx="5983512" cy="2916932"/>
            <a:chOff x="827088" y="1846263"/>
            <a:chExt cx="7580312" cy="3886200"/>
          </a:xfrm>
        </p:grpSpPr>
        <p:cxnSp>
          <p:nvCxnSpPr>
            <p:cNvPr id="6" name="Straight Connector 2"/>
            <p:cNvCxnSpPr>
              <a:cxnSpLocks noChangeShapeType="1"/>
            </p:cNvCxnSpPr>
            <p:nvPr/>
          </p:nvCxnSpPr>
          <p:spPr bwMode="auto">
            <a:xfrm>
              <a:off x="2339975" y="1989138"/>
              <a:ext cx="3744913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TextBox 5"/>
            <p:cNvSpPr txBox="1">
              <a:spLocks noChangeArrowheads="1"/>
            </p:cNvSpPr>
            <p:nvPr/>
          </p:nvSpPr>
          <p:spPr bwMode="auto">
            <a:xfrm>
              <a:off x="6102350" y="1846263"/>
              <a:ext cx="571500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1600" b="1">
                  <a:latin typeface="Arial" panose="020B0604020202020204" pitchFamily="34" charset="0"/>
                  <a:ea typeface="新細明體" panose="02020500000000000000" pitchFamily="18" charset="-120"/>
                  <a:cs typeface="Arial" panose="020B0604020202020204" pitchFamily="34" charset="0"/>
                </a:rPr>
                <a:t>Vdd</a:t>
              </a:r>
              <a:endParaRPr lang="zh-TW" altLang="en-US" sz="1600" b="1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pic>
          <p:nvPicPr>
            <p:cNvPr id="8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41838" y="1992313"/>
              <a:ext cx="79375" cy="358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2675" y="1992313"/>
              <a:ext cx="80963" cy="358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0" name="Straight Connector 13"/>
            <p:cNvCxnSpPr>
              <a:cxnSpLocks noChangeShapeType="1"/>
            </p:cNvCxnSpPr>
            <p:nvPr/>
          </p:nvCxnSpPr>
          <p:spPr bwMode="auto">
            <a:xfrm>
              <a:off x="1343025" y="2636838"/>
              <a:ext cx="4741863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" name="TextBox 14"/>
            <p:cNvSpPr txBox="1">
              <a:spLocks noChangeArrowheads="1"/>
            </p:cNvSpPr>
            <p:nvPr/>
          </p:nvSpPr>
          <p:spPr bwMode="auto">
            <a:xfrm>
              <a:off x="6102350" y="2466975"/>
              <a:ext cx="2268538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1600" b="1">
                  <a:latin typeface="Arial" panose="020B0604020202020204" pitchFamily="34" charset="0"/>
                  <a:ea typeface="新細明體" panose="02020500000000000000" pitchFamily="18" charset="-120"/>
                  <a:cs typeface="Arial" panose="020B0604020202020204" pitchFamily="34" charset="0"/>
                </a:rPr>
                <a:t>SDA</a:t>
              </a:r>
              <a:r>
                <a:rPr lang="en-US" altLang="zh-TW" sz="1600">
                  <a:latin typeface="Arial" panose="020B0604020202020204" pitchFamily="34" charset="0"/>
                  <a:ea typeface="新細明體" panose="02020500000000000000" pitchFamily="18" charset="-120"/>
                  <a:cs typeface="Arial" panose="020B0604020202020204" pitchFamily="34" charset="0"/>
                </a:rPr>
                <a:t> (Serial Data Line)</a:t>
              </a:r>
              <a:endParaRPr lang="zh-TW" altLang="en-US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cxnSp>
          <p:nvCxnSpPr>
            <p:cNvPr id="12" name="Straight Connector 15"/>
            <p:cNvCxnSpPr>
              <a:cxnSpLocks noChangeShapeType="1"/>
            </p:cNvCxnSpPr>
            <p:nvPr/>
          </p:nvCxnSpPr>
          <p:spPr bwMode="auto">
            <a:xfrm>
              <a:off x="1343025" y="3068638"/>
              <a:ext cx="4741863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" name="TextBox 16"/>
            <p:cNvSpPr txBox="1">
              <a:spLocks noChangeArrowheads="1"/>
            </p:cNvSpPr>
            <p:nvPr/>
          </p:nvSpPr>
          <p:spPr bwMode="auto">
            <a:xfrm>
              <a:off x="6102350" y="2816225"/>
              <a:ext cx="230505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1600" b="1">
                  <a:latin typeface="Arial" panose="020B0604020202020204" pitchFamily="34" charset="0"/>
                  <a:ea typeface="新細明體" panose="02020500000000000000" pitchFamily="18" charset="-120"/>
                  <a:cs typeface="Arial" panose="020B0604020202020204" pitchFamily="34" charset="0"/>
                </a:rPr>
                <a:t>SCL</a:t>
              </a:r>
              <a:r>
                <a:rPr lang="en-US" altLang="zh-TW" sz="1600">
                  <a:latin typeface="Arial" panose="020B0604020202020204" pitchFamily="34" charset="0"/>
                  <a:ea typeface="新細明體" panose="02020500000000000000" pitchFamily="18" charset="-120"/>
                  <a:cs typeface="Arial" panose="020B0604020202020204" pitchFamily="34" charset="0"/>
                </a:rPr>
                <a:t> (Serial Clock Line)</a:t>
              </a:r>
              <a:endParaRPr lang="zh-TW" altLang="en-US" sz="16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cxnSp>
          <p:nvCxnSpPr>
            <p:cNvPr id="14" name="Straight Connector 73"/>
            <p:cNvCxnSpPr>
              <a:cxnSpLocks noChangeShapeType="1"/>
            </p:cNvCxnSpPr>
            <p:nvPr/>
          </p:nvCxnSpPr>
          <p:spPr bwMode="auto">
            <a:xfrm>
              <a:off x="3663950" y="2351088"/>
              <a:ext cx="0" cy="71755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75"/>
            <p:cNvCxnSpPr>
              <a:cxnSpLocks noChangeShapeType="1"/>
            </p:cNvCxnSpPr>
            <p:nvPr/>
          </p:nvCxnSpPr>
          <p:spPr bwMode="auto">
            <a:xfrm>
              <a:off x="4581525" y="2351088"/>
              <a:ext cx="0" cy="28575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6" name="Oval 72"/>
            <p:cNvSpPr>
              <a:spLocks noChangeArrowheads="1"/>
            </p:cNvSpPr>
            <p:nvPr/>
          </p:nvSpPr>
          <p:spPr bwMode="auto">
            <a:xfrm>
              <a:off x="3621088" y="3024188"/>
              <a:ext cx="80962" cy="825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17" name="Oval 78"/>
            <p:cNvSpPr>
              <a:spLocks noChangeArrowheads="1"/>
            </p:cNvSpPr>
            <p:nvPr/>
          </p:nvSpPr>
          <p:spPr bwMode="auto">
            <a:xfrm>
              <a:off x="4541838" y="2595563"/>
              <a:ext cx="79375" cy="825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cxnSp>
          <p:nvCxnSpPr>
            <p:cNvPr id="18" name="Straight Connector 12"/>
            <p:cNvCxnSpPr>
              <a:cxnSpLocks noChangeShapeType="1"/>
            </p:cNvCxnSpPr>
            <p:nvPr/>
          </p:nvCxnSpPr>
          <p:spPr bwMode="auto">
            <a:xfrm>
              <a:off x="2490788" y="3940175"/>
              <a:ext cx="0" cy="431800"/>
            </a:xfrm>
            <a:prstGeom prst="line">
              <a:avLst/>
            </a:prstGeom>
            <a:noFill/>
            <a:ln w="571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24"/>
            <p:cNvCxnSpPr>
              <a:cxnSpLocks noChangeShapeType="1"/>
            </p:cNvCxnSpPr>
            <p:nvPr/>
          </p:nvCxnSpPr>
          <p:spPr bwMode="auto">
            <a:xfrm>
              <a:off x="2400300" y="4030663"/>
              <a:ext cx="0" cy="269875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Connector 28"/>
            <p:cNvCxnSpPr>
              <a:cxnSpLocks noChangeShapeType="1"/>
            </p:cNvCxnSpPr>
            <p:nvPr/>
          </p:nvCxnSpPr>
          <p:spPr bwMode="auto">
            <a:xfrm flipH="1">
              <a:off x="2112963" y="4168775"/>
              <a:ext cx="287337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TextBox 30"/>
            <p:cNvSpPr txBox="1">
              <a:spLocks noChangeArrowheads="1"/>
            </p:cNvSpPr>
            <p:nvPr/>
          </p:nvSpPr>
          <p:spPr bwMode="auto">
            <a:xfrm>
              <a:off x="960438" y="4032250"/>
              <a:ext cx="1036637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1200">
                  <a:latin typeface="Arial" panose="020B0604020202020204" pitchFamily="34" charset="0"/>
                  <a:ea typeface="新細明體" panose="02020500000000000000" pitchFamily="18" charset="-120"/>
                  <a:cs typeface="Arial" panose="020B0604020202020204" pitchFamily="34" charset="0"/>
                </a:rPr>
                <a:t>SCLKN1 out</a:t>
              </a:r>
              <a:endParaRPr lang="zh-TW" altLang="en-US" sz="12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cxnSp>
          <p:nvCxnSpPr>
            <p:cNvPr id="22" name="Straight Connector 31"/>
            <p:cNvCxnSpPr>
              <a:cxnSpLocks noChangeShapeType="1"/>
            </p:cNvCxnSpPr>
            <p:nvPr/>
          </p:nvCxnSpPr>
          <p:spPr bwMode="auto">
            <a:xfrm flipH="1">
              <a:off x="2471738" y="4291013"/>
              <a:ext cx="2159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35"/>
            <p:cNvCxnSpPr>
              <a:cxnSpLocks noChangeShapeType="1"/>
            </p:cNvCxnSpPr>
            <p:nvPr/>
          </p:nvCxnSpPr>
          <p:spPr bwMode="auto">
            <a:xfrm flipH="1">
              <a:off x="2471738" y="4011613"/>
              <a:ext cx="217487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36"/>
            <p:cNvCxnSpPr>
              <a:cxnSpLocks noChangeShapeType="1"/>
            </p:cNvCxnSpPr>
            <p:nvPr/>
          </p:nvCxnSpPr>
          <p:spPr bwMode="auto">
            <a:xfrm flipH="1">
              <a:off x="2692400" y="3065463"/>
              <a:ext cx="4763" cy="94615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40"/>
            <p:cNvCxnSpPr>
              <a:cxnSpLocks noChangeShapeType="1"/>
            </p:cNvCxnSpPr>
            <p:nvPr/>
          </p:nvCxnSpPr>
          <p:spPr bwMode="auto">
            <a:xfrm>
              <a:off x="2708275" y="4291013"/>
              <a:ext cx="0" cy="2159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" name="Isosceles Triangle 56"/>
            <p:cNvSpPr>
              <a:spLocks noChangeArrowheads="1"/>
            </p:cNvSpPr>
            <p:nvPr/>
          </p:nvSpPr>
          <p:spPr bwMode="auto">
            <a:xfrm rot="10800000">
              <a:off x="2609850" y="4510088"/>
              <a:ext cx="196850" cy="147637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27" name="Isosceles Triangle 60"/>
            <p:cNvSpPr>
              <a:spLocks noChangeArrowheads="1"/>
            </p:cNvSpPr>
            <p:nvPr/>
          </p:nvSpPr>
          <p:spPr bwMode="auto">
            <a:xfrm rot="-5400000">
              <a:off x="2365375" y="5102226"/>
              <a:ext cx="388937" cy="296862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cxnSp>
          <p:nvCxnSpPr>
            <p:cNvPr id="28" name="Straight Connector 61"/>
            <p:cNvCxnSpPr>
              <a:cxnSpLocks noChangeShapeType="1"/>
            </p:cNvCxnSpPr>
            <p:nvPr/>
          </p:nvCxnSpPr>
          <p:spPr bwMode="auto">
            <a:xfrm flipH="1">
              <a:off x="2122488" y="5245100"/>
              <a:ext cx="28892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Straight Connector 62"/>
            <p:cNvCxnSpPr>
              <a:cxnSpLocks noChangeShapeType="1"/>
            </p:cNvCxnSpPr>
            <p:nvPr/>
          </p:nvCxnSpPr>
          <p:spPr bwMode="auto">
            <a:xfrm>
              <a:off x="3048000" y="3868738"/>
              <a:ext cx="0" cy="1376362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Straight Connector 63"/>
            <p:cNvCxnSpPr>
              <a:cxnSpLocks noChangeShapeType="1"/>
            </p:cNvCxnSpPr>
            <p:nvPr/>
          </p:nvCxnSpPr>
          <p:spPr bwMode="auto">
            <a:xfrm>
              <a:off x="2708275" y="3868738"/>
              <a:ext cx="350838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Straight Connector 69"/>
            <p:cNvCxnSpPr>
              <a:cxnSpLocks noChangeShapeType="1"/>
            </p:cNvCxnSpPr>
            <p:nvPr/>
          </p:nvCxnSpPr>
          <p:spPr bwMode="auto">
            <a:xfrm>
              <a:off x="2697163" y="5245100"/>
              <a:ext cx="350837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2" name="TextBox 70"/>
            <p:cNvSpPr txBox="1">
              <a:spLocks noChangeArrowheads="1"/>
            </p:cNvSpPr>
            <p:nvPr/>
          </p:nvSpPr>
          <p:spPr bwMode="auto">
            <a:xfrm>
              <a:off x="1343025" y="5111750"/>
              <a:ext cx="746125" cy="277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1200">
                  <a:latin typeface="Arial" panose="020B0604020202020204" pitchFamily="34" charset="0"/>
                  <a:ea typeface="新細明體" panose="02020500000000000000" pitchFamily="18" charset="-120"/>
                  <a:cs typeface="Arial" panose="020B0604020202020204" pitchFamily="34" charset="0"/>
                </a:rPr>
                <a:t>SCLK in</a:t>
              </a:r>
              <a:endParaRPr lang="zh-TW" altLang="en-US" sz="12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33" name="Oval 79"/>
            <p:cNvSpPr>
              <a:spLocks noChangeArrowheads="1"/>
            </p:cNvSpPr>
            <p:nvPr/>
          </p:nvSpPr>
          <p:spPr bwMode="auto">
            <a:xfrm>
              <a:off x="2659063" y="3027363"/>
              <a:ext cx="80962" cy="825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34" name="Oval 80"/>
            <p:cNvSpPr>
              <a:spLocks noChangeArrowheads="1"/>
            </p:cNvSpPr>
            <p:nvPr/>
          </p:nvSpPr>
          <p:spPr bwMode="auto">
            <a:xfrm>
              <a:off x="2665413" y="3833813"/>
              <a:ext cx="80962" cy="841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cxnSp>
          <p:nvCxnSpPr>
            <p:cNvPr id="35" name="Straight Connector 83"/>
            <p:cNvCxnSpPr>
              <a:cxnSpLocks noChangeShapeType="1"/>
            </p:cNvCxnSpPr>
            <p:nvPr/>
          </p:nvCxnSpPr>
          <p:spPr bwMode="auto">
            <a:xfrm>
              <a:off x="4867275" y="3906838"/>
              <a:ext cx="0" cy="431800"/>
            </a:xfrm>
            <a:prstGeom prst="line">
              <a:avLst/>
            </a:prstGeom>
            <a:noFill/>
            <a:ln w="571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" name="Straight Connector 84"/>
            <p:cNvCxnSpPr>
              <a:cxnSpLocks noChangeShapeType="1"/>
            </p:cNvCxnSpPr>
            <p:nvPr/>
          </p:nvCxnSpPr>
          <p:spPr bwMode="auto">
            <a:xfrm>
              <a:off x="4776788" y="3995738"/>
              <a:ext cx="0" cy="269875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" name="Straight Connector 85"/>
            <p:cNvCxnSpPr>
              <a:cxnSpLocks noChangeShapeType="1"/>
            </p:cNvCxnSpPr>
            <p:nvPr/>
          </p:nvCxnSpPr>
          <p:spPr bwMode="auto">
            <a:xfrm flipH="1">
              <a:off x="4487863" y="4135438"/>
              <a:ext cx="28892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8" name="TextBox 86"/>
            <p:cNvSpPr txBox="1">
              <a:spLocks noChangeArrowheads="1"/>
            </p:cNvSpPr>
            <p:nvPr/>
          </p:nvSpPr>
          <p:spPr bwMode="auto">
            <a:xfrm>
              <a:off x="3336925" y="3997325"/>
              <a:ext cx="912813" cy="277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1200">
                  <a:latin typeface="Arial" panose="020B0604020202020204" pitchFamily="34" charset="0"/>
                  <a:ea typeface="新細明體" panose="02020500000000000000" pitchFamily="18" charset="-120"/>
                  <a:cs typeface="Arial" panose="020B0604020202020204" pitchFamily="34" charset="0"/>
                </a:rPr>
                <a:t>DATA1 out</a:t>
              </a:r>
              <a:endParaRPr lang="zh-TW" altLang="en-US" sz="12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cxnSp>
          <p:nvCxnSpPr>
            <p:cNvPr id="39" name="Straight Connector 87"/>
            <p:cNvCxnSpPr>
              <a:cxnSpLocks noChangeShapeType="1"/>
            </p:cNvCxnSpPr>
            <p:nvPr/>
          </p:nvCxnSpPr>
          <p:spPr bwMode="auto">
            <a:xfrm flipH="1">
              <a:off x="4848225" y="4257675"/>
              <a:ext cx="2159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88"/>
            <p:cNvCxnSpPr>
              <a:cxnSpLocks noChangeShapeType="1"/>
            </p:cNvCxnSpPr>
            <p:nvPr/>
          </p:nvCxnSpPr>
          <p:spPr bwMode="auto">
            <a:xfrm flipH="1">
              <a:off x="4848225" y="3978275"/>
              <a:ext cx="217488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89"/>
            <p:cNvCxnSpPr>
              <a:cxnSpLocks noChangeShapeType="1"/>
            </p:cNvCxnSpPr>
            <p:nvPr/>
          </p:nvCxnSpPr>
          <p:spPr bwMode="auto">
            <a:xfrm>
              <a:off x="5068888" y="2636838"/>
              <a:ext cx="0" cy="1341437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90"/>
            <p:cNvCxnSpPr>
              <a:cxnSpLocks noChangeShapeType="1"/>
            </p:cNvCxnSpPr>
            <p:nvPr/>
          </p:nvCxnSpPr>
          <p:spPr bwMode="auto">
            <a:xfrm>
              <a:off x="5084763" y="4257675"/>
              <a:ext cx="0" cy="21590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3" name="Isosceles Triangle 91"/>
            <p:cNvSpPr>
              <a:spLocks noChangeArrowheads="1"/>
            </p:cNvSpPr>
            <p:nvPr/>
          </p:nvSpPr>
          <p:spPr bwMode="auto">
            <a:xfrm rot="10800000">
              <a:off x="4986338" y="4475163"/>
              <a:ext cx="196850" cy="149225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44" name="Isosceles Triangle 92"/>
            <p:cNvSpPr>
              <a:spLocks noChangeArrowheads="1"/>
            </p:cNvSpPr>
            <p:nvPr/>
          </p:nvSpPr>
          <p:spPr bwMode="auto">
            <a:xfrm rot="-5400000">
              <a:off x="4741069" y="5068094"/>
              <a:ext cx="390525" cy="296863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cxnSp>
          <p:nvCxnSpPr>
            <p:cNvPr id="45" name="Straight Connector 93"/>
            <p:cNvCxnSpPr>
              <a:cxnSpLocks noChangeShapeType="1"/>
            </p:cNvCxnSpPr>
            <p:nvPr/>
          </p:nvCxnSpPr>
          <p:spPr bwMode="auto">
            <a:xfrm flipH="1">
              <a:off x="4498975" y="5210175"/>
              <a:ext cx="288925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Straight Connector 94"/>
            <p:cNvCxnSpPr>
              <a:cxnSpLocks noChangeShapeType="1"/>
            </p:cNvCxnSpPr>
            <p:nvPr/>
          </p:nvCxnSpPr>
          <p:spPr bwMode="auto">
            <a:xfrm>
              <a:off x="5424488" y="3833813"/>
              <a:ext cx="0" cy="1376362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" name="Straight Connector 95"/>
            <p:cNvCxnSpPr>
              <a:cxnSpLocks noChangeShapeType="1"/>
            </p:cNvCxnSpPr>
            <p:nvPr/>
          </p:nvCxnSpPr>
          <p:spPr bwMode="auto">
            <a:xfrm>
              <a:off x="5084763" y="3833813"/>
              <a:ext cx="350837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Straight Connector 96"/>
            <p:cNvCxnSpPr>
              <a:cxnSpLocks noChangeShapeType="1"/>
            </p:cNvCxnSpPr>
            <p:nvPr/>
          </p:nvCxnSpPr>
          <p:spPr bwMode="auto">
            <a:xfrm>
              <a:off x="5073650" y="5210175"/>
              <a:ext cx="350838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" name="TextBox 97"/>
            <p:cNvSpPr txBox="1">
              <a:spLocks noChangeArrowheads="1"/>
            </p:cNvSpPr>
            <p:nvPr/>
          </p:nvSpPr>
          <p:spPr bwMode="auto">
            <a:xfrm>
              <a:off x="3717925" y="5078413"/>
              <a:ext cx="725488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1200">
                  <a:latin typeface="Arial" panose="020B0604020202020204" pitchFamily="34" charset="0"/>
                  <a:ea typeface="新細明體" panose="02020500000000000000" pitchFamily="18" charset="-120"/>
                  <a:cs typeface="Arial" panose="020B0604020202020204" pitchFamily="34" charset="0"/>
                </a:rPr>
                <a:t>DATA in</a:t>
              </a:r>
              <a:endParaRPr lang="zh-TW" altLang="en-US" sz="12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50" name="Oval 98"/>
            <p:cNvSpPr>
              <a:spLocks noChangeArrowheads="1"/>
            </p:cNvSpPr>
            <p:nvPr/>
          </p:nvSpPr>
          <p:spPr bwMode="auto">
            <a:xfrm>
              <a:off x="5037138" y="2565400"/>
              <a:ext cx="79375" cy="825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51" name="Oval 99"/>
            <p:cNvSpPr>
              <a:spLocks noChangeArrowheads="1"/>
            </p:cNvSpPr>
            <p:nvPr/>
          </p:nvSpPr>
          <p:spPr bwMode="auto">
            <a:xfrm>
              <a:off x="5041900" y="3800475"/>
              <a:ext cx="79375" cy="825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52" name="Oval 100"/>
            <p:cNvSpPr>
              <a:spLocks noChangeArrowheads="1"/>
            </p:cNvSpPr>
            <p:nvPr/>
          </p:nvSpPr>
          <p:spPr bwMode="auto">
            <a:xfrm>
              <a:off x="3619500" y="1933575"/>
              <a:ext cx="79375" cy="825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53" name="Oval 101"/>
            <p:cNvSpPr>
              <a:spLocks noChangeArrowheads="1"/>
            </p:cNvSpPr>
            <p:nvPr/>
          </p:nvSpPr>
          <p:spPr bwMode="auto">
            <a:xfrm>
              <a:off x="4533900" y="1947863"/>
              <a:ext cx="79375" cy="8255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54" name="Rounded Rectangle 6148"/>
            <p:cNvSpPr>
              <a:spLocks noChangeArrowheads="1"/>
            </p:cNvSpPr>
            <p:nvPr/>
          </p:nvSpPr>
          <p:spPr bwMode="auto">
            <a:xfrm>
              <a:off x="827088" y="3521075"/>
              <a:ext cx="5184775" cy="2211388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993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fig_18_15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/>
          <a:srcRect t="25496" b="25494"/>
          <a:stretch>
            <a:fillRect/>
          </a:stretch>
        </p:blipFill>
        <p:spPr bwMode="auto">
          <a:xfrm>
            <a:off x="755650" y="1052736"/>
            <a:ext cx="7848600" cy="288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4275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C Bus Structure</a:t>
            </a:r>
          </a:p>
        </p:txBody>
      </p:sp>
      <p:sp>
        <p:nvSpPr>
          <p:cNvPr id="54276" name="Rectangl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2 signal lines: SCL (serial clock), SDA (serial data)</a:t>
            </a:r>
          </a:p>
          <a:p>
            <a:r>
              <a:rPr lang="en-US" altLang="zh-TW" dirty="0" smtClean="0"/>
              <a:t>Every device connected to the I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C bus has a unique address and can act as a receiver or a transmitter</a:t>
            </a:r>
          </a:p>
          <a:p>
            <a:r>
              <a:rPr lang="en-US" altLang="zh-TW" dirty="0" smtClean="0"/>
              <a:t>I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C is a multi master bus. </a:t>
            </a:r>
          </a:p>
          <a:p>
            <a:pPr lvl="1"/>
            <a:r>
              <a:rPr lang="en-US" altLang="zh-TW" dirty="0" smtClean="0"/>
              <a:t>Bus master is established at the time of communication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473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</a:t>
            </a:r>
            <a:r>
              <a:rPr lang="en-US" altLang="zh-TW" baseline="30000" dirty="0"/>
              <a:t>2</a:t>
            </a:r>
            <a:r>
              <a:rPr lang="en-US" altLang="zh-TW" dirty="0"/>
              <a:t>C </a:t>
            </a:r>
            <a:r>
              <a:rPr lang="en-GB" altLang="zh-TW" dirty="0" smtClean="0"/>
              <a:t>Protocol</a:t>
            </a:r>
            <a:endParaRPr lang="en-GB" altLang="zh-TW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zh-TW" dirty="0" smtClean="0"/>
              <a:t>Transfers are byte oriented, MSB first</a:t>
            </a:r>
          </a:p>
          <a:p>
            <a:r>
              <a:rPr lang="en-US" altLang="zh-TW" dirty="0"/>
              <a:t>Quiescent state for SCL, SDA is HIGH</a:t>
            </a:r>
          </a:p>
          <a:p>
            <a:r>
              <a:rPr lang="en-GB" altLang="zh-TW" dirty="0" smtClean="0"/>
              <a:t>Start: Master sends SDA low while keeps SCL high</a:t>
            </a:r>
          </a:p>
          <a:p>
            <a:r>
              <a:rPr lang="en-GB" altLang="zh-TW" dirty="0" smtClean="0"/>
              <a:t>Master sends address of slave (7-bits) on next 7 clocks</a:t>
            </a:r>
          </a:p>
          <a:p>
            <a:r>
              <a:rPr lang="en-GB" altLang="zh-TW" dirty="0" smtClean="0"/>
              <a:t>Master sends read/write request bit </a:t>
            </a:r>
          </a:p>
          <a:p>
            <a:pPr lvl="1"/>
            <a:r>
              <a:rPr lang="en-GB" altLang="zh-TW" dirty="0" smtClean="0"/>
              <a:t>0 (write to slave), 1 (read from slave)</a:t>
            </a:r>
          </a:p>
          <a:p>
            <a:r>
              <a:rPr lang="en-GB" altLang="zh-TW" dirty="0" smtClean="0"/>
              <a:t>Slave ACKs by pulling SDA low on next clock</a:t>
            </a:r>
            <a:endParaRPr lang="en-GB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12</a:t>
            </a:fld>
            <a:endParaRPr lang="zh-TW" altLang="zh-TW"/>
          </a:p>
        </p:txBody>
      </p:sp>
      <p:pic>
        <p:nvPicPr>
          <p:cNvPr id="7" name="Picture 4" descr="fig_18_18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674" b="41806"/>
          <a:stretch>
            <a:fillRect/>
          </a:stretch>
        </p:blipFill>
        <p:spPr bwMode="auto">
          <a:xfrm>
            <a:off x="179388" y="4876701"/>
            <a:ext cx="8713787" cy="114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27730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</a:t>
            </a:r>
            <a:r>
              <a:rPr lang="en-US" altLang="zh-TW" baseline="30000" dirty="0"/>
              <a:t>2</a:t>
            </a:r>
            <a:r>
              <a:rPr lang="en-US" altLang="zh-TW" dirty="0"/>
              <a:t>C </a:t>
            </a:r>
            <a:r>
              <a:rPr lang="en-GB" altLang="zh-TW" dirty="0" smtClean="0"/>
              <a:t>Protocol</a:t>
            </a:r>
            <a:endParaRPr lang="en-GB" altLang="zh-TW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zh-TW" dirty="0" smtClean="0"/>
              <a:t>Master transfers one-byte of data to slave on </a:t>
            </a:r>
            <a:r>
              <a:rPr lang="en-GB" altLang="zh-TW" dirty="0"/>
              <a:t>next 8 clock </a:t>
            </a:r>
            <a:r>
              <a:rPr lang="en-GB" altLang="zh-TW" dirty="0" smtClean="0"/>
              <a:t>pulses</a:t>
            </a:r>
          </a:p>
          <a:p>
            <a:pPr lvl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zh-TW" dirty="0"/>
              <a:t>C</a:t>
            </a:r>
            <a:r>
              <a:rPr lang="en-GB" altLang="zh-TW" dirty="0" smtClean="0"/>
              <a:t>lock </a:t>
            </a:r>
            <a:r>
              <a:rPr lang="en-GB" altLang="zh-TW" dirty="0"/>
              <a:t>is controlled by master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zh-TW" dirty="0" smtClean="0"/>
              <a:t>Data </a:t>
            </a:r>
            <a:r>
              <a:rPr lang="en-GB" altLang="zh-TW" dirty="0"/>
              <a:t>receipt is </a:t>
            </a:r>
            <a:r>
              <a:rPr lang="en-GB" altLang="zh-TW" dirty="0" err="1"/>
              <a:t>ACKed</a:t>
            </a:r>
            <a:r>
              <a:rPr lang="en-GB" altLang="zh-TW" dirty="0"/>
              <a:t> by slave on 9</a:t>
            </a:r>
            <a:r>
              <a:rPr lang="en-GB" altLang="zh-TW" baseline="33000" dirty="0"/>
              <a:t>th</a:t>
            </a:r>
            <a:r>
              <a:rPr lang="en-GB" altLang="zh-TW" dirty="0"/>
              <a:t> pulse by pulling SDA low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zh-TW" dirty="0"/>
              <a:t>When slave </a:t>
            </a:r>
            <a:r>
              <a:rPr lang="en-GB" altLang="zh-TW" dirty="0" smtClean="0"/>
              <a:t>releases, </a:t>
            </a:r>
            <a:r>
              <a:rPr lang="en-GB" altLang="zh-TW" dirty="0"/>
              <a:t>SDA master can send next byte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zh-TW" dirty="0" smtClean="0"/>
              <a:t>At the end of transmission, Master sets </a:t>
            </a:r>
            <a:r>
              <a:rPr lang="en-GB" altLang="zh-TW" dirty="0"/>
              <a:t>a Stop condition by making a low to high transition on SDA with SCL is high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345678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Timing Diagram of I</a:t>
            </a:r>
            <a:r>
              <a:rPr lang="en-US" altLang="zh-TW" baseline="30000" smtClean="0"/>
              <a:t>2</a:t>
            </a:r>
            <a:r>
              <a:rPr lang="en-US" altLang="zh-TW" smtClean="0"/>
              <a:t>C </a:t>
            </a:r>
            <a:r>
              <a:rPr lang="en-GB" altLang="zh-TW" smtClean="0"/>
              <a:t>Protocol</a:t>
            </a:r>
            <a:endParaRPr lang="en-GB" altLang="zh-TW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Data transfer initiated with a START bit (S) signaled by SDA being pulled low while SCL stays high.</a:t>
            </a:r>
          </a:p>
          <a:p>
            <a:r>
              <a:rPr lang="en-US" altLang="zh-TW" dirty="0" smtClean="0"/>
              <a:t>SDA sets 1</a:t>
            </a:r>
            <a:r>
              <a:rPr lang="en-US" altLang="zh-TW" baseline="30000" dirty="0" smtClean="0"/>
              <a:t>st</a:t>
            </a:r>
            <a:r>
              <a:rPr lang="en-US" altLang="zh-TW" dirty="0" smtClean="0"/>
              <a:t> data bit level, keeping SCL low (blue)</a:t>
            </a:r>
          </a:p>
          <a:p>
            <a:r>
              <a:rPr lang="en-US" altLang="zh-TW" dirty="0" smtClean="0"/>
              <a:t>Data is sampled (received) when SCL rises (green)</a:t>
            </a:r>
          </a:p>
          <a:p>
            <a:r>
              <a:rPr lang="en-US" altLang="zh-TW" dirty="0" smtClean="0"/>
              <a:t>This process repeats: SDA transitioning while SCL is low, and data being read while SCL is high</a:t>
            </a:r>
          </a:p>
          <a:p>
            <a:r>
              <a:rPr lang="en-US" altLang="zh-TW" dirty="0" smtClean="0"/>
              <a:t>A STOP bit (P) is signaled when SDA is pulled high while SCL is high</a:t>
            </a:r>
            <a:endParaRPr lang="en-GB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14</a:t>
            </a:fld>
            <a:endParaRPr lang="zh-TW" altLang="zh-TW"/>
          </a:p>
        </p:txBody>
      </p:sp>
      <p:pic>
        <p:nvPicPr>
          <p:cNvPr id="2050" name="Picture 2" descr="Data transfer seque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926" y="4725938"/>
            <a:ext cx="8204148" cy="1367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6588948" y="5795972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dirty="0" smtClean="0">
                <a:latin typeface="+mn-lt"/>
              </a:rPr>
              <a:t>(</a:t>
            </a:r>
            <a:r>
              <a:rPr lang="en-US" altLang="zh-TW" sz="1800" dirty="0" err="1" smtClean="0">
                <a:latin typeface="+mn-lt"/>
              </a:rPr>
              <a:t>wikipedia</a:t>
            </a:r>
            <a:r>
              <a:rPr lang="en-US" altLang="zh-TW" sz="1800" dirty="0" smtClean="0">
                <a:latin typeface="+mn-lt"/>
              </a:rPr>
              <a:t>)</a:t>
            </a:r>
            <a:endParaRPr lang="zh-TW" alt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553957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C Transaction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Transmitter/receiver differs from master/slave</a:t>
            </a:r>
          </a:p>
          <a:p>
            <a:pPr lvl="1"/>
            <a:r>
              <a:rPr lang="en-US" altLang="zh-TW" dirty="0" smtClean="0"/>
              <a:t>Master initiates transactions</a:t>
            </a:r>
          </a:p>
          <a:p>
            <a:pPr lvl="1"/>
            <a:r>
              <a:rPr lang="en-US" altLang="zh-TW" dirty="0" smtClean="0"/>
              <a:t>Slave responds</a:t>
            </a:r>
          </a:p>
          <a:p>
            <a:r>
              <a:rPr lang="en-US" altLang="zh-TW" dirty="0" smtClean="0"/>
              <a:t>Transmitter sets data on SDA line, slave </a:t>
            </a:r>
            <a:r>
              <a:rPr lang="en-US" altLang="zh-TW" dirty="0" err="1" smtClean="0"/>
              <a:t>acks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For a read, slave is transmitter and master </a:t>
            </a:r>
            <a:r>
              <a:rPr lang="en-US" altLang="zh-TW" dirty="0" err="1" smtClean="0"/>
              <a:t>acks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For a write, master is transmitter, and slave </a:t>
            </a:r>
            <a:r>
              <a:rPr lang="en-US" altLang="zh-TW" dirty="0" err="1" smtClean="0"/>
              <a:t>acks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5477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Arbitration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Two transmitters may </a:t>
            </a:r>
            <a:r>
              <a:rPr lang="en-US" altLang="zh-TW" dirty="0"/>
              <a:t>start transmission at about the same </a:t>
            </a:r>
            <a:r>
              <a:rPr lang="en-US" altLang="zh-TW" dirty="0" smtClean="0"/>
              <a:t>time </a:t>
            </a:r>
            <a:r>
              <a:rPr lang="en-US" altLang="zh-TW" dirty="0" smtClean="0">
                <a:sym typeface="Wingdings" panose="05000000000000000000" pitchFamily="2" charset="2"/>
              </a:rPr>
              <a:t> need</a:t>
            </a:r>
            <a:r>
              <a:rPr lang="en-US" altLang="zh-TW" dirty="0" smtClean="0"/>
              <a:t> </a:t>
            </a:r>
            <a:r>
              <a:rPr lang="en-US" altLang="zh-TW" dirty="0"/>
              <a:t>arbitration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If </a:t>
            </a:r>
            <a:r>
              <a:rPr lang="en-US" altLang="zh-TW" dirty="0"/>
              <a:t>one </a:t>
            </a:r>
            <a:r>
              <a:rPr lang="en-US" altLang="zh-TW" dirty="0" smtClean="0"/>
              <a:t>transmitter sets </a:t>
            </a:r>
            <a:r>
              <a:rPr lang="en-US" altLang="zh-TW" dirty="0"/>
              <a:t>SDA to 1 (not driving a signal) and a second transmitter sets it to 0 (pull to ground), the result is that the line is low.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first </a:t>
            </a:r>
            <a:r>
              <a:rPr lang="en-US" altLang="zh-TW" dirty="0" smtClean="0"/>
              <a:t>transmitter observes </a:t>
            </a:r>
            <a:r>
              <a:rPr lang="en-US" altLang="zh-TW" dirty="0"/>
              <a:t>that the level of the line is different from that </a:t>
            </a:r>
            <a:r>
              <a:rPr lang="en-US" altLang="zh-TW" dirty="0" smtClean="0"/>
              <a:t>expected. It concludes </a:t>
            </a:r>
            <a:r>
              <a:rPr lang="en-US" altLang="zh-TW" dirty="0"/>
              <a:t>that another node is </a:t>
            </a:r>
            <a:r>
              <a:rPr lang="en-US" altLang="zh-TW" dirty="0" smtClean="0"/>
              <a:t>transmitting and it loses arbitration</a:t>
            </a:r>
          </a:p>
          <a:p>
            <a:pPr lvl="1"/>
            <a:r>
              <a:rPr lang="en-US" altLang="zh-TW" dirty="0" smtClean="0"/>
              <a:t>In </a:t>
            </a:r>
            <a:r>
              <a:rPr lang="en-US" altLang="zh-TW" dirty="0"/>
              <a:t>the meantime, the other node has not noticed any difference between the expected and actual levels on SDA, and therefore continues </a:t>
            </a:r>
            <a:r>
              <a:rPr lang="en-US" altLang="zh-TW" dirty="0" smtClean="0"/>
              <a:t>transmission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4190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24303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/>
              <a:t>I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C Protocol 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Four parts in a </a:t>
            </a:r>
            <a:r>
              <a:rPr lang="en-US" altLang="zh-TW" dirty="0"/>
              <a:t>standard </a:t>
            </a:r>
            <a:r>
              <a:rPr lang="en-US" altLang="zh-TW" dirty="0" smtClean="0"/>
              <a:t>communication:</a:t>
            </a:r>
            <a:endParaRPr lang="en-US" altLang="zh-TW" dirty="0"/>
          </a:p>
          <a:p>
            <a:pPr lvl="1"/>
            <a:r>
              <a:rPr lang="en-US" altLang="zh-TW" dirty="0" smtClean="0"/>
              <a:t>START </a:t>
            </a:r>
            <a:r>
              <a:rPr lang="en-US" altLang="zh-TW" dirty="0"/>
              <a:t>or Repeated START signal generation</a:t>
            </a:r>
          </a:p>
          <a:p>
            <a:pPr lvl="1"/>
            <a:r>
              <a:rPr lang="en-US" altLang="zh-TW" dirty="0" smtClean="0"/>
              <a:t>Slave </a:t>
            </a:r>
            <a:r>
              <a:rPr lang="en-US" altLang="zh-TW" dirty="0"/>
              <a:t>address transfer</a:t>
            </a:r>
          </a:p>
          <a:p>
            <a:pPr lvl="1"/>
            <a:r>
              <a:rPr lang="en-US" altLang="zh-TW" dirty="0" smtClean="0"/>
              <a:t>Data </a:t>
            </a:r>
            <a:r>
              <a:rPr lang="en-US" altLang="zh-TW" dirty="0"/>
              <a:t>transfer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STOP signal generation</a:t>
            </a:r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18</a:t>
            </a:fld>
            <a:endParaRPr lang="zh-TW" altLang="zh-TW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7" y="1370901"/>
            <a:ext cx="8712473" cy="1698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56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Analog to digital conversion (ADC) of </a:t>
            </a:r>
            <a:r>
              <a:rPr lang="en-US" altLang="zh-TW" dirty="0" err="1" smtClean="0">
                <a:solidFill>
                  <a:srgbClr val="FF0000"/>
                </a:solidFill>
              </a:rPr>
              <a:t>NuMaker</a:t>
            </a:r>
            <a:r>
              <a:rPr lang="en-US" altLang="zh-TW" dirty="0" smtClean="0">
                <a:solidFill>
                  <a:srgbClr val="FF0000"/>
                </a:solidFill>
              </a:rPr>
              <a:t> TRIO</a:t>
            </a:r>
          </a:p>
          <a:p>
            <a:r>
              <a:rPr lang="en-US" altLang="zh-TW" dirty="0" smtClean="0"/>
              <a:t>I2C and LCD of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TRIO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579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/>
              <a:t>I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C Protocol: Start and Stop 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Bus is free/idle when both </a:t>
            </a:r>
            <a:r>
              <a:rPr lang="en-US" altLang="zh-TW" dirty="0"/>
              <a:t>SCL and </a:t>
            </a:r>
            <a:r>
              <a:rPr lang="en-US" altLang="zh-TW" dirty="0" smtClean="0"/>
              <a:t>SDA are high</a:t>
            </a:r>
          </a:p>
          <a:p>
            <a:r>
              <a:rPr lang="en-US" altLang="zh-TW" dirty="0" smtClean="0"/>
              <a:t>A </a:t>
            </a:r>
            <a:r>
              <a:rPr lang="en-US" altLang="zh-TW" dirty="0"/>
              <a:t>master </a:t>
            </a:r>
            <a:r>
              <a:rPr lang="en-US" altLang="zh-TW" dirty="0" smtClean="0"/>
              <a:t>initiates </a:t>
            </a:r>
            <a:r>
              <a:rPr lang="en-US" altLang="zh-TW" dirty="0"/>
              <a:t>a transfer by sending </a:t>
            </a:r>
            <a:r>
              <a:rPr lang="en-US" altLang="zh-TW" dirty="0" smtClean="0"/>
              <a:t>START signal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HIGH to LOW transition on </a:t>
            </a:r>
            <a:r>
              <a:rPr lang="en-US" altLang="zh-TW" dirty="0" smtClean="0"/>
              <a:t>SDA while SCL is HIGH</a:t>
            </a:r>
          </a:p>
          <a:p>
            <a:r>
              <a:rPr lang="en-US" altLang="zh-TW" dirty="0" smtClean="0"/>
              <a:t>A STOP signal to terminate </a:t>
            </a:r>
            <a:r>
              <a:rPr lang="en-US" altLang="zh-TW" dirty="0"/>
              <a:t>the </a:t>
            </a:r>
            <a:r>
              <a:rPr lang="en-US" altLang="zh-TW" dirty="0" smtClean="0"/>
              <a:t>communication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LOW to HIGH transition on </a:t>
            </a:r>
            <a:r>
              <a:rPr lang="en-US" altLang="zh-TW" dirty="0" smtClean="0"/>
              <a:t>SDA while SCL </a:t>
            </a:r>
            <a:r>
              <a:rPr lang="en-US" altLang="zh-TW" dirty="0"/>
              <a:t>is </a:t>
            </a:r>
            <a:r>
              <a:rPr lang="en-US" altLang="zh-TW" dirty="0" smtClean="0"/>
              <a:t>HIGH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19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989" y="3258851"/>
            <a:ext cx="3604617" cy="276117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047" y="3286249"/>
            <a:ext cx="2938617" cy="273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3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/>
              <a:t>I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C Protocol: Bit Transfer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Each bit is sampled during the high period of </a:t>
            </a:r>
            <a:r>
              <a:rPr lang="en-US" altLang="zh-TW" dirty="0" smtClean="0"/>
              <a:t>SCL</a:t>
            </a:r>
          </a:p>
          <a:p>
            <a:pPr lvl="1"/>
            <a:r>
              <a:rPr lang="en-US" altLang="zh-TW" dirty="0" smtClean="0"/>
              <a:t>SDA may </a:t>
            </a:r>
            <a:r>
              <a:rPr lang="en-US" altLang="zh-TW" dirty="0"/>
              <a:t>be changed only during the low period of SCL and must be held stable during </a:t>
            </a:r>
            <a:r>
              <a:rPr lang="en-US" altLang="zh-TW" dirty="0" smtClean="0"/>
              <a:t>the high </a:t>
            </a:r>
            <a:r>
              <a:rPr lang="en-US" altLang="zh-TW" dirty="0"/>
              <a:t>period of </a:t>
            </a:r>
            <a:r>
              <a:rPr lang="en-US" altLang="zh-TW" dirty="0" smtClean="0"/>
              <a:t>SCL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transition on the SDA line while SCL is high is interpreted as a </a:t>
            </a:r>
            <a:r>
              <a:rPr lang="en-US" altLang="zh-TW" dirty="0" smtClean="0"/>
              <a:t>command (</a:t>
            </a:r>
            <a:r>
              <a:rPr lang="en-US" altLang="zh-TW" dirty="0"/>
              <a:t>START or STOP</a:t>
            </a:r>
            <a:r>
              <a:rPr lang="en-US" altLang="zh-TW" dirty="0" smtClean="0"/>
              <a:t>)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20</a:t>
            </a:fld>
            <a:endParaRPr lang="zh-TW" altLang="zh-TW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020" y="3356992"/>
            <a:ext cx="8612460" cy="235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32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/>
              <a:t>I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C Protocol: Slave Address Transfer 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1</a:t>
            </a:r>
            <a:r>
              <a:rPr lang="en-US" altLang="zh-TW" baseline="30000" dirty="0" smtClean="0"/>
              <a:t>st</a:t>
            </a:r>
            <a:r>
              <a:rPr lang="en-US" altLang="zh-TW" dirty="0" smtClean="0"/>
              <a:t> byte transferred </a:t>
            </a:r>
            <a:r>
              <a:rPr lang="en-US" altLang="zh-TW" dirty="0"/>
              <a:t>by </a:t>
            </a:r>
            <a:r>
              <a:rPr lang="en-US" altLang="zh-TW" dirty="0" smtClean="0"/>
              <a:t>Master after START signal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7-bits calling address followed by the R/W </a:t>
            </a:r>
            <a:r>
              <a:rPr lang="en-US" altLang="zh-TW" dirty="0" smtClean="0"/>
              <a:t>bit to indicate the data </a:t>
            </a:r>
            <a:r>
              <a:rPr lang="en-US" altLang="zh-TW" dirty="0"/>
              <a:t>transfer </a:t>
            </a:r>
            <a:r>
              <a:rPr lang="en-US" altLang="zh-TW" dirty="0" smtClean="0"/>
              <a:t>direction</a:t>
            </a:r>
          </a:p>
          <a:p>
            <a:pPr lvl="1"/>
            <a:r>
              <a:rPr lang="en-US" altLang="zh-TW" dirty="0" smtClean="0"/>
              <a:t>The matching slave responds </a:t>
            </a:r>
            <a:r>
              <a:rPr lang="en-US" altLang="zh-TW" dirty="0"/>
              <a:t>by returning </a:t>
            </a:r>
            <a:r>
              <a:rPr lang="en-US" altLang="zh-TW" dirty="0" smtClean="0"/>
              <a:t>an acknowledge </a:t>
            </a:r>
            <a:r>
              <a:rPr lang="en-US" altLang="zh-TW" dirty="0"/>
              <a:t>bit by pulling </a:t>
            </a:r>
            <a:r>
              <a:rPr lang="en-US" altLang="zh-TW" dirty="0" smtClean="0"/>
              <a:t>SDA </a:t>
            </a:r>
            <a:r>
              <a:rPr lang="en-US" altLang="zh-TW" dirty="0"/>
              <a:t>low at the 9th SCL clock </a:t>
            </a:r>
            <a:r>
              <a:rPr lang="en-US" altLang="zh-TW" dirty="0" smtClean="0"/>
              <a:t>cycle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21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537" y="3284984"/>
            <a:ext cx="728662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32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/>
              <a:t>I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C Protocol: Data Transfer 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Each </a:t>
            </a:r>
            <a:r>
              <a:rPr lang="en-US" altLang="zh-TW" dirty="0"/>
              <a:t>transferred byte is followed by an acknowledge bit on the 9th SCL clock </a:t>
            </a:r>
            <a:r>
              <a:rPr lang="en-US" altLang="zh-TW" dirty="0" smtClean="0"/>
              <a:t>cycle</a:t>
            </a:r>
          </a:p>
          <a:p>
            <a:pPr lvl="1"/>
            <a:r>
              <a:rPr lang="en-US" altLang="zh-TW" dirty="0" smtClean="0"/>
              <a:t>If the </a:t>
            </a:r>
            <a:r>
              <a:rPr lang="en-US" altLang="zh-TW" dirty="0"/>
              <a:t>slave signals a </a:t>
            </a:r>
            <a:r>
              <a:rPr lang="en-US" altLang="zh-TW" dirty="0" smtClean="0"/>
              <a:t>NACK, </a:t>
            </a:r>
            <a:r>
              <a:rPr lang="en-US" altLang="zh-TW" dirty="0"/>
              <a:t>the master can generate a STOP signal to </a:t>
            </a:r>
            <a:r>
              <a:rPr lang="en-US" altLang="zh-TW" dirty="0" smtClean="0"/>
              <a:t>abort the </a:t>
            </a:r>
            <a:r>
              <a:rPr lang="en-US" altLang="zh-TW" dirty="0"/>
              <a:t>data transfer or generate a Repeated START signal and start a new transfer </a:t>
            </a:r>
            <a:r>
              <a:rPr lang="en-US" altLang="zh-TW" dirty="0" smtClean="0"/>
              <a:t>cycle</a:t>
            </a:r>
            <a:endParaRPr lang="en-US" altLang="zh-TW" dirty="0"/>
          </a:p>
          <a:p>
            <a:pPr lvl="1"/>
            <a:r>
              <a:rPr lang="en-US" altLang="zh-TW" dirty="0"/>
              <a:t>If the master, as the receiving device, </a:t>
            </a:r>
            <a:r>
              <a:rPr lang="en-US" altLang="zh-TW" dirty="0" smtClean="0"/>
              <a:t>send NACK to the </a:t>
            </a:r>
            <a:r>
              <a:rPr lang="en-US" altLang="zh-TW" dirty="0"/>
              <a:t>slave, the </a:t>
            </a:r>
            <a:r>
              <a:rPr lang="en-US" altLang="zh-TW" dirty="0" smtClean="0"/>
              <a:t>slave releases </a:t>
            </a:r>
            <a:r>
              <a:rPr lang="en-US" altLang="zh-TW" dirty="0"/>
              <a:t>the SDA line for the master to generate a STOP or Repeated START </a:t>
            </a:r>
            <a:r>
              <a:rPr lang="en-US" altLang="zh-TW" dirty="0" smtClean="0"/>
              <a:t>signal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22</a:t>
            </a:fld>
            <a:endParaRPr lang="zh-TW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321964"/>
            <a:ext cx="8712473" cy="1698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3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0" dirty="0"/>
              <a:t/>
            </a:r>
            <a:br>
              <a:rPr lang="zh-TW" altLang="en-US" b="0" dirty="0"/>
            </a:br>
            <a:r>
              <a:rPr lang="en-US" altLang="zh-TW" dirty="0" smtClean="0"/>
              <a:t>smpl_I2C_LCD </a:t>
            </a:r>
            <a:r>
              <a:rPr lang="en-US" altLang="zh-TW" sz="2400" dirty="0"/>
              <a:t>(</a:t>
            </a:r>
            <a:r>
              <a:rPr lang="en-US" altLang="zh-TW" sz="2400" dirty="0" err="1"/>
              <a:t>SampleCode</a:t>
            </a:r>
            <a:r>
              <a:rPr lang="en-US" altLang="zh-TW" sz="2400" dirty="0"/>
              <a:t>/</a:t>
            </a:r>
            <a:r>
              <a:rPr lang="en-US" altLang="zh-TW" sz="2400" dirty="0" err="1"/>
              <a:t>NuMaker</a:t>
            </a:r>
            <a:r>
              <a:rPr lang="en-US" altLang="zh-TW" sz="2400" dirty="0"/>
              <a:t>-TRIO)</a:t>
            </a:r>
            <a:endParaRPr lang="zh-TW" altLang="en-US" sz="2400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MCU_init.h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324483-AEEF-4708-ADC8-D9B2962EC30F}" type="slidenum">
              <a:rPr lang="zh-TW" altLang="en-US" smtClean="0"/>
              <a:pPr/>
              <a:t>23</a:t>
            </a:fld>
            <a:endParaRPr lang="zh-TW" altLang="zh-TW"/>
          </a:p>
        </p:txBody>
      </p:sp>
      <p:sp>
        <p:nvSpPr>
          <p:cNvPr id="7" name="矩形 6"/>
          <p:cNvSpPr/>
          <p:nvPr/>
        </p:nvSpPr>
        <p:spPr>
          <a:xfrm>
            <a:off x="387327" y="1772816"/>
            <a:ext cx="8312472" cy="34778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//Define Clock source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MCU_CLOCK_SOURCE      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MCU_CLOCK_SOURCE_HIRC // HXT, LXT, HIRC, LIRC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MCU_CLOCK_SOURCE_LXT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MCU_CLOCK_FREQUENCY   32000000  //Hz</a:t>
            </a:r>
          </a:p>
          <a:p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//Define MCU Interfaces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MCU_INTERFACE_I2C1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I2C1_CLOCK_FREQUENCY  400000 //Hz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PIN_I2C1_SCL_PC10      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PIN_I2C1_SDA_PC11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97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0" dirty="0"/>
              <a:t/>
            </a:r>
            <a:br>
              <a:rPr lang="zh-TW" altLang="en-US" b="0" dirty="0"/>
            </a:br>
            <a:r>
              <a:rPr lang="en-US" altLang="zh-TW" dirty="0" smtClean="0"/>
              <a:t>smpl_I2C_LCD </a:t>
            </a:r>
            <a:r>
              <a:rPr lang="en-US" altLang="zh-TW" sz="2400" dirty="0"/>
              <a:t>(</a:t>
            </a:r>
            <a:r>
              <a:rPr lang="en-US" altLang="zh-TW" sz="2400" dirty="0" err="1"/>
              <a:t>SampleCode</a:t>
            </a:r>
            <a:r>
              <a:rPr lang="en-US" altLang="zh-TW" sz="2400" dirty="0"/>
              <a:t>/</a:t>
            </a:r>
            <a:r>
              <a:rPr lang="en-US" altLang="zh-TW" sz="2400" dirty="0" err="1"/>
              <a:t>NuMaker</a:t>
            </a:r>
            <a:r>
              <a:rPr lang="en-US" altLang="zh-TW" sz="2400" dirty="0"/>
              <a:t>-TRIO)</a:t>
            </a:r>
            <a:endParaRPr lang="zh-TW" altLang="en-US" sz="2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m</a:t>
            </a:r>
            <a:r>
              <a:rPr lang="en-US" altLang="zh-TW" dirty="0" err="1" smtClean="0"/>
              <a:t>ain.c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324483-AEEF-4708-ADC8-D9B2962EC30F}" type="slidenum">
              <a:rPr lang="zh-TW" altLang="en-US" smtClean="0"/>
              <a:pPr/>
              <a:t>24</a:t>
            </a:fld>
            <a:endParaRPr lang="zh-TW" altLang="zh-TW"/>
          </a:p>
        </p:txBody>
      </p:sp>
      <p:sp>
        <p:nvSpPr>
          <p:cNvPr id="7" name="矩形 6"/>
          <p:cNvSpPr/>
          <p:nvPr/>
        </p:nvSpPr>
        <p:spPr>
          <a:xfrm>
            <a:off x="387327" y="1620083"/>
            <a:ext cx="8312472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"Nano1X2Series.h"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MCU_init.h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SYS_init.h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I2C_SSD1306Z.h“</a:t>
            </a:r>
          </a:p>
          <a:p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int32_t main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SYS_Init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I2C_Open(I2C1, I2C1_CLOCK_FREQUENCY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Init_LCD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clear_LCD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print_Line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(0, "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NuMaker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TRIO");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print_Line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(1, "Cortex-M0 @32MHz");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29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0" dirty="0"/>
              <a:t/>
            </a:r>
            <a:br>
              <a:rPr lang="zh-TW" altLang="en-US" b="0" dirty="0"/>
            </a:br>
            <a:r>
              <a:rPr lang="en-US" altLang="zh-TW" dirty="0" smtClean="0"/>
              <a:t>I2C_SSD1306.c </a:t>
            </a:r>
            <a:r>
              <a:rPr lang="en-US" altLang="zh-TW" sz="2400" dirty="0" smtClean="0"/>
              <a:t>(Library/</a:t>
            </a:r>
            <a:r>
              <a:rPr lang="en-US" altLang="zh-TW" sz="2400" dirty="0" err="1" smtClean="0"/>
              <a:t>NuMakerLIb</a:t>
            </a:r>
            <a:r>
              <a:rPr lang="en-US" altLang="zh-TW" sz="2400" dirty="0" smtClean="0"/>
              <a:t>/Source)</a:t>
            </a:r>
            <a:endParaRPr lang="zh-TW" altLang="en-US" sz="24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324483-AEEF-4708-ADC8-D9B2962EC30F}" type="slidenum">
              <a:rPr lang="zh-TW" altLang="en-US" smtClean="0"/>
              <a:pPr/>
              <a:t>25</a:t>
            </a:fld>
            <a:endParaRPr lang="zh-TW" altLang="zh-TW"/>
          </a:p>
        </p:txBody>
      </p:sp>
      <p:sp>
        <p:nvSpPr>
          <p:cNvPr id="7" name="矩形 6"/>
          <p:cNvSpPr/>
          <p:nvPr/>
        </p:nvSpPr>
        <p:spPr>
          <a:xfrm>
            <a:off x="323528" y="1124744"/>
            <a:ext cx="8577161" cy="5324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print_C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(uint8_t Line, uint8_t Col, char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ascii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uint8_t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j,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	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(j=0;j&lt;2;j++) {		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lcdSetAddr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(Col*8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Line*2+j);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=0;i&lt;8;i++) {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=Font8x16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[(ascii-0x20)*16+j*8+i];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lcdWriteData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   } 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print_Line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(uint8_t line, char text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[]) 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uint8_t Col;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(Col=0; Col&lt;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strlen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(text); Col++) 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print_C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(line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Col, text[Col]);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lcdWriteData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(uint8_t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lcd_Data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uint8_t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data[1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 data[0]=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lcd_Data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I2C_writeBytes(LCD_I2C_PORT,LCD_I2C_SLA,0x40,1,data);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6868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ADC of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TRIO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12-bit successive approximation</a:t>
            </a:r>
          </a:p>
          <a:p>
            <a:r>
              <a:rPr lang="en-US" altLang="zh-TW" dirty="0" smtClean="0"/>
              <a:t>8 external input channels and 4 internal channels</a:t>
            </a:r>
          </a:p>
          <a:p>
            <a:r>
              <a:rPr lang="en-US" altLang="zh-TW" dirty="0" smtClean="0"/>
              <a:t>ADC can be started by software, external STADC (PA.11) pin, timer event and PWM trigger</a:t>
            </a:r>
          </a:p>
          <a:p>
            <a:endParaRPr lang="zh-TW" altLang="en-US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1C6FBF-13F8-4042-B8EA-B3F3175BDE1C}" type="slidenum">
              <a:rPr lang="zh-TW" altLang="en-US" smtClean="0"/>
              <a:pPr/>
              <a:t>2</a:t>
            </a:fld>
            <a:endParaRPr lang="zh-TW"/>
          </a:p>
        </p:txBody>
      </p:sp>
      <p:grpSp>
        <p:nvGrpSpPr>
          <p:cNvPr id="3" name="群組 2"/>
          <p:cNvGrpSpPr/>
          <p:nvPr/>
        </p:nvGrpSpPr>
        <p:grpSpPr>
          <a:xfrm>
            <a:off x="2987825" y="2996951"/>
            <a:ext cx="4943850" cy="3063112"/>
            <a:chOff x="3466577" y="3329228"/>
            <a:chExt cx="4465097" cy="2796378"/>
          </a:xfrm>
        </p:grpSpPr>
        <p:sp>
          <p:nvSpPr>
            <p:cNvPr id="5" name="Rounded Rectangle 2"/>
            <p:cNvSpPr/>
            <p:nvPr/>
          </p:nvSpPr>
          <p:spPr bwMode="auto">
            <a:xfrm>
              <a:off x="4730895" y="3329229"/>
              <a:ext cx="1304416" cy="513191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  <a:extLst/>
          </p:spPr>
          <p:txBody>
            <a:bodyPr lIns="90000" tIns="46800" rIns="90000" bIns="46800">
              <a:spAutoFit/>
            </a:bodyPr>
            <a:lstStyle/>
            <a:p>
              <a:pPr algn="ctr">
                <a:defRPr/>
              </a:pPr>
              <a:r>
                <a:rPr lang="en-US" altLang="zh-TW" dirty="0" smtClean="0">
                  <a:latin typeface="+mn-lt"/>
                </a:rPr>
                <a:t>SAR</a:t>
              </a:r>
              <a:endParaRPr lang="zh-TW" altLang="en-US" dirty="0">
                <a:latin typeface="+mn-lt"/>
              </a:endParaRPr>
            </a:p>
          </p:txBody>
        </p:sp>
        <p:sp>
          <p:nvSpPr>
            <p:cNvPr id="7" name="Rounded Rectangle 10"/>
            <p:cNvSpPr>
              <a:spLocks noChangeArrowheads="1"/>
            </p:cNvSpPr>
            <p:nvPr/>
          </p:nvSpPr>
          <p:spPr bwMode="auto">
            <a:xfrm>
              <a:off x="4730895" y="4280056"/>
              <a:ext cx="1304416" cy="445088"/>
            </a:xfrm>
            <a:prstGeom prst="roundRect">
              <a:avLst>
                <a:gd name="adj" fmla="val 16667"/>
              </a:avLst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  <a:cs typeface="Arial" panose="020B0604020202020204" pitchFamily="34" charset="0"/>
                </a:rPr>
                <a:t>DAC</a:t>
              </a:r>
              <a:endParaRPr lang="zh-TW" altLang="en-US" sz="2000" dirty="0">
                <a:latin typeface="+mn-lt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8" name="Isosceles Triangle 4"/>
            <p:cNvSpPr>
              <a:spLocks noChangeArrowheads="1"/>
            </p:cNvSpPr>
            <p:nvPr/>
          </p:nvSpPr>
          <p:spPr bwMode="auto">
            <a:xfrm rot="5400000">
              <a:off x="6497086" y="5329897"/>
              <a:ext cx="642774" cy="516630"/>
            </a:xfrm>
            <a:prstGeom prst="triangle">
              <a:avLst>
                <a:gd name="adj" fmla="val 50000"/>
              </a:avLst>
            </a:prstGeom>
            <a:solidFill>
              <a:srgbClr val="FFFF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000">
                <a:latin typeface="+mn-lt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9" name="TextBox 5"/>
            <p:cNvSpPr txBox="1">
              <a:spLocks noChangeArrowheads="1"/>
            </p:cNvSpPr>
            <p:nvPr/>
          </p:nvSpPr>
          <p:spPr bwMode="auto">
            <a:xfrm>
              <a:off x="6133006" y="4936088"/>
              <a:ext cx="1300698" cy="365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000" dirty="0">
                  <a:latin typeface="+mn-lt"/>
                  <a:ea typeface="新細明體" panose="02020500000000000000" pitchFamily="18" charset="-120"/>
                  <a:cs typeface="Arial" panose="020B0604020202020204" pitchFamily="34" charset="0"/>
                </a:rPr>
                <a:t>Comparator</a:t>
              </a:r>
              <a:endParaRPr lang="zh-TW" altLang="en-US" sz="2000" dirty="0">
                <a:latin typeface="+mn-lt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cxnSp>
          <p:nvCxnSpPr>
            <p:cNvPr id="10" name="Straight Arrow Connector 16"/>
            <p:cNvCxnSpPr>
              <a:cxnSpLocks noChangeShapeType="1"/>
            </p:cNvCxnSpPr>
            <p:nvPr/>
          </p:nvCxnSpPr>
          <p:spPr bwMode="auto">
            <a:xfrm>
              <a:off x="4218373" y="3648636"/>
              <a:ext cx="512522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Straight Arrow Connector 17"/>
            <p:cNvCxnSpPr>
              <a:cxnSpLocks noChangeShapeType="1"/>
            </p:cNvCxnSpPr>
            <p:nvPr/>
          </p:nvCxnSpPr>
          <p:spPr bwMode="auto">
            <a:xfrm>
              <a:off x="4917827" y="3830750"/>
              <a:ext cx="0" cy="462346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Straight Arrow Connector 20"/>
            <p:cNvCxnSpPr>
              <a:cxnSpLocks noChangeShapeType="1"/>
            </p:cNvCxnSpPr>
            <p:nvPr/>
          </p:nvCxnSpPr>
          <p:spPr bwMode="auto">
            <a:xfrm>
              <a:off x="5802159" y="3830750"/>
              <a:ext cx="0" cy="462346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Straight Arrow Connector 21"/>
            <p:cNvCxnSpPr>
              <a:cxnSpLocks noChangeShapeType="1"/>
            </p:cNvCxnSpPr>
            <p:nvPr/>
          </p:nvCxnSpPr>
          <p:spPr bwMode="auto">
            <a:xfrm>
              <a:off x="5662474" y="3830750"/>
              <a:ext cx="0" cy="462346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Arrow Connector 22"/>
            <p:cNvCxnSpPr>
              <a:cxnSpLocks noChangeShapeType="1"/>
            </p:cNvCxnSpPr>
            <p:nvPr/>
          </p:nvCxnSpPr>
          <p:spPr bwMode="auto">
            <a:xfrm>
              <a:off x="5522788" y="3830750"/>
              <a:ext cx="0" cy="462346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Straight Arrow Connector 23"/>
            <p:cNvCxnSpPr>
              <a:cxnSpLocks noChangeShapeType="1"/>
            </p:cNvCxnSpPr>
            <p:nvPr/>
          </p:nvCxnSpPr>
          <p:spPr bwMode="auto">
            <a:xfrm>
              <a:off x="4124906" y="4576437"/>
              <a:ext cx="605988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TextBox 25"/>
            <p:cNvSpPr txBox="1">
              <a:spLocks noChangeArrowheads="1"/>
            </p:cNvSpPr>
            <p:nvPr/>
          </p:nvSpPr>
          <p:spPr bwMode="auto">
            <a:xfrm>
              <a:off x="3466577" y="3473244"/>
              <a:ext cx="669160" cy="365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  <a:cs typeface="Arial" panose="020B0604020202020204" pitchFamily="34" charset="0"/>
                </a:rPr>
                <a:t>Clock</a:t>
              </a:r>
              <a:endParaRPr lang="zh-TW" altLang="en-US" sz="2000" dirty="0">
                <a:latin typeface="+mn-lt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18" name="TextBox 26"/>
            <p:cNvSpPr txBox="1">
              <a:spLocks noChangeArrowheads="1"/>
            </p:cNvSpPr>
            <p:nvPr/>
          </p:nvSpPr>
          <p:spPr bwMode="auto">
            <a:xfrm>
              <a:off x="3498438" y="4344702"/>
              <a:ext cx="398008" cy="3157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000" dirty="0" err="1">
                  <a:latin typeface="+mn-lt"/>
                  <a:ea typeface="新細明體" panose="02020500000000000000" pitchFamily="18" charset="-120"/>
                  <a:cs typeface="Arial" panose="020B0604020202020204" pitchFamily="34" charset="0"/>
                </a:rPr>
                <a:t>Vref</a:t>
              </a:r>
              <a:endParaRPr lang="zh-TW" altLang="en-US" sz="2000" dirty="0">
                <a:latin typeface="+mn-lt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cxnSp>
          <p:nvCxnSpPr>
            <p:cNvPr id="19" name="Straight Arrow Connector 27"/>
            <p:cNvCxnSpPr>
              <a:cxnSpLocks noChangeShapeType="1"/>
            </p:cNvCxnSpPr>
            <p:nvPr/>
          </p:nvCxnSpPr>
          <p:spPr bwMode="auto">
            <a:xfrm>
              <a:off x="6035310" y="3504644"/>
              <a:ext cx="512523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TextBox 28"/>
            <p:cNvSpPr txBox="1">
              <a:spLocks noChangeArrowheads="1"/>
            </p:cNvSpPr>
            <p:nvPr/>
          </p:nvSpPr>
          <p:spPr bwMode="auto">
            <a:xfrm>
              <a:off x="6545779" y="3329228"/>
              <a:ext cx="1385895" cy="3157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000">
                  <a:latin typeface="+mn-lt"/>
                  <a:ea typeface="新細明體" panose="02020500000000000000" pitchFamily="18" charset="-120"/>
                  <a:cs typeface="Arial" panose="020B0604020202020204" pitchFamily="34" charset="0"/>
                </a:rPr>
                <a:t>End-Of-Conversion</a:t>
              </a:r>
              <a:endParaRPr lang="zh-TW" altLang="en-US" sz="2000">
                <a:latin typeface="+mn-lt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cxnSp>
          <p:nvCxnSpPr>
            <p:cNvPr id="21" name="Straight Arrow Connector 29"/>
            <p:cNvCxnSpPr>
              <a:cxnSpLocks noChangeShapeType="1"/>
            </p:cNvCxnSpPr>
            <p:nvPr/>
          </p:nvCxnSpPr>
          <p:spPr bwMode="auto">
            <a:xfrm flipH="1">
              <a:off x="6036338" y="3717032"/>
              <a:ext cx="1413288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18"/>
            <p:cNvCxnSpPr>
              <a:cxnSpLocks noChangeShapeType="1"/>
              <a:stCxn id="7" idx="2"/>
            </p:cNvCxnSpPr>
            <p:nvPr/>
          </p:nvCxnSpPr>
          <p:spPr bwMode="auto">
            <a:xfrm>
              <a:off x="5383103" y="4725144"/>
              <a:ext cx="0" cy="68400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Connector 35"/>
            <p:cNvCxnSpPr>
              <a:cxnSpLocks noChangeShapeType="1"/>
            </p:cNvCxnSpPr>
            <p:nvPr/>
          </p:nvCxnSpPr>
          <p:spPr bwMode="auto">
            <a:xfrm>
              <a:off x="5383103" y="5408410"/>
              <a:ext cx="1188353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Connector 40"/>
            <p:cNvCxnSpPr>
              <a:cxnSpLocks noChangeShapeType="1"/>
            </p:cNvCxnSpPr>
            <p:nvPr/>
          </p:nvCxnSpPr>
          <p:spPr bwMode="auto">
            <a:xfrm>
              <a:off x="5358452" y="5726665"/>
              <a:ext cx="1187326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Straight Connector 41"/>
            <p:cNvCxnSpPr>
              <a:cxnSpLocks noChangeShapeType="1"/>
            </p:cNvCxnSpPr>
            <p:nvPr/>
          </p:nvCxnSpPr>
          <p:spPr bwMode="auto">
            <a:xfrm>
              <a:off x="7076789" y="5587585"/>
              <a:ext cx="372837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Straight Arrow Connector 43"/>
            <p:cNvCxnSpPr>
              <a:cxnSpLocks noChangeShapeType="1"/>
            </p:cNvCxnSpPr>
            <p:nvPr/>
          </p:nvCxnSpPr>
          <p:spPr bwMode="auto">
            <a:xfrm>
              <a:off x="7449626" y="3717032"/>
              <a:ext cx="0" cy="18720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" name="TextBox 45"/>
            <p:cNvSpPr txBox="1">
              <a:spLocks noChangeArrowheads="1"/>
            </p:cNvSpPr>
            <p:nvPr/>
          </p:nvSpPr>
          <p:spPr bwMode="auto">
            <a:xfrm>
              <a:off x="3573258" y="5529247"/>
              <a:ext cx="339349" cy="3157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000" dirty="0">
                  <a:latin typeface="+mn-lt"/>
                  <a:ea typeface="新細明體" panose="02020500000000000000" pitchFamily="18" charset="-120"/>
                  <a:cs typeface="Arial" panose="020B0604020202020204" pitchFamily="34" charset="0"/>
                </a:rPr>
                <a:t>Vin</a:t>
              </a:r>
              <a:endParaRPr lang="zh-TW" altLang="en-US" sz="2000" dirty="0">
                <a:latin typeface="+mn-lt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28" name="Rounded Rectangle 46"/>
            <p:cNvSpPr>
              <a:spLocks noChangeArrowheads="1"/>
            </p:cNvSpPr>
            <p:nvPr/>
          </p:nvSpPr>
          <p:spPr bwMode="auto">
            <a:xfrm>
              <a:off x="4379626" y="5408410"/>
              <a:ext cx="974717" cy="717196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000" dirty="0">
                  <a:latin typeface="+mn-lt"/>
                  <a:ea typeface="新細明體" panose="02020500000000000000" pitchFamily="18" charset="-120"/>
                  <a:cs typeface="Arial" panose="020B0604020202020204" pitchFamily="34" charset="0"/>
                </a:rPr>
                <a:t>Sample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000" dirty="0">
                  <a:latin typeface="+mn-lt"/>
                  <a:ea typeface="新細明體" panose="02020500000000000000" pitchFamily="18" charset="-120"/>
                  <a:cs typeface="Arial" panose="020B0604020202020204" pitchFamily="34" charset="0"/>
                </a:rPr>
                <a:t>&amp; Hold</a:t>
              </a:r>
              <a:endParaRPr lang="zh-TW" altLang="en-US" sz="2000" dirty="0">
                <a:latin typeface="+mn-lt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cxnSp>
          <p:nvCxnSpPr>
            <p:cNvPr id="29" name="Straight Arrow Connector 48"/>
            <p:cNvCxnSpPr>
              <a:cxnSpLocks noChangeShapeType="1"/>
            </p:cNvCxnSpPr>
            <p:nvPr/>
          </p:nvCxnSpPr>
          <p:spPr bwMode="auto">
            <a:xfrm>
              <a:off x="4092039" y="5741700"/>
              <a:ext cx="268073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TextBox 36"/>
            <p:cNvSpPr txBox="1">
              <a:spLocks noChangeArrowheads="1"/>
            </p:cNvSpPr>
            <p:nvPr/>
          </p:nvSpPr>
          <p:spPr bwMode="auto">
            <a:xfrm>
              <a:off x="6549887" y="5283113"/>
              <a:ext cx="202448" cy="5587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000">
                  <a:latin typeface="+mn-lt"/>
                  <a:ea typeface="新細明體" panose="02020500000000000000" pitchFamily="18" charset="-120"/>
                  <a:cs typeface="Arial" panose="020B0604020202020204" pitchFamily="34" charset="0"/>
                </a:rPr>
                <a:t>-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000">
                  <a:latin typeface="+mn-lt"/>
                  <a:ea typeface="新細明體" panose="02020500000000000000" pitchFamily="18" charset="-120"/>
                  <a:cs typeface="Arial" panose="020B0604020202020204" pitchFamily="34" charset="0"/>
                </a:rPr>
                <a:t>+</a:t>
              </a:r>
              <a:endParaRPr lang="zh-TW" altLang="en-US" sz="2000">
                <a:latin typeface="+mn-lt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  <p:sp>
          <p:nvSpPr>
            <p:cNvPr id="31" name="TextBox 50"/>
            <p:cNvSpPr txBox="1">
              <a:spLocks noChangeArrowheads="1"/>
            </p:cNvSpPr>
            <p:nvPr/>
          </p:nvSpPr>
          <p:spPr bwMode="auto">
            <a:xfrm>
              <a:off x="4860032" y="3903422"/>
              <a:ext cx="470411" cy="315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Times New Roman" panose="02020603050405020304" pitchFamily="18" charset="0"/>
                <a:buChar char="►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000" dirty="0">
                  <a:latin typeface="+mn-lt"/>
                  <a:ea typeface="新細明體" panose="02020500000000000000" pitchFamily="18" charset="-120"/>
                  <a:cs typeface="Arial" panose="020B0604020202020204" pitchFamily="34" charset="0"/>
                </a:rPr>
                <a:t>N-bit</a:t>
              </a:r>
              <a:endParaRPr lang="zh-TW" altLang="en-US" sz="2000" dirty="0">
                <a:latin typeface="+mn-lt"/>
                <a:ea typeface="新細明體" panose="02020500000000000000" pitchFamily="18" charset="-12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426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ADC Block Diagram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3</a:t>
            </a:fld>
            <a:endParaRPr lang="zh-TW" altLang="zh-TW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302695"/>
            <a:ext cx="8786812" cy="464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35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Three Operation Modes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Single mode: </a:t>
            </a:r>
          </a:p>
          <a:p>
            <a:pPr lvl="1"/>
            <a:r>
              <a:rPr lang="en-US" altLang="zh-TW" dirty="0" smtClean="0"/>
              <a:t>A/D conversion is performed one time on a specified channel</a:t>
            </a:r>
          </a:p>
          <a:p>
            <a:r>
              <a:rPr lang="en-US" altLang="zh-TW" dirty="0" smtClean="0"/>
              <a:t>Single-cycle scan mode: </a:t>
            </a:r>
          </a:p>
          <a:p>
            <a:pPr lvl="1"/>
            <a:r>
              <a:rPr lang="en-US" altLang="zh-TW" dirty="0" smtClean="0"/>
              <a:t>A/D conversion is performed one cycle on all specified channels with the sequence from the lowest numbered channel to the highest numbered channel</a:t>
            </a:r>
          </a:p>
          <a:p>
            <a:r>
              <a:rPr lang="en-US" altLang="zh-TW" dirty="0" smtClean="0"/>
              <a:t>Continuous scan mode: </a:t>
            </a:r>
          </a:p>
          <a:p>
            <a:pPr lvl="1"/>
            <a:r>
              <a:rPr lang="en-US" altLang="zh-TW" dirty="0" smtClean="0"/>
              <a:t>A/D converter continuously performs single-cycle scan mode until software stops it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9727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smpl_ADC4_GL5516 </a:t>
            </a:r>
            <a:r>
              <a:rPr lang="en-US" altLang="zh-TW" sz="2400" dirty="0" smtClean="0"/>
              <a:t>(</a:t>
            </a:r>
            <a:r>
              <a:rPr lang="en-US" altLang="zh-TW" sz="2400" dirty="0" err="1" smtClean="0"/>
              <a:t>SampleCode</a:t>
            </a:r>
            <a:r>
              <a:rPr lang="en-US" altLang="zh-TW" sz="2400" dirty="0" smtClean="0"/>
              <a:t>/</a:t>
            </a:r>
            <a:r>
              <a:rPr lang="en-US" altLang="zh-TW" sz="2400" dirty="0" err="1" smtClean="0"/>
              <a:t>NuMaker</a:t>
            </a:r>
            <a:r>
              <a:rPr lang="en-US" altLang="zh-TW" sz="2400" dirty="0" smtClean="0"/>
              <a:t>-TRIO)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5</a:t>
            </a:fld>
            <a:endParaRPr lang="zh-TW" altLang="zh-TW"/>
          </a:p>
        </p:txBody>
      </p:sp>
      <p:sp>
        <p:nvSpPr>
          <p:cNvPr id="5" name="矩形 4"/>
          <p:cNvSpPr/>
          <p:nvPr/>
        </p:nvSpPr>
        <p:spPr>
          <a:xfrm>
            <a:off x="251520" y="1052736"/>
            <a:ext cx="8568952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Define 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Clock source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MCU_CLOCK_SOURCE      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MCU_CLOCK_SOURCE_HIRC // HXT, LXT, HIRC, LIRC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MCU_CLOCK_SOURCE_LXT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MCU_CLOCK_FREQUENCY   32000000  //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Hz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zh-TW" sz="2000" b="1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Define 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MCU Interfaces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MCU_INTERFACE_ADC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ADC_CLOCK_SOURCE_HIRC //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HXT,LXT,PLL,HIRC,HCLK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ADC_CLOCK_DIVIDER     1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PIN_ADC_4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 To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Photoresistor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or IR Diode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ADC_INPUT_MODE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ADC_INPUT_MODE_SINGLE_END 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//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SINGLE_END, DIFFERENTIAL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ADC_OPERATION_MODE    ADC_OPERATION_MODE_CONTINUOUS 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//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SINGLE, SINGLE_CYCLE, CONTINUOUS</a:t>
            </a:r>
          </a:p>
        </p:txBody>
      </p:sp>
    </p:spTree>
    <p:extLst>
      <p:ext uri="{BB962C8B-B14F-4D97-AF65-F5344CB8AC3E}">
        <p14:creationId xmlns:p14="http://schemas.microsoft.com/office/powerpoint/2010/main" val="1608590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smpl_ADC4_GL5516 </a:t>
            </a:r>
            <a:r>
              <a:rPr lang="en-US" altLang="zh-TW" sz="2400" dirty="0"/>
              <a:t>(</a:t>
            </a:r>
            <a:r>
              <a:rPr lang="en-US" altLang="zh-TW" sz="2400" dirty="0" err="1"/>
              <a:t>SampleCode</a:t>
            </a:r>
            <a:r>
              <a:rPr lang="en-US" altLang="zh-TW" sz="2400" dirty="0"/>
              <a:t>/</a:t>
            </a:r>
            <a:r>
              <a:rPr lang="en-US" altLang="zh-TW" sz="2400" dirty="0" err="1"/>
              <a:t>NuMaker</a:t>
            </a:r>
            <a:r>
              <a:rPr lang="en-US" altLang="zh-TW" sz="2400" dirty="0"/>
              <a:t>-TRIO)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6</a:t>
            </a:fld>
            <a:endParaRPr lang="zh-TW" altLang="zh-TW"/>
          </a:p>
        </p:txBody>
      </p:sp>
      <p:sp>
        <p:nvSpPr>
          <p:cNvPr id="5" name="矩形 4"/>
          <p:cNvSpPr/>
          <p:nvPr/>
        </p:nvSpPr>
        <p:spPr>
          <a:xfrm>
            <a:off x="315319" y="1280949"/>
            <a:ext cx="8433145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Init_ADC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(void)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Initialize ADC</a:t>
            </a:r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ADC_Open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(ADC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, ADC_INPUT_MODE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ADC_OPERATION_MODE, ADC_CHANNEL_MASK); </a:t>
            </a:r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ADC_POWER_ON(ADC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 Enable ADC interrupt</a:t>
            </a:r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ADC_EnableInt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(ADC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, ADC_ADF_INT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//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Enable ADC interrupt</a:t>
            </a: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NVIC_EnableIRQ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ADC_IRQn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//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ADC conversion start</a:t>
            </a: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ADC_START_CONV(ADC);</a:t>
            </a: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529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SYS_init.h</a:t>
            </a:r>
            <a:r>
              <a:rPr lang="en-US" altLang="zh-TW" dirty="0" smtClean="0"/>
              <a:t> </a:t>
            </a:r>
            <a:r>
              <a:rPr lang="en-US" altLang="zh-TW" sz="2400" dirty="0" smtClean="0"/>
              <a:t>(Library/</a:t>
            </a:r>
            <a:r>
              <a:rPr lang="en-US" altLang="zh-TW" sz="2400" dirty="0" err="1" smtClean="0"/>
              <a:t>NuMakerLib</a:t>
            </a:r>
            <a:r>
              <a:rPr lang="en-US" altLang="zh-TW" sz="2400" dirty="0" smtClean="0"/>
              <a:t>/Include)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7</a:t>
            </a:fld>
            <a:endParaRPr lang="zh-TW" altLang="zh-TW"/>
          </a:p>
        </p:txBody>
      </p:sp>
      <p:sp>
        <p:nvSpPr>
          <p:cNvPr id="5" name="矩形 4"/>
          <p:cNvSpPr/>
          <p:nvPr/>
        </p:nvSpPr>
        <p:spPr>
          <a:xfrm>
            <a:off x="315319" y="1280949"/>
            <a:ext cx="8433145" cy="4154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ifdef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PIN_ADC_4 </a:t>
            </a:r>
          </a:p>
          <a:p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define ADC_CHANNEL_MASK_4 ADC_CH_4_MASK</a:t>
            </a: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define ADC_CHANNEL_MASK_4 0</a:t>
            </a: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altLang="zh-TW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altLang="zh-TW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ADC_CHANNEL_MASK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(ADC_CHANNEL_MASK_0 | ADC_CHANNEL_MASK_1 | ADC_CHANNEL_MASK_2 | ADC_CHANNEL_MASK_3 | ADC_CHANNEL_MASK_4 | ADC_CHANNEL_MASK_5 | ADC_CHANNEL_MASK_6 | ADC_CHANNEL_MASK_7)	</a:t>
            </a:r>
          </a:p>
        </p:txBody>
      </p:sp>
    </p:spTree>
    <p:extLst>
      <p:ext uri="{BB962C8B-B14F-4D97-AF65-F5344CB8AC3E}">
        <p14:creationId xmlns:p14="http://schemas.microsoft.com/office/powerpoint/2010/main" val="236559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Analog to digital conversion (ADC) of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TRIO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I2C and LCD of </a:t>
            </a:r>
            <a:r>
              <a:rPr lang="en-US" altLang="zh-TW" dirty="0" err="1" smtClean="0">
                <a:solidFill>
                  <a:srgbClr val="FF0000"/>
                </a:solidFill>
              </a:rPr>
              <a:t>NuMaker</a:t>
            </a:r>
            <a:r>
              <a:rPr lang="en-US" altLang="zh-TW" dirty="0" smtClean="0">
                <a:solidFill>
                  <a:srgbClr val="FF0000"/>
                </a:solidFill>
              </a:rPr>
              <a:t> TRIO</a:t>
            </a:r>
          </a:p>
          <a:p>
            <a:pPr lvl="1"/>
            <a:r>
              <a:rPr lang="en-US" altLang="zh-TW" dirty="0" smtClean="0"/>
              <a:t>On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TRIO, </a:t>
            </a:r>
            <a:br>
              <a:rPr lang="en-US" altLang="zh-TW" dirty="0" smtClean="0"/>
            </a:br>
            <a:r>
              <a:rPr lang="en-US" altLang="zh-TW" dirty="0" smtClean="0"/>
              <a:t>CPU communicates </a:t>
            </a:r>
            <a:br>
              <a:rPr lang="en-US" altLang="zh-TW" dirty="0" smtClean="0"/>
            </a:br>
            <a:r>
              <a:rPr lang="en-US" altLang="zh-TW" dirty="0" smtClean="0"/>
              <a:t>with LCD display </a:t>
            </a:r>
            <a:br>
              <a:rPr lang="en-US" altLang="zh-TW" dirty="0" smtClean="0"/>
            </a:br>
            <a:r>
              <a:rPr lang="en-US" altLang="zh-TW" dirty="0" smtClean="0"/>
              <a:t>via the I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C bus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8</a:t>
            </a:fld>
            <a:endParaRPr lang="zh-TW" altLang="zh-TW"/>
          </a:p>
        </p:txBody>
      </p:sp>
      <p:pic>
        <p:nvPicPr>
          <p:cNvPr id="5" name="內容版面配置區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660117" y="2276872"/>
            <a:ext cx="5304370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直線單箭頭接點 6"/>
          <p:cNvCxnSpPr/>
          <p:nvPr/>
        </p:nvCxnSpPr>
        <p:spPr bwMode="auto">
          <a:xfrm>
            <a:off x="2411760" y="3429000"/>
            <a:ext cx="4464496" cy="18002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58152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標楷體"/>
      </a:majorFont>
      <a:minorFont>
        <a:latin typeface="Calibri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4511</TotalTime>
  <Words>1470</Words>
  <Application>Microsoft Office PowerPoint</Application>
  <PresentationFormat>如螢幕大小 (4:3)</PresentationFormat>
  <Paragraphs>257</Paragraphs>
  <Slides>26</Slides>
  <Notes>13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36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嵌入式系統概論  NuMaker TRIO: ADC, I2C, LCD</vt:lpstr>
      <vt:lpstr>Outline</vt:lpstr>
      <vt:lpstr>ADC of NuMaker TRIO</vt:lpstr>
      <vt:lpstr>ADC Block Diagram</vt:lpstr>
      <vt:lpstr>Three Operation Modes</vt:lpstr>
      <vt:lpstr>smpl_ADC4_GL5516 (SampleCode/NuMaker-TRIO)</vt:lpstr>
      <vt:lpstr>smpl_ADC4_GL5516 (SampleCode/NuMaker-TRIO)</vt:lpstr>
      <vt:lpstr>SYS_init.h (Library/NuMakerLib/Include)</vt:lpstr>
      <vt:lpstr>Outline</vt:lpstr>
      <vt:lpstr>I2C Serial Communication</vt:lpstr>
      <vt:lpstr>I2C (Inter Integrated Circuit) </vt:lpstr>
      <vt:lpstr>I2C Bus Structure</vt:lpstr>
      <vt:lpstr>I2C Protocol</vt:lpstr>
      <vt:lpstr>I2C Protocol</vt:lpstr>
      <vt:lpstr>Timing Diagram of I2C Protocol</vt:lpstr>
      <vt:lpstr>I2C Transaction</vt:lpstr>
      <vt:lpstr>Arbitration </vt:lpstr>
      <vt:lpstr>PowerPoint 簡報</vt:lpstr>
      <vt:lpstr> I2C Protocol </vt:lpstr>
      <vt:lpstr> I2C Protocol: Start and Stop </vt:lpstr>
      <vt:lpstr> I2C Protocol: Bit Transfer</vt:lpstr>
      <vt:lpstr> I2C Protocol: Slave Address Transfer </vt:lpstr>
      <vt:lpstr> I2C Protocol: Data Transfer </vt:lpstr>
      <vt:lpstr> smpl_I2C_LCD (SampleCode/NuMaker-TRIO)</vt:lpstr>
      <vt:lpstr> smpl_I2C_LCD (SampleCode/NuMaker-TRIO)</vt:lpstr>
      <vt:lpstr> I2C_SSD1306.c (Library/NuMakerLIb/Source)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CS4101 嵌入式系統概論  Interrupts </dc:title>
  <dc:creator>Chung-Ta King</dc:creator>
  <cp:lastModifiedBy>Chung-Ta King</cp:lastModifiedBy>
  <cp:revision>504</cp:revision>
  <dcterms:created xsi:type="dcterms:W3CDTF">2000-02-07T23:54:30Z</dcterms:created>
  <dcterms:modified xsi:type="dcterms:W3CDTF">2015-12-08T12:50:28Z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