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38"/>
  </p:notesMasterIdLst>
  <p:handoutMasterIdLst>
    <p:handoutMasterId r:id="rId39"/>
  </p:handoutMasterIdLst>
  <p:sldIdLst>
    <p:sldId id="288" r:id="rId2"/>
    <p:sldId id="534" r:id="rId3"/>
    <p:sldId id="536" r:id="rId4"/>
    <p:sldId id="538" r:id="rId5"/>
    <p:sldId id="539" r:id="rId6"/>
    <p:sldId id="540" r:id="rId7"/>
    <p:sldId id="541" r:id="rId8"/>
    <p:sldId id="542" r:id="rId9"/>
    <p:sldId id="543" r:id="rId10"/>
    <p:sldId id="572" r:id="rId11"/>
    <p:sldId id="573" r:id="rId12"/>
    <p:sldId id="547" r:id="rId13"/>
    <p:sldId id="548" r:id="rId14"/>
    <p:sldId id="549" r:id="rId15"/>
    <p:sldId id="550" r:id="rId16"/>
    <p:sldId id="552" r:id="rId17"/>
    <p:sldId id="553" r:id="rId18"/>
    <p:sldId id="554" r:id="rId19"/>
    <p:sldId id="555" r:id="rId20"/>
    <p:sldId id="556" r:id="rId21"/>
    <p:sldId id="557" r:id="rId22"/>
    <p:sldId id="558" r:id="rId23"/>
    <p:sldId id="574" r:id="rId24"/>
    <p:sldId id="576" r:id="rId25"/>
    <p:sldId id="577" r:id="rId26"/>
    <p:sldId id="561" r:id="rId27"/>
    <p:sldId id="562" r:id="rId28"/>
    <p:sldId id="563" r:id="rId29"/>
    <p:sldId id="564" r:id="rId30"/>
    <p:sldId id="565" r:id="rId31"/>
    <p:sldId id="566" r:id="rId32"/>
    <p:sldId id="575" r:id="rId33"/>
    <p:sldId id="578" r:id="rId34"/>
    <p:sldId id="569" r:id="rId35"/>
    <p:sldId id="570" r:id="rId36"/>
    <p:sldId id="571" r:id="rId37"/>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a:srgbClr val="FF00FF"/>
    <a:srgbClr val="99CCFF"/>
    <a:srgbClr val="339933"/>
    <a:srgbClr val="99FF99"/>
    <a:srgbClr val="FFCC66"/>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88063" autoAdjust="0"/>
  </p:normalViewPr>
  <p:slideViewPr>
    <p:cSldViewPr>
      <p:cViewPr varScale="1">
        <p:scale>
          <a:sx n="45" d="100"/>
          <a:sy n="45" d="100"/>
        </p:scale>
        <p:origin x="1474" y="24"/>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9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B1325A9D-FAB7-4797-8322-BC4A2F2BBA17}" type="slidenum">
              <a:rPr lang="zh-TW" altLang="en-US"/>
              <a:pPr/>
              <a:t>‹#›</a:t>
            </a:fld>
            <a:endParaRPr lang="zh-TW" altLang="zh-TW"/>
          </a:p>
        </p:txBody>
      </p:sp>
    </p:spTree>
    <p:extLst>
      <p:ext uri="{BB962C8B-B14F-4D97-AF65-F5344CB8AC3E}">
        <p14:creationId xmlns:p14="http://schemas.microsoft.com/office/powerpoint/2010/main" val="2585623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9CD987E-F49D-41F0-8708-86B5D525514B}" type="slidenum">
              <a:rPr lang="zh-TW" altLang="en-US"/>
              <a:pPr/>
              <a:t>‹#›</a:t>
            </a:fld>
            <a:endParaRPr lang="zh-TW" altLang="zh-TW"/>
          </a:p>
        </p:txBody>
      </p:sp>
    </p:spTree>
    <p:extLst>
      <p:ext uri="{BB962C8B-B14F-4D97-AF65-F5344CB8AC3E}">
        <p14:creationId xmlns:p14="http://schemas.microsoft.com/office/powerpoint/2010/main" val="1513195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1</a:t>
            </a:fld>
            <a:endParaRPr lang="zh-TW" altLang="zh-TW"/>
          </a:p>
        </p:txBody>
      </p:sp>
    </p:spTree>
    <p:extLst>
      <p:ext uri="{BB962C8B-B14F-4D97-AF65-F5344CB8AC3E}">
        <p14:creationId xmlns:p14="http://schemas.microsoft.com/office/powerpoint/2010/main" val="404399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In-circuit emulator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(ICE) used to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debug</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the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software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of an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embedded system</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The programmer uses the emulator to load programs into the embedded system, run them,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step through them</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slowly, and view and change data used by the system's software. It operates by using a processor with the additional ability to support debugging operations, as well as to carry out the main function of the system. It was historically in the form of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bond-out processor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which has many internal signals brought out for the purpose of debugging. These signals provide information about the state of the processor.  </a:t>
            </a:r>
          </a:p>
          <a:p>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Joint Test Action Group</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(JTAG) based hardware debuggers provide equivalent access using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on-chip debugging</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hardware with standard production chips. </a:t>
            </a:r>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7</a:t>
            </a:fld>
            <a:endParaRPr lang="zh-TW" altLang="zh-TW"/>
          </a:p>
        </p:txBody>
      </p:sp>
    </p:spTree>
    <p:extLst>
      <p:ext uri="{BB962C8B-B14F-4D97-AF65-F5344CB8AC3E}">
        <p14:creationId xmlns:p14="http://schemas.microsoft.com/office/powerpoint/2010/main" val="224724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10</a:t>
            </a:fld>
            <a:endParaRPr lang="zh-TW" altLang="zh-TW"/>
          </a:p>
        </p:txBody>
      </p:sp>
    </p:spTree>
    <p:extLst>
      <p:ext uri="{BB962C8B-B14F-4D97-AF65-F5344CB8AC3E}">
        <p14:creationId xmlns:p14="http://schemas.microsoft.com/office/powerpoint/2010/main" val="39210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D479893-905B-4C2B-B1FF-56DC405904FD}" type="slidenum">
              <a:rPr lang="zh-TW" altLang="en-US" smtClean="0"/>
              <a:t>19</a:t>
            </a:fld>
            <a:endParaRPr lang="zh-TW" altLang="en-US"/>
          </a:p>
        </p:txBody>
      </p:sp>
    </p:spTree>
    <p:extLst>
      <p:ext uri="{BB962C8B-B14F-4D97-AF65-F5344CB8AC3E}">
        <p14:creationId xmlns:p14="http://schemas.microsoft.com/office/powerpoint/2010/main" val="240350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22</a:t>
            </a:fld>
            <a:endParaRPr lang="zh-TW" altLang="zh-TW"/>
          </a:p>
        </p:txBody>
      </p:sp>
    </p:spTree>
    <p:extLst>
      <p:ext uri="{BB962C8B-B14F-4D97-AF65-F5344CB8AC3E}">
        <p14:creationId xmlns:p14="http://schemas.microsoft.com/office/powerpoint/2010/main" val="60114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31</a:t>
            </a:fld>
            <a:endParaRPr lang="zh-TW" altLang="zh-TW"/>
          </a:p>
        </p:txBody>
      </p:sp>
    </p:spTree>
    <p:extLst>
      <p:ext uri="{BB962C8B-B14F-4D97-AF65-F5344CB8AC3E}">
        <p14:creationId xmlns:p14="http://schemas.microsoft.com/office/powerpoint/2010/main" val="269367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An open-drain or open-collector output pin is driven by a single transistor, which pulls the pin to only one voltage (generally, to ground). When the output device is off, the pin is left floating (open, or hi-z). When the transistor is off, the signal can be driven by another device or it can be pulled up or down by a resistor. The resistor prevents an undefined, floating state.</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 logical LOW will cause the pin to force a voltage of 0V ("ground") on whatever is connected to it, just like in normal mode.</a:t>
            </a:r>
          </a:p>
          <a:p>
            <a:pPr marL="171450" indent="-171450">
              <a:buFontTx/>
              <a:buChar char="-"/>
            </a:pP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 logical HIGH will cause the pin to not force anything on whatever is connected to it, as if it were physically disconnected.</a:t>
            </a:r>
          </a:p>
          <a:p>
            <a:pPr marL="0" indent="0">
              <a:buFontTx/>
              <a:buNone/>
            </a:pP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most common use is that some electronic components require a 0V / 5V signal rather than 0V / 3.3V. An external resistance will pull</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the voltage to 5V. Another use is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when connecting several components' output pins to a single point, called a "bus". Since we never want any two pins to try to force different voltage levels on a single net, thus damaging each other, we use them all in open-drain mode, and use a single pull-up resistor to either 3.3V or 5V. When one (or more) of the pins on the bus "pulls low" by forcing 0V, the bus voltage will be 0V and all pins listening on that bus can detect it. When all of the pins are HIGH, i.e. virtually disconnected, the bus voltage gets "pulled up" by the resistor to whatever voltage it is connected to.</a:t>
            </a:r>
          </a:p>
          <a:p>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32</a:t>
            </a:fld>
            <a:endParaRPr lang="zh-TW" altLang="zh-TW"/>
          </a:p>
        </p:txBody>
      </p:sp>
    </p:spTree>
    <p:extLst>
      <p:ext uri="{BB962C8B-B14F-4D97-AF65-F5344CB8AC3E}">
        <p14:creationId xmlns:p14="http://schemas.microsoft.com/office/powerpoint/2010/main" val="3557816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BB86502A-8257-432D-AAC3-7A30F6CF4FE1}"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1406CF81-4D2B-4BDC-AB01-7C1A15D9ED42}" type="slidenum">
              <a:rPr lang="zh-TW" altLang="en-US"/>
              <a:pPr/>
              <a:t>‹#›</a:t>
            </a:fld>
            <a:endParaRPr lang="zh-TW" altLang="zh-TW"/>
          </a:p>
        </p:txBody>
      </p:sp>
    </p:spTree>
    <p:extLst>
      <p:ext uri="{BB962C8B-B14F-4D97-AF65-F5344CB8AC3E}">
        <p14:creationId xmlns:p14="http://schemas.microsoft.com/office/powerpoint/2010/main" val="204164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D90B182A-C929-4ED0-9B0E-F5329ECBE9D5}" type="slidenum">
              <a:rPr lang="zh-TW" altLang="en-US"/>
              <a:pPr/>
              <a:t>‹#›</a:t>
            </a:fld>
            <a:endParaRPr lang="zh-TW" altLang="zh-TW"/>
          </a:p>
        </p:txBody>
      </p:sp>
    </p:spTree>
    <p:extLst>
      <p:ext uri="{BB962C8B-B14F-4D97-AF65-F5344CB8AC3E}">
        <p14:creationId xmlns:p14="http://schemas.microsoft.com/office/powerpoint/2010/main" val="303493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D7A0DC7-59DB-4FF4-A98F-253DCA5EE1C1}" type="slidenum">
              <a:rPr lang="zh-TW" altLang="en-US"/>
              <a:pPr/>
              <a:t>‹#›</a:t>
            </a:fld>
            <a:endParaRPr lang="zh-TW" altLang="zh-TW"/>
          </a:p>
        </p:txBody>
      </p:sp>
    </p:spTree>
    <p:extLst>
      <p:ext uri="{BB962C8B-B14F-4D97-AF65-F5344CB8AC3E}">
        <p14:creationId xmlns:p14="http://schemas.microsoft.com/office/powerpoint/2010/main" val="3575520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161DC7D-C733-4BA1-AB4E-22B1CB3E3431}" type="slidenum">
              <a:rPr lang="zh-TW" altLang="en-US"/>
              <a:pPr/>
              <a:t>‹#›</a:t>
            </a:fld>
            <a:endParaRPr lang="zh-TW" altLang="zh-TW"/>
          </a:p>
        </p:txBody>
      </p:sp>
    </p:spTree>
    <p:extLst>
      <p:ext uri="{BB962C8B-B14F-4D97-AF65-F5344CB8AC3E}">
        <p14:creationId xmlns:p14="http://schemas.microsoft.com/office/powerpoint/2010/main" val="88095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EB9569C-0865-4AD3-AECD-3F3C6A221567}" type="slidenum">
              <a:rPr lang="zh-TW" altLang="en-US"/>
              <a:pPr/>
              <a:t>‹#›</a:t>
            </a:fld>
            <a:endParaRPr lang="zh-TW" altLang="zh-TW"/>
          </a:p>
        </p:txBody>
      </p:sp>
    </p:spTree>
    <p:extLst>
      <p:ext uri="{BB962C8B-B14F-4D97-AF65-F5344CB8AC3E}">
        <p14:creationId xmlns:p14="http://schemas.microsoft.com/office/powerpoint/2010/main" val="95481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614D331C-7B98-4B6D-9798-78ED94CD21C3}" type="slidenum">
              <a:rPr lang="zh-TW" altLang="en-US"/>
              <a:pPr/>
              <a:t>‹#›</a:t>
            </a:fld>
            <a:endParaRPr lang="zh-TW" altLang="zh-TW"/>
          </a:p>
        </p:txBody>
      </p:sp>
    </p:spTree>
    <p:extLst>
      <p:ext uri="{BB962C8B-B14F-4D97-AF65-F5344CB8AC3E}">
        <p14:creationId xmlns:p14="http://schemas.microsoft.com/office/powerpoint/2010/main" val="227067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DDBC2A8D-9A7B-4180-A2C0-64594010D3A4}" type="slidenum">
              <a:rPr lang="zh-TW" altLang="en-US"/>
              <a:pPr/>
              <a:t>‹#›</a:t>
            </a:fld>
            <a:endParaRPr lang="zh-TW" altLang="zh-TW"/>
          </a:p>
        </p:txBody>
      </p:sp>
    </p:spTree>
    <p:extLst>
      <p:ext uri="{BB962C8B-B14F-4D97-AF65-F5344CB8AC3E}">
        <p14:creationId xmlns:p14="http://schemas.microsoft.com/office/powerpoint/2010/main" val="34636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FB432AF1-3153-4BFC-ABF0-71916461ABBD}" type="slidenum">
              <a:rPr lang="zh-TW" altLang="en-US"/>
              <a:pPr/>
              <a:t>‹#›</a:t>
            </a:fld>
            <a:endParaRPr lang="zh-TW" altLang="zh-TW"/>
          </a:p>
        </p:txBody>
      </p:sp>
    </p:spTree>
    <p:extLst>
      <p:ext uri="{BB962C8B-B14F-4D97-AF65-F5344CB8AC3E}">
        <p14:creationId xmlns:p14="http://schemas.microsoft.com/office/powerpoint/2010/main" val="77772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D4938B9-D8C5-479D-A6AF-5DA54CB679A4}" type="slidenum">
              <a:rPr lang="zh-TW" altLang="en-US"/>
              <a:pPr/>
              <a:t>‹#›</a:t>
            </a:fld>
            <a:endParaRPr lang="zh-TW" altLang="zh-TW"/>
          </a:p>
        </p:txBody>
      </p:sp>
    </p:spTree>
    <p:extLst>
      <p:ext uri="{BB962C8B-B14F-4D97-AF65-F5344CB8AC3E}">
        <p14:creationId xmlns:p14="http://schemas.microsoft.com/office/powerpoint/2010/main" val="139785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90C4A593-471D-4B76-A7DC-78EE3F07C057}" type="slidenum">
              <a:rPr lang="zh-TW" altLang="en-US"/>
              <a:pPr/>
              <a:t>‹#›</a:t>
            </a:fld>
            <a:endParaRPr lang="zh-TW" altLang="zh-TW"/>
          </a:p>
        </p:txBody>
      </p:sp>
    </p:spTree>
    <p:extLst>
      <p:ext uri="{BB962C8B-B14F-4D97-AF65-F5344CB8AC3E}">
        <p14:creationId xmlns:p14="http://schemas.microsoft.com/office/powerpoint/2010/main" val="317009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052736"/>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BF2ECC61-491F-48A1-9344-D1CF0B9FC3B9}"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urceforge.net/projects/numicroedu/files/Tools/Nu-Link_Keil_Driver_V1.30.6491.zip/download" TargetMode="External"/><Relationship Id="rId2" Type="http://schemas.openxmlformats.org/officeDocument/2006/relationships/hyperlink" Target="https://www.keil.com/demo/eval/arm.htm" TargetMode="External"/><Relationship Id="rId1" Type="http://schemas.openxmlformats.org/officeDocument/2006/relationships/slideLayout" Target="../slideLayouts/slideLayout2.xml"/><Relationship Id="rId4" Type="http://schemas.openxmlformats.org/officeDocument/2006/relationships/hyperlink" Target="https://mega.nz/#!DlYWwbh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rgbClr val="C00000"/>
                </a:solidFill>
                <a:latin typeface="Arial" panose="020B0604020202020204" pitchFamily="34" charset="0"/>
              </a:rPr>
              <a:t>CS4101 </a:t>
            </a:r>
            <a:r>
              <a:rPr lang="zh-TW" altLang="en-US" sz="3200" b="0" dirty="0">
                <a:solidFill>
                  <a:srgbClr val="C00000"/>
                </a:solidFill>
                <a:latin typeface="Arial" panose="020B0604020202020204" pitchFamily="34" charset="0"/>
              </a:rPr>
              <a:t>嵌入式系統概論</a:t>
            </a:r>
            <a:r>
              <a:rPr lang="zh-TW" altLang="en-US" dirty="0">
                <a:solidFill>
                  <a:srgbClr val="C00000"/>
                </a:solidFill>
              </a:rPr>
              <a:t/>
            </a:r>
            <a:br>
              <a:rPr lang="zh-TW" altLang="en-US" dirty="0">
                <a:solidFill>
                  <a:srgbClr val="C00000"/>
                </a:solidFill>
              </a:rPr>
            </a:br>
            <a:r>
              <a:rPr lang="zh-TW" altLang="en-US" dirty="0"/>
              <a:t/>
            </a:r>
            <a:br>
              <a:rPr lang="zh-TW" altLang="en-US" dirty="0"/>
            </a:br>
            <a:r>
              <a:rPr lang="en-US" altLang="zh-TW" dirty="0" err="1" smtClean="0"/>
              <a:t>NuMaker</a:t>
            </a:r>
            <a:r>
              <a:rPr lang="en-US" altLang="zh-TW" dirty="0" smtClean="0"/>
              <a:t> TRIO</a:t>
            </a:r>
            <a:endParaRPr lang="en-US" altLang="zh-TW" dirty="0"/>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NANO102 MCU</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99592" y="1052736"/>
            <a:ext cx="7318167" cy="4967287"/>
          </a:xfrm>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9</a:t>
            </a:fld>
            <a:endParaRPr lang="zh-TW" altLang="zh-TW"/>
          </a:p>
        </p:txBody>
      </p:sp>
    </p:spTree>
    <p:extLst>
      <p:ext uri="{BB962C8B-B14F-4D97-AF65-F5344CB8AC3E}">
        <p14:creationId xmlns:p14="http://schemas.microsoft.com/office/powerpoint/2010/main" val="3429789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 to </a:t>
            </a:r>
            <a:r>
              <a:rPr lang="en-US" altLang="zh-TW" dirty="0" err="1" smtClean="0"/>
              <a:t>NuMaker</a:t>
            </a:r>
            <a:r>
              <a:rPr lang="en-US" altLang="zh-TW" dirty="0" smtClean="0"/>
              <a:t> TRIO</a:t>
            </a:r>
          </a:p>
          <a:p>
            <a:r>
              <a:rPr lang="en-US" altLang="zh-TW" dirty="0" smtClean="0"/>
              <a:t>Programming environment setup</a:t>
            </a:r>
          </a:p>
          <a:p>
            <a:r>
              <a:rPr lang="en-US" altLang="zh-TW" dirty="0" smtClean="0"/>
              <a:t>Clock controller</a:t>
            </a:r>
          </a:p>
          <a:p>
            <a:r>
              <a:rPr lang="en-US" altLang="zh-TW" dirty="0" smtClean="0"/>
              <a:t>GPIO</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10</a:t>
            </a:fld>
            <a:endParaRPr lang="zh-TW" altLang="zh-TW"/>
          </a:p>
        </p:txBody>
      </p:sp>
    </p:spTree>
    <p:extLst>
      <p:ext uri="{BB962C8B-B14F-4D97-AF65-F5344CB8AC3E}">
        <p14:creationId xmlns:p14="http://schemas.microsoft.com/office/powerpoint/2010/main" val="229970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0000"/>
                                      </p:to>
                                    </p:animClr>
                                    <p:animClr clrSpc="rgb" dir="cw">
                                      <p:cBhvr>
                                        <p:cTn id="7" dur="500" fill="hold"/>
                                        <p:tgtEl>
                                          <p:spTgt spid="3">
                                            <p:txEl>
                                              <p:pRg st="1" end="1"/>
                                            </p:txEl>
                                          </p:spTgt>
                                        </p:tgtEl>
                                        <p:attrNameLst>
                                          <p:attrName>fillcolor</p:attrName>
                                        </p:attrNameLst>
                                      </p:cBhvr>
                                      <p:to>
                                        <a:srgbClr val="FF0000"/>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
            </a:r>
            <a:br>
              <a:rPr lang="zh-TW" altLang="en-US" smtClean="0"/>
            </a:br>
            <a:r>
              <a:rPr lang="en-US" altLang="zh-TW" smtClean="0"/>
              <a:t>Software Development Kit (SDK)</a:t>
            </a:r>
            <a:endParaRPr lang="zh-TW" altLang="en-US" dirty="0"/>
          </a:p>
        </p:txBody>
      </p:sp>
      <p:sp>
        <p:nvSpPr>
          <p:cNvPr id="3" name="內容版面配置區 2"/>
          <p:cNvSpPr>
            <a:spLocks noGrp="1"/>
          </p:cNvSpPr>
          <p:nvPr>
            <p:ph idx="1"/>
          </p:nvPr>
        </p:nvSpPr>
        <p:spPr/>
        <p:txBody>
          <a:bodyPr/>
          <a:lstStyle/>
          <a:p>
            <a:r>
              <a:rPr lang="en-US" altLang="zh-TW" dirty="0" smtClean="0"/>
              <a:t>ARM </a:t>
            </a:r>
            <a:r>
              <a:rPr lang="en-US" altLang="zh-TW" dirty="0" err="1" smtClean="0"/>
              <a:t>Keil</a:t>
            </a:r>
            <a:r>
              <a:rPr lang="en-US" altLang="zh-TW" dirty="0" smtClean="0"/>
              <a:t> Microcontroller Development Kit (MDK)</a:t>
            </a:r>
          </a:p>
          <a:p>
            <a:pPr lvl="1"/>
            <a:r>
              <a:rPr lang="en-US" altLang="zh-TW" dirty="0" smtClean="0"/>
              <a:t>IDE, C/C++ compiler, debugger for ARM Cortex-M</a:t>
            </a:r>
          </a:p>
          <a:p>
            <a:pPr lvl="1"/>
            <a:r>
              <a:rPr lang="en-US" altLang="zh-TW" dirty="0" smtClean="0">
                <a:hlinkClick r:id="rId2"/>
              </a:rPr>
              <a:t>https://www.keil.com/demo/eval/arm.htm </a:t>
            </a:r>
            <a:endParaRPr lang="zh-TW" altLang="en-US" dirty="0" smtClean="0"/>
          </a:p>
          <a:p>
            <a:pPr lvl="1"/>
            <a:r>
              <a:rPr lang="en-US" altLang="zh-TW" dirty="0" smtClean="0"/>
              <a:t>Register and download MDK517.exe </a:t>
            </a:r>
          </a:p>
          <a:p>
            <a:r>
              <a:rPr lang="en-US" altLang="zh-TW" dirty="0" err="1" smtClean="0"/>
              <a:t>NuLink</a:t>
            </a:r>
            <a:r>
              <a:rPr lang="en-US" altLang="zh-TW" dirty="0" smtClean="0"/>
              <a:t> Driver </a:t>
            </a:r>
          </a:p>
          <a:p>
            <a:pPr lvl="1"/>
            <a:r>
              <a:rPr lang="en-US" altLang="zh-TW" dirty="0" smtClean="0">
                <a:hlinkClick r:id="rId3"/>
              </a:rPr>
              <a:t>Nu-Link_Keil_Driver_V1.30.6491.zip</a:t>
            </a:r>
            <a:endParaRPr lang="en-US" altLang="zh-TW" dirty="0" smtClean="0"/>
          </a:p>
          <a:p>
            <a:pPr lvl="1"/>
            <a:r>
              <a:rPr lang="en-US" altLang="zh-TW" dirty="0" smtClean="0"/>
              <a:t>Driver to link PC to </a:t>
            </a:r>
            <a:r>
              <a:rPr lang="en-US" altLang="zh-TW" dirty="0" err="1" smtClean="0"/>
              <a:t>NuMaker</a:t>
            </a:r>
            <a:r>
              <a:rPr lang="en-US" altLang="zh-TW" dirty="0" smtClean="0"/>
              <a:t> TRIO board through USB</a:t>
            </a:r>
            <a:endParaRPr lang="fr-FR" altLang="zh-TW" dirty="0" smtClean="0"/>
          </a:p>
          <a:p>
            <a:r>
              <a:rPr lang="en-US" altLang="zh-TW" dirty="0" smtClean="0"/>
              <a:t>Board Support Package (</a:t>
            </a:r>
            <a:r>
              <a:rPr lang="fr-FR" altLang="zh-TW" dirty="0" smtClean="0"/>
              <a:t>BSP): MCU device driver and sample code</a:t>
            </a:r>
          </a:p>
          <a:p>
            <a:pPr lvl="1"/>
            <a:r>
              <a:rPr lang="fr-FR" altLang="zh-TW" dirty="0" smtClean="0">
                <a:hlinkClick r:id="rId4"/>
              </a:rPr>
              <a:t>Nano102_BSPv3.02_EDU </a:t>
            </a:r>
            <a:endParaRPr lang="fr-FR" altLang="zh-TW" dirty="0" smtClean="0"/>
          </a:p>
          <a:p>
            <a:pPr lvl="1"/>
            <a:endParaRPr lang="fr-FR" altLang="zh-TW"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11</a:t>
            </a:fld>
            <a:endParaRPr lang="zh-TW" altLang="zh-TW"/>
          </a:p>
        </p:txBody>
      </p:sp>
    </p:spTree>
    <p:extLst>
      <p:ext uri="{BB962C8B-B14F-4D97-AF65-F5344CB8AC3E}">
        <p14:creationId xmlns:p14="http://schemas.microsoft.com/office/powerpoint/2010/main" val="2440755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smtClean="0"/>
              <a:t>NANO102 BSP </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12</a:t>
            </a:fld>
            <a:endParaRPr lang="zh-TW" altLang="zh-TW"/>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196752"/>
            <a:ext cx="807643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106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SampleCode</a:t>
            </a:r>
            <a:r>
              <a:rPr lang="en-US" altLang="zh-TW" dirty="0"/>
              <a:t> </a:t>
            </a:r>
            <a:r>
              <a:rPr lang="en-US" altLang="zh-TW" dirty="0" smtClean="0"/>
              <a:t>Folder </a:t>
            </a:r>
            <a:endParaRPr lang="zh-TW" alt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56797" y="1466503"/>
            <a:ext cx="8779699" cy="419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13</a:t>
            </a:fld>
            <a:endParaRPr lang="zh-TW" altLang="zh-TW"/>
          </a:p>
        </p:txBody>
      </p:sp>
    </p:spTree>
    <p:extLst>
      <p:ext uri="{BB962C8B-B14F-4D97-AF65-F5344CB8AC3E}">
        <p14:creationId xmlns:p14="http://schemas.microsoft.com/office/powerpoint/2010/main" val="4100319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pt-BR" altLang="zh-TW" dirty="0"/>
              <a:t>NuMaker TRIO </a:t>
            </a:r>
            <a:r>
              <a:rPr lang="pt-BR" altLang="zh-TW" dirty="0" smtClean="0"/>
              <a:t>Folder</a:t>
            </a:r>
            <a:endParaRPr lang="zh-TW" alt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27585" y="1124744"/>
            <a:ext cx="7475472" cy="490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14</a:t>
            </a:fld>
            <a:endParaRPr lang="zh-TW" altLang="zh-TW"/>
          </a:p>
        </p:txBody>
      </p:sp>
      <p:sp>
        <p:nvSpPr>
          <p:cNvPr id="4" name="橢圓 3"/>
          <p:cNvSpPr/>
          <p:nvPr/>
        </p:nvSpPr>
        <p:spPr bwMode="auto">
          <a:xfrm>
            <a:off x="827585" y="2420888"/>
            <a:ext cx="2088231" cy="36004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4074542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smtClean="0"/>
              <a:t>Smpl_Debug</a:t>
            </a:r>
            <a:r>
              <a:rPr lang="en-US" altLang="zh-TW" dirty="0" smtClean="0"/>
              <a:t> Folder </a:t>
            </a:r>
            <a:endParaRPr lang="zh-TW" alt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95536" y="1680245"/>
            <a:ext cx="8380466" cy="340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15</a:t>
            </a:fld>
            <a:endParaRPr lang="zh-TW" altLang="zh-TW"/>
          </a:p>
        </p:txBody>
      </p:sp>
    </p:spTree>
    <p:extLst>
      <p:ext uri="{BB962C8B-B14F-4D97-AF65-F5344CB8AC3E}">
        <p14:creationId xmlns:p14="http://schemas.microsoft.com/office/powerpoint/2010/main" val="1185718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Keil</a:t>
            </a:r>
            <a:r>
              <a:rPr lang="en-US" altLang="zh-TW" dirty="0"/>
              <a:t> </a:t>
            </a:r>
            <a:r>
              <a:rPr lang="en-US" altLang="zh-TW" dirty="0" smtClean="0"/>
              <a:t>Folder</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a:p>
          <a:p>
            <a:endParaRPr lang="en-US" altLang="zh-TW" dirty="0" smtClean="0"/>
          </a:p>
          <a:p>
            <a:pPr marL="0" indent="0">
              <a:buNone/>
            </a:pPr>
            <a:endParaRPr lang="zh-TW" altLang="en-US" dirty="0"/>
          </a:p>
          <a:p>
            <a:r>
              <a:rPr lang="en-US" altLang="zh-TW" dirty="0"/>
              <a:t>Double </a:t>
            </a:r>
            <a:r>
              <a:rPr lang="en-US" altLang="zh-TW" dirty="0" smtClean="0"/>
              <a:t>click on </a:t>
            </a:r>
            <a:r>
              <a:rPr lang="en-US" altLang="zh-TW" dirty="0"/>
              <a:t>.</a:t>
            </a:r>
            <a:r>
              <a:rPr lang="en-US" altLang="zh-TW" dirty="0" err="1"/>
              <a:t>uvproj</a:t>
            </a:r>
            <a:r>
              <a:rPr lang="en-US" altLang="zh-TW" dirty="0"/>
              <a:t> file to </a:t>
            </a:r>
            <a:r>
              <a:rPr lang="en-US" altLang="zh-TW" dirty="0" smtClean="0"/>
              <a:t>open a </a:t>
            </a:r>
            <a:r>
              <a:rPr lang="en-US" altLang="zh-TW" dirty="0" err="1"/>
              <a:t>Keil</a:t>
            </a:r>
            <a:r>
              <a:rPr lang="en-US" altLang="zh-TW" dirty="0"/>
              <a:t> project </a:t>
            </a:r>
          </a:p>
          <a:p>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397091"/>
            <a:ext cx="8208912" cy="203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1"/>
          </p:nvPr>
        </p:nvSpPr>
        <p:spPr/>
        <p:txBody>
          <a:bodyPr/>
          <a:lstStyle/>
          <a:p>
            <a:fld id="{AD7A0DC7-59DB-4FF4-A98F-253DCA5EE1C1}" type="slidenum">
              <a:rPr lang="zh-TW" altLang="en-US" smtClean="0"/>
              <a:pPr/>
              <a:t>16</a:t>
            </a:fld>
            <a:endParaRPr lang="zh-TW" altLang="zh-TW"/>
          </a:p>
        </p:txBody>
      </p:sp>
    </p:spTree>
    <p:extLst>
      <p:ext uri="{BB962C8B-B14F-4D97-AF65-F5344CB8AC3E}">
        <p14:creationId xmlns:p14="http://schemas.microsoft.com/office/powerpoint/2010/main" val="377326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Keil</a:t>
            </a:r>
            <a:r>
              <a:rPr lang="en-US" altLang="zh-TW" dirty="0"/>
              <a:t> MCU Development Environment </a:t>
            </a:r>
            <a:endParaRPr lang="zh-TW" altLang="en-US" dirty="0"/>
          </a:p>
        </p:txBody>
      </p:sp>
      <p:pic>
        <p:nvPicPr>
          <p:cNvPr id="14338"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l="1000"/>
          <a:stretch/>
        </p:blipFill>
        <p:spPr bwMode="auto">
          <a:xfrm>
            <a:off x="471055" y="1268760"/>
            <a:ext cx="817075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17</a:t>
            </a:fld>
            <a:endParaRPr lang="zh-TW" altLang="zh-TW"/>
          </a:p>
        </p:txBody>
      </p:sp>
    </p:spTree>
    <p:extLst>
      <p:ext uri="{BB962C8B-B14F-4D97-AF65-F5344CB8AC3E}">
        <p14:creationId xmlns:p14="http://schemas.microsoft.com/office/powerpoint/2010/main" val="458645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Keil</a:t>
            </a:r>
            <a:r>
              <a:rPr lang="en-US" altLang="zh-TW" dirty="0"/>
              <a:t> MDK Configuration </a:t>
            </a:r>
            <a:endParaRPr lang="zh-TW" alt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3568" y="1124744"/>
            <a:ext cx="7776864" cy="492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18</a:t>
            </a:fld>
            <a:endParaRPr lang="zh-TW" altLang="zh-TW"/>
          </a:p>
        </p:txBody>
      </p:sp>
    </p:spTree>
    <p:extLst>
      <p:ext uri="{BB962C8B-B14F-4D97-AF65-F5344CB8AC3E}">
        <p14:creationId xmlns:p14="http://schemas.microsoft.com/office/powerpoint/2010/main" val="1221492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 to </a:t>
            </a:r>
            <a:r>
              <a:rPr lang="en-US" altLang="zh-TW" dirty="0" err="1" smtClean="0"/>
              <a:t>NuMaker</a:t>
            </a:r>
            <a:r>
              <a:rPr lang="en-US" altLang="zh-TW" dirty="0" smtClean="0"/>
              <a:t> TRIO</a:t>
            </a:r>
          </a:p>
          <a:p>
            <a:r>
              <a:rPr lang="en-US" altLang="zh-TW" dirty="0" smtClean="0"/>
              <a:t>Programming environment setup</a:t>
            </a:r>
          </a:p>
          <a:p>
            <a:r>
              <a:rPr lang="en-US" altLang="zh-TW" dirty="0" smtClean="0"/>
              <a:t>Clock controller</a:t>
            </a:r>
          </a:p>
          <a:p>
            <a:r>
              <a:rPr lang="en-US" altLang="zh-TW" dirty="0" smtClean="0"/>
              <a:t>GPIO</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a:t>
            </a:fld>
            <a:endParaRPr lang="zh-TW" altLang="zh-TW"/>
          </a:p>
        </p:txBody>
      </p:sp>
    </p:spTree>
    <p:extLst>
      <p:ext uri="{BB962C8B-B14F-4D97-AF65-F5344CB8AC3E}">
        <p14:creationId xmlns:p14="http://schemas.microsoft.com/office/powerpoint/2010/main" val="287844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Build and Execute</a:t>
            </a: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8023" y="1124744"/>
            <a:ext cx="8696465" cy="4896544"/>
          </a:xfrm>
        </p:spPr>
      </p:pic>
      <p:sp>
        <p:nvSpPr>
          <p:cNvPr id="5" name="橢圓 4"/>
          <p:cNvSpPr/>
          <p:nvPr/>
        </p:nvSpPr>
        <p:spPr bwMode="auto">
          <a:xfrm>
            <a:off x="971600" y="2780928"/>
            <a:ext cx="5256584" cy="50405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 name="文字方塊 5"/>
          <p:cNvSpPr txBox="1"/>
          <p:nvPr/>
        </p:nvSpPr>
        <p:spPr>
          <a:xfrm>
            <a:off x="863588" y="2319262"/>
            <a:ext cx="4860540" cy="461665"/>
          </a:xfrm>
          <a:prstGeom prst="rect">
            <a:avLst/>
          </a:prstGeom>
          <a:noFill/>
        </p:spPr>
        <p:txBody>
          <a:bodyPr wrap="square" rtlCol="0">
            <a:spAutoFit/>
          </a:bodyPr>
          <a:lstStyle/>
          <a:p>
            <a:r>
              <a:rPr lang="en-US" altLang="zh-TW" sz="2400" b="1" dirty="0" smtClean="0">
                <a:solidFill>
                  <a:srgbClr val="FF0000"/>
                </a:solidFill>
              </a:rPr>
              <a:t>1. Build your project</a:t>
            </a:r>
            <a:endParaRPr lang="zh-TW" altLang="en-US" sz="2400" b="1" dirty="0">
              <a:solidFill>
                <a:srgbClr val="FF0000"/>
              </a:solidFill>
            </a:endParaRPr>
          </a:p>
        </p:txBody>
      </p:sp>
      <p:sp>
        <p:nvSpPr>
          <p:cNvPr id="3" name="投影片編號版面配置區 2"/>
          <p:cNvSpPr>
            <a:spLocks noGrp="1"/>
          </p:cNvSpPr>
          <p:nvPr>
            <p:ph type="sldNum" sz="quarter" idx="11"/>
          </p:nvPr>
        </p:nvSpPr>
        <p:spPr/>
        <p:txBody>
          <a:bodyPr/>
          <a:lstStyle/>
          <a:p>
            <a:fld id="{AD7A0DC7-59DB-4FF4-A98F-253DCA5EE1C1}" type="slidenum">
              <a:rPr lang="zh-TW" altLang="en-US" smtClean="0"/>
              <a:pPr/>
              <a:t>19</a:t>
            </a:fld>
            <a:endParaRPr lang="zh-TW" altLang="zh-TW"/>
          </a:p>
        </p:txBody>
      </p:sp>
    </p:spTree>
    <p:extLst>
      <p:ext uri="{BB962C8B-B14F-4D97-AF65-F5344CB8AC3E}">
        <p14:creationId xmlns:p14="http://schemas.microsoft.com/office/powerpoint/2010/main" val="1715333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Build </a:t>
            </a:r>
            <a:r>
              <a:rPr lang="en-US" altLang="zh-TW" dirty="0" smtClean="0"/>
              <a:t>and </a:t>
            </a:r>
            <a:r>
              <a:rPr lang="en-US" altLang="zh-TW" dirty="0"/>
              <a:t>Execute</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2388" y="1124744"/>
            <a:ext cx="8824354" cy="4968551"/>
          </a:xfrm>
        </p:spPr>
      </p:pic>
      <p:sp>
        <p:nvSpPr>
          <p:cNvPr id="5" name="橢圓 4"/>
          <p:cNvSpPr/>
          <p:nvPr/>
        </p:nvSpPr>
        <p:spPr bwMode="auto">
          <a:xfrm>
            <a:off x="1403648" y="1366710"/>
            <a:ext cx="1868697" cy="258415"/>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 name="文字方塊 5"/>
          <p:cNvSpPr txBox="1"/>
          <p:nvPr/>
        </p:nvSpPr>
        <p:spPr>
          <a:xfrm>
            <a:off x="3272345" y="1124744"/>
            <a:ext cx="4436761" cy="461665"/>
          </a:xfrm>
          <a:prstGeom prst="rect">
            <a:avLst/>
          </a:prstGeom>
          <a:noFill/>
        </p:spPr>
        <p:txBody>
          <a:bodyPr wrap="square" rtlCol="0">
            <a:spAutoFit/>
          </a:bodyPr>
          <a:lstStyle/>
          <a:p>
            <a:r>
              <a:rPr lang="en-US" altLang="zh-TW" sz="2400" b="1" dirty="0" smtClean="0">
                <a:solidFill>
                  <a:srgbClr val="FF0000"/>
                </a:solidFill>
              </a:rPr>
              <a:t>2. Change to </a:t>
            </a:r>
            <a:r>
              <a:rPr lang="en-US" altLang="zh-TW" sz="2400" b="1" dirty="0">
                <a:solidFill>
                  <a:srgbClr val="FF0000"/>
                </a:solidFill>
              </a:rPr>
              <a:t>d</a:t>
            </a:r>
            <a:r>
              <a:rPr lang="en-US" altLang="zh-TW" sz="2400" b="1" dirty="0" smtClean="0">
                <a:solidFill>
                  <a:srgbClr val="FF0000"/>
                </a:solidFill>
              </a:rPr>
              <a:t>ebug mode </a:t>
            </a:r>
            <a:endParaRPr lang="zh-TW" altLang="en-US" sz="2400" b="1" dirty="0">
              <a:solidFill>
                <a:srgbClr val="FF0000"/>
              </a:solidFill>
            </a:endParaRPr>
          </a:p>
        </p:txBody>
      </p:sp>
      <p:sp>
        <p:nvSpPr>
          <p:cNvPr id="7" name="橢圓 6"/>
          <p:cNvSpPr/>
          <p:nvPr/>
        </p:nvSpPr>
        <p:spPr bwMode="auto">
          <a:xfrm>
            <a:off x="1403648" y="1730425"/>
            <a:ext cx="1868697" cy="258415"/>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8" name="文字方塊 7"/>
          <p:cNvSpPr txBox="1"/>
          <p:nvPr/>
        </p:nvSpPr>
        <p:spPr>
          <a:xfrm>
            <a:off x="3307306" y="1820364"/>
            <a:ext cx="3753728" cy="461665"/>
          </a:xfrm>
          <a:prstGeom prst="rect">
            <a:avLst/>
          </a:prstGeom>
          <a:noFill/>
        </p:spPr>
        <p:txBody>
          <a:bodyPr wrap="square" rtlCol="0">
            <a:spAutoFit/>
          </a:bodyPr>
          <a:lstStyle/>
          <a:p>
            <a:r>
              <a:rPr lang="en-US" altLang="zh-TW" sz="2400" b="1" dirty="0" smtClean="0">
                <a:solidFill>
                  <a:srgbClr val="FF0000"/>
                </a:solidFill>
              </a:rPr>
              <a:t>3. Run your project</a:t>
            </a:r>
            <a:endParaRPr lang="zh-TW" altLang="en-US" sz="2400" b="1" dirty="0">
              <a:solidFill>
                <a:srgbClr val="FF0000"/>
              </a:solidFill>
            </a:endParaRPr>
          </a:p>
        </p:txBody>
      </p:sp>
      <p:sp>
        <p:nvSpPr>
          <p:cNvPr id="3" name="投影片編號版面配置區 2"/>
          <p:cNvSpPr>
            <a:spLocks noGrp="1"/>
          </p:cNvSpPr>
          <p:nvPr>
            <p:ph type="sldNum" sz="quarter" idx="11"/>
          </p:nvPr>
        </p:nvSpPr>
        <p:spPr/>
        <p:txBody>
          <a:bodyPr/>
          <a:lstStyle/>
          <a:p>
            <a:fld id="{AD7A0DC7-59DB-4FF4-A98F-253DCA5EE1C1}" type="slidenum">
              <a:rPr lang="zh-TW" altLang="en-US" smtClean="0"/>
              <a:pPr/>
              <a:t>20</a:t>
            </a:fld>
            <a:endParaRPr lang="zh-TW" altLang="zh-TW"/>
          </a:p>
        </p:txBody>
      </p:sp>
    </p:spTree>
    <p:extLst>
      <p:ext uri="{BB962C8B-B14F-4D97-AF65-F5344CB8AC3E}">
        <p14:creationId xmlns:p14="http://schemas.microsoft.com/office/powerpoint/2010/main" val="3135537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a:t>Debug Session </a:t>
            </a:r>
            <a:endParaRPr lang="zh-TW" alt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66495" y="1052736"/>
            <a:ext cx="803795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21</a:t>
            </a:fld>
            <a:endParaRPr lang="zh-TW" altLang="zh-TW"/>
          </a:p>
        </p:txBody>
      </p:sp>
    </p:spTree>
    <p:extLst>
      <p:ext uri="{BB962C8B-B14F-4D97-AF65-F5344CB8AC3E}">
        <p14:creationId xmlns:p14="http://schemas.microsoft.com/office/powerpoint/2010/main" val="2814083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 to </a:t>
            </a:r>
            <a:r>
              <a:rPr lang="en-US" altLang="zh-TW" dirty="0" err="1" smtClean="0"/>
              <a:t>NuMaker</a:t>
            </a:r>
            <a:r>
              <a:rPr lang="en-US" altLang="zh-TW" dirty="0" smtClean="0"/>
              <a:t> TRIO</a:t>
            </a:r>
          </a:p>
          <a:p>
            <a:r>
              <a:rPr lang="en-US" altLang="zh-TW" dirty="0" smtClean="0"/>
              <a:t>Programming environment setup</a:t>
            </a:r>
          </a:p>
          <a:p>
            <a:r>
              <a:rPr lang="en-US" altLang="zh-TW" dirty="0" smtClean="0"/>
              <a:t>Clock controller</a:t>
            </a:r>
          </a:p>
          <a:p>
            <a:r>
              <a:rPr lang="en-US" altLang="zh-TW" dirty="0" smtClean="0"/>
              <a:t>GPIO</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22</a:t>
            </a:fld>
            <a:endParaRPr lang="zh-TW" altLang="zh-TW"/>
          </a:p>
        </p:txBody>
      </p:sp>
    </p:spTree>
    <p:extLst>
      <p:ext uri="{BB962C8B-B14F-4D97-AF65-F5344CB8AC3E}">
        <p14:creationId xmlns:p14="http://schemas.microsoft.com/office/powerpoint/2010/main" val="21201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FF0000"/>
                                      </p:to>
                                    </p:animClr>
                                    <p:animClr clrSpc="rgb" dir="cw">
                                      <p:cBhvr>
                                        <p:cTn id="7" dur="500" fill="hold"/>
                                        <p:tgtEl>
                                          <p:spTgt spid="3">
                                            <p:txEl>
                                              <p:pRg st="2" end="2"/>
                                            </p:txEl>
                                          </p:spTgt>
                                        </p:tgtEl>
                                        <p:attrNameLst>
                                          <p:attrName>fillcolor</p:attrName>
                                        </p:attrNameLst>
                                      </p:cBhvr>
                                      <p:to>
                                        <a:srgbClr val="FF0000"/>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Clock Controller</a:t>
            </a:r>
            <a:endParaRPr lang="zh-TW" altLang="en-US" dirty="0"/>
          </a:p>
        </p:txBody>
      </p:sp>
      <p:sp>
        <p:nvSpPr>
          <p:cNvPr id="3" name="內容版面配置區 2"/>
          <p:cNvSpPr>
            <a:spLocks noGrp="1"/>
          </p:cNvSpPr>
          <p:nvPr>
            <p:ph idx="1"/>
          </p:nvPr>
        </p:nvSpPr>
        <p:spPr/>
        <p:txBody>
          <a:bodyPr/>
          <a:lstStyle/>
          <a:p>
            <a:r>
              <a:rPr lang="en-US" altLang="zh-TW" dirty="0" smtClean="0"/>
              <a:t>Generates clocks for the whole chip, including system clocks (CPU clock, </a:t>
            </a:r>
            <a:r>
              <a:rPr lang="en-US" altLang="zh-TW" dirty="0" err="1" smtClean="0"/>
              <a:t>HCLKx</a:t>
            </a:r>
            <a:r>
              <a:rPr lang="en-US" altLang="zh-TW" dirty="0" smtClean="0"/>
              <a:t>, and </a:t>
            </a:r>
            <a:r>
              <a:rPr lang="en-US" altLang="zh-TW" dirty="0" err="1" smtClean="0"/>
              <a:t>PCLKx</a:t>
            </a:r>
            <a:r>
              <a:rPr lang="en-US" altLang="zh-TW" dirty="0" smtClean="0"/>
              <a:t>) and all peripheral module clocks</a:t>
            </a:r>
          </a:p>
          <a:p>
            <a:r>
              <a:rPr lang="en-US" altLang="zh-TW" dirty="0" err="1" smtClean="0"/>
              <a:t>HCLKx</a:t>
            </a:r>
            <a:r>
              <a:rPr lang="en-US" altLang="zh-TW" dirty="0" smtClean="0"/>
              <a:t>: AHB bus clock for peripherals on AHB bus</a:t>
            </a:r>
          </a:p>
          <a:p>
            <a:pPr lvl="1"/>
            <a:r>
              <a:rPr lang="en-US" altLang="zh-TW" dirty="0"/>
              <a:t>AHB bus: high performance system </a:t>
            </a:r>
            <a:r>
              <a:rPr lang="en-US" altLang="zh-TW" dirty="0" smtClean="0"/>
              <a:t>bus for devices, </a:t>
            </a:r>
            <a:r>
              <a:rPr lang="en-US" altLang="zh-TW" dirty="0"/>
              <a:t>such as  processors, DMA controller,  SRAM controller…</a:t>
            </a:r>
          </a:p>
          <a:p>
            <a:r>
              <a:rPr lang="en-US" altLang="zh-TW" dirty="0" err="1" smtClean="0"/>
              <a:t>PCLKx</a:t>
            </a:r>
            <a:r>
              <a:rPr lang="en-US" altLang="zh-TW" dirty="0" smtClean="0"/>
              <a:t>: APB bus clock for peripherals on APB bus</a:t>
            </a:r>
            <a:endParaRPr lang="zh-TW" altLang="en-US" dirty="0" smtClean="0"/>
          </a:p>
          <a:p>
            <a:pPr lvl="1"/>
            <a:r>
              <a:rPr lang="en-US" altLang="zh-TW" dirty="0" smtClean="0"/>
              <a:t>APB </a:t>
            </a:r>
            <a:r>
              <a:rPr lang="en-US" altLang="zh-TW" dirty="0"/>
              <a:t>bus: low-power peripheral  </a:t>
            </a:r>
            <a:r>
              <a:rPr lang="en-US" altLang="zh-TW" dirty="0" smtClean="0"/>
              <a:t>bus for UART</a:t>
            </a:r>
            <a:r>
              <a:rPr lang="en-US" altLang="zh-TW" dirty="0"/>
              <a:t>, smart </a:t>
            </a:r>
            <a:r>
              <a:rPr lang="en-US" altLang="zh-TW" dirty="0" smtClean="0"/>
              <a:t>card, etc.</a:t>
            </a:r>
          </a:p>
          <a:p>
            <a:r>
              <a:rPr lang="en-US" altLang="zh-TW" dirty="0"/>
              <a:t>Each peripheral module clock can be turned on/off</a:t>
            </a:r>
          </a:p>
          <a:p>
            <a:pPr lvl="1"/>
            <a:endParaRPr lang="en-US" altLang="zh-TW" dirty="0" smtClean="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23</a:t>
            </a:fld>
            <a:endParaRPr lang="zh-TW" altLang="zh-TW"/>
          </a:p>
        </p:txBody>
      </p:sp>
    </p:spTree>
    <p:extLst>
      <p:ext uri="{BB962C8B-B14F-4D97-AF65-F5344CB8AC3E}">
        <p14:creationId xmlns:p14="http://schemas.microsoft.com/office/powerpoint/2010/main" val="3107286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Recall NANO102 </a:t>
            </a:r>
            <a:r>
              <a:rPr lang="en-US" altLang="zh-TW" dirty="0"/>
              <a:t>MCU</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99592" y="1052736"/>
            <a:ext cx="7318167" cy="4967287"/>
          </a:xfrm>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24</a:t>
            </a:fld>
            <a:endParaRPr lang="zh-TW" altLang="zh-TW"/>
          </a:p>
        </p:txBody>
      </p:sp>
      <p:sp>
        <p:nvSpPr>
          <p:cNvPr id="5" name="橢圓 4"/>
          <p:cNvSpPr/>
          <p:nvPr/>
        </p:nvSpPr>
        <p:spPr bwMode="auto">
          <a:xfrm>
            <a:off x="2051720" y="3212976"/>
            <a:ext cx="1512168" cy="64807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 name="橢圓 5"/>
          <p:cNvSpPr/>
          <p:nvPr/>
        </p:nvSpPr>
        <p:spPr bwMode="auto">
          <a:xfrm>
            <a:off x="5974916" y="3177179"/>
            <a:ext cx="1512168" cy="64807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2978392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Sources for Clock </a:t>
            </a:r>
            <a:r>
              <a:rPr lang="en-US" altLang="zh-TW" dirty="0"/>
              <a:t>Controller</a:t>
            </a:r>
            <a:endParaRPr lang="zh-TW" altLang="en-US" dirty="0"/>
          </a:p>
        </p:txBody>
      </p:sp>
      <p:sp>
        <p:nvSpPr>
          <p:cNvPr id="3" name="內容版面配置區 2"/>
          <p:cNvSpPr>
            <a:spLocks noGrp="1"/>
          </p:cNvSpPr>
          <p:nvPr>
            <p:ph idx="1"/>
          </p:nvPr>
        </p:nvSpPr>
        <p:spPr/>
        <p:txBody>
          <a:bodyPr/>
          <a:lstStyle/>
          <a:p>
            <a:r>
              <a:rPr lang="en-US" altLang="zh-TW" dirty="0" smtClean="0"/>
              <a:t>32768Hz external low-speed crystal oscillator (LXT)</a:t>
            </a:r>
          </a:p>
          <a:p>
            <a:r>
              <a:rPr lang="en-US" altLang="zh-TW" dirty="0" smtClean="0"/>
              <a:t>4~ 24 MHz external high-speed crystal oscillator (HXT)</a:t>
            </a:r>
          </a:p>
          <a:p>
            <a:r>
              <a:rPr lang="en-US" altLang="zh-TW" dirty="0" smtClean="0"/>
              <a:t>12/16 MHz internal high-speed RC oscillator (HIRC)</a:t>
            </a:r>
          </a:p>
          <a:p>
            <a:r>
              <a:rPr lang="en-US" altLang="zh-TW" dirty="0" smtClean="0"/>
              <a:t>10 kHz internal low-speed RC oscillator (LIRC)</a:t>
            </a:r>
            <a:endParaRPr lang="zh-TW" altLang="en-US" dirty="0" smtClean="0"/>
          </a:p>
          <a:p>
            <a:r>
              <a:rPr lang="en-US" altLang="zh-TW" dirty="0" smtClean="0"/>
              <a:t>Programmable PLL FOUT (PLL source can be selected from HXT or HIRC)</a:t>
            </a:r>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25</a:t>
            </a:fld>
            <a:endParaRPr lang="zh-TW" altLang="zh-TW"/>
          </a:p>
        </p:txBody>
      </p:sp>
    </p:spTree>
    <p:extLst>
      <p:ext uri="{BB962C8B-B14F-4D97-AF65-F5344CB8AC3E}">
        <p14:creationId xmlns:p14="http://schemas.microsoft.com/office/powerpoint/2010/main" val="3867650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smtClean="0"/>
              <a:t>Clock Controller Block Diagram</a:t>
            </a:r>
            <a:endParaRPr lang="zh-TW" alt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19897" y="1196752"/>
            <a:ext cx="7208487" cy="484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2787" y="1093756"/>
            <a:ext cx="7651621" cy="492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26</a:t>
            </a:fld>
            <a:endParaRPr lang="zh-TW" altLang="zh-TW"/>
          </a:p>
        </p:txBody>
      </p:sp>
    </p:spTree>
    <p:extLst>
      <p:ext uri="{BB962C8B-B14F-4D97-AF65-F5344CB8AC3E}">
        <p14:creationId xmlns:p14="http://schemas.microsoft.com/office/powerpoint/2010/main" val="2338222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a:t>Host Clock Selection </a:t>
            </a:r>
            <a:endParaRPr lang="zh-TW" alt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057275"/>
            <a:ext cx="4619972" cy="50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27</a:t>
            </a:fld>
            <a:endParaRPr lang="zh-TW" altLang="zh-TW"/>
          </a:p>
        </p:txBody>
      </p:sp>
    </p:spTree>
    <p:extLst>
      <p:ext uri="{BB962C8B-B14F-4D97-AF65-F5344CB8AC3E}">
        <p14:creationId xmlns:p14="http://schemas.microsoft.com/office/powerpoint/2010/main" val="2263399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a:t>Host Clock Selection </a:t>
            </a:r>
            <a:endParaRPr lang="zh-TW" altLang="en-U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70551" y="1125538"/>
            <a:ext cx="4088597"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28</a:t>
            </a:fld>
            <a:endParaRPr lang="zh-TW" altLang="zh-TW"/>
          </a:p>
        </p:txBody>
      </p:sp>
    </p:spTree>
    <p:extLst>
      <p:ext uri="{BB962C8B-B14F-4D97-AF65-F5344CB8AC3E}">
        <p14:creationId xmlns:p14="http://schemas.microsoft.com/office/powerpoint/2010/main" val="2278819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Introduction to NuMaker TRIO </a:t>
            </a:r>
            <a:endParaRPr lang="zh-TW" altLang="en-US" dirty="0"/>
          </a:p>
        </p:txBody>
      </p:sp>
      <p:sp>
        <p:nvSpPr>
          <p:cNvPr id="3" name="內容版面配置區 2"/>
          <p:cNvSpPr>
            <a:spLocks noGrp="1"/>
          </p:cNvSpPr>
          <p:nvPr>
            <p:ph idx="1"/>
          </p:nvPr>
        </p:nvSpPr>
        <p:spPr/>
        <p:txBody>
          <a:bodyPr/>
          <a:lstStyle/>
          <a:p>
            <a:r>
              <a:rPr lang="en-US" altLang="zh-TW" dirty="0" smtClean="0"/>
              <a:t>An </a:t>
            </a:r>
            <a:r>
              <a:rPr lang="en-US" altLang="zh-TW" dirty="0" err="1" smtClean="0"/>
              <a:t>IoT</a:t>
            </a:r>
            <a:r>
              <a:rPr lang="en-US" altLang="zh-TW" dirty="0" smtClean="0"/>
              <a:t> development board</a:t>
            </a:r>
          </a:p>
          <a:p>
            <a:r>
              <a:rPr lang="en-US" altLang="zh-TW" dirty="0" smtClean="0"/>
              <a:t>Based on </a:t>
            </a:r>
            <a:r>
              <a:rPr lang="en-US" altLang="zh-TW" dirty="0" err="1" smtClean="0"/>
              <a:t>Nuvoton</a:t>
            </a:r>
            <a:r>
              <a:rPr lang="en-US" altLang="zh-TW" dirty="0" smtClean="0"/>
              <a:t> Cortex®-M0 NANO102 MCU</a:t>
            </a:r>
          </a:p>
          <a:p>
            <a:pPr lvl="1"/>
            <a:r>
              <a:rPr lang="en-US" altLang="zh-TW" dirty="0" smtClean="0"/>
              <a:t>Cortex-M0: </a:t>
            </a:r>
            <a:r>
              <a:rPr lang="en-US" altLang="zh-TW" dirty="0"/>
              <a:t>32-bit </a:t>
            </a:r>
            <a:r>
              <a:rPr lang="en-US" altLang="zh-TW" dirty="0" smtClean="0"/>
              <a:t>ARMv6 RISC processor</a:t>
            </a:r>
          </a:p>
          <a:p>
            <a:r>
              <a:rPr lang="en-US" altLang="zh-TW" dirty="0" smtClean="0"/>
              <a:t>Run up to 32Mhz, 32KB Flash ROM, 8KB SRAM, Real-Time Clock (RTC) </a:t>
            </a:r>
          </a:p>
          <a:p>
            <a:r>
              <a:rPr lang="en-US" altLang="zh-TW" dirty="0" smtClean="0"/>
              <a:t>Support SPI, I²C, UART, </a:t>
            </a:r>
            <a:br>
              <a:rPr lang="en-US" altLang="zh-TW" dirty="0" smtClean="0"/>
            </a:br>
            <a:r>
              <a:rPr lang="en-US" altLang="zh-TW" dirty="0" smtClean="0"/>
              <a:t>ADC, PWM, GPIO </a:t>
            </a:r>
            <a:br>
              <a:rPr lang="en-US" altLang="zh-TW" dirty="0" smtClean="0"/>
            </a:br>
            <a:r>
              <a:rPr lang="en-US" altLang="zh-TW" dirty="0" smtClean="0"/>
              <a:t>interfaces</a:t>
            </a:r>
          </a:p>
          <a:p>
            <a:endParaRPr lang="en-US" altLang="zh-TW" dirty="0" smtClean="0"/>
          </a:p>
          <a:p>
            <a:endParaRPr lang="en-US" altLang="zh-TW" dirty="0" smtClean="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a:t>
            </a:fld>
            <a:endParaRPr lang="zh-TW" altLang="zh-TW"/>
          </a:p>
        </p:txBody>
      </p:sp>
      <p:pic>
        <p:nvPicPr>
          <p:cNvPr id="5"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7985" y="3212976"/>
            <a:ext cx="4470244" cy="261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978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Peripheral Clock Selection</a:t>
            </a:r>
            <a:endParaRPr lang="zh-TW" altLang="en-US" dirty="0"/>
          </a:p>
        </p:txBody>
      </p:sp>
      <p:pic>
        <p:nvPicPr>
          <p:cNvPr id="21507"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25518" y="1106927"/>
            <a:ext cx="8738970" cy="491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29</a:t>
            </a:fld>
            <a:endParaRPr lang="zh-TW" altLang="zh-TW"/>
          </a:p>
        </p:txBody>
      </p:sp>
    </p:spTree>
    <p:extLst>
      <p:ext uri="{BB962C8B-B14F-4D97-AF65-F5344CB8AC3E}">
        <p14:creationId xmlns:p14="http://schemas.microsoft.com/office/powerpoint/2010/main" val="1350404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MCU_init.h</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909307399"/>
              </p:ext>
            </p:extLst>
          </p:nvPr>
        </p:nvGraphicFramePr>
        <p:xfrm>
          <a:off x="467544" y="1196752"/>
          <a:ext cx="8280524" cy="4752528"/>
        </p:xfrm>
        <a:graphic>
          <a:graphicData uri="http://schemas.openxmlformats.org/drawingml/2006/table">
            <a:tbl>
              <a:tblPr/>
              <a:tblGrid>
                <a:gridCol w="8280524"/>
              </a:tblGrid>
              <a:tr h="4752528">
                <a:tc>
                  <a:txBody>
                    <a:bodyPr/>
                    <a:lstStyle/>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Clock source </a:t>
                      </a:r>
                      <a:endParaRPr lang="en-US" altLang="zh-TW" sz="1800" b="0"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MCU_CLOCK_SOURCE </a:t>
                      </a:r>
                      <a:endParaRPr lang="en-US" altLang="zh-TW" sz="1800" b="0"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MCU_CLOCK_SOURCE_HIRC // HXT, LXT, HIRC, LIRC </a:t>
                      </a:r>
                      <a:endParaRPr lang="en-US" altLang="zh-TW" sz="1800" b="0"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MCU_CLOCK_SOURCE_LXT </a:t>
                      </a:r>
                      <a:endParaRPr lang="en-US" altLang="zh-TW" sz="1800" b="0"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MCU_CLOCK_FREQUENCY 32000000 //Hz range 16MHZ~32MHZ         </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投影片編號版面配置區 3"/>
          <p:cNvSpPr>
            <a:spLocks noGrp="1"/>
          </p:cNvSpPr>
          <p:nvPr>
            <p:ph type="sldNum" sz="quarter" idx="11"/>
          </p:nvPr>
        </p:nvSpPr>
        <p:spPr/>
        <p:txBody>
          <a:bodyPr/>
          <a:lstStyle/>
          <a:p>
            <a:fld id="{AD7A0DC7-59DB-4FF4-A98F-253DCA5EE1C1}" type="slidenum">
              <a:rPr lang="zh-TW" altLang="en-US" smtClean="0"/>
              <a:pPr/>
              <a:t>30</a:t>
            </a:fld>
            <a:endParaRPr lang="zh-TW" altLang="zh-TW"/>
          </a:p>
        </p:txBody>
      </p:sp>
    </p:spTree>
    <p:extLst>
      <p:ext uri="{BB962C8B-B14F-4D97-AF65-F5344CB8AC3E}">
        <p14:creationId xmlns:p14="http://schemas.microsoft.com/office/powerpoint/2010/main" val="378435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 to </a:t>
            </a:r>
            <a:r>
              <a:rPr lang="en-US" altLang="zh-TW" dirty="0" err="1" smtClean="0"/>
              <a:t>NuMaker</a:t>
            </a:r>
            <a:r>
              <a:rPr lang="en-US" altLang="zh-TW" dirty="0" smtClean="0"/>
              <a:t> TRIO</a:t>
            </a:r>
          </a:p>
          <a:p>
            <a:r>
              <a:rPr lang="en-US" altLang="zh-TW" dirty="0" smtClean="0"/>
              <a:t>Programming environment setup</a:t>
            </a:r>
          </a:p>
          <a:p>
            <a:r>
              <a:rPr lang="en-US" altLang="zh-TW" dirty="0" smtClean="0"/>
              <a:t>Clock controller</a:t>
            </a:r>
          </a:p>
          <a:p>
            <a:r>
              <a:rPr lang="en-US" altLang="zh-TW" dirty="0" smtClean="0"/>
              <a:t>GPIO</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31</a:t>
            </a:fld>
            <a:endParaRPr lang="zh-TW" altLang="zh-TW"/>
          </a:p>
        </p:txBody>
      </p:sp>
    </p:spTree>
    <p:extLst>
      <p:ext uri="{BB962C8B-B14F-4D97-AF65-F5344CB8AC3E}">
        <p14:creationId xmlns:p14="http://schemas.microsoft.com/office/powerpoint/2010/main" val="27227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FF0000"/>
                                      </p:to>
                                    </p:animClr>
                                    <p:animClr clrSpc="rgb" dir="cw">
                                      <p:cBhvr>
                                        <p:cTn id="7" dur="500" fill="hold"/>
                                        <p:tgtEl>
                                          <p:spTgt spid="3">
                                            <p:txEl>
                                              <p:pRg st="3" end="3"/>
                                            </p:txEl>
                                          </p:spTgt>
                                        </p:tgtEl>
                                        <p:attrNameLst>
                                          <p:attrName>fillcolor</p:attrName>
                                        </p:attrNameLst>
                                      </p:cBhvr>
                                      <p:to>
                                        <a:srgbClr val="FF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General Purpose I/O (GPIO)</a:t>
            </a:r>
            <a:endParaRPr lang="zh-TW" altLang="en-US" dirty="0"/>
          </a:p>
        </p:txBody>
      </p:sp>
      <p:sp>
        <p:nvSpPr>
          <p:cNvPr id="3" name="內容版面配置區 2"/>
          <p:cNvSpPr>
            <a:spLocks noGrp="1"/>
          </p:cNvSpPr>
          <p:nvPr>
            <p:ph idx="1"/>
          </p:nvPr>
        </p:nvSpPr>
        <p:spPr/>
        <p:txBody>
          <a:bodyPr/>
          <a:lstStyle/>
          <a:p>
            <a:r>
              <a:rPr lang="en-US" altLang="zh-TW" dirty="0" smtClean="0"/>
              <a:t>Up to 80 </a:t>
            </a:r>
            <a:r>
              <a:rPr lang="en-US" altLang="zh-TW" dirty="0"/>
              <a:t>General Purpose I/O </a:t>
            </a:r>
            <a:r>
              <a:rPr lang="en-US" altLang="zh-TW" dirty="0" smtClean="0"/>
              <a:t>pins, arranged </a:t>
            </a:r>
            <a:r>
              <a:rPr lang="en-US" altLang="zh-TW" dirty="0"/>
              <a:t>in 6 </a:t>
            </a:r>
            <a:r>
              <a:rPr lang="en-US" altLang="zh-TW" dirty="0" smtClean="0"/>
              <a:t>ports </a:t>
            </a:r>
            <a:r>
              <a:rPr lang="en-US" altLang="zh-TW" dirty="0"/>
              <a:t>GPIOA, GPIOB, GPIOC, GPIOD, </a:t>
            </a:r>
            <a:r>
              <a:rPr lang="en-US" altLang="zh-TW" dirty="0" smtClean="0"/>
              <a:t>GPIOE, GPIOF</a:t>
            </a:r>
          </a:p>
          <a:p>
            <a:r>
              <a:rPr lang="en-US" altLang="zh-TW" dirty="0" smtClean="0"/>
              <a:t>Three I/O modes: </a:t>
            </a:r>
          </a:p>
          <a:p>
            <a:pPr lvl="1"/>
            <a:r>
              <a:rPr lang="en-US" altLang="zh-TW" dirty="0" smtClean="0"/>
              <a:t>Push-pull output</a:t>
            </a:r>
          </a:p>
          <a:p>
            <a:pPr lvl="1"/>
            <a:r>
              <a:rPr lang="en-US" altLang="zh-TW" dirty="0" smtClean="0"/>
              <a:t>Open-drain output</a:t>
            </a:r>
          </a:p>
          <a:p>
            <a:pPr lvl="1"/>
            <a:r>
              <a:rPr lang="en-US" altLang="zh-TW" dirty="0" smtClean="0"/>
              <a:t>Schmitt </a:t>
            </a:r>
            <a:r>
              <a:rPr lang="en-US" altLang="zh-TW" dirty="0"/>
              <a:t>trigger Input-only with high impendence</a:t>
            </a:r>
          </a:p>
          <a:p>
            <a:r>
              <a:rPr lang="en-US" altLang="zh-TW" dirty="0" smtClean="0"/>
              <a:t>I/O pin can be </a:t>
            </a:r>
            <a:r>
              <a:rPr lang="en-US" altLang="zh-TW" dirty="0"/>
              <a:t>configured as interrupt source with edge/level setting</a:t>
            </a:r>
          </a:p>
          <a:p>
            <a:r>
              <a:rPr lang="en-US" altLang="zh-TW" dirty="0" smtClean="0"/>
              <a:t>Enabling </a:t>
            </a:r>
            <a:r>
              <a:rPr lang="en-US" altLang="zh-TW" dirty="0"/>
              <a:t>the pin interrupt function will also enable the pin wake-up function</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32</a:t>
            </a:fld>
            <a:endParaRPr lang="zh-TW" altLang="zh-TW"/>
          </a:p>
        </p:txBody>
      </p:sp>
      <p:pic>
        <p:nvPicPr>
          <p:cNvPr id="8" name="圖片 7"/>
          <p:cNvPicPr>
            <a:picLocks noChangeAspect="1"/>
          </p:cNvPicPr>
          <p:nvPr/>
        </p:nvPicPr>
        <p:blipFill>
          <a:blip r:embed="rId3"/>
          <a:stretch>
            <a:fillRect/>
          </a:stretch>
        </p:blipFill>
        <p:spPr>
          <a:xfrm>
            <a:off x="5021712" y="2060848"/>
            <a:ext cx="3366712" cy="1183875"/>
          </a:xfrm>
          <a:prstGeom prst="rect">
            <a:avLst/>
          </a:prstGeom>
        </p:spPr>
      </p:pic>
      <p:cxnSp>
        <p:nvCxnSpPr>
          <p:cNvPr id="10" name="直線單箭頭接點 9"/>
          <p:cNvCxnSpPr/>
          <p:nvPr/>
        </p:nvCxnSpPr>
        <p:spPr bwMode="auto">
          <a:xfrm flipV="1">
            <a:off x="3707904" y="2780928"/>
            <a:ext cx="1584176" cy="28803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5236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17946" y="981993"/>
            <a:ext cx="8718550" cy="4967287"/>
          </a:xfrm>
        </p:spPr>
        <p:txBody>
          <a:bodyPr/>
          <a:lstStyle/>
          <a:p>
            <a:pPr marL="0" indent="0">
              <a:buNone/>
            </a:pPr>
            <a:r>
              <a:rPr lang="en-US" altLang="zh-TW" sz="2000" dirty="0" smtClean="0"/>
              <a:t>Library/</a:t>
            </a:r>
            <a:r>
              <a:rPr lang="en-US" altLang="zh-TW" sz="2000" dirty="0" err="1" smtClean="0"/>
              <a:t>StdDriver</a:t>
            </a:r>
            <a:r>
              <a:rPr lang="en-US" altLang="zh-TW" sz="2000" dirty="0" smtClean="0"/>
              <a:t>/</a:t>
            </a:r>
            <a:r>
              <a:rPr lang="en-US" altLang="zh-TW" sz="2000" dirty="0" err="1" smtClean="0"/>
              <a:t>src</a:t>
            </a:r>
            <a:r>
              <a:rPr lang="en-US" altLang="zh-TW" sz="2000" dirty="0" smtClean="0"/>
              <a:t>/</a:t>
            </a:r>
            <a:r>
              <a:rPr lang="en-US" altLang="zh-TW" sz="2000" dirty="0" err="1" smtClean="0"/>
              <a:t>gpio.c</a:t>
            </a:r>
            <a:endParaRPr lang="en-US" altLang="zh-TW" sz="2000" dirty="0" smtClean="0"/>
          </a:p>
          <a:p>
            <a:r>
              <a:rPr lang="en-US" altLang="zh-TW" sz="2400" dirty="0" smtClean="0"/>
              <a:t>GPIO </a:t>
            </a:r>
            <a:r>
              <a:rPr lang="en-US" altLang="zh-TW" sz="2400" dirty="0"/>
              <a:t>set </a:t>
            </a:r>
            <a:r>
              <a:rPr lang="en-US" altLang="zh-TW" sz="2400" dirty="0" smtClean="0"/>
              <a:t>mode: </a:t>
            </a:r>
            <a:r>
              <a:rPr lang="en-US" altLang="zh-TW" sz="2400" dirty="0" err="1"/>
              <a:t>GPIO_SetMode</a:t>
            </a:r>
            <a:r>
              <a:rPr lang="en-US" altLang="zh-TW" sz="2400" dirty="0"/>
              <a:t>(PA, BIT12, </a:t>
            </a:r>
            <a:r>
              <a:rPr lang="en-US" altLang="zh-TW" sz="2400" dirty="0" smtClean="0"/>
              <a:t>GPIO_PMD_OUTPUT</a:t>
            </a:r>
            <a:r>
              <a:rPr lang="en-US" altLang="zh-TW" sz="2400" dirty="0"/>
              <a:t>);</a:t>
            </a:r>
          </a:p>
          <a:p>
            <a:r>
              <a:rPr lang="en-US" altLang="zh-TW" sz="2400" dirty="0" smtClean="0"/>
              <a:t>I/O groups:</a:t>
            </a:r>
            <a:endParaRPr lang="en-US" altLang="zh-TW" sz="2400" dirty="0"/>
          </a:p>
          <a:p>
            <a:pPr lvl="1"/>
            <a:r>
              <a:rPr lang="en-US" altLang="zh-TW" sz="2000" dirty="0" smtClean="0"/>
              <a:t>NANO102 </a:t>
            </a:r>
            <a:r>
              <a:rPr lang="en-US" altLang="zh-TW" sz="2000" dirty="0"/>
              <a:t>= PA, PB, PC, PD, PE, PF</a:t>
            </a:r>
          </a:p>
          <a:p>
            <a:r>
              <a:rPr lang="en-US" altLang="zh-TW" sz="2400" dirty="0" smtClean="0"/>
              <a:t>port </a:t>
            </a:r>
            <a:r>
              <a:rPr lang="en-US" altLang="zh-TW" sz="2400" dirty="0"/>
              <a:t>no = BIT0~15</a:t>
            </a:r>
          </a:p>
          <a:p>
            <a:r>
              <a:rPr lang="en-US" altLang="zh-TW" sz="2400" dirty="0" smtClean="0"/>
              <a:t>I/O </a:t>
            </a:r>
            <a:r>
              <a:rPr lang="en-US" altLang="zh-TW" sz="2400" dirty="0"/>
              <a:t>modes</a:t>
            </a:r>
          </a:p>
          <a:p>
            <a:pPr lvl="1"/>
            <a:r>
              <a:rPr lang="en-US" altLang="zh-TW" sz="2000" dirty="0" smtClean="0"/>
              <a:t>GPIO_PMD_INPUT: </a:t>
            </a:r>
            <a:r>
              <a:rPr lang="en-US" altLang="zh-TW" sz="2000" dirty="0"/>
              <a:t>input only mode</a:t>
            </a:r>
          </a:p>
          <a:p>
            <a:pPr lvl="1"/>
            <a:r>
              <a:rPr lang="en-US" altLang="zh-TW" sz="2000" dirty="0" smtClean="0"/>
              <a:t>GPIO_PMD_OUTPUT: </a:t>
            </a:r>
            <a:r>
              <a:rPr lang="en-US" altLang="zh-TW" sz="2000" dirty="0"/>
              <a:t>push-pull output mode</a:t>
            </a:r>
          </a:p>
          <a:p>
            <a:pPr lvl="1"/>
            <a:r>
              <a:rPr lang="en-US" altLang="zh-TW" sz="2000" dirty="0" smtClean="0"/>
              <a:t>GPIO_PMD_OPEN_DRAIN: </a:t>
            </a:r>
            <a:r>
              <a:rPr lang="en-US" altLang="zh-TW" sz="2000" dirty="0"/>
              <a:t>open-drain output mode</a:t>
            </a:r>
          </a:p>
          <a:p>
            <a:pPr lvl="1"/>
            <a:r>
              <a:rPr lang="en-US" altLang="zh-TW" sz="2000" dirty="0" smtClean="0"/>
              <a:t>GPIO_PMD_QUASI: </a:t>
            </a:r>
            <a:r>
              <a:rPr lang="en-US" altLang="zh-TW" sz="2000" dirty="0" err="1"/>
              <a:t>quai</a:t>
            </a:r>
            <a:r>
              <a:rPr lang="en-US" altLang="zh-TW" sz="2000" dirty="0"/>
              <a:t> bi-direction mode</a:t>
            </a:r>
          </a:p>
          <a:p>
            <a:r>
              <a:rPr lang="en-US" altLang="zh-TW" sz="2400" dirty="0" smtClean="0"/>
              <a:t>Output value: </a:t>
            </a:r>
            <a:r>
              <a:rPr lang="en-US" altLang="zh-TW" sz="2400" dirty="0"/>
              <a:t>PA12 = 0;</a:t>
            </a:r>
          </a:p>
          <a:p>
            <a:r>
              <a:rPr lang="en-US" altLang="zh-TW" sz="2400" dirty="0" smtClean="0"/>
              <a:t>Read Input: </a:t>
            </a:r>
            <a:r>
              <a:rPr lang="en-US" altLang="zh-TW" sz="2400" dirty="0"/>
              <a:t>if (PA12 !=0) { </a:t>
            </a:r>
            <a:r>
              <a:rPr lang="en-US" altLang="zh-TW" sz="2400" dirty="0" smtClean="0"/>
              <a:t>}</a:t>
            </a:r>
            <a:endParaRPr lang="en-US" altLang="zh-TW" sz="2400" dirty="0"/>
          </a:p>
        </p:txBody>
      </p:sp>
      <p:cxnSp>
        <p:nvCxnSpPr>
          <p:cNvPr id="13" name="直線單箭頭接點 12"/>
          <p:cNvCxnSpPr/>
          <p:nvPr/>
        </p:nvCxnSpPr>
        <p:spPr bwMode="auto">
          <a:xfrm flipV="1">
            <a:off x="3203846" y="1772816"/>
            <a:ext cx="2376266" cy="94406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單箭頭接點 14"/>
          <p:cNvCxnSpPr>
            <a:stCxn id="7" idx="3"/>
          </p:cNvCxnSpPr>
          <p:nvPr/>
        </p:nvCxnSpPr>
        <p:spPr bwMode="auto">
          <a:xfrm flipV="1">
            <a:off x="3203846" y="1772816"/>
            <a:ext cx="3527154" cy="136815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標題 1"/>
          <p:cNvSpPr>
            <a:spLocks noGrp="1"/>
          </p:cNvSpPr>
          <p:nvPr>
            <p:ph type="title"/>
          </p:nvPr>
        </p:nvSpPr>
        <p:spPr/>
        <p:txBody>
          <a:bodyPr/>
          <a:lstStyle/>
          <a:p>
            <a:r>
              <a:rPr lang="zh-TW" altLang="en-US" b="0" dirty="0"/>
              <a:t/>
            </a:r>
            <a:br>
              <a:rPr lang="zh-TW" altLang="en-US" b="0" dirty="0"/>
            </a:br>
            <a:r>
              <a:rPr lang="en-US" altLang="zh-TW" dirty="0"/>
              <a:t>GPIO Set Mode </a:t>
            </a:r>
            <a:endParaRPr lang="zh-TW" altLang="en-US" dirty="0"/>
          </a:p>
        </p:txBody>
      </p:sp>
      <p:sp>
        <p:nvSpPr>
          <p:cNvPr id="5" name="圓角矩形 4"/>
          <p:cNvSpPr/>
          <p:nvPr/>
        </p:nvSpPr>
        <p:spPr bwMode="auto">
          <a:xfrm>
            <a:off x="683568" y="1844824"/>
            <a:ext cx="1656184" cy="360040"/>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 name="圓角矩形 5"/>
          <p:cNvSpPr/>
          <p:nvPr/>
        </p:nvSpPr>
        <p:spPr bwMode="auto">
          <a:xfrm>
            <a:off x="683568" y="2564904"/>
            <a:ext cx="2520279" cy="358105"/>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7" name="圓角矩形 6"/>
          <p:cNvSpPr/>
          <p:nvPr/>
        </p:nvSpPr>
        <p:spPr bwMode="auto">
          <a:xfrm>
            <a:off x="683567" y="2996952"/>
            <a:ext cx="2520279" cy="288032"/>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cxnSp>
        <p:nvCxnSpPr>
          <p:cNvPr id="9" name="直線單箭頭接點 8"/>
          <p:cNvCxnSpPr>
            <a:stCxn id="5" idx="3"/>
          </p:cNvCxnSpPr>
          <p:nvPr/>
        </p:nvCxnSpPr>
        <p:spPr bwMode="auto">
          <a:xfrm flipV="1">
            <a:off x="2339752" y="1772816"/>
            <a:ext cx="2592288" cy="252028"/>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投影片編號版面配置區 3"/>
          <p:cNvSpPr>
            <a:spLocks noGrp="1"/>
          </p:cNvSpPr>
          <p:nvPr>
            <p:ph type="sldNum" sz="quarter" idx="11"/>
          </p:nvPr>
        </p:nvSpPr>
        <p:spPr/>
        <p:txBody>
          <a:bodyPr/>
          <a:lstStyle/>
          <a:p>
            <a:fld id="{AD7A0DC7-59DB-4FF4-A98F-253DCA5EE1C1}" type="slidenum">
              <a:rPr lang="zh-TW" altLang="en-US" smtClean="0"/>
              <a:pPr/>
              <a:t>33</a:t>
            </a:fld>
            <a:endParaRPr lang="zh-TW" altLang="zh-TW"/>
          </a:p>
        </p:txBody>
      </p:sp>
    </p:spTree>
    <p:extLst>
      <p:ext uri="{BB962C8B-B14F-4D97-AF65-F5344CB8AC3E}">
        <p14:creationId xmlns:p14="http://schemas.microsoft.com/office/powerpoint/2010/main" val="2014159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Code</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090022198"/>
              </p:ext>
            </p:extLst>
          </p:nvPr>
        </p:nvGraphicFramePr>
        <p:xfrm>
          <a:off x="467544" y="1196752"/>
          <a:ext cx="8280524" cy="4752528"/>
        </p:xfrm>
        <a:graphic>
          <a:graphicData uri="http://schemas.openxmlformats.org/drawingml/2006/table">
            <a:tbl>
              <a:tblPr/>
              <a:tblGrid>
                <a:gridCol w="8280524"/>
              </a:tblGrid>
              <a:tr h="4752528">
                <a:tc>
                  <a:txBody>
                    <a:bodyPr/>
                    <a:lstStyle/>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&lt;</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stdio.h</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&gt;</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"Nano1X2Series.h"</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MCU_init.h</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SYS_init.h</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endPar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endPar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void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Init_RGBLED</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(void) {</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GPIO_SetMode</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(PB, BIT15, GPIO_PMD_OUTPUT); </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GPIO_SetMode</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(PA, BIT14, GPIO_PMD_OUTPUT); </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GPIO_SetMode</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(PD, BIT10, GPIO_PMD_OUTPUT); 	</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PB15=1;</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PA14=1;</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PD10=1;</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投影片編號版面配置區 3"/>
          <p:cNvSpPr>
            <a:spLocks noGrp="1"/>
          </p:cNvSpPr>
          <p:nvPr>
            <p:ph type="sldNum" sz="quarter" idx="11"/>
          </p:nvPr>
        </p:nvSpPr>
        <p:spPr/>
        <p:txBody>
          <a:bodyPr/>
          <a:lstStyle/>
          <a:p>
            <a:fld id="{AD7A0DC7-59DB-4FF4-A98F-253DCA5EE1C1}" type="slidenum">
              <a:rPr lang="zh-TW" altLang="en-US" smtClean="0"/>
              <a:pPr/>
              <a:t>34</a:t>
            </a:fld>
            <a:endParaRPr lang="zh-TW" altLang="zh-TW"/>
          </a:p>
        </p:txBody>
      </p:sp>
    </p:spTree>
    <p:extLst>
      <p:ext uri="{BB962C8B-B14F-4D97-AF65-F5344CB8AC3E}">
        <p14:creationId xmlns:p14="http://schemas.microsoft.com/office/powerpoint/2010/main" val="1151310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Code</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196152501"/>
              </p:ext>
            </p:extLst>
          </p:nvPr>
        </p:nvGraphicFramePr>
        <p:xfrm>
          <a:off x="467544" y="1052736"/>
          <a:ext cx="8280524" cy="5065822"/>
        </p:xfrm>
        <a:graphic>
          <a:graphicData uri="http://schemas.openxmlformats.org/drawingml/2006/table">
            <a:tbl>
              <a:tblPr/>
              <a:tblGrid>
                <a:gridCol w="8280524"/>
              </a:tblGrid>
              <a:tr h="5065822">
                <a:tc>
                  <a:txBody>
                    <a:bodyPr/>
                    <a:lstStyle/>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int32_t main() {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SYS_Init</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Init_RGBLED</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while(1)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PB15=0;         // Red LED on</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PB15=1;         // Red LED off</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PA14=0;         // Green LED on</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PA14=1;        //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Grene</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LED off</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PD10=0;        // Blue LED on</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PD10=1;        // Blue LED off</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投影片編號版面配置區 3"/>
          <p:cNvSpPr>
            <a:spLocks noGrp="1"/>
          </p:cNvSpPr>
          <p:nvPr>
            <p:ph type="sldNum" sz="quarter" idx="11"/>
          </p:nvPr>
        </p:nvSpPr>
        <p:spPr/>
        <p:txBody>
          <a:bodyPr/>
          <a:lstStyle/>
          <a:p>
            <a:fld id="{AD7A0DC7-59DB-4FF4-A98F-253DCA5EE1C1}" type="slidenum">
              <a:rPr lang="zh-TW" altLang="en-US" smtClean="0"/>
              <a:pPr/>
              <a:t>35</a:t>
            </a:fld>
            <a:endParaRPr lang="zh-TW" altLang="zh-TW"/>
          </a:p>
        </p:txBody>
      </p:sp>
    </p:spTree>
    <p:extLst>
      <p:ext uri="{BB962C8B-B14F-4D97-AF65-F5344CB8AC3E}">
        <p14:creationId xmlns:p14="http://schemas.microsoft.com/office/powerpoint/2010/main" val="2752632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NuMaker</a:t>
            </a:r>
            <a:r>
              <a:rPr lang="en-US" altLang="zh-TW" dirty="0"/>
              <a:t> TRIO </a:t>
            </a:r>
            <a:r>
              <a:rPr lang="en-US" altLang="zh-TW" dirty="0" smtClean="0"/>
              <a:t>Board </a:t>
            </a:r>
            <a:r>
              <a:rPr lang="en-US" altLang="zh-TW" dirty="0"/>
              <a:t>Overview </a:t>
            </a:r>
            <a:endParaRPr lang="zh-TW" altLang="en-US"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481"/>
          <a:stretch/>
        </p:blipFill>
        <p:spPr bwMode="auto">
          <a:xfrm>
            <a:off x="611560" y="1959239"/>
            <a:ext cx="7511869" cy="406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內容版面配置區 2"/>
          <p:cNvSpPr>
            <a:spLocks noGrp="1"/>
          </p:cNvSpPr>
          <p:nvPr>
            <p:ph idx="1"/>
          </p:nvPr>
        </p:nvSpPr>
        <p:spPr>
          <a:xfrm>
            <a:off x="425450" y="1125538"/>
            <a:ext cx="8178800" cy="4967287"/>
          </a:xfrm>
        </p:spPr>
        <p:txBody>
          <a:bodyPr/>
          <a:lstStyle/>
          <a:p>
            <a:r>
              <a:rPr lang="en-US" altLang="zh-TW" dirty="0" smtClean="0"/>
              <a:t>Composed of four sections</a:t>
            </a:r>
            <a:endParaRPr lang="zh-TW" altLang="en-US" dirty="0"/>
          </a:p>
        </p:txBody>
      </p:sp>
      <p:sp>
        <p:nvSpPr>
          <p:cNvPr id="3" name="投影片編號版面配置區 2"/>
          <p:cNvSpPr>
            <a:spLocks noGrp="1"/>
          </p:cNvSpPr>
          <p:nvPr>
            <p:ph type="sldNum" sz="quarter" idx="11"/>
          </p:nvPr>
        </p:nvSpPr>
        <p:spPr/>
        <p:txBody>
          <a:bodyPr/>
          <a:lstStyle/>
          <a:p>
            <a:fld id="{AD7A0DC7-59DB-4FF4-A98F-253DCA5EE1C1}" type="slidenum">
              <a:rPr lang="zh-TW" altLang="en-US" smtClean="0"/>
              <a:pPr/>
              <a:t>3</a:t>
            </a:fld>
            <a:endParaRPr lang="zh-TW" altLang="zh-TW"/>
          </a:p>
        </p:txBody>
      </p:sp>
    </p:spTree>
    <p:extLst>
      <p:ext uri="{BB962C8B-B14F-4D97-AF65-F5344CB8AC3E}">
        <p14:creationId xmlns:p14="http://schemas.microsoft.com/office/powerpoint/2010/main" val="2795333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MCU </a:t>
            </a:r>
            <a:r>
              <a:rPr lang="en-US" altLang="zh-TW" dirty="0" smtClean="0"/>
              <a:t>Board</a:t>
            </a:r>
            <a:endParaRPr lang="zh-TW" altLang="en-US" dirty="0"/>
          </a:p>
        </p:txBody>
      </p:sp>
      <p:sp>
        <p:nvSpPr>
          <p:cNvPr id="3" name="內容版面配置區 2"/>
          <p:cNvSpPr>
            <a:spLocks noGrp="1"/>
          </p:cNvSpPr>
          <p:nvPr>
            <p:ph idx="1"/>
          </p:nvPr>
        </p:nvSpPr>
        <p:spPr/>
        <p:txBody>
          <a:bodyPr/>
          <a:lstStyle/>
          <a:p>
            <a:r>
              <a:rPr lang="en-US" altLang="zh-TW" dirty="0" smtClean="0"/>
              <a:t>MCU: Nano102ZC2AN </a:t>
            </a:r>
            <a:r>
              <a:rPr lang="en-US" altLang="zh-TW" dirty="0"/>
              <a:t>QFN33</a:t>
            </a:r>
          </a:p>
          <a:p>
            <a:r>
              <a:rPr lang="en-US" altLang="zh-TW" dirty="0" smtClean="0"/>
              <a:t>Motion </a:t>
            </a:r>
            <a:r>
              <a:rPr lang="en-US" altLang="zh-TW" dirty="0"/>
              <a:t>: MPU6050 (3-axis accelerometer </a:t>
            </a:r>
            <a:r>
              <a:rPr lang="en-US" altLang="zh-TW" dirty="0" smtClean="0"/>
              <a:t>and </a:t>
            </a:r>
            <a:r>
              <a:rPr lang="en-US" altLang="zh-TW" dirty="0"/>
              <a:t>3-axis gyroscope)</a:t>
            </a:r>
          </a:p>
          <a:p>
            <a:r>
              <a:rPr lang="en-US" altLang="zh-TW" dirty="0" smtClean="0"/>
              <a:t>Real time clock </a:t>
            </a:r>
            <a:r>
              <a:rPr lang="en-US" altLang="zh-TW" dirty="0"/>
              <a:t>: </a:t>
            </a:r>
            <a:r>
              <a:rPr lang="en-US" altLang="zh-TW" dirty="0" smtClean="0"/>
              <a:t/>
            </a:r>
            <a:br>
              <a:rPr lang="en-US" altLang="zh-TW" dirty="0" smtClean="0"/>
            </a:br>
            <a:r>
              <a:rPr lang="en-US" altLang="zh-TW" dirty="0" smtClean="0"/>
              <a:t>32768Hz crystal</a:t>
            </a:r>
            <a:endParaRPr lang="en-US" altLang="zh-TW" dirty="0"/>
          </a:p>
          <a:p>
            <a:r>
              <a:rPr lang="en-US" altLang="zh-TW" dirty="0" smtClean="0"/>
              <a:t>LEDs and reset </a:t>
            </a:r>
            <a:r>
              <a:rPr lang="en-US" altLang="zh-TW" dirty="0"/>
              <a:t>button</a:t>
            </a:r>
            <a:endParaRPr lang="zh-TW" altLang="en-US"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1920" y="2058721"/>
            <a:ext cx="4968552" cy="403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1"/>
          </p:nvPr>
        </p:nvSpPr>
        <p:spPr/>
        <p:txBody>
          <a:bodyPr/>
          <a:lstStyle/>
          <a:p>
            <a:fld id="{AD7A0DC7-59DB-4FF4-A98F-253DCA5EE1C1}" type="slidenum">
              <a:rPr lang="zh-TW" altLang="en-US" smtClean="0"/>
              <a:pPr/>
              <a:t>4</a:t>
            </a:fld>
            <a:endParaRPr lang="zh-TW" altLang="zh-TW"/>
          </a:p>
        </p:txBody>
      </p:sp>
    </p:spTree>
    <p:extLst>
      <p:ext uri="{BB962C8B-B14F-4D97-AF65-F5344CB8AC3E}">
        <p14:creationId xmlns:p14="http://schemas.microsoft.com/office/powerpoint/2010/main" val="248175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Sensor </a:t>
            </a:r>
            <a:r>
              <a:rPr lang="en-US" altLang="zh-TW" dirty="0" smtClean="0"/>
              <a:t>Board</a:t>
            </a:r>
            <a:endParaRPr lang="zh-TW" altLang="en-US" dirty="0"/>
          </a:p>
        </p:txBody>
      </p:sp>
      <p:sp>
        <p:nvSpPr>
          <p:cNvPr id="3" name="內容版面配置區 2"/>
          <p:cNvSpPr>
            <a:spLocks noGrp="1"/>
          </p:cNvSpPr>
          <p:nvPr>
            <p:ph idx="1"/>
          </p:nvPr>
        </p:nvSpPr>
        <p:spPr/>
        <p:txBody>
          <a:bodyPr/>
          <a:lstStyle/>
          <a:p>
            <a:r>
              <a:rPr lang="en-US" altLang="zh-TW" dirty="0" smtClean="0"/>
              <a:t>Gas/CO detection: </a:t>
            </a:r>
            <a:r>
              <a:rPr lang="en-US" altLang="zh-TW" dirty="0"/>
              <a:t>MQ-7</a:t>
            </a:r>
          </a:p>
          <a:p>
            <a:r>
              <a:rPr lang="en-US" altLang="zh-TW" dirty="0" smtClean="0"/>
              <a:t>Luminance: GL5516 (photo-resistor)</a:t>
            </a:r>
            <a:endParaRPr lang="en-US" altLang="zh-TW" dirty="0"/>
          </a:p>
          <a:p>
            <a:r>
              <a:rPr lang="en-US" altLang="zh-TW" dirty="0" smtClean="0"/>
              <a:t>Flame detection: </a:t>
            </a:r>
            <a:br>
              <a:rPr lang="en-US" altLang="zh-TW" dirty="0" smtClean="0"/>
            </a:br>
            <a:r>
              <a:rPr lang="en-US" altLang="zh-TW" dirty="0" smtClean="0"/>
              <a:t>IR </a:t>
            </a:r>
            <a:r>
              <a:rPr lang="en-US" altLang="zh-TW" dirty="0"/>
              <a:t>diode</a:t>
            </a:r>
          </a:p>
          <a:p>
            <a:r>
              <a:rPr lang="en-US" altLang="zh-TW" dirty="0" smtClean="0"/>
              <a:t>Humidity and </a:t>
            </a:r>
            <a:br>
              <a:rPr lang="en-US" altLang="zh-TW" dirty="0" smtClean="0"/>
            </a:br>
            <a:r>
              <a:rPr lang="en-US" altLang="zh-TW" dirty="0" smtClean="0"/>
              <a:t>temperature: </a:t>
            </a:r>
            <a:br>
              <a:rPr lang="en-US" altLang="zh-TW" dirty="0" smtClean="0"/>
            </a:br>
            <a:r>
              <a:rPr lang="en-US" altLang="zh-TW" dirty="0" smtClean="0"/>
              <a:t>DHT11</a:t>
            </a:r>
            <a:endParaRPr lang="en-US" altLang="zh-TW" dirty="0"/>
          </a:p>
          <a:p>
            <a:r>
              <a:rPr lang="en-US" altLang="zh-TW" dirty="0" smtClean="0"/>
              <a:t>Buzzer</a:t>
            </a: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9792" y="2056957"/>
            <a:ext cx="6264696" cy="4190574"/>
          </a:xfrm>
          <a:prstGeom prst="rect">
            <a:avLst/>
          </a:prstGeom>
        </p:spPr>
      </p:pic>
      <p:sp>
        <p:nvSpPr>
          <p:cNvPr id="5" name="投影片編號版面配置區 4"/>
          <p:cNvSpPr>
            <a:spLocks noGrp="1"/>
          </p:cNvSpPr>
          <p:nvPr>
            <p:ph type="sldNum" sz="quarter" idx="11"/>
          </p:nvPr>
        </p:nvSpPr>
        <p:spPr/>
        <p:txBody>
          <a:bodyPr/>
          <a:lstStyle/>
          <a:p>
            <a:fld id="{AD7A0DC7-59DB-4FF4-A98F-253DCA5EE1C1}" type="slidenum">
              <a:rPr lang="zh-TW" altLang="en-US" smtClean="0"/>
              <a:pPr/>
              <a:t>5</a:t>
            </a:fld>
            <a:endParaRPr lang="zh-TW" altLang="zh-TW"/>
          </a:p>
        </p:txBody>
      </p:sp>
    </p:spTree>
    <p:extLst>
      <p:ext uri="{BB962C8B-B14F-4D97-AF65-F5344CB8AC3E}">
        <p14:creationId xmlns:p14="http://schemas.microsoft.com/office/powerpoint/2010/main" val="486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82995" y="1588420"/>
            <a:ext cx="5521453" cy="4432868"/>
          </a:xfrm>
          <a:prstGeom prst="rect">
            <a:avLst/>
          </a:prstGeom>
        </p:spPr>
      </p:pic>
      <p:sp>
        <p:nvSpPr>
          <p:cNvPr id="2" name="標題 1"/>
          <p:cNvSpPr>
            <a:spLocks noGrp="1"/>
          </p:cNvSpPr>
          <p:nvPr>
            <p:ph type="title"/>
          </p:nvPr>
        </p:nvSpPr>
        <p:spPr/>
        <p:txBody>
          <a:bodyPr/>
          <a:lstStyle/>
          <a:p>
            <a:r>
              <a:rPr lang="en-US" altLang="zh-TW" dirty="0"/>
              <a:t>Wireless </a:t>
            </a:r>
            <a:r>
              <a:rPr lang="en-US" altLang="zh-TW" dirty="0" smtClean="0"/>
              <a:t>Board</a:t>
            </a:r>
            <a:endParaRPr lang="zh-TW" altLang="en-US" dirty="0"/>
          </a:p>
        </p:txBody>
      </p:sp>
      <p:sp>
        <p:nvSpPr>
          <p:cNvPr id="3" name="內容版面配置區 2"/>
          <p:cNvSpPr>
            <a:spLocks noGrp="1"/>
          </p:cNvSpPr>
          <p:nvPr>
            <p:ph idx="1"/>
          </p:nvPr>
        </p:nvSpPr>
        <p:spPr/>
        <p:txBody>
          <a:bodyPr/>
          <a:lstStyle/>
          <a:p>
            <a:r>
              <a:rPr lang="en-US" altLang="zh-TW" dirty="0" err="1" smtClean="0"/>
              <a:t>WiFi</a:t>
            </a:r>
            <a:r>
              <a:rPr lang="en-US" altLang="zh-TW" dirty="0" smtClean="0"/>
              <a:t>: </a:t>
            </a:r>
            <a:r>
              <a:rPr lang="en-US" altLang="zh-TW" dirty="0"/>
              <a:t>RAK415 (802.11n)</a:t>
            </a:r>
          </a:p>
          <a:p>
            <a:r>
              <a:rPr lang="en-US" altLang="zh-TW" dirty="0" smtClean="0"/>
              <a:t>BT3.0+BLE: </a:t>
            </a:r>
            <a:r>
              <a:rPr lang="en-US" altLang="zh-TW" dirty="0"/>
              <a:t>ITON BB2710</a:t>
            </a:r>
            <a:endParaRPr lang="zh-TW" altLang="en-US" dirty="0"/>
          </a:p>
        </p:txBody>
      </p:sp>
      <p:sp>
        <p:nvSpPr>
          <p:cNvPr id="5" name="投影片編號版面配置區 4"/>
          <p:cNvSpPr>
            <a:spLocks noGrp="1"/>
          </p:cNvSpPr>
          <p:nvPr>
            <p:ph type="sldNum" sz="quarter" idx="11"/>
          </p:nvPr>
        </p:nvSpPr>
        <p:spPr/>
        <p:txBody>
          <a:bodyPr/>
          <a:lstStyle/>
          <a:p>
            <a:fld id="{AD7A0DC7-59DB-4FF4-A98F-253DCA5EE1C1}" type="slidenum">
              <a:rPr lang="zh-TW" altLang="en-US" smtClean="0"/>
              <a:pPr/>
              <a:t>6</a:t>
            </a:fld>
            <a:endParaRPr lang="zh-TW" altLang="zh-TW"/>
          </a:p>
        </p:txBody>
      </p:sp>
    </p:spTree>
    <p:extLst>
      <p:ext uri="{BB962C8B-B14F-4D97-AF65-F5344CB8AC3E}">
        <p14:creationId xmlns:p14="http://schemas.microsoft.com/office/powerpoint/2010/main" val="163555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Nu-Link </a:t>
            </a:r>
            <a:r>
              <a:rPr lang="en-US" altLang="zh-TW" dirty="0" smtClean="0"/>
              <a:t>Adapter</a:t>
            </a:r>
            <a:endParaRPr lang="zh-TW" altLang="en-US" dirty="0"/>
          </a:p>
        </p:txBody>
      </p:sp>
      <p:sp>
        <p:nvSpPr>
          <p:cNvPr id="3" name="內容版面配置區 2"/>
          <p:cNvSpPr>
            <a:spLocks noGrp="1"/>
          </p:cNvSpPr>
          <p:nvPr>
            <p:ph idx="1"/>
          </p:nvPr>
        </p:nvSpPr>
        <p:spPr/>
        <p:txBody>
          <a:bodyPr/>
          <a:lstStyle/>
          <a:p>
            <a:r>
              <a:rPr lang="en-US" altLang="zh-TW" dirty="0" smtClean="0"/>
              <a:t>Support ICP (In-Circuit Programming) based on SWD (Serial Wire Debug) interface</a:t>
            </a:r>
          </a:p>
          <a:p>
            <a:r>
              <a:rPr lang="en-US" altLang="zh-TW" dirty="0" smtClean="0"/>
              <a:t>Support </a:t>
            </a:r>
            <a:r>
              <a:rPr lang="en-US" altLang="zh-TW" dirty="0" err="1" smtClean="0"/>
              <a:t>Nuvoton</a:t>
            </a:r>
            <a:r>
              <a:rPr lang="en-US" altLang="zh-TW" dirty="0" smtClean="0"/>
              <a:t> </a:t>
            </a:r>
            <a:r>
              <a:rPr lang="en-US" altLang="zh-TW" dirty="0" err="1"/>
              <a:t>NuMicro</a:t>
            </a:r>
            <a:r>
              <a:rPr lang="en-US" altLang="zh-TW" dirty="0"/>
              <a:t> ICP Programming </a:t>
            </a:r>
            <a:r>
              <a:rPr lang="en-US" altLang="zh-TW" dirty="0" smtClean="0"/>
              <a:t>Tool</a:t>
            </a:r>
          </a:p>
          <a:p>
            <a:r>
              <a:rPr lang="en-US" altLang="zh-TW" dirty="0" smtClean="0"/>
              <a:t>Support other development </a:t>
            </a:r>
            <a:br>
              <a:rPr lang="en-US" altLang="zh-TW" dirty="0" smtClean="0"/>
            </a:br>
            <a:r>
              <a:rPr lang="en-US" altLang="zh-TW" dirty="0" smtClean="0"/>
              <a:t>toolkits, such as </a:t>
            </a:r>
            <a:r>
              <a:rPr lang="en-US" altLang="zh-TW" dirty="0" err="1" smtClean="0"/>
              <a:t>Keil</a:t>
            </a:r>
            <a:r>
              <a:rPr lang="en-US" altLang="zh-TW" dirty="0" smtClean="0"/>
              <a:t> RVMDK, </a:t>
            </a:r>
            <a:br>
              <a:rPr lang="en-US" altLang="zh-TW" dirty="0" smtClean="0"/>
            </a:br>
            <a:r>
              <a:rPr lang="en-US" altLang="zh-TW" dirty="0" smtClean="0"/>
              <a:t>IAR EWARM, </a:t>
            </a:r>
            <a:r>
              <a:rPr lang="en-US" altLang="zh-TW" dirty="0" err="1" smtClean="0"/>
              <a:t>CooCox</a:t>
            </a:r>
            <a:r>
              <a:rPr lang="en-US" altLang="zh-TW" dirty="0" smtClean="0"/>
              <a:t> </a:t>
            </a:r>
            <a:r>
              <a:rPr lang="en-US" altLang="zh-TW" dirty="0" err="1" smtClean="0"/>
              <a:t>CoIDE</a:t>
            </a:r>
            <a:endParaRPr lang="zh-TW" altLang="en-US" dirty="0"/>
          </a:p>
        </p:txBody>
      </p:sp>
      <p:sp>
        <p:nvSpPr>
          <p:cNvPr id="4" name="AutoShape 4" descr="https://www.nuvoton.com/hq/.content/event/event-edm/event00093/images/iot-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76056" y="2520821"/>
            <a:ext cx="4059425" cy="357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投影片編號版面配置區 4"/>
          <p:cNvSpPr>
            <a:spLocks noGrp="1"/>
          </p:cNvSpPr>
          <p:nvPr>
            <p:ph type="sldNum" sz="quarter" idx="11"/>
          </p:nvPr>
        </p:nvSpPr>
        <p:spPr/>
        <p:txBody>
          <a:bodyPr/>
          <a:lstStyle/>
          <a:p>
            <a:fld id="{AD7A0DC7-59DB-4FF4-A98F-253DCA5EE1C1}" type="slidenum">
              <a:rPr lang="zh-TW" altLang="en-US" smtClean="0"/>
              <a:pPr/>
              <a:t>7</a:t>
            </a:fld>
            <a:endParaRPr lang="zh-TW" altLang="zh-TW"/>
          </a:p>
        </p:txBody>
      </p:sp>
    </p:spTree>
    <p:extLst>
      <p:ext uri="{BB962C8B-B14F-4D97-AF65-F5344CB8AC3E}">
        <p14:creationId xmlns:p14="http://schemas.microsoft.com/office/powerpoint/2010/main" val="3300529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NuMaker</a:t>
            </a:r>
            <a:r>
              <a:rPr lang="en-US" altLang="zh-TW" dirty="0"/>
              <a:t> </a:t>
            </a:r>
            <a:r>
              <a:rPr lang="en-US" altLang="zh-TW" dirty="0" smtClean="0"/>
              <a:t>TRIO </a:t>
            </a:r>
            <a:r>
              <a:rPr lang="en-US" altLang="zh-TW" dirty="0"/>
              <a:t>MCU connectors </a:t>
            </a: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648" y="1232831"/>
            <a:ext cx="6336704" cy="4788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8</a:t>
            </a:fld>
            <a:endParaRPr lang="zh-TW" altLang="zh-TW"/>
          </a:p>
        </p:txBody>
      </p:sp>
    </p:spTree>
    <p:extLst>
      <p:ext uri="{BB962C8B-B14F-4D97-AF65-F5344CB8AC3E}">
        <p14:creationId xmlns:p14="http://schemas.microsoft.com/office/powerpoint/2010/main" val="1321142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4822</TotalTime>
  <Words>702</Words>
  <Application>Microsoft Office PowerPoint</Application>
  <PresentationFormat>如螢幕大小 (4:3)</PresentationFormat>
  <Paragraphs>208</Paragraphs>
  <Slides>36</Slides>
  <Notes>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36</vt:i4>
      </vt:variant>
    </vt:vector>
  </HeadingPairs>
  <TitlesOfParts>
    <vt:vector size="46" baseType="lpstr">
      <vt:lpstr>新細明體</vt:lpstr>
      <vt:lpstr>標楷體</vt:lpstr>
      <vt:lpstr>Arial</vt:lpstr>
      <vt:lpstr>Calibri</vt:lpstr>
      <vt:lpstr>Courier New</vt:lpstr>
      <vt:lpstr>Symbol</vt:lpstr>
      <vt:lpstr>Tahoma</vt:lpstr>
      <vt:lpstr>Times New Roman</vt:lpstr>
      <vt:lpstr>Wingdings</vt:lpstr>
      <vt:lpstr>Contemporary Portrait</vt:lpstr>
      <vt:lpstr>CS4101 嵌入式系統概論  NuMaker TRIO</vt:lpstr>
      <vt:lpstr>Outline</vt:lpstr>
      <vt:lpstr>Introduction to NuMaker TRIO </vt:lpstr>
      <vt:lpstr> NuMaker TRIO Board Overview </vt:lpstr>
      <vt:lpstr>MCU Board</vt:lpstr>
      <vt:lpstr>Sensor Board</vt:lpstr>
      <vt:lpstr>Wireless Board</vt:lpstr>
      <vt:lpstr>Nu-Link Adapter</vt:lpstr>
      <vt:lpstr> NuMaker TRIO MCU connectors </vt:lpstr>
      <vt:lpstr>NANO102 MCU</vt:lpstr>
      <vt:lpstr>Outline</vt:lpstr>
      <vt:lpstr> Software Development Kit (SDK)</vt:lpstr>
      <vt:lpstr> NANO102 BSP </vt:lpstr>
      <vt:lpstr> SampleCode Folder </vt:lpstr>
      <vt:lpstr> NuMaker TRIO Folder</vt:lpstr>
      <vt:lpstr> Smpl_Debug Folder </vt:lpstr>
      <vt:lpstr> Keil Folder</vt:lpstr>
      <vt:lpstr> Keil MCU Development Environment </vt:lpstr>
      <vt:lpstr> Keil MDK Configuration </vt:lpstr>
      <vt:lpstr>Build and Execute</vt:lpstr>
      <vt:lpstr>Build and Execute</vt:lpstr>
      <vt:lpstr> Debug Session </vt:lpstr>
      <vt:lpstr>Outline</vt:lpstr>
      <vt:lpstr>Clock Controller</vt:lpstr>
      <vt:lpstr>Recall NANO102 MCU</vt:lpstr>
      <vt:lpstr>Sources for Clock Controller</vt:lpstr>
      <vt:lpstr> Clock Controller Block Diagram</vt:lpstr>
      <vt:lpstr> Host Clock Selection </vt:lpstr>
      <vt:lpstr> Host Clock Selection </vt:lpstr>
      <vt:lpstr>Peripheral Clock Selection</vt:lpstr>
      <vt:lpstr>MCU_init.h</vt:lpstr>
      <vt:lpstr>Outline</vt:lpstr>
      <vt:lpstr>General Purpose I/O (GPIO)</vt:lpstr>
      <vt:lpstr> GPIO Set Mode </vt:lpstr>
      <vt:lpstr>Sample Code</vt:lpstr>
      <vt:lpstr>Sample Code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CS4101 嵌入式系統概論  Serial Communication</dc:title>
  <dc:creator>Chung-Ta King</dc:creator>
  <cp:lastModifiedBy>Chung-Ta King</cp:lastModifiedBy>
  <cp:revision>558</cp:revision>
  <dcterms:created xsi:type="dcterms:W3CDTF">2000-02-07T23:54:30Z</dcterms:created>
  <dcterms:modified xsi:type="dcterms:W3CDTF">2015-11-24T17:29:57Z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