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1"/>
  </p:sldMasterIdLst>
  <p:notesMasterIdLst>
    <p:notesMasterId r:id="rId43"/>
  </p:notesMasterIdLst>
  <p:handoutMasterIdLst>
    <p:handoutMasterId r:id="rId44"/>
  </p:handoutMasterIdLst>
  <p:sldIdLst>
    <p:sldId id="288" r:id="rId2"/>
    <p:sldId id="487" r:id="rId3"/>
    <p:sldId id="449" r:id="rId4"/>
    <p:sldId id="445" r:id="rId5"/>
    <p:sldId id="448"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69" r:id="rId26"/>
    <p:sldId id="470" r:id="rId27"/>
    <p:sldId id="471" r:id="rId28"/>
    <p:sldId id="472" r:id="rId29"/>
    <p:sldId id="473" r:id="rId30"/>
    <p:sldId id="474" r:id="rId31"/>
    <p:sldId id="475" r:id="rId32"/>
    <p:sldId id="476" r:id="rId33"/>
    <p:sldId id="477" r:id="rId34"/>
    <p:sldId id="478" r:id="rId35"/>
    <p:sldId id="488" r:id="rId36"/>
    <p:sldId id="489" r:id="rId37"/>
    <p:sldId id="482" r:id="rId38"/>
    <p:sldId id="491" r:id="rId39"/>
    <p:sldId id="492" r:id="rId40"/>
    <p:sldId id="493" r:id="rId41"/>
    <p:sldId id="486" r:id="rId42"/>
  </p:sldIdLst>
  <p:sldSz cx="9144000" cy="6858000" type="screen4x3"/>
  <p:notesSz cx="10234613" cy="7099300"/>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5pPr>
    <a:lvl6pPr marL="22860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6pPr>
    <a:lvl7pPr marL="27432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7pPr>
    <a:lvl8pPr marL="32004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8pPr>
    <a:lvl9pPr marL="36576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9pPr>
  </p:defaultTextStyle>
  <p:extLst>
    <p:ext uri="{EFAFB233-063F-42B5-8137-9DF3F51BA10A}">
      <p15:sldGuideLst xmlns:p15="http://schemas.microsoft.com/office/powerpoint/2012/main">
        <p15:guide id="1" orient="horz" pos="3168">
          <p15:clr>
            <a:srgbClr val="A4A3A4"/>
          </p15:clr>
        </p15:guide>
        <p15:guide id="2" pos="2880">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Marwed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33CC33"/>
    <a:srgbClr val="0000FF"/>
    <a:srgbClr val="99CCFF"/>
    <a:srgbClr val="339933"/>
    <a:srgbClr val="99FF99"/>
    <a:srgbClr val="FFCC66"/>
    <a:srgbClr val="FFCC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5" autoAdjust="0"/>
    <p:restoredTop sz="94660"/>
  </p:normalViewPr>
  <p:slideViewPr>
    <p:cSldViewPr>
      <p:cViewPr varScale="1">
        <p:scale>
          <a:sx n="47" d="100"/>
          <a:sy n="47" d="100"/>
        </p:scale>
        <p:origin x="1426" y="53"/>
      </p:cViewPr>
      <p:guideLst>
        <p:guide orient="horz" pos="31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211"/>
    </p:cViewPr>
  </p:sorterViewPr>
  <p:notesViewPr>
    <p:cSldViewPr>
      <p:cViewPr>
        <p:scale>
          <a:sx n="100" d="100"/>
          <a:sy n="100" d="100"/>
        </p:scale>
        <p:origin x="-58" y="1675"/>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5" name="Rectangle 3"/>
          <p:cNvSpPr>
            <a:spLocks noGrp="1" noChangeArrowheads="1"/>
          </p:cNvSpPr>
          <p:nvPr>
            <p:ph type="dt" sz="quarter" idx="1"/>
          </p:nvPr>
        </p:nvSpPr>
        <p:spPr bwMode="auto">
          <a:xfrm>
            <a:off x="5799138" y="0"/>
            <a:ext cx="44338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6" name="Rectangle 4"/>
          <p:cNvSpPr>
            <a:spLocks noGrp="1" noChangeArrowheads="1"/>
          </p:cNvSpPr>
          <p:nvPr>
            <p:ph type="ftr" sz="quarter" idx="2"/>
          </p:nvPr>
        </p:nvSpPr>
        <p:spPr bwMode="auto">
          <a:xfrm>
            <a:off x="0" y="674370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7" name="Rectangle 5"/>
          <p:cNvSpPr>
            <a:spLocks noGrp="1" noChangeArrowheads="1"/>
          </p:cNvSpPr>
          <p:nvPr>
            <p:ph type="sldNum" sz="quarter" idx="3"/>
          </p:nvPr>
        </p:nvSpPr>
        <p:spPr bwMode="auto">
          <a:xfrm>
            <a:off x="5799138" y="6743700"/>
            <a:ext cx="44338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a:defRPr sz="1200">
                <a:latin typeface="Times New Roman" panose="02020603050405020304" pitchFamily="18" charset="0"/>
                <a:ea typeface="新細明體" panose="02020500000000000000" pitchFamily="18" charset="-120"/>
              </a:defRPr>
            </a:lvl1pPr>
          </a:lstStyle>
          <a:p>
            <a:fld id="{B1325A9D-FAB7-4797-8322-BC4A2F2BBA17}" type="slidenum">
              <a:rPr lang="zh-TW" altLang="en-US"/>
              <a:pPr/>
              <a:t>‹#›</a:t>
            </a:fld>
            <a:endParaRPr lang="zh-TW" altLang="zh-TW"/>
          </a:p>
        </p:txBody>
      </p:sp>
    </p:spTree>
    <p:extLst>
      <p:ext uri="{BB962C8B-B14F-4D97-AF65-F5344CB8AC3E}">
        <p14:creationId xmlns:p14="http://schemas.microsoft.com/office/powerpoint/2010/main" val="2585623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87" name="Rectangle 3"/>
          <p:cNvSpPr>
            <a:spLocks noGrp="1" noChangeArrowheads="1"/>
          </p:cNvSpPr>
          <p:nvPr>
            <p:ph type="dt" idx="1"/>
          </p:nvPr>
        </p:nvSpPr>
        <p:spPr bwMode="auto">
          <a:xfrm>
            <a:off x="5800725" y="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88" name="Rectangle 4"/>
          <p:cNvSpPr>
            <a:spLocks noGrp="1" noRot="1" noChangeAspect="1" noChangeArrowheads="1" noTextEdit="1"/>
          </p:cNvSpPr>
          <p:nvPr>
            <p:ph type="sldImg" idx="2"/>
          </p:nvPr>
        </p:nvSpPr>
        <p:spPr bwMode="auto">
          <a:xfrm>
            <a:off x="3341688" y="533400"/>
            <a:ext cx="3549650" cy="26622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9989" name="Rectangle 5"/>
          <p:cNvSpPr>
            <a:spLocks noGrp="1" noChangeArrowheads="1"/>
          </p:cNvSpPr>
          <p:nvPr>
            <p:ph type="body" sz="quarter" idx="3"/>
          </p:nvPr>
        </p:nvSpPr>
        <p:spPr bwMode="auto">
          <a:xfrm>
            <a:off x="1363663" y="3373438"/>
            <a:ext cx="7507287" cy="319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69990" name="Rectangle 6"/>
          <p:cNvSpPr>
            <a:spLocks noGrp="1" noChangeArrowheads="1"/>
          </p:cNvSpPr>
          <p:nvPr>
            <p:ph type="ftr" sz="quarter" idx="4"/>
          </p:nvPr>
        </p:nvSpPr>
        <p:spPr bwMode="auto">
          <a:xfrm>
            <a:off x="0" y="6745288"/>
            <a:ext cx="4433888"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91" name="Rectangle 7"/>
          <p:cNvSpPr>
            <a:spLocks noGrp="1" noChangeArrowheads="1"/>
          </p:cNvSpPr>
          <p:nvPr>
            <p:ph type="sldNum" sz="quarter" idx="5"/>
          </p:nvPr>
        </p:nvSpPr>
        <p:spPr bwMode="auto">
          <a:xfrm>
            <a:off x="5800725" y="6745288"/>
            <a:ext cx="4433888"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fld id="{B9CD987E-F49D-41F0-8708-86B5D525514B}" type="slidenum">
              <a:rPr lang="zh-TW" altLang="en-US"/>
              <a:pPr/>
              <a:t>‹#›</a:t>
            </a:fld>
            <a:endParaRPr lang="zh-TW" altLang="zh-TW"/>
          </a:p>
        </p:txBody>
      </p:sp>
    </p:spTree>
    <p:extLst>
      <p:ext uri="{BB962C8B-B14F-4D97-AF65-F5344CB8AC3E}">
        <p14:creationId xmlns:p14="http://schemas.microsoft.com/office/powerpoint/2010/main" val="1513195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BECD119-1620-4B61-A92B-EE2871A11B84}" type="slidenum">
              <a:rPr lang="zh-TW" altLang="en-US"/>
              <a:pPr/>
              <a:t>2</a:t>
            </a:fld>
            <a:endParaRPr lang="zh-TW" altLang="zh-TW"/>
          </a:p>
        </p:txBody>
      </p:sp>
      <p:sp>
        <p:nvSpPr>
          <p:cNvPr id="941058" name="投影片圖像版面配置區 1"/>
          <p:cNvSpPr>
            <a:spLocks noGrp="1" noRot="1" noChangeAspect="1" noTextEdit="1"/>
          </p:cNvSpPr>
          <p:nvPr>
            <p:ph type="sldImg"/>
          </p:nvPr>
        </p:nvSpPr>
        <p:spPr>
          <a:xfrm>
            <a:off x="3343275" y="531813"/>
            <a:ext cx="3549650" cy="2662237"/>
          </a:xfrm>
          <a:ln/>
        </p:spPr>
      </p:sp>
      <p:sp>
        <p:nvSpPr>
          <p:cNvPr id="941059" name="備忘稿版面配置區 2"/>
          <p:cNvSpPr>
            <a:spLocks noGrp="1"/>
          </p:cNvSpPr>
          <p:nvPr>
            <p:ph type="body" idx="1"/>
          </p:nvPr>
        </p:nvSpPr>
        <p:spPr>
          <a:xfrm>
            <a:off x="1023938" y="3371850"/>
            <a:ext cx="8186737" cy="3195638"/>
          </a:xfrm>
        </p:spPr>
        <p:txBody>
          <a:bodyPr lIns="91440" tIns="45720" rIns="91440" bIns="45720"/>
          <a:lstStyle/>
          <a:p>
            <a:pPr>
              <a:spcBef>
                <a:spcPct val="0"/>
              </a:spcBef>
            </a:pPr>
            <a:r>
              <a:rPr lang="en-US" altLang="zh-TW"/>
              <a:t>The ADC10CLK is used both as the conversion clock and to generate the sampling period. The ADC10</a:t>
            </a:r>
          </a:p>
          <a:p>
            <a:pPr>
              <a:spcBef>
                <a:spcPct val="0"/>
              </a:spcBef>
            </a:pPr>
            <a:r>
              <a:rPr lang="en-US" altLang="zh-TW"/>
              <a:t>source clock is selected using the ADC10SSELx bits and can be divided from 1-8 using the ADC10DIVx</a:t>
            </a:r>
          </a:p>
          <a:p>
            <a:pPr>
              <a:spcBef>
                <a:spcPct val="0"/>
              </a:spcBef>
            </a:pPr>
            <a:r>
              <a:rPr lang="en-US" altLang="zh-TW"/>
              <a:t>bits. Possible ADC10CLK sources are SMCLK, MCLK, ACLK and an internal oscillator ADC10OSC .</a:t>
            </a:r>
          </a:p>
          <a:p>
            <a:pPr>
              <a:spcBef>
                <a:spcPct val="0"/>
              </a:spcBef>
            </a:pPr>
            <a:endParaRPr lang="en-US" altLang="zh-TW"/>
          </a:p>
          <a:p>
            <a:pPr>
              <a:spcBef>
                <a:spcPct val="0"/>
              </a:spcBef>
            </a:pPr>
            <a:r>
              <a:rPr lang="en-US" altLang="zh-TW"/>
              <a:t>The ADC10OSC, generated internally, is in the 5-MHz range, but varies with individual devices, supply</a:t>
            </a:r>
          </a:p>
          <a:p>
            <a:pPr>
              <a:spcBef>
                <a:spcPct val="0"/>
              </a:spcBef>
            </a:pPr>
            <a:r>
              <a:rPr lang="en-US" altLang="zh-TW"/>
              <a:t>voltage, and temperature. See the device-specific data sheet for the ADC10OSC specification.</a:t>
            </a:r>
          </a:p>
          <a:p>
            <a:pPr>
              <a:spcBef>
                <a:spcPct val="0"/>
              </a:spcBef>
            </a:pPr>
            <a:r>
              <a:rPr lang="en-US" altLang="zh-TW"/>
              <a:t>The user must ensure that the clock chosen for ADC10CLK remains active until the end of a conversion. If</a:t>
            </a:r>
          </a:p>
          <a:p>
            <a:pPr>
              <a:spcBef>
                <a:spcPct val="0"/>
              </a:spcBef>
            </a:pPr>
            <a:r>
              <a:rPr lang="en-US" altLang="zh-TW"/>
              <a:t>the clock is removed during a conversion, the operation will not complete, and any result will be invalid.</a:t>
            </a:r>
            <a:endParaRPr lang="zh-TW" altLang="en-US"/>
          </a:p>
        </p:txBody>
      </p:sp>
      <p:sp>
        <p:nvSpPr>
          <p:cNvPr id="941060" name="投影片編號版面配置區 3"/>
          <p:cNvSpPr txBox="1">
            <a:spLocks noGrp="1"/>
          </p:cNvSpPr>
          <p:nvPr/>
        </p:nvSpPr>
        <p:spPr bwMode="auto">
          <a:xfrm>
            <a:off x="5797550" y="6743700"/>
            <a:ext cx="44354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25252290-23D3-4587-B007-C6AE1D588F07}" type="slidenum">
              <a:rPr lang="zh-TW" altLang="en-US" sz="1200">
                <a:latin typeface="Calibri" panose="020F0502020204030204" pitchFamily="34" charset="0"/>
              </a:rPr>
              <a:pPr algn="r" eaLnBrk="1" hangingPunct="1"/>
              <a:t>2</a:t>
            </a:fld>
            <a:endParaRPr lang="en-US" altLang="zh-TW" sz="1200">
              <a:latin typeface="Calibri" panose="020F0502020204030204" pitchFamily="34" charset="0"/>
            </a:endParaRPr>
          </a:p>
        </p:txBody>
      </p:sp>
    </p:spTree>
    <p:extLst>
      <p:ext uri="{BB962C8B-B14F-4D97-AF65-F5344CB8AC3E}">
        <p14:creationId xmlns:p14="http://schemas.microsoft.com/office/powerpoint/2010/main" val="514803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7C8FE6F3-8009-4738-9771-861DCA6F5E3D}" type="slidenum">
              <a:rPr lang="zh-TW" altLang="en-US"/>
              <a:pPr/>
              <a:t>37</a:t>
            </a:fld>
            <a:endParaRPr lang="zh-TW" altLang="zh-TW"/>
          </a:p>
        </p:txBody>
      </p:sp>
      <p:sp>
        <p:nvSpPr>
          <p:cNvPr id="968706" name="Rectangle 7"/>
          <p:cNvSpPr txBox="1">
            <a:spLocks noGrp="1" noChangeArrowheads="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5613BC47-4082-45A4-AF02-B4D0188D33F8}" type="slidenum">
              <a:rPr kumimoji="1" lang="zh-TW" altLang="en-US" sz="1300"/>
              <a:pPr algn="r" eaLnBrk="1" hangingPunct="1"/>
              <a:t>37</a:t>
            </a:fld>
            <a:endParaRPr kumimoji="1" lang="zh-TW" altLang="zh-TW" sz="1300"/>
          </a:p>
        </p:txBody>
      </p:sp>
      <p:sp>
        <p:nvSpPr>
          <p:cNvPr id="968707" name="投影片圖像版面配置區 1"/>
          <p:cNvSpPr>
            <a:spLocks noGrp="1" noRot="1" noChangeAspect="1" noTextEdit="1"/>
          </p:cNvSpPr>
          <p:nvPr>
            <p:ph type="sldImg"/>
          </p:nvPr>
        </p:nvSpPr>
        <p:spPr>
          <a:ln/>
        </p:spPr>
      </p:sp>
      <p:sp>
        <p:nvSpPr>
          <p:cNvPr id="968708" name="備忘稿版面配置區 2"/>
          <p:cNvSpPr>
            <a:spLocks noGrp="1"/>
          </p:cNvSpPr>
          <p:nvPr>
            <p:ph type="body" idx="1"/>
          </p:nvPr>
        </p:nvSpPr>
        <p:spPr/>
        <p:txBody>
          <a:bodyPr/>
          <a:lstStyle/>
          <a:p>
            <a:r>
              <a:rPr lang="en-US" altLang="zh-TW" dirty="0" smtClean="0"/>
              <a:t>SHS_1: S&amp;H</a:t>
            </a:r>
            <a:r>
              <a:rPr lang="en-US" altLang="zh-TW" baseline="0" dirty="0" smtClean="0"/>
              <a:t> triggering source </a:t>
            </a:r>
            <a:r>
              <a:rPr lang="en-US" altLang="zh-TW" baseline="0" dirty="0" smtClean="0">
                <a:sym typeface="Wingdings" panose="05000000000000000000" pitchFamily="2" charset="2"/>
              </a:rPr>
              <a:t> OUT1</a:t>
            </a:r>
          </a:p>
          <a:p>
            <a:r>
              <a:rPr lang="en-US" altLang="zh-TW" baseline="0" dirty="0" smtClean="0">
                <a:sym typeface="Wingdings" panose="05000000000000000000" pitchFamily="2" charset="2"/>
              </a:rPr>
              <a:t>CONSEQ_2: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Conversion sequence mode select (Repeat-single-channel)</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SREF_1: Select reference (VR+ = VREF+ and VR- = VSS)</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ADC10SHT_2:  Sample-and-hold time (6 × ADC10CLKs)</a:t>
            </a:r>
          </a:p>
          <a:p>
            <a:r>
              <a:rPr kumimoji="1" lang="en-US" altLang="zh-TW" sz="1200" b="1"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REFON</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reference generator on</a:t>
            </a:r>
            <a:endParaRPr lang="zh-TW" altLang="en-US" dirty="0"/>
          </a:p>
        </p:txBody>
      </p:sp>
      <p:sp>
        <p:nvSpPr>
          <p:cNvPr id="968709"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EEB73849-CEC5-4AFC-B2C9-7A3EC331AE50}" type="slidenum">
              <a:rPr kumimoji="1" lang="zh-TW" altLang="en-US" sz="1300"/>
              <a:pPr algn="r" eaLnBrk="1" hangingPunct="1"/>
              <a:t>37</a:t>
            </a:fld>
            <a:endParaRPr kumimoji="1" lang="en-US" altLang="zh-TW" sz="1300"/>
          </a:p>
        </p:txBody>
      </p:sp>
    </p:spTree>
    <p:extLst>
      <p:ext uri="{BB962C8B-B14F-4D97-AF65-F5344CB8AC3E}">
        <p14:creationId xmlns:p14="http://schemas.microsoft.com/office/powerpoint/2010/main" val="3518611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26EDDDFA-7F19-4BAD-8234-02FD0A9B4A10}" type="slidenum">
              <a:rPr lang="zh-TW" altLang="en-US"/>
              <a:pPr/>
              <a:t>38</a:t>
            </a:fld>
            <a:endParaRPr lang="zh-TW" altLang="zh-TW"/>
          </a:p>
        </p:txBody>
      </p:sp>
      <p:sp>
        <p:nvSpPr>
          <p:cNvPr id="985090" name="Rectangle 7"/>
          <p:cNvSpPr txBox="1">
            <a:spLocks noGrp="1" noChangeArrowheads="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CB97D301-99AD-4C1D-8623-4902DDDBDE67}" type="slidenum">
              <a:rPr kumimoji="1" lang="zh-TW" altLang="en-US" sz="1300"/>
              <a:pPr algn="r" eaLnBrk="1" hangingPunct="1"/>
              <a:t>38</a:t>
            </a:fld>
            <a:endParaRPr kumimoji="1" lang="zh-TW" altLang="zh-TW" sz="1300"/>
          </a:p>
        </p:txBody>
      </p:sp>
      <p:sp>
        <p:nvSpPr>
          <p:cNvPr id="985091" name="投影片圖像版面配置區 1"/>
          <p:cNvSpPr>
            <a:spLocks noGrp="1" noRot="1" noChangeAspect="1" noTextEdit="1"/>
          </p:cNvSpPr>
          <p:nvPr>
            <p:ph type="sldImg"/>
          </p:nvPr>
        </p:nvSpPr>
        <p:spPr>
          <a:ln/>
        </p:spPr>
      </p:sp>
      <p:sp>
        <p:nvSpPr>
          <p:cNvPr id="985092" name="備忘稿版面配置區 2"/>
          <p:cNvSpPr>
            <a:spLocks noGrp="1"/>
          </p:cNvSpPr>
          <p:nvPr>
            <p:ph type="body" idx="1"/>
          </p:nvPr>
        </p:nvSpPr>
        <p:spPr/>
        <p:txBody>
          <a:bodyPr/>
          <a:lstStyle/>
          <a:p>
            <a:endParaRPr lang="zh-TW" altLang="en-US"/>
          </a:p>
        </p:txBody>
      </p:sp>
      <p:sp>
        <p:nvSpPr>
          <p:cNvPr id="985093"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B24D225F-72E4-4438-B84A-41925BDA7A98}" type="slidenum">
              <a:rPr kumimoji="1" lang="zh-TW" altLang="en-US" sz="1300"/>
              <a:pPr algn="r" eaLnBrk="1" hangingPunct="1"/>
              <a:t>38</a:t>
            </a:fld>
            <a:endParaRPr kumimoji="1" lang="en-US" altLang="zh-TW" sz="1300"/>
          </a:p>
        </p:txBody>
      </p:sp>
    </p:spTree>
    <p:extLst>
      <p:ext uri="{BB962C8B-B14F-4D97-AF65-F5344CB8AC3E}">
        <p14:creationId xmlns:p14="http://schemas.microsoft.com/office/powerpoint/2010/main" val="3238837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B491BFD9-893F-49D1-A7EA-1EF3F335BDCC}" type="slidenum">
              <a:rPr lang="zh-TW" altLang="en-US"/>
              <a:pPr/>
              <a:t>39</a:t>
            </a:fld>
            <a:endParaRPr lang="zh-TW" altLang="zh-TW"/>
          </a:p>
        </p:txBody>
      </p:sp>
      <p:sp>
        <p:nvSpPr>
          <p:cNvPr id="998402" name="Rectangle 7"/>
          <p:cNvSpPr txBox="1">
            <a:spLocks noGrp="1" noChangeArrowheads="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07CF4DCD-8FF8-46F9-8613-326824ADA9A7}" type="slidenum">
              <a:rPr kumimoji="1" lang="zh-TW" altLang="en-US" sz="1300"/>
              <a:pPr algn="r" eaLnBrk="1" hangingPunct="1"/>
              <a:t>39</a:t>
            </a:fld>
            <a:endParaRPr kumimoji="1" lang="zh-TW" altLang="zh-TW" sz="1300"/>
          </a:p>
        </p:txBody>
      </p:sp>
      <p:sp>
        <p:nvSpPr>
          <p:cNvPr id="998403" name="投影片圖像版面配置區 1"/>
          <p:cNvSpPr>
            <a:spLocks noGrp="1" noRot="1" noChangeAspect="1" noTextEdit="1"/>
          </p:cNvSpPr>
          <p:nvPr>
            <p:ph type="sldImg"/>
          </p:nvPr>
        </p:nvSpPr>
        <p:spPr>
          <a:ln/>
        </p:spPr>
      </p:sp>
      <p:sp>
        <p:nvSpPr>
          <p:cNvPr id="998404" name="備忘稿版面配置區 2"/>
          <p:cNvSpPr>
            <a:spLocks noGrp="1"/>
          </p:cNvSpPr>
          <p:nvPr>
            <p:ph type="body" idx="1"/>
          </p:nvPr>
        </p:nvSpPr>
        <p:spPr/>
        <p:txBody>
          <a:bodyPr/>
          <a:lstStyle/>
          <a:p>
            <a:endParaRPr lang="zh-TW" altLang="en-US"/>
          </a:p>
        </p:txBody>
      </p:sp>
      <p:sp>
        <p:nvSpPr>
          <p:cNvPr id="998405"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0F4D767B-BF91-484C-956D-61003A0E6B7B}" type="slidenum">
              <a:rPr kumimoji="1" lang="zh-TW" altLang="en-US" sz="1300"/>
              <a:pPr algn="r" eaLnBrk="1" hangingPunct="1"/>
              <a:t>39</a:t>
            </a:fld>
            <a:endParaRPr kumimoji="1" lang="en-US" altLang="zh-TW" sz="1300"/>
          </a:p>
        </p:txBody>
      </p:sp>
    </p:spTree>
    <p:extLst>
      <p:ext uri="{BB962C8B-B14F-4D97-AF65-F5344CB8AC3E}">
        <p14:creationId xmlns:p14="http://schemas.microsoft.com/office/powerpoint/2010/main" val="4103709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A459FA-0F0D-40CB-B190-9599CFE1A4C8}" type="slidenum">
              <a:rPr lang="zh-TW" altLang="en-US"/>
              <a:pPr/>
              <a:t>9</a:t>
            </a:fld>
            <a:endParaRPr lang="zh-TW" altLang="zh-TW"/>
          </a:p>
        </p:txBody>
      </p:sp>
      <p:sp>
        <p:nvSpPr>
          <p:cNvPr id="902146" name="Rectangle 2"/>
          <p:cNvSpPr>
            <a:spLocks noGrp="1" noRot="1" noChangeAspect="1" noChangeArrowheads="1" noTextEdit="1"/>
          </p:cNvSpPr>
          <p:nvPr>
            <p:ph type="sldImg"/>
          </p:nvPr>
        </p:nvSpPr>
        <p:spPr>
          <a:xfrm>
            <a:off x="3343275" y="531813"/>
            <a:ext cx="3549650" cy="2662237"/>
          </a:xfrm>
          <a:ln/>
        </p:spPr>
      </p:sp>
      <p:sp>
        <p:nvSpPr>
          <p:cNvPr id="902147" name="Rectangle 3"/>
          <p:cNvSpPr>
            <a:spLocks noGrp="1" noChangeArrowheads="1"/>
          </p:cNvSpPr>
          <p:nvPr>
            <p:ph type="body" idx="1"/>
          </p:nvPr>
        </p:nvSpPr>
        <p:spPr/>
        <p:txBody>
          <a:bodyPr/>
          <a:lstStyle/>
          <a:p>
            <a:endParaRPr lang="zh-TW" altLang="en-US"/>
          </a:p>
        </p:txBody>
      </p:sp>
    </p:spTree>
    <p:extLst>
      <p:ext uri="{BB962C8B-B14F-4D97-AF65-F5344CB8AC3E}">
        <p14:creationId xmlns:p14="http://schemas.microsoft.com/office/powerpoint/2010/main" val="1003448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E5237C6-258F-4535-A45A-EBE19EF742A1}" type="slidenum">
              <a:rPr lang="zh-TW" altLang="en-US"/>
              <a:pPr/>
              <a:t>24</a:t>
            </a:fld>
            <a:endParaRPr lang="zh-TW" altLang="zh-TW"/>
          </a:p>
        </p:txBody>
      </p:sp>
      <p:sp>
        <p:nvSpPr>
          <p:cNvPr id="909314"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lstStyle/>
          <a:p>
            <a:pPr>
              <a:defRPr/>
            </a:pPr>
            <a:r>
              <a:rPr lang="en-US" altLang="zh-TW" i="1" dirty="0"/>
              <a:t>@ </a:t>
            </a:r>
            <a:r>
              <a:rPr lang="en-US" altLang="zh-TW" i="1" dirty="0" err="1"/>
              <a:t>userguide</a:t>
            </a:r>
            <a:r>
              <a:rPr lang="en-US" altLang="zh-TW" i="1" dirty="0"/>
              <a:t> 22.2.1 10-Bit ADC Core ,Page 542 </a:t>
            </a:r>
          </a:p>
          <a:p>
            <a:pPr>
              <a:defRPr/>
            </a:pPr>
            <a:r>
              <a:rPr lang="en-US" altLang="zh-TW" dirty="0"/>
              <a:t>The eight external and four internal analog signals are selected as the channel for conversion by the analog input multiplexer.</a:t>
            </a:r>
            <a:r>
              <a:rPr lang="en-US" altLang="zh-TW" dirty="0">
                <a:latin typeface="+mn-lt"/>
                <a:ea typeface="+mn-ea"/>
              </a:rPr>
              <a:t> </a:t>
            </a:r>
          </a:p>
          <a:p>
            <a:pPr>
              <a:defRPr/>
            </a:pPr>
            <a:r>
              <a:rPr lang="en-US" altLang="zh-TW" dirty="0">
                <a:latin typeface="+mn-lt"/>
                <a:ea typeface="+mn-ea"/>
              </a:rPr>
              <a:t>The ADC core converts an analog input to its 10-bit digital representation and stores the result in the ADC10MEM register. The core uses two programmable/selectable voltage levels (VR+ and VR-) to define the upper and lower limits of the conversion. The digital output (NADC) is full scale (03FFh) when the input signal is equal to or higher than VR+, and zero when the input signal is equal to or lower than VR-. </a:t>
            </a:r>
            <a:r>
              <a:rPr lang="en-US" altLang="zh-TW" dirty="0" smtClean="0">
                <a:latin typeface="+mn-lt"/>
                <a:ea typeface="+mn-ea"/>
              </a:rPr>
              <a:t>The input </a:t>
            </a:r>
            <a:r>
              <a:rPr lang="en-US" altLang="zh-TW" dirty="0">
                <a:latin typeface="+mn-lt"/>
                <a:ea typeface="+mn-ea"/>
              </a:rPr>
              <a:t>channel and the reference voltage levels (VR+ and VR-) are defined in the conversion-control </a:t>
            </a:r>
            <a:r>
              <a:rPr lang="en-US" altLang="zh-TW" dirty="0" smtClean="0">
                <a:latin typeface="+mn-lt"/>
                <a:ea typeface="+mn-ea"/>
              </a:rPr>
              <a:t>memory.</a:t>
            </a:r>
            <a:r>
              <a:rPr lang="en-US" altLang="zh-TW" baseline="0" dirty="0" smtClean="0">
                <a:latin typeface="+mn-lt"/>
                <a:ea typeface="+mn-ea"/>
              </a:rPr>
              <a:t> </a:t>
            </a:r>
            <a:r>
              <a:rPr lang="en-US" altLang="zh-TW" dirty="0" smtClean="0">
                <a:latin typeface="+mn-lt"/>
                <a:ea typeface="+mn-ea"/>
              </a:rPr>
              <a:t>Conversion </a:t>
            </a:r>
            <a:r>
              <a:rPr lang="en-US" altLang="zh-TW" dirty="0">
                <a:latin typeface="+mn-lt"/>
                <a:ea typeface="+mn-ea"/>
              </a:rPr>
              <a:t>results may be in straight binary format or 2s-complement format. </a:t>
            </a:r>
          </a:p>
          <a:p>
            <a:pPr>
              <a:defRPr/>
            </a:pPr>
            <a:r>
              <a:rPr lang="en-US" altLang="zh-TW" dirty="0">
                <a:latin typeface="+mn-lt"/>
                <a:ea typeface="+mn-ea"/>
              </a:rPr>
              <a:t>The ADC10 core is configured by two control registers, ADC10CTL0 and ADC10CTL1. The core is enabled with the ADC10ON bit. With few exceptions the ADC10 control bits can only be modified when ENC = 0. ENC must be set to 1 before any conversion can take place.</a:t>
            </a:r>
          </a:p>
          <a:p>
            <a:pPr>
              <a:defRPr/>
            </a:pPr>
            <a:r>
              <a:rPr lang="en-US" altLang="zh-TW" dirty="0">
                <a:latin typeface="+mn-lt"/>
                <a:ea typeface="+mn-ea"/>
              </a:rPr>
              <a:t>SAR: successive approximation register</a:t>
            </a:r>
            <a:endParaRPr lang="zh-TW" altLang="en-US" dirty="0"/>
          </a:p>
        </p:txBody>
      </p:sp>
      <p:sp>
        <p:nvSpPr>
          <p:cNvPr id="909316"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94FC05E3-98BF-4495-B9B2-25D422658DFD}" type="slidenum">
              <a:rPr kumimoji="1" lang="zh-TW" altLang="en-US" sz="1300"/>
              <a:pPr algn="r" eaLnBrk="1" hangingPunct="1"/>
              <a:t>24</a:t>
            </a:fld>
            <a:endParaRPr kumimoji="1" lang="en-US" altLang="zh-TW" sz="1300"/>
          </a:p>
        </p:txBody>
      </p:sp>
    </p:spTree>
    <p:extLst>
      <p:ext uri="{BB962C8B-B14F-4D97-AF65-F5344CB8AC3E}">
        <p14:creationId xmlns:p14="http://schemas.microsoft.com/office/powerpoint/2010/main" val="2985732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F45554E-38FB-44C8-BBF1-CA75E708D9FE}" type="slidenum">
              <a:rPr lang="zh-TW" altLang="en-US"/>
              <a:pPr/>
              <a:t>28</a:t>
            </a:fld>
            <a:endParaRPr lang="zh-TW" altLang="zh-TW"/>
          </a:p>
        </p:txBody>
      </p:sp>
      <p:sp>
        <p:nvSpPr>
          <p:cNvPr id="957442" name="投影片圖像版面配置區 1"/>
          <p:cNvSpPr>
            <a:spLocks noGrp="1" noRot="1" noChangeAspect="1" noTextEdit="1"/>
          </p:cNvSpPr>
          <p:nvPr>
            <p:ph type="sldImg"/>
          </p:nvPr>
        </p:nvSpPr>
        <p:spPr>
          <a:xfrm>
            <a:off x="3343275" y="531813"/>
            <a:ext cx="3549650" cy="2662237"/>
          </a:xfrm>
          <a:ln/>
        </p:spPr>
      </p:sp>
      <p:sp>
        <p:nvSpPr>
          <p:cNvPr id="957443" name="備忘稿版面配置區 2"/>
          <p:cNvSpPr>
            <a:spLocks noGrp="1"/>
          </p:cNvSpPr>
          <p:nvPr>
            <p:ph type="body" idx="1"/>
          </p:nvPr>
        </p:nvSpPr>
        <p:spPr>
          <a:xfrm>
            <a:off x="1023938" y="3371850"/>
            <a:ext cx="8186737" cy="3195638"/>
          </a:xfrm>
        </p:spPr>
        <p:txBody>
          <a:bodyPr lIns="91440" tIns="45720" rIns="91440" bIns="45720"/>
          <a:lstStyle/>
          <a:p>
            <a:pPr>
              <a:spcBef>
                <a:spcPct val="0"/>
              </a:spcBef>
            </a:pPr>
            <a:r>
              <a:rPr lang="en-US" altLang="zh-TW" b="1"/>
              <a:t>power-on reset</a:t>
            </a:r>
            <a:r>
              <a:rPr lang="en-US" altLang="zh-TW"/>
              <a:t> (</a:t>
            </a:r>
            <a:r>
              <a:rPr lang="en-US" altLang="zh-TW" b="1"/>
              <a:t>PoR</a:t>
            </a:r>
            <a:r>
              <a:rPr lang="en-US" altLang="zh-TW"/>
              <a:t>)</a:t>
            </a:r>
            <a:endParaRPr lang="zh-TW" altLang="en-US"/>
          </a:p>
        </p:txBody>
      </p:sp>
      <p:sp>
        <p:nvSpPr>
          <p:cNvPr id="957444" name="投影片編號版面配置區 3"/>
          <p:cNvSpPr txBox="1">
            <a:spLocks noGrp="1"/>
          </p:cNvSpPr>
          <p:nvPr/>
        </p:nvSpPr>
        <p:spPr bwMode="auto">
          <a:xfrm>
            <a:off x="5797550" y="6743700"/>
            <a:ext cx="44354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35D9C0A1-550A-4AFB-B759-17D06BAADA1A}" type="slidenum">
              <a:rPr lang="zh-TW" altLang="en-US" sz="1200">
                <a:latin typeface="Calibri" panose="020F0502020204030204" pitchFamily="34" charset="0"/>
              </a:rPr>
              <a:pPr algn="r" eaLnBrk="1" hangingPunct="1"/>
              <a:t>28</a:t>
            </a:fld>
            <a:endParaRPr lang="en-US" altLang="zh-TW" sz="1200">
              <a:latin typeface="Calibri" panose="020F0502020204030204" pitchFamily="34" charset="0"/>
            </a:endParaRPr>
          </a:p>
        </p:txBody>
      </p:sp>
    </p:spTree>
    <p:extLst>
      <p:ext uri="{BB962C8B-B14F-4D97-AF65-F5344CB8AC3E}">
        <p14:creationId xmlns:p14="http://schemas.microsoft.com/office/powerpoint/2010/main" val="1166148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0B014BD-9AB1-414A-B4D9-D162F75021DF}" type="slidenum">
              <a:rPr lang="zh-TW" altLang="en-US"/>
              <a:pPr/>
              <a:t>29</a:t>
            </a:fld>
            <a:endParaRPr lang="zh-TW" altLang="zh-TW"/>
          </a:p>
        </p:txBody>
      </p:sp>
      <p:sp>
        <p:nvSpPr>
          <p:cNvPr id="959490" name="投影片圖像版面配置區 1"/>
          <p:cNvSpPr>
            <a:spLocks noGrp="1" noRot="1" noChangeAspect="1" noTextEdit="1"/>
          </p:cNvSpPr>
          <p:nvPr>
            <p:ph type="sldImg"/>
          </p:nvPr>
        </p:nvSpPr>
        <p:spPr>
          <a:xfrm>
            <a:off x="3343275" y="531813"/>
            <a:ext cx="3549650" cy="2662237"/>
          </a:xfrm>
          <a:ln/>
        </p:spPr>
      </p:sp>
      <p:sp>
        <p:nvSpPr>
          <p:cNvPr id="959491" name="備忘稿版面配置區 2"/>
          <p:cNvSpPr>
            <a:spLocks noGrp="1"/>
          </p:cNvSpPr>
          <p:nvPr>
            <p:ph type="body" idx="1"/>
          </p:nvPr>
        </p:nvSpPr>
        <p:spPr>
          <a:xfrm>
            <a:off x="1023938" y="3371850"/>
            <a:ext cx="8186737" cy="3195638"/>
          </a:xfrm>
        </p:spPr>
        <p:txBody>
          <a:bodyPr lIns="91440" tIns="45720" rIns="91440" bIns="45720"/>
          <a:lstStyle/>
          <a:p>
            <a:pPr>
              <a:spcBef>
                <a:spcPct val="0"/>
              </a:spcBef>
            </a:pPr>
            <a:endParaRPr lang="zh-TW" altLang="en-US"/>
          </a:p>
        </p:txBody>
      </p:sp>
      <p:sp>
        <p:nvSpPr>
          <p:cNvPr id="959492" name="投影片編號版面配置區 3"/>
          <p:cNvSpPr txBox="1">
            <a:spLocks noGrp="1"/>
          </p:cNvSpPr>
          <p:nvPr/>
        </p:nvSpPr>
        <p:spPr bwMode="auto">
          <a:xfrm>
            <a:off x="5797550" y="6743700"/>
            <a:ext cx="44354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D92023D8-9561-4AEF-9D59-F2FFF8543B47}" type="slidenum">
              <a:rPr lang="zh-TW" altLang="en-US" sz="1200">
                <a:latin typeface="Calibri" panose="020F0502020204030204" pitchFamily="34" charset="0"/>
              </a:rPr>
              <a:pPr algn="r" eaLnBrk="1" hangingPunct="1"/>
              <a:t>29</a:t>
            </a:fld>
            <a:endParaRPr lang="en-US" altLang="zh-TW" sz="1200">
              <a:latin typeface="Calibri" panose="020F0502020204030204" pitchFamily="34" charset="0"/>
            </a:endParaRPr>
          </a:p>
        </p:txBody>
      </p:sp>
    </p:spTree>
    <p:extLst>
      <p:ext uri="{BB962C8B-B14F-4D97-AF65-F5344CB8AC3E}">
        <p14:creationId xmlns:p14="http://schemas.microsoft.com/office/powerpoint/2010/main" val="855513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3272105-A172-4BF8-BF85-5A3D897C3ACA}" type="slidenum">
              <a:rPr lang="zh-TW" altLang="en-US"/>
              <a:pPr/>
              <a:t>30</a:t>
            </a:fld>
            <a:endParaRPr lang="zh-TW" altLang="zh-TW"/>
          </a:p>
        </p:txBody>
      </p:sp>
      <p:sp>
        <p:nvSpPr>
          <p:cNvPr id="961538" name="投影片圖像版面配置區 1"/>
          <p:cNvSpPr>
            <a:spLocks noGrp="1" noRot="1" noChangeAspect="1" noTextEdit="1"/>
          </p:cNvSpPr>
          <p:nvPr>
            <p:ph type="sldImg"/>
          </p:nvPr>
        </p:nvSpPr>
        <p:spPr>
          <a:xfrm>
            <a:off x="3343275" y="531813"/>
            <a:ext cx="3549650" cy="2662237"/>
          </a:xfrm>
          <a:ln/>
        </p:spPr>
      </p:sp>
      <p:sp>
        <p:nvSpPr>
          <p:cNvPr id="961539" name="備忘稿版面配置區 2"/>
          <p:cNvSpPr>
            <a:spLocks noGrp="1"/>
          </p:cNvSpPr>
          <p:nvPr>
            <p:ph type="body" idx="1"/>
          </p:nvPr>
        </p:nvSpPr>
        <p:spPr>
          <a:xfrm>
            <a:off x="1023938" y="3371850"/>
            <a:ext cx="8186737" cy="3195638"/>
          </a:xfrm>
        </p:spPr>
        <p:txBody>
          <a:bodyPr lIns="91440" tIns="45720" rIns="91440" bIns="45720"/>
          <a:lstStyle/>
          <a:p>
            <a:pPr>
              <a:spcBef>
                <a:spcPct val="0"/>
              </a:spcBef>
            </a:pPr>
            <a:r>
              <a:rPr lang="en-US" altLang="zh-TW" dirty="0" smtClean="0"/>
              <a:t>The </a:t>
            </a:r>
            <a:r>
              <a:rPr lang="en-US" altLang="zh-TW" dirty="0"/>
              <a:t>settling time for the internal reference is &lt; 30µs. A value of 5 cycles would be 40µs.</a:t>
            </a:r>
          </a:p>
          <a:p>
            <a:pPr>
              <a:spcBef>
                <a:spcPct val="0"/>
              </a:spcBef>
            </a:pPr>
            <a:r>
              <a:rPr lang="en-US" altLang="zh-TW" dirty="0" smtClean="0"/>
              <a:t>We </a:t>
            </a:r>
            <a:r>
              <a:rPr lang="en-US" altLang="zh-TW" dirty="0"/>
              <a:t>should allow thirteen ADC10CLK cycles before we read the conversion result. </a:t>
            </a:r>
          </a:p>
          <a:p>
            <a:pPr>
              <a:spcBef>
                <a:spcPct val="0"/>
              </a:spcBef>
            </a:pPr>
            <a:r>
              <a:rPr lang="en-US" altLang="zh-TW" dirty="0"/>
              <a:t>Thirteen cycles of the 5MHz ADC10CLK is 2.6µs.  Even a single cycle of the DCO/8 </a:t>
            </a:r>
            <a:r>
              <a:rPr lang="en-US" altLang="zh-TW" dirty="0" smtClean="0"/>
              <a:t>would </a:t>
            </a:r>
            <a:r>
              <a:rPr lang="en-US" altLang="zh-TW" dirty="0"/>
              <a:t>be longer than that.  We will leave the LED on and use the same delay so that we </a:t>
            </a:r>
            <a:r>
              <a:rPr lang="en-US" altLang="zh-TW" dirty="0" smtClean="0"/>
              <a:t>can </a:t>
            </a:r>
            <a:r>
              <a:rPr lang="en-US" altLang="zh-TW" dirty="0"/>
              <a:t>see it with our eyes.</a:t>
            </a:r>
          </a:p>
          <a:p>
            <a:pPr>
              <a:spcBef>
                <a:spcPct val="0"/>
              </a:spcBef>
            </a:pPr>
            <a:r>
              <a:rPr lang="en-US" altLang="zh-TW" dirty="0" smtClean="0"/>
              <a:t>When </a:t>
            </a:r>
            <a:r>
              <a:rPr lang="en-US" altLang="zh-TW" dirty="0"/>
              <a:t>the conversion is complete, the encoder and reference need to be turned off.</a:t>
            </a:r>
            <a:endParaRPr lang="zh-TW" altLang="en-US" dirty="0"/>
          </a:p>
        </p:txBody>
      </p:sp>
      <p:sp>
        <p:nvSpPr>
          <p:cNvPr id="961540" name="投影片編號版面配置區 3"/>
          <p:cNvSpPr txBox="1">
            <a:spLocks noGrp="1"/>
          </p:cNvSpPr>
          <p:nvPr/>
        </p:nvSpPr>
        <p:spPr bwMode="auto">
          <a:xfrm>
            <a:off x="5797550" y="6743700"/>
            <a:ext cx="44354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313B4923-B872-4DF2-ACCC-ACCC9CA3F65D}" type="slidenum">
              <a:rPr lang="zh-TW" altLang="en-US" sz="1200">
                <a:latin typeface="Calibri" panose="020F0502020204030204" pitchFamily="34" charset="0"/>
              </a:rPr>
              <a:pPr algn="r" eaLnBrk="1" hangingPunct="1"/>
              <a:t>30</a:t>
            </a:fld>
            <a:endParaRPr lang="en-US" altLang="zh-TW" sz="1200">
              <a:latin typeface="Calibri" panose="020F0502020204030204" pitchFamily="34" charset="0"/>
            </a:endParaRPr>
          </a:p>
        </p:txBody>
      </p:sp>
    </p:spTree>
    <p:extLst>
      <p:ext uri="{BB962C8B-B14F-4D97-AF65-F5344CB8AC3E}">
        <p14:creationId xmlns:p14="http://schemas.microsoft.com/office/powerpoint/2010/main" val="1699671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64B3091-D991-4B9C-B75B-8DB960888FD8}" type="slidenum">
              <a:rPr lang="zh-TW" altLang="en-US"/>
              <a:pPr/>
              <a:t>31</a:t>
            </a:fld>
            <a:endParaRPr lang="zh-TW" altLang="zh-TW"/>
          </a:p>
        </p:txBody>
      </p:sp>
      <p:sp>
        <p:nvSpPr>
          <p:cNvPr id="963586" name="投影片圖像版面配置區 1"/>
          <p:cNvSpPr>
            <a:spLocks noGrp="1" noRot="1" noChangeAspect="1" noTextEdit="1"/>
          </p:cNvSpPr>
          <p:nvPr>
            <p:ph type="sldImg"/>
          </p:nvPr>
        </p:nvSpPr>
        <p:spPr>
          <a:xfrm>
            <a:off x="3343275" y="531813"/>
            <a:ext cx="3549650" cy="2662237"/>
          </a:xfrm>
          <a:ln/>
        </p:spPr>
      </p:sp>
      <p:sp>
        <p:nvSpPr>
          <p:cNvPr id="963587" name="備忘稿版面配置區 2"/>
          <p:cNvSpPr>
            <a:spLocks noGrp="1"/>
          </p:cNvSpPr>
          <p:nvPr>
            <p:ph type="body" idx="1"/>
          </p:nvPr>
        </p:nvSpPr>
        <p:spPr>
          <a:xfrm>
            <a:off x="1023938" y="3371850"/>
            <a:ext cx="8186737" cy="3195638"/>
          </a:xfrm>
        </p:spPr>
        <p:txBody>
          <a:bodyPr lIns="91440" tIns="45720" rIns="91440" bIns="45720"/>
          <a:lstStyle/>
          <a:p>
            <a:pPr>
              <a:spcBef>
                <a:spcPct val="0"/>
              </a:spcBef>
            </a:pPr>
            <a:endParaRPr lang="zh-TW" altLang="en-US"/>
          </a:p>
        </p:txBody>
      </p:sp>
      <p:sp>
        <p:nvSpPr>
          <p:cNvPr id="963588" name="投影片編號版面配置區 3"/>
          <p:cNvSpPr txBox="1">
            <a:spLocks noGrp="1"/>
          </p:cNvSpPr>
          <p:nvPr/>
        </p:nvSpPr>
        <p:spPr bwMode="auto">
          <a:xfrm>
            <a:off x="5797550" y="6743700"/>
            <a:ext cx="44354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1B8C38E7-4B1D-45A8-A031-1784B3EFE26E}" type="slidenum">
              <a:rPr lang="zh-TW" altLang="en-US" sz="1200">
                <a:latin typeface="Calibri" panose="020F0502020204030204" pitchFamily="34" charset="0"/>
              </a:rPr>
              <a:pPr algn="r" eaLnBrk="1" hangingPunct="1"/>
              <a:t>31</a:t>
            </a:fld>
            <a:endParaRPr lang="en-US" altLang="zh-TW" sz="1200">
              <a:latin typeface="Calibri" panose="020F0502020204030204" pitchFamily="34" charset="0"/>
            </a:endParaRPr>
          </a:p>
        </p:txBody>
      </p:sp>
    </p:spTree>
    <p:extLst>
      <p:ext uri="{BB962C8B-B14F-4D97-AF65-F5344CB8AC3E}">
        <p14:creationId xmlns:p14="http://schemas.microsoft.com/office/powerpoint/2010/main" val="4274698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9E0366B-7CD1-4A2D-9937-07FAAAA38EF9}" type="slidenum">
              <a:rPr lang="zh-TW" altLang="en-US"/>
              <a:pPr/>
              <a:t>32</a:t>
            </a:fld>
            <a:endParaRPr lang="zh-TW" altLang="zh-TW"/>
          </a:p>
        </p:txBody>
      </p:sp>
      <p:sp>
        <p:nvSpPr>
          <p:cNvPr id="965634" name="投影片圖像版面配置區 1"/>
          <p:cNvSpPr>
            <a:spLocks noGrp="1" noRot="1" noChangeAspect="1" noTextEdit="1"/>
          </p:cNvSpPr>
          <p:nvPr>
            <p:ph type="sldImg"/>
          </p:nvPr>
        </p:nvSpPr>
        <p:spPr>
          <a:xfrm>
            <a:off x="3343275" y="531813"/>
            <a:ext cx="3549650" cy="2662237"/>
          </a:xfrm>
          <a:ln/>
        </p:spPr>
      </p:sp>
      <p:sp>
        <p:nvSpPr>
          <p:cNvPr id="965635" name="備忘稿版面配置區 2"/>
          <p:cNvSpPr>
            <a:spLocks noGrp="1"/>
          </p:cNvSpPr>
          <p:nvPr>
            <p:ph type="body" idx="1"/>
          </p:nvPr>
        </p:nvSpPr>
        <p:spPr>
          <a:xfrm>
            <a:off x="1023938" y="3371850"/>
            <a:ext cx="8186737" cy="3195638"/>
          </a:xfrm>
        </p:spPr>
        <p:txBody>
          <a:bodyPr lIns="91440" tIns="45720" rIns="91440" bIns="45720"/>
          <a:lstStyle/>
          <a:p>
            <a:pPr>
              <a:spcBef>
                <a:spcPct val="0"/>
              </a:spcBef>
            </a:pPr>
            <a:endParaRPr lang="zh-TW" altLang="en-US"/>
          </a:p>
        </p:txBody>
      </p:sp>
      <p:sp>
        <p:nvSpPr>
          <p:cNvPr id="965636" name="投影片編號版面配置區 3"/>
          <p:cNvSpPr txBox="1">
            <a:spLocks noGrp="1"/>
          </p:cNvSpPr>
          <p:nvPr/>
        </p:nvSpPr>
        <p:spPr bwMode="auto">
          <a:xfrm>
            <a:off x="5797550" y="6743700"/>
            <a:ext cx="44354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40103997-0B10-41FB-9A7B-A8960B9E9B96}" type="slidenum">
              <a:rPr lang="zh-TW" altLang="en-US" sz="1200">
                <a:latin typeface="Calibri" panose="020F0502020204030204" pitchFamily="34" charset="0"/>
              </a:rPr>
              <a:pPr algn="r" eaLnBrk="1" hangingPunct="1"/>
              <a:t>32</a:t>
            </a:fld>
            <a:endParaRPr lang="en-US" altLang="zh-TW" sz="1200">
              <a:latin typeface="Calibri" panose="020F0502020204030204" pitchFamily="34" charset="0"/>
            </a:endParaRPr>
          </a:p>
        </p:txBody>
      </p:sp>
    </p:spTree>
    <p:extLst>
      <p:ext uri="{BB962C8B-B14F-4D97-AF65-F5344CB8AC3E}">
        <p14:creationId xmlns:p14="http://schemas.microsoft.com/office/powerpoint/2010/main" val="2766738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12FCB3E6-4517-4E06-AEE1-C40B06413EE8}" type="slidenum">
              <a:rPr lang="zh-TW" altLang="en-US"/>
              <a:pPr/>
              <a:t>35</a:t>
            </a:fld>
            <a:endParaRPr lang="zh-TW" altLang="zh-TW"/>
          </a:p>
        </p:txBody>
      </p:sp>
      <p:sp>
        <p:nvSpPr>
          <p:cNvPr id="994306" name="Rectangle 7"/>
          <p:cNvSpPr txBox="1">
            <a:spLocks noGrp="1" noChangeArrowheads="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8B6C6799-6AAB-4B87-878E-FDC0F080557D}" type="slidenum">
              <a:rPr kumimoji="1" lang="zh-TW" altLang="en-US" sz="1300"/>
              <a:pPr algn="r" eaLnBrk="1" hangingPunct="1"/>
              <a:t>35</a:t>
            </a:fld>
            <a:endParaRPr kumimoji="1" lang="zh-TW" altLang="zh-TW" sz="1300"/>
          </a:p>
        </p:txBody>
      </p:sp>
      <p:sp>
        <p:nvSpPr>
          <p:cNvPr id="994307" name="投影片圖像版面配置區 1"/>
          <p:cNvSpPr>
            <a:spLocks noGrp="1" noRot="1" noChangeAspect="1" noTextEdit="1"/>
          </p:cNvSpPr>
          <p:nvPr>
            <p:ph type="sldImg"/>
          </p:nvPr>
        </p:nvSpPr>
        <p:spPr>
          <a:ln/>
        </p:spPr>
      </p:sp>
      <p:sp>
        <p:nvSpPr>
          <p:cNvPr id="994308" name="備忘稿版面配置區 2"/>
          <p:cNvSpPr>
            <a:spLocks noGrp="1"/>
          </p:cNvSpPr>
          <p:nvPr>
            <p:ph type="body" idx="1"/>
          </p:nvPr>
        </p:nvSpPr>
        <p:spPr/>
        <p:txBody>
          <a:bodyPr/>
          <a:lstStyle/>
          <a:p>
            <a:r>
              <a:rPr lang="en-US" altLang="zh-TW" dirty="0" smtClean="0"/>
              <a:t>Why not read ADC10MEM right</a:t>
            </a:r>
            <a:r>
              <a:rPr lang="en-US" altLang="zh-TW" baseline="0" dirty="0" smtClean="0"/>
              <a:t> after setting ADC10CTL0? While wait for interrupt?</a:t>
            </a:r>
          </a:p>
          <a:p>
            <a:r>
              <a:rPr lang="en-US" altLang="zh-TW" dirty="0" smtClean="0"/>
              <a:t>Any one of the pins of Port 1 can be set to be an analog input. Thus up to 8 channels are available for separate ADC inputs. </a:t>
            </a:r>
            <a:endParaRPr lang="en-US" altLang="zh-TW" baseline="0" dirty="0" smtClean="0"/>
          </a:p>
          <a:p>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Analog Enable control register </a:t>
            </a:r>
            <a:r>
              <a:rPr kumimoji="1" lang="en-US" altLang="zh-TW" sz="1200" b="1" i="0" kern="1200" dirty="0" smtClean="0">
                <a:solidFill>
                  <a:schemeClr val="tx1"/>
                </a:solidFill>
                <a:effectLst/>
                <a:latin typeface="Times New Roman" panose="02020603050405020304" pitchFamily="18" charset="0"/>
                <a:ea typeface="新細明體" panose="02020500000000000000" pitchFamily="18" charset="-120"/>
                <a:cs typeface="+mn-cs"/>
              </a:rPr>
              <a:t>ADC10AE0</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will be use for enabling the corresponding input channels.</a:t>
            </a:r>
            <a:endParaRPr lang="zh-TW" altLang="en-US" dirty="0"/>
          </a:p>
        </p:txBody>
      </p:sp>
      <p:sp>
        <p:nvSpPr>
          <p:cNvPr id="994309"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09F1EF81-CF2C-4D74-B820-CF7F9B1545FB}" type="slidenum">
              <a:rPr kumimoji="1" lang="zh-TW" altLang="en-US" sz="1300"/>
              <a:pPr algn="r" eaLnBrk="1" hangingPunct="1"/>
              <a:t>35</a:t>
            </a:fld>
            <a:endParaRPr kumimoji="1" lang="en-US" altLang="zh-TW" sz="1300"/>
          </a:p>
        </p:txBody>
      </p:sp>
    </p:spTree>
    <p:extLst>
      <p:ext uri="{BB962C8B-B14F-4D97-AF65-F5344CB8AC3E}">
        <p14:creationId xmlns:p14="http://schemas.microsoft.com/office/powerpoint/2010/main" val="6509723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3081" name="Picture 11" descr="清大LOGO(鳥)"/>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30163"/>
            <a:ext cx="16192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1188" y="692150"/>
            <a:ext cx="8010525" cy="2382838"/>
          </a:xfrm>
        </p:spPr>
        <p:txBody>
          <a:bodyPr/>
          <a:lstStyle>
            <a:lvl1pPr algn="ctr">
              <a:lnSpc>
                <a:spcPct val="100000"/>
              </a:lnSpc>
              <a:defRPr sz="4400"/>
            </a:lvl1pPr>
          </a:lstStyle>
          <a:p>
            <a:pPr lvl="0"/>
            <a:r>
              <a:rPr lang="en-US" altLang="zh-TW" noProof="0" smtClean="0"/>
              <a:t>Click to edit Master title style</a:t>
            </a:r>
          </a:p>
        </p:txBody>
      </p:sp>
      <p:sp>
        <p:nvSpPr>
          <p:cNvPr id="3075" name="Rectangle 3"/>
          <p:cNvSpPr>
            <a:spLocks noGrp="1" noChangeArrowheads="1"/>
          </p:cNvSpPr>
          <p:nvPr>
            <p:ph type="subTitle" idx="1"/>
          </p:nvPr>
        </p:nvSpPr>
        <p:spPr>
          <a:xfrm>
            <a:off x="755650" y="3716338"/>
            <a:ext cx="7778750" cy="1584325"/>
          </a:xfrm>
        </p:spPr>
        <p:txBody>
          <a:bodyPr/>
          <a:lstStyle>
            <a:lvl1pPr marL="0" indent="0" algn="ctr">
              <a:spcBef>
                <a:spcPct val="15000"/>
              </a:spcBef>
              <a:buFontTx/>
              <a:buNone/>
              <a:defRPr sz="3200"/>
            </a:lvl1pPr>
          </a:lstStyle>
          <a:p>
            <a:pPr lvl="0"/>
            <a:r>
              <a:rPr lang="en-US" altLang="zh-TW" noProof="0" smtClean="0"/>
              <a:t>Click to edit Master subtitle style</a:t>
            </a:r>
          </a:p>
        </p:txBody>
      </p:sp>
      <p:sp>
        <p:nvSpPr>
          <p:cNvPr id="3076" name="Rectangle 4"/>
          <p:cNvSpPr>
            <a:spLocks noGrp="1" noChangeArrowheads="1"/>
          </p:cNvSpPr>
          <p:nvPr>
            <p:ph type="dt" sz="half" idx="2"/>
          </p:nvPr>
        </p:nvSpPr>
        <p:spPr bwMode="auto">
          <a:xfrm>
            <a:off x="711200" y="6229350"/>
            <a:ext cx="1930400" cy="5143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400">
                <a:solidFill>
                  <a:srgbClr val="5E574E"/>
                </a:solidFill>
                <a:latin typeface="Arial" panose="020B0604020202020204" pitchFamily="34" charset="0"/>
                <a:ea typeface="新細明體" panose="02020500000000000000" pitchFamily="18" charset="-120"/>
              </a:defRPr>
            </a:lvl1pPr>
          </a:lstStyle>
          <a:p>
            <a:endParaRPr lang="zh-TW" altLang="zh-TW"/>
          </a:p>
        </p:txBody>
      </p:sp>
      <p:sp>
        <p:nvSpPr>
          <p:cNvPr id="3077" name="Rectangle 5"/>
          <p:cNvSpPr>
            <a:spLocks noGrp="1" noChangeArrowheads="1"/>
          </p:cNvSpPr>
          <p:nvPr>
            <p:ph type="ftr" sz="quarter" idx="3"/>
          </p:nvPr>
        </p:nvSpPr>
        <p:spPr>
          <a:xfrm>
            <a:off x="3149600" y="6229350"/>
            <a:ext cx="2844800" cy="514350"/>
          </a:xfrm>
        </p:spPr>
        <p:txBody>
          <a:bodyPr/>
          <a:lstStyle>
            <a:lvl1pPr>
              <a:defRPr>
                <a:solidFill>
                  <a:srgbClr val="5E574E"/>
                </a:solidFill>
              </a:defRPr>
            </a:lvl1pPr>
          </a:lstStyle>
          <a:p>
            <a:endParaRPr lang="zh-TW" altLang="zh-TW"/>
          </a:p>
        </p:txBody>
      </p:sp>
      <p:sp>
        <p:nvSpPr>
          <p:cNvPr id="3078" name="Rectangle 6"/>
          <p:cNvSpPr>
            <a:spLocks noGrp="1" noChangeArrowheads="1"/>
          </p:cNvSpPr>
          <p:nvPr>
            <p:ph type="sldNum" sz="quarter" idx="4"/>
          </p:nvPr>
        </p:nvSpPr>
        <p:spPr>
          <a:xfrm>
            <a:off x="6604000" y="6229350"/>
            <a:ext cx="1828800" cy="514350"/>
          </a:xfrm>
        </p:spPr>
        <p:txBody>
          <a:bodyPr/>
          <a:lstStyle>
            <a:lvl1pPr>
              <a:defRPr/>
            </a:lvl1pPr>
          </a:lstStyle>
          <a:p>
            <a:fld id="{BB86502A-8257-432D-AAC3-7A30F6CF4FE1}" type="slidenum">
              <a:rPr lang="zh-TW" altLang="en-US"/>
              <a:pPr/>
              <a:t>‹#›</a:t>
            </a:fld>
            <a:endParaRPr lang="zh-TW" altLang="zh-TW"/>
          </a:p>
        </p:txBody>
      </p:sp>
      <p:pic>
        <p:nvPicPr>
          <p:cNvPr id="3086" name="Picture 14" descr="清大書法字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5650" y="6210300"/>
            <a:ext cx="20875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eaLnBrk="1" hangingPunct="1">
              <a:defRPr/>
            </a:pPr>
            <a:r>
              <a:rPr kumimoji="1" lang="en-US" altLang="zh-TW" sz="1400">
                <a:solidFill>
                  <a:schemeClr val="bg1"/>
                </a:solidFill>
                <a:latin typeface="Arial" pitchFamily="34" charset="0"/>
                <a:ea typeface="新細明體" pitchFamily="18" charset="-120"/>
              </a:rPr>
              <a:t>National Tsing Hua University</a:t>
            </a:r>
          </a:p>
        </p:txBody>
      </p:sp>
      <p:pic>
        <p:nvPicPr>
          <p:cNvPr id="3088" name="Picture 13" descr="清大LOGO(圓)"/>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6181725"/>
            <a:ext cx="6842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1406CF81-4D2B-4BDC-AB01-7C1A15D9ED42}" type="slidenum">
              <a:rPr lang="zh-TW" altLang="en-US"/>
              <a:pPr/>
              <a:t>‹#›</a:t>
            </a:fld>
            <a:endParaRPr lang="zh-TW" altLang="zh-TW"/>
          </a:p>
        </p:txBody>
      </p:sp>
    </p:spTree>
    <p:extLst>
      <p:ext uri="{BB962C8B-B14F-4D97-AF65-F5344CB8AC3E}">
        <p14:creationId xmlns:p14="http://schemas.microsoft.com/office/powerpoint/2010/main" val="2041640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9550" y="228600"/>
            <a:ext cx="2051050" cy="58642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06400" y="228600"/>
            <a:ext cx="6000750" cy="58642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D90B182A-C929-4ED0-9B0E-F5329ECBE9D5}" type="slidenum">
              <a:rPr lang="zh-TW" altLang="en-US"/>
              <a:pPr/>
              <a:t>‹#›</a:t>
            </a:fld>
            <a:endParaRPr lang="zh-TW" altLang="zh-TW"/>
          </a:p>
        </p:txBody>
      </p:sp>
    </p:spTree>
    <p:extLst>
      <p:ext uri="{BB962C8B-B14F-4D97-AF65-F5344CB8AC3E}">
        <p14:creationId xmlns:p14="http://schemas.microsoft.com/office/powerpoint/2010/main" val="3034935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AD7A0DC7-59DB-4FF4-A98F-253DCA5EE1C1}" type="slidenum">
              <a:rPr lang="zh-TW" altLang="en-US"/>
              <a:pPr/>
              <a:t>‹#›</a:t>
            </a:fld>
            <a:endParaRPr lang="zh-TW" altLang="zh-TW"/>
          </a:p>
        </p:txBody>
      </p:sp>
    </p:spTree>
    <p:extLst>
      <p:ext uri="{BB962C8B-B14F-4D97-AF65-F5344CB8AC3E}">
        <p14:creationId xmlns:p14="http://schemas.microsoft.com/office/powerpoint/2010/main" val="35755201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A161DC7D-C733-4BA1-AB4E-22B1CB3E3431}" type="slidenum">
              <a:rPr lang="zh-TW" altLang="en-US"/>
              <a:pPr/>
              <a:t>‹#›</a:t>
            </a:fld>
            <a:endParaRPr lang="zh-TW" altLang="zh-TW"/>
          </a:p>
        </p:txBody>
      </p:sp>
    </p:spTree>
    <p:extLst>
      <p:ext uri="{BB962C8B-B14F-4D97-AF65-F5344CB8AC3E}">
        <p14:creationId xmlns:p14="http://schemas.microsoft.com/office/powerpoint/2010/main" val="880959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254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910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8EB9569C-0865-4AD3-AECD-3F3C6A221567}" type="slidenum">
              <a:rPr lang="zh-TW" altLang="en-US"/>
              <a:pPr/>
              <a:t>‹#›</a:t>
            </a:fld>
            <a:endParaRPr lang="zh-TW" altLang="zh-TW"/>
          </a:p>
        </p:txBody>
      </p:sp>
    </p:spTree>
    <p:extLst>
      <p:ext uri="{BB962C8B-B14F-4D97-AF65-F5344CB8AC3E}">
        <p14:creationId xmlns:p14="http://schemas.microsoft.com/office/powerpoint/2010/main" val="954812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頁尾版面配置區 6"/>
          <p:cNvSpPr>
            <a:spLocks noGrp="1"/>
          </p:cNvSpPr>
          <p:nvPr>
            <p:ph type="ftr" sz="quarter" idx="10"/>
          </p:nvPr>
        </p:nvSpPr>
        <p:spPr/>
        <p:txBody>
          <a:bodyPr/>
          <a:lstStyle>
            <a:lvl1pPr>
              <a:defRPr/>
            </a:lvl1pPr>
          </a:lstStyle>
          <a:p>
            <a:endParaRPr lang="en-US" altLang="zh-TW"/>
          </a:p>
        </p:txBody>
      </p:sp>
      <p:sp>
        <p:nvSpPr>
          <p:cNvPr id="8" name="投影片編號版面配置區 7"/>
          <p:cNvSpPr>
            <a:spLocks noGrp="1"/>
          </p:cNvSpPr>
          <p:nvPr>
            <p:ph type="sldNum" sz="quarter" idx="11"/>
          </p:nvPr>
        </p:nvSpPr>
        <p:spPr/>
        <p:txBody>
          <a:bodyPr/>
          <a:lstStyle>
            <a:lvl1pPr>
              <a:defRPr/>
            </a:lvl1pPr>
          </a:lstStyle>
          <a:p>
            <a:fld id="{614D331C-7B98-4B6D-9798-78ED94CD21C3}" type="slidenum">
              <a:rPr lang="zh-TW" altLang="en-US"/>
              <a:pPr/>
              <a:t>‹#›</a:t>
            </a:fld>
            <a:endParaRPr lang="zh-TW" altLang="zh-TW"/>
          </a:p>
        </p:txBody>
      </p:sp>
    </p:spTree>
    <p:extLst>
      <p:ext uri="{BB962C8B-B14F-4D97-AF65-F5344CB8AC3E}">
        <p14:creationId xmlns:p14="http://schemas.microsoft.com/office/powerpoint/2010/main" val="2270678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頁尾版面配置區 2"/>
          <p:cNvSpPr>
            <a:spLocks noGrp="1"/>
          </p:cNvSpPr>
          <p:nvPr>
            <p:ph type="ftr" sz="quarter" idx="10"/>
          </p:nvPr>
        </p:nvSpPr>
        <p:spPr/>
        <p:txBody>
          <a:bodyPr/>
          <a:lstStyle>
            <a:lvl1pPr>
              <a:defRPr/>
            </a:lvl1pPr>
          </a:lstStyle>
          <a:p>
            <a:endParaRPr lang="en-US" altLang="zh-TW"/>
          </a:p>
        </p:txBody>
      </p:sp>
      <p:sp>
        <p:nvSpPr>
          <p:cNvPr id="4" name="投影片編號版面配置區 3"/>
          <p:cNvSpPr>
            <a:spLocks noGrp="1"/>
          </p:cNvSpPr>
          <p:nvPr>
            <p:ph type="sldNum" sz="quarter" idx="11"/>
          </p:nvPr>
        </p:nvSpPr>
        <p:spPr/>
        <p:txBody>
          <a:bodyPr/>
          <a:lstStyle>
            <a:lvl1pPr>
              <a:defRPr/>
            </a:lvl1pPr>
          </a:lstStyle>
          <a:p>
            <a:fld id="{DDBC2A8D-9A7B-4180-A2C0-64594010D3A4}" type="slidenum">
              <a:rPr lang="zh-TW" altLang="en-US"/>
              <a:pPr/>
              <a:t>‹#›</a:t>
            </a:fld>
            <a:endParaRPr lang="zh-TW" altLang="zh-TW"/>
          </a:p>
        </p:txBody>
      </p:sp>
    </p:spTree>
    <p:extLst>
      <p:ext uri="{BB962C8B-B14F-4D97-AF65-F5344CB8AC3E}">
        <p14:creationId xmlns:p14="http://schemas.microsoft.com/office/powerpoint/2010/main" val="3463655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p:txBody>
          <a:bodyPr/>
          <a:lstStyle>
            <a:lvl1pPr>
              <a:defRPr/>
            </a:lvl1pPr>
          </a:lstStyle>
          <a:p>
            <a:endParaRPr lang="en-US" altLang="zh-TW"/>
          </a:p>
        </p:txBody>
      </p:sp>
      <p:sp>
        <p:nvSpPr>
          <p:cNvPr id="3" name="投影片編號版面配置區 2"/>
          <p:cNvSpPr>
            <a:spLocks noGrp="1"/>
          </p:cNvSpPr>
          <p:nvPr>
            <p:ph type="sldNum" sz="quarter" idx="11"/>
          </p:nvPr>
        </p:nvSpPr>
        <p:spPr/>
        <p:txBody>
          <a:bodyPr/>
          <a:lstStyle>
            <a:lvl1pPr>
              <a:defRPr/>
            </a:lvl1pPr>
          </a:lstStyle>
          <a:p>
            <a:fld id="{FB432AF1-3153-4BFC-ABF0-71916461ABBD}" type="slidenum">
              <a:rPr lang="zh-TW" altLang="en-US"/>
              <a:pPr/>
              <a:t>‹#›</a:t>
            </a:fld>
            <a:endParaRPr lang="zh-TW" altLang="zh-TW"/>
          </a:p>
        </p:txBody>
      </p:sp>
    </p:spTree>
    <p:extLst>
      <p:ext uri="{BB962C8B-B14F-4D97-AF65-F5344CB8AC3E}">
        <p14:creationId xmlns:p14="http://schemas.microsoft.com/office/powerpoint/2010/main" val="777726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3D4938B9-D8C5-479D-A6AF-5DA54CB679A4}" type="slidenum">
              <a:rPr lang="zh-TW" altLang="en-US"/>
              <a:pPr/>
              <a:t>‹#›</a:t>
            </a:fld>
            <a:endParaRPr lang="zh-TW" altLang="zh-TW"/>
          </a:p>
        </p:txBody>
      </p:sp>
    </p:spTree>
    <p:extLst>
      <p:ext uri="{BB962C8B-B14F-4D97-AF65-F5344CB8AC3E}">
        <p14:creationId xmlns:p14="http://schemas.microsoft.com/office/powerpoint/2010/main" val="1397856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90C4A593-471D-4B76-A7DC-78EE3F07C057}" type="slidenum">
              <a:rPr lang="zh-TW" altLang="en-US"/>
              <a:pPr/>
              <a:t>‹#›</a:t>
            </a:fld>
            <a:endParaRPr lang="zh-TW" altLang="zh-TW"/>
          </a:p>
        </p:txBody>
      </p:sp>
    </p:spTree>
    <p:extLst>
      <p:ext uri="{BB962C8B-B14F-4D97-AF65-F5344CB8AC3E}">
        <p14:creationId xmlns:p14="http://schemas.microsoft.com/office/powerpoint/2010/main" val="3170093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2057" name="Picture 11" descr="清大LOGO(鳥)"/>
          <p:cNvPicPr>
            <a:picLocks noChangeAspect="1" noChangeArrowheads="1"/>
          </p:cNvPicPr>
          <p:nvPr userDrawn="1"/>
        </p:nvPicPr>
        <p:blipFill>
          <a:blip r:embed="rId13" cstate="print">
            <a:lum bright="70000" contrast="-70000"/>
            <a:extLst>
              <a:ext uri="{28A0092B-C50C-407E-A947-70E740481C1C}">
                <a14:useLocalDpi xmlns:a14="http://schemas.microsoft.com/office/drawing/2010/main" val="0"/>
              </a:ext>
            </a:extLst>
          </a:blip>
          <a:srcRect/>
          <a:stretch>
            <a:fillRect/>
          </a:stretch>
        </p:blipFill>
        <p:spPr bwMode="auto">
          <a:xfrm>
            <a:off x="0" y="30163"/>
            <a:ext cx="16192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title"/>
          </p:nvPr>
        </p:nvSpPr>
        <p:spPr bwMode="auto">
          <a:xfrm>
            <a:off x="406400" y="228600"/>
            <a:ext cx="8204200" cy="67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2051" name="Rectangle 3"/>
          <p:cNvSpPr>
            <a:spLocks noGrp="1" noChangeArrowheads="1"/>
          </p:cNvSpPr>
          <p:nvPr>
            <p:ph type="body" idx="1"/>
          </p:nvPr>
        </p:nvSpPr>
        <p:spPr bwMode="auto">
          <a:xfrm>
            <a:off x="425450" y="1125538"/>
            <a:ext cx="8178800" cy="496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panose="020B0604020202020204" pitchFamily="34" charset="0"/>
                <a:ea typeface="新細明體" panose="02020500000000000000" pitchFamily="18" charset="-120"/>
              </a:defRPr>
            </a:lvl1pPr>
          </a:lstStyle>
          <a:p>
            <a:endParaRPr lang="en-US" altLang="zh-TW"/>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400">
                <a:solidFill>
                  <a:schemeClr val="bg1"/>
                </a:solidFill>
                <a:latin typeface="Arial" panose="020B0604020202020204" pitchFamily="34" charset="0"/>
                <a:ea typeface="新細明體" panose="02020500000000000000" pitchFamily="18" charset="-120"/>
              </a:defRPr>
            </a:lvl1pPr>
          </a:lstStyle>
          <a:p>
            <a:fld id="{BF2ECC61-491F-48A1-9344-D1CF0B9FC3B9}" type="slidenum">
              <a:rPr lang="zh-TW" altLang="en-US"/>
              <a:pPr/>
              <a:t>‹#›</a:t>
            </a:fld>
            <a:endParaRPr lang="zh-TW" altLang="zh-TW"/>
          </a:p>
        </p:txBody>
      </p:sp>
      <p:sp>
        <p:nvSpPr>
          <p:cNvPr id="4105" name="Rectangle 9"/>
          <p:cNvSpPr>
            <a:spLocks noChangeArrowheads="1"/>
          </p:cNvSpPr>
          <p:nvPr userDrawn="1"/>
        </p:nvSpPr>
        <p:spPr bwMode="auto">
          <a:xfrm>
            <a:off x="0" y="908050"/>
            <a:ext cx="9144000" cy="144463"/>
          </a:xfrm>
          <a:prstGeom prst="rect">
            <a:avLst/>
          </a:prstGeom>
          <a:solidFill>
            <a:srgbClr val="7F1084"/>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2060" name="Picture 14" descr="清大書法字 "/>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5650" y="6210300"/>
            <a:ext cx="20875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eaLnBrk="1" hangingPunct="1">
              <a:defRPr/>
            </a:pPr>
            <a:r>
              <a:rPr kumimoji="1" lang="en-US" altLang="zh-TW" sz="1400">
                <a:solidFill>
                  <a:schemeClr val="bg1"/>
                </a:solidFill>
                <a:latin typeface="Arial" pitchFamily="34" charset="0"/>
                <a:ea typeface="新細明體" pitchFamily="18" charset="-120"/>
              </a:rPr>
              <a:t>National Tsing Hua University</a:t>
            </a:r>
          </a:p>
        </p:txBody>
      </p:sp>
      <p:pic>
        <p:nvPicPr>
          <p:cNvPr id="2062" name="Picture 13" descr="清大LOGO(圓)"/>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6181725"/>
            <a:ext cx="6842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kumimoji="1" sz="3600" b="1" kern="1200">
          <a:solidFill>
            <a:schemeClr val="tx1"/>
          </a:solidFill>
          <a:latin typeface="+mj-lt"/>
          <a:ea typeface="+mj-ea"/>
          <a:cs typeface="+mj-cs"/>
        </a:defRPr>
      </a:lvl1pPr>
      <a:lvl2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2pPr>
      <a:lvl3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3pPr>
      <a:lvl4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4pPr>
      <a:lvl5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5pPr>
      <a:lvl6pPr marL="4572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6pPr>
      <a:lvl7pPr marL="9144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7pPr>
      <a:lvl8pPr marL="13716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8pPr>
      <a:lvl9pPr marL="18288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9pPr>
    </p:titleStyle>
    <p:bodyStyle>
      <a:lvl1pPr marL="342900" indent="-342900" algn="l" rtl="0" eaLnBrk="0" fontAlgn="base" hangingPunct="0">
        <a:spcBef>
          <a:spcPts val="300"/>
        </a:spcBef>
        <a:spcAft>
          <a:spcPct val="0"/>
        </a:spcAft>
        <a:buClr>
          <a:srgbClr val="0000FF"/>
        </a:buClr>
        <a:buChar char="•"/>
        <a:defRPr kumimoji="1" sz="2800" kern="1200">
          <a:solidFill>
            <a:schemeClr val="tx1"/>
          </a:solidFill>
          <a:latin typeface="+mn-lt"/>
          <a:ea typeface="+mn-ea"/>
          <a:cs typeface="+mn-cs"/>
        </a:defRPr>
      </a:lvl1pPr>
      <a:lvl2pPr marL="742950" indent="-285750" algn="l" rtl="0" eaLnBrk="0" fontAlgn="base" hangingPunct="0">
        <a:spcBef>
          <a:spcPts val="300"/>
        </a:spcBef>
        <a:spcAft>
          <a:spcPct val="0"/>
        </a:spcAft>
        <a:buClr>
          <a:srgbClr val="0000FF"/>
        </a:buClr>
        <a:buFont typeface="Symbol" panose="05050102010706020507" pitchFamily="18" charset="2"/>
        <a:buChar char="-"/>
        <a:defRPr kumimoji="1" sz="2400" kern="1200">
          <a:solidFill>
            <a:schemeClr val="tx1"/>
          </a:solidFill>
          <a:latin typeface="+mn-lt"/>
          <a:ea typeface="+mn-ea"/>
          <a:cs typeface="+mn-cs"/>
        </a:defRPr>
      </a:lvl2pPr>
      <a:lvl3pPr marL="1143000" indent="-228600" algn="l" rtl="0" eaLnBrk="0" fontAlgn="base" hangingPunct="0">
        <a:spcBef>
          <a:spcPts val="300"/>
        </a:spcBef>
        <a:spcAft>
          <a:spcPct val="0"/>
        </a:spcAft>
        <a:buClr>
          <a:srgbClr val="0000FF"/>
        </a:buClr>
        <a:buChar char="•"/>
        <a:defRPr kumimoji="1" sz="2200" kern="1200">
          <a:solidFill>
            <a:schemeClr val="tx1"/>
          </a:solidFill>
          <a:latin typeface="+mn-lt"/>
          <a:ea typeface="+mn-ea"/>
          <a:cs typeface="+mn-cs"/>
        </a:defRPr>
      </a:lvl3pPr>
      <a:lvl4pPr marL="1562100" indent="-228600" algn="l" rtl="0" eaLnBrk="0" fontAlgn="base" hangingPunct="0">
        <a:spcBef>
          <a:spcPts val="300"/>
        </a:spcBef>
        <a:spcAft>
          <a:spcPct val="0"/>
        </a:spcAft>
        <a:buClr>
          <a:srgbClr val="0000FF"/>
        </a:buClr>
        <a:buFont typeface="Wingdings" panose="05000000000000000000" pitchFamily="2" charset="2"/>
        <a:buChar char="­"/>
        <a:defRPr kumimoji="1" sz="2000" kern="1200">
          <a:solidFill>
            <a:schemeClr val="tx1"/>
          </a:solidFill>
          <a:latin typeface="+mn-lt"/>
          <a:ea typeface="+mn-ea"/>
          <a:cs typeface="+mn-cs"/>
        </a:defRPr>
      </a:lvl4pPr>
      <a:lvl5pPr marL="1981200" indent="-228600" algn="l" rtl="0" eaLnBrk="0" fontAlgn="base" hangingPunct="0">
        <a:spcBef>
          <a:spcPts val="300"/>
        </a:spcBef>
        <a:spcAft>
          <a:spcPct val="0"/>
        </a:spcAft>
        <a:buClr>
          <a:srgbClr val="0000FF"/>
        </a:buClr>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1.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86" name="Rectangle 10"/>
          <p:cNvSpPr>
            <a:spLocks noGrp="1" noChangeArrowheads="1"/>
          </p:cNvSpPr>
          <p:nvPr>
            <p:ph type="ctrTitle"/>
          </p:nvPr>
        </p:nvSpPr>
        <p:spPr/>
        <p:txBody>
          <a:bodyPr/>
          <a:lstStyle/>
          <a:p>
            <a:r>
              <a:rPr lang="en-US" altLang="zh-TW" sz="3200" b="0" dirty="0">
                <a:solidFill>
                  <a:schemeClr val="accent1"/>
                </a:solidFill>
                <a:latin typeface="Arial" panose="020B0604020202020204" pitchFamily="34" charset="0"/>
              </a:rPr>
              <a:t>CS4101 </a:t>
            </a:r>
            <a:r>
              <a:rPr lang="zh-TW" altLang="en-US" sz="3200" b="0" dirty="0">
                <a:solidFill>
                  <a:schemeClr val="accent1"/>
                </a:solidFill>
                <a:latin typeface="Arial" panose="020B0604020202020204" pitchFamily="34" charset="0"/>
              </a:rPr>
              <a:t>嵌入式系統概論</a:t>
            </a:r>
            <a:r>
              <a:rPr lang="zh-TW" altLang="en-US" dirty="0"/>
              <a:t/>
            </a:r>
            <a:br>
              <a:rPr lang="zh-TW" altLang="en-US" dirty="0"/>
            </a:br>
            <a:r>
              <a:rPr lang="zh-TW" altLang="en-US" dirty="0"/>
              <a:t/>
            </a:r>
            <a:br>
              <a:rPr lang="zh-TW" altLang="en-US" dirty="0"/>
            </a:br>
            <a:r>
              <a:rPr lang="en-US" altLang="zh-TW" dirty="0" smtClean="0"/>
              <a:t>Analog-to-Digital Converter</a:t>
            </a:r>
            <a:endParaRPr lang="en-US" altLang="zh-TW" dirty="0"/>
          </a:p>
        </p:txBody>
      </p:sp>
      <p:sp>
        <p:nvSpPr>
          <p:cNvPr id="510987" name="Rectangle 11"/>
          <p:cNvSpPr>
            <a:spLocks noGrp="1" noChangeArrowheads="1"/>
          </p:cNvSpPr>
          <p:nvPr>
            <p:ph type="subTitle" idx="1"/>
          </p:nvPr>
        </p:nvSpPr>
        <p:spPr/>
        <p:txBody>
          <a:bodyPr/>
          <a:lstStyle/>
          <a:p>
            <a:r>
              <a:rPr lang="en-US" altLang="zh-TW" sz="2800"/>
              <a:t>Prof. Chung-Ta King</a:t>
            </a:r>
          </a:p>
          <a:p>
            <a:r>
              <a:rPr lang="en-US" altLang="zh-TW" sz="2400"/>
              <a:t>Department of Computer Science</a:t>
            </a:r>
          </a:p>
          <a:p>
            <a:r>
              <a:rPr lang="en-US" altLang="zh-TW" sz="2400"/>
              <a:t>National Tsing Hua University, Taiwan</a:t>
            </a:r>
            <a:endParaRPr lang="zh-TW" altLang="en-US" sz="2400"/>
          </a:p>
        </p:txBody>
      </p:sp>
      <p:sp>
        <p:nvSpPr>
          <p:cNvPr id="510989" name="Text Box 13"/>
          <p:cNvSpPr txBox="1">
            <a:spLocks noChangeArrowheads="1"/>
          </p:cNvSpPr>
          <p:nvPr/>
        </p:nvSpPr>
        <p:spPr bwMode="auto">
          <a:xfrm>
            <a:off x="1477963" y="5300663"/>
            <a:ext cx="61896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altLang="zh-TW" sz="1600"/>
              <a:t>Materials from </a:t>
            </a:r>
            <a:r>
              <a:rPr kumimoji="1" lang="en-US" altLang="zh-TW" sz="1600" i="1"/>
              <a:t>MSP430 Microcontroller Basics</a:t>
            </a:r>
            <a:r>
              <a:rPr kumimoji="1" lang="en-US" altLang="zh-TW" sz="1600"/>
              <a:t>, John H. Davies, Newnes, 2008</a:t>
            </a:r>
            <a:endParaRPr kumimoji="1" lang="zh-TW" altLang="en-US" sz="16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12"/>
          <p:cNvSpPr>
            <a:spLocks noGrp="1" noChangeArrowheads="1"/>
          </p:cNvSpPr>
          <p:nvPr>
            <p:ph type="title"/>
          </p:nvPr>
        </p:nvSpPr>
        <p:spPr/>
        <p:txBody>
          <a:bodyPr/>
          <a:lstStyle/>
          <a:p>
            <a:r>
              <a:rPr lang="en-US" altLang="zh-TW" smtClean="0"/>
              <a:t>Terminologies in Sampling</a:t>
            </a:r>
            <a:endParaRPr lang="en-US" altLang="zh-TW"/>
          </a:p>
        </p:txBody>
      </p:sp>
      <p:sp>
        <p:nvSpPr>
          <p:cNvPr id="901123" name="Rectangle 13"/>
          <p:cNvSpPr>
            <a:spLocks noGrp="1" noChangeArrowheads="1"/>
          </p:cNvSpPr>
          <p:nvPr>
            <p:ph type="body" idx="1"/>
          </p:nvPr>
        </p:nvSpPr>
        <p:spPr/>
        <p:txBody>
          <a:bodyPr/>
          <a:lstStyle/>
          <a:p>
            <a:pPr>
              <a:spcBef>
                <a:spcPts val="300"/>
              </a:spcBef>
            </a:pPr>
            <a:r>
              <a:rPr lang="en-US" altLang="zh-TW" dirty="0" smtClean="0">
                <a:solidFill>
                  <a:srgbClr val="FF0000"/>
                </a:solidFill>
              </a:rPr>
              <a:t>Sampling rate</a:t>
            </a:r>
            <a:r>
              <a:rPr lang="en-US" altLang="zh-TW" dirty="0" smtClean="0"/>
              <a:t>:</a:t>
            </a:r>
          </a:p>
          <a:p>
            <a:pPr lvl="1">
              <a:spcBef>
                <a:spcPts val="300"/>
              </a:spcBef>
            </a:pPr>
            <a:r>
              <a:rPr lang="en-US" altLang="zh-TW" dirty="0" smtClean="0"/>
              <a:t>How often analog signal is measured (samples per second, Hz), e.g. 44,100 Hz?</a:t>
            </a:r>
          </a:p>
          <a:p>
            <a:pPr>
              <a:spcBef>
                <a:spcPts val="300"/>
              </a:spcBef>
            </a:pPr>
            <a:r>
              <a:rPr lang="en-US" altLang="zh-TW" dirty="0" smtClean="0">
                <a:solidFill>
                  <a:srgbClr val="FF0000"/>
                </a:solidFill>
              </a:rPr>
              <a:t>Sampling resolution</a:t>
            </a:r>
            <a:r>
              <a:rPr lang="en-US" altLang="zh-TW" dirty="0" smtClean="0"/>
              <a:t>:</a:t>
            </a:r>
          </a:p>
          <a:p>
            <a:pPr lvl="1">
              <a:spcBef>
                <a:spcPts val="300"/>
              </a:spcBef>
            </a:pPr>
            <a:r>
              <a:rPr lang="en-US" altLang="zh-TW" dirty="0" smtClean="0"/>
              <a:t>Number of bits to represent each sample (“sample word length,” “bit depth”), e.g. 16 bit</a:t>
            </a:r>
            <a:endParaRPr lang="zh-TW" altLang="en-US" dirty="0"/>
          </a:p>
        </p:txBody>
      </p:sp>
      <p:sp>
        <p:nvSpPr>
          <p:cNvPr id="14" name="投影片編號版面配置區 5"/>
          <p:cNvSpPr>
            <a:spLocks noGrp="1"/>
          </p:cNvSpPr>
          <p:nvPr>
            <p:ph type="sldNum" sz="quarter" idx="11"/>
          </p:nvPr>
        </p:nvSpPr>
        <p:spPr>
          <a:xfrm>
            <a:off x="6731000" y="6229350"/>
            <a:ext cx="1905000" cy="457200"/>
          </a:xfrm>
        </p:spPr>
        <p:txBody>
          <a:bodyPr/>
          <a:lstStyle/>
          <a:p>
            <a:fld id="{89BF0688-0E78-4AB6-85FB-CD247BE04900}" type="slidenum">
              <a:rPr lang="zh-TW" altLang="en-US" smtClean="0"/>
              <a:pPr/>
              <a:t>9</a:t>
            </a:fld>
            <a:endParaRPr lang="zh-TW" altLang="zh-TW"/>
          </a:p>
        </p:txBody>
      </p:sp>
      <p:grpSp>
        <p:nvGrpSpPr>
          <p:cNvPr id="901124" name="Group 14"/>
          <p:cNvGrpSpPr>
            <a:grpSpLocks/>
          </p:cNvGrpSpPr>
          <p:nvPr/>
        </p:nvGrpSpPr>
        <p:grpSpPr bwMode="auto">
          <a:xfrm>
            <a:off x="3786660" y="3645024"/>
            <a:ext cx="2585929" cy="1126911"/>
            <a:chOff x="912" y="2784"/>
            <a:chExt cx="2636" cy="1202"/>
          </a:xfrm>
        </p:grpSpPr>
        <p:graphicFrame>
          <p:nvGraphicFramePr>
            <p:cNvPr id="901125" name="Object 15"/>
            <p:cNvGraphicFramePr>
              <a:graphicFrameLocks noChangeAspect="1"/>
            </p:cNvGraphicFramePr>
            <p:nvPr/>
          </p:nvGraphicFramePr>
          <p:xfrm>
            <a:off x="912" y="2784"/>
            <a:ext cx="1488" cy="1202"/>
          </p:xfrm>
          <a:graphic>
            <a:graphicData uri="http://schemas.openxmlformats.org/presentationml/2006/ole">
              <mc:AlternateContent xmlns:mc="http://schemas.openxmlformats.org/markup-compatibility/2006">
                <mc:Choice xmlns:v="urn:schemas-microsoft-com:vml" Requires="v">
                  <p:oleObj spid="_x0000_s1194" name="Bitmap Image" r:id="rId4" imgW="4038095" imgH="3962953" progId="Paint.Picture">
                    <p:embed/>
                  </p:oleObj>
                </mc:Choice>
                <mc:Fallback>
                  <p:oleObj name="Bitmap Image" r:id="rId4" imgW="4038095" imgH="3962953" progId="Paint.Picture">
                    <p:embed/>
                    <p:pic>
                      <p:nvPicPr>
                        <p:cNvPr id="0" nam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30769" r="50943" b="28847"/>
                        <a:stretch>
                          <a:fillRect/>
                        </a:stretch>
                      </p:blipFill>
                      <p:spPr bwMode="auto">
                        <a:xfrm>
                          <a:off x="912" y="2784"/>
                          <a:ext cx="1488" cy="1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1126" name="Text Box 16"/>
            <p:cNvSpPr txBox="1">
              <a:spLocks noChangeArrowheads="1"/>
            </p:cNvSpPr>
            <p:nvPr/>
          </p:nvSpPr>
          <p:spPr bwMode="auto">
            <a:xfrm>
              <a:off x="1719" y="2818"/>
              <a:ext cx="1829"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sz="2000" dirty="0" smtClean="0">
                  <a:latin typeface="+mn-lt"/>
                </a:rPr>
                <a:t>Analog </a:t>
              </a:r>
              <a:r>
                <a:rPr lang="en-US" altLang="zh-TW" sz="2000" dirty="0">
                  <a:latin typeface="+mn-lt"/>
                </a:rPr>
                <a:t>Input</a:t>
              </a:r>
            </a:p>
          </p:txBody>
        </p:sp>
      </p:grpSp>
      <p:graphicFrame>
        <p:nvGraphicFramePr>
          <p:cNvPr id="901127" name="Object 18"/>
          <p:cNvGraphicFramePr>
            <a:graphicFrameLocks noChangeAspect="1"/>
          </p:cNvGraphicFramePr>
          <p:nvPr>
            <p:extLst>
              <p:ext uri="{D42A27DB-BD31-4B8C-83A1-F6EECF244321}">
                <p14:modId xmlns:p14="http://schemas.microsoft.com/office/powerpoint/2010/main" val="3819194619"/>
              </p:ext>
            </p:extLst>
          </p:nvPr>
        </p:nvGraphicFramePr>
        <p:xfrm>
          <a:off x="899592" y="5043612"/>
          <a:ext cx="2651646" cy="1130547"/>
        </p:xfrm>
        <a:graphic>
          <a:graphicData uri="http://schemas.openxmlformats.org/presentationml/2006/ole">
            <mc:AlternateContent xmlns:mc="http://schemas.openxmlformats.org/markup-compatibility/2006">
              <mc:Choice xmlns:v="urn:schemas-microsoft-com:vml" Requires="v">
                <p:oleObj spid="_x0000_s1195" name="Bitmap Image" r:id="rId6" imgW="4038095" imgH="3962953" progId="Paint.Picture">
                  <p:embed/>
                </p:oleObj>
              </mc:Choice>
              <mc:Fallback>
                <p:oleObj name="Bitmap Image" r:id="rId6" imgW="4038095" imgH="3962953" progId="Paint.Picture">
                  <p:embed/>
                  <p:pic>
                    <p:nvPicPr>
                      <p:cNvPr id="0" nam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057" b="69231"/>
                      <a:stretch>
                        <a:fillRect/>
                      </a:stretch>
                    </p:blipFill>
                    <p:spPr bwMode="auto">
                      <a:xfrm>
                        <a:off x="899592" y="5043612"/>
                        <a:ext cx="2651646" cy="1130547"/>
                      </a:xfrm>
                      <a:prstGeom prst="rect">
                        <a:avLst/>
                      </a:prstGeom>
                      <a:noFill/>
                      <a:ln>
                        <a:noFill/>
                      </a:ln>
                      <a:effectLst/>
                    </p:spPr>
                  </p:pic>
                </p:oleObj>
              </mc:Fallback>
            </mc:AlternateContent>
          </a:graphicData>
        </a:graphic>
      </p:graphicFrame>
      <p:sp>
        <p:nvSpPr>
          <p:cNvPr id="901128" name="Text Box 19"/>
          <p:cNvSpPr txBox="1">
            <a:spLocks noChangeArrowheads="1"/>
          </p:cNvSpPr>
          <p:nvPr/>
        </p:nvSpPr>
        <p:spPr bwMode="auto">
          <a:xfrm>
            <a:off x="930951" y="4653136"/>
            <a:ext cx="23900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sz="2000" dirty="0">
                <a:latin typeface="+mn-lt"/>
              </a:rPr>
              <a:t>4 </a:t>
            </a:r>
            <a:r>
              <a:rPr lang="en-US" altLang="zh-TW" sz="2000" dirty="0" smtClean="0">
                <a:latin typeface="+mn-lt"/>
              </a:rPr>
              <a:t>samples/cycle</a:t>
            </a:r>
            <a:endParaRPr lang="en-US" altLang="zh-TW" sz="2000" dirty="0">
              <a:latin typeface="+mn-lt"/>
            </a:endParaRPr>
          </a:p>
        </p:txBody>
      </p:sp>
      <p:graphicFrame>
        <p:nvGraphicFramePr>
          <p:cNvPr id="901129" name="Object 20"/>
          <p:cNvGraphicFramePr>
            <a:graphicFrameLocks noChangeAspect="1"/>
          </p:cNvGraphicFramePr>
          <p:nvPr>
            <p:extLst>
              <p:ext uri="{D42A27DB-BD31-4B8C-83A1-F6EECF244321}">
                <p14:modId xmlns:p14="http://schemas.microsoft.com/office/powerpoint/2010/main" val="3472075851"/>
              </p:ext>
            </p:extLst>
          </p:nvPr>
        </p:nvGraphicFramePr>
        <p:xfrm>
          <a:off x="3345982" y="4813425"/>
          <a:ext cx="2750018" cy="1343442"/>
        </p:xfrm>
        <a:graphic>
          <a:graphicData uri="http://schemas.openxmlformats.org/presentationml/2006/ole">
            <mc:AlternateContent xmlns:mc="http://schemas.openxmlformats.org/markup-compatibility/2006">
              <mc:Choice xmlns:v="urn:schemas-microsoft-com:vml" Requires="v">
                <p:oleObj spid="_x0000_s1196" name="Bitmap Image" r:id="rId7" imgW="4038095" imgH="3962953" progId="Paint.Picture">
                  <p:embed/>
                </p:oleObj>
              </mc:Choice>
              <mc:Fallback>
                <p:oleObj name="Bitmap Image" r:id="rId7" imgW="4038095" imgH="3962953" progId="Paint.Picture">
                  <p:embed/>
                  <p:pic>
                    <p:nvPicPr>
                      <p:cNvPr id="0" nam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7169" t="30769" b="32692"/>
                      <a:stretch>
                        <a:fillRect/>
                      </a:stretch>
                    </p:blipFill>
                    <p:spPr bwMode="auto">
                      <a:xfrm>
                        <a:off x="3345982" y="4813425"/>
                        <a:ext cx="2750018" cy="1343442"/>
                      </a:xfrm>
                      <a:prstGeom prst="rect">
                        <a:avLst/>
                      </a:prstGeom>
                      <a:noFill/>
                      <a:ln>
                        <a:noFill/>
                      </a:ln>
                      <a:effectLst/>
                    </p:spPr>
                  </p:pic>
                </p:oleObj>
              </mc:Fallback>
            </mc:AlternateContent>
          </a:graphicData>
        </a:graphic>
      </p:graphicFrame>
      <p:sp>
        <p:nvSpPr>
          <p:cNvPr id="901130" name="Text Box 21"/>
          <p:cNvSpPr txBox="1">
            <a:spLocks noChangeArrowheads="1"/>
          </p:cNvSpPr>
          <p:nvPr/>
        </p:nvSpPr>
        <p:spPr bwMode="auto">
          <a:xfrm>
            <a:off x="3475713" y="4681711"/>
            <a:ext cx="23900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sz="2000" dirty="0">
                <a:latin typeface="+mn-lt"/>
              </a:rPr>
              <a:t>8 </a:t>
            </a:r>
            <a:r>
              <a:rPr lang="en-US" altLang="zh-TW" sz="2000" dirty="0" smtClean="0">
                <a:latin typeface="+mn-lt"/>
              </a:rPr>
              <a:t>samples/cycle</a:t>
            </a:r>
            <a:endParaRPr lang="en-US" altLang="zh-TW" sz="2000" dirty="0">
              <a:latin typeface="+mn-lt"/>
            </a:endParaRPr>
          </a:p>
        </p:txBody>
      </p:sp>
      <p:graphicFrame>
        <p:nvGraphicFramePr>
          <p:cNvPr id="901131" name="Object 22"/>
          <p:cNvGraphicFramePr>
            <a:graphicFrameLocks noChangeAspect="1"/>
          </p:cNvGraphicFramePr>
          <p:nvPr>
            <p:extLst>
              <p:ext uri="{D42A27DB-BD31-4B8C-83A1-F6EECF244321}">
                <p14:modId xmlns:p14="http://schemas.microsoft.com/office/powerpoint/2010/main" val="453381506"/>
              </p:ext>
            </p:extLst>
          </p:nvPr>
        </p:nvGraphicFramePr>
        <p:xfrm>
          <a:off x="5936663" y="4967413"/>
          <a:ext cx="2748550" cy="1201022"/>
        </p:xfrm>
        <a:graphic>
          <a:graphicData uri="http://schemas.openxmlformats.org/presentationml/2006/ole">
            <mc:AlternateContent xmlns:mc="http://schemas.openxmlformats.org/markup-compatibility/2006">
              <mc:Choice xmlns:v="urn:schemas-microsoft-com:vml" Requires="v">
                <p:oleObj spid="_x0000_s1197" name="Bitmap Image" r:id="rId8" imgW="4038095" imgH="3962953" progId="Paint.Picture">
                  <p:embed/>
                </p:oleObj>
              </mc:Choice>
              <mc:Fallback>
                <p:oleObj name="Bitmap Image" r:id="rId8" imgW="4038095" imgH="3962953" progId="Paint.Picture">
                  <p:embed/>
                  <p:pic>
                    <p:nvPicPr>
                      <p:cNvPr id="0" nam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7169" t="67308"/>
                      <a:stretch>
                        <a:fillRect/>
                      </a:stretch>
                    </p:blipFill>
                    <p:spPr bwMode="auto">
                      <a:xfrm>
                        <a:off x="5936663" y="4967413"/>
                        <a:ext cx="2748550" cy="1201022"/>
                      </a:xfrm>
                      <a:prstGeom prst="rect">
                        <a:avLst/>
                      </a:prstGeom>
                      <a:noFill/>
                      <a:ln>
                        <a:noFill/>
                      </a:ln>
                      <a:effectLst/>
                    </p:spPr>
                  </p:pic>
                </p:oleObj>
              </mc:Fallback>
            </mc:AlternateContent>
          </a:graphicData>
        </a:graphic>
      </p:graphicFrame>
      <p:sp>
        <p:nvSpPr>
          <p:cNvPr id="901132" name="Text Box 23"/>
          <p:cNvSpPr txBox="1">
            <a:spLocks noChangeArrowheads="1"/>
          </p:cNvSpPr>
          <p:nvPr/>
        </p:nvSpPr>
        <p:spPr bwMode="auto">
          <a:xfrm>
            <a:off x="6124715" y="4653136"/>
            <a:ext cx="25604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sz="2000" dirty="0">
                <a:latin typeface="+mn-lt"/>
              </a:rPr>
              <a:t>16 </a:t>
            </a:r>
            <a:r>
              <a:rPr lang="en-US" altLang="zh-TW" sz="2000" dirty="0" smtClean="0">
                <a:latin typeface="+mn-lt"/>
              </a:rPr>
              <a:t>samples/cycle</a:t>
            </a:r>
            <a:endParaRPr lang="en-US" altLang="zh-TW" sz="2000" dirty="0">
              <a:latin typeface="+mn-lt"/>
            </a:endParaRPr>
          </a:p>
        </p:txBody>
      </p:sp>
    </p:spTree>
    <p:extLst>
      <p:ext uri="{BB962C8B-B14F-4D97-AF65-F5344CB8AC3E}">
        <p14:creationId xmlns:p14="http://schemas.microsoft.com/office/powerpoint/2010/main" val="1822705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4"/>
          <p:cNvSpPr>
            <a:spLocks noGrp="1" noChangeArrowheads="1"/>
          </p:cNvSpPr>
          <p:nvPr>
            <p:ph type="title"/>
          </p:nvPr>
        </p:nvSpPr>
        <p:spPr/>
        <p:txBody>
          <a:bodyPr/>
          <a:lstStyle/>
          <a:p>
            <a:r>
              <a:rPr lang="en-US" altLang="zh-TW" smtClean="0"/>
              <a:t>Encoding of Discrete Signals</a:t>
            </a:r>
            <a:endParaRPr lang="en-US" altLang="zh-TW"/>
          </a:p>
        </p:txBody>
      </p:sp>
      <p:sp>
        <p:nvSpPr>
          <p:cNvPr id="903171" name="Rectangle 5"/>
          <p:cNvSpPr>
            <a:spLocks noGrp="1" noChangeArrowheads="1"/>
          </p:cNvSpPr>
          <p:nvPr>
            <p:ph type="body" idx="1"/>
          </p:nvPr>
        </p:nvSpPr>
        <p:spPr/>
        <p:txBody>
          <a:bodyPr/>
          <a:lstStyle/>
          <a:p>
            <a:pPr>
              <a:spcBef>
                <a:spcPts val="300"/>
              </a:spcBef>
            </a:pPr>
            <a:r>
              <a:rPr lang="en-US" altLang="zh-TW" dirty="0" smtClean="0"/>
              <a:t>If we use N bits to encode the magnitude of one of the discrete-time samples, we can capture 2</a:t>
            </a:r>
            <a:r>
              <a:rPr lang="en-US" altLang="zh-TW" baseline="30000" dirty="0" smtClean="0"/>
              <a:t>N</a:t>
            </a:r>
            <a:r>
              <a:rPr lang="en-US" altLang="zh-TW" dirty="0" smtClean="0"/>
              <a:t> possible values</a:t>
            </a:r>
            <a:endParaRPr lang="en-US" altLang="zh-TW" dirty="0"/>
          </a:p>
        </p:txBody>
      </p:sp>
      <p:sp>
        <p:nvSpPr>
          <p:cNvPr id="6" name="投影片編號版面配置區 5"/>
          <p:cNvSpPr>
            <a:spLocks noGrp="1"/>
          </p:cNvSpPr>
          <p:nvPr>
            <p:ph type="sldNum" sz="quarter" idx="11"/>
          </p:nvPr>
        </p:nvSpPr>
        <p:spPr>
          <a:xfrm>
            <a:off x="6731000" y="6229350"/>
            <a:ext cx="1905000" cy="457200"/>
          </a:xfrm>
        </p:spPr>
        <p:txBody>
          <a:bodyPr/>
          <a:lstStyle/>
          <a:p>
            <a:fld id="{628E0058-8192-48C3-BB5F-8DFFF06967D4}" type="slidenum">
              <a:rPr lang="zh-TW" altLang="en-US" smtClean="0"/>
              <a:pPr/>
              <a:t>10</a:t>
            </a:fld>
            <a:endParaRPr lang="zh-TW" altLang="zh-TW"/>
          </a:p>
        </p:txBody>
      </p:sp>
      <p:pic>
        <p:nvPicPr>
          <p:cNvPr id="903172" name="Picture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6013" y="2204864"/>
            <a:ext cx="7450137" cy="386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360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p:txBody>
          <a:bodyPr/>
          <a:lstStyle/>
          <a:p>
            <a:r>
              <a:rPr lang="en-US" altLang="zh-TW" smtClean="0"/>
              <a:t>Sampling Rate and Encoding Bits</a:t>
            </a:r>
            <a:endParaRPr lang="en-US" altLang="zh-TW"/>
          </a:p>
        </p:txBody>
      </p:sp>
      <p:sp>
        <p:nvSpPr>
          <p:cNvPr id="8" name="投影片編號版面配置區 4"/>
          <p:cNvSpPr>
            <a:spLocks noGrp="1"/>
          </p:cNvSpPr>
          <p:nvPr>
            <p:ph type="sldNum" sz="quarter" idx="11"/>
          </p:nvPr>
        </p:nvSpPr>
        <p:spPr>
          <a:xfrm>
            <a:off x="6731000" y="6229350"/>
            <a:ext cx="1905000" cy="457200"/>
          </a:xfrm>
        </p:spPr>
        <p:txBody>
          <a:bodyPr/>
          <a:lstStyle/>
          <a:p>
            <a:fld id="{8F586953-7EA5-4766-ADC1-65C972372F52}" type="slidenum">
              <a:rPr lang="zh-TW" altLang="en-US" smtClean="0"/>
              <a:pPr/>
              <a:t>11</a:t>
            </a:fld>
            <a:endParaRPr lang="zh-TW" altLang="zh-TW"/>
          </a:p>
        </p:txBody>
      </p:sp>
      <p:pic>
        <p:nvPicPr>
          <p:cNvPr id="90419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21606"/>
            <a:ext cx="5192712"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419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411" y="3556794"/>
            <a:ext cx="5216525"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4197" name="文字方塊 5"/>
          <p:cNvSpPr txBox="1">
            <a:spLocks noChangeArrowheads="1"/>
          </p:cNvSpPr>
          <p:nvPr/>
        </p:nvSpPr>
        <p:spPr bwMode="auto">
          <a:xfrm>
            <a:off x="7091536" y="2132806"/>
            <a:ext cx="8691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sz="2800">
                <a:latin typeface="+mn-lt"/>
                <a:ea typeface="標楷體" panose="03000509000000000000" pitchFamily="65" charset="-120"/>
              </a:rPr>
              <a:t>1-bit</a:t>
            </a:r>
            <a:endParaRPr lang="zh-TW" altLang="en-US" sz="2800">
              <a:latin typeface="+mn-lt"/>
              <a:ea typeface="標楷體" panose="03000509000000000000" pitchFamily="65" charset="-120"/>
            </a:endParaRPr>
          </a:p>
        </p:txBody>
      </p:sp>
      <p:sp>
        <p:nvSpPr>
          <p:cNvPr id="904198" name="文字方塊 6"/>
          <p:cNvSpPr txBox="1">
            <a:spLocks noChangeArrowheads="1"/>
          </p:cNvSpPr>
          <p:nvPr/>
        </p:nvSpPr>
        <p:spPr bwMode="auto">
          <a:xfrm>
            <a:off x="7091536" y="4488656"/>
            <a:ext cx="8691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sz="2800">
                <a:latin typeface="+mn-lt"/>
                <a:ea typeface="標楷體" panose="03000509000000000000" pitchFamily="65" charset="-120"/>
              </a:rPr>
              <a:t>3-bit</a:t>
            </a:r>
            <a:endParaRPr lang="zh-TW" altLang="en-US" sz="2800">
              <a:latin typeface="+mn-lt"/>
              <a:ea typeface="標楷體" panose="03000509000000000000" pitchFamily="65" charset="-120"/>
            </a:endParaRPr>
          </a:p>
        </p:txBody>
      </p:sp>
    </p:spTree>
    <p:extLst>
      <p:ext uri="{BB962C8B-B14F-4D97-AF65-F5344CB8AC3E}">
        <p14:creationId xmlns:p14="http://schemas.microsoft.com/office/powerpoint/2010/main" val="2698530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2"/>
          <p:cNvSpPr>
            <a:spLocks noGrp="1" noChangeArrowheads="1"/>
          </p:cNvSpPr>
          <p:nvPr>
            <p:ph type="title"/>
          </p:nvPr>
        </p:nvSpPr>
        <p:spPr/>
        <p:txBody>
          <a:bodyPr/>
          <a:lstStyle/>
          <a:p>
            <a:r>
              <a:rPr lang="en-US" altLang="zh-TW" smtClean="0"/>
              <a:t>Outline</a:t>
            </a:r>
            <a:endParaRPr lang="en-US" altLang="zh-TW"/>
          </a:p>
        </p:txBody>
      </p:sp>
      <p:sp>
        <p:nvSpPr>
          <p:cNvPr id="986115" name="Rectangle 3"/>
          <p:cNvSpPr>
            <a:spLocks noGrp="1" noChangeArrowheads="1"/>
          </p:cNvSpPr>
          <p:nvPr>
            <p:ph type="body" idx="1"/>
          </p:nvPr>
        </p:nvSpPr>
        <p:spPr/>
        <p:txBody>
          <a:bodyPr/>
          <a:lstStyle/>
          <a:p>
            <a:r>
              <a:rPr lang="en-US" altLang="zh-TW" dirty="0" smtClean="0"/>
              <a:t>Introduction to analog-to-digital conversion</a:t>
            </a:r>
          </a:p>
          <a:p>
            <a:r>
              <a:rPr lang="en-US" altLang="zh-TW" dirty="0" smtClean="0">
                <a:solidFill>
                  <a:srgbClr val="FF0000"/>
                </a:solidFill>
              </a:rPr>
              <a:t>ADC of MSP430</a:t>
            </a:r>
          </a:p>
          <a:p>
            <a:r>
              <a:rPr lang="en-US" altLang="zh-TW" dirty="0" smtClean="0"/>
              <a:t>Sample code of using ADC10 in MSP430</a:t>
            </a:r>
            <a:endParaRPr lang="en-US" altLang="zh-TW" dirty="0"/>
          </a:p>
        </p:txBody>
      </p:sp>
      <p:sp>
        <p:nvSpPr>
          <p:cNvPr id="5" name="投影片編號版面配置區 5"/>
          <p:cNvSpPr>
            <a:spLocks noGrp="1"/>
          </p:cNvSpPr>
          <p:nvPr>
            <p:ph type="sldNum" sz="quarter" idx="11"/>
          </p:nvPr>
        </p:nvSpPr>
        <p:spPr>
          <a:xfrm>
            <a:off x="6731000" y="6229350"/>
            <a:ext cx="1905000" cy="457200"/>
          </a:xfrm>
        </p:spPr>
        <p:txBody>
          <a:bodyPr/>
          <a:lstStyle/>
          <a:p>
            <a:fld id="{D4E4EA71-319E-417C-91C2-BD9689679C3F}" type="slidenum">
              <a:rPr lang="zh-TW" altLang="en-US" smtClean="0"/>
              <a:pPr/>
              <a:t>12</a:t>
            </a:fld>
            <a:endParaRPr lang="zh-TW" altLang="zh-TW"/>
          </a:p>
        </p:txBody>
      </p:sp>
    </p:spTree>
    <p:extLst>
      <p:ext uri="{BB962C8B-B14F-4D97-AF65-F5344CB8AC3E}">
        <p14:creationId xmlns:p14="http://schemas.microsoft.com/office/powerpoint/2010/main" val="3669669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http://www.ti.com/ds_dgm/images/fbd_slas735j.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066" y="2036788"/>
            <a:ext cx="5573342" cy="4010621"/>
          </a:xfrm>
          <a:prstGeom prst="rect">
            <a:avLst/>
          </a:prstGeom>
          <a:noFill/>
          <a:extLst>
            <a:ext uri="{909E8E84-426E-40dd-AFC4-6F175D3DCCD1}">
              <a14:hiddenFill xmlns:a14="http://schemas.microsoft.com/office/drawing/2010/main" xmlns="">
                <a:solidFill>
                  <a:srgbClr val="FFFFFF"/>
                </a:solidFill>
              </a14:hiddenFill>
            </a:ext>
          </a:extLst>
        </p:spPr>
      </p:pic>
      <p:sp>
        <p:nvSpPr>
          <p:cNvPr id="999426" name="Rectangle 2"/>
          <p:cNvSpPr>
            <a:spLocks noGrp="1" noChangeArrowheads="1"/>
          </p:cNvSpPr>
          <p:nvPr>
            <p:ph type="title"/>
          </p:nvPr>
        </p:nvSpPr>
        <p:spPr/>
        <p:txBody>
          <a:bodyPr/>
          <a:lstStyle/>
          <a:p>
            <a:r>
              <a:rPr lang="en-US" altLang="zh-TW" smtClean="0"/>
              <a:t>Requirements of MSP430 for ADC</a:t>
            </a:r>
            <a:endParaRPr lang="en-US" altLang="zh-TW"/>
          </a:p>
        </p:txBody>
      </p:sp>
      <p:sp>
        <p:nvSpPr>
          <p:cNvPr id="999427" name="Rectangle 3"/>
          <p:cNvSpPr>
            <a:spLocks noGrp="1" noChangeArrowheads="1"/>
          </p:cNvSpPr>
          <p:nvPr>
            <p:ph type="body" idx="1"/>
          </p:nvPr>
        </p:nvSpPr>
        <p:spPr/>
        <p:txBody>
          <a:bodyPr/>
          <a:lstStyle/>
          <a:p>
            <a:r>
              <a:rPr lang="en-US" altLang="zh-TW" smtClean="0"/>
              <a:t>Provide continuous sampling of multiple analog inputs and store sampled data</a:t>
            </a:r>
            <a:endParaRPr lang="en-US" altLang="zh-TW"/>
          </a:p>
        </p:txBody>
      </p:sp>
      <p:sp>
        <p:nvSpPr>
          <p:cNvPr id="18" name="投影片編號版面配置區 5"/>
          <p:cNvSpPr>
            <a:spLocks noGrp="1"/>
          </p:cNvSpPr>
          <p:nvPr>
            <p:ph type="sldNum" sz="quarter" idx="11"/>
          </p:nvPr>
        </p:nvSpPr>
        <p:spPr>
          <a:xfrm>
            <a:off x="6731000" y="6229350"/>
            <a:ext cx="1905000" cy="457200"/>
          </a:xfrm>
        </p:spPr>
        <p:txBody>
          <a:bodyPr/>
          <a:lstStyle/>
          <a:p>
            <a:fld id="{DBDB50B9-CB2D-4DFA-A7D1-5B0B9C2FECCA}" type="slidenum">
              <a:rPr lang="zh-TW" altLang="en-US" smtClean="0"/>
              <a:pPr/>
              <a:t>13</a:t>
            </a:fld>
            <a:endParaRPr lang="zh-TW" altLang="zh-TW"/>
          </a:p>
        </p:txBody>
      </p:sp>
      <p:sp>
        <p:nvSpPr>
          <p:cNvPr id="999430" name="Rectangle 6"/>
          <p:cNvSpPr>
            <a:spLocks noChangeArrowheads="1"/>
          </p:cNvSpPr>
          <p:nvPr/>
        </p:nvSpPr>
        <p:spPr bwMode="auto">
          <a:xfrm>
            <a:off x="5364262" y="2708300"/>
            <a:ext cx="576262" cy="100806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99431" name="Line 7"/>
          <p:cNvSpPr>
            <a:spLocks noChangeShapeType="1"/>
          </p:cNvSpPr>
          <p:nvPr/>
        </p:nvSpPr>
        <p:spPr bwMode="auto">
          <a:xfrm>
            <a:off x="5364088" y="1556792"/>
            <a:ext cx="244951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99432" name="Line 8"/>
          <p:cNvSpPr>
            <a:spLocks noChangeShapeType="1"/>
          </p:cNvSpPr>
          <p:nvPr/>
        </p:nvSpPr>
        <p:spPr bwMode="auto">
          <a:xfrm>
            <a:off x="848098" y="1987575"/>
            <a:ext cx="935037"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999436" name="Group 12"/>
          <p:cNvGrpSpPr>
            <a:grpSpLocks/>
          </p:cNvGrpSpPr>
          <p:nvPr/>
        </p:nvGrpSpPr>
        <p:grpSpPr bwMode="auto">
          <a:xfrm>
            <a:off x="5435699" y="1987575"/>
            <a:ext cx="865188" cy="720725"/>
            <a:chOff x="3560" y="1570"/>
            <a:chExt cx="545" cy="454"/>
          </a:xfrm>
        </p:grpSpPr>
        <p:sp>
          <p:nvSpPr>
            <p:cNvPr id="999433" name="Line 9"/>
            <p:cNvSpPr>
              <a:spLocks noChangeShapeType="1"/>
            </p:cNvSpPr>
            <p:nvPr/>
          </p:nvSpPr>
          <p:spPr bwMode="auto">
            <a:xfrm>
              <a:off x="4105" y="1570"/>
              <a:ext cx="0" cy="18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99434" name="Line 10"/>
            <p:cNvSpPr>
              <a:spLocks noChangeShapeType="1"/>
            </p:cNvSpPr>
            <p:nvPr/>
          </p:nvSpPr>
          <p:spPr bwMode="auto">
            <a:xfrm flipH="1">
              <a:off x="3560" y="1752"/>
              <a:ext cx="54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99435" name="Line 11"/>
            <p:cNvSpPr>
              <a:spLocks noChangeShapeType="1"/>
            </p:cNvSpPr>
            <p:nvPr/>
          </p:nvSpPr>
          <p:spPr bwMode="auto">
            <a:xfrm>
              <a:off x="3560" y="1752"/>
              <a:ext cx="0" cy="27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999441" name="Group 17"/>
          <p:cNvGrpSpPr>
            <a:grpSpLocks/>
          </p:cNvGrpSpPr>
          <p:nvPr/>
        </p:nvGrpSpPr>
        <p:grpSpPr bwMode="auto">
          <a:xfrm>
            <a:off x="5723037" y="1987575"/>
            <a:ext cx="865187" cy="720725"/>
            <a:chOff x="3741" y="1570"/>
            <a:chExt cx="545" cy="454"/>
          </a:xfrm>
        </p:grpSpPr>
        <p:sp>
          <p:nvSpPr>
            <p:cNvPr id="999438" name="Line 14"/>
            <p:cNvSpPr>
              <a:spLocks noChangeShapeType="1"/>
            </p:cNvSpPr>
            <p:nvPr/>
          </p:nvSpPr>
          <p:spPr bwMode="auto">
            <a:xfrm>
              <a:off x="4286" y="1570"/>
              <a:ext cx="0" cy="31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99439" name="Line 15"/>
            <p:cNvSpPr>
              <a:spLocks noChangeShapeType="1"/>
            </p:cNvSpPr>
            <p:nvPr/>
          </p:nvSpPr>
          <p:spPr bwMode="auto">
            <a:xfrm flipH="1">
              <a:off x="3741" y="1888"/>
              <a:ext cx="54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99440" name="Line 16"/>
            <p:cNvSpPr>
              <a:spLocks noChangeShapeType="1"/>
            </p:cNvSpPr>
            <p:nvPr/>
          </p:nvSpPr>
          <p:spPr bwMode="auto">
            <a:xfrm>
              <a:off x="3741" y="1888"/>
              <a:ext cx="1" cy="136"/>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999442" name="Text Box 18"/>
          <p:cNvSpPr txBox="1">
            <a:spLocks noChangeArrowheads="1"/>
          </p:cNvSpPr>
          <p:nvPr/>
        </p:nvSpPr>
        <p:spPr bwMode="auto">
          <a:xfrm>
            <a:off x="611560" y="3057550"/>
            <a:ext cx="183402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zh-TW" dirty="0">
                <a:latin typeface="+mn-lt"/>
              </a:rPr>
              <a:t> ADC10AE0</a:t>
            </a:r>
          </a:p>
          <a:p>
            <a:pPr>
              <a:buFontTx/>
              <a:buChar char="•"/>
            </a:pPr>
            <a:r>
              <a:rPr lang="en-US" altLang="zh-TW" dirty="0">
                <a:latin typeface="+mn-lt"/>
              </a:rPr>
              <a:t> INCH in</a:t>
            </a:r>
            <a:br>
              <a:rPr lang="en-US" altLang="zh-TW" dirty="0">
                <a:latin typeface="+mn-lt"/>
              </a:rPr>
            </a:br>
            <a:r>
              <a:rPr lang="en-US" altLang="zh-TW" dirty="0">
                <a:latin typeface="+mn-lt"/>
              </a:rPr>
              <a:t>   ADC10CTL1</a:t>
            </a:r>
          </a:p>
        </p:txBody>
      </p:sp>
    </p:spTree>
    <p:extLst>
      <p:ext uri="{BB962C8B-B14F-4D97-AF65-F5344CB8AC3E}">
        <p14:creationId xmlns:p14="http://schemas.microsoft.com/office/powerpoint/2010/main" val="2519985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9431"/>
                                        </p:tgtEl>
                                        <p:attrNameLst>
                                          <p:attrName>style.visibility</p:attrName>
                                        </p:attrNameLst>
                                      </p:cBhvr>
                                      <p:to>
                                        <p:strVal val="visible"/>
                                      </p:to>
                                    </p:set>
                                    <p:animEffect transition="in" filter="wipe(left)">
                                      <p:cBhvr>
                                        <p:cTn id="7" dur="500"/>
                                        <p:tgtEl>
                                          <p:spTgt spid="99943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99432"/>
                                        </p:tgtEl>
                                        <p:attrNameLst>
                                          <p:attrName>style.visibility</p:attrName>
                                        </p:attrNameLst>
                                      </p:cBhvr>
                                      <p:to>
                                        <p:strVal val="visible"/>
                                      </p:to>
                                    </p:set>
                                    <p:animEffect transition="in" filter="wipe(left)">
                                      <p:cBhvr>
                                        <p:cTn id="11" dur="500"/>
                                        <p:tgtEl>
                                          <p:spTgt spid="99943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999436"/>
                                        </p:tgtEl>
                                        <p:attrNameLst>
                                          <p:attrName>style.visibility</p:attrName>
                                        </p:attrNameLst>
                                      </p:cBhvr>
                                      <p:to>
                                        <p:strVal val="visible"/>
                                      </p:to>
                                    </p:set>
                                    <p:animEffect transition="in" filter="wipe(up)">
                                      <p:cBhvr>
                                        <p:cTn id="16" dur="500"/>
                                        <p:tgtEl>
                                          <p:spTgt spid="999436"/>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999441"/>
                                        </p:tgtEl>
                                        <p:attrNameLst>
                                          <p:attrName>style.visibility</p:attrName>
                                        </p:attrNameLst>
                                      </p:cBhvr>
                                      <p:to>
                                        <p:strVal val="visible"/>
                                      </p:to>
                                    </p:set>
                                    <p:animEffect transition="in" filter="wipe(up)">
                                      <p:cBhvr>
                                        <p:cTn id="20" dur="500"/>
                                        <p:tgtEl>
                                          <p:spTgt spid="99944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99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9431" grpId="0" animBg="1"/>
      <p:bldP spid="999432" grpId="0" animBg="1"/>
      <p:bldP spid="9994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http://www.ti.com/ds_dgm/images/fbd_slas735j.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066" y="2036788"/>
            <a:ext cx="5573342" cy="4010621"/>
          </a:xfrm>
          <a:prstGeom prst="rect">
            <a:avLst/>
          </a:prstGeom>
          <a:noFill/>
          <a:extLst>
            <a:ext uri="{909E8E84-426E-40dd-AFC4-6F175D3DCCD1}">
              <a14:hiddenFill xmlns:a14="http://schemas.microsoft.com/office/drawing/2010/main" xmlns="">
                <a:solidFill>
                  <a:srgbClr val="FFFFFF"/>
                </a:solidFill>
              </a14:hiddenFill>
            </a:ext>
          </a:extLst>
        </p:spPr>
      </p:pic>
      <p:sp>
        <p:nvSpPr>
          <p:cNvPr id="1000450" name="Rectangle 2"/>
          <p:cNvSpPr>
            <a:spLocks noGrp="1" noChangeArrowheads="1"/>
          </p:cNvSpPr>
          <p:nvPr>
            <p:ph type="title"/>
          </p:nvPr>
        </p:nvSpPr>
        <p:spPr/>
        <p:txBody>
          <a:bodyPr/>
          <a:lstStyle/>
          <a:p>
            <a:r>
              <a:rPr lang="en-US" altLang="zh-TW" smtClean="0"/>
              <a:t>Requirements of MSP430 for ADC</a:t>
            </a:r>
            <a:endParaRPr lang="en-US" altLang="zh-TW"/>
          </a:p>
        </p:txBody>
      </p:sp>
      <p:sp>
        <p:nvSpPr>
          <p:cNvPr id="1000451" name="Rectangle 3"/>
          <p:cNvSpPr>
            <a:spLocks noGrp="1" noChangeArrowheads="1"/>
          </p:cNvSpPr>
          <p:nvPr>
            <p:ph type="body" idx="1"/>
          </p:nvPr>
        </p:nvSpPr>
        <p:spPr/>
        <p:txBody>
          <a:bodyPr/>
          <a:lstStyle/>
          <a:p>
            <a:r>
              <a:rPr lang="en-US" altLang="zh-TW" smtClean="0"/>
              <a:t>Provide continuous sampling of multiple analog inputs and store sampled data</a:t>
            </a:r>
            <a:endParaRPr lang="en-US" altLang="zh-TW"/>
          </a:p>
        </p:txBody>
      </p:sp>
      <p:sp>
        <p:nvSpPr>
          <p:cNvPr id="28" name="投影片編號版面配置區 5"/>
          <p:cNvSpPr>
            <a:spLocks noGrp="1"/>
          </p:cNvSpPr>
          <p:nvPr>
            <p:ph type="sldNum" sz="quarter" idx="11"/>
          </p:nvPr>
        </p:nvSpPr>
        <p:spPr>
          <a:xfrm>
            <a:off x="6731000" y="6229350"/>
            <a:ext cx="1905000" cy="457200"/>
          </a:xfrm>
        </p:spPr>
        <p:txBody>
          <a:bodyPr/>
          <a:lstStyle/>
          <a:p>
            <a:fld id="{7F99DBD7-D926-41BD-8A9C-0814C66DEB4A}" type="slidenum">
              <a:rPr lang="zh-TW" altLang="en-US" smtClean="0"/>
              <a:pPr/>
              <a:t>14</a:t>
            </a:fld>
            <a:endParaRPr lang="zh-TW" altLang="zh-TW"/>
          </a:p>
        </p:txBody>
      </p:sp>
      <p:sp>
        <p:nvSpPr>
          <p:cNvPr id="1000453" name="Rectangle 5"/>
          <p:cNvSpPr>
            <a:spLocks noChangeArrowheads="1"/>
          </p:cNvSpPr>
          <p:nvPr/>
        </p:nvSpPr>
        <p:spPr bwMode="auto">
          <a:xfrm>
            <a:off x="5364312" y="2708498"/>
            <a:ext cx="576262" cy="100806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00454" name="Line 6"/>
          <p:cNvSpPr>
            <a:spLocks noChangeShapeType="1"/>
          </p:cNvSpPr>
          <p:nvPr/>
        </p:nvSpPr>
        <p:spPr bwMode="auto">
          <a:xfrm>
            <a:off x="1907704" y="1567333"/>
            <a:ext cx="324008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00464" name="Text Box 16"/>
          <p:cNvSpPr txBox="1">
            <a:spLocks noChangeArrowheads="1"/>
          </p:cNvSpPr>
          <p:nvPr/>
        </p:nvSpPr>
        <p:spPr bwMode="auto">
          <a:xfrm>
            <a:off x="179512" y="2996083"/>
            <a:ext cx="251158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zh-TW" dirty="0">
                <a:latin typeface="+mn-lt"/>
              </a:rPr>
              <a:t> SHS, ADC10SSEL,</a:t>
            </a:r>
            <a:br>
              <a:rPr lang="en-US" altLang="zh-TW" dirty="0">
                <a:latin typeface="+mn-lt"/>
              </a:rPr>
            </a:br>
            <a:r>
              <a:rPr lang="en-US" altLang="zh-TW" dirty="0">
                <a:latin typeface="+mn-lt"/>
              </a:rPr>
              <a:t>  CONSEQ in </a:t>
            </a:r>
            <a:br>
              <a:rPr lang="en-US" altLang="zh-TW" dirty="0">
                <a:latin typeface="+mn-lt"/>
              </a:rPr>
            </a:br>
            <a:r>
              <a:rPr lang="en-US" altLang="zh-TW" dirty="0">
                <a:latin typeface="+mn-lt"/>
              </a:rPr>
              <a:t>  ADC10CTL1</a:t>
            </a:r>
          </a:p>
        </p:txBody>
      </p:sp>
      <p:sp>
        <p:nvSpPr>
          <p:cNvPr id="1000465" name="Rectangle 17"/>
          <p:cNvSpPr>
            <a:spLocks noChangeArrowheads="1"/>
          </p:cNvSpPr>
          <p:nvPr/>
        </p:nvSpPr>
        <p:spPr bwMode="auto">
          <a:xfrm>
            <a:off x="6012012" y="4653186"/>
            <a:ext cx="576262" cy="1008062"/>
          </a:xfrm>
          <a:prstGeom prst="rect">
            <a:avLst/>
          </a:prstGeom>
          <a:noFill/>
          <a:ln w="38100">
            <a:solidFill>
              <a:srgbClr val="FF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cxnSp>
        <p:nvCxnSpPr>
          <p:cNvPr id="1000466" name="AutoShape 18"/>
          <p:cNvCxnSpPr>
            <a:cxnSpLocks noChangeShapeType="1"/>
            <a:stCxn id="1000465" idx="0"/>
            <a:endCxn id="1000453" idx="2"/>
          </p:cNvCxnSpPr>
          <p:nvPr/>
        </p:nvCxnSpPr>
        <p:spPr bwMode="auto">
          <a:xfrm rot="5400000" flipH="1">
            <a:off x="5527824" y="3861024"/>
            <a:ext cx="898525" cy="647700"/>
          </a:xfrm>
          <a:prstGeom prst="bentConnector3">
            <a:avLst>
              <a:gd name="adj1" fmla="val 50000"/>
            </a:avLst>
          </a:prstGeom>
          <a:noFill/>
          <a:ln w="28575">
            <a:solidFill>
              <a:srgbClr val="FF33CC"/>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0467" name="Rectangle 19"/>
          <p:cNvSpPr>
            <a:spLocks noChangeArrowheads="1"/>
          </p:cNvSpPr>
          <p:nvPr/>
        </p:nvSpPr>
        <p:spPr bwMode="auto">
          <a:xfrm>
            <a:off x="2843808" y="2637061"/>
            <a:ext cx="647700" cy="647700"/>
          </a:xfrm>
          <a:prstGeom prst="rect">
            <a:avLst/>
          </a:prstGeom>
          <a:noFill/>
          <a:ln w="28575">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cxnSp>
        <p:nvCxnSpPr>
          <p:cNvPr id="1000468" name="AutoShape 20"/>
          <p:cNvCxnSpPr>
            <a:cxnSpLocks noChangeShapeType="1"/>
            <a:stCxn id="1000467" idx="3"/>
            <a:endCxn id="1000453" idx="1"/>
          </p:cNvCxnSpPr>
          <p:nvPr/>
        </p:nvCxnSpPr>
        <p:spPr bwMode="auto">
          <a:xfrm>
            <a:off x="3491508" y="2960911"/>
            <a:ext cx="1872804" cy="251619"/>
          </a:xfrm>
          <a:prstGeom prst="bentConnector3">
            <a:avLst>
              <a:gd name="adj1" fmla="val 66275"/>
            </a:avLst>
          </a:prstGeom>
          <a:noFill/>
          <a:ln w="28575">
            <a:solidFill>
              <a:srgbClr val="33CC33"/>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0469" name="AutoShape 21"/>
          <p:cNvCxnSpPr>
            <a:cxnSpLocks noChangeShapeType="1"/>
            <a:stCxn id="1000467" idx="3"/>
            <a:endCxn id="1000465" idx="1"/>
          </p:cNvCxnSpPr>
          <p:nvPr/>
        </p:nvCxnSpPr>
        <p:spPr bwMode="auto">
          <a:xfrm>
            <a:off x="3491508" y="2960911"/>
            <a:ext cx="2520504" cy="2196306"/>
          </a:xfrm>
          <a:prstGeom prst="bentConnector3">
            <a:avLst>
              <a:gd name="adj1" fmla="val 50000"/>
            </a:avLst>
          </a:prstGeom>
          <a:noFill/>
          <a:ln w="28575">
            <a:solidFill>
              <a:srgbClr val="33CC33"/>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00484" name="Group 36"/>
          <p:cNvGrpSpPr>
            <a:grpSpLocks/>
          </p:cNvGrpSpPr>
          <p:nvPr/>
        </p:nvGrpSpPr>
        <p:grpSpPr bwMode="auto">
          <a:xfrm>
            <a:off x="6372374" y="3932461"/>
            <a:ext cx="1798638" cy="215900"/>
            <a:chOff x="2108" y="255"/>
            <a:chExt cx="2540" cy="227"/>
          </a:xfrm>
        </p:grpSpPr>
        <p:cxnSp>
          <p:nvCxnSpPr>
            <p:cNvPr id="1000470" name="直線接點 4"/>
            <p:cNvCxnSpPr>
              <a:cxnSpLocks noChangeShapeType="1"/>
            </p:cNvCxnSpPr>
            <p:nvPr/>
          </p:nvCxnSpPr>
          <p:spPr bwMode="auto">
            <a:xfrm>
              <a:off x="2108" y="482"/>
              <a:ext cx="363" cy="0"/>
            </a:xfrm>
            <a:prstGeom prst="line">
              <a:avLst/>
            </a:prstGeom>
            <a:noFill/>
            <a:ln w="28575" algn="ctr">
              <a:solidFill>
                <a:srgbClr val="FF00FF"/>
              </a:solidFill>
              <a:round/>
              <a:headEnd/>
              <a:tailEnd/>
            </a:ln>
            <a:extLst>
              <a:ext uri="{909E8E84-426E-40DD-AFC4-6F175D3DCCD1}">
                <a14:hiddenFill xmlns:a14="http://schemas.microsoft.com/office/drawing/2010/main">
                  <a:noFill/>
                </a14:hiddenFill>
              </a:ext>
            </a:extLst>
          </p:spPr>
        </p:cxnSp>
        <p:cxnSp>
          <p:nvCxnSpPr>
            <p:cNvPr id="1000471" name="直線接點 5"/>
            <p:cNvCxnSpPr>
              <a:cxnSpLocks noChangeShapeType="1"/>
            </p:cNvCxnSpPr>
            <p:nvPr/>
          </p:nvCxnSpPr>
          <p:spPr bwMode="auto">
            <a:xfrm>
              <a:off x="2471" y="255"/>
              <a:ext cx="363" cy="0"/>
            </a:xfrm>
            <a:prstGeom prst="line">
              <a:avLst/>
            </a:prstGeom>
            <a:noFill/>
            <a:ln w="28575" algn="ctr">
              <a:solidFill>
                <a:srgbClr val="FF00FF"/>
              </a:solidFill>
              <a:round/>
              <a:headEnd/>
              <a:tailEnd/>
            </a:ln>
            <a:extLst>
              <a:ext uri="{909E8E84-426E-40DD-AFC4-6F175D3DCCD1}">
                <a14:hiddenFill xmlns:a14="http://schemas.microsoft.com/office/drawing/2010/main">
                  <a:noFill/>
                </a14:hiddenFill>
              </a:ext>
            </a:extLst>
          </p:spPr>
        </p:cxnSp>
        <p:cxnSp>
          <p:nvCxnSpPr>
            <p:cNvPr id="1000472" name="直線接點 9"/>
            <p:cNvCxnSpPr>
              <a:cxnSpLocks noChangeShapeType="1"/>
            </p:cNvCxnSpPr>
            <p:nvPr/>
          </p:nvCxnSpPr>
          <p:spPr bwMode="auto">
            <a:xfrm flipV="1">
              <a:off x="2471" y="255"/>
              <a:ext cx="0" cy="227"/>
            </a:xfrm>
            <a:prstGeom prst="line">
              <a:avLst/>
            </a:prstGeom>
            <a:noFill/>
            <a:ln w="28575" algn="ctr">
              <a:solidFill>
                <a:srgbClr val="FF00FF"/>
              </a:solidFill>
              <a:round/>
              <a:headEnd/>
              <a:tailEnd/>
            </a:ln>
            <a:extLst>
              <a:ext uri="{909E8E84-426E-40DD-AFC4-6F175D3DCCD1}">
                <a14:hiddenFill xmlns:a14="http://schemas.microsoft.com/office/drawing/2010/main">
                  <a:noFill/>
                </a14:hiddenFill>
              </a:ext>
            </a:extLst>
          </p:spPr>
        </p:cxnSp>
        <p:cxnSp>
          <p:nvCxnSpPr>
            <p:cNvPr id="1000473" name="直線接點 11"/>
            <p:cNvCxnSpPr>
              <a:cxnSpLocks noChangeShapeType="1"/>
            </p:cNvCxnSpPr>
            <p:nvPr/>
          </p:nvCxnSpPr>
          <p:spPr bwMode="auto">
            <a:xfrm flipV="1">
              <a:off x="2834" y="255"/>
              <a:ext cx="0" cy="227"/>
            </a:xfrm>
            <a:prstGeom prst="line">
              <a:avLst/>
            </a:prstGeom>
            <a:noFill/>
            <a:ln w="28575" algn="ctr">
              <a:solidFill>
                <a:srgbClr val="FF00FF"/>
              </a:solidFill>
              <a:round/>
              <a:headEnd/>
              <a:tailEnd/>
            </a:ln>
            <a:extLst>
              <a:ext uri="{909E8E84-426E-40DD-AFC4-6F175D3DCCD1}">
                <a14:hiddenFill xmlns:a14="http://schemas.microsoft.com/office/drawing/2010/main">
                  <a:noFill/>
                </a14:hiddenFill>
              </a:ext>
            </a:extLst>
          </p:spPr>
        </p:cxnSp>
        <p:cxnSp>
          <p:nvCxnSpPr>
            <p:cNvPr id="1000474" name="直線接點 12"/>
            <p:cNvCxnSpPr>
              <a:cxnSpLocks noChangeShapeType="1"/>
            </p:cNvCxnSpPr>
            <p:nvPr/>
          </p:nvCxnSpPr>
          <p:spPr bwMode="auto">
            <a:xfrm>
              <a:off x="2834" y="482"/>
              <a:ext cx="363" cy="0"/>
            </a:xfrm>
            <a:prstGeom prst="line">
              <a:avLst/>
            </a:prstGeom>
            <a:noFill/>
            <a:ln w="28575" algn="ctr">
              <a:solidFill>
                <a:srgbClr val="FF00FF"/>
              </a:solidFill>
              <a:round/>
              <a:headEnd/>
              <a:tailEnd/>
            </a:ln>
            <a:extLst>
              <a:ext uri="{909E8E84-426E-40DD-AFC4-6F175D3DCCD1}">
                <a14:hiddenFill xmlns:a14="http://schemas.microsoft.com/office/drawing/2010/main">
                  <a:noFill/>
                </a14:hiddenFill>
              </a:ext>
            </a:extLst>
          </p:spPr>
        </p:cxnSp>
        <p:cxnSp>
          <p:nvCxnSpPr>
            <p:cNvPr id="1000475" name="直線接點 13"/>
            <p:cNvCxnSpPr>
              <a:cxnSpLocks noChangeShapeType="1"/>
            </p:cNvCxnSpPr>
            <p:nvPr/>
          </p:nvCxnSpPr>
          <p:spPr bwMode="auto">
            <a:xfrm>
              <a:off x="3197" y="255"/>
              <a:ext cx="363" cy="0"/>
            </a:xfrm>
            <a:prstGeom prst="line">
              <a:avLst/>
            </a:prstGeom>
            <a:noFill/>
            <a:ln w="28575" algn="ctr">
              <a:solidFill>
                <a:srgbClr val="FF00FF"/>
              </a:solidFill>
              <a:round/>
              <a:headEnd/>
              <a:tailEnd/>
            </a:ln>
            <a:extLst>
              <a:ext uri="{909E8E84-426E-40DD-AFC4-6F175D3DCCD1}">
                <a14:hiddenFill xmlns:a14="http://schemas.microsoft.com/office/drawing/2010/main">
                  <a:noFill/>
                </a14:hiddenFill>
              </a:ext>
            </a:extLst>
          </p:spPr>
        </p:cxnSp>
        <p:cxnSp>
          <p:nvCxnSpPr>
            <p:cNvPr id="1000476" name="直線接點 14"/>
            <p:cNvCxnSpPr>
              <a:cxnSpLocks noChangeShapeType="1"/>
            </p:cNvCxnSpPr>
            <p:nvPr/>
          </p:nvCxnSpPr>
          <p:spPr bwMode="auto">
            <a:xfrm flipV="1">
              <a:off x="3197" y="255"/>
              <a:ext cx="0" cy="227"/>
            </a:xfrm>
            <a:prstGeom prst="line">
              <a:avLst/>
            </a:prstGeom>
            <a:noFill/>
            <a:ln w="28575" algn="ctr">
              <a:solidFill>
                <a:srgbClr val="FF00FF"/>
              </a:solidFill>
              <a:round/>
              <a:headEnd/>
              <a:tailEnd/>
            </a:ln>
            <a:extLst>
              <a:ext uri="{909E8E84-426E-40DD-AFC4-6F175D3DCCD1}">
                <a14:hiddenFill xmlns:a14="http://schemas.microsoft.com/office/drawing/2010/main">
                  <a:noFill/>
                </a14:hiddenFill>
              </a:ext>
            </a:extLst>
          </p:spPr>
        </p:cxnSp>
        <p:cxnSp>
          <p:nvCxnSpPr>
            <p:cNvPr id="1000477" name="直線接點 15"/>
            <p:cNvCxnSpPr>
              <a:cxnSpLocks noChangeShapeType="1"/>
            </p:cNvCxnSpPr>
            <p:nvPr/>
          </p:nvCxnSpPr>
          <p:spPr bwMode="auto">
            <a:xfrm flipV="1">
              <a:off x="3560" y="255"/>
              <a:ext cx="0" cy="227"/>
            </a:xfrm>
            <a:prstGeom prst="line">
              <a:avLst/>
            </a:prstGeom>
            <a:noFill/>
            <a:ln w="28575" algn="ctr">
              <a:solidFill>
                <a:srgbClr val="FF00FF"/>
              </a:solidFill>
              <a:round/>
              <a:headEnd/>
              <a:tailEnd/>
            </a:ln>
            <a:extLst>
              <a:ext uri="{909E8E84-426E-40DD-AFC4-6F175D3DCCD1}">
                <a14:hiddenFill xmlns:a14="http://schemas.microsoft.com/office/drawing/2010/main">
                  <a:noFill/>
                </a14:hiddenFill>
              </a:ext>
            </a:extLst>
          </p:spPr>
        </p:cxnSp>
        <p:cxnSp>
          <p:nvCxnSpPr>
            <p:cNvPr id="1000478" name="直線接點 16"/>
            <p:cNvCxnSpPr>
              <a:cxnSpLocks noChangeShapeType="1"/>
            </p:cNvCxnSpPr>
            <p:nvPr/>
          </p:nvCxnSpPr>
          <p:spPr bwMode="auto">
            <a:xfrm>
              <a:off x="3560" y="482"/>
              <a:ext cx="363" cy="0"/>
            </a:xfrm>
            <a:prstGeom prst="line">
              <a:avLst/>
            </a:prstGeom>
            <a:noFill/>
            <a:ln w="28575" algn="ctr">
              <a:solidFill>
                <a:srgbClr val="FF00FF"/>
              </a:solidFill>
              <a:round/>
              <a:headEnd/>
              <a:tailEnd/>
            </a:ln>
            <a:extLst>
              <a:ext uri="{909E8E84-426E-40DD-AFC4-6F175D3DCCD1}">
                <a14:hiddenFill xmlns:a14="http://schemas.microsoft.com/office/drawing/2010/main">
                  <a:noFill/>
                </a14:hiddenFill>
              </a:ext>
            </a:extLst>
          </p:spPr>
        </p:cxnSp>
        <p:cxnSp>
          <p:nvCxnSpPr>
            <p:cNvPr id="1000479" name="直線接點 17"/>
            <p:cNvCxnSpPr>
              <a:cxnSpLocks noChangeShapeType="1"/>
            </p:cNvCxnSpPr>
            <p:nvPr/>
          </p:nvCxnSpPr>
          <p:spPr bwMode="auto">
            <a:xfrm>
              <a:off x="3923" y="255"/>
              <a:ext cx="363" cy="0"/>
            </a:xfrm>
            <a:prstGeom prst="line">
              <a:avLst/>
            </a:prstGeom>
            <a:noFill/>
            <a:ln w="28575" algn="ctr">
              <a:solidFill>
                <a:srgbClr val="FF00FF"/>
              </a:solidFill>
              <a:round/>
              <a:headEnd/>
              <a:tailEnd/>
            </a:ln>
            <a:extLst>
              <a:ext uri="{909E8E84-426E-40DD-AFC4-6F175D3DCCD1}">
                <a14:hiddenFill xmlns:a14="http://schemas.microsoft.com/office/drawing/2010/main">
                  <a:noFill/>
                </a14:hiddenFill>
              </a:ext>
            </a:extLst>
          </p:spPr>
        </p:cxnSp>
        <p:cxnSp>
          <p:nvCxnSpPr>
            <p:cNvPr id="1000480" name="直線接點 18"/>
            <p:cNvCxnSpPr>
              <a:cxnSpLocks noChangeShapeType="1"/>
            </p:cNvCxnSpPr>
            <p:nvPr/>
          </p:nvCxnSpPr>
          <p:spPr bwMode="auto">
            <a:xfrm flipV="1">
              <a:off x="3923" y="255"/>
              <a:ext cx="0" cy="227"/>
            </a:xfrm>
            <a:prstGeom prst="line">
              <a:avLst/>
            </a:prstGeom>
            <a:noFill/>
            <a:ln w="28575" algn="ctr">
              <a:solidFill>
                <a:srgbClr val="FF00FF"/>
              </a:solidFill>
              <a:round/>
              <a:headEnd/>
              <a:tailEnd/>
            </a:ln>
            <a:extLst>
              <a:ext uri="{909E8E84-426E-40DD-AFC4-6F175D3DCCD1}">
                <a14:hiddenFill xmlns:a14="http://schemas.microsoft.com/office/drawing/2010/main">
                  <a:noFill/>
                </a14:hiddenFill>
              </a:ext>
            </a:extLst>
          </p:spPr>
        </p:cxnSp>
        <p:cxnSp>
          <p:nvCxnSpPr>
            <p:cNvPr id="1000481" name="直線接點 19"/>
            <p:cNvCxnSpPr>
              <a:cxnSpLocks noChangeShapeType="1"/>
            </p:cNvCxnSpPr>
            <p:nvPr/>
          </p:nvCxnSpPr>
          <p:spPr bwMode="auto">
            <a:xfrm flipV="1">
              <a:off x="4286" y="255"/>
              <a:ext cx="0" cy="227"/>
            </a:xfrm>
            <a:prstGeom prst="line">
              <a:avLst/>
            </a:prstGeom>
            <a:noFill/>
            <a:ln w="28575" algn="ctr">
              <a:solidFill>
                <a:srgbClr val="FF00FF"/>
              </a:solidFill>
              <a:round/>
              <a:headEnd/>
              <a:tailEnd/>
            </a:ln>
            <a:extLst>
              <a:ext uri="{909E8E84-426E-40DD-AFC4-6F175D3DCCD1}">
                <a14:hiddenFill xmlns:a14="http://schemas.microsoft.com/office/drawing/2010/main">
                  <a:noFill/>
                </a14:hiddenFill>
              </a:ext>
            </a:extLst>
          </p:spPr>
        </p:cxnSp>
        <p:cxnSp>
          <p:nvCxnSpPr>
            <p:cNvPr id="1000482" name="直線接點 20"/>
            <p:cNvCxnSpPr>
              <a:cxnSpLocks noChangeShapeType="1"/>
            </p:cNvCxnSpPr>
            <p:nvPr/>
          </p:nvCxnSpPr>
          <p:spPr bwMode="auto">
            <a:xfrm>
              <a:off x="4286" y="482"/>
              <a:ext cx="362" cy="0"/>
            </a:xfrm>
            <a:prstGeom prst="line">
              <a:avLst/>
            </a:prstGeom>
            <a:noFill/>
            <a:ln w="28575" algn="ctr">
              <a:solidFill>
                <a:srgbClr val="FF00FF"/>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596982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0454"/>
                                        </p:tgtEl>
                                        <p:attrNameLst>
                                          <p:attrName>style.visibility</p:attrName>
                                        </p:attrNameLst>
                                      </p:cBhvr>
                                      <p:to>
                                        <p:strVal val="visible"/>
                                      </p:to>
                                    </p:set>
                                    <p:animEffect transition="in" filter="wipe(left)">
                                      <p:cBhvr>
                                        <p:cTn id="7" dur="500"/>
                                        <p:tgtEl>
                                          <p:spTgt spid="10004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00465"/>
                                        </p:tgtEl>
                                        <p:attrNameLst>
                                          <p:attrName>style.visibility</p:attrName>
                                        </p:attrNameLst>
                                      </p:cBhvr>
                                      <p:to>
                                        <p:strVal val="visible"/>
                                      </p:to>
                                    </p:set>
                                  </p:childTnLst>
                                </p:cTn>
                              </p:par>
                            </p:childTnLst>
                          </p:cTn>
                        </p:par>
                        <p:par>
                          <p:cTn id="12" fill="hold" nodeType="afterGroup">
                            <p:stCondLst>
                              <p:cond delay="0"/>
                            </p:stCondLst>
                            <p:childTnLst>
                              <p:par>
                                <p:cTn id="13" presetID="22" presetClass="entr" presetSubtype="4" fill="hold" nodeType="afterEffect">
                                  <p:stCondLst>
                                    <p:cond delay="0"/>
                                  </p:stCondLst>
                                  <p:childTnLst>
                                    <p:set>
                                      <p:cBhvr>
                                        <p:cTn id="14" dur="1" fill="hold">
                                          <p:stCondLst>
                                            <p:cond delay="0"/>
                                          </p:stCondLst>
                                        </p:cTn>
                                        <p:tgtEl>
                                          <p:spTgt spid="1000466"/>
                                        </p:tgtEl>
                                        <p:attrNameLst>
                                          <p:attrName>style.visibility</p:attrName>
                                        </p:attrNameLst>
                                      </p:cBhvr>
                                      <p:to>
                                        <p:strVal val="visible"/>
                                      </p:to>
                                    </p:set>
                                    <p:animEffect transition="in" filter="wipe(down)">
                                      <p:cBhvr>
                                        <p:cTn id="15" dur="500"/>
                                        <p:tgtEl>
                                          <p:spTgt spid="100046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00048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00467"/>
                                        </p:tgtEl>
                                        <p:attrNameLst>
                                          <p:attrName>style.visibility</p:attrName>
                                        </p:attrNameLst>
                                      </p:cBhvr>
                                      <p:to>
                                        <p:strVal val="visible"/>
                                      </p:to>
                                    </p:set>
                                  </p:childTnLst>
                                </p:cTn>
                              </p:par>
                            </p:childTnLst>
                          </p:cTn>
                        </p:par>
                        <p:par>
                          <p:cTn id="24" fill="hold" nodeType="afterGroup">
                            <p:stCondLst>
                              <p:cond delay="0"/>
                            </p:stCondLst>
                            <p:childTnLst>
                              <p:par>
                                <p:cTn id="25" presetID="22" presetClass="entr" presetSubtype="8" fill="hold" nodeType="afterEffect">
                                  <p:stCondLst>
                                    <p:cond delay="0"/>
                                  </p:stCondLst>
                                  <p:childTnLst>
                                    <p:set>
                                      <p:cBhvr>
                                        <p:cTn id="26" dur="1" fill="hold">
                                          <p:stCondLst>
                                            <p:cond delay="0"/>
                                          </p:stCondLst>
                                        </p:cTn>
                                        <p:tgtEl>
                                          <p:spTgt spid="1000469"/>
                                        </p:tgtEl>
                                        <p:attrNameLst>
                                          <p:attrName>style.visibility</p:attrName>
                                        </p:attrNameLst>
                                      </p:cBhvr>
                                      <p:to>
                                        <p:strVal val="visible"/>
                                      </p:to>
                                    </p:set>
                                    <p:animEffect transition="in" filter="wipe(left)">
                                      <p:cBhvr>
                                        <p:cTn id="27" dur="500"/>
                                        <p:tgtEl>
                                          <p:spTgt spid="1000469"/>
                                        </p:tgtEl>
                                      </p:cBhvr>
                                    </p:animEffect>
                                  </p:childTnLst>
                                </p:cTn>
                              </p:par>
                            </p:childTnLst>
                          </p:cTn>
                        </p:par>
                        <p:par>
                          <p:cTn id="28" fill="hold" nodeType="afterGroup">
                            <p:stCondLst>
                              <p:cond delay="500"/>
                            </p:stCondLst>
                            <p:childTnLst>
                              <p:par>
                                <p:cTn id="29" presetID="22" presetClass="entr" presetSubtype="8" fill="hold" nodeType="afterEffect">
                                  <p:stCondLst>
                                    <p:cond delay="0"/>
                                  </p:stCondLst>
                                  <p:childTnLst>
                                    <p:set>
                                      <p:cBhvr>
                                        <p:cTn id="30" dur="1" fill="hold">
                                          <p:stCondLst>
                                            <p:cond delay="0"/>
                                          </p:stCondLst>
                                        </p:cTn>
                                        <p:tgtEl>
                                          <p:spTgt spid="1000468"/>
                                        </p:tgtEl>
                                        <p:attrNameLst>
                                          <p:attrName>style.visibility</p:attrName>
                                        </p:attrNameLst>
                                      </p:cBhvr>
                                      <p:to>
                                        <p:strVal val="visible"/>
                                      </p:to>
                                    </p:set>
                                    <p:animEffect transition="in" filter="wipe(left)">
                                      <p:cBhvr>
                                        <p:cTn id="31" dur="500"/>
                                        <p:tgtEl>
                                          <p:spTgt spid="100046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00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454" grpId="0" animBg="1"/>
      <p:bldP spid="1000464" grpId="0"/>
      <p:bldP spid="1000465" grpId="0" animBg="1"/>
      <p:bldP spid="100046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www.ti.com/ds_dgm/images/fbd_slas735j.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066" y="2036788"/>
            <a:ext cx="5573342" cy="4010621"/>
          </a:xfrm>
          <a:prstGeom prst="rect">
            <a:avLst/>
          </a:prstGeom>
          <a:noFill/>
          <a:extLst>
            <a:ext uri="{909E8E84-426E-40dd-AFC4-6F175D3DCCD1}">
              <a14:hiddenFill xmlns:a14="http://schemas.microsoft.com/office/drawing/2010/main" xmlns="">
                <a:solidFill>
                  <a:srgbClr val="FFFFFF"/>
                </a:solidFill>
              </a14:hiddenFill>
            </a:ext>
          </a:extLst>
        </p:spPr>
      </p:pic>
      <p:sp>
        <p:nvSpPr>
          <p:cNvPr id="1001474" name="Rectangle 2"/>
          <p:cNvSpPr>
            <a:spLocks noGrp="1" noChangeArrowheads="1"/>
          </p:cNvSpPr>
          <p:nvPr>
            <p:ph type="title"/>
          </p:nvPr>
        </p:nvSpPr>
        <p:spPr/>
        <p:txBody>
          <a:bodyPr/>
          <a:lstStyle/>
          <a:p>
            <a:r>
              <a:rPr lang="en-US" altLang="zh-TW" smtClean="0"/>
              <a:t>Requirements of MSP430 for ADC</a:t>
            </a:r>
            <a:endParaRPr lang="en-US" altLang="zh-TW"/>
          </a:p>
        </p:txBody>
      </p:sp>
      <p:sp>
        <p:nvSpPr>
          <p:cNvPr id="1001475" name="Rectangle 3"/>
          <p:cNvSpPr>
            <a:spLocks noGrp="1" noChangeArrowheads="1"/>
          </p:cNvSpPr>
          <p:nvPr>
            <p:ph type="body" idx="1"/>
          </p:nvPr>
        </p:nvSpPr>
        <p:spPr/>
        <p:txBody>
          <a:bodyPr/>
          <a:lstStyle/>
          <a:p>
            <a:r>
              <a:rPr lang="en-US" altLang="zh-TW" smtClean="0"/>
              <a:t>Provide continuous sampling of multiple analog inputs and store sampled data</a:t>
            </a:r>
            <a:endParaRPr lang="en-US" altLang="zh-TW"/>
          </a:p>
        </p:txBody>
      </p:sp>
      <p:sp>
        <p:nvSpPr>
          <p:cNvPr id="13" name="投影片編號版面配置區 5"/>
          <p:cNvSpPr>
            <a:spLocks noGrp="1"/>
          </p:cNvSpPr>
          <p:nvPr>
            <p:ph type="sldNum" sz="quarter" idx="11"/>
          </p:nvPr>
        </p:nvSpPr>
        <p:spPr>
          <a:xfrm>
            <a:off x="6731000" y="6229350"/>
            <a:ext cx="1905000" cy="457200"/>
          </a:xfrm>
        </p:spPr>
        <p:txBody>
          <a:bodyPr/>
          <a:lstStyle/>
          <a:p>
            <a:fld id="{8970EE7A-99A9-43C1-957F-C3DA9B85E218}" type="slidenum">
              <a:rPr lang="zh-TW" altLang="en-US" smtClean="0"/>
              <a:pPr/>
              <a:t>15</a:t>
            </a:fld>
            <a:endParaRPr lang="zh-TW" altLang="zh-TW"/>
          </a:p>
        </p:txBody>
      </p:sp>
      <p:sp>
        <p:nvSpPr>
          <p:cNvPr id="1001477" name="Rectangle 5"/>
          <p:cNvSpPr>
            <a:spLocks noChangeArrowheads="1"/>
          </p:cNvSpPr>
          <p:nvPr/>
        </p:nvSpPr>
        <p:spPr bwMode="auto">
          <a:xfrm>
            <a:off x="5363890" y="2709565"/>
            <a:ext cx="576262" cy="100806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01478" name="Line 6"/>
          <p:cNvSpPr>
            <a:spLocks noChangeShapeType="1"/>
          </p:cNvSpPr>
          <p:nvPr/>
        </p:nvSpPr>
        <p:spPr bwMode="auto">
          <a:xfrm flipV="1">
            <a:off x="2411760" y="1974850"/>
            <a:ext cx="2952328" cy="1399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01480" name="Rectangle 8"/>
          <p:cNvSpPr>
            <a:spLocks noChangeArrowheads="1"/>
          </p:cNvSpPr>
          <p:nvPr/>
        </p:nvSpPr>
        <p:spPr bwMode="auto">
          <a:xfrm>
            <a:off x="2771800" y="3646190"/>
            <a:ext cx="576262" cy="935038"/>
          </a:xfrm>
          <a:prstGeom prst="rect">
            <a:avLst/>
          </a:prstGeom>
          <a:noFill/>
          <a:ln w="38100">
            <a:solidFill>
              <a:srgbClr val="FF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cxnSp>
        <p:nvCxnSpPr>
          <p:cNvPr id="1001481" name="AutoShape 9"/>
          <p:cNvCxnSpPr>
            <a:cxnSpLocks noChangeShapeType="1"/>
            <a:stCxn id="1001480" idx="3"/>
            <a:endCxn id="1001477" idx="2"/>
          </p:cNvCxnSpPr>
          <p:nvPr/>
        </p:nvCxnSpPr>
        <p:spPr bwMode="auto">
          <a:xfrm flipV="1">
            <a:off x="3348062" y="3717628"/>
            <a:ext cx="2303959" cy="396081"/>
          </a:xfrm>
          <a:prstGeom prst="bentConnector2">
            <a:avLst/>
          </a:prstGeom>
          <a:noFill/>
          <a:ln w="28575">
            <a:solidFill>
              <a:srgbClr val="FF33CC"/>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1482" name="Rectangle 10"/>
          <p:cNvSpPr>
            <a:spLocks noChangeArrowheads="1"/>
          </p:cNvSpPr>
          <p:nvPr/>
        </p:nvSpPr>
        <p:spPr bwMode="auto">
          <a:xfrm>
            <a:off x="4644033" y="2709565"/>
            <a:ext cx="574675" cy="1008063"/>
          </a:xfrm>
          <a:prstGeom prst="rect">
            <a:avLst/>
          </a:prstGeom>
          <a:noFill/>
          <a:ln w="28575">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cxnSp>
        <p:nvCxnSpPr>
          <p:cNvPr id="1001483" name="AutoShape 11"/>
          <p:cNvCxnSpPr>
            <a:cxnSpLocks noChangeShapeType="1"/>
            <a:stCxn id="1001480" idx="3"/>
            <a:endCxn id="1001482" idx="2"/>
          </p:cNvCxnSpPr>
          <p:nvPr/>
        </p:nvCxnSpPr>
        <p:spPr bwMode="auto">
          <a:xfrm flipV="1">
            <a:off x="3348062" y="3717628"/>
            <a:ext cx="1583309" cy="396081"/>
          </a:xfrm>
          <a:prstGeom prst="bentConnector2">
            <a:avLst/>
          </a:prstGeom>
          <a:noFill/>
          <a:ln w="28575">
            <a:solidFill>
              <a:srgbClr val="33CC33"/>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 Box 12"/>
          <p:cNvSpPr txBox="1">
            <a:spLocks noChangeArrowheads="1"/>
          </p:cNvSpPr>
          <p:nvPr/>
        </p:nvSpPr>
        <p:spPr bwMode="auto">
          <a:xfrm>
            <a:off x="107950" y="2780928"/>
            <a:ext cx="2417934" cy="1015663"/>
          </a:xfrm>
          <a:prstGeom prst="rect">
            <a:avLst/>
          </a:prstGeom>
          <a:noFill/>
          <a:ln w="9525">
            <a:noFill/>
            <a:miter lim="800000"/>
            <a:headEnd/>
            <a:tailEnd/>
          </a:ln>
          <a:effectLst/>
        </p:spPr>
        <p:txBody>
          <a:bodyPr wrap="square">
            <a:spAutoFit/>
          </a:bodyPr>
          <a:lstStyle/>
          <a:p>
            <a:r>
              <a:rPr lang="en-US" altLang="zh-TW" sz="2000" dirty="0">
                <a:latin typeface="+mn-lt"/>
              </a:rPr>
              <a:t>Interrupt CPU on every </a:t>
            </a:r>
            <a:r>
              <a:rPr lang="en-US" altLang="zh-TW" sz="2000" dirty="0" smtClean="0">
                <a:latin typeface="+mn-lt"/>
              </a:rPr>
              <a:t>word </a:t>
            </a:r>
            <a:r>
              <a:rPr lang="en-US" altLang="zh-TW" sz="2000" dirty="0">
                <a:latin typeface="+mn-lt"/>
              </a:rPr>
              <a:t>sampled from ADC </a:t>
            </a:r>
          </a:p>
        </p:txBody>
      </p:sp>
      <p:sp>
        <p:nvSpPr>
          <p:cNvPr id="15" name="Text Box 13"/>
          <p:cNvSpPr txBox="1">
            <a:spLocks noChangeArrowheads="1"/>
          </p:cNvSpPr>
          <p:nvPr/>
        </p:nvSpPr>
        <p:spPr bwMode="auto">
          <a:xfrm>
            <a:off x="107950" y="3977769"/>
            <a:ext cx="2376897" cy="1631216"/>
          </a:xfrm>
          <a:prstGeom prst="rect">
            <a:avLst/>
          </a:prstGeom>
          <a:noFill/>
          <a:ln w="9525">
            <a:noFill/>
            <a:miter lim="800000"/>
            <a:headEnd/>
            <a:tailEnd/>
          </a:ln>
          <a:effectLst/>
        </p:spPr>
        <p:txBody>
          <a:bodyPr wrap="square">
            <a:spAutoFit/>
          </a:bodyPr>
          <a:lstStyle/>
          <a:p>
            <a:r>
              <a:rPr lang="en-US" altLang="zh-TW" sz="2000" dirty="0">
                <a:latin typeface="+mn-lt"/>
              </a:rPr>
              <a:t>Use software (ISR run </a:t>
            </a:r>
            <a:r>
              <a:rPr lang="en-US" altLang="zh-TW" sz="2000" dirty="0" smtClean="0">
                <a:latin typeface="+mn-lt"/>
              </a:rPr>
              <a:t>by the </a:t>
            </a:r>
            <a:r>
              <a:rPr lang="en-US" altLang="zh-TW" sz="2000" dirty="0">
                <a:latin typeface="+mn-lt"/>
              </a:rPr>
              <a:t>CPU) to move </a:t>
            </a:r>
            <a:r>
              <a:rPr lang="en-US" altLang="zh-TW" sz="2000" dirty="0" smtClean="0">
                <a:latin typeface="+mn-lt"/>
              </a:rPr>
              <a:t>data from </a:t>
            </a:r>
            <a:r>
              <a:rPr lang="en-US" altLang="zh-TW" sz="2000" dirty="0">
                <a:latin typeface="+mn-lt"/>
              </a:rPr>
              <a:t>ADC </a:t>
            </a:r>
            <a:r>
              <a:rPr lang="en-US" altLang="zh-TW" sz="2000" dirty="0" smtClean="0">
                <a:latin typeface="+mn-lt"/>
              </a:rPr>
              <a:t>(ADC10MEM) to </a:t>
            </a:r>
            <a:r>
              <a:rPr lang="en-US" altLang="zh-TW" sz="2000" dirty="0">
                <a:latin typeface="+mn-lt"/>
              </a:rPr>
              <a:t>memory</a:t>
            </a:r>
          </a:p>
        </p:txBody>
      </p:sp>
    </p:spTree>
    <p:extLst>
      <p:ext uri="{BB962C8B-B14F-4D97-AF65-F5344CB8AC3E}">
        <p14:creationId xmlns:p14="http://schemas.microsoft.com/office/powerpoint/2010/main" val="3807073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1478"/>
                                        </p:tgtEl>
                                        <p:attrNameLst>
                                          <p:attrName>style.visibility</p:attrName>
                                        </p:attrNameLst>
                                      </p:cBhvr>
                                      <p:to>
                                        <p:strVal val="visible"/>
                                      </p:to>
                                    </p:set>
                                    <p:animEffect transition="in" filter="wipe(left)">
                                      <p:cBhvr>
                                        <p:cTn id="7" dur="500"/>
                                        <p:tgtEl>
                                          <p:spTgt spid="10014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0148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1001481"/>
                                        </p:tgtEl>
                                        <p:attrNameLst>
                                          <p:attrName>style.visibility</p:attrName>
                                        </p:attrNameLst>
                                      </p:cBhvr>
                                      <p:to>
                                        <p:strVal val="visible"/>
                                      </p:to>
                                    </p:set>
                                    <p:animEffect transition="in" filter="wipe(right)">
                                      <p:cBhvr>
                                        <p:cTn id="16" dur="500"/>
                                        <p:tgtEl>
                                          <p:spTgt spid="100148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01482"/>
                                        </p:tgtEl>
                                        <p:attrNameLst>
                                          <p:attrName>style.visibility</p:attrName>
                                        </p:attrNameLst>
                                      </p:cBhvr>
                                      <p:to>
                                        <p:strVal val="visible"/>
                                      </p:to>
                                    </p:set>
                                  </p:childTnLst>
                                </p:cTn>
                              </p:par>
                            </p:childTnLst>
                          </p:cTn>
                        </p:par>
                        <p:par>
                          <p:cTn id="21" fill="hold" nodeType="afterGroup">
                            <p:stCondLst>
                              <p:cond delay="0"/>
                            </p:stCondLst>
                            <p:childTnLst>
                              <p:par>
                                <p:cTn id="22" presetID="22" presetClass="entr" presetSubtype="8" fill="hold" nodeType="afterEffect">
                                  <p:stCondLst>
                                    <p:cond delay="0"/>
                                  </p:stCondLst>
                                  <p:childTnLst>
                                    <p:set>
                                      <p:cBhvr>
                                        <p:cTn id="23" dur="1" fill="hold">
                                          <p:stCondLst>
                                            <p:cond delay="0"/>
                                          </p:stCondLst>
                                        </p:cTn>
                                        <p:tgtEl>
                                          <p:spTgt spid="1001483"/>
                                        </p:tgtEl>
                                        <p:attrNameLst>
                                          <p:attrName>style.visibility</p:attrName>
                                        </p:attrNameLst>
                                      </p:cBhvr>
                                      <p:to>
                                        <p:strVal val="visible"/>
                                      </p:to>
                                    </p:set>
                                    <p:animEffect transition="in" filter="wipe(left)">
                                      <p:cBhvr>
                                        <p:cTn id="24" dur="500"/>
                                        <p:tgtEl>
                                          <p:spTgt spid="100148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478" grpId="0" animBg="1"/>
      <p:bldP spid="1001480" grpId="0" animBg="1"/>
      <p:bldP spid="1001482" grpId="0" animBg="1"/>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www.ti.com/ds_dgm/images/fbd_slas735j.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066" y="2036788"/>
            <a:ext cx="5573342" cy="4010621"/>
          </a:xfrm>
          <a:prstGeom prst="rect">
            <a:avLst/>
          </a:prstGeom>
          <a:noFill/>
          <a:extLst>
            <a:ext uri="{909E8E84-426E-40dd-AFC4-6F175D3DCCD1}">
              <a14:hiddenFill xmlns:a14="http://schemas.microsoft.com/office/drawing/2010/main" xmlns="">
                <a:solidFill>
                  <a:srgbClr val="FFFFFF"/>
                </a:solidFill>
              </a14:hiddenFill>
            </a:ext>
          </a:extLst>
        </p:spPr>
      </p:pic>
      <p:sp>
        <p:nvSpPr>
          <p:cNvPr id="1002498" name="Rectangle 2"/>
          <p:cNvSpPr>
            <a:spLocks noGrp="1" noChangeArrowheads="1"/>
          </p:cNvSpPr>
          <p:nvPr>
            <p:ph type="title"/>
          </p:nvPr>
        </p:nvSpPr>
        <p:spPr/>
        <p:txBody>
          <a:bodyPr/>
          <a:lstStyle/>
          <a:p>
            <a:r>
              <a:rPr lang="en-US" altLang="zh-TW" smtClean="0"/>
              <a:t>Requirements of MSP430 for ADC</a:t>
            </a:r>
            <a:endParaRPr lang="en-US" altLang="zh-TW"/>
          </a:p>
        </p:txBody>
      </p:sp>
      <p:sp>
        <p:nvSpPr>
          <p:cNvPr id="1002499" name="Rectangle 3"/>
          <p:cNvSpPr>
            <a:spLocks noGrp="1" noChangeArrowheads="1"/>
          </p:cNvSpPr>
          <p:nvPr>
            <p:ph type="body" idx="1"/>
          </p:nvPr>
        </p:nvSpPr>
        <p:spPr/>
        <p:txBody>
          <a:bodyPr/>
          <a:lstStyle/>
          <a:p>
            <a:r>
              <a:rPr lang="en-US" altLang="zh-TW" dirty="0" smtClean="0"/>
              <a:t>Provide continuous sampling of multiple analog inputs and store sampled data</a:t>
            </a:r>
            <a:endParaRPr lang="en-US" altLang="zh-TW" dirty="0"/>
          </a:p>
        </p:txBody>
      </p:sp>
      <p:sp>
        <p:nvSpPr>
          <p:cNvPr id="11" name="投影片編號版面配置區 5"/>
          <p:cNvSpPr>
            <a:spLocks noGrp="1"/>
          </p:cNvSpPr>
          <p:nvPr>
            <p:ph type="sldNum" sz="quarter" idx="11"/>
          </p:nvPr>
        </p:nvSpPr>
        <p:spPr>
          <a:xfrm>
            <a:off x="6731000" y="6229350"/>
            <a:ext cx="1905000" cy="457200"/>
          </a:xfrm>
        </p:spPr>
        <p:txBody>
          <a:bodyPr/>
          <a:lstStyle/>
          <a:p>
            <a:fld id="{2024782E-9F3F-43C1-A3F0-C99DEC32DC77}" type="slidenum">
              <a:rPr lang="zh-TW" altLang="en-US" smtClean="0"/>
              <a:pPr/>
              <a:t>16</a:t>
            </a:fld>
            <a:endParaRPr lang="zh-TW" altLang="zh-TW"/>
          </a:p>
        </p:txBody>
      </p:sp>
      <p:sp>
        <p:nvSpPr>
          <p:cNvPr id="1002501" name="Rectangle 5"/>
          <p:cNvSpPr>
            <a:spLocks noChangeArrowheads="1"/>
          </p:cNvSpPr>
          <p:nvPr/>
        </p:nvSpPr>
        <p:spPr bwMode="auto">
          <a:xfrm>
            <a:off x="5363716" y="2709565"/>
            <a:ext cx="576262" cy="100806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02506" name="Rectangle 10"/>
          <p:cNvSpPr>
            <a:spLocks noChangeArrowheads="1"/>
          </p:cNvSpPr>
          <p:nvPr/>
        </p:nvSpPr>
        <p:spPr bwMode="auto">
          <a:xfrm>
            <a:off x="4644008" y="2709565"/>
            <a:ext cx="574675" cy="1008063"/>
          </a:xfrm>
          <a:prstGeom prst="rect">
            <a:avLst/>
          </a:prstGeom>
          <a:noFill/>
          <a:ln w="28575">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02508" name="AutoShape 12"/>
          <p:cNvSpPr>
            <a:spLocks noChangeArrowheads="1"/>
          </p:cNvSpPr>
          <p:nvPr/>
        </p:nvSpPr>
        <p:spPr bwMode="auto">
          <a:xfrm>
            <a:off x="5076378" y="2996952"/>
            <a:ext cx="431800" cy="360363"/>
          </a:xfrm>
          <a:prstGeom prst="leftArrow">
            <a:avLst>
              <a:gd name="adj1" fmla="val 50000"/>
              <a:gd name="adj2" fmla="val 299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4" name="Line 6"/>
          <p:cNvSpPr>
            <a:spLocks noChangeShapeType="1"/>
          </p:cNvSpPr>
          <p:nvPr/>
        </p:nvSpPr>
        <p:spPr bwMode="auto">
          <a:xfrm flipV="1">
            <a:off x="2411760" y="1974850"/>
            <a:ext cx="2952328" cy="1399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 name="Text Box 10"/>
          <p:cNvSpPr txBox="1">
            <a:spLocks noChangeArrowheads="1"/>
          </p:cNvSpPr>
          <p:nvPr/>
        </p:nvSpPr>
        <p:spPr bwMode="auto">
          <a:xfrm>
            <a:off x="211007" y="4193793"/>
            <a:ext cx="2128745" cy="1323439"/>
          </a:xfrm>
          <a:prstGeom prst="rect">
            <a:avLst/>
          </a:prstGeom>
          <a:noFill/>
          <a:ln w="9525">
            <a:noFill/>
            <a:miter lim="800000"/>
            <a:headEnd/>
            <a:tailEnd/>
          </a:ln>
          <a:effectLst/>
        </p:spPr>
        <p:txBody>
          <a:bodyPr wrap="square">
            <a:spAutoFit/>
          </a:bodyPr>
          <a:lstStyle/>
          <a:p>
            <a:r>
              <a:rPr lang="en-US" altLang="zh-TW" sz="2000" dirty="0">
                <a:latin typeface="+mn-lt"/>
              </a:rPr>
              <a:t>Interrupt CPU </a:t>
            </a:r>
            <a:r>
              <a:rPr lang="en-US" altLang="zh-TW" sz="2000" dirty="0" smtClean="0">
                <a:latin typeface="+mn-lt"/>
              </a:rPr>
              <a:t>when block </a:t>
            </a:r>
            <a:r>
              <a:rPr lang="en-US" altLang="zh-TW" sz="2000" dirty="0">
                <a:latin typeface="+mn-lt"/>
              </a:rPr>
              <a:t>transfer is</a:t>
            </a:r>
          </a:p>
          <a:p>
            <a:r>
              <a:rPr lang="en-US" altLang="zh-TW" sz="2000" dirty="0">
                <a:latin typeface="+mn-lt"/>
              </a:rPr>
              <a:t>completed </a:t>
            </a:r>
          </a:p>
        </p:txBody>
      </p:sp>
      <p:sp>
        <p:nvSpPr>
          <p:cNvPr id="13" name="Text Box 11"/>
          <p:cNvSpPr txBox="1">
            <a:spLocks noChangeArrowheads="1"/>
          </p:cNvSpPr>
          <p:nvPr/>
        </p:nvSpPr>
        <p:spPr bwMode="auto">
          <a:xfrm>
            <a:off x="107950" y="2348880"/>
            <a:ext cx="2563116" cy="1631216"/>
          </a:xfrm>
          <a:prstGeom prst="rect">
            <a:avLst/>
          </a:prstGeom>
          <a:noFill/>
          <a:ln w="9525">
            <a:noFill/>
            <a:miter lim="800000"/>
            <a:headEnd/>
            <a:tailEnd/>
          </a:ln>
          <a:effectLst/>
        </p:spPr>
        <p:txBody>
          <a:bodyPr wrap="square">
            <a:spAutoFit/>
          </a:bodyPr>
          <a:lstStyle/>
          <a:p>
            <a:r>
              <a:rPr lang="en-US" altLang="zh-TW" sz="2000" dirty="0">
                <a:latin typeface="+mn-lt"/>
              </a:rPr>
              <a:t>Use hardware (Data</a:t>
            </a:r>
            <a:br>
              <a:rPr lang="en-US" altLang="zh-TW" sz="2000" dirty="0">
                <a:latin typeface="+mn-lt"/>
              </a:rPr>
            </a:br>
            <a:r>
              <a:rPr lang="en-US" altLang="zh-TW" sz="2000" dirty="0">
                <a:latin typeface="+mn-lt"/>
              </a:rPr>
              <a:t>Transfer Controller, DTC</a:t>
            </a:r>
            <a:r>
              <a:rPr lang="en-US" altLang="zh-TW" sz="2000" dirty="0" smtClean="0">
                <a:latin typeface="+mn-lt"/>
              </a:rPr>
              <a:t>) to </a:t>
            </a:r>
            <a:r>
              <a:rPr lang="en-US" altLang="zh-TW" sz="2000" dirty="0">
                <a:latin typeface="+mn-lt"/>
              </a:rPr>
              <a:t>move data from ADC </a:t>
            </a:r>
            <a:r>
              <a:rPr lang="en-US" altLang="zh-TW" sz="2000" dirty="0" smtClean="0">
                <a:latin typeface="+mn-lt"/>
              </a:rPr>
              <a:t>to memory</a:t>
            </a:r>
          </a:p>
          <a:p>
            <a:r>
              <a:rPr lang="en-US" altLang="zh-TW" sz="2000" dirty="0" smtClean="0">
                <a:latin typeface="+mn-lt"/>
                <a:sym typeface="Wingdings" panose="05000000000000000000" pitchFamily="2" charset="2"/>
              </a:rPr>
              <a:t> DMA</a:t>
            </a:r>
            <a:endParaRPr lang="en-US" altLang="zh-TW" sz="2000" dirty="0">
              <a:latin typeface="+mn-lt"/>
            </a:endParaRPr>
          </a:p>
        </p:txBody>
      </p:sp>
    </p:spTree>
    <p:extLst>
      <p:ext uri="{BB962C8B-B14F-4D97-AF65-F5344CB8AC3E}">
        <p14:creationId xmlns:p14="http://schemas.microsoft.com/office/powerpoint/2010/main" val="2528908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25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1002508"/>
                                        </p:tgtEl>
                                        <p:attrNameLst>
                                          <p:attrName>style.visibility</p:attrName>
                                        </p:attrNameLst>
                                      </p:cBhvr>
                                      <p:to>
                                        <p:strVal val="visible"/>
                                      </p:to>
                                    </p:set>
                                    <p:animEffect transition="in" filter="wipe(right)">
                                      <p:cBhvr>
                                        <p:cTn id="11" dur="500"/>
                                        <p:tgtEl>
                                          <p:spTgt spid="1002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2506" grpId="0" animBg="1"/>
      <p:bldP spid="100250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p:cNvSpPr>
            <a:spLocks noGrp="1" noChangeArrowheads="1"/>
          </p:cNvSpPr>
          <p:nvPr>
            <p:ph type="title"/>
          </p:nvPr>
        </p:nvSpPr>
        <p:spPr/>
        <p:txBody>
          <a:bodyPr/>
          <a:lstStyle/>
          <a:p>
            <a:r>
              <a:rPr lang="en-US" altLang="zh-TW" smtClean="0"/>
              <a:t>ADC in MSP430</a:t>
            </a:r>
            <a:endParaRPr lang="en-US" altLang="zh-TW"/>
          </a:p>
        </p:txBody>
      </p:sp>
      <p:sp>
        <p:nvSpPr>
          <p:cNvPr id="1003523" name="Rectangle 3"/>
          <p:cNvSpPr>
            <a:spLocks noGrp="1" noChangeArrowheads="1"/>
          </p:cNvSpPr>
          <p:nvPr>
            <p:ph type="body" idx="1"/>
          </p:nvPr>
        </p:nvSpPr>
        <p:spPr/>
        <p:txBody>
          <a:bodyPr/>
          <a:lstStyle/>
          <a:p>
            <a:pPr marL="0" indent="0">
              <a:spcBef>
                <a:spcPts val="300"/>
              </a:spcBef>
              <a:buNone/>
            </a:pPr>
            <a:r>
              <a:rPr lang="en-US" altLang="zh-TW" dirty="0" smtClean="0"/>
              <a:t>MSP430 may contain one or more converters:</a:t>
            </a:r>
          </a:p>
          <a:p>
            <a:pPr>
              <a:spcBef>
                <a:spcPts val="300"/>
              </a:spcBef>
            </a:pPr>
            <a:r>
              <a:rPr lang="en-US" altLang="zh-TW" dirty="0" smtClean="0"/>
              <a:t>Comparator: </a:t>
            </a:r>
          </a:p>
          <a:p>
            <a:pPr lvl="1">
              <a:spcBef>
                <a:spcPts val="300"/>
              </a:spcBef>
            </a:pPr>
            <a:r>
              <a:rPr lang="en-US" altLang="zh-TW" dirty="0" smtClean="0"/>
              <a:t>Compare the voltages on its two input terminals and return 0 or 1, e.g., </a:t>
            </a:r>
            <a:r>
              <a:rPr lang="en-US" altLang="zh-TW" dirty="0" err="1" smtClean="0"/>
              <a:t>Comparator_A</a:t>
            </a:r>
            <a:r>
              <a:rPr lang="en-US" altLang="zh-TW" dirty="0" smtClean="0"/>
              <a:t>+</a:t>
            </a:r>
          </a:p>
          <a:p>
            <a:pPr>
              <a:spcBef>
                <a:spcPts val="300"/>
              </a:spcBef>
            </a:pPr>
            <a:r>
              <a:rPr lang="en-US" altLang="zh-TW" dirty="0" smtClean="0"/>
              <a:t>Successive-approximation ADC: </a:t>
            </a:r>
          </a:p>
          <a:p>
            <a:pPr lvl="1">
              <a:spcBef>
                <a:spcPts val="300"/>
              </a:spcBef>
            </a:pPr>
            <a:r>
              <a:rPr lang="en-US" altLang="zh-TW" dirty="0" smtClean="0"/>
              <a:t>Use binary search to determine the closest digital representation of the input signal, e.g., ADC10 and ADC12 to give 10 and 12 bits of output</a:t>
            </a:r>
          </a:p>
          <a:p>
            <a:pPr>
              <a:spcBef>
                <a:spcPts val="300"/>
              </a:spcBef>
            </a:pPr>
            <a:r>
              <a:rPr lang="en-US" altLang="zh-TW" dirty="0" smtClean="0"/>
              <a:t>Sigma-delta ADC: </a:t>
            </a:r>
          </a:p>
          <a:p>
            <a:pPr lvl="1">
              <a:spcBef>
                <a:spcPts val="300"/>
              </a:spcBef>
            </a:pPr>
            <a:r>
              <a:rPr lang="en-US" altLang="zh-TW" dirty="0" smtClean="0"/>
              <a:t>A more complicated ADC that gives higher resolution (more bits) but at a slower speed, e.g., SD16 and SD16_A, both of which give a 16-bit output</a:t>
            </a:r>
            <a:endParaRPr lang="zh-TW" altLang="en-US" dirty="0"/>
          </a:p>
        </p:txBody>
      </p:sp>
      <p:sp>
        <p:nvSpPr>
          <p:cNvPr id="6" name="投影片編號版面配置區 5"/>
          <p:cNvSpPr>
            <a:spLocks noGrp="1"/>
          </p:cNvSpPr>
          <p:nvPr>
            <p:ph type="sldNum" sz="quarter" idx="11"/>
          </p:nvPr>
        </p:nvSpPr>
        <p:spPr>
          <a:xfrm>
            <a:off x="6731000" y="6229350"/>
            <a:ext cx="1905000" cy="457200"/>
          </a:xfrm>
        </p:spPr>
        <p:txBody>
          <a:bodyPr/>
          <a:lstStyle/>
          <a:p>
            <a:fld id="{C1A8EF46-29CB-47A1-A4AE-4E7219A471B8}" type="slidenum">
              <a:rPr lang="zh-TW" altLang="en-US" smtClean="0"/>
              <a:pPr/>
              <a:t>17</a:t>
            </a:fld>
            <a:endParaRPr lang="zh-TW" altLang="zh-TW"/>
          </a:p>
        </p:txBody>
      </p:sp>
      <p:sp>
        <p:nvSpPr>
          <p:cNvPr id="1003524" name="Oval 4"/>
          <p:cNvSpPr>
            <a:spLocks noChangeArrowheads="1"/>
          </p:cNvSpPr>
          <p:nvPr/>
        </p:nvSpPr>
        <p:spPr bwMode="auto">
          <a:xfrm>
            <a:off x="6012161" y="3644901"/>
            <a:ext cx="1080120" cy="576188"/>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extLst>
      <p:ext uri="{BB962C8B-B14F-4D97-AF65-F5344CB8AC3E}">
        <p14:creationId xmlns:p14="http://schemas.microsoft.com/office/powerpoint/2010/main" val="2682398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003524"/>
                                        </p:tgtEl>
                                        <p:attrNameLst>
                                          <p:attrName>style.visibility</p:attrName>
                                        </p:attrNameLst>
                                      </p:cBhvr>
                                      <p:to>
                                        <p:strVal val="visible"/>
                                      </p:to>
                                    </p:set>
                                    <p:anim calcmode="lin" valueType="num">
                                      <p:cBhvr>
                                        <p:cTn id="7" dur="1000" fill="hold"/>
                                        <p:tgtEl>
                                          <p:spTgt spid="1003524"/>
                                        </p:tgtEl>
                                        <p:attrNameLst>
                                          <p:attrName>ppt_w</p:attrName>
                                        </p:attrNameLst>
                                      </p:cBhvr>
                                      <p:tavLst>
                                        <p:tav tm="0" fmla="#ppt_w*sin(2.5*pi*$)">
                                          <p:val>
                                            <p:fltVal val="0"/>
                                          </p:val>
                                        </p:tav>
                                        <p:tav tm="100000">
                                          <p:val>
                                            <p:fltVal val="1"/>
                                          </p:val>
                                        </p:tav>
                                      </p:tavLst>
                                    </p:anim>
                                    <p:anim calcmode="lin" valueType="num">
                                      <p:cBhvr>
                                        <p:cTn id="8" dur="1000" fill="hold"/>
                                        <p:tgtEl>
                                          <p:spTgt spid="10035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20" name="Rectangle 4"/>
          <p:cNvSpPr>
            <a:spLocks noGrp="1" noChangeArrowheads="1"/>
          </p:cNvSpPr>
          <p:nvPr>
            <p:ph type="title"/>
          </p:nvPr>
        </p:nvSpPr>
        <p:spPr/>
        <p:txBody>
          <a:bodyPr/>
          <a:lstStyle/>
          <a:p>
            <a:r>
              <a:rPr lang="en-US" altLang="zh-TW" smtClean="0"/>
              <a:t>Simplified Block Diagram of ADC10</a:t>
            </a:r>
            <a:endParaRPr lang="en-US" altLang="zh-TW"/>
          </a:p>
        </p:txBody>
      </p:sp>
      <p:sp>
        <p:nvSpPr>
          <p:cNvPr id="27" name="投影片編號版面配置區 4"/>
          <p:cNvSpPr>
            <a:spLocks noGrp="1"/>
          </p:cNvSpPr>
          <p:nvPr>
            <p:ph type="sldNum" sz="quarter" idx="11"/>
          </p:nvPr>
        </p:nvSpPr>
        <p:spPr>
          <a:xfrm>
            <a:off x="6731000" y="6229350"/>
            <a:ext cx="1905000" cy="457200"/>
          </a:xfrm>
        </p:spPr>
        <p:txBody>
          <a:bodyPr/>
          <a:lstStyle/>
          <a:p>
            <a:fld id="{C3EE201C-5E8D-42F4-9125-4755632FA01E}" type="slidenum">
              <a:rPr lang="zh-TW" altLang="en-US" smtClean="0"/>
              <a:pPr/>
              <a:t>18</a:t>
            </a:fld>
            <a:endParaRPr lang="zh-TW" altLang="zh-TW"/>
          </a:p>
        </p:txBody>
      </p:sp>
      <p:pic>
        <p:nvPicPr>
          <p:cNvPr id="9308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213" y="1230784"/>
            <a:ext cx="7540625"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0823" name="Line 7"/>
          <p:cNvSpPr>
            <a:spLocks noChangeShapeType="1"/>
          </p:cNvSpPr>
          <p:nvPr/>
        </p:nvSpPr>
        <p:spPr bwMode="auto">
          <a:xfrm>
            <a:off x="3227263" y="5336059"/>
            <a:ext cx="10795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30824" name="Oval 8"/>
          <p:cNvSpPr>
            <a:spLocks noChangeArrowheads="1"/>
          </p:cNvSpPr>
          <p:nvPr/>
        </p:nvSpPr>
        <p:spPr bwMode="auto">
          <a:xfrm>
            <a:off x="1642938" y="4831234"/>
            <a:ext cx="792162" cy="503237"/>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30825" name="Freeform 9"/>
          <p:cNvSpPr>
            <a:spLocks/>
          </p:cNvSpPr>
          <p:nvPr/>
        </p:nvSpPr>
        <p:spPr bwMode="auto">
          <a:xfrm>
            <a:off x="274513" y="3751734"/>
            <a:ext cx="1008062" cy="371475"/>
          </a:xfrm>
          <a:custGeom>
            <a:avLst/>
            <a:gdLst>
              <a:gd name="T0" fmla="*/ 0 w 635"/>
              <a:gd name="T1" fmla="*/ 181 h 234"/>
              <a:gd name="T2" fmla="*/ 91 w 635"/>
              <a:gd name="T3" fmla="*/ 45 h 234"/>
              <a:gd name="T4" fmla="*/ 136 w 635"/>
              <a:gd name="T5" fmla="*/ 181 h 234"/>
              <a:gd name="T6" fmla="*/ 227 w 635"/>
              <a:gd name="T7" fmla="*/ 91 h 234"/>
              <a:gd name="T8" fmla="*/ 318 w 635"/>
              <a:gd name="T9" fmla="*/ 181 h 234"/>
              <a:gd name="T10" fmla="*/ 409 w 635"/>
              <a:gd name="T11" fmla="*/ 0 h 234"/>
              <a:gd name="T12" fmla="*/ 499 w 635"/>
              <a:gd name="T13" fmla="*/ 181 h 234"/>
              <a:gd name="T14" fmla="*/ 545 w 635"/>
              <a:gd name="T15" fmla="*/ 227 h 234"/>
              <a:gd name="T16" fmla="*/ 635 w 635"/>
              <a:gd name="T17" fmla="*/ 13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5" h="234">
                <a:moveTo>
                  <a:pt x="0" y="181"/>
                </a:moveTo>
                <a:cubicBezTo>
                  <a:pt x="34" y="113"/>
                  <a:pt x="68" y="45"/>
                  <a:pt x="91" y="45"/>
                </a:cubicBezTo>
                <a:cubicBezTo>
                  <a:pt x="114" y="45"/>
                  <a:pt x="113" y="173"/>
                  <a:pt x="136" y="181"/>
                </a:cubicBezTo>
                <a:cubicBezTo>
                  <a:pt x="159" y="189"/>
                  <a:pt x="197" y="91"/>
                  <a:pt x="227" y="91"/>
                </a:cubicBezTo>
                <a:cubicBezTo>
                  <a:pt x="257" y="91"/>
                  <a:pt x="288" y="196"/>
                  <a:pt x="318" y="181"/>
                </a:cubicBezTo>
                <a:cubicBezTo>
                  <a:pt x="348" y="166"/>
                  <a:pt x="379" y="0"/>
                  <a:pt x="409" y="0"/>
                </a:cubicBezTo>
                <a:cubicBezTo>
                  <a:pt x="439" y="0"/>
                  <a:pt x="476" y="143"/>
                  <a:pt x="499" y="181"/>
                </a:cubicBezTo>
                <a:cubicBezTo>
                  <a:pt x="522" y="219"/>
                  <a:pt x="522" y="234"/>
                  <a:pt x="545" y="227"/>
                </a:cubicBezTo>
                <a:cubicBezTo>
                  <a:pt x="568" y="220"/>
                  <a:pt x="601" y="178"/>
                  <a:pt x="635" y="136"/>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30827" name="Line 11"/>
          <p:cNvSpPr>
            <a:spLocks noChangeShapeType="1"/>
          </p:cNvSpPr>
          <p:nvPr/>
        </p:nvSpPr>
        <p:spPr bwMode="auto">
          <a:xfrm flipH="1">
            <a:off x="1498475" y="4975696"/>
            <a:ext cx="143986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30828" name="Line 12"/>
          <p:cNvSpPr>
            <a:spLocks noChangeShapeType="1"/>
          </p:cNvSpPr>
          <p:nvPr/>
        </p:nvSpPr>
        <p:spPr bwMode="auto">
          <a:xfrm flipV="1">
            <a:off x="1498475" y="4039071"/>
            <a:ext cx="0" cy="93662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30829" name="Line 13"/>
          <p:cNvSpPr>
            <a:spLocks noChangeShapeType="1"/>
          </p:cNvSpPr>
          <p:nvPr/>
        </p:nvSpPr>
        <p:spPr bwMode="auto">
          <a:xfrm>
            <a:off x="1498475" y="4039071"/>
            <a:ext cx="288925"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30830" name="Rectangle 14"/>
          <p:cNvSpPr>
            <a:spLocks noChangeArrowheads="1"/>
          </p:cNvSpPr>
          <p:nvPr/>
        </p:nvSpPr>
        <p:spPr bwMode="auto">
          <a:xfrm>
            <a:off x="2579563" y="2959571"/>
            <a:ext cx="1008062" cy="86360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30831" name="AutoShape 15"/>
          <p:cNvSpPr>
            <a:spLocks noChangeArrowheads="1"/>
          </p:cNvSpPr>
          <p:nvPr/>
        </p:nvSpPr>
        <p:spPr bwMode="auto">
          <a:xfrm flipH="1">
            <a:off x="3659063" y="2959571"/>
            <a:ext cx="1512887" cy="792163"/>
          </a:xfrm>
          <a:prstGeom prst="homePlate">
            <a:avLst>
              <a:gd name="adj" fmla="val 49372"/>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30832" name="Rectangle 16"/>
          <p:cNvSpPr>
            <a:spLocks noChangeArrowheads="1"/>
          </p:cNvSpPr>
          <p:nvPr/>
        </p:nvSpPr>
        <p:spPr bwMode="auto">
          <a:xfrm>
            <a:off x="3730500" y="4254971"/>
            <a:ext cx="1584325" cy="288925"/>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930838" name="Group 22"/>
          <p:cNvGrpSpPr>
            <a:grpSpLocks/>
          </p:cNvGrpSpPr>
          <p:nvPr/>
        </p:nvGrpSpPr>
        <p:grpSpPr bwMode="auto">
          <a:xfrm>
            <a:off x="1355600" y="1087909"/>
            <a:ext cx="6767513" cy="1727200"/>
            <a:chOff x="930" y="981"/>
            <a:chExt cx="4263" cy="1088"/>
          </a:xfrm>
        </p:grpSpPr>
        <p:sp>
          <p:nvSpPr>
            <p:cNvPr id="930833" name="AutoShape 17"/>
            <p:cNvSpPr>
              <a:spLocks noChangeArrowheads="1"/>
            </p:cNvSpPr>
            <p:nvPr/>
          </p:nvSpPr>
          <p:spPr bwMode="auto">
            <a:xfrm>
              <a:off x="2381" y="981"/>
              <a:ext cx="2812" cy="1088"/>
            </a:xfrm>
            <a:prstGeom prst="cloudCallout">
              <a:avLst>
                <a:gd name="adj1" fmla="val -63014"/>
                <a:gd name="adj2" fmla="val -15074"/>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zh-TW" sz="2000">
                <a:solidFill>
                  <a:srgbClr val="FF0000"/>
                </a:solidFill>
              </a:endParaRPr>
            </a:p>
            <a:p>
              <a:pPr algn="ctr"/>
              <a:endParaRPr lang="en-US" altLang="zh-TW" sz="2000">
                <a:solidFill>
                  <a:srgbClr val="FF0000"/>
                </a:solidFill>
              </a:endParaRPr>
            </a:p>
            <a:p>
              <a:pPr algn="ctr"/>
              <a:r>
                <a:rPr lang="en-US" altLang="zh-TW" sz="2000">
                  <a:solidFill>
                    <a:srgbClr val="FF0000"/>
                  </a:solidFill>
                </a:rPr>
                <a:t>    </a:t>
              </a:r>
            </a:p>
          </p:txBody>
        </p:sp>
        <p:sp>
          <p:nvSpPr>
            <p:cNvPr id="930835" name="Text Box 19"/>
            <p:cNvSpPr txBox="1">
              <a:spLocks noChangeArrowheads="1"/>
            </p:cNvSpPr>
            <p:nvPr/>
          </p:nvSpPr>
          <p:spPr bwMode="auto">
            <a:xfrm>
              <a:off x="930" y="1071"/>
              <a:ext cx="136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000">
                  <a:solidFill>
                    <a:srgbClr val="FF0000"/>
                  </a:solidFill>
                </a:rPr>
                <a:t>Voltage reference</a:t>
              </a:r>
            </a:p>
          </p:txBody>
        </p:sp>
      </p:grpSp>
      <p:grpSp>
        <p:nvGrpSpPr>
          <p:cNvPr id="930842" name="Group 26"/>
          <p:cNvGrpSpPr>
            <a:grpSpLocks/>
          </p:cNvGrpSpPr>
          <p:nvPr/>
        </p:nvGrpSpPr>
        <p:grpSpPr bwMode="auto">
          <a:xfrm>
            <a:off x="5314825" y="2383309"/>
            <a:ext cx="3649663" cy="1944687"/>
            <a:chOff x="3424" y="1797"/>
            <a:chExt cx="2299" cy="1225"/>
          </a:xfrm>
        </p:grpSpPr>
        <p:sp>
          <p:nvSpPr>
            <p:cNvPr id="930836" name="AutoShape 20"/>
            <p:cNvSpPr>
              <a:spLocks noChangeArrowheads="1"/>
            </p:cNvSpPr>
            <p:nvPr/>
          </p:nvSpPr>
          <p:spPr bwMode="auto">
            <a:xfrm>
              <a:off x="3424" y="1797"/>
              <a:ext cx="1996" cy="1134"/>
            </a:xfrm>
            <a:prstGeom prst="cloudCallout">
              <a:avLst>
                <a:gd name="adj1" fmla="val 49869"/>
                <a:gd name="adj2" fmla="val 39853"/>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TW" altLang="en-US" sz="2400"/>
            </a:p>
          </p:txBody>
        </p:sp>
        <p:sp>
          <p:nvSpPr>
            <p:cNvPr id="930837" name="Text Box 21"/>
            <p:cNvSpPr txBox="1">
              <a:spLocks noChangeArrowheads="1"/>
            </p:cNvSpPr>
            <p:nvPr/>
          </p:nvSpPr>
          <p:spPr bwMode="auto">
            <a:xfrm>
              <a:off x="4649" y="2772"/>
              <a:ext cx="107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000">
                  <a:solidFill>
                    <a:srgbClr val="FF0000"/>
                  </a:solidFill>
                </a:rPr>
                <a:t>Clock sources</a:t>
              </a:r>
            </a:p>
          </p:txBody>
        </p:sp>
      </p:grpSp>
      <p:grpSp>
        <p:nvGrpSpPr>
          <p:cNvPr id="930843" name="Group 27"/>
          <p:cNvGrpSpPr>
            <a:grpSpLocks/>
          </p:cNvGrpSpPr>
          <p:nvPr/>
        </p:nvGrpSpPr>
        <p:grpSpPr bwMode="auto">
          <a:xfrm>
            <a:off x="4595688" y="4327996"/>
            <a:ext cx="4032250" cy="1765300"/>
            <a:chOff x="2971" y="3022"/>
            <a:chExt cx="2540" cy="1112"/>
          </a:xfrm>
        </p:grpSpPr>
        <p:sp>
          <p:nvSpPr>
            <p:cNvPr id="930840" name="AutoShape 24"/>
            <p:cNvSpPr>
              <a:spLocks noChangeArrowheads="1"/>
            </p:cNvSpPr>
            <p:nvPr/>
          </p:nvSpPr>
          <p:spPr bwMode="auto">
            <a:xfrm>
              <a:off x="3969" y="3022"/>
              <a:ext cx="1542" cy="998"/>
            </a:xfrm>
            <a:prstGeom prst="cloudCallout">
              <a:avLst>
                <a:gd name="adj1" fmla="val -64204"/>
                <a:gd name="adj2" fmla="val 37574"/>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TW" altLang="en-US" sz="2400"/>
            </a:p>
          </p:txBody>
        </p:sp>
        <p:sp>
          <p:nvSpPr>
            <p:cNvPr id="930841" name="Text Box 25"/>
            <p:cNvSpPr txBox="1">
              <a:spLocks noChangeArrowheads="1"/>
            </p:cNvSpPr>
            <p:nvPr/>
          </p:nvSpPr>
          <p:spPr bwMode="auto">
            <a:xfrm>
              <a:off x="2971" y="3884"/>
              <a:ext cx="141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000">
                  <a:solidFill>
                    <a:srgbClr val="FF0000"/>
                  </a:solidFill>
                </a:rPr>
                <a:t>Conversion trigger</a:t>
              </a:r>
            </a:p>
          </p:txBody>
        </p:sp>
      </p:grpSp>
      <p:sp>
        <p:nvSpPr>
          <p:cNvPr id="930844" name="Line 28"/>
          <p:cNvSpPr>
            <a:spLocks noChangeShapeType="1"/>
          </p:cNvSpPr>
          <p:nvPr/>
        </p:nvSpPr>
        <p:spPr bwMode="auto">
          <a:xfrm>
            <a:off x="5746625" y="4543896"/>
            <a:ext cx="100965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30846" name="Line 30"/>
          <p:cNvSpPr>
            <a:spLocks noChangeShapeType="1"/>
          </p:cNvSpPr>
          <p:nvPr/>
        </p:nvSpPr>
        <p:spPr bwMode="auto">
          <a:xfrm flipV="1">
            <a:off x="1858838" y="3391371"/>
            <a:ext cx="0" cy="6477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30847" name="Line 31"/>
          <p:cNvSpPr>
            <a:spLocks noChangeShapeType="1"/>
          </p:cNvSpPr>
          <p:nvPr/>
        </p:nvSpPr>
        <p:spPr bwMode="auto">
          <a:xfrm>
            <a:off x="1858838" y="3391371"/>
            <a:ext cx="720725"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30848" name="AutoShape 32"/>
          <p:cNvSpPr>
            <a:spLocks noChangeArrowheads="1"/>
          </p:cNvSpPr>
          <p:nvPr/>
        </p:nvSpPr>
        <p:spPr bwMode="auto">
          <a:xfrm>
            <a:off x="4235325" y="3751734"/>
            <a:ext cx="576263" cy="503237"/>
          </a:xfrm>
          <a:prstGeom prst="downArrow">
            <a:avLst>
              <a:gd name="adj1" fmla="val 61009"/>
              <a:gd name="adj2" fmla="val 50472"/>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extLst>
      <p:ext uri="{BB962C8B-B14F-4D97-AF65-F5344CB8AC3E}">
        <p14:creationId xmlns:p14="http://schemas.microsoft.com/office/powerpoint/2010/main" val="3648241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0823"/>
                                        </p:tgtEl>
                                        <p:attrNameLst>
                                          <p:attrName>style.visibility</p:attrName>
                                        </p:attrNameLst>
                                      </p:cBhvr>
                                      <p:to>
                                        <p:strVal val="visible"/>
                                      </p:to>
                                    </p:set>
                                    <p:animEffect transition="in" filter="wipe(left)">
                                      <p:cBhvr>
                                        <p:cTn id="7" dur="500"/>
                                        <p:tgtEl>
                                          <p:spTgt spid="9308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930824"/>
                                        </p:tgtEl>
                                        <p:attrNameLst>
                                          <p:attrName>style.visibility</p:attrName>
                                        </p:attrNameLst>
                                      </p:cBhvr>
                                      <p:to>
                                        <p:strVal val="visible"/>
                                      </p:to>
                                    </p:set>
                                    <p:anim calcmode="lin" valueType="num">
                                      <p:cBhvr>
                                        <p:cTn id="12" dur="1000" fill="hold"/>
                                        <p:tgtEl>
                                          <p:spTgt spid="930824"/>
                                        </p:tgtEl>
                                        <p:attrNameLst>
                                          <p:attrName>ppt_w</p:attrName>
                                        </p:attrNameLst>
                                      </p:cBhvr>
                                      <p:tavLst>
                                        <p:tav tm="0">
                                          <p:val>
                                            <p:fltVal val="0"/>
                                          </p:val>
                                        </p:tav>
                                        <p:tav tm="100000">
                                          <p:val>
                                            <p:strVal val="#ppt_w"/>
                                          </p:val>
                                        </p:tav>
                                      </p:tavLst>
                                    </p:anim>
                                    <p:anim calcmode="lin" valueType="num">
                                      <p:cBhvr>
                                        <p:cTn id="13" dur="1000" fill="hold"/>
                                        <p:tgtEl>
                                          <p:spTgt spid="930824"/>
                                        </p:tgtEl>
                                        <p:attrNameLst>
                                          <p:attrName>ppt_h</p:attrName>
                                        </p:attrNameLst>
                                      </p:cBhvr>
                                      <p:tavLst>
                                        <p:tav tm="0">
                                          <p:val>
                                            <p:fltVal val="0"/>
                                          </p:val>
                                        </p:tav>
                                        <p:tav tm="100000">
                                          <p:val>
                                            <p:strVal val="#ppt_h"/>
                                          </p:val>
                                        </p:tav>
                                      </p:tavLst>
                                    </p:anim>
                                    <p:anim calcmode="lin" valueType="num">
                                      <p:cBhvr>
                                        <p:cTn id="14" dur="1000" fill="hold"/>
                                        <p:tgtEl>
                                          <p:spTgt spid="930824"/>
                                        </p:tgtEl>
                                        <p:attrNameLst>
                                          <p:attrName>style.rotation</p:attrName>
                                        </p:attrNameLst>
                                      </p:cBhvr>
                                      <p:tavLst>
                                        <p:tav tm="0">
                                          <p:val>
                                            <p:fltVal val="90"/>
                                          </p:val>
                                        </p:tav>
                                        <p:tav tm="100000">
                                          <p:val>
                                            <p:fltVal val="0"/>
                                          </p:val>
                                        </p:tav>
                                      </p:tavLst>
                                    </p:anim>
                                    <p:animEffect transition="in" filter="fade">
                                      <p:cBhvr>
                                        <p:cTn id="15" dur="1000"/>
                                        <p:tgtEl>
                                          <p:spTgt spid="93082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930827"/>
                                        </p:tgtEl>
                                        <p:attrNameLst>
                                          <p:attrName>style.visibility</p:attrName>
                                        </p:attrNameLst>
                                      </p:cBhvr>
                                      <p:to>
                                        <p:strVal val="visible"/>
                                      </p:to>
                                    </p:set>
                                    <p:animEffect transition="in" filter="wipe(right)">
                                      <p:cBhvr>
                                        <p:cTn id="20" dur="500"/>
                                        <p:tgtEl>
                                          <p:spTgt spid="930827"/>
                                        </p:tgtEl>
                                      </p:cBhvr>
                                    </p:animEffect>
                                  </p:childTnLst>
                                </p:cTn>
                              </p:par>
                            </p:childTnLst>
                          </p:cTn>
                        </p:par>
                        <p:par>
                          <p:cTn id="21" fill="hold" nodeType="afterGroup">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930828"/>
                                        </p:tgtEl>
                                        <p:attrNameLst>
                                          <p:attrName>style.visibility</p:attrName>
                                        </p:attrNameLst>
                                      </p:cBhvr>
                                      <p:to>
                                        <p:strVal val="visible"/>
                                      </p:to>
                                    </p:set>
                                    <p:animEffect transition="in" filter="wipe(down)">
                                      <p:cBhvr>
                                        <p:cTn id="24" dur="500"/>
                                        <p:tgtEl>
                                          <p:spTgt spid="930828"/>
                                        </p:tgtEl>
                                      </p:cBhvr>
                                    </p:animEffect>
                                  </p:childTnLst>
                                </p:cTn>
                              </p:par>
                            </p:childTnLst>
                          </p:cTn>
                        </p:par>
                        <p:par>
                          <p:cTn id="25" fill="hold" nodeType="afterGroup">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930829"/>
                                        </p:tgtEl>
                                        <p:attrNameLst>
                                          <p:attrName>style.visibility</p:attrName>
                                        </p:attrNameLst>
                                      </p:cBhvr>
                                      <p:to>
                                        <p:strVal val="visible"/>
                                      </p:to>
                                    </p:set>
                                    <p:animEffect transition="in" filter="wipe(left)">
                                      <p:cBhvr>
                                        <p:cTn id="28" dur="500"/>
                                        <p:tgtEl>
                                          <p:spTgt spid="930829"/>
                                        </p:tgtEl>
                                      </p:cBhvr>
                                    </p:animEffect>
                                  </p:childTnLst>
                                </p:cTn>
                              </p:par>
                            </p:childTnLst>
                          </p:cTn>
                        </p:par>
                        <p:par>
                          <p:cTn id="29" fill="hold" nodeType="afterGroup">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930825"/>
                                        </p:tgtEl>
                                        <p:attrNameLst>
                                          <p:attrName>style.visibility</p:attrName>
                                        </p:attrNameLst>
                                      </p:cBhvr>
                                      <p:to>
                                        <p:strVal val="visible"/>
                                      </p:to>
                                    </p:set>
                                    <p:animEffect transition="in" filter="wipe(left)">
                                      <p:cBhvr>
                                        <p:cTn id="32" dur="500"/>
                                        <p:tgtEl>
                                          <p:spTgt spid="93082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30846"/>
                                        </p:tgtEl>
                                        <p:attrNameLst>
                                          <p:attrName>style.visibility</p:attrName>
                                        </p:attrNameLst>
                                      </p:cBhvr>
                                      <p:to>
                                        <p:strVal val="visible"/>
                                      </p:to>
                                    </p:set>
                                    <p:animEffect transition="in" filter="wipe(down)">
                                      <p:cBhvr>
                                        <p:cTn id="37" dur="500"/>
                                        <p:tgtEl>
                                          <p:spTgt spid="930846"/>
                                        </p:tgtEl>
                                      </p:cBhvr>
                                    </p:animEffect>
                                  </p:childTnLst>
                                </p:cTn>
                              </p:par>
                            </p:childTnLst>
                          </p:cTn>
                        </p:par>
                        <p:par>
                          <p:cTn id="38" fill="hold" nodeType="afterGroup">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930847"/>
                                        </p:tgtEl>
                                        <p:attrNameLst>
                                          <p:attrName>style.visibility</p:attrName>
                                        </p:attrNameLst>
                                      </p:cBhvr>
                                      <p:to>
                                        <p:strVal val="visible"/>
                                      </p:to>
                                    </p:set>
                                    <p:animEffect transition="in" filter="wipe(left)">
                                      <p:cBhvr>
                                        <p:cTn id="41" dur="500"/>
                                        <p:tgtEl>
                                          <p:spTgt spid="93084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930830"/>
                                        </p:tgtEl>
                                        <p:attrNameLst>
                                          <p:attrName>style.visibility</p:attrName>
                                        </p:attrNameLst>
                                      </p:cBhvr>
                                      <p:to>
                                        <p:strVal val="visible"/>
                                      </p:to>
                                    </p:set>
                                    <p:anim calcmode="lin" valueType="num">
                                      <p:cBhvr>
                                        <p:cTn id="46" dur="1000" fill="hold"/>
                                        <p:tgtEl>
                                          <p:spTgt spid="930830"/>
                                        </p:tgtEl>
                                        <p:attrNameLst>
                                          <p:attrName>ppt_w</p:attrName>
                                        </p:attrNameLst>
                                      </p:cBhvr>
                                      <p:tavLst>
                                        <p:tav tm="0">
                                          <p:val>
                                            <p:strVal val="#ppt_w*0.70"/>
                                          </p:val>
                                        </p:tav>
                                        <p:tav tm="100000">
                                          <p:val>
                                            <p:strVal val="#ppt_w"/>
                                          </p:val>
                                        </p:tav>
                                      </p:tavLst>
                                    </p:anim>
                                    <p:anim calcmode="lin" valueType="num">
                                      <p:cBhvr>
                                        <p:cTn id="47" dur="1000" fill="hold"/>
                                        <p:tgtEl>
                                          <p:spTgt spid="930830"/>
                                        </p:tgtEl>
                                        <p:attrNameLst>
                                          <p:attrName>ppt_h</p:attrName>
                                        </p:attrNameLst>
                                      </p:cBhvr>
                                      <p:tavLst>
                                        <p:tav tm="0">
                                          <p:val>
                                            <p:strVal val="#ppt_h"/>
                                          </p:val>
                                        </p:tav>
                                        <p:tav tm="100000">
                                          <p:val>
                                            <p:strVal val="#ppt_h"/>
                                          </p:val>
                                        </p:tav>
                                      </p:tavLst>
                                    </p:anim>
                                    <p:animEffect transition="in" filter="fade">
                                      <p:cBhvr>
                                        <p:cTn id="48" dur="1000"/>
                                        <p:tgtEl>
                                          <p:spTgt spid="93083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30831"/>
                                        </p:tgtEl>
                                        <p:attrNameLst>
                                          <p:attrName>style.visibility</p:attrName>
                                        </p:attrNameLst>
                                      </p:cBhvr>
                                      <p:to>
                                        <p:strVal val="visible"/>
                                      </p:to>
                                    </p:set>
                                  </p:childTnLst>
                                </p:cTn>
                              </p:par>
                            </p:childTnLst>
                          </p:cTn>
                        </p:par>
                        <p:par>
                          <p:cTn id="53" fill="hold" nodeType="afterGroup">
                            <p:stCondLst>
                              <p:cond delay="0"/>
                            </p:stCondLst>
                            <p:childTnLst>
                              <p:par>
                                <p:cTn id="54" presetID="22" presetClass="entr" presetSubtype="1" fill="hold" grpId="0" nodeType="afterEffect">
                                  <p:stCondLst>
                                    <p:cond delay="0"/>
                                  </p:stCondLst>
                                  <p:childTnLst>
                                    <p:set>
                                      <p:cBhvr>
                                        <p:cTn id="55" dur="1" fill="hold">
                                          <p:stCondLst>
                                            <p:cond delay="0"/>
                                          </p:stCondLst>
                                        </p:cTn>
                                        <p:tgtEl>
                                          <p:spTgt spid="930848"/>
                                        </p:tgtEl>
                                        <p:attrNameLst>
                                          <p:attrName>style.visibility</p:attrName>
                                        </p:attrNameLst>
                                      </p:cBhvr>
                                      <p:to>
                                        <p:strVal val="visible"/>
                                      </p:to>
                                    </p:set>
                                    <p:animEffect transition="in" filter="wipe(up)">
                                      <p:cBhvr>
                                        <p:cTn id="56" dur="500"/>
                                        <p:tgtEl>
                                          <p:spTgt spid="93084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30832"/>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30844"/>
                                        </p:tgtEl>
                                        <p:attrNameLst>
                                          <p:attrName>style.visibility</p:attrName>
                                        </p:attrNameLst>
                                      </p:cBhvr>
                                      <p:to>
                                        <p:strVal val="visible"/>
                                      </p:to>
                                    </p:set>
                                    <p:animEffect transition="in" filter="wipe(left)">
                                      <p:cBhvr>
                                        <p:cTn id="65" dur="500"/>
                                        <p:tgtEl>
                                          <p:spTgt spid="930844"/>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nodeType="clickEffect">
                                  <p:stCondLst>
                                    <p:cond delay="0"/>
                                  </p:stCondLst>
                                  <p:childTnLst>
                                    <p:set>
                                      <p:cBhvr>
                                        <p:cTn id="69" dur="1" fill="hold">
                                          <p:stCondLst>
                                            <p:cond delay="0"/>
                                          </p:stCondLst>
                                        </p:cTn>
                                        <p:tgtEl>
                                          <p:spTgt spid="930838"/>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nodeType="clickEffect">
                                  <p:stCondLst>
                                    <p:cond delay="0"/>
                                  </p:stCondLst>
                                  <p:childTnLst>
                                    <p:set>
                                      <p:cBhvr>
                                        <p:cTn id="73" dur="1" fill="hold">
                                          <p:stCondLst>
                                            <p:cond delay="0"/>
                                          </p:stCondLst>
                                        </p:cTn>
                                        <p:tgtEl>
                                          <p:spTgt spid="930842"/>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nodeType="clickEffect">
                                  <p:stCondLst>
                                    <p:cond delay="0"/>
                                  </p:stCondLst>
                                  <p:childTnLst>
                                    <p:set>
                                      <p:cBhvr>
                                        <p:cTn id="77" dur="1" fill="hold">
                                          <p:stCondLst>
                                            <p:cond delay="0"/>
                                          </p:stCondLst>
                                        </p:cTn>
                                        <p:tgtEl>
                                          <p:spTgt spid="930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23" grpId="0" animBg="1"/>
      <p:bldP spid="930824" grpId="0" animBg="1"/>
      <p:bldP spid="930825" grpId="0" animBg="1"/>
      <p:bldP spid="930827" grpId="0" animBg="1"/>
      <p:bldP spid="930828" grpId="0" animBg="1"/>
      <p:bldP spid="930829" grpId="0" animBg="1"/>
      <p:bldP spid="930830" grpId="0" animBg="1"/>
      <p:bldP spid="930831" grpId="0" animBg="1"/>
      <p:bldP spid="930832" grpId="0" animBg="1"/>
      <p:bldP spid="930844" grpId="0" animBg="1"/>
      <p:bldP spid="930846" grpId="0" animBg="1"/>
      <p:bldP spid="930847" grpId="0" animBg="1"/>
      <p:bldP spid="9308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E580878D-7000-4834-97E7-6B98652ACEE2}" type="slidenum">
              <a:rPr lang="zh-TW" altLang="en-US"/>
              <a:pPr/>
              <a:t>1</a:t>
            </a:fld>
            <a:endParaRPr lang="zh-TW" altLang="zh-TW"/>
          </a:p>
        </p:txBody>
      </p:sp>
      <p:sp>
        <p:nvSpPr>
          <p:cNvPr id="907266" name="Rectangle 2"/>
          <p:cNvSpPr>
            <a:spLocks noGrp="1" noChangeArrowheads="1"/>
          </p:cNvSpPr>
          <p:nvPr>
            <p:ph type="title"/>
          </p:nvPr>
        </p:nvSpPr>
        <p:spPr/>
        <p:txBody>
          <a:bodyPr/>
          <a:lstStyle/>
          <a:p>
            <a:r>
              <a:rPr lang="en-US" altLang="zh-TW" dirty="0" smtClean="0"/>
              <a:t>Recall the Container Thermometer</a:t>
            </a:r>
            <a:endParaRPr lang="en-US" altLang="zh-TW" dirty="0"/>
          </a:p>
        </p:txBody>
      </p:sp>
      <p:sp>
        <p:nvSpPr>
          <p:cNvPr id="672771" name="Rectangle 3"/>
          <p:cNvSpPr>
            <a:spLocks noGrp="1" noChangeArrowheads="1"/>
          </p:cNvSpPr>
          <p:nvPr>
            <p:ph type="body" idx="1"/>
          </p:nvPr>
        </p:nvSpPr>
        <p:spPr/>
        <p:txBody>
          <a:bodyPr/>
          <a:lstStyle/>
          <a:p>
            <a:r>
              <a:rPr lang="en-US" altLang="zh-TW" dirty="0" smtClean="0"/>
              <a:t>Container thermometer: monitor the temperature of the interior of a container</a:t>
            </a:r>
          </a:p>
          <a:p>
            <a:pPr lvl="1"/>
            <a:r>
              <a:rPr lang="en-US" altLang="zh-TW" dirty="0" smtClean="0"/>
              <a:t>Monitor the temperature</a:t>
            </a:r>
            <a:br>
              <a:rPr lang="en-US" altLang="zh-TW" dirty="0" smtClean="0"/>
            </a:br>
            <a:r>
              <a:rPr lang="en-US" altLang="zh-TW" dirty="0" smtClean="0"/>
              <a:t>every 5 minutes</a:t>
            </a:r>
          </a:p>
          <a:p>
            <a:pPr lvl="1"/>
            <a:r>
              <a:rPr lang="en-US" altLang="zh-TW" dirty="0" smtClean="0"/>
              <a:t>Flash LED alarm at 1 Hz</a:t>
            </a:r>
          </a:p>
          <a:p>
            <a:pPr lvl="1"/>
            <a:r>
              <a:rPr lang="en-US" altLang="zh-TW" dirty="0" smtClean="0"/>
              <a:t>If the temperature rises above</a:t>
            </a:r>
            <a:br>
              <a:rPr lang="en-US" altLang="zh-TW" dirty="0" smtClean="0"/>
            </a:br>
            <a:r>
              <a:rPr lang="en-US" altLang="zh-TW" dirty="0" smtClean="0"/>
              <a:t>a threshold, flash the LED alarm</a:t>
            </a:r>
            <a:br>
              <a:rPr lang="en-US" altLang="zh-TW" dirty="0" smtClean="0"/>
            </a:br>
            <a:r>
              <a:rPr lang="en-US" altLang="zh-TW" dirty="0" smtClean="0"/>
              <a:t>at 3 Hz and notify backend server</a:t>
            </a:r>
          </a:p>
          <a:p>
            <a:pPr lvl="1"/>
            <a:r>
              <a:rPr lang="en-US" altLang="zh-TW" dirty="0" smtClean="0"/>
              <a:t>If the temperature drops below</a:t>
            </a:r>
            <a:br>
              <a:rPr lang="en-US" altLang="zh-TW" dirty="0" smtClean="0"/>
            </a:br>
            <a:r>
              <a:rPr lang="en-US" altLang="zh-TW" dirty="0" smtClean="0"/>
              <a:t>a threshold, return the LED alarm</a:t>
            </a:r>
            <a:br>
              <a:rPr lang="en-US" altLang="zh-TW" dirty="0" smtClean="0"/>
            </a:br>
            <a:r>
              <a:rPr lang="en-US" altLang="zh-TW" dirty="0" smtClean="0"/>
              <a:t>to normal and notify the server</a:t>
            </a:r>
          </a:p>
        </p:txBody>
      </p:sp>
      <p:pic>
        <p:nvPicPr>
          <p:cNvPr id="907281" name="Picture 17" descr="http://www.lioncontainers.co.uk/uploads/1/0/9/3/10939787/3452023_or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448586" y="1700808"/>
            <a:ext cx="3371886" cy="2733038"/>
          </a:xfrm>
          <a:prstGeom prst="rect">
            <a:avLst/>
          </a:prstGeom>
          <a:noFill/>
          <a:extLst>
            <a:ext uri="{909E8E84-426E-40DD-AFC4-6F175D3DCCD1}">
              <a14:hiddenFill xmlns:a14="http://schemas.microsoft.com/office/drawing/2010/main">
                <a:solidFill>
                  <a:srgbClr val="FFFFFF"/>
                </a:solidFill>
              </a14:hiddenFill>
            </a:ext>
          </a:extLst>
        </p:spPr>
      </p:pic>
      <p:pic>
        <p:nvPicPr>
          <p:cNvPr id="907285" name="Picture 21" descr="https://encrypted-tbn0.gstatic.com/images?q=tbn:ANd9GcSs4Prat_KzTznVmaAEMtpsUjoO5dBwwQrpnLa2_zd4XZTYFar8"/>
          <p:cNvPicPr>
            <a:picLocks noChangeAspect="1" noChangeArrowheads="1"/>
          </p:cNvPicPr>
          <p:nvPr/>
        </p:nvPicPr>
        <p:blipFill rotWithShape="1">
          <a:blip r:embed="rId3">
            <a:extLst>
              <a:ext uri="{28A0092B-C50C-407E-A947-70E740481C1C}">
                <a14:useLocalDpi xmlns:a14="http://schemas.microsoft.com/office/drawing/2010/main" val="0"/>
              </a:ext>
            </a:extLst>
          </a:blip>
          <a:srcRect l="23238" r="9564"/>
          <a:stretch/>
        </p:blipFill>
        <p:spPr bwMode="auto">
          <a:xfrm>
            <a:off x="6101238" y="4149080"/>
            <a:ext cx="851372" cy="14838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橢圓 1"/>
          <p:cNvSpPr/>
          <p:nvPr/>
        </p:nvSpPr>
        <p:spPr bwMode="auto">
          <a:xfrm>
            <a:off x="1907704" y="3140968"/>
            <a:ext cx="1656184" cy="57606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3" name="文字方塊 2"/>
          <p:cNvSpPr txBox="1"/>
          <p:nvPr/>
        </p:nvSpPr>
        <p:spPr>
          <a:xfrm>
            <a:off x="2195736" y="5589240"/>
            <a:ext cx="5061001" cy="461665"/>
          </a:xfrm>
          <a:prstGeom prst="rect">
            <a:avLst/>
          </a:prstGeom>
          <a:noFill/>
        </p:spPr>
        <p:txBody>
          <a:bodyPr wrap="none" rtlCol="0">
            <a:spAutoFit/>
          </a:bodyPr>
          <a:lstStyle/>
          <a:p>
            <a:r>
              <a:rPr lang="en-US" altLang="zh-TW" b="1" dirty="0" smtClean="0">
                <a:solidFill>
                  <a:srgbClr val="FF0000"/>
                </a:solidFill>
              </a:rPr>
              <a:t>Need to know the temperature!</a:t>
            </a:r>
            <a:endParaRPr lang="zh-TW" altLang="en-US" b="1" dirty="0">
              <a:solidFill>
                <a:srgbClr val="FF0000"/>
              </a:solidFill>
            </a:endParaRPr>
          </a:p>
        </p:txBody>
      </p:sp>
    </p:spTree>
    <p:extLst>
      <p:ext uri="{BB962C8B-B14F-4D97-AF65-F5344CB8AC3E}">
        <p14:creationId xmlns:p14="http://schemas.microsoft.com/office/powerpoint/2010/main" val="129351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標題 4"/>
          <p:cNvSpPr>
            <a:spLocks noGrp="1"/>
          </p:cNvSpPr>
          <p:nvPr>
            <p:ph type="title"/>
          </p:nvPr>
        </p:nvSpPr>
        <p:spPr/>
        <p:txBody>
          <a:bodyPr/>
          <a:lstStyle/>
          <a:p>
            <a:r>
              <a:rPr lang="en-US" altLang="zh-TW" smtClean="0"/>
              <a:t>Main Components of ADC10</a:t>
            </a:r>
            <a:endParaRPr lang="zh-TW" altLang="en-US"/>
          </a:p>
        </p:txBody>
      </p:sp>
      <p:sp>
        <p:nvSpPr>
          <p:cNvPr id="910339" name="內容版面配置區 2"/>
          <p:cNvSpPr>
            <a:spLocks noGrp="1"/>
          </p:cNvSpPr>
          <p:nvPr>
            <p:ph type="body" idx="1"/>
          </p:nvPr>
        </p:nvSpPr>
        <p:spPr/>
        <p:txBody>
          <a:bodyPr/>
          <a:lstStyle/>
          <a:p>
            <a:r>
              <a:rPr lang="en-US" altLang="zh-TW" dirty="0" smtClean="0"/>
              <a:t>Sample-and-Hold circuit:</a:t>
            </a:r>
          </a:p>
          <a:p>
            <a:pPr lvl="1"/>
            <a:r>
              <a:rPr lang="en-US" altLang="zh-TW" dirty="0" err="1" smtClean="0"/>
              <a:t>V</a:t>
            </a:r>
            <a:r>
              <a:rPr lang="en-US" altLang="zh-TW" baseline="-25000" dirty="0" err="1" smtClean="0"/>
              <a:t>out</a:t>
            </a:r>
            <a:r>
              <a:rPr lang="en-US" altLang="zh-TW" dirty="0" smtClean="0"/>
              <a:t> = V</a:t>
            </a:r>
            <a:r>
              <a:rPr lang="en-US" altLang="zh-TW" baseline="-25000" dirty="0" smtClean="0"/>
              <a:t>in</a:t>
            </a:r>
            <a:r>
              <a:rPr lang="en-US" altLang="zh-TW" dirty="0" smtClean="0"/>
              <a:t> when </a:t>
            </a:r>
            <a:r>
              <a:rPr lang="en-US" altLang="zh-TW" dirty="0" err="1" smtClean="0"/>
              <a:t>V</a:t>
            </a:r>
            <a:r>
              <a:rPr lang="en-US" altLang="zh-TW" baseline="-25000" dirty="0" err="1" smtClean="0"/>
              <a:t>sample</a:t>
            </a:r>
            <a:r>
              <a:rPr lang="en-US" altLang="zh-TW" dirty="0" smtClean="0"/>
              <a:t> = 1</a:t>
            </a:r>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en-US" altLang="zh-TW" dirty="0" smtClean="0"/>
              <a:t>SAR (Successive-Approximation Register):</a:t>
            </a:r>
          </a:p>
          <a:p>
            <a:pPr lvl="1"/>
            <a:r>
              <a:rPr lang="en-US" altLang="zh-TW" dirty="0" smtClean="0"/>
              <a:t>10-bit</a:t>
            </a:r>
          </a:p>
          <a:p>
            <a:pPr lvl="1"/>
            <a:r>
              <a:rPr lang="en-US" altLang="zh-TW" dirty="0" smtClean="0"/>
              <a:t>Result written to ADC10MEM and raising ADC10IFG</a:t>
            </a:r>
            <a:endParaRPr lang="en-US" altLang="zh-TW" dirty="0"/>
          </a:p>
        </p:txBody>
      </p:sp>
      <p:sp>
        <p:nvSpPr>
          <p:cNvPr id="9" name="投影片編號版面配置區 5"/>
          <p:cNvSpPr>
            <a:spLocks noGrp="1"/>
          </p:cNvSpPr>
          <p:nvPr>
            <p:ph type="sldNum" sz="quarter" idx="11"/>
          </p:nvPr>
        </p:nvSpPr>
        <p:spPr>
          <a:xfrm>
            <a:off x="6731000" y="6229350"/>
            <a:ext cx="1905000" cy="457200"/>
          </a:xfrm>
        </p:spPr>
        <p:txBody>
          <a:bodyPr/>
          <a:lstStyle/>
          <a:p>
            <a:fld id="{C3866636-D5B1-41A8-B4E4-9C20CA9F7ACB}" type="slidenum">
              <a:rPr lang="zh-TW" altLang="en-US" smtClean="0"/>
              <a:pPr/>
              <a:t>19</a:t>
            </a:fld>
            <a:endParaRPr lang="zh-TW" altLang="zh-TW"/>
          </a:p>
        </p:txBody>
      </p:sp>
      <p:pic>
        <p:nvPicPr>
          <p:cNvPr id="910340" name="Picture 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4868" t="25818"/>
          <a:stretch>
            <a:fillRect/>
          </a:stretch>
        </p:blipFill>
        <p:spPr bwMode="auto">
          <a:xfrm>
            <a:off x="5186363" y="2420888"/>
            <a:ext cx="327501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0341" name="Picture 5" descr="File00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420888"/>
            <a:ext cx="4537075" cy="1644650"/>
          </a:xfrm>
          <a:prstGeom prst="rect">
            <a:avLst/>
          </a:prstGeom>
          <a:noFill/>
          <a:extLst>
            <a:ext uri="{909E8E84-426E-40DD-AFC4-6F175D3DCCD1}">
              <a14:hiddenFill xmlns:a14="http://schemas.microsoft.com/office/drawing/2010/main">
                <a:solidFill>
                  <a:srgbClr val="FFFFFF"/>
                </a:solidFill>
              </a14:hiddenFill>
            </a:ext>
          </a:extLst>
        </p:spPr>
      </p:pic>
      <p:sp>
        <p:nvSpPr>
          <p:cNvPr id="910342" name="Text Box 6"/>
          <p:cNvSpPr txBox="1">
            <a:spLocks noChangeArrowheads="1"/>
          </p:cNvSpPr>
          <p:nvPr/>
        </p:nvSpPr>
        <p:spPr bwMode="auto">
          <a:xfrm>
            <a:off x="7524750" y="2599308"/>
            <a:ext cx="465138"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000" dirty="0"/>
              <a:t>V</a:t>
            </a:r>
            <a:r>
              <a:rPr lang="en-US" altLang="zh-TW" sz="2000" baseline="-25000" dirty="0"/>
              <a:t>in</a:t>
            </a:r>
          </a:p>
        </p:txBody>
      </p:sp>
      <p:sp>
        <p:nvSpPr>
          <p:cNvPr id="910343" name="Text Box 7"/>
          <p:cNvSpPr txBox="1">
            <a:spLocks noChangeArrowheads="1"/>
          </p:cNvSpPr>
          <p:nvPr/>
        </p:nvSpPr>
        <p:spPr bwMode="auto">
          <a:xfrm>
            <a:off x="8172400" y="3104133"/>
            <a:ext cx="5715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000"/>
              <a:t>V</a:t>
            </a:r>
            <a:r>
              <a:rPr lang="en-US" altLang="zh-TW" sz="2000" baseline="-25000"/>
              <a:t>out</a:t>
            </a:r>
          </a:p>
        </p:txBody>
      </p:sp>
    </p:spTree>
    <p:extLst>
      <p:ext uri="{BB962C8B-B14F-4D97-AF65-F5344CB8AC3E}">
        <p14:creationId xmlns:p14="http://schemas.microsoft.com/office/powerpoint/2010/main" val="943878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6" name="Rectangle 2"/>
          <p:cNvSpPr>
            <a:spLocks noGrp="1" noChangeArrowheads="1"/>
          </p:cNvSpPr>
          <p:nvPr>
            <p:ph type="title"/>
          </p:nvPr>
        </p:nvSpPr>
        <p:spPr/>
        <p:txBody>
          <a:bodyPr/>
          <a:lstStyle/>
          <a:p>
            <a:r>
              <a:rPr lang="en-US" altLang="zh-TW" smtClean="0"/>
              <a:t>Successive-Approximation ADC</a:t>
            </a:r>
            <a:endParaRPr lang="en-US" altLang="zh-TW"/>
          </a:p>
        </p:txBody>
      </p:sp>
      <p:sp>
        <p:nvSpPr>
          <p:cNvPr id="1004547" name="Rectangle 3"/>
          <p:cNvSpPr>
            <a:spLocks noGrp="1" noChangeArrowheads="1"/>
          </p:cNvSpPr>
          <p:nvPr>
            <p:ph type="body" idx="1"/>
          </p:nvPr>
        </p:nvSpPr>
        <p:spPr/>
        <p:txBody>
          <a:bodyPr/>
          <a:lstStyle/>
          <a:p>
            <a:r>
              <a:rPr lang="en-US" altLang="zh-TW" dirty="0" smtClean="0"/>
              <a:t>Generate internal analog signal V</a:t>
            </a:r>
            <a:r>
              <a:rPr lang="en-US" altLang="zh-TW" baseline="-25000" dirty="0" smtClean="0"/>
              <a:t>D/A</a:t>
            </a:r>
            <a:r>
              <a:rPr lang="en-US" altLang="zh-TW" dirty="0" smtClean="0"/>
              <a:t> by DAC</a:t>
            </a:r>
          </a:p>
          <a:p>
            <a:r>
              <a:rPr lang="en-US" altLang="zh-TW" dirty="0" smtClean="0"/>
              <a:t>Compare V</a:t>
            </a:r>
            <a:r>
              <a:rPr lang="en-US" altLang="zh-TW" baseline="-25000" dirty="0" smtClean="0"/>
              <a:t>D/A</a:t>
            </a:r>
            <a:r>
              <a:rPr lang="en-US" altLang="zh-TW" dirty="0" smtClean="0"/>
              <a:t> with input signal V</a:t>
            </a:r>
            <a:r>
              <a:rPr lang="en-US" altLang="zh-TW" baseline="-25000" dirty="0" smtClean="0"/>
              <a:t>in</a:t>
            </a:r>
          </a:p>
          <a:p>
            <a:r>
              <a:rPr lang="en-US" altLang="zh-TW" dirty="0" smtClean="0"/>
              <a:t>Modify V</a:t>
            </a:r>
            <a:r>
              <a:rPr lang="en-US" altLang="zh-TW" baseline="-25000" dirty="0" smtClean="0"/>
              <a:t>D/A</a:t>
            </a:r>
            <a:r>
              <a:rPr lang="en-US" altLang="zh-TW" dirty="0" smtClean="0"/>
              <a:t> by D</a:t>
            </a:r>
            <a:r>
              <a:rPr lang="en-US" altLang="zh-TW" baseline="-25000" dirty="0" smtClean="0"/>
              <a:t>0</a:t>
            </a:r>
            <a:r>
              <a:rPr lang="en-US" altLang="zh-TW" dirty="0" smtClean="0"/>
              <a:t>D</a:t>
            </a:r>
            <a:r>
              <a:rPr lang="en-US" altLang="zh-TW" baseline="-25000" dirty="0" smtClean="0"/>
              <a:t>1</a:t>
            </a:r>
            <a:r>
              <a:rPr lang="en-US" altLang="zh-TW" dirty="0" smtClean="0"/>
              <a:t>D</a:t>
            </a:r>
            <a:r>
              <a:rPr lang="en-US" altLang="zh-TW" baseline="-25000" dirty="0" smtClean="0"/>
              <a:t>2</a:t>
            </a:r>
            <a:r>
              <a:rPr lang="en-US" altLang="zh-TW" dirty="0" smtClean="0"/>
              <a:t>…D</a:t>
            </a:r>
            <a:r>
              <a:rPr lang="en-US" altLang="zh-TW" baseline="-25000" dirty="0" smtClean="0"/>
              <a:t>N-1</a:t>
            </a:r>
            <a:r>
              <a:rPr lang="en-US" altLang="zh-TW" dirty="0" smtClean="0"/>
              <a:t> until closest possible value to V</a:t>
            </a:r>
            <a:r>
              <a:rPr lang="en-US" altLang="zh-TW" baseline="-25000" dirty="0" smtClean="0"/>
              <a:t>in</a:t>
            </a:r>
            <a:r>
              <a:rPr lang="en-US" altLang="zh-TW" dirty="0" smtClean="0"/>
              <a:t> is reached</a:t>
            </a:r>
          </a:p>
          <a:p>
            <a:endParaRPr lang="zh-TW" altLang="en-US" dirty="0"/>
          </a:p>
        </p:txBody>
      </p:sp>
      <p:sp>
        <p:nvSpPr>
          <p:cNvPr id="7" name="投影片編號版面配置區 5"/>
          <p:cNvSpPr>
            <a:spLocks noGrp="1"/>
          </p:cNvSpPr>
          <p:nvPr>
            <p:ph type="sldNum" sz="quarter" idx="11"/>
          </p:nvPr>
        </p:nvSpPr>
        <p:spPr>
          <a:xfrm>
            <a:off x="6731000" y="6229350"/>
            <a:ext cx="1905000" cy="457200"/>
          </a:xfrm>
        </p:spPr>
        <p:txBody>
          <a:bodyPr/>
          <a:lstStyle/>
          <a:p>
            <a:fld id="{CB4840EF-6335-4B52-A0A2-639E69437F4B}" type="slidenum">
              <a:rPr lang="zh-TW" altLang="en-US" smtClean="0"/>
              <a:pPr/>
              <a:t>20</a:t>
            </a:fld>
            <a:endParaRPr lang="zh-TW" altLang="zh-TW"/>
          </a:p>
        </p:txBody>
      </p:sp>
      <p:graphicFrame>
        <p:nvGraphicFramePr>
          <p:cNvPr id="1004548" name="Object 4"/>
          <p:cNvGraphicFramePr>
            <a:graphicFrameLocks noGrp="1" noChangeAspect="1"/>
          </p:cNvGraphicFramePr>
          <p:nvPr>
            <p:ph sz="half" idx="4294967295"/>
            <p:extLst>
              <p:ext uri="{D42A27DB-BD31-4B8C-83A1-F6EECF244321}">
                <p14:modId xmlns:p14="http://schemas.microsoft.com/office/powerpoint/2010/main" val="2064871149"/>
              </p:ext>
            </p:extLst>
          </p:nvPr>
        </p:nvGraphicFramePr>
        <p:xfrm>
          <a:off x="647650" y="3212976"/>
          <a:ext cx="6654800" cy="1865313"/>
        </p:xfrm>
        <a:graphic>
          <a:graphicData uri="http://schemas.openxmlformats.org/presentationml/2006/ole">
            <mc:AlternateContent xmlns:mc="http://schemas.openxmlformats.org/markup-compatibility/2006">
              <mc:Choice xmlns:v="urn:schemas-microsoft-com:vml" Requires="v">
                <p:oleObj spid="_x0000_s2092" name="Visio" r:id="rId3" imgW="5572444" imgH="1690031" progId="Visio.Drawing.11">
                  <p:embed/>
                </p:oleObj>
              </mc:Choice>
              <mc:Fallback>
                <p:oleObj name="Visio" r:id="rId3" imgW="5572444" imgH="1690031"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650" y="3212976"/>
                        <a:ext cx="665480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04549" name="Text Box 5"/>
          <p:cNvSpPr txBox="1">
            <a:spLocks noChangeArrowheads="1"/>
          </p:cNvSpPr>
          <p:nvPr/>
        </p:nvSpPr>
        <p:spPr bwMode="auto">
          <a:xfrm>
            <a:off x="3563888" y="5436513"/>
            <a:ext cx="46805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1600" dirty="0">
                <a:latin typeface="+mn-lt"/>
              </a:rPr>
              <a:t>Dr.-</a:t>
            </a:r>
            <a:r>
              <a:rPr lang="en-US" altLang="zh-TW" sz="1600" dirty="0" err="1">
                <a:latin typeface="+mn-lt"/>
              </a:rPr>
              <a:t>Ing</a:t>
            </a:r>
            <a:r>
              <a:rPr lang="en-US" altLang="zh-TW" sz="1600" dirty="0">
                <a:latin typeface="+mn-lt"/>
              </a:rPr>
              <a:t>. Frank Sill, Department of Electrical Engineering, Federal University of Minas </a:t>
            </a:r>
            <a:r>
              <a:rPr lang="en-US" altLang="zh-TW" sz="1600" dirty="0" err="1">
                <a:latin typeface="+mn-lt"/>
              </a:rPr>
              <a:t>Gerais</a:t>
            </a:r>
            <a:r>
              <a:rPr lang="en-US" altLang="zh-TW" sz="1600" dirty="0">
                <a:latin typeface="+mn-lt"/>
              </a:rPr>
              <a:t>, Brazil</a:t>
            </a:r>
          </a:p>
        </p:txBody>
      </p:sp>
    </p:spTree>
    <p:extLst>
      <p:ext uri="{BB962C8B-B14F-4D97-AF65-F5344CB8AC3E}">
        <p14:creationId xmlns:p14="http://schemas.microsoft.com/office/powerpoint/2010/main" val="1544768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Grp="1" noChangeArrowheads="1"/>
          </p:cNvSpPr>
          <p:nvPr>
            <p:ph type="title"/>
          </p:nvPr>
        </p:nvSpPr>
        <p:spPr/>
        <p:txBody>
          <a:bodyPr/>
          <a:lstStyle/>
          <a:p>
            <a:r>
              <a:rPr lang="en-US" altLang="zh-TW" smtClean="0"/>
              <a:t>Successive-Approximation ADC</a:t>
            </a:r>
            <a:endParaRPr lang="en-US" altLang="zh-TW"/>
          </a:p>
        </p:txBody>
      </p:sp>
      <p:sp>
        <p:nvSpPr>
          <p:cNvPr id="6" name="投影片編號版面配置區 4"/>
          <p:cNvSpPr>
            <a:spLocks noGrp="1"/>
          </p:cNvSpPr>
          <p:nvPr>
            <p:ph type="sldNum" sz="quarter" idx="11"/>
          </p:nvPr>
        </p:nvSpPr>
        <p:spPr>
          <a:xfrm>
            <a:off x="6731000" y="6229350"/>
            <a:ext cx="1905000" cy="457200"/>
          </a:xfrm>
        </p:spPr>
        <p:txBody>
          <a:bodyPr/>
          <a:lstStyle/>
          <a:p>
            <a:fld id="{C9EBA078-6230-4C78-A11A-21F113A11AEB}" type="slidenum">
              <a:rPr lang="zh-TW" altLang="en-US" smtClean="0"/>
              <a:pPr/>
              <a:t>21</a:t>
            </a:fld>
            <a:endParaRPr lang="zh-TW" altLang="zh-TW"/>
          </a:p>
        </p:txBody>
      </p:sp>
      <p:pic>
        <p:nvPicPr>
          <p:cNvPr id="10055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96752"/>
            <a:ext cx="7416800" cy="446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5572" name="Text Box 4"/>
          <p:cNvSpPr txBox="1">
            <a:spLocks noChangeArrowheads="1"/>
          </p:cNvSpPr>
          <p:nvPr/>
        </p:nvSpPr>
        <p:spPr bwMode="auto">
          <a:xfrm>
            <a:off x="3635896" y="5733256"/>
            <a:ext cx="532834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zh-TW" sz="1600" dirty="0">
                <a:latin typeface="+mn-lt"/>
                <a:ea typeface="新細明體" panose="02020500000000000000" pitchFamily="18" charset="-120"/>
              </a:rPr>
              <a:t>P. Fischer, </a:t>
            </a:r>
            <a:r>
              <a:rPr lang="en-US" altLang="zh-TW" sz="1600" i="1" dirty="0">
                <a:latin typeface="+mn-lt"/>
                <a:ea typeface="新細明體" panose="02020500000000000000" pitchFamily="18" charset="-120"/>
              </a:rPr>
              <a:t>VLSI-Design - ADC und DAC</a:t>
            </a:r>
            <a:r>
              <a:rPr lang="en-US" altLang="zh-TW" sz="1600" dirty="0">
                <a:latin typeface="+mn-lt"/>
                <a:ea typeface="新細明體" panose="02020500000000000000" pitchFamily="18" charset="-120"/>
              </a:rPr>
              <a:t>, </a:t>
            </a:r>
            <a:r>
              <a:rPr lang="en-US" altLang="zh-TW" sz="1600" dirty="0" err="1">
                <a:latin typeface="+mn-lt"/>
                <a:ea typeface="新細明體" panose="02020500000000000000" pitchFamily="18" charset="-120"/>
              </a:rPr>
              <a:t>Uni</a:t>
            </a:r>
            <a:r>
              <a:rPr lang="en-US" altLang="zh-TW" sz="1600" dirty="0">
                <a:latin typeface="+mn-lt"/>
                <a:ea typeface="新細明體" panose="02020500000000000000" pitchFamily="18" charset="-120"/>
              </a:rPr>
              <a:t> Mannheim, 2005</a:t>
            </a:r>
          </a:p>
        </p:txBody>
      </p:sp>
    </p:spTree>
    <p:extLst>
      <p:ext uri="{BB962C8B-B14F-4D97-AF65-F5344CB8AC3E}">
        <p14:creationId xmlns:p14="http://schemas.microsoft.com/office/powerpoint/2010/main" val="2987112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2"/>
          <p:cNvSpPr>
            <a:spLocks noGrp="1" noChangeArrowheads="1"/>
          </p:cNvSpPr>
          <p:nvPr>
            <p:ph type="title"/>
          </p:nvPr>
        </p:nvSpPr>
        <p:spPr/>
        <p:txBody>
          <a:bodyPr/>
          <a:lstStyle/>
          <a:p>
            <a:r>
              <a:rPr lang="en-US" altLang="zh-TW" smtClean="0"/>
              <a:t>Main Components of ADC10</a:t>
            </a:r>
            <a:endParaRPr lang="zh-TW" altLang="en-US"/>
          </a:p>
        </p:txBody>
      </p:sp>
      <p:sp>
        <p:nvSpPr>
          <p:cNvPr id="989187" name="Rectangle 3"/>
          <p:cNvSpPr>
            <a:spLocks noGrp="1" noChangeArrowheads="1"/>
          </p:cNvSpPr>
          <p:nvPr>
            <p:ph type="body" idx="1"/>
          </p:nvPr>
        </p:nvSpPr>
        <p:spPr/>
        <p:txBody>
          <a:bodyPr/>
          <a:lstStyle/>
          <a:p>
            <a:r>
              <a:rPr lang="en-US" altLang="zh-TW" dirty="0" smtClean="0"/>
              <a:t>Built-in voltage reference:</a:t>
            </a:r>
          </a:p>
          <a:p>
            <a:pPr lvl="1"/>
            <a:r>
              <a:rPr lang="en-US" altLang="zh-TW" dirty="0" smtClean="0"/>
              <a:t>Two selectable voltage levels, 2.5 V and 1.5 V</a:t>
            </a:r>
          </a:p>
          <a:p>
            <a:pPr lvl="1"/>
            <a:r>
              <a:rPr lang="en-US" altLang="zh-TW" dirty="0" smtClean="0"/>
              <a:t>Setting REFON in ADC10CTL0 register to 1 enables the internal reference</a:t>
            </a:r>
          </a:p>
          <a:p>
            <a:pPr lvl="1"/>
            <a:r>
              <a:rPr lang="en-US" altLang="zh-TW" dirty="0" smtClean="0"/>
              <a:t>Setting REF2_5V in ADC10CTL0 to 1 selects 2.5 V as the internal reference, otherwise 1.5 V</a:t>
            </a:r>
          </a:p>
          <a:p>
            <a:pPr lvl="1"/>
            <a:r>
              <a:rPr lang="en-US" altLang="zh-TW" dirty="0" smtClean="0"/>
              <a:t>After voltage reference is turned on, we </a:t>
            </a:r>
            <a:r>
              <a:rPr lang="en-US" altLang="zh-TW" dirty="0" smtClean="0">
                <a:solidFill>
                  <a:srgbClr val="FF0000"/>
                </a:solidFill>
              </a:rPr>
              <a:t>must wait about 30µs</a:t>
            </a:r>
            <a:r>
              <a:rPr lang="en-US" altLang="zh-TW" dirty="0" smtClean="0"/>
              <a:t> for it to settle</a:t>
            </a:r>
            <a:endParaRPr lang="en-US" altLang="zh-TW" dirty="0"/>
          </a:p>
        </p:txBody>
      </p:sp>
      <p:sp>
        <p:nvSpPr>
          <p:cNvPr id="5" name="投影片編號版面配置區 5"/>
          <p:cNvSpPr>
            <a:spLocks noGrp="1"/>
          </p:cNvSpPr>
          <p:nvPr>
            <p:ph type="sldNum" sz="quarter" idx="11"/>
          </p:nvPr>
        </p:nvSpPr>
        <p:spPr>
          <a:xfrm>
            <a:off x="6731000" y="6229350"/>
            <a:ext cx="1905000" cy="457200"/>
          </a:xfrm>
        </p:spPr>
        <p:txBody>
          <a:bodyPr/>
          <a:lstStyle/>
          <a:p>
            <a:fld id="{50F9A237-1DF8-4DAD-955F-7D152AE32619}" type="slidenum">
              <a:rPr lang="zh-TW" altLang="en-US" smtClean="0"/>
              <a:pPr/>
              <a:t>22</a:t>
            </a:fld>
            <a:endParaRPr lang="zh-TW" altLang="zh-TW"/>
          </a:p>
        </p:txBody>
      </p:sp>
    </p:spTree>
    <p:extLst>
      <p:ext uri="{BB962C8B-B14F-4D97-AF65-F5344CB8AC3E}">
        <p14:creationId xmlns:p14="http://schemas.microsoft.com/office/powerpoint/2010/main" val="1541354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Rectangle 2"/>
          <p:cNvSpPr>
            <a:spLocks noGrp="1" noChangeArrowheads="1"/>
          </p:cNvSpPr>
          <p:nvPr>
            <p:ph type="title"/>
          </p:nvPr>
        </p:nvSpPr>
        <p:spPr/>
        <p:txBody>
          <a:bodyPr/>
          <a:lstStyle/>
          <a:p>
            <a:r>
              <a:rPr lang="en-US" altLang="zh-TW" smtClean="0"/>
              <a:t>Main Components of ADC10</a:t>
            </a:r>
            <a:endParaRPr lang="zh-TW" altLang="en-US"/>
          </a:p>
        </p:txBody>
      </p:sp>
      <p:sp>
        <p:nvSpPr>
          <p:cNvPr id="990211" name="Rectangle 3"/>
          <p:cNvSpPr>
            <a:spLocks noGrp="1" noChangeArrowheads="1"/>
          </p:cNvSpPr>
          <p:nvPr>
            <p:ph type="body" idx="1"/>
          </p:nvPr>
        </p:nvSpPr>
        <p:spPr/>
        <p:txBody>
          <a:bodyPr/>
          <a:lstStyle/>
          <a:p>
            <a:r>
              <a:rPr lang="en-US" altLang="zh-TW" dirty="0" smtClean="0"/>
              <a:t>Triggering of sample-and-hold circuit:</a:t>
            </a:r>
          </a:p>
          <a:p>
            <a:pPr lvl="1"/>
            <a:r>
              <a:rPr lang="en-US" altLang="zh-TW" dirty="0" smtClean="0"/>
              <a:t>ADC10SC bit in ADC10CTL0 register, which can be set (and is thus triggered) by software, or</a:t>
            </a:r>
          </a:p>
          <a:p>
            <a:pPr lvl="1"/>
            <a:r>
              <a:rPr lang="en-US" altLang="zh-TW" dirty="0" err="1" smtClean="0"/>
              <a:t>OUTx</a:t>
            </a:r>
            <a:r>
              <a:rPr lang="en-US" altLang="zh-TW" dirty="0" smtClean="0"/>
              <a:t> from </a:t>
            </a:r>
            <a:br>
              <a:rPr lang="en-US" altLang="zh-TW" dirty="0" smtClean="0"/>
            </a:br>
            <a:r>
              <a:rPr lang="en-US" altLang="zh-TW" dirty="0" err="1" smtClean="0"/>
              <a:t>Timer_A</a:t>
            </a:r>
            <a:r>
              <a:rPr lang="en-US" altLang="zh-TW" dirty="0" smtClean="0"/>
              <a:t>: for </a:t>
            </a:r>
            <a:br>
              <a:rPr lang="en-US" altLang="zh-TW" dirty="0" smtClean="0"/>
            </a:br>
            <a:r>
              <a:rPr lang="en-US" altLang="zh-TW" dirty="0" smtClean="0"/>
              <a:t>periodic </a:t>
            </a:r>
            <a:br>
              <a:rPr lang="en-US" altLang="zh-TW" dirty="0" smtClean="0"/>
            </a:br>
            <a:r>
              <a:rPr lang="en-US" altLang="zh-TW" dirty="0" smtClean="0"/>
              <a:t>sampling</a:t>
            </a:r>
          </a:p>
          <a:p>
            <a:pPr lvl="1"/>
            <a:endParaRPr lang="en-US" altLang="zh-TW" dirty="0"/>
          </a:p>
        </p:txBody>
      </p:sp>
      <p:sp>
        <p:nvSpPr>
          <p:cNvPr id="10" name="投影片編號版面配置區 5"/>
          <p:cNvSpPr>
            <a:spLocks noGrp="1"/>
          </p:cNvSpPr>
          <p:nvPr>
            <p:ph type="sldNum" sz="quarter" idx="11"/>
          </p:nvPr>
        </p:nvSpPr>
        <p:spPr>
          <a:xfrm>
            <a:off x="6731000" y="6229350"/>
            <a:ext cx="1905000" cy="457200"/>
          </a:xfrm>
        </p:spPr>
        <p:txBody>
          <a:bodyPr/>
          <a:lstStyle/>
          <a:p>
            <a:fld id="{8A0B0598-CE34-4A05-B2DE-2DFDF4371DAB}" type="slidenum">
              <a:rPr lang="zh-TW" altLang="en-US" smtClean="0"/>
              <a:pPr/>
              <a:t>23</a:t>
            </a:fld>
            <a:endParaRPr lang="zh-TW" altLang="zh-TW"/>
          </a:p>
        </p:txBody>
      </p:sp>
      <p:pic>
        <p:nvPicPr>
          <p:cNvPr id="9902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2348880"/>
            <a:ext cx="5849937" cy="401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0214" name="Oval 6"/>
          <p:cNvSpPr>
            <a:spLocks noChangeArrowheads="1"/>
          </p:cNvSpPr>
          <p:nvPr/>
        </p:nvSpPr>
        <p:spPr bwMode="auto">
          <a:xfrm>
            <a:off x="3995738" y="4733305"/>
            <a:ext cx="4537075" cy="1295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90215" name="Line 7"/>
          <p:cNvSpPr>
            <a:spLocks noChangeShapeType="1"/>
          </p:cNvSpPr>
          <p:nvPr/>
        </p:nvSpPr>
        <p:spPr bwMode="auto">
          <a:xfrm>
            <a:off x="7812088" y="5454030"/>
            <a:ext cx="6477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90216" name="Text Box 8"/>
          <p:cNvSpPr txBox="1">
            <a:spLocks noChangeArrowheads="1"/>
          </p:cNvSpPr>
          <p:nvPr/>
        </p:nvSpPr>
        <p:spPr bwMode="auto">
          <a:xfrm>
            <a:off x="755576" y="4877768"/>
            <a:ext cx="286655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000" dirty="0">
                <a:latin typeface="+mn-lt"/>
              </a:rPr>
              <a:t>Capture/Compare Block 2</a:t>
            </a:r>
          </a:p>
          <a:p>
            <a:r>
              <a:rPr lang="en-US" altLang="zh-TW" sz="2000" dirty="0">
                <a:latin typeface="+mn-lt"/>
              </a:rPr>
              <a:t>of </a:t>
            </a:r>
            <a:r>
              <a:rPr lang="en-US" altLang="zh-TW" sz="2000" dirty="0" err="1">
                <a:latin typeface="+mn-lt"/>
              </a:rPr>
              <a:t>Timer_A</a:t>
            </a:r>
            <a:endParaRPr lang="en-US" altLang="zh-TW" sz="2000" dirty="0">
              <a:latin typeface="+mn-lt"/>
            </a:endParaRPr>
          </a:p>
        </p:txBody>
      </p:sp>
      <p:sp>
        <p:nvSpPr>
          <p:cNvPr id="990217" name="Line 9"/>
          <p:cNvSpPr>
            <a:spLocks noChangeShapeType="1"/>
          </p:cNvSpPr>
          <p:nvPr/>
        </p:nvSpPr>
        <p:spPr bwMode="auto">
          <a:xfrm>
            <a:off x="4643438" y="6173168"/>
            <a:ext cx="6477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Tree>
    <p:extLst>
      <p:ext uri="{BB962C8B-B14F-4D97-AF65-F5344CB8AC3E}">
        <p14:creationId xmlns:p14="http://schemas.microsoft.com/office/powerpoint/2010/main" val="1064555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90211">
                                            <p:txEl>
                                              <p:pRg st="2" end="2"/>
                                            </p:txEl>
                                          </p:spTgt>
                                        </p:tgtEl>
                                        <p:attrNameLst>
                                          <p:attrName>style.visibility</p:attrName>
                                        </p:attrNameLst>
                                      </p:cBhvr>
                                      <p:to>
                                        <p:strVal val="visible"/>
                                      </p:to>
                                    </p:set>
                                    <p:anim calcmode="discrete" valueType="clr">
                                      <p:cBhvr override="childStyle">
                                        <p:cTn id="7" dur="80"/>
                                        <p:tgtEl>
                                          <p:spTgt spid="99021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90211">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990211">
                                            <p:txEl>
                                              <p:pRg st="2" end="2"/>
                                            </p:txEl>
                                          </p:spTgt>
                                        </p:tgtEl>
                                        <p:attrNameLst>
                                          <p:attrName>fill.type</p:attrName>
                                        </p:attrNameLst>
                                      </p:cBhvr>
                                      <p:to>
                                        <p:strVal val="solid"/>
                                      </p:to>
                                    </p:set>
                                  </p:childTnLst>
                                </p:cTn>
                              </p:par>
                            </p:childTnLst>
                          </p:cTn>
                        </p:par>
                        <p:par>
                          <p:cTn id="10" fill="hold" nodeType="afterGroup">
                            <p:stCondLst>
                              <p:cond delay="1440"/>
                            </p:stCondLst>
                            <p:childTnLst>
                              <p:par>
                                <p:cTn id="11" presetID="1" presetClass="entr" presetSubtype="0" fill="hold" grpId="0" nodeType="afterEffect">
                                  <p:stCondLst>
                                    <p:cond delay="0"/>
                                  </p:stCondLst>
                                  <p:childTnLst>
                                    <p:set>
                                      <p:cBhvr>
                                        <p:cTn id="12" dur="1" fill="hold">
                                          <p:stCondLst>
                                            <p:cond delay="0"/>
                                          </p:stCondLst>
                                        </p:cTn>
                                        <p:tgtEl>
                                          <p:spTgt spid="9902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02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02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902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90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0214" grpId="0" animBg="1"/>
      <p:bldP spid="990215" grpId="0" animBg="1"/>
      <p:bldP spid="990216" grpId="0"/>
      <p:bldP spid="9902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標題 1"/>
          <p:cNvSpPr>
            <a:spLocks noGrp="1"/>
          </p:cNvSpPr>
          <p:nvPr>
            <p:ph type="title"/>
          </p:nvPr>
        </p:nvSpPr>
        <p:spPr/>
        <p:txBody>
          <a:bodyPr/>
          <a:lstStyle/>
          <a:p>
            <a:r>
              <a:rPr lang="en-US" altLang="zh-TW" smtClean="0"/>
              <a:t>Data Transfer Controller (DTC)</a:t>
            </a:r>
            <a:endParaRPr lang="zh-TW" altLang="en-US"/>
          </a:p>
        </p:txBody>
      </p:sp>
      <p:sp>
        <p:nvSpPr>
          <p:cNvPr id="908304" name="Rectangle 16"/>
          <p:cNvSpPr>
            <a:spLocks noGrp="1" noChangeArrowheads="1"/>
          </p:cNvSpPr>
          <p:nvPr>
            <p:ph type="body" idx="1"/>
          </p:nvPr>
        </p:nvSpPr>
        <p:spPr>
          <a:xfrm>
            <a:off x="323528" y="1052736"/>
            <a:ext cx="8178800" cy="4967287"/>
          </a:xfrm>
        </p:spPr>
        <p:txBody>
          <a:bodyPr/>
          <a:lstStyle/>
          <a:p>
            <a:pPr>
              <a:spcBef>
                <a:spcPts val="0"/>
              </a:spcBef>
            </a:pPr>
            <a:r>
              <a:rPr lang="en-US" altLang="zh-TW" dirty="0" smtClean="0"/>
              <a:t>Transfer conversion </a:t>
            </a:r>
            <a:br>
              <a:rPr lang="en-US" altLang="zh-TW" dirty="0" smtClean="0"/>
            </a:br>
            <a:r>
              <a:rPr lang="en-US" altLang="zh-TW" dirty="0" smtClean="0"/>
              <a:t>results from </a:t>
            </a:r>
            <a:br>
              <a:rPr lang="en-US" altLang="zh-TW" dirty="0" smtClean="0"/>
            </a:br>
            <a:r>
              <a:rPr lang="en-US" altLang="zh-TW" dirty="0" smtClean="0"/>
              <a:t>ADC10MEM to </a:t>
            </a:r>
            <a:br>
              <a:rPr lang="en-US" altLang="zh-TW" dirty="0" smtClean="0"/>
            </a:br>
            <a:r>
              <a:rPr lang="en-US" altLang="zh-TW" dirty="0" smtClean="0"/>
              <a:t>other on-chip </a:t>
            </a:r>
            <a:br>
              <a:rPr lang="en-US" altLang="zh-TW" dirty="0" smtClean="0"/>
            </a:br>
            <a:r>
              <a:rPr lang="en-US" altLang="zh-TW" dirty="0" smtClean="0"/>
              <a:t>memory locations</a:t>
            </a:r>
          </a:p>
          <a:p>
            <a:pPr lvl="1">
              <a:spcBef>
                <a:spcPts val="0"/>
              </a:spcBef>
            </a:pPr>
            <a:r>
              <a:rPr lang="en-US" altLang="zh-TW" dirty="0" smtClean="0"/>
              <a:t>Each load of</a:t>
            </a:r>
            <a:br>
              <a:rPr lang="en-US" altLang="zh-TW" dirty="0" smtClean="0"/>
            </a:br>
            <a:r>
              <a:rPr lang="en-US" altLang="zh-TW" dirty="0" smtClean="0"/>
              <a:t>ADC10MEM </a:t>
            </a:r>
            <a:br>
              <a:rPr lang="en-US" altLang="zh-TW" dirty="0" smtClean="0"/>
            </a:br>
            <a:r>
              <a:rPr lang="en-US" altLang="zh-TW" dirty="0" smtClean="0"/>
              <a:t>triggers a data</a:t>
            </a:r>
            <a:br>
              <a:rPr lang="en-US" altLang="zh-TW" dirty="0" smtClean="0"/>
            </a:br>
            <a:r>
              <a:rPr lang="en-US" altLang="zh-TW" dirty="0" smtClean="0"/>
              <a:t>transfer until a set </a:t>
            </a:r>
            <a:br>
              <a:rPr lang="en-US" altLang="zh-TW" dirty="0" smtClean="0"/>
            </a:br>
            <a:r>
              <a:rPr lang="en-US" altLang="zh-TW" dirty="0" smtClean="0"/>
              <a:t>amount</a:t>
            </a:r>
          </a:p>
          <a:p>
            <a:pPr lvl="1">
              <a:spcBef>
                <a:spcPts val="0"/>
              </a:spcBef>
            </a:pPr>
            <a:r>
              <a:rPr lang="en-US" altLang="zh-TW" dirty="0" smtClean="0"/>
              <a:t>During each DTC</a:t>
            </a:r>
            <a:br>
              <a:rPr lang="en-US" altLang="zh-TW" dirty="0" smtClean="0"/>
            </a:br>
            <a:r>
              <a:rPr lang="en-US" altLang="zh-TW" dirty="0" smtClean="0"/>
              <a:t>transfer, CPU is </a:t>
            </a:r>
            <a:br>
              <a:rPr lang="en-US" altLang="zh-TW" dirty="0" smtClean="0"/>
            </a:br>
            <a:r>
              <a:rPr lang="en-US" altLang="zh-TW" dirty="0" smtClean="0"/>
              <a:t>halted</a:t>
            </a:r>
            <a:endParaRPr lang="zh-TW" altLang="en-US" dirty="0"/>
          </a:p>
        </p:txBody>
      </p:sp>
      <p:sp>
        <p:nvSpPr>
          <p:cNvPr id="9" name="投影片編號版面配置區 5"/>
          <p:cNvSpPr>
            <a:spLocks noGrp="1"/>
          </p:cNvSpPr>
          <p:nvPr>
            <p:ph type="sldNum" sz="quarter" idx="11"/>
          </p:nvPr>
        </p:nvSpPr>
        <p:spPr>
          <a:xfrm>
            <a:off x="6731000" y="6229350"/>
            <a:ext cx="1905000" cy="457200"/>
          </a:xfrm>
        </p:spPr>
        <p:txBody>
          <a:bodyPr/>
          <a:lstStyle/>
          <a:p>
            <a:fld id="{7C1215F9-A913-4760-A411-1923F8161C67}" type="slidenum">
              <a:rPr lang="zh-TW" altLang="en-US" smtClean="0"/>
              <a:pPr/>
              <a:t>24</a:t>
            </a:fld>
            <a:endParaRPr lang="zh-TW" altLang="zh-TW"/>
          </a:p>
        </p:txBody>
      </p:sp>
      <p:pic>
        <p:nvPicPr>
          <p:cNvPr id="908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1052736"/>
            <a:ext cx="497205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rot="5400000">
            <a:off x="2844007" y="2863279"/>
            <a:ext cx="1655762"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800" b="1" dirty="0"/>
              <a:t>Input channel</a:t>
            </a:r>
            <a:endParaRPr lang="zh-TW" altLang="en-US" sz="1800" b="1" dirty="0"/>
          </a:p>
        </p:txBody>
      </p:sp>
      <p:sp>
        <p:nvSpPr>
          <p:cNvPr id="5" name="矩形 4"/>
          <p:cNvSpPr/>
          <p:nvPr/>
        </p:nvSpPr>
        <p:spPr>
          <a:xfrm>
            <a:off x="7164388" y="1195611"/>
            <a:ext cx="1584325" cy="649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800" dirty="0"/>
              <a:t>1.5V or 2.5V or Reference</a:t>
            </a:r>
            <a:endParaRPr lang="zh-TW" altLang="en-US" sz="1800" dirty="0"/>
          </a:p>
        </p:txBody>
      </p:sp>
      <p:sp>
        <p:nvSpPr>
          <p:cNvPr id="908303" name="Rectangle 15"/>
          <p:cNvSpPr>
            <a:spLocks noChangeArrowheads="1"/>
          </p:cNvSpPr>
          <p:nvPr/>
        </p:nvSpPr>
        <p:spPr bwMode="auto">
          <a:xfrm>
            <a:off x="5508625" y="4230911"/>
            <a:ext cx="1368425" cy="360362"/>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400" b="1"/>
              <a:t>ADC10MEM</a:t>
            </a:r>
          </a:p>
        </p:txBody>
      </p:sp>
    </p:spTree>
    <p:extLst>
      <p:ext uri="{BB962C8B-B14F-4D97-AF65-F5344CB8AC3E}">
        <p14:creationId xmlns:p14="http://schemas.microsoft.com/office/powerpoint/2010/main" val="1477171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Grp="1" noChangeArrowheads="1"/>
          </p:cNvSpPr>
          <p:nvPr>
            <p:ph type="title"/>
          </p:nvPr>
        </p:nvSpPr>
        <p:spPr/>
        <p:txBody>
          <a:bodyPr/>
          <a:lstStyle/>
          <a:p>
            <a:r>
              <a:rPr lang="en-US" altLang="zh-TW" smtClean="0"/>
              <a:t>ADC10 Interrupts</a:t>
            </a:r>
            <a:endParaRPr lang="en-US" altLang="zh-TW"/>
          </a:p>
        </p:txBody>
      </p:sp>
      <p:sp>
        <p:nvSpPr>
          <p:cNvPr id="951299" name="Rectangle 3"/>
          <p:cNvSpPr>
            <a:spLocks noGrp="1" noChangeArrowheads="1"/>
          </p:cNvSpPr>
          <p:nvPr>
            <p:ph type="body" idx="1"/>
          </p:nvPr>
        </p:nvSpPr>
        <p:spPr/>
        <p:txBody>
          <a:bodyPr/>
          <a:lstStyle/>
          <a:p>
            <a:r>
              <a:rPr lang="en-US" altLang="zh-TW" smtClean="0"/>
              <a:t>One interrupt and one interrupt vector</a:t>
            </a:r>
          </a:p>
          <a:p>
            <a:pPr lvl="1"/>
            <a:r>
              <a:rPr lang="en-US" altLang="zh-TW" smtClean="0"/>
              <a:t>When DTC is not used (ADC10DTC1 = 0), ADC10IFG is set when conversion results are loaded into ADC10MEM</a:t>
            </a:r>
          </a:p>
          <a:p>
            <a:pPr lvl="1"/>
            <a:r>
              <a:rPr lang="en-US" altLang="zh-TW" smtClean="0"/>
              <a:t>When DTC is used (ADC10DTC1 &gt; 0), ADC10IFG is set when a block transfer completes </a:t>
            </a:r>
          </a:p>
          <a:p>
            <a:r>
              <a:rPr lang="en-US" altLang="zh-TW" smtClean="0"/>
              <a:t>If both ADC10IE and GIE bits are set, then ADC10IFG generates an interrupt request</a:t>
            </a:r>
          </a:p>
          <a:p>
            <a:pPr lvl="1"/>
            <a:r>
              <a:rPr lang="en-US" altLang="zh-TW" smtClean="0"/>
              <a:t>ADC10IFG is automatically reset when interrupt request is serviced, or it may be reset by software</a:t>
            </a:r>
            <a:endParaRPr lang="zh-TW" altLang="en-US"/>
          </a:p>
        </p:txBody>
      </p:sp>
      <p:sp>
        <p:nvSpPr>
          <p:cNvPr id="5" name="投影片編號版面配置區 5"/>
          <p:cNvSpPr>
            <a:spLocks noGrp="1"/>
          </p:cNvSpPr>
          <p:nvPr>
            <p:ph type="sldNum" sz="quarter" idx="11"/>
          </p:nvPr>
        </p:nvSpPr>
        <p:spPr>
          <a:xfrm>
            <a:off x="6731000" y="6229350"/>
            <a:ext cx="1905000" cy="457200"/>
          </a:xfrm>
        </p:spPr>
        <p:txBody>
          <a:bodyPr/>
          <a:lstStyle/>
          <a:p>
            <a:fld id="{D9A146BA-8803-4BCA-A20F-02C8C95ED5BD}" type="slidenum">
              <a:rPr lang="zh-TW" altLang="en-US" smtClean="0"/>
              <a:pPr/>
              <a:t>25</a:t>
            </a:fld>
            <a:endParaRPr lang="zh-TW" altLang="zh-TW"/>
          </a:p>
        </p:txBody>
      </p:sp>
    </p:spTree>
    <p:extLst>
      <p:ext uri="{BB962C8B-B14F-4D97-AF65-F5344CB8AC3E}">
        <p14:creationId xmlns:p14="http://schemas.microsoft.com/office/powerpoint/2010/main" val="26735808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20" name="Rectangle 4"/>
          <p:cNvSpPr>
            <a:spLocks noGrp="1" noChangeArrowheads="1"/>
          </p:cNvSpPr>
          <p:nvPr>
            <p:ph type="title"/>
          </p:nvPr>
        </p:nvSpPr>
        <p:spPr/>
        <p:txBody>
          <a:bodyPr/>
          <a:lstStyle/>
          <a:p>
            <a:r>
              <a:rPr lang="en-US" altLang="zh-TW" smtClean="0"/>
              <a:t>Enabling Sampling and Conversion</a:t>
            </a:r>
            <a:endParaRPr lang="en-US" altLang="zh-TW"/>
          </a:p>
        </p:txBody>
      </p:sp>
      <p:sp>
        <p:nvSpPr>
          <p:cNvPr id="8" name="投影片編號版面配置區 4"/>
          <p:cNvSpPr>
            <a:spLocks noGrp="1"/>
          </p:cNvSpPr>
          <p:nvPr>
            <p:ph type="sldNum" sz="quarter" idx="11"/>
          </p:nvPr>
        </p:nvSpPr>
        <p:spPr>
          <a:xfrm>
            <a:off x="6731000" y="6229350"/>
            <a:ext cx="1905000" cy="457200"/>
          </a:xfrm>
        </p:spPr>
        <p:txBody>
          <a:bodyPr/>
          <a:lstStyle/>
          <a:p>
            <a:fld id="{A64DF45B-A780-4E68-B175-ED24B1A89DC1}" type="slidenum">
              <a:rPr lang="zh-TW" altLang="en-US" smtClean="0"/>
              <a:pPr/>
              <a:t>26</a:t>
            </a:fld>
            <a:endParaRPr lang="zh-TW" altLang="zh-TW"/>
          </a:p>
        </p:txBody>
      </p:sp>
      <p:pic>
        <p:nvPicPr>
          <p:cNvPr id="9820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24744"/>
            <a:ext cx="8275638" cy="4895850"/>
          </a:xfrm>
          <a:prstGeom prst="rect">
            <a:avLst/>
          </a:prstGeom>
          <a:noFill/>
          <a:extLst>
            <a:ext uri="{909E8E84-426E-40DD-AFC4-6F175D3DCCD1}">
              <a14:hiddenFill xmlns:a14="http://schemas.microsoft.com/office/drawing/2010/main">
                <a:solidFill>
                  <a:srgbClr val="FFFFFF"/>
                </a:solidFill>
              </a14:hiddenFill>
            </a:ext>
          </a:extLst>
        </p:spPr>
      </p:pic>
      <p:sp>
        <p:nvSpPr>
          <p:cNvPr id="982023" name="Oval 7"/>
          <p:cNvSpPr>
            <a:spLocks noChangeArrowheads="1"/>
          </p:cNvSpPr>
          <p:nvPr/>
        </p:nvSpPr>
        <p:spPr bwMode="auto">
          <a:xfrm>
            <a:off x="4140200" y="1629569"/>
            <a:ext cx="863600" cy="503237"/>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82024" name="Oval 8"/>
          <p:cNvSpPr>
            <a:spLocks noChangeArrowheads="1"/>
          </p:cNvSpPr>
          <p:nvPr/>
        </p:nvSpPr>
        <p:spPr bwMode="auto">
          <a:xfrm>
            <a:off x="6443663" y="3574256"/>
            <a:ext cx="863600" cy="503238"/>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82025" name="Oval 9"/>
          <p:cNvSpPr>
            <a:spLocks noChangeArrowheads="1"/>
          </p:cNvSpPr>
          <p:nvPr/>
        </p:nvSpPr>
        <p:spPr bwMode="auto">
          <a:xfrm>
            <a:off x="7956550" y="3861594"/>
            <a:ext cx="863600" cy="1223962"/>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extLst>
      <p:ext uri="{BB962C8B-B14F-4D97-AF65-F5344CB8AC3E}">
        <p14:creationId xmlns:p14="http://schemas.microsoft.com/office/powerpoint/2010/main" val="22940155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p:txBody>
          <a:bodyPr/>
          <a:lstStyle/>
          <a:p>
            <a:r>
              <a:rPr lang="en-US" altLang="zh-TW" smtClean="0"/>
              <a:t>Steps for Single Conversion</a:t>
            </a:r>
            <a:endParaRPr lang="en-US" altLang="zh-TW"/>
          </a:p>
        </p:txBody>
      </p:sp>
      <p:sp>
        <p:nvSpPr>
          <p:cNvPr id="977923" name="Rectangle 3"/>
          <p:cNvSpPr>
            <a:spLocks noGrp="1" noChangeArrowheads="1"/>
          </p:cNvSpPr>
          <p:nvPr>
            <p:ph type="body" idx="1"/>
          </p:nvPr>
        </p:nvSpPr>
        <p:spPr/>
        <p:txBody>
          <a:bodyPr/>
          <a:lstStyle/>
          <a:p>
            <a:pPr marL="0" indent="0">
              <a:buNone/>
            </a:pPr>
            <a:r>
              <a:rPr lang="en-US" altLang="zh-TW" dirty="0" smtClean="0"/>
              <a:t>(1) Configure ADC10, including the ADC10ON bit to enable the module. </a:t>
            </a:r>
          </a:p>
          <a:p>
            <a:pPr marL="457200" lvl="1" indent="0">
              <a:buNone/>
            </a:pPr>
            <a:r>
              <a:rPr lang="en-US" altLang="zh-TW" dirty="0" smtClean="0"/>
              <a:t>The ENC bit must be clear so that most bits in ADC10CTL0 and ADC10CTL1 can be changed.</a:t>
            </a:r>
          </a:p>
          <a:p>
            <a:pPr marL="0" indent="0">
              <a:buNone/>
            </a:pPr>
            <a:r>
              <a:rPr lang="en-US" altLang="zh-TW" dirty="0" smtClean="0"/>
              <a:t>(2) Set the ENC bit to enable a conversion. </a:t>
            </a:r>
          </a:p>
          <a:p>
            <a:pPr marL="457200" lvl="1" indent="0">
              <a:buNone/>
            </a:pPr>
            <a:r>
              <a:rPr lang="en-US" altLang="zh-TW" dirty="0" smtClean="0"/>
              <a:t>This cannot be done while the module is being configured in the previous step.</a:t>
            </a:r>
          </a:p>
          <a:p>
            <a:pPr marL="0" indent="0">
              <a:buNone/>
            </a:pPr>
            <a:r>
              <a:rPr lang="en-US" altLang="zh-TW" dirty="0" smtClean="0"/>
              <a:t>(3) Trigger the conversion.</a:t>
            </a:r>
          </a:p>
          <a:p>
            <a:pPr marL="449263" indent="0">
              <a:buNone/>
            </a:pPr>
            <a:r>
              <a:rPr lang="en-US" altLang="zh-TW" sz="2400" dirty="0" smtClean="0"/>
              <a:t>This is done </a:t>
            </a:r>
            <a:r>
              <a:rPr lang="en-US" altLang="zh-TW" sz="2400" dirty="0"/>
              <a:t>e</a:t>
            </a:r>
            <a:r>
              <a:rPr lang="en-US" altLang="zh-TW" sz="2400" dirty="0" smtClean="0"/>
              <a:t>ither </a:t>
            </a:r>
            <a:r>
              <a:rPr lang="en-US" altLang="zh-TW" sz="2400" dirty="0"/>
              <a:t>by setting the ADC10SC bit or by an edge from </a:t>
            </a:r>
            <a:r>
              <a:rPr lang="en-US" altLang="zh-TW" sz="2400" dirty="0" err="1"/>
              <a:t>Timer_A</a:t>
            </a:r>
            <a:r>
              <a:rPr lang="en-US" altLang="zh-TW" sz="2400" dirty="0"/>
              <a:t>.</a:t>
            </a:r>
          </a:p>
          <a:p>
            <a:r>
              <a:rPr lang="en-US" altLang="zh-TW" dirty="0" smtClean="0"/>
              <a:t>ADC10ON, ENC, ADC10SC are all in control register ADC10CTL0</a:t>
            </a:r>
            <a:endParaRPr lang="zh-TW" altLang="en-US" dirty="0"/>
          </a:p>
        </p:txBody>
      </p:sp>
      <p:sp>
        <p:nvSpPr>
          <p:cNvPr id="5" name="投影片編號版面配置區 5"/>
          <p:cNvSpPr>
            <a:spLocks noGrp="1"/>
          </p:cNvSpPr>
          <p:nvPr>
            <p:ph type="sldNum" sz="quarter" idx="11"/>
          </p:nvPr>
        </p:nvSpPr>
        <p:spPr>
          <a:xfrm>
            <a:off x="6731000" y="6229350"/>
            <a:ext cx="1905000" cy="457200"/>
          </a:xfrm>
        </p:spPr>
        <p:txBody>
          <a:bodyPr/>
          <a:lstStyle/>
          <a:p>
            <a:fld id="{9FBA4975-E8C8-4E09-B1FA-574D111B78BF}" type="slidenum">
              <a:rPr lang="zh-TW" altLang="en-US" smtClean="0"/>
              <a:pPr/>
              <a:t>27</a:t>
            </a:fld>
            <a:endParaRPr lang="zh-TW" altLang="zh-TW"/>
          </a:p>
        </p:txBody>
      </p:sp>
    </p:spTree>
    <p:extLst>
      <p:ext uri="{BB962C8B-B14F-4D97-AF65-F5344CB8AC3E}">
        <p14:creationId xmlns:p14="http://schemas.microsoft.com/office/powerpoint/2010/main" val="10105709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83" name="Rectangle 67"/>
          <p:cNvSpPr>
            <a:spLocks noGrp="1" noChangeArrowheads="1"/>
          </p:cNvSpPr>
          <p:nvPr>
            <p:ph type="title"/>
          </p:nvPr>
        </p:nvSpPr>
        <p:spPr/>
        <p:txBody>
          <a:bodyPr/>
          <a:lstStyle/>
          <a:p>
            <a:r>
              <a:rPr lang="en-US" altLang="zh-TW" smtClean="0"/>
              <a:t>ADC10 Registers</a:t>
            </a:r>
            <a:endParaRPr lang="zh-TW" altLang="en-US"/>
          </a:p>
        </p:txBody>
      </p:sp>
      <p:sp>
        <p:nvSpPr>
          <p:cNvPr id="6" name="投影片編號版面配置區 4"/>
          <p:cNvSpPr>
            <a:spLocks noGrp="1"/>
          </p:cNvSpPr>
          <p:nvPr>
            <p:ph type="sldNum" sz="quarter" idx="11"/>
          </p:nvPr>
        </p:nvSpPr>
        <p:spPr>
          <a:xfrm>
            <a:off x="6731000" y="6229350"/>
            <a:ext cx="1905000" cy="457200"/>
          </a:xfrm>
        </p:spPr>
        <p:txBody>
          <a:bodyPr/>
          <a:lstStyle/>
          <a:p>
            <a:fld id="{B94A4F69-955F-4E65-B3DC-E6B5AB569859}" type="slidenum">
              <a:rPr lang="zh-TW" altLang="en-US" smtClean="0"/>
              <a:pPr/>
              <a:t>28</a:t>
            </a:fld>
            <a:endParaRPr lang="zh-TW" altLang="zh-TW"/>
          </a:p>
        </p:txBody>
      </p:sp>
      <p:graphicFrame>
        <p:nvGraphicFramePr>
          <p:cNvPr id="956486" name="Group 70"/>
          <p:cNvGraphicFramePr>
            <a:graphicFrameLocks noGrp="1"/>
          </p:cNvGraphicFramePr>
          <p:nvPr>
            <p:ph idx="4294967295"/>
            <p:extLst>
              <p:ext uri="{D42A27DB-BD31-4B8C-83A1-F6EECF244321}">
                <p14:modId xmlns:p14="http://schemas.microsoft.com/office/powerpoint/2010/main" val="922581218"/>
              </p:ext>
            </p:extLst>
          </p:nvPr>
        </p:nvGraphicFramePr>
        <p:xfrm>
          <a:off x="179512" y="1412776"/>
          <a:ext cx="8713788" cy="4251455"/>
        </p:xfrm>
        <a:graphic>
          <a:graphicData uri="http://schemas.openxmlformats.org/drawingml/2006/table">
            <a:tbl>
              <a:tblPr/>
              <a:tblGrid>
                <a:gridCol w="3241675"/>
                <a:gridCol w="1511300"/>
                <a:gridCol w="1333500"/>
                <a:gridCol w="884238"/>
                <a:gridCol w="1743075"/>
              </a:tblGrid>
              <a:tr h="639763">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1" i="0" u="none" strike="noStrike" cap="none" normalizeH="0" baseline="0" smtClean="0">
                          <a:ln>
                            <a:noFill/>
                          </a:ln>
                          <a:solidFill>
                            <a:srgbClr val="FFFFFF"/>
                          </a:solidFill>
                          <a:effectLst/>
                          <a:latin typeface="Tahoma" panose="020B0604030504040204" pitchFamily="34" charset="0"/>
                          <a:ea typeface="標楷體" panose="03000509000000000000" pitchFamily="65" charset="-120"/>
                        </a:rPr>
                        <a:t>Register</a:t>
                      </a:r>
                      <a:endParaRPr kumimoji="1" lang="zh-TW" altLang="en-US" sz="1600" b="1" i="0" u="none" strike="noStrike" cap="none" normalizeH="0" baseline="0" smtClean="0">
                        <a:ln>
                          <a:noFill/>
                        </a:ln>
                        <a:solidFill>
                          <a:srgbClr val="FFFFFF"/>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99FF"/>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1" i="0" u="none" strike="noStrike" cap="none" normalizeH="0" baseline="0" smtClean="0">
                          <a:ln>
                            <a:noFill/>
                          </a:ln>
                          <a:solidFill>
                            <a:srgbClr val="FFFFFF"/>
                          </a:solidFill>
                          <a:effectLst/>
                          <a:latin typeface="Tahoma" panose="020B0604030504040204" pitchFamily="34" charset="0"/>
                          <a:ea typeface="標楷體" panose="03000509000000000000" pitchFamily="65" charset="-120"/>
                        </a:rPr>
                        <a:t>Short Form</a:t>
                      </a:r>
                      <a:endParaRPr kumimoji="1" lang="zh-TW" altLang="en-US" sz="1600" b="1" i="0" u="none" strike="noStrike" cap="none" normalizeH="0" baseline="0" smtClean="0">
                        <a:ln>
                          <a:noFill/>
                        </a:ln>
                        <a:solidFill>
                          <a:srgbClr val="FFFFFF"/>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99FF"/>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1" i="0" u="none" strike="noStrike" cap="none" normalizeH="0" baseline="0" smtClean="0">
                          <a:ln>
                            <a:noFill/>
                          </a:ln>
                          <a:solidFill>
                            <a:srgbClr val="FFFFFF"/>
                          </a:solidFill>
                          <a:effectLst/>
                          <a:latin typeface="Tahoma" panose="020B0604030504040204" pitchFamily="34" charset="0"/>
                          <a:ea typeface="標楷體" panose="03000509000000000000" pitchFamily="65" charset="-120"/>
                        </a:rPr>
                        <a:t>Register Type</a:t>
                      </a:r>
                      <a:endParaRPr kumimoji="1" lang="zh-TW" altLang="en-US" sz="1600" b="1" i="0" u="none" strike="noStrike" cap="none" normalizeH="0" baseline="0" smtClean="0">
                        <a:ln>
                          <a:noFill/>
                        </a:ln>
                        <a:solidFill>
                          <a:srgbClr val="FFFFFF"/>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99FF"/>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1" i="0" u="none" strike="noStrike" cap="none" normalizeH="0" baseline="0" smtClean="0">
                          <a:ln>
                            <a:noFill/>
                          </a:ln>
                          <a:solidFill>
                            <a:srgbClr val="FFFFFF"/>
                          </a:solidFill>
                          <a:effectLst/>
                          <a:latin typeface="Tahoma" panose="020B0604030504040204" pitchFamily="34" charset="0"/>
                          <a:ea typeface="標楷體" panose="03000509000000000000" pitchFamily="65" charset="-120"/>
                        </a:rPr>
                        <a:t>Addr.</a:t>
                      </a:r>
                      <a:endParaRPr kumimoji="1" lang="zh-TW" altLang="en-US" sz="1600" b="1" i="0" u="none" strike="noStrike" cap="none" normalizeH="0" baseline="0" smtClean="0">
                        <a:ln>
                          <a:noFill/>
                        </a:ln>
                        <a:solidFill>
                          <a:srgbClr val="FFFFFF"/>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99FF"/>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1" i="0" u="none" strike="noStrike" cap="none" normalizeH="0" baseline="0" smtClean="0">
                          <a:ln>
                            <a:noFill/>
                          </a:ln>
                          <a:solidFill>
                            <a:srgbClr val="FFFFFF"/>
                          </a:solidFill>
                          <a:effectLst/>
                          <a:latin typeface="Tahoma" panose="020B0604030504040204" pitchFamily="34" charset="0"/>
                          <a:ea typeface="標楷體" panose="03000509000000000000" pitchFamily="65" charset="-120"/>
                        </a:rPr>
                        <a:t>Initial State</a:t>
                      </a:r>
                      <a:endParaRPr kumimoji="1" lang="zh-TW" altLang="en-US" sz="1600" b="1" i="0" u="none" strike="noStrike" cap="none" normalizeH="0" baseline="0" smtClean="0">
                        <a:ln>
                          <a:noFill/>
                        </a:ln>
                        <a:solidFill>
                          <a:srgbClr val="FFFFFF"/>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99FF"/>
                    </a:solidFill>
                  </a:tcPr>
                </a:tc>
              </a:tr>
              <a:tr h="369888">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ADC10 input enable register 0</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ADC10AE0</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Read/write</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04Ah</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Reset with POR</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ADC10 input enable register 1</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ADC10AE1</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Read/write </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04Bh</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Reset with POR</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rPr>
                        <a:t>ADC10 control register 0</a:t>
                      </a:r>
                      <a:endParaRPr kumimoji="1" lang="zh-TW" altLang="en-US"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1"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rPr>
                        <a:t>ADC10CTL0 </a:t>
                      </a:r>
                      <a:endParaRPr kumimoji="1" lang="zh-TW" altLang="en-US" sz="1600" b="1"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rPr>
                        <a:t>Read/write</a:t>
                      </a:r>
                      <a:endParaRPr kumimoji="1" lang="zh-TW" altLang="en-US"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rPr>
                        <a:t>01B0h </a:t>
                      </a:r>
                      <a:endParaRPr kumimoji="1" lang="zh-TW" altLang="en-US"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rPr>
                        <a:t>Reset with POR</a:t>
                      </a:r>
                      <a:endParaRPr kumimoji="1" lang="zh-TW" altLang="en-US"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r>
              <a:tr h="371475">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rPr>
                        <a:t>ADC10 control register 1</a:t>
                      </a:r>
                      <a:endParaRPr kumimoji="1" lang="zh-TW" altLang="en-US"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1"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rPr>
                        <a:t>ADC10CTL1</a:t>
                      </a:r>
                      <a:r>
                        <a:rPr kumimoji="1" lang="en-US" altLang="zh-TW"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rPr>
                        <a:t> </a:t>
                      </a:r>
                      <a:endParaRPr kumimoji="1" lang="zh-TW" altLang="en-US"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rPr>
                        <a:t>Read/write</a:t>
                      </a:r>
                      <a:endParaRPr kumimoji="1" lang="zh-TW" altLang="en-US"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rPr>
                        <a:t>01B2h </a:t>
                      </a:r>
                      <a:endParaRPr kumimoji="1" lang="zh-TW" altLang="en-US"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rPr>
                        <a:t>Reset with POR</a:t>
                      </a:r>
                      <a:endParaRPr kumimoji="1" lang="zh-TW" altLang="en-US"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endParaRPr>
                    </a:p>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endParaRPr kumimoji="1" lang="zh-TW" altLang="en-US"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r>
              <a:tr h="369888">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rPr>
                        <a:t>ADC10 memory</a:t>
                      </a:r>
                      <a:endParaRPr kumimoji="1" lang="zh-TW" altLang="en-US"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1"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rPr>
                        <a:t>ADC10MEM</a:t>
                      </a:r>
                      <a:endParaRPr kumimoji="1" lang="zh-TW" altLang="en-US" sz="1600" b="1"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rPr>
                        <a:t>Read </a:t>
                      </a:r>
                      <a:endParaRPr kumimoji="1" lang="zh-TW" altLang="en-US"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rPr>
                        <a:t>01B4h</a:t>
                      </a:r>
                      <a:endParaRPr kumimoji="1" lang="zh-TW" altLang="en-US"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rPr>
                        <a:t>Unchanged</a:t>
                      </a:r>
                      <a:endParaRPr kumimoji="1" lang="zh-TW" altLang="en-US"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r>
              <a:tr h="588963">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ADC10 data transfer control register 0</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ADC10DTC0 </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Read/write</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048h</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Reset with POR</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39763">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ADC10 data transfer control register 1</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ADC10DTC1</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Read/write</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049h</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Reset with POR</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9888">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ADC10 data transfer start address</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ADC10SA</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Read/write</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01BCh</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0200h with POR</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3" name="矩形圖說文字 2"/>
          <p:cNvSpPr>
            <a:spLocks noChangeArrowheads="1"/>
          </p:cNvSpPr>
          <p:nvPr/>
        </p:nvSpPr>
        <p:spPr bwMode="auto">
          <a:xfrm>
            <a:off x="2816349" y="4148039"/>
            <a:ext cx="1800225" cy="576262"/>
          </a:xfrm>
          <a:prstGeom prst="wedgeRoundRectCallout">
            <a:avLst>
              <a:gd name="adj1" fmla="val -123125"/>
              <a:gd name="adj2" fmla="val -90352"/>
              <a:gd name="adj3" fmla="val 16667"/>
            </a:avLst>
          </a:prstGeom>
          <a:solidFill>
            <a:srgbClr val="FF33CC"/>
          </a:solidFill>
          <a:ln>
            <a:noFill/>
          </a:ln>
          <a:extLst>
            <a:ext uri="{91240B29-F687-4F45-9708-019B960494DF}">
              <a14:hiddenLine xmlns:a14="http://schemas.microsoft.com/office/drawing/2010/main" w="25400" algn="ctr">
                <a:solidFill>
                  <a:srgbClr val="385D8A"/>
                </a:solidFill>
                <a:miter lim="800000"/>
                <a:headEnd/>
                <a:tailEnd/>
              </a14:hiddenLine>
            </a:ext>
          </a:extLst>
        </p:spPr>
        <p:txBody>
          <a:bodyPr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en-US" altLang="zh-TW" sz="2000">
                <a:solidFill>
                  <a:srgbClr val="FFFFFF"/>
                </a:solidFill>
                <a:latin typeface="Calibri" panose="020F0502020204030204" pitchFamily="34" charset="0"/>
              </a:rPr>
              <a:t>Where the data is saved</a:t>
            </a:r>
            <a:endParaRPr lang="zh-TW" altLang="en-US" sz="2000">
              <a:solidFill>
                <a:srgbClr val="FFFFFF"/>
              </a:solidFill>
              <a:latin typeface="Calibri" panose="020F0502020204030204" pitchFamily="34" charset="0"/>
            </a:endParaRPr>
          </a:p>
        </p:txBody>
      </p:sp>
    </p:spTree>
    <p:extLst>
      <p:ext uri="{BB962C8B-B14F-4D97-AF65-F5344CB8AC3E}">
        <p14:creationId xmlns:p14="http://schemas.microsoft.com/office/powerpoint/2010/main" val="2858481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9" name="Rectangle 7"/>
          <p:cNvSpPr>
            <a:spLocks noGrp="1" noChangeArrowheads="1"/>
          </p:cNvSpPr>
          <p:nvPr>
            <p:ph type="title"/>
          </p:nvPr>
        </p:nvSpPr>
        <p:spPr/>
        <p:txBody>
          <a:bodyPr/>
          <a:lstStyle/>
          <a:p>
            <a:r>
              <a:rPr lang="en-US" altLang="zh-TW" dirty="0" smtClean="0"/>
              <a:t>Digitizing Temperature</a:t>
            </a:r>
            <a:endParaRPr lang="zh-TW" altLang="en-US" dirty="0"/>
          </a:p>
        </p:txBody>
      </p:sp>
      <p:sp>
        <p:nvSpPr>
          <p:cNvPr id="940040" name="Rectangle 8"/>
          <p:cNvSpPr>
            <a:spLocks noGrp="1" noChangeArrowheads="1"/>
          </p:cNvSpPr>
          <p:nvPr>
            <p:ph type="body" idx="1"/>
          </p:nvPr>
        </p:nvSpPr>
        <p:spPr/>
        <p:txBody>
          <a:bodyPr/>
          <a:lstStyle/>
          <a:p>
            <a:r>
              <a:rPr lang="en-US" altLang="zh-TW" dirty="0" smtClean="0"/>
              <a:t>Temperature is a nature phenomena, whose value vary continuously</a:t>
            </a:r>
          </a:p>
          <a:p>
            <a:r>
              <a:rPr lang="en-US" altLang="zh-TW" dirty="0" smtClean="0"/>
              <a:t>To make it feasible for computer to handle, we need to convert it into digital signals</a:t>
            </a:r>
          </a:p>
          <a:p>
            <a:r>
              <a:rPr lang="en-US" altLang="zh-TW" dirty="0" smtClean="0"/>
              <a:t>To transform an analog signal into a digital one, the </a:t>
            </a:r>
            <a:r>
              <a:rPr lang="en-US" altLang="zh-TW" i="1" dirty="0" smtClean="0"/>
              <a:t>analog-to-digital converter </a:t>
            </a:r>
            <a:r>
              <a:rPr lang="en-US" altLang="zh-TW" dirty="0" smtClean="0"/>
              <a:t>(ADC) </a:t>
            </a:r>
            <a:r>
              <a:rPr lang="en-US" altLang="zh-TW" dirty="0" smtClean="0">
                <a:solidFill>
                  <a:srgbClr val="FF0000"/>
                </a:solidFill>
              </a:rPr>
              <a:t>samples</a:t>
            </a:r>
            <a:r>
              <a:rPr lang="en-US" altLang="zh-TW" dirty="0" smtClean="0"/>
              <a:t> the input at fixed interval and do the </a:t>
            </a:r>
            <a:r>
              <a:rPr lang="en-US" altLang="zh-TW" dirty="0" smtClean="0">
                <a:solidFill>
                  <a:srgbClr val="FF0000"/>
                </a:solidFill>
              </a:rPr>
              <a:t>conversion</a:t>
            </a:r>
            <a:endParaRPr lang="en-US" altLang="zh-TW" dirty="0">
              <a:solidFill>
                <a:srgbClr val="FF0000"/>
              </a:solidFill>
            </a:endParaRPr>
          </a:p>
        </p:txBody>
      </p:sp>
      <p:sp>
        <p:nvSpPr>
          <p:cNvPr id="9" name="投影片編號版面配置區 5"/>
          <p:cNvSpPr>
            <a:spLocks noGrp="1"/>
          </p:cNvSpPr>
          <p:nvPr>
            <p:ph type="sldNum" sz="quarter" idx="11"/>
          </p:nvPr>
        </p:nvSpPr>
        <p:spPr>
          <a:xfrm>
            <a:off x="6731000" y="6229350"/>
            <a:ext cx="1905000" cy="457200"/>
          </a:xfrm>
        </p:spPr>
        <p:txBody>
          <a:bodyPr/>
          <a:lstStyle/>
          <a:p>
            <a:fld id="{3C474687-424E-4A3D-9503-67776B151198}" type="slidenum">
              <a:rPr lang="zh-TW" altLang="en-US" smtClean="0"/>
              <a:pPr/>
              <a:t>2</a:t>
            </a:fld>
            <a:endParaRPr lang="zh-TW" altLang="zh-TW"/>
          </a:p>
        </p:txBody>
      </p:sp>
      <p:grpSp>
        <p:nvGrpSpPr>
          <p:cNvPr id="2" name="群組 1"/>
          <p:cNvGrpSpPr/>
          <p:nvPr/>
        </p:nvGrpSpPr>
        <p:grpSpPr>
          <a:xfrm>
            <a:off x="755997" y="4437063"/>
            <a:ext cx="7704014" cy="1366837"/>
            <a:chOff x="755997" y="4437063"/>
            <a:chExt cx="7704014" cy="1366837"/>
          </a:xfrm>
        </p:grpSpPr>
        <p:pic>
          <p:nvPicPr>
            <p:cNvPr id="940036" name="Picture 2" descr="ADC Symb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4437063"/>
              <a:ext cx="4486275"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向右箭號 6"/>
            <p:cNvSpPr>
              <a:spLocks noChangeArrowheads="1"/>
            </p:cNvSpPr>
            <p:nvPr/>
          </p:nvSpPr>
          <p:spPr bwMode="auto">
            <a:xfrm>
              <a:off x="755997" y="4509120"/>
              <a:ext cx="1655763" cy="865187"/>
            </a:xfrm>
            <a:prstGeom prst="rightArrow">
              <a:avLst>
                <a:gd name="adj1" fmla="val 50000"/>
                <a:gd name="adj2" fmla="val 49926"/>
              </a:avLst>
            </a:prstGeom>
            <a:solidFill>
              <a:srgbClr val="33CC33"/>
            </a:solidFill>
            <a:ln>
              <a:noFill/>
            </a:ln>
          </p:spPr>
          <p:txBody>
            <a:bodyPr anchor="ctr"/>
            <a:lstStyle/>
            <a:p>
              <a:pPr algn="ctr" eaLnBrk="1" fontAlgn="auto" hangingPunct="1">
                <a:spcBef>
                  <a:spcPts val="0"/>
                </a:spcBef>
                <a:spcAft>
                  <a:spcPts val="0"/>
                </a:spcAft>
                <a:defRPr/>
              </a:pPr>
              <a:r>
                <a:rPr lang="en-US" altLang="zh-TW" sz="1800" b="1" dirty="0">
                  <a:solidFill>
                    <a:schemeClr val="lt1"/>
                  </a:solidFill>
                  <a:latin typeface="+mn-lt"/>
                  <a:ea typeface="+mn-ea"/>
                </a:rPr>
                <a:t>Analog signal</a:t>
              </a:r>
              <a:endParaRPr lang="zh-TW" altLang="en-US" sz="1800" b="1" dirty="0">
                <a:solidFill>
                  <a:schemeClr val="lt1"/>
                </a:solidFill>
                <a:latin typeface="+mn-lt"/>
                <a:ea typeface="+mn-ea"/>
              </a:endParaRPr>
            </a:p>
          </p:txBody>
        </p:sp>
        <p:sp>
          <p:nvSpPr>
            <p:cNvPr id="10" name="向右箭號 9"/>
            <p:cNvSpPr>
              <a:spLocks noChangeArrowheads="1"/>
            </p:cNvSpPr>
            <p:nvPr/>
          </p:nvSpPr>
          <p:spPr bwMode="auto">
            <a:xfrm>
              <a:off x="6804248" y="4509120"/>
              <a:ext cx="1655763" cy="865187"/>
            </a:xfrm>
            <a:prstGeom prst="rightArrow">
              <a:avLst>
                <a:gd name="adj1" fmla="val 50000"/>
                <a:gd name="adj2" fmla="val 49926"/>
              </a:avLst>
            </a:prstGeom>
            <a:solidFill>
              <a:srgbClr val="33CC33"/>
            </a:solidFill>
            <a:ln>
              <a:noFill/>
            </a:ln>
          </p:spPr>
          <p:txBody>
            <a:bodyPr anchor="ctr"/>
            <a:lstStyle/>
            <a:p>
              <a:pPr algn="ctr" eaLnBrk="1" fontAlgn="auto" hangingPunct="1">
                <a:spcBef>
                  <a:spcPts val="0"/>
                </a:spcBef>
                <a:spcAft>
                  <a:spcPts val="0"/>
                </a:spcAft>
                <a:defRPr/>
              </a:pPr>
              <a:r>
                <a:rPr lang="en-US" altLang="zh-TW" sz="1800" b="1" dirty="0">
                  <a:solidFill>
                    <a:schemeClr val="lt1"/>
                  </a:solidFill>
                  <a:latin typeface="+mn-lt"/>
                  <a:ea typeface="+mn-ea"/>
                </a:rPr>
                <a:t>Digital signal</a:t>
              </a:r>
              <a:endParaRPr lang="zh-TW" altLang="en-US" sz="1800" b="1" dirty="0">
                <a:solidFill>
                  <a:schemeClr val="lt1"/>
                </a:solidFill>
                <a:latin typeface="+mn-lt"/>
                <a:ea typeface="+mn-ea"/>
              </a:endParaRPr>
            </a:p>
          </p:txBody>
        </p:sp>
      </p:grpSp>
    </p:spTree>
    <p:extLst>
      <p:ext uri="{BB962C8B-B14F-4D97-AF65-F5344CB8AC3E}">
        <p14:creationId xmlns:p14="http://schemas.microsoft.com/office/powerpoint/2010/main" val="128759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004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78" name="Rectangle 14"/>
          <p:cNvSpPr>
            <a:spLocks noGrp="1" noChangeArrowheads="1"/>
          </p:cNvSpPr>
          <p:nvPr>
            <p:ph type="title"/>
          </p:nvPr>
        </p:nvSpPr>
        <p:spPr/>
        <p:txBody>
          <a:bodyPr/>
          <a:lstStyle/>
          <a:p>
            <a:r>
              <a:rPr lang="en-US" altLang="zh-TW" smtClean="0"/>
              <a:t>ADC10CTL0</a:t>
            </a:r>
            <a:endParaRPr lang="zh-TW" altLang="en-US"/>
          </a:p>
        </p:txBody>
      </p:sp>
      <p:sp>
        <p:nvSpPr>
          <p:cNvPr id="15" name="投影片編號版面配置區 4"/>
          <p:cNvSpPr>
            <a:spLocks noGrp="1"/>
          </p:cNvSpPr>
          <p:nvPr>
            <p:ph type="sldNum" sz="quarter" idx="11"/>
          </p:nvPr>
        </p:nvSpPr>
        <p:spPr>
          <a:xfrm>
            <a:off x="6731000" y="6229350"/>
            <a:ext cx="1905000" cy="457200"/>
          </a:xfrm>
        </p:spPr>
        <p:txBody>
          <a:bodyPr/>
          <a:lstStyle/>
          <a:p>
            <a:fld id="{20FDED10-6452-407A-B936-FB8E071EC0EB}" type="slidenum">
              <a:rPr lang="zh-TW" altLang="en-US" smtClean="0"/>
              <a:pPr/>
              <a:t>29</a:t>
            </a:fld>
            <a:endParaRPr lang="zh-TW" altLang="zh-TW"/>
          </a:p>
        </p:txBody>
      </p:sp>
      <p:pic>
        <p:nvPicPr>
          <p:cNvPr id="958467"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t="6949"/>
          <a:stretch>
            <a:fillRect/>
          </a:stretch>
        </p:blipFill>
        <p:spPr>
          <a:xfrm>
            <a:off x="141288" y="1115913"/>
            <a:ext cx="9002712" cy="4826000"/>
          </a:xfrm>
          <a:ln/>
        </p:spPr>
      </p:pic>
      <p:sp>
        <p:nvSpPr>
          <p:cNvPr id="5" name="矩形 4"/>
          <p:cNvSpPr>
            <a:spLocks noChangeArrowheads="1"/>
          </p:cNvSpPr>
          <p:nvPr/>
        </p:nvSpPr>
        <p:spPr bwMode="auto">
          <a:xfrm>
            <a:off x="179388" y="1403251"/>
            <a:ext cx="3205162" cy="288925"/>
          </a:xfrm>
          <a:prstGeom prst="rect">
            <a:avLst/>
          </a:prstGeom>
          <a:noFill/>
          <a:ln w="5715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1" fontAlgn="auto" hangingPunct="1">
              <a:spcBef>
                <a:spcPts val="0"/>
              </a:spcBef>
              <a:spcAft>
                <a:spcPts val="0"/>
              </a:spcAft>
              <a:defRPr/>
            </a:pPr>
            <a:endParaRPr lang="zh-TW" altLang="en-US" sz="1800">
              <a:solidFill>
                <a:schemeClr val="dk1"/>
              </a:solidFill>
              <a:latin typeface="+mn-lt"/>
              <a:ea typeface="+mn-ea"/>
            </a:endParaRPr>
          </a:p>
        </p:txBody>
      </p:sp>
      <p:sp>
        <p:nvSpPr>
          <p:cNvPr id="7" name="矩形 6"/>
          <p:cNvSpPr/>
          <p:nvPr/>
        </p:nvSpPr>
        <p:spPr>
          <a:xfrm>
            <a:off x="7800975" y="2123976"/>
            <a:ext cx="1163638" cy="360362"/>
          </a:xfrm>
          <a:prstGeom prst="rect">
            <a:avLst/>
          </a:prstGeom>
          <a:noFill/>
          <a:ln w="57150"/>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zh-TW" altLang="en-US" sz="1800"/>
          </a:p>
        </p:txBody>
      </p:sp>
      <p:sp>
        <p:nvSpPr>
          <p:cNvPr id="8" name="矩形 7"/>
          <p:cNvSpPr/>
          <p:nvPr/>
        </p:nvSpPr>
        <p:spPr>
          <a:xfrm>
            <a:off x="6729413" y="2123976"/>
            <a:ext cx="1071562" cy="360362"/>
          </a:xfrm>
          <a:prstGeom prst="rect">
            <a:avLst/>
          </a:prstGeom>
          <a:noFill/>
          <a:ln w="57150"/>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zh-TW" altLang="en-US" sz="1800"/>
          </a:p>
        </p:txBody>
      </p:sp>
      <p:sp>
        <p:nvSpPr>
          <p:cNvPr id="9" name="矩形 8"/>
          <p:cNvSpPr>
            <a:spLocks noChangeArrowheads="1"/>
          </p:cNvSpPr>
          <p:nvPr/>
        </p:nvSpPr>
        <p:spPr bwMode="auto">
          <a:xfrm>
            <a:off x="3384550" y="2195413"/>
            <a:ext cx="1096963" cy="288925"/>
          </a:xfrm>
          <a:prstGeom prst="rect">
            <a:avLst/>
          </a:prstGeom>
          <a:noFill/>
          <a:ln w="5715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1" fontAlgn="auto" hangingPunct="1">
              <a:spcBef>
                <a:spcPts val="0"/>
              </a:spcBef>
              <a:spcAft>
                <a:spcPts val="0"/>
              </a:spcAft>
              <a:defRPr/>
            </a:pPr>
            <a:endParaRPr lang="zh-TW" altLang="en-US" sz="1800">
              <a:solidFill>
                <a:schemeClr val="dk1"/>
              </a:solidFill>
              <a:latin typeface="+mn-lt"/>
              <a:ea typeface="+mn-ea"/>
            </a:endParaRPr>
          </a:p>
        </p:txBody>
      </p:sp>
      <p:sp>
        <p:nvSpPr>
          <p:cNvPr id="10" name="矩形 9"/>
          <p:cNvSpPr>
            <a:spLocks noChangeArrowheads="1"/>
          </p:cNvSpPr>
          <p:nvPr/>
        </p:nvSpPr>
        <p:spPr bwMode="auto">
          <a:xfrm>
            <a:off x="2232025" y="2195413"/>
            <a:ext cx="1152525" cy="288925"/>
          </a:xfrm>
          <a:prstGeom prst="rect">
            <a:avLst/>
          </a:prstGeom>
          <a:noFill/>
          <a:ln w="5715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1" fontAlgn="auto" hangingPunct="1">
              <a:spcBef>
                <a:spcPts val="0"/>
              </a:spcBef>
              <a:spcAft>
                <a:spcPts val="0"/>
              </a:spcAft>
              <a:defRPr/>
            </a:pPr>
            <a:endParaRPr lang="zh-TW" altLang="en-US" sz="1800">
              <a:solidFill>
                <a:schemeClr val="dk1"/>
              </a:solidFill>
              <a:latin typeface="+mn-lt"/>
              <a:ea typeface="+mn-ea"/>
            </a:endParaRPr>
          </a:p>
        </p:txBody>
      </p:sp>
      <p:sp>
        <p:nvSpPr>
          <p:cNvPr id="11" name="矩形 10"/>
          <p:cNvSpPr>
            <a:spLocks noChangeArrowheads="1"/>
          </p:cNvSpPr>
          <p:nvPr/>
        </p:nvSpPr>
        <p:spPr bwMode="auto">
          <a:xfrm>
            <a:off x="3384550" y="1403251"/>
            <a:ext cx="2195513" cy="288925"/>
          </a:xfrm>
          <a:prstGeom prst="rect">
            <a:avLst/>
          </a:prstGeom>
          <a:noFill/>
          <a:ln w="571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zh-TW" altLang="en-US" sz="1800">
              <a:solidFill>
                <a:schemeClr val="dk1"/>
              </a:solidFill>
              <a:latin typeface="+mn-lt"/>
              <a:ea typeface="+mn-ea"/>
            </a:endParaRPr>
          </a:p>
        </p:txBody>
      </p:sp>
      <p:sp>
        <p:nvSpPr>
          <p:cNvPr id="12" name="文字方塊 11"/>
          <p:cNvSpPr txBox="1"/>
          <p:nvPr/>
        </p:nvSpPr>
        <p:spPr>
          <a:xfrm>
            <a:off x="4500563" y="3276501"/>
            <a:ext cx="3236912" cy="3683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eaLnBrk="1" fontAlgn="auto" hangingPunct="1">
              <a:spcBef>
                <a:spcPts val="0"/>
              </a:spcBef>
              <a:spcAft>
                <a:spcPts val="0"/>
              </a:spcAft>
              <a:defRPr/>
            </a:pPr>
            <a:r>
              <a:rPr lang="en-US" altLang="zh-TW" sz="1800" dirty="0"/>
              <a:t>ideal for the temperature sensor</a:t>
            </a:r>
            <a:endParaRPr lang="zh-TW" altLang="en-US" sz="1800" dirty="0"/>
          </a:p>
        </p:txBody>
      </p:sp>
      <p:sp>
        <p:nvSpPr>
          <p:cNvPr id="20" name="圓角矩形 19"/>
          <p:cNvSpPr>
            <a:spLocks noChangeArrowheads="1"/>
          </p:cNvSpPr>
          <p:nvPr/>
        </p:nvSpPr>
        <p:spPr bwMode="auto">
          <a:xfrm>
            <a:off x="2124075" y="3347938"/>
            <a:ext cx="2379663" cy="288925"/>
          </a:xfrm>
          <a:prstGeom prst="roundRect">
            <a:avLst>
              <a:gd name="adj" fmla="val 16667"/>
            </a:avLst>
          </a:prstGeom>
          <a:noFill/>
          <a:ln w="19050"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1" fontAlgn="auto" hangingPunct="1">
              <a:spcBef>
                <a:spcPts val="0"/>
              </a:spcBef>
              <a:spcAft>
                <a:spcPts val="0"/>
              </a:spcAft>
              <a:defRPr/>
            </a:pPr>
            <a:endParaRPr lang="zh-TW" altLang="en-US" sz="1800">
              <a:solidFill>
                <a:schemeClr val="dk1"/>
              </a:solidFill>
              <a:latin typeface="+mn-lt"/>
              <a:ea typeface="+mn-ea"/>
            </a:endParaRPr>
          </a:p>
        </p:txBody>
      </p:sp>
      <p:sp>
        <p:nvSpPr>
          <p:cNvPr id="21" name="圓角矩形 20"/>
          <p:cNvSpPr>
            <a:spLocks noChangeArrowheads="1"/>
          </p:cNvSpPr>
          <p:nvPr/>
        </p:nvSpPr>
        <p:spPr bwMode="auto">
          <a:xfrm>
            <a:off x="2124075" y="5724426"/>
            <a:ext cx="1881188" cy="287337"/>
          </a:xfrm>
          <a:prstGeom prst="roundRect">
            <a:avLst>
              <a:gd name="adj" fmla="val 16667"/>
            </a:avLst>
          </a:prstGeom>
          <a:noFill/>
          <a:ln w="19050"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1" fontAlgn="auto" hangingPunct="1">
              <a:spcBef>
                <a:spcPts val="0"/>
              </a:spcBef>
              <a:spcAft>
                <a:spcPts val="0"/>
              </a:spcAft>
              <a:defRPr/>
            </a:pPr>
            <a:endParaRPr lang="zh-TW" altLang="en-US" sz="1800">
              <a:solidFill>
                <a:schemeClr val="dk1"/>
              </a:solidFill>
              <a:latin typeface="+mn-lt"/>
              <a:ea typeface="+mn-ea"/>
            </a:endParaRPr>
          </a:p>
        </p:txBody>
      </p:sp>
      <p:sp>
        <p:nvSpPr>
          <p:cNvPr id="22" name="文字方塊 21"/>
          <p:cNvSpPr txBox="1"/>
          <p:nvPr/>
        </p:nvSpPr>
        <p:spPr>
          <a:xfrm>
            <a:off x="4067175" y="5652988"/>
            <a:ext cx="3238500" cy="3683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eaLnBrk="1" fontAlgn="auto" hangingPunct="1">
              <a:spcBef>
                <a:spcPts val="0"/>
              </a:spcBef>
              <a:spcAft>
                <a:spcPts val="0"/>
              </a:spcAft>
              <a:defRPr/>
            </a:pPr>
            <a:r>
              <a:rPr lang="en-US" altLang="zh-TW" sz="1800" dirty="0"/>
              <a:t>ideal for the temperature sensor</a:t>
            </a:r>
            <a:endParaRPr lang="zh-TW" altLang="en-US" sz="1800" dirty="0"/>
          </a:p>
        </p:txBody>
      </p:sp>
    </p:spTree>
    <p:extLst>
      <p:ext uri="{BB962C8B-B14F-4D97-AF65-F5344CB8AC3E}">
        <p14:creationId xmlns:p14="http://schemas.microsoft.com/office/powerpoint/2010/main" val="9084003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30" name="Rectangle 18"/>
          <p:cNvSpPr>
            <a:spLocks noGrp="1" noChangeArrowheads="1"/>
          </p:cNvSpPr>
          <p:nvPr>
            <p:ph type="title"/>
          </p:nvPr>
        </p:nvSpPr>
        <p:spPr/>
        <p:txBody>
          <a:bodyPr/>
          <a:lstStyle/>
          <a:p>
            <a:r>
              <a:rPr lang="en-US" altLang="zh-TW" smtClean="0"/>
              <a:t>ADC10CTL0 cont’d</a:t>
            </a:r>
            <a:endParaRPr lang="zh-TW" altLang="en-US"/>
          </a:p>
        </p:txBody>
      </p:sp>
      <p:sp>
        <p:nvSpPr>
          <p:cNvPr id="12" name="投影片編號版面配置區 4"/>
          <p:cNvSpPr>
            <a:spLocks noGrp="1"/>
          </p:cNvSpPr>
          <p:nvPr>
            <p:ph type="sldNum" sz="quarter" idx="11"/>
          </p:nvPr>
        </p:nvSpPr>
        <p:spPr>
          <a:xfrm>
            <a:off x="6731000" y="6229350"/>
            <a:ext cx="1905000" cy="457200"/>
          </a:xfrm>
        </p:spPr>
        <p:txBody>
          <a:bodyPr/>
          <a:lstStyle/>
          <a:p>
            <a:fld id="{8D97AC67-40CF-4090-89D9-40369A1BD9C5}" type="slidenum">
              <a:rPr lang="zh-TW" altLang="en-US" smtClean="0"/>
              <a:pPr/>
              <a:t>30</a:t>
            </a:fld>
            <a:endParaRPr lang="zh-TW" altLang="zh-TW"/>
          </a:p>
        </p:txBody>
      </p:sp>
      <p:pic>
        <p:nvPicPr>
          <p:cNvPr id="960515" name="Picture 5"/>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79834" y="1124744"/>
            <a:ext cx="8856662" cy="2417763"/>
          </a:xfrm>
          <a:ln/>
        </p:spPr>
      </p:pic>
      <p:pic>
        <p:nvPicPr>
          <p:cNvPr id="9605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499644"/>
            <a:ext cx="8675688"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直線接點 9"/>
          <p:cNvCxnSpPr>
            <a:cxnSpLocks noChangeShapeType="1"/>
          </p:cNvCxnSpPr>
          <p:nvPr/>
        </p:nvCxnSpPr>
        <p:spPr bwMode="auto">
          <a:xfrm>
            <a:off x="2268538" y="4652169"/>
            <a:ext cx="1008062"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cxnSp>
        <p:nvCxnSpPr>
          <p:cNvPr id="13" name="直線接點 12"/>
          <p:cNvCxnSpPr>
            <a:cxnSpLocks noChangeShapeType="1"/>
          </p:cNvCxnSpPr>
          <p:nvPr/>
        </p:nvCxnSpPr>
        <p:spPr bwMode="auto">
          <a:xfrm>
            <a:off x="2195513" y="3788569"/>
            <a:ext cx="1223962"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cxnSp>
        <p:nvCxnSpPr>
          <p:cNvPr id="21" name="直線接點 20"/>
          <p:cNvCxnSpPr>
            <a:cxnSpLocks noChangeShapeType="1"/>
          </p:cNvCxnSpPr>
          <p:nvPr/>
        </p:nvCxnSpPr>
        <p:spPr bwMode="auto">
          <a:xfrm>
            <a:off x="2268538" y="1412082"/>
            <a:ext cx="1582737"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cxnSp>
        <p:nvCxnSpPr>
          <p:cNvPr id="23" name="直線接點 22"/>
          <p:cNvCxnSpPr>
            <a:cxnSpLocks noChangeShapeType="1"/>
          </p:cNvCxnSpPr>
          <p:nvPr/>
        </p:nvCxnSpPr>
        <p:spPr bwMode="auto">
          <a:xfrm>
            <a:off x="2268538" y="2132807"/>
            <a:ext cx="719137"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graphicFrame>
        <p:nvGraphicFramePr>
          <p:cNvPr id="960529" name="Group 17"/>
          <p:cNvGraphicFramePr>
            <a:graphicFrameLocks noGrp="1"/>
          </p:cNvGraphicFramePr>
          <p:nvPr>
            <p:extLst>
              <p:ext uri="{D42A27DB-BD31-4B8C-83A1-F6EECF244321}">
                <p14:modId xmlns:p14="http://schemas.microsoft.com/office/powerpoint/2010/main" val="3749376372"/>
              </p:ext>
            </p:extLst>
          </p:nvPr>
        </p:nvGraphicFramePr>
        <p:xfrm>
          <a:off x="250825" y="5545932"/>
          <a:ext cx="8697913" cy="395288"/>
        </p:xfrm>
        <a:graphic>
          <a:graphicData uri="http://schemas.openxmlformats.org/drawingml/2006/table">
            <a:tbl>
              <a:tblPr/>
              <a:tblGrid>
                <a:gridCol w="8697913"/>
              </a:tblGrid>
              <a:tr h="395288">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800" b="1" i="0" u="none" strike="noStrike" cap="none" normalizeH="0" baseline="0" smtClean="0">
                          <a:ln>
                            <a:noFill/>
                          </a:ln>
                          <a:solidFill>
                            <a:srgbClr val="000000"/>
                          </a:solidFill>
                          <a:effectLst/>
                          <a:latin typeface="Courier New" panose="02070309020205020404" pitchFamily="49" charset="0"/>
                          <a:ea typeface="標楷體" panose="03000509000000000000" pitchFamily="65" charset="-120"/>
                          <a:cs typeface="Courier New" panose="02070309020205020404" pitchFamily="49" charset="0"/>
                        </a:rPr>
                        <a:t>ADC10CTL0 = SREF_2 + ADC10SHT_1;  </a:t>
                      </a:r>
                      <a:r>
                        <a:rPr kumimoji="1" lang="en-US" altLang="zh-TW" sz="1800" b="1" i="0" u="none" strike="noStrike" cap="none" normalizeH="0" baseline="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 Reference range &amp; SH time</a:t>
                      </a:r>
                      <a:endParaRPr kumimoji="1" lang="zh-TW" altLang="zh-TW" sz="2000" b="1" i="0" u="none" strike="noStrike" cap="none" normalizeH="0" baseline="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endParaRPr>
                    </a:p>
                  </a:txBody>
                  <a:tcPr marL="93312" marR="933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31522786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9" name="Rectangle 9"/>
          <p:cNvSpPr>
            <a:spLocks noGrp="1" noChangeArrowheads="1"/>
          </p:cNvSpPr>
          <p:nvPr>
            <p:ph type="title"/>
          </p:nvPr>
        </p:nvSpPr>
        <p:spPr/>
        <p:txBody>
          <a:bodyPr/>
          <a:lstStyle/>
          <a:p>
            <a:r>
              <a:rPr lang="en-US" altLang="zh-TW" dirty="0" smtClean="0"/>
              <a:t>ADC10CTL1</a:t>
            </a:r>
            <a:endParaRPr lang="zh-TW" altLang="en-US" dirty="0"/>
          </a:p>
        </p:txBody>
      </p:sp>
      <p:sp>
        <p:nvSpPr>
          <p:cNvPr id="12" name="投影片編號版面配置區 4"/>
          <p:cNvSpPr>
            <a:spLocks noGrp="1"/>
          </p:cNvSpPr>
          <p:nvPr>
            <p:ph type="sldNum" sz="quarter" idx="11"/>
          </p:nvPr>
        </p:nvSpPr>
        <p:spPr>
          <a:xfrm>
            <a:off x="6731000" y="6229350"/>
            <a:ext cx="1905000" cy="457200"/>
          </a:xfrm>
        </p:spPr>
        <p:txBody>
          <a:bodyPr/>
          <a:lstStyle/>
          <a:p>
            <a:fld id="{B8DA8560-B83A-48E3-9BAC-8467B8E37732}" type="slidenum">
              <a:rPr lang="zh-TW" altLang="en-US" smtClean="0"/>
              <a:pPr/>
              <a:t>31</a:t>
            </a:fld>
            <a:endParaRPr lang="zh-TW" altLang="zh-TW"/>
          </a:p>
        </p:txBody>
      </p:sp>
      <p:pic>
        <p:nvPicPr>
          <p:cNvPr id="962563"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t="6763"/>
          <a:stretch>
            <a:fillRect/>
          </a:stretch>
        </p:blipFill>
        <p:spPr>
          <a:xfrm>
            <a:off x="130175" y="1052736"/>
            <a:ext cx="9013825" cy="4968875"/>
          </a:xfrm>
          <a:ln/>
        </p:spPr>
      </p:pic>
      <p:sp>
        <p:nvSpPr>
          <p:cNvPr id="5" name="矩形 4"/>
          <p:cNvSpPr>
            <a:spLocks noChangeArrowheads="1"/>
          </p:cNvSpPr>
          <p:nvPr/>
        </p:nvSpPr>
        <p:spPr bwMode="auto">
          <a:xfrm>
            <a:off x="130175" y="1268636"/>
            <a:ext cx="4465638" cy="288925"/>
          </a:xfrm>
          <a:prstGeom prst="rect">
            <a:avLst/>
          </a:prstGeom>
          <a:noFill/>
          <a:ln w="3810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1" fontAlgn="auto" hangingPunct="1">
              <a:spcBef>
                <a:spcPts val="0"/>
              </a:spcBef>
              <a:spcAft>
                <a:spcPts val="0"/>
              </a:spcAft>
              <a:defRPr/>
            </a:pPr>
            <a:endParaRPr lang="zh-TW" altLang="en-US" sz="1800">
              <a:solidFill>
                <a:schemeClr val="dk1"/>
              </a:solidFill>
              <a:latin typeface="+mn-lt"/>
              <a:ea typeface="+mn-ea"/>
            </a:endParaRPr>
          </a:p>
        </p:txBody>
      </p:sp>
      <p:cxnSp>
        <p:nvCxnSpPr>
          <p:cNvPr id="7" name="直線接點 6"/>
          <p:cNvCxnSpPr>
            <a:cxnSpLocks noChangeShapeType="1"/>
          </p:cNvCxnSpPr>
          <p:nvPr/>
        </p:nvCxnSpPr>
        <p:spPr bwMode="auto">
          <a:xfrm>
            <a:off x="2179638" y="2852961"/>
            <a:ext cx="1296987"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sp>
        <p:nvSpPr>
          <p:cNvPr id="10" name="矩形 9"/>
          <p:cNvSpPr>
            <a:spLocks noChangeArrowheads="1"/>
          </p:cNvSpPr>
          <p:nvPr/>
        </p:nvSpPr>
        <p:spPr bwMode="auto">
          <a:xfrm>
            <a:off x="130175" y="1916336"/>
            <a:ext cx="3384550" cy="288925"/>
          </a:xfrm>
          <a:prstGeom prst="rect">
            <a:avLst/>
          </a:prstGeom>
          <a:noFill/>
          <a:ln w="3810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1" fontAlgn="auto" hangingPunct="1">
              <a:spcBef>
                <a:spcPts val="0"/>
              </a:spcBef>
              <a:spcAft>
                <a:spcPts val="0"/>
              </a:spcAft>
              <a:defRPr/>
            </a:pPr>
            <a:endParaRPr lang="zh-TW" altLang="en-US" sz="1800">
              <a:solidFill>
                <a:schemeClr val="dk1"/>
              </a:solidFill>
              <a:latin typeface="+mn-lt"/>
              <a:ea typeface="+mn-ea"/>
            </a:endParaRPr>
          </a:p>
        </p:txBody>
      </p:sp>
      <p:cxnSp>
        <p:nvCxnSpPr>
          <p:cNvPr id="11" name="直線接點 10"/>
          <p:cNvCxnSpPr>
            <a:cxnSpLocks noChangeShapeType="1"/>
          </p:cNvCxnSpPr>
          <p:nvPr/>
        </p:nvCxnSpPr>
        <p:spPr bwMode="auto">
          <a:xfrm>
            <a:off x="203200" y="2852961"/>
            <a:ext cx="4318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cxnSp>
        <p:nvCxnSpPr>
          <p:cNvPr id="8" name="直線接點 7"/>
          <p:cNvCxnSpPr>
            <a:cxnSpLocks noChangeShapeType="1"/>
          </p:cNvCxnSpPr>
          <p:nvPr/>
        </p:nvCxnSpPr>
        <p:spPr bwMode="auto">
          <a:xfrm>
            <a:off x="2722563" y="5084986"/>
            <a:ext cx="1296987"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spTree>
    <p:extLst>
      <p:ext uri="{BB962C8B-B14F-4D97-AF65-F5344CB8AC3E}">
        <p14:creationId xmlns:p14="http://schemas.microsoft.com/office/powerpoint/2010/main" val="1686642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24" name="Rectangle 16"/>
          <p:cNvSpPr>
            <a:spLocks noGrp="1" noChangeArrowheads="1"/>
          </p:cNvSpPr>
          <p:nvPr>
            <p:ph type="title"/>
          </p:nvPr>
        </p:nvSpPr>
        <p:spPr/>
        <p:txBody>
          <a:bodyPr/>
          <a:lstStyle/>
          <a:p>
            <a:r>
              <a:rPr lang="en-US" altLang="zh-TW" smtClean="0"/>
              <a:t>ADC10CTL1 cont’d</a:t>
            </a:r>
            <a:endParaRPr lang="zh-TW" altLang="en-US"/>
          </a:p>
        </p:txBody>
      </p:sp>
      <p:sp>
        <p:nvSpPr>
          <p:cNvPr id="13" name="投影片編號版面配置區 4"/>
          <p:cNvSpPr>
            <a:spLocks noGrp="1"/>
          </p:cNvSpPr>
          <p:nvPr>
            <p:ph type="sldNum" sz="quarter" idx="11"/>
          </p:nvPr>
        </p:nvSpPr>
        <p:spPr>
          <a:xfrm>
            <a:off x="6731000" y="6229350"/>
            <a:ext cx="1905000" cy="457200"/>
          </a:xfrm>
        </p:spPr>
        <p:txBody>
          <a:bodyPr/>
          <a:lstStyle/>
          <a:p>
            <a:fld id="{94EE91A4-481C-468A-8D78-EB619E744AD4}" type="slidenum">
              <a:rPr lang="zh-TW" altLang="en-US" smtClean="0"/>
              <a:pPr/>
              <a:t>32</a:t>
            </a:fld>
            <a:endParaRPr lang="zh-TW" altLang="zh-TW"/>
          </a:p>
        </p:txBody>
      </p:sp>
      <p:pic>
        <p:nvPicPr>
          <p:cNvPr id="964611"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611560" y="1124744"/>
            <a:ext cx="7912100" cy="4495800"/>
          </a:xfrm>
          <a:ln/>
        </p:spPr>
      </p:pic>
      <p:cxnSp>
        <p:nvCxnSpPr>
          <p:cNvPr id="6" name="直線接點 5"/>
          <p:cNvCxnSpPr>
            <a:cxnSpLocks noChangeShapeType="1"/>
          </p:cNvCxnSpPr>
          <p:nvPr/>
        </p:nvCxnSpPr>
        <p:spPr bwMode="auto">
          <a:xfrm>
            <a:off x="2339975" y="3309144"/>
            <a:ext cx="1152525"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cxnSp>
        <p:nvCxnSpPr>
          <p:cNvPr id="7" name="直線接點 6"/>
          <p:cNvCxnSpPr>
            <a:cxnSpLocks noChangeShapeType="1"/>
          </p:cNvCxnSpPr>
          <p:nvPr/>
        </p:nvCxnSpPr>
        <p:spPr bwMode="auto">
          <a:xfrm>
            <a:off x="684213" y="3309144"/>
            <a:ext cx="719137"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graphicFrame>
        <p:nvGraphicFramePr>
          <p:cNvPr id="964623" name="Group 15"/>
          <p:cNvGraphicFramePr>
            <a:graphicFrameLocks noGrp="1"/>
          </p:cNvGraphicFramePr>
          <p:nvPr>
            <p:extLst>
              <p:ext uri="{D42A27DB-BD31-4B8C-83A1-F6EECF244321}">
                <p14:modId xmlns:p14="http://schemas.microsoft.com/office/powerpoint/2010/main" val="4283995924"/>
              </p:ext>
            </p:extLst>
          </p:nvPr>
        </p:nvGraphicFramePr>
        <p:xfrm>
          <a:off x="468313" y="5707857"/>
          <a:ext cx="8229600" cy="338328"/>
        </p:xfrm>
        <a:graphic>
          <a:graphicData uri="http://schemas.openxmlformats.org/drawingml/2006/table">
            <a:tbl>
              <a:tblPr/>
              <a:tblGrid>
                <a:gridCol w="8229600"/>
              </a:tblGrid>
              <a:tr h="338138">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800" b="1" i="0" u="none" strike="noStrike" cap="none" normalizeH="0" baseline="0" smtClean="0">
                          <a:ln>
                            <a:noFill/>
                          </a:ln>
                          <a:solidFill>
                            <a:srgbClr val="000000"/>
                          </a:solidFill>
                          <a:effectLst/>
                          <a:latin typeface="Courier New" panose="02070309020205020404" pitchFamily="49" charset="0"/>
                          <a:ea typeface="標楷體" panose="03000509000000000000" pitchFamily="65" charset="-120"/>
                          <a:cs typeface="Courier New" panose="02070309020205020404" pitchFamily="49" charset="0"/>
                        </a:rPr>
                        <a:t>ADC10CTL1 = INCH_10 + ADC10DIV_0; </a:t>
                      </a:r>
                      <a:r>
                        <a:rPr kumimoji="1" lang="en-US" altLang="zh-TW" sz="1800" b="1" i="0" u="none" strike="noStrike" cap="none" normalizeH="0" baseline="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 Temp Sensor ADC10CLK</a:t>
                      </a:r>
                      <a:endParaRPr kumimoji="1" lang="zh-TW" altLang="zh-TW" sz="1800" b="1" i="0" u="none" strike="noStrike" cap="none" normalizeH="0" baseline="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endParaRPr>
                    </a:p>
                  </a:txBody>
                  <a:tcPr marL="93312" marR="933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cxnSp>
        <p:nvCxnSpPr>
          <p:cNvPr id="9" name="直線接點 8"/>
          <p:cNvCxnSpPr>
            <a:cxnSpLocks noChangeShapeType="1"/>
          </p:cNvCxnSpPr>
          <p:nvPr/>
        </p:nvCxnSpPr>
        <p:spPr bwMode="auto">
          <a:xfrm>
            <a:off x="684213" y="4893469"/>
            <a:ext cx="8636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cxnSp>
        <p:nvCxnSpPr>
          <p:cNvPr id="10" name="直線接點 9"/>
          <p:cNvCxnSpPr>
            <a:cxnSpLocks noChangeShapeType="1"/>
          </p:cNvCxnSpPr>
          <p:nvPr/>
        </p:nvCxnSpPr>
        <p:spPr bwMode="auto">
          <a:xfrm>
            <a:off x="2411413" y="4893469"/>
            <a:ext cx="1439862"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cxnSp>
        <p:nvCxnSpPr>
          <p:cNvPr id="2" name="直線接點 5"/>
          <p:cNvCxnSpPr>
            <a:cxnSpLocks noChangeShapeType="1"/>
          </p:cNvCxnSpPr>
          <p:nvPr/>
        </p:nvCxnSpPr>
        <p:spPr bwMode="auto">
          <a:xfrm>
            <a:off x="2411413" y="1293019"/>
            <a:ext cx="1584325"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cxnSp>
        <p:nvCxnSpPr>
          <p:cNvPr id="3" name="直線接點 6"/>
          <p:cNvCxnSpPr>
            <a:cxnSpLocks noChangeShapeType="1"/>
          </p:cNvCxnSpPr>
          <p:nvPr/>
        </p:nvCxnSpPr>
        <p:spPr bwMode="auto">
          <a:xfrm>
            <a:off x="684213" y="1293019"/>
            <a:ext cx="503237"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pic>
        <p:nvPicPr>
          <p:cNvPr id="96463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3399632"/>
            <a:ext cx="46799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44661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
          <p:cNvSpPr>
            <a:spLocks noGrp="1" noChangeArrowheads="1"/>
          </p:cNvSpPr>
          <p:nvPr>
            <p:ph type="title"/>
          </p:nvPr>
        </p:nvSpPr>
        <p:spPr/>
        <p:txBody>
          <a:bodyPr/>
          <a:lstStyle/>
          <a:p>
            <a:r>
              <a:rPr lang="en-US" altLang="zh-TW" smtClean="0"/>
              <a:t>Outline</a:t>
            </a:r>
            <a:endParaRPr lang="en-US" altLang="zh-TW"/>
          </a:p>
        </p:txBody>
      </p:sp>
      <p:sp>
        <p:nvSpPr>
          <p:cNvPr id="987139" name="Rectangle 3"/>
          <p:cNvSpPr>
            <a:spLocks noGrp="1" noChangeArrowheads="1"/>
          </p:cNvSpPr>
          <p:nvPr>
            <p:ph type="body" idx="1"/>
          </p:nvPr>
        </p:nvSpPr>
        <p:spPr/>
        <p:txBody>
          <a:bodyPr/>
          <a:lstStyle/>
          <a:p>
            <a:r>
              <a:rPr lang="en-US" altLang="zh-TW" dirty="0" smtClean="0"/>
              <a:t>Introduction to analog-to-digital conversion</a:t>
            </a:r>
          </a:p>
          <a:p>
            <a:r>
              <a:rPr lang="en-US" altLang="zh-TW" dirty="0" smtClean="0"/>
              <a:t>ADC of MSP430</a:t>
            </a:r>
          </a:p>
          <a:p>
            <a:r>
              <a:rPr lang="en-US" altLang="zh-TW" dirty="0" smtClean="0">
                <a:solidFill>
                  <a:srgbClr val="FF0000"/>
                </a:solidFill>
              </a:rPr>
              <a:t>Sample code of using ADC10 in MSP430</a:t>
            </a:r>
            <a:endParaRPr lang="en-US" altLang="zh-TW" dirty="0">
              <a:solidFill>
                <a:srgbClr val="FF0000"/>
              </a:solidFill>
            </a:endParaRPr>
          </a:p>
        </p:txBody>
      </p:sp>
      <p:sp>
        <p:nvSpPr>
          <p:cNvPr id="5" name="投影片編號版面配置區 5"/>
          <p:cNvSpPr>
            <a:spLocks noGrp="1"/>
          </p:cNvSpPr>
          <p:nvPr>
            <p:ph type="sldNum" sz="quarter" idx="11"/>
          </p:nvPr>
        </p:nvSpPr>
        <p:spPr>
          <a:xfrm>
            <a:off x="6731000" y="6229350"/>
            <a:ext cx="1905000" cy="457200"/>
          </a:xfrm>
        </p:spPr>
        <p:txBody>
          <a:bodyPr/>
          <a:lstStyle/>
          <a:p>
            <a:fld id="{54DDCA0F-49CA-42AA-BC9A-BBD948B61F92}" type="slidenum">
              <a:rPr lang="zh-TW" altLang="en-US" smtClean="0"/>
              <a:pPr/>
              <a:t>33</a:t>
            </a:fld>
            <a:endParaRPr lang="zh-TW" altLang="zh-TW"/>
          </a:p>
        </p:txBody>
      </p:sp>
    </p:spTree>
    <p:extLst>
      <p:ext uri="{BB962C8B-B14F-4D97-AF65-F5344CB8AC3E}">
        <p14:creationId xmlns:p14="http://schemas.microsoft.com/office/powerpoint/2010/main" val="20494360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Rectangle 2"/>
          <p:cNvSpPr>
            <a:spLocks noGrp="1" noChangeArrowheads="1"/>
          </p:cNvSpPr>
          <p:nvPr>
            <p:ph type="title"/>
          </p:nvPr>
        </p:nvSpPr>
        <p:spPr/>
        <p:txBody>
          <a:bodyPr/>
          <a:lstStyle/>
          <a:p>
            <a:r>
              <a:rPr lang="en-US" altLang="zh-TW" smtClean="0"/>
              <a:t>Sample Code 1 for ADC10</a:t>
            </a:r>
            <a:endParaRPr lang="en-US" altLang="zh-TW"/>
          </a:p>
        </p:txBody>
      </p:sp>
      <p:sp>
        <p:nvSpPr>
          <p:cNvPr id="992259" name="Rectangle 3"/>
          <p:cNvSpPr>
            <a:spLocks noGrp="1" noChangeArrowheads="1"/>
          </p:cNvSpPr>
          <p:nvPr>
            <p:ph type="body" idx="1"/>
          </p:nvPr>
        </p:nvSpPr>
        <p:spPr/>
        <p:txBody>
          <a:bodyPr/>
          <a:lstStyle/>
          <a:p>
            <a:r>
              <a:rPr lang="en-US" altLang="zh-TW" dirty="0" smtClean="0"/>
              <a:t>Repetitive single conversion:</a:t>
            </a:r>
          </a:p>
          <a:p>
            <a:pPr lvl="1"/>
            <a:r>
              <a:rPr lang="en-US" altLang="zh-TW" dirty="0" smtClean="0"/>
              <a:t>A single sample is made on A1 with reference to </a:t>
            </a:r>
            <a:r>
              <a:rPr lang="en-US" altLang="zh-TW" dirty="0" err="1" smtClean="0"/>
              <a:t>Vcc</a:t>
            </a:r>
            <a:endParaRPr lang="en-US" altLang="zh-TW" dirty="0" smtClean="0"/>
          </a:p>
          <a:p>
            <a:pPr lvl="1"/>
            <a:r>
              <a:rPr lang="en-US" altLang="zh-TW" dirty="0" smtClean="0"/>
              <a:t>If A1 &gt; 0.5*</a:t>
            </a:r>
            <a:r>
              <a:rPr lang="en-US" altLang="zh-TW" dirty="0" err="1" smtClean="0"/>
              <a:t>Vcc</a:t>
            </a:r>
            <a:r>
              <a:rPr lang="en-US" altLang="zh-TW" dirty="0" smtClean="0"/>
              <a:t>, P1.0 set, else reset.</a:t>
            </a:r>
          </a:p>
          <a:p>
            <a:pPr lvl="1"/>
            <a:r>
              <a:rPr lang="en-US" altLang="zh-TW" dirty="0" smtClean="0"/>
              <a:t>Software sets ADC10SC to start sample and conversion. </a:t>
            </a:r>
            <a:r>
              <a:rPr lang="en-US" altLang="zh-TW" dirty="0" smtClean="0">
                <a:solidFill>
                  <a:srgbClr val="FF0000"/>
                </a:solidFill>
              </a:rPr>
              <a:t>ADC10SC automatically cleared at end of conversion</a:t>
            </a:r>
            <a:r>
              <a:rPr lang="en-US" altLang="zh-TW" dirty="0" smtClean="0"/>
              <a:t>.</a:t>
            </a:r>
          </a:p>
          <a:p>
            <a:pPr lvl="1"/>
            <a:r>
              <a:rPr lang="en-US" altLang="zh-TW" dirty="0" smtClean="0"/>
              <a:t>Use ADC10 internal oscillator to time the sample and conversion.</a:t>
            </a:r>
            <a:endParaRPr lang="en-US" altLang="zh-TW" dirty="0"/>
          </a:p>
        </p:txBody>
      </p:sp>
      <p:sp>
        <p:nvSpPr>
          <p:cNvPr id="5" name="投影片編號版面配置區 5"/>
          <p:cNvSpPr>
            <a:spLocks noGrp="1"/>
          </p:cNvSpPr>
          <p:nvPr>
            <p:ph type="sldNum" sz="quarter" idx="11"/>
          </p:nvPr>
        </p:nvSpPr>
        <p:spPr>
          <a:xfrm>
            <a:off x="6731000" y="6229350"/>
            <a:ext cx="1905000" cy="457200"/>
          </a:xfrm>
        </p:spPr>
        <p:txBody>
          <a:bodyPr/>
          <a:lstStyle/>
          <a:p>
            <a:fld id="{9AFD92D8-2BE1-4EE2-B3E5-A6470B6DAB63}" type="slidenum">
              <a:rPr lang="zh-TW" altLang="en-US" smtClean="0"/>
              <a:pPr/>
              <a:t>34</a:t>
            </a:fld>
            <a:endParaRPr lang="zh-TW" altLang="zh-TW"/>
          </a:p>
        </p:txBody>
      </p:sp>
    </p:spTree>
    <p:extLst>
      <p:ext uri="{BB962C8B-B14F-4D97-AF65-F5344CB8AC3E}">
        <p14:creationId xmlns:p14="http://schemas.microsoft.com/office/powerpoint/2010/main" val="34328085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3" name="標題 4"/>
          <p:cNvSpPr>
            <a:spLocks noGrp="1"/>
          </p:cNvSpPr>
          <p:nvPr>
            <p:ph type="title"/>
          </p:nvPr>
        </p:nvSpPr>
        <p:spPr/>
        <p:txBody>
          <a:bodyPr/>
          <a:lstStyle/>
          <a:p>
            <a:r>
              <a:rPr lang="en-US" altLang="zh-TW" smtClean="0"/>
              <a:t>Sample Code 1 for ADC10</a:t>
            </a:r>
            <a:endParaRPr lang="zh-TW" altLang="en-US"/>
          </a:p>
        </p:txBody>
      </p:sp>
      <p:sp>
        <p:nvSpPr>
          <p:cNvPr id="10" name="投影片編號版面配置區 4"/>
          <p:cNvSpPr>
            <a:spLocks noGrp="1"/>
          </p:cNvSpPr>
          <p:nvPr>
            <p:ph type="sldNum" sz="quarter" idx="11"/>
          </p:nvPr>
        </p:nvSpPr>
        <p:spPr>
          <a:xfrm>
            <a:off x="6731000" y="6229350"/>
            <a:ext cx="1905000" cy="457200"/>
          </a:xfrm>
        </p:spPr>
        <p:txBody>
          <a:bodyPr/>
          <a:lstStyle/>
          <a:p>
            <a:fld id="{BF415A41-0E4F-4E83-BA41-C5E1743B38A4}" type="slidenum">
              <a:rPr lang="zh-TW" altLang="en-US" smtClean="0"/>
              <a:pPr/>
              <a:t>35</a:t>
            </a:fld>
            <a:endParaRPr lang="zh-TW" altLang="zh-TW"/>
          </a:p>
        </p:txBody>
      </p:sp>
      <p:graphicFrame>
        <p:nvGraphicFramePr>
          <p:cNvPr id="993285" name="Group 5"/>
          <p:cNvGraphicFramePr>
            <a:graphicFrameLocks noGrp="1"/>
          </p:cNvGraphicFramePr>
          <p:nvPr>
            <p:extLst/>
          </p:nvPr>
        </p:nvGraphicFramePr>
        <p:xfrm>
          <a:off x="539750" y="1076549"/>
          <a:ext cx="8064500" cy="5242560"/>
        </p:xfrm>
        <a:graphic>
          <a:graphicData uri="http://schemas.openxmlformats.org/drawingml/2006/table">
            <a:tbl>
              <a:tblPr/>
              <a:tblGrid>
                <a:gridCol w="8064500"/>
              </a:tblGrid>
              <a:tr h="4176713">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#include "msp430.h"</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void main(void)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WDTCTL = WDTPW + WDTHOLD;    // Stop WDT</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 H&amp;S time 16x, interrupt enabled</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0" lang="en-US" altLang="zh-TW" sz="2000" b="1" i="0" u="none" strike="noStrike" cap="none" normalizeH="0" baseline="0" dirty="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ADC10CTL0 = ADC10SHT_2 + ADC10ON + ADC10IE;</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0" lang="en-US" altLang="zh-TW" sz="2000" b="1" i="0" u="none" strike="noStrike" cap="none" normalizeH="0" baseline="0" dirty="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ADC10CTL1 = INCH_1;</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 Input from A1</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0" lang="en-US" altLang="zh-TW" sz="2000" b="1" i="0" u="none" strike="noStrike" cap="none" normalizeH="0" baseline="0" dirty="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ADC10AE0 |= 0x02;</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 Enable pin A1 for analog in</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P1DIR |= 0x01;    // Set P1.0 to output</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0" lang="en-US" altLang="zh-TW" sz="2000" b="1" i="0" u="none" strike="noStrike" cap="none" normalizeH="0" baseline="0" dirty="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ADC10CTL0 |= ENC + ADC10SC;</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 Start sampling</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for (;;)  {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#pragma vector=ADC10_VECTOR</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__interrupt void ADC10_ISR(void)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if (</a:t>
                      </a:r>
                      <a:r>
                        <a:rPr kumimoji="0" lang="en-US" altLang="zh-TW" sz="2000" b="1" i="0" u="none" strike="noStrike" cap="none" normalizeH="0" baseline="0" dirty="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ADC10MEM</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&lt; 0x1FF) P1OUT &amp;= ~0x01;</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else P1OUT |= 0x01;</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0" lang="en-US" altLang="zh-TW" sz="2000" b="1" i="0" u="none" strike="noStrike" cap="none" normalizeH="0" baseline="0" dirty="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ADC10CTL0 |= ENC + ADC10SC;</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 enable sampling</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9740582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title"/>
          </p:nvPr>
        </p:nvSpPr>
        <p:spPr/>
        <p:txBody>
          <a:bodyPr/>
          <a:lstStyle/>
          <a:p>
            <a:r>
              <a:rPr lang="en-US" altLang="zh-TW" smtClean="0"/>
              <a:t>Sample Code 2 for ADC10</a:t>
            </a:r>
            <a:endParaRPr lang="en-US" altLang="zh-TW"/>
          </a:p>
        </p:txBody>
      </p:sp>
      <p:sp>
        <p:nvSpPr>
          <p:cNvPr id="980995" name="Rectangle 3"/>
          <p:cNvSpPr>
            <a:spLocks noGrp="1" noChangeArrowheads="1"/>
          </p:cNvSpPr>
          <p:nvPr>
            <p:ph type="body" idx="1"/>
          </p:nvPr>
        </p:nvSpPr>
        <p:spPr/>
        <p:txBody>
          <a:bodyPr/>
          <a:lstStyle/>
          <a:p>
            <a:r>
              <a:rPr lang="en-US" altLang="zh-TW" dirty="0" smtClean="0"/>
              <a:t>Continuous sampling driven by Timer0_A</a:t>
            </a:r>
          </a:p>
          <a:p>
            <a:pPr lvl="1"/>
            <a:r>
              <a:rPr lang="en-US" altLang="zh-TW" dirty="0" smtClean="0"/>
              <a:t>A1 is sampled 16/second (ACLK/2048) with reference to 1.5V, where ACLK runs at 32 KHz driven by an external crystal. </a:t>
            </a:r>
          </a:p>
          <a:p>
            <a:pPr lvl="1"/>
            <a:r>
              <a:rPr lang="en-US" altLang="zh-TW" dirty="0" smtClean="0"/>
              <a:t>If A1 &gt; 0.5Vcc, P1.0 is set, else reset. </a:t>
            </a:r>
          </a:p>
          <a:p>
            <a:pPr lvl="1"/>
            <a:r>
              <a:rPr lang="en-US" altLang="zh-TW" dirty="0" smtClean="0"/>
              <a:t>Timer0_A is run in up mode and its CCR1 is used to automatically trigger ADC10 conversion, while CCR0 defines the sampling period</a:t>
            </a:r>
          </a:p>
          <a:p>
            <a:pPr lvl="1"/>
            <a:r>
              <a:rPr lang="en-US" altLang="zh-TW" dirty="0" smtClean="0"/>
              <a:t>Use internal oscillator times sample (16x) and conversion (13x). </a:t>
            </a:r>
            <a:endParaRPr lang="en-US" altLang="zh-TW" dirty="0"/>
          </a:p>
        </p:txBody>
      </p:sp>
      <p:sp>
        <p:nvSpPr>
          <p:cNvPr id="5" name="投影片編號版面配置區 5"/>
          <p:cNvSpPr>
            <a:spLocks noGrp="1"/>
          </p:cNvSpPr>
          <p:nvPr>
            <p:ph type="sldNum" sz="quarter" idx="11"/>
          </p:nvPr>
        </p:nvSpPr>
        <p:spPr>
          <a:xfrm>
            <a:off x="6731000" y="6229350"/>
            <a:ext cx="1905000" cy="457200"/>
          </a:xfrm>
        </p:spPr>
        <p:txBody>
          <a:bodyPr/>
          <a:lstStyle/>
          <a:p>
            <a:fld id="{FA557361-F4A5-481C-B706-625AFA1B8E97}" type="slidenum">
              <a:rPr lang="zh-TW" altLang="en-US" smtClean="0"/>
              <a:pPr/>
              <a:t>36</a:t>
            </a:fld>
            <a:endParaRPr lang="zh-TW" altLang="zh-TW"/>
          </a:p>
        </p:txBody>
      </p:sp>
    </p:spTree>
    <p:extLst>
      <p:ext uri="{BB962C8B-B14F-4D97-AF65-F5344CB8AC3E}">
        <p14:creationId xmlns:p14="http://schemas.microsoft.com/office/powerpoint/2010/main" val="40201436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4"/>
          <p:cNvSpPr>
            <a:spLocks noGrp="1"/>
          </p:cNvSpPr>
          <p:nvPr>
            <p:ph type="sldNum" sz="quarter" idx="4294967295"/>
          </p:nvPr>
        </p:nvSpPr>
        <p:spPr>
          <a:xfrm>
            <a:off x="6731000" y="6229350"/>
            <a:ext cx="1905000" cy="457200"/>
          </a:xfrm>
          <a:prstGeom prst="rect">
            <a:avLst/>
          </a:prstGeom>
        </p:spPr>
        <p:txBody>
          <a:bodyPr/>
          <a:lstStyle/>
          <a:p>
            <a:fld id="{FD56AA93-717F-49CE-A9AE-5C88A2430B94}" type="slidenum">
              <a:rPr lang="zh-TW" altLang="en-US"/>
              <a:pPr/>
              <a:t>37</a:t>
            </a:fld>
            <a:endParaRPr lang="zh-TW" altLang="zh-TW"/>
          </a:p>
        </p:txBody>
      </p:sp>
      <p:sp>
        <p:nvSpPr>
          <p:cNvPr id="967683" name="標題 4"/>
          <p:cNvSpPr>
            <a:spLocks noGrp="1"/>
          </p:cNvSpPr>
          <p:nvPr>
            <p:ph type="title"/>
          </p:nvPr>
        </p:nvSpPr>
        <p:spPr/>
        <p:txBody>
          <a:bodyPr/>
          <a:lstStyle/>
          <a:p>
            <a:r>
              <a:rPr lang="en-US" altLang="zh-TW"/>
              <a:t>Sample Code 2 for ADC10</a:t>
            </a:r>
            <a:endParaRPr lang="zh-TW" altLang="en-US"/>
          </a:p>
        </p:txBody>
      </p:sp>
      <p:graphicFrame>
        <p:nvGraphicFramePr>
          <p:cNvPr id="967768" name="Group 88"/>
          <p:cNvGraphicFramePr>
            <a:graphicFrameLocks noGrp="1"/>
          </p:cNvGraphicFramePr>
          <p:nvPr>
            <p:extLst/>
          </p:nvPr>
        </p:nvGraphicFramePr>
        <p:xfrm>
          <a:off x="539750" y="1292573"/>
          <a:ext cx="8064500" cy="4632960"/>
        </p:xfrm>
        <a:graphic>
          <a:graphicData uri="http://schemas.openxmlformats.org/drawingml/2006/table">
            <a:tbl>
              <a:tblPr/>
              <a:tblGrid>
                <a:gridCol w="8064500"/>
              </a:tblGrid>
              <a:tr h="4176713">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#include </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msp430.h“</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int</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i=1;</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void main(void)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WDTCTL = WDTPW + WDTHOLD; // Stop WDT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 TA1 trigger sample start</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0" lang="en-US" altLang="zh-TW" sz="2000" b="1" i="0" u="none" strike="noStrike" cap="none" normalizeH="0" baseline="0" dirty="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ADC10CTL1 = SHS_1 + CONSEQ_2 + INCH_1;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  ADC10CTL0 = SREF_1 + ADC10SHT_2 + REFON +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              ADC10ON + ADC10IE;</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__</a:t>
                      </a:r>
                      <a:r>
                        <a:rPr kumimoji="0"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enable_interrupt</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 Enable interrupts</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TA0CCR0 </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30;     // </a:t>
                      </a:r>
                      <a:r>
                        <a:rPr kumimoji="0" lang="en-US" altLang="zh-TW" sz="2000" b="1" i="0" u="none" strike="noStrike" cap="none" normalizeH="0" baseline="0" dirty="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Delay for Volt Ref to settle</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TA0CCTL0 </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CCIE; // Compare-mode interrupt</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TA0CTL </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TASSEL_2 + MC_1; // SMCLK, Up mode</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while(i);                // Wait for settle</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TA0CCTL0 </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&amp;= ~CCIE;     // Disable timer Interrupt</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__</a:t>
                      </a:r>
                      <a:r>
                        <a:rPr kumimoji="0"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disable_interrupt</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967769" name="AutoShape 89"/>
          <p:cNvSpPr>
            <a:spLocks/>
          </p:cNvSpPr>
          <p:nvPr/>
        </p:nvSpPr>
        <p:spPr bwMode="auto">
          <a:xfrm>
            <a:off x="4284663" y="3861147"/>
            <a:ext cx="504825" cy="2016125"/>
          </a:xfrm>
          <a:prstGeom prst="rightBrace">
            <a:avLst>
              <a:gd name="adj1" fmla="val 33281"/>
              <a:gd name="adj2" fmla="val 500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extLst>
      <p:ext uri="{BB962C8B-B14F-4D97-AF65-F5344CB8AC3E}">
        <p14:creationId xmlns:p14="http://schemas.microsoft.com/office/powerpoint/2010/main" val="21781694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4"/>
          <p:cNvSpPr>
            <a:spLocks noGrp="1"/>
          </p:cNvSpPr>
          <p:nvPr>
            <p:ph type="sldNum" sz="quarter" idx="4294967295"/>
          </p:nvPr>
        </p:nvSpPr>
        <p:spPr>
          <a:xfrm>
            <a:off x="6731000" y="6229350"/>
            <a:ext cx="1905000" cy="457200"/>
          </a:xfrm>
          <a:prstGeom prst="rect">
            <a:avLst/>
          </a:prstGeom>
        </p:spPr>
        <p:txBody>
          <a:bodyPr/>
          <a:lstStyle/>
          <a:p>
            <a:fld id="{6F2446DF-111D-4A0A-84BA-911F95F2D27B}" type="slidenum">
              <a:rPr lang="zh-TW" altLang="en-US"/>
              <a:pPr/>
              <a:t>38</a:t>
            </a:fld>
            <a:endParaRPr lang="zh-TW" altLang="zh-TW"/>
          </a:p>
        </p:txBody>
      </p:sp>
      <p:sp>
        <p:nvSpPr>
          <p:cNvPr id="984067" name="標題 4"/>
          <p:cNvSpPr>
            <a:spLocks noGrp="1"/>
          </p:cNvSpPr>
          <p:nvPr>
            <p:ph type="title"/>
          </p:nvPr>
        </p:nvSpPr>
        <p:spPr/>
        <p:txBody>
          <a:bodyPr/>
          <a:lstStyle/>
          <a:p>
            <a:r>
              <a:rPr lang="en-US" altLang="zh-TW"/>
              <a:t>Sample Code 2 for ADC10</a:t>
            </a:r>
            <a:endParaRPr lang="zh-TW" altLang="en-US"/>
          </a:p>
        </p:txBody>
      </p:sp>
      <p:graphicFrame>
        <p:nvGraphicFramePr>
          <p:cNvPr id="984081" name="Group 17"/>
          <p:cNvGraphicFramePr>
            <a:graphicFrameLocks noGrp="1"/>
          </p:cNvGraphicFramePr>
          <p:nvPr>
            <p:extLst/>
          </p:nvPr>
        </p:nvGraphicFramePr>
        <p:xfrm>
          <a:off x="539750" y="1340768"/>
          <a:ext cx="8064500" cy="4176713"/>
        </p:xfrm>
        <a:graphic>
          <a:graphicData uri="http://schemas.openxmlformats.org/drawingml/2006/table">
            <a:tbl>
              <a:tblPr/>
              <a:tblGrid>
                <a:gridCol w="8064500"/>
              </a:tblGrid>
              <a:tr h="4176713">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0" lang="en-US" altLang="zh-TW" sz="2000" b="1" i="0" u="none" strike="noStrike" cap="none" normalizeH="0" baseline="0" dirty="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ADC10CTL0 |= ENC;    // ADC10 Enable</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  ADC10AE0 |= 0x02;</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 P1.1 ADC10 option select</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P1DIR |= 0x01;       // Set P1.0 output</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TA0CCR0 </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2048-1;     // Sampling period</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TA0CCTL1 </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OUTMOD_3;  // TACCR1 set/reset</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TA0CCR1 </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2046;       // TACCR1 OUT1 on time</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TA0CTL </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TASSEL_1 + MC_1;    // ACLK, up mode</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endPar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endParaRP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while(1);</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984082" name="AutoShape 18"/>
          <p:cNvSpPr>
            <a:spLocks/>
          </p:cNvSpPr>
          <p:nvPr/>
        </p:nvSpPr>
        <p:spPr bwMode="auto">
          <a:xfrm>
            <a:off x="4284663" y="2277393"/>
            <a:ext cx="504825" cy="1296987"/>
          </a:xfrm>
          <a:prstGeom prst="rightBrace">
            <a:avLst>
              <a:gd name="adj1" fmla="val 21410"/>
              <a:gd name="adj2" fmla="val 500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84083" name="Text Box 19"/>
          <p:cNvSpPr txBox="1">
            <a:spLocks noChangeArrowheads="1"/>
          </p:cNvSpPr>
          <p:nvPr/>
        </p:nvSpPr>
        <p:spPr bwMode="auto">
          <a:xfrm>
            <a:off x="539750" y="5014243"/>
            <a:ext cx="8064500" cy="65087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TW" sz="1800" dirty="0" smtClean="0">
                <a:latin typeface="+mn-lt"/>
              </a:rPr>
              <a:t>Timer0_A </a:t>
            </a:r>
            <a:r>
              <a:rPr lang="en-US" altLang="zh-TW" sz="1800" dirty="0">
                <a:latin typeface="+mn-lt"/>
              </a:rPr>
              <a:t>CCR1 out mode 3: The output (OUT1) is set when the timer </a:t>
            </a:r>
            <a:r>
              <a:rPr lang="en-US" altLang="zh-TW" sz="1800" i="1" dirty="0">
                <a:latin typeface="+mn-lt"/>
              </a:rPr>
              <a:t>counts </a:t>
            </a:r>
            <a:r>
              <a:rPr lang="en-US" altLang="zh-TW" sz="1800" dirty="0">
                <a:latin typeface="+mn-lt"/>
              </a:rPr>
              <a:t>to the </a:t>
            </a:r>
            <a:r>
              <a:rPr lang="en-US" altLang="zh-TW" sz="1800" dirty="0" smtClean="0">
                <a:latin typeface="+mn-lt"/>
              </a:rPr>
              <a:t>TA0CCR1 </a:t>
            </a:r>
            <a:r>
              <a:rPr lang="en-US" altLang="zh-TW" sz="1800" dirty="0">
                <a:latin typeface="+mn-lt"/>
              </a:rPr>
              <a:t>value. It is reset when the timer </a:t>
            </a:r>
            <a:r>
              <a:rPr lang="en-US" altLang="zh-TW" sz="1800" i="1" dirty="0">
                <a:latin typeface="+mn-lt"/>
              </a:rPr>
              <a:t>counts </a:t>
            </a:r>
            <a:r>
              <a:rPr lang="en-US" altLang="zh-TW" sz="1800" dirty="0">
                <a:latin typeface="+mn-lt"/>
              </a:rPr>
              <a:t>to the </a:t>
            </a:r>
            <a:r>
              <a:rPr lang="en-US" altLang="zh-TW" sz="1800" dirty="0" smtClean="0">
                <a:latin typeface="+mn-lt"/>
              </a:rPr>
              <a:t>TA0CCR0 </a:t>
            </a:r>
            <a:r>
              <a:rPr lang="en-US" altLang="zh-TW" sz="1800" dirty="0">
                <a:latin typeface="+mn-lt"/>
              </a:rPr>
              <a:t>value.</a:t>
            </a:r>
          </a:p>
        </p:txBody>
      </p:sp>
      <p:cxnSp>
        <p:nvCxnSpPr>
          <p:cNvPr id="984084" name="AutoShape 20"/>
          <p:cNvCxnSpPr>
            <a:cxnSpLocks noChangeShapeType="1"/>
            <a:stCxn id="984083" idx="0"/>
            <a:endCxn id="984082" idx="1"/>
          </p:cNvCxnSpPr>
          <p:nvPr/>
        </p:nvCxnSpPr>
        <p:spPr bwMode="auto">
          <a:xfrm rot="16200000">
            <a:off x="3636962" y="3861718"/>
            <a:ext cx="2087563" cy="217488"/>
          </a:xfrm>
          <a:prstGeom prst="curvedConnector4">
            <a:avLst>
              <a:gd name="adj1" fmla="val 34523"/>
              <a:gd name="adj2" fmla="val 205111"/>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71882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http://www.ti.com/ds_dgm/images/fbd_slas735j.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24744"/>
            <a:ext cx="6840760" cy="492266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標題 1"/>
          <p:cNvSpPr>
            <a:spLocks noGrp="1"/>
          </p:cNvSpPr>
          <p:nvPr>
            <p:ph type="title"/>
          </p:nvPr>
        </p:nvSpPr>
        <p:spPr/>
        <p:txBody>
          <a:bodyPr/>
          <a:lstStyle/>
          <a:p>
            <a:r>
              <a:rPr lang="en-US" altLang="zh-TW" dirty="0" smtClean="0"/>
              <a:t>We Have Learned …</a:t>
            </a:r>
            <a:endParaRPr lang="zh-TW" altLang="en-US" dirty="0"/>
          </a:p>
        </p:txBody>
      </p:sp>
      <p:sp>
        <p:nvSpPr>
          <p:cNvPr id="3" name="投影片編號版面配置區 2"/>
          <p:cNvSpPr>
            <a:spLocks noGrp="1"/>
          </p:cNvSpPr>
          <p:nvPr>
            <p:ph type="sldNum" sz="quarter" idx="11"/>
          </p:nvPr>
        </p:nvSpPr>
        <p:spPr/>
        <p:txBody>
          <a:bodyPr/>
          <a:lstStyle/>
          <a:p>
            <a:fld id="{DDBC2A8D-9A7B-4180-A2C0-64594010D3A4}" type="slidenum">
              <a:rPr lang="zh-TW" altLang="en-US" smtClean="0"/>
              <a:pPr/>
              <a:t>3</a:t>
            </a:fld>
            <a:endParaRPr lang="zh-TW" altLang="zh-TW"/>
          </a:p>
        </p:txBody>
      </p:sp>
      <p:sp>
        <p:nvSpPr>
          <p:cNvPr id="23" name="框架 15"/>
          <p:cNvSpPr>
            <a:spLocks/>
          </p:cNvSpPr>
          <p:nvPr/>
        </p:nvSpPr>
        <p:spPr bwMode="auto">
          <a:xfrm>
            <a:off x="5161783" y="1916832"/>
            <a:ext cx="2578570" cy="1258888"/>
          </a:xfrm>
          <a:custGeom>
            <a:avLst/>
            <a:gdLst>
              <a:gd name="T0" fmla="*/ 975345 w 1950690"/>
              <a:gd name="T1" fmla="*/ 0 h 1488715"/>
              <a:gd name="T2" fmla="*/ 0 w 1950690"/>
              <a:gd name="T3" fmla="*/ 744358 h 1488715"/>
              <a:gd name="T4" fmla="*/ 975345 w 1950690"/>
              <a:gd name="T5" fmla="*/ 1488715 h 1488715"/>
              <a:gd name="T6" fmla="*/ 1950690 w 1950690"/>
              <a:gd name="T7" fmla="*/ 744358 h 1488715"/>
              <a:gd name="T8" fmla="*/ 17694720 60000 65536"/>
              <a:gd name="T9" fmla="*/ 11796480 60000 65536"/>
              <a:gd name="T10" fmla="*/ 5898240 60000 65536"/>
              <a:gd name="T11" fmla="*/ 0 60000 65536"/>
              <a:gd name="T12" fmla="*/ 62020 w 1950690"/>
              <a:gd name="T13" fmla="*/ 62020 h 1488715"/>
              <a:gd name="T14" fmla="*/ 1888670 w 1950690"/>
              <a:gd name="T15" fmla="*/ 1426695 h 1488715"/>
            </a:gdLst>
            <a:ahLst/>
            <a:cxnLst>
              <a:cxn ang="T8">
                <a:pos x="T0" y="T1"/>
              </a:cxn>
              <a:cxn ang="T9">
                <a:pos x="T2" y="T3"/>
              </a:cxn>
              <a:cxn ang="T10">
                <a:pos x="T4" y="T5"/>
              </a:cxn>
              <a:cxn ang="T11">
                <a:pos x="T6" y="T7"/>
              </a:cxn>
            </a:cxnLst>
            <a:rect l="T12" t="T13" r="T14" b="T15"/>
            <a:pathLst>
              <a:path w="1950690" h="1488715">
                <a:moveTo>
                  <a:pt x="0" y="0"/>
                </a:moveTo>
                <a:lnTo>
                  <a:pt x="1950690" y="0"/>
                </a:lnTo>
                <a:lnTo>
                  <a:pt x="1950690" y="1488715"/>
                </a:lnTo>
                <a:lnTo>
                  <a:pt x="0" y="1488715"/>
                </a:lnTo>
                <a:close/>
                <a:moveTo>
                  <a:pt x="62020" y="62020"/>
                </a:moveTo>
                <a:lnTo>
                  <a:pt x="62020" y="1426695"/>
                </a:lnTo>
                <a:lnTo>
                  <a:pt x="1888670" y="1426695"/>
                </a:lnTo>
                <a:lnTo>
                  <a:pt x="1888670" y="62020"/>
                </a:lnTo>
                <a:close/>
              </a:path>
            </a:pathLst>
          </a:custGeom>
          <a:solidFill>
            <a:srgbClr val="333399"/>
          </a:solidFill>
          <a:ln w="25400" cap="flat" cmpd="sng" algn="ctr">
            <a:solidFill>
              <a:srgbClr val="0000FF"/>
            </a:solidFill>
            <a:prstDash val="solid"/>
            <a:round/>
            <a:headEnd/>
            <a:tailEnd/>
          </a:ln>
        </p:spPr>
        <p:txBody>
          <a:bodyPr anchor="ctr"/>
          <a:lstStyle/>
          <a:p>
            <a:endParaRPr lang="zh-TW" altLang="en-US"/>
          </a:p>
        </p:txBody>
      </p:sp>
      <p:sp>
        <p:nvSpPr>
          <p:cNvPr id="24" name="文字方塊 5"/>
          <p:cNvSpPr txBox="1">
            <a:spLocks noChangeArrowheads="1"/>
          </p:cNvSpPr>
          <p:nvPr/>
        </p:nvSpPr>
        <p:spPr bwMode="auto">
          <a:xfrm>
            <a:off x="7915027" y="2280940"/>
            <a:ext cx="833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b="1" dirty="0">
                <a:solidFill>
                  <a:srgbClr val="0000FF"/>
                </a:solidFill>
                <a:latin typeface="Calibri" panose="020F0502020204030204" pitchFamily="34" charset="0"/>
              </a:rPr>
              <a:t>IO</a:t>
            </a:r>
            <a:endParaRPr lang="zh-TW" altLang="en-US" b="1" dirty="0">
              <a:solidFill>
                <a:srgbClr val="0000FF"/>
              </a:solidFill>
              <a:latin typeface="Calibri" panose="020F0502020204030204" pitchFamily="34" charset="0"/>
            </a:endParaRPr>
          </a:p>
        </p:txBody>
      </p:sp>
      <p:sp>
        <p:nvSpPr>
          <p:cNvPr id="25" name="框架 18"/>
          <p:cNvSpPr>
            <a:spLocks/>
          </p:cNvSpPr>
          <p:nvPr/>
        </p:nvSpPr>
        <p:spPr bwMode="auto">
          <a:xfrm>
            <a:off x="1187624" y="1772816"/>
            <a:ext cx="1333500" cy="1308100"/>
          </a:xfrm>
          <a:custGeom>
            <a:avLst/>
            <a:gdLst>
              <a:gd name="T0" fmla="*/ 699879 w 1399758"/>
              <a:gd name="T1" fmla="*/ 0 h 1152128"/>
              <a:gd name="T2" fmla="*/ 0 w 1399758"/>
              <a:gd name="T3" fmla="*/ 576064 h 1152128"/>
              <a:gd name="T4" fmla="*/ 699879 w 1399758"/>
              <a:gd name="T5" fmla="*/ 1152128 h 1152128"/>
              <a:gd name="T6" fmla="*/ 1399758 w 1399758"/>
              <a:gd name="T7" fmla="*/ 576064 h 1152128"/>
              <a:gd name="T8" fmla="*/ 17694720 60000 65536"/>
              <a:gd name="T9" fmla="*/ 11796480 60000 65536"/>
              <a:gd name="T10" fmla="*/ 5898240 60000 65536"/>
              <a:gd name="T11" fmla="*/ 0 60000 65536"/>
              <a:gd name="T12" fmla="*/ 47998 w 1399758"/>
              <a:gd name="T13" fmla="*/ 47998 h 1152128"/>
              <a:gd name="T14" fmla="*/ 1351760 w 1399758"/>
              <a:gd name="T15" fmla="*/ 1104130 h 1152128"/>
            </a:gdLst>
            <a:ahLst/>
            <a:cxnLst>
              <a:cxn ang="T8">
                <a:pos x="T0" y="T1"/>
              </a:cxn>
              <a:cxn ang="T9">
                <a:pos x="T2" y="T3"/>
              </a:cxn>
              <a:cxn ang="T10">
                <a:pos x="T4" y="T5"/>
              </a:cxn>
              <a:cxn ang="T11">
                <a:pos x="T6" y="T7"/>
              </a:cxn>
            </a:cxnLst>
            <a:rect l="T12" t="T13" r="T14" b="T15"/>
            <a:pathLst>
              <a:path w="1399758" h="1152128">
                <a:moveTo>
                  <a:pt x="0" y="0"/>
                </a:moveTo>
                <a:lnTo>
                  <a:pt x="1399758" y="0"/>
                </a:lnTo>
                <a:lnTo>
                  <a:pt x="1399758" y="1152128"/>
                </a:lnTo>
                <a:lnTo>
                  <a:pt x="0" y="1152128"/>
                </a:lnTo>
                <a:close/>
                <a:moveTo>
                  <a:pt x="47998" y="47998"/>
                </a:moveTo>
                <a:lnTo>
                  <a:pt x="47998" y="1104130"/>
                </a:lnTo>
                <a:lnTo>
                  <a:pt x="1351760" y="1104130"/>
                </a:lnTo>
                <a:lnTo>
                  <a:pt x="1351760" y="47998"/>
                </a:lnTo>
                <a:close/>
              </a:path>
            </a:pathLst>
          </a:custGeom>
          <a:solidFill>
            <a:srgbClr val="333399"/>
          </a:solidFill>
          <a:ln w="25400" cap="flat" cmpd="sng" algn="ctr">
            <a:solidFill>
              <a:srgbClr val="0000FF"/>
            </a:solidFill>
            <a:prstDash val="solid"/>
            <a:round/>
            <a:headEnd/>
            <a:tailEnd/>
          </a:ln>
        </p:spPr>
        <p:txBody>
          <a:bodyPr anchor="ctr"/>
          <a:lstStyle/>
          <a:p>
            <a:endParaRPr lang="zh-TW" altLang="en-US"/>
          </a:p>
        </p:txBody>
      </p:sp>
      <p:sp>
        <p:nvSpPr>
          <p:cNvPr id="26" name="框架 21"/>
          <p:cNvSpPr>
            <a:spLocks/>
          </p:cNvSpPr>
          <p:nvPr/>
        </p:nvSpPr>
        <p:spPr bwMode="auto">
          <a:xfrm>
            <a:off x="4219898" y="4293096"/>
            <a:ext cx="2497187" cy="1341438"/>
          </a:xfrm>
          <a:custGeom>
            <a:avLst/>
            <a:gdLst>
              <a:gd name="T0" fmla="*/ 764439 w 1528878"/>
              <a:gd name="T1" fmla="*/ 0 h 1181427"/>
              <a:gd name="T2" fmla="*/ 0 w 1528878"/>
              <a:gd name="T3" fmla="*/ 590714 h 1181427"/>
              <a:gd name="T4" fmla="*/ 764439 w 1528878"/>
              <a:gd name="T5" fmla="*/ 1181427 h 1181427"/>
              <a:gd name="T6" fmla="*/ 1528878 w 1528878"/>
              <a:gd name="T7" fmla="*/ 590714 h 1181427"/>
              <a:gd name="T8" fmla="*/ 17694720 60000 65536"/>
              <a:gd name="T9" fmla="*/ 11796480 60000 65536"/>
              <a:gd name="T10" fmla="*/ 5898240 60000 65536"/>
              <a:gd name="T11" fmla="*/ 0 60000 65536"/>
              <a:gd name="T12" fmla="*/ 49218 w 1528878"/>
              <a:gd name="T13" fmla="*/ 49218 h 1181427"/>
              <a:gd name="T14" fmla="*/ 1479660 w 1528878"/>
              <a:gd name="T15" fmla="*/ 1132209 h 1181427"/>
            </a:gdLst>
            <a:ahLst/>
            <a:cxnLst>
              <a:cxn ang="T8">
                <a:pos x="T0" y="T1"/>
              </a:cxn>
              <a:cxn ang="T9">
                <a:pos x="T2" y="T3"/>
              </a:cxn>
              <a:cxn ang="T10">
                <a:pos x="T4" y="T5"/>
              </a:cxn>
              <a:cxn ang="T11">
                <a:pos x="T6" y="T7"/>
              </a:cxn>
            </a:cxnLst>
            <a:rect l="T12" t="T13" r="T14" b="T15"/>
            <a:pathLst>
              <a:path w="1528878" h="1181427">
                <a:moveTo>
                  <a:pt x="0" y="0"/>
                </a:moveTo>
                <a:lnTo>
                  <a:pt x="1528878" y="0"/>
                </a:lnTo>
                <a:lnTo>
                  <a:pt x="1528878" y="1181427"/>
                </a:lnTo>
                <a:lnTo>
                  <a:pt x="0" y="1181427"/>
                </a:lnTo>
                <a:close/>
                <a:moveTo>
                  <a:pt x="49218" y="49218"/>
                </a:moveTo>
                <a:lnTo>
                  <a:pt x="49218" y="1132209"/>
                </a:lnTo>
                <a:lnTo>
                  <a:pt x="1479660" y="1132209"/>
                </a:lnTo>
                <a:lnTo>
                  <a:pt x="1479660" y="49218"/>
                </a:lnTo>
                <a:close/>
              </a:path>
            </a:pathLst>
          </a:custGeom>
          <a:solidFill>
            <a:srgbClr val="333399"/>
          </a:solidFill>
          <a:ln w="25400" cap="flat" cmpd="sng" algn="ctr">
            <a:solidFill>
              <a:srgbClr val="0000FF"/>
            </a:solidFill>
            <a:prstDash val="solid"/>
            <a:round/>
            <a:headEnd/>
            <a:tailEnd/>
          </a:ln>
        </p:spPr>
        <p:txBody>
          <a:bodyPr anchor="ctr"/>
          <a:lstStyle/>
          <a:p>
            <a:endParaRPr lang="zh-TW" altLang="en-US"/>
          </a:p>
        </p:txBody>
      </p:sp>
      <p:sp>
        <p:nvSpPr>
          <p:cNvPr id="27" name="矩形 8"/>
          <p:cNvSpPr>
            <a:spLocks noChangeArrowheads="1"/>
          </p:cNvSpPr>
          <p:nvPr/>
        </p:nvSpPr>
        <p:spPr bwMode="auto">
          <a:xfrm>
            <a:off x="35496" y="2169244"/>
            <a:ext cx="97244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r>
              <a:rPr lang="en-US" altLang="zh-TW" sz="2000" b="1" dirty="0">
                <a:solidFill>
                  <a:srgbClr val="0000FF"/>
                </a:solidFill>
                <a:latin typeface="Calibri" panose="020F0502020204030204" pitchFamily="34" charset="0"/>
              </a:rPr>
              <a:t>Clock System</a:t>
            </a:r>
            <a:endParaRPr lang="zh-TW" altLang="en-US" sz="2000" b="1" dirty="0">
              <a:solidFill>
                <a:srgbClr val="0000FF"/>
              </a:solidFill>
              <a:latin typeface="Calibri" panose="020F0502020204030204" pitchFamily="34" charset="0"/>
            </a:endParaRPr>
          </a:p>
        </p:txBody>
      </p:sp>
      <p:sp>
        <p:nvSpPr>
          <p:cNvPr id="28" name="矩形 17"/>
          <p:cNvSpPr>
            <a:spLocks noChangeArrowheads="1"/>
          </p:cNvSpPr>
          <p:nvPr/>
        </p:nvSpPr>
        <p:spPr bwMode="auto">
          <a:xfrm>
            <a:off x="5327749" y="5517232"/>
            <a:ext cx="1260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2000" b="1" dirty="0">
                <a:solidFill>
                  <a:srgbClr val="0000FF"/>
                </a:solidFill>
                <a:latin typeface="Calibri" panose="020F0502020204030204" pitchFamily="34" charset="0"/>
              </a:rPr>
              <a:t>Timer System</a:t>
            </a:r>
            <a:endParaRPr lang="zh-TW" altLang="en-US" sz="2000" b="1" dirty="0">
              <a:solidFill>
                <a:srgbClr val="0000FF"/>
              </a:solidFill>
              <a:latin typeface="Calibri" panose="020F0502020204030204" pitchFamily="34" charset="0"/>
            </a:endParaRPr>
          </a:p>
        </p:txBody>
      </p:sp>
      <p:sp>
        <p:nvSpPr>
          <p:cNvPr id="29" name="框架 19"/>
          <p:cNvSpPr>
            <a:spLocks/>
          </p:cNvSpPr>
          <p:nvPr/>
        </p:nvSpPr>
        <p:spPr bwMode="auto">
          <a:xfrm>
            <a:off x="4241031" y="1865784"/>
            <a:ext cx="835025" cy="1339850"/>
          </a:xfrm>
          <a:custGeom>
            <a:avLst/>
            <a:gdLst>
              <a:gd name="T0" fmla="*/ 382220 w 764439"/>
              <a:gd name="T1" fmla="*/ 0 h 1181427"/>
              <a:gd name="T2" fmla="*/ 0 w 764439"/>
              <a:gd name="T3" fmla="*/ 590714 h 1181427"/>
              <a:gd name="T4" fmla="*/ 382220 w 764439"/>
              <a:gd name="T5" fmla="*/ 1181427 h 1181427"/>
              <a:gd name="T6" fmla="*/ 764439 w 764439"/>
              <a:gd name="T7" fmla="*/ 590714 h 1181427"/>
              <a:gd name="T8" fmla="*/ 17694720 60000 65536"/>
              <a:gd name="T9" fmla="*/ 11796480 60000 65536"/>
              <a:gd name="T10" fmla="*/ 5898240 60000 65536"/>
              <a:gd name="T11" fmla="*/ 0 60000 65536"/>
              <a:gd name="T12" fmla="*/ 58350 w 764439"/>
              <a:gd name="T13" fmla="*/ 58350 h 1181427"/>
              <a:gd name="T14" fmla="*/ 706089 w 764439"/>
              <a:gd name="T15" fmla="*/ 1123077 h 1181427"/>
            </a:gdLst>
            <a:ahLst/>
            <a:cxnLst>
              <a:cxn ang="T8">
                <a:pos x="T0" y="T1"/>
              </a:cxn>
              <a:cxn ang="T9">
                <a:pos x="T2" y="T3"/>
              </a:cxn>
              <a:cxn ang="T10">
                <a:pos x="T4" y="T5"/>
              </a:cxn>
              <a:cxn ang="T11">
                <a:pos x="T6" y="T7"/>
              </a:cxn>
            </a:cxnLst>
            <a:rect l="T12" t="T13" r="T14" b="T15"/>
            <a:pathLst>
              <a:path w="764439" h="1181427">
                <a:moveTo>
                  <a:pt x="0" y="0"/>
                </a:moveTo>
                <a:lnTo>
                  <a:pt x="764439" y="0"/>
                </a:lnTo>
                <a:lnTo>
                  <a:pt x="764439" y="1181427"/>
                </a:lnTo>
                <a:lnTo>
                  <a:pt x="0" y="1181427"/>
                </a:lnTo>
                <a:close/>
                <a:moveTo>
                  <a:pt x="58350" y="58350"/>
                </a:moveTo>
                <a:lnTo>
                  <a:pt x="58350" y="1123077"/>
                </a:lnTo>
                <a:lnTo>
                  <a:pt x="706089" y="1123077"/>
                </a:lnTo>
                <a:lnTo>
                  <a:pt x="706089" y="58350"/>
                </a:lnTo>
                <a:close/>
              </a:path>
            </a:pathLst>
          </a:custGeom>
          <a:solidFill>
            <a:srgbClr val="FF0000"/>
          </a:solidFill>
          <a:ln w="25400" cap="flat" cmpd="sng" algn="ctr">
            <a:solidFill>
              <a:srgbClr val="FF0000"/>
            </a:solidFill>
            <a:prstDash val="solid"/>
            <a:round/>
            <a:headEnd/>
            <a:tailEnd/>
          </a:ln>
        </p:spPr>
        <p:txBody>
          <a:bodyPr anchor="ctr"/>
          <a:lstStyle/>
          <a:p>
            <a:endParaRPr lang="zh-TW" altLang="en-US"/>
          </a:p>
        </p:txBody>
      </p:sp>
      <p:sp>
        <p:nvSpPr>
          <p:cNvPr id="30" name="文字方塊 13"/>
          <p:cNvSpPr txBox="1">
            <a:spLocks noChangeArrowheads="1"/>
          </p:cNvSpPr>
          <p:nvPr/>
        </p:nvSpPr>
        <p:spPr bwMode="auto">
          <a:xfrm>
            <a:off x="4211960" y="1484784"/>
            <a:ext cx="919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b="1">
                <a:solidFill>
                  <a:srgbClr val="FF0000"/>
                </a:solidFill>
                <a:latin typeface="Calibri" panose="020F0502020204030204" pitchFamily="34" charset="0"/>
              </a:rPr>
              <a:t>ADC</a:t>
            </a:r>
            <a:endParaRPr lang="zh-TW" altLang="en-US" sz="2000" b="1">
              <a:solidFill>
                <a:srgbClr val="FF0000"/>
              </a:solidFill>
              <a:latin typeface="Calibri" panose="020F0502020204030204" pitchFamily="34" charset="0"/>
            </a:endParaRPr>
          </a:p>
        </p:txBody>
      </p:sp>
    </p:spTree>
    <p:extLst>
      <p:ext uri="{BB962C8B-B14F-4D97-AF65-F5344CB8AC3E}">
        <p14:creationId xmlns:p14="http://schemas.microsoft.com/office/powerpoint/2010/main" val="66540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4"/>
          <p:cNvSpPr>
            <a:spLocks noGrp="1"/>
          </p:cNvSpPr>
          <p:nvPr>
            <p:ph type="sldNum" sz="quarter" idx="4294967295"/>
          </p:nvPr>
        </p:nvSpPr>
        <p:spPr>
          <a:xfrm>
            <a:off x="6731000" y="6229350"/>
            <a:ext cx="1905000" cy="457200"/>
          </a:xfrm>
          <a:prstGeom prst="rect">
            <a:avLst/>
          </a:prstGeom>
        </p:spPr>
        <p:txBody>
          <a:bodyPr/>
          <a:lstStyle/>
          <a:p>
            <a:fld id="{113414BE-B7E7-4BC7-B04D-B135822FA1C7}" type="slidenum">
              <a:rPr lang="zh-TW" altLang="en-US"/>
              <a:pPr/>
              <a:t>39</a:t>
            </a:fld>
            <a:endParaRPr lang="zh-TW" altLang="zh-TW"/>
          </a:p>
        </p:txBody>
      </p:sp>
      <p:sp>
        <p:nvSpPr>
          <p:cNvPr id="997379" name="標題 4"/>
          <p:cNvSpPr>
            <a:spLocks noGrp="1"/>
          </p:cNvSpPr>
          <p:nvPr>
            <p:ph type="title"/>
          </p:nvPr>
        </p:nvSpPr>
        <p:spPr/>
        <p:txBody>
          <a:bodyPr/>
          <a:lstStyle/>
          <a:p>
            <a:r>
              <a:rPr lang="en-US" altLang="zh-TW"/>
              <a:t>Sample Code 2 for ADC10</a:t>
            </a:r>
            <a:endParaRPr lang="zh-TW" altLang="en-US"/>
          </a:p>
        </p:txBody>
      </p:sp>
      <p:graphicFrame>
        <p:nvGraphicFramePr>
          <p:cNvPr id="997396" name="Group 20"/>
          <p:cNvGraphicFramePr>
            <a:graphicFrameLocks noGrp="1"/>
          </p:cNvGraphicFramePr>
          <p:nvPr>
            <p:extLst/>
          </p:nvPr>
        </p:nvGraphicFramePr>
        <p:xfrm>
          <a:off x="539750" y="1364581"/>
          <a:ext cx="8064500" cy="4328160"/>
        </p:xfrm>
        <a:graphic>
          <a:graphicData uri="http://schemas.openxmlformats.org/drawingml/2006/table">
            <a:tbl>
              <a:tblPr/>
              <a:tblGrid>
                <a:gridCol w="8064500"/>
              </a:tblGrid>
              <a:tr h="4176713">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ADC10 interrupt service routine</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#pragma vector=ADC10_VECTOR</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__interrupt void ADC10_ISR(void){</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if (ADC10MEM &lt; 0x155) // ADC10MEM = A1 &gt; 0.5V?</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P1OUT &amp;= ~0x01;     // Clear P1.0 LED off</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else</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P1OUT |= 0x01;      // Set P1.0 LED on</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endPar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endParaRP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#pragma vector=TIMERA0_VECTOR</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__interrupt void ta0_isr(void){</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TA0CTL </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0;</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i = 0</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14550699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p:txBody>
          <a:bodyPr/>
          <a:lstStyle/>
          <a:p>
            <a:r>
              <a:rPr lang="en-US" altLang="zh-TW" smtClean="0"/>
              <a:t>Summary</a:t>
            </a:r>
            <a:endParaRPr lang="en-US" altLang="zh-TW"/>
          </a:p>
        </p:txBody>
      </p:sp>
      <p:sp>
        <p:nvSpPr>
          <p:cNvPr id="988163" name="Rectangle 3"/>
          <p:cNvSpPr>
            <a:spLocks noGrp="1" noChangeArrowheads="1"/>
          </p:cNvSpPr>
          <p:nvPr>
            <p:ph type="body" idx="1"/>
          </p:nvPr>
        </p:nvSpPr>
        <p:spPr/>
        <p:txBody>
          <a:bodyPr/>
          <a:lstStyle/>
          <a:p>
            <a:r>
              <a:rPr lang="en-US" altLang="zh-TW" smtClean="0"/>
              <a:t>ADC: analog-to-digital conversion</a:t>
            </a:r>
            <a:br>
              <a:rPr lang="en-US" altLang="zh-TW" smtClean="0"/>
            </a:br>
            <a:r>
              <a:rPr lang="en-US" altLang="zh-TW" smtClean="0"/>
              <a:t>DAC: digital-to-analog conversion</a:t>
            </a:r>
          </a:p>
          <a:p>
            <a:pPr lvl="1"/>
            <a:r>
              <a:rPr lang="en-US" altLang="zh-TW" smtClean="0"/>
              <a:t>Conversions will necessarily introduce errors. Important to understand constraints and limitations</a:t>
            </a:r>
          </a:p>
          <a:p>
            <a:r>
              <a:rPr lang="en-US" altLang="zh-TW" smtClean="0"/>
              <a:t>ADC10 in MSP430</a:t>
            </a:r>
          </a:p>
          <a:p>
            <a:pPr lvl="1"/>
            <a:r>
              <a:rPr lang="en-US" altLang="zh-TW" smtClean="0"/>
              <a:t>Convert an analog signal into 10-bit digitals</a:t>
            </a:r>
          </a:p>
          <a:p>
            <a:pPr lvl="1"/>
            <a:r>
              <a:rPr lang="en-US" altLang="zh-TW" smtClean="0"/>
              <a:t>Registers associated with ADC10</a:t>
            </a:r>
          </a:p>
          <a:p>
            <a:r>
              <a:rPr lang="en-US" altLang="zh-TW" smtClean="0"/>
              <a:t>Sample program of ADC10</a:t>
            </a:r>
          </a:p>
          <a:p>
            <a:pPr lvl="1"/>
            <a:r>
              <a:rPr lang="en-US" altLang="zh-TW" smtClean="0"/>
              <a:t>Single conversion</a:t>
            </a:r>
          </a:p>
          <a:p>
            <a:pPr lvl="1"/>
            <a:r>
              <a:rPr lang="en-US" altLang="zh-TW" smtClean="0"/>
              <a:t>Continuous conversion driven by Timer_A</a:t>
            </a:r>
            <a:endParaRPr lang="en-US" altLang="zh-TW"/>
          </a:p>
        </p:txBody>
      </p:sp>
      <p:sp>
        <p:nvSpPr>
          <p:cNvPr id="5" name="投影片編號版面配置區 5"/>
          <p:cNvSpPr>
            <a:spLocks noGrp="1"/>
          </p:cNvSpPr>
          <p:nvPr>
            <p:ph type="sldNum" sz="quarter" idx="11"/>
          </p:nvPr>
        </p:nvSpPr>
        <p:spPr>
          <a:xfrm>
            <a:off x="6731000" y="6229350"/>
            <a:ext cx="1905000" cy="457200"/>
          </a:xfrm>
        </p:spPr>
        <p:txBody>
          <a:bodyPr/>
          <a:lstStyle/>
          <a:p>
            <a:fld id="{3C8BE625-2A86-46CF-8323-752571E524FC}" type="slidenum">
              <a:rPr lang="zh-TW" altLang="en-US" smtClean="0"/>
              <a:pPr/>
              <a:t>40</a:t>
            </a:fld>
            <a:endParaRPr lang="zh-TW" altLang="zh-TW"/>
          </a:p>
        </p:txBody>
      </p:sp>
    </p:spTree>
    <p:extLst>
      <p:ext uri="{BB962C8B-B14F-4D97-AF65-F5344CB8AC3E}">
        <p14:creationId xmlns:p14="http://schemas.microsoft.com/office/powerpoint/2010/main" val="3293125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Grp="1" noChangeArrowheads="1"/>
          </p:cNvSpPr>
          <p:nvPr>
            <p:ph type="title"/>
          </p:nvPr>
        </p:nvSpPr>
        <p:spPr/>
        <p:txBody>
          <a:bodyPr/>
          <a:lstStyle/>
          <a:p>
            <a:r>
              <a:rPr lang="en-US" altLang="zh-TW" smtClean="0"/>
              <a:t>Outline</a:t>
            </a:r>
            <a:endParaRPr lang="en-US" altLang="zh-TW"/>
          </a:p>
        </p:txBody>
      </p:sp>
      <p:sp>
        <p:nvSpPr>
          <p:cNvPr id="936963" name="Rectangle 3"/>
          <p:cNvSpPr>
            <a:spLocks noGrp="1" noChangeArrowheads="1"/>
          </p:cNvSpPr>
          <p:nvPr>
            <p:ph type="body" idx="1"/>
          </p:nvPr>
        </p:nvSpPr>
        <p:spPr/>
        <p:txBody>
          <a:bodyPr/>
          <a:lstStyle/>
          <a:p>
            <a:r>
              <a:rPr lang="en-US" altLang="zh-TW" dirty="0" smtClean="0">
                <a:solidFill>
                  <a:srgbClr val="FF0000"/>
                </a:solidFill>
              </a:rPr>
              <a:t>Introduction to analog-to-digital conversion</a:t>
            </a:r>
          </a:p>
          <a:p>
            <a:r>
              <a:rPr lang="en-US" altLang="zh-TW" dirty="0" smtClean="0"/>
              <a:t>ADC of MSP430</a:t>
            </a:r>
          </a:p>
          <a:p>
            <a:r>
              <a:rPr lang="en-US" altLang="zh-TW" dirty="0" smtClean="0"/>
              <a:t>Sample code of using ADC10 in MSP430</a:t>
            </a:r>
            <a:endParaRPr lang="en-US" altLang="zh-TW" dirty="0"/>
          </a:p>
        </p:txBody>
      </p:sp>
      <p:sp>
        <p:nvSpPr>
          <p:cNvPr id="5" name="投影片編號版面配置區 5"/>
          <p:cNvSpPr>
            <a:spLocks noGrp="1"/>
          </p:cNvSpPr>
          <p:nvPr>
            <p:ph type="sldNum" sz="quarter" idx="11"/>
          </p:nvPr>
        </p:nvSpPr>
        <p:spPr>
          <a:xfrm>
            <a:off x="6731000" y="6229350"/>
            <a:ext cx="1905000" cy="457200"/>
          </a:xfrm>
        </p:spPr>
        <p:txBody>
          <a:bodyPr/>
          <a:lstStyle/>
          <a:p>
            <a:fld id="{49EA5B4C-2E95-473F-9B1F-319D90A12652}" type="slidenum">
              <a:rPr lang="zh-TW" altLang="en-US" smtClean="0"/>
              <a:pPr/>
              <a:t>4</a:t>
            </a:fld>
            <a:endParaRPr lang="zh-TW" altLang="zh-TW"/>
          </a:p>
        </p:txBody>
      </p:sp>
    </p:spTree>
    <p:extLst>
      <p:ext uri="{BB962C8B-B14F-4D97-AF65-F5344CB8AC3E}">
        <p14:creationId xmlns:p14="http://schemas.microsoft.com/office/powerpoint/2010/main" val="2078076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2"/>
          <p:cNvSpPr>
            <a:spLocks noGrp="1" noChangeArrowheads="1"/>
          </p:cNvSpPr>
          <p:nvPr>
            <p:ph type="title"/>
          </p:nvPr>
        </p:nvSpPr>
        <p:spPr/>
        <p:txBody>
          <a:bodyPr/>
          <a:lstStyle/>
          <a:p>
            <a:r>
              <a:rPr lang="en-US" altLang="zh-TW" smtClean="0"/>
              <a:t>Analog Signals</a:t>
            </a:r>
            <a:endParaRPr lang="en-US" altLang="zh-TW"/>
          </a:p>
        </p:txBody>
      </p:sp>
      <p:sp>
        <p:nvSpPr>
          <p:cNvPr id="939011" name="Rectangle 3"/>
          <p:cNvSpPr>
            <a:spLocks noGrp="1" noChangeArrowheads="1"/>
          </p:cNvSpPr>
          <p:nvPr>
            <p:ph type="body" idx="1"/>
          </p:nvPr>
        </p:nvSpPr>
        <p:spPr/>
        <p:txBody>
          <a:bodyPr/>
          <a:lstStyle/>
          <a:p>
            <a:pPr>
              <a:spcBef>
                <a:spcPts val="300"/>
              </a:spcBef>
            </a:pPr>
            <a:r>
              <a:rPr lang="en-US" altLang="zh-TW" dirty="0" smtClean="0"/>
              <a:t>A signal representing continuous things, e.g.</a:t>
            </a:r>
          </a:p>
          <a:p>
            <a:pPr lvl="1">
              <a:spcBef>
                <a:spcPts val="300"/>
              </a:spcBef>
            </a:pPr>
            <a:r>
              <a:rPr lang="en-US" altLang="zh-TW" dirty="0" smtClean="0"/>
              <a:t>Fluctuations in air pressure (i.e. sound) strike the diaphragm of a microphone, which causes corresponding fluctuations in a voltage or the current in an electric circuit</a:t>
            </a:r>
          </a:p>
          <a:p>
            <a:pPr lvl="1">
              <a:spcBef>
                <a:spcPts val="300"/>
              </a:spcBef>
            </a:pPr>
            <a:r>
              <a:rPr lang="en-US" altLang="zh-TW" dirty="0" smtClean="0">
                <a:solidFill>
                  <a:srgbClr val="FF0000"/>
                </a:solidFill>
              </a:rPr>
              <a:t>The voltage or current is an "analog" of the sound</a:t>
            </a:r>
            <a:endParaRPr lang="zh-TW" altLang="en-US" dirty="0">
              <a:solidFill>
                <a:srgbClr val="FF0000"/>
              </a:solidFill>
            </a:endParaRPr>
          </a:p>
        </p:txBody>
      </p:sp>
      <p:sp>
        <p:nvSpPr>
          <p:cNvPr id="17" name="投影片編號版面配置區 5"/>
          <p:cNvSpPr>
            <a:spLocks noGrp="1"/>
          </p:cNvSpPr>
          <p:nvPr>
            <p:ph type="sldNum" sz="quarter" idx="11"/>
          </p:nvPr>
        </p:nvSpPr>
        <p:spPr>
          <a:xfrm>
            <a:off x="6731000" y="6229350"/>
            <a:ext cx="1905000" cy="457200"/>
          </a:xfrm>
        </p:spPr>
        <p:txBody>
          <a:bodyPr/>
          <a:lstStyle/>
          <a:p>
            <a:fld id="{3A53BD66-9899-4B78-8C01-9C2602D1BD73}" type="slidenum">
              <a:rPr lang="zh-TW" altLang="en-US" smtClean="0"/>
              <a:pPr/>
              <a:t>5</a:t>
            </a:fld>
            <a:endParaRPr lang="zh-TW" altLang="zh-TW"/>
          </a:p>
        </p:txBody>
      </p:sp>
      <p:pic>
        <p:nvPicPr>
          <p:cNvPr id="939012" name="Picture 5"/>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1788" y="3572892"/>
            <a:ext cx="1190625" cy="2057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39013" name="Picture 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356992"/>
            <a:ext cx="3168650" cy="2455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39014" name="Line 8"/>
          <p:cNvSpPr>
            <a:spLocks noChangeShapeType="1"/>
          </p:cNvSpPr>
          <p:nvPr/>
        </p:nvSpPr>
        <p:spPr bwMode="auto">
          <a:xfrm flipV="1">
            <a:off x="5076825" y="4796855"/>
            <a:ext cx="576263" cy="57626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zh-TW" altLang="en-US">
              <a:latin typeface="+mn-lt"/>
            </a:endParaRPr>
          </a:p>
        </p:txBody>
      </p:sp>
      <p:sp>
        <p:nvSpPr>
          <p:cNvPr id="939015" name="Text Box 9"/>
          <p:cNvSpPr txBox="1">
            <a:spLocks noChangeArrowheads="1"/>
          </p:cNvSpPr>
          <p:nvPr/>
        </p:nvSpPr>
        <p:spPr bwMode="auto">
          <a:xfrm>
            <a:off x="2195513" y="5717605"/>
            <a:ext cx="57227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a:solidFill>
                  <a:srgbClr val="FF0000"/>
                </a:solidFill>
                <a:latin typeface="+mn-lt"/>
                <a:ea typeface="標楷體" panose="03000509000000000000" pitchFamily="65" charset="-120"/>
              </a:rPr>
              <a:t>time</a:t>
            </a:r>
          </a:p>
        </p:txBody>
      </p:sp>
      <p:sp>
        <p:nvSpPr>
          <p:cNvPr id="939016" name="Line 10"/>
          <p:cNvSpPr>
            <a:spLocks noChangeShapeType="1"/>
          </p:cNvSpPr>
          <p:nvPr/>
        </p:nvSpPr>
        <p:spPr bwMode="auto">
          <a:xfrm>
            <a:off x="2916238" y="5877942"/>
            <a:ext cx="504825"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zh-TW" altLang="en-US">
              <a:latin typeface="+mn-lt"/>
            </a:endParaRPr>
          </a:p>
        </p:txBody>
      </p:sp>
      <p:sp>
        <p:nvSpPr>
          <p:cNvPr id="939017" name="Text Box 11"/>
          <p:cNvSpPr txBox="1">
            <a:spLocks noChangeArrowheads="1"/>
          </p:cNvSpPr>
          <p:nvPr/>
        </p:nvSpPr>
        <p:spPr bwMode="auto">
          <a:xfrm>
            <a:off x="6083300" y="5517580"/>
            <a:ext cx="57227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a:solidFill>
                  <a:srgbClr val="FF0000"/>
                </a:solidFill>
                <a:latin typeface="+mn-lt"/>
                <a:ea typeface="標楷體" panose="03000509000000000000" pitchFamily="65" charset="-120"/>
              </a:rPr>
              <a:t>time</a:t>
            </a:r>
          </a:p>
        </p:txBody>
      </p:sp>
      <p:sp>
        <p:nvSpPr>
          <p:cNvPr id="939018" name="Line 12"/>
          <p:cNvSpPr>
            <a:spLocks noChangeShapeType="1"/>
          </p:cNvSpPr>
          <p:nvPr/>
        </p:nvSpPr>
        <p:spPr bwMode="auto">
          <a:xfrm>
            <a:off x="6804025" y="5679505"/>
            <a:ext cx="504825"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zh-TW" altLang="en-US">
              <a:latin typeface="+mn-lt"/>
            </a:endParaRPr>
          </a:p>
        </p:txBody>
      </p:sp>
      <p:sp>
        <p:nvSpPr>
          <p:cNvPr id="939019" name="Line 14"/>
          <p:cNvSpPr>
            <a:spLocks noChangeShapeType="1"/>
          </p:cNvSpPr>
          <p:nvPr/>
        </p:nvSpPr>
        <p:spPr bwMode="auto">
          <a:xfrm flipV="1">
            <a:off x="8537575" y="4149155"/>
            <a:ext cx="0" cy="86518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tIns="137160" bIns="137160">
            <a:spAutoFit/>
          </a:bodyPr>
          <a:lstStyle/>
          <a:p>
            <a:endParaRPr lang="zh-TW" altLang="en-US">
              <a:latin typeface="+mn-lt"/>
            </a:endParaRPr>
          </a:p>
        </p:txBody>
      </p:sp>
      <p:sp>
        <p:nvSpPr>
          <p:cNvPr id="939020" name="Text Box 15"/>
          <p:cNvSpPr txBox="1">
            <a:spLocks noChangeArrowheads="1"/>
          </p:cNvSpPr>
          <p:nvPr/>
        </p:nvSpPr>
        <p:spPr bwMode="auto">
          <a:xfrm>
            <a:off x="3276600" y="3788792"/>
            <a:ext cx="10425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a:solidFill>
                  <a:srgbClr val="FF0000"/>
                </a:solidFill>
                <a:latin typeface="+mn-lt"/>
                <a:ea typeface="標楷體" panose="03000509000000000000" pitchFamily="65" charset="-120"/>
              </a:rPr>
              <a:t>strength</a:t>
            </a:r>
          </a:p>
        </p:txBody>
      </p:sp>
      <p:sp>
        <p:nvSpPr>
          <p:cNvPr id="939021" name="Line 16"/>
          <p:cNvSpPr>
            <a:spLocks noChangeShapeType="1"/>
          </p:cNvSpPr>
          <p:nvPr/>
        </p:nvSpPr>
        <p:spPr bwMode="auto">
          <a:xfrm flipV="1">
            <a:off x="3798888" y="4177730"/>
            <a:ext cx="0" cy="86518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tIns="137160" bIns="137160">
            <a:spAutoFit/>
          </a:bodyPr>
          <a:lstStyle/>
          <a:p>
            <a:endParaRPr lang="zh-TW" altLang="en-US">
              <a:latin typeface="+mn-lt"/>
            </a:endParaRPr>
          </a:p>
        </p:txBody>
      </p:sp>
      <p:pic>
        <p:nvPicPr>
          <p:cNvPr id="939022"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3501455"/>
            <a:ext cx="2525712"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9023" name="Text Box 13"/>
          <p:cNvSpPr txBox="1">
            <a:spLocks noChangeArrowheads="1"/>
          </p:cNvSpPr>
          <p:nvPr/>
        </p:nvSpPr>
        <p:spPr bwMode="auto">
          <a:xfrm>
            <a:off x="8015288" y="3760217"/>
            <a:ext cx="91089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a:solidFill>
                  <a:srgbClr val="FF0000"/>
                </a:solidFill>
                <a:latin typeface="+mn-lt"/>
                <a:ea typeface="標楷體" panose="03000509000000000000" pitchFamily="65" charset="-120"/>
              </a:rPr>
              <a:t>voltage</a:t>
            </a:r>
          </a:p>
        </p:txBody>
      </p:sp>
    </p:spTree>
    <p:extLst>
      <p:ext uri="{BB962C8B-B14F-4D97-AF65-F5344CB8AC3E}">
        <p14:creationId xmlns:p14="http://schemas.microsoft.com/office/powerpoint/2010/main" val="170852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9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ChangeArrowheads="1"/>
          </p:cNvSpPr>
          <p:nvPr>
            <p:ph type="title"/>
          </p:nvPr>
        </p:nvSpPr>
        <p:spPr/>
        <p:txBody>
          <a:bodyPr/>
          <a:lstStyle/>
          <a:p>
            <a:r>
              <a:rPr lang="en-US" altLang="zh-TW" smtClean="0"/>
              <a:t>Analog-to-Digital Conversion</a:t>
            </a:r>
            <a:endParaRPr lang="en-US" altLang="zh-TW"/>
          </a:p>
        </p:txBody>
      </p:sp>
      <p:sp>
        <p:nvSpPr>
          <p:cNvPr id="928771" name="Rectangle 3"/>
          <p:cNvSpPr>
            <a:spLocks noGrp="1" noChangeArrowheads="1"/>
          </p:cNvSpPr>
          <p:nvPr>
            <p:ph type="body" idx="1"/>
          </p:nvPr>
        </p:nvSpPr>
        <p:spPr/>
        <p:txBody>
          <a:bodyPr/>
          <a:lstStyle/>
          <a:p>
            <a:pPr>
              <a:spcBef>
                <a:spcPts val="300"/>
              </a:spcBef>
            </a:pPr>
            <a:r>
              <a:rPr lang="en-US" altLang="zh-TW" dirty="0" smtClean="0"/>
              <a:t>ADC: convert an analog input, e.g., a voltage V, into a binary value that the processor can handle</a:t>
            </a:r>
          </a:p>
          <a:p>
            <a:pPr lvl="1">
              <a:spcBef>
                <a:spcPts val="300"/>
              </a:spcBef>
            </a:pPr>
            <a:r>
              <a:rPr lang="en-US" altLang="zh-TW" dirty="0" smtClean="0"/>
              <a:t>The input V(t) is a continuous function, i.e., V can take any value within a permitted range and can change in any way as a function of time t </a:t>
            </a:r>
          </a:p>
          <a:p>
            <a:pPr lvl="1">
              <a:spcBef>
                <a:spcPts val="300"/>
              </a:spcBef>
            </a:pPr>
            <a:r>
              <a:rPr lang="en-US" altLang="zh-TW" dirty="0" smtClean="0"/>
              <a:t>The output V[n] is a sequence of binary values. Each has a fixed number of bits and can represent only a finite number of values </a:t>
            </a:r>
          </a:p>
          <a:p>
            <a:pPr lvl="1">
              <a:spcBef>
                <a:spcPts val="300"/>
              </a:spcBef>
            </a:pPr>
            <a:r>
              <a:rPr lang="en-US" altLang="zh-TW" dirty="0" smtClean="0"/>
              <a:t>Typically input is sampled regularly at intervals of T, so the continuous nature of time has also been lost</a:t>
            </a:r>
          </a:p>
          <a:p>
            <a:pPr marL="0" indent="0" algn="ctr">
              <a:spcBef>
                <a:spcPts val="300"/>
              </a:spcBef>
              <a:buNone/>
            </a:pPr>
            <a:r>
              <a:rPr lang="en-US" altLang="zh-TW" dirty="0" smtClean="0">
                <a:solidFill>
                  <a:srgbClr val="FF0000"/>
                </a:solidFill>
              </a:rPr>
              <a:t>Of course, we also have DAC </a:t>
            </a:r>
            <a:br>
              <a:rPr lang="en-US" altLang="zh-TW" dirty="0" smtClean="0">
                <a:solidFill>
                  <a:srgbClr val="FF0000"/>
                </a:solidFill>
              </a:rPr>
            </a:br>
            <a:r>
              <a:rPr lang="en-US" altLang="zh-TW" dirty="0" smtClean="0">
                <a:solidFill>
                  <a:srgbClr val="FF0000"/>
                </a:solidFill>
              </a:rPr>
              <a:t>(digital-to-analog converter)!</a:t>
            </a:r>
            <a:endParaRPr lang="en-US" altLang="zh-TW" dirty="0">
              <a:solidFill>
                <a:srgbClr val="FF0000"/>
              </a:solidFill>
            </a:endParaRPr>
          </a:p>
        </p:txBody>
      </p:sp>
      <p:sp>
        <p:nvSpPr>
          <p:cNvPr id="5" name="投影片編號版面配置區 5"/>
          <p:cNvSpPr>
            <a:spLocks noGrp="1"/>
          </p:cNvSpPr>
          <p:nvPr>
            <p:ph type="sldNum" sz="quarter" idx="11"/>
          </p:nvPr>
        </p:nvSpPr>
        <p:spPr>
          <a:xfrm>
            <a:off x="6731000" y="6229350"/>
            <a:ext cx="1905000" cy="457200"/>
          </a:xfrm>
        </p:spPr>
        <p:txBody>
          <a:bodyPr/>
          <a:lstStyle/>
          <a:p>
            <a:fld id="{A0C1797E-A366-4854-AFB4-3639CA12E6B0}" type="slidenum">
              <a:rPr lang="zh-TW" altLang="en-US" smtClean="0"/>
              <a:pPr/>
              <a:t>6</a:t>
            </a:fld>
            <a:endParaRPr lang="zh-TW" altLang="zh-TW"/>
          </a:p>
        </p:txBody>
      </p:sp>
    </p:spTree>
    <p:extLst>
      <p:ext uri="{BB962C8B-B14F-4D97-AF65-F5344CB8AC3E}">
        <p14:creationId xmlns:p14="http://schemas.microsoft.com/office/powerpoint/2010/main" val="1945687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8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7" name="Rectangle 9"/>
          <p:cNvSpPr>
            <a:spLocks noGrp="1" noChangeArrowheads="1"/>
          </p:cNvSpPr>
          <p:nvPr>
            <p:ph type="title"/>
          </p:nvPr>
        </p:nvSpPr>
        <p:spPr/>
        <p:txBody>
          <a:bodyPr/>
          <a:lstStyle/>
          <a:p>
            <a:r>
              <a:rPr lang="en-US" altLang="zh-TW" smtClean="0"/>
              <a:t>Analog-to-Digital Conversion</a:t>
            </a:r>
            <a:endParaRPr lang="en-US" altLang="zh-TW"/>
          </a:p>
        </p:txBody>
      </p:sp>
      <p:sp>
        <p:nvSpPr>
          <p:cNvPr id="898058" name="Rectangle 10"/>
          <p:cNvSpPr>
            <a:spLocks noGrp="1" noChangeArrowheads="1"/>
          </p:cNvSpPr>
          <p:nvPr>
            <p:ph type="body" idx="1"/>
          </p:nvPr>
        </p:nvSpPr>
        <p:spPr/>
        <p:txBody>
          <a:bodyPr/>
          <a:lstStyle/>
          <a:p>
            <a:r>
              <a:rPr lang="en-US" altLang="zh-TW" dirty="0" smtClean="0"/>
              <a:t>Digital representations of analog waveforms</a:t>
            </a:r>
            <a:endParaRPr lang="zh-TW" altLang="en-US" dirty="0"/>
          </a:p>
        </p:txBody>
      </p:sp>
      <p:sp>
        <p:nvSpPr>
          <p:cNvPr id="10" name="投影片編號版面配置區 5"/>
          <p:cNvSpPr>
            <a:spLocks noGrp="1"/>
          </p:cNvSpPr>
          <p:nvPr>
            <p:ph type="sldNum" sz="quarter" idx="11"/>
          </p:nvPr>
        </p:nvSpPr>
        <p:spPr>
          <a:xfrm>
            <a:off x="6731000" y="6229350"/>
            <a:ext cx="1905000" cy="457200"/>
          </a:xfrm>
        </p:spPr>
        <p:txBody>
          <a:bodyPr/>
          <a:lstStyle/>
          <a:p>
            <a:fld id="{07DEB200-3233-410F-B765-6FCB7E77DE08}" type="slidenum">
              <a:rPr lang="zh-TW" altLang="en-US" smtClean="0"/>
              <a:pPr/>
              <a:t>7</a:t>
            </a:fld>
            <a:endParaRPr lang="zh-TW" altLang="zh-TW"/>
          </a:p>
        </p:txBody>
      </p:sp>
      <p:pic>
        <p:nvPicPr>
          <p:cNvPr id="686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513" y="1772816"/>
            <a:ext cx="45624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3487316"/>
            <a:ext cx="4572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Text Box 8"/>
          <p:cNvSpPr txBox="1">
            <a:spLocks noChangeArrowheads="1"/>
          </p:cNvSpPr>
          <p:nvPr/>
        </p:nvSpPr>
        <p:spPr bwMode="auto">
          <a:xfrm>
            <a:off x="877888" y="2053804"/>
            <a:ext cx="2628900" cy="10033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tIns="137160" bIns="137160">
            <a:spAutoFit/>
          </a:bodyPr>
          <a:lstStyle/>
          <a:p>
            <a:pPr algn="ctr">
              <a:defRPr/>
            </a:pPr>
            <a:r>
              <a:rPr lang="en-US" altLang="zh-TW" sz="2400"/>
              <a:t>Continuous time</a:t>
            </a:r>
          </a:p>
          <a:p>
            <a:pPr algn="ctr">
              <a:defRPr/>
            </a:pPr>
            <a:r>
              <a:rPr lang="en-US" altLang="zh-TW" sz="2400"/>
              <a:t>Continuous values</a:t>
            </a:r>
          </a:p>
        </p:txBody>
      </p:sp>
      <p:sp>
        <p:nvSpPr>
          <p:cNvPr id="68617" name="Text Box 9"/>
          <p:cNvSpPr txBox="1">
            <a:spLocks noChangeArrowheads="1"/>
          </p:cNvSpPr>
          <p:nvPr/>
        </p:nvSpPr>
        <p:spPr bwMode="auto">
          <a:xfrm>
            <a:off x="1133475" y="4169941"/>
            <a:ext cx="2214563" cy="10033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tIns="137160" bIns="137160">
            <a:spAutoFit/>
          </a:bodyPr>
          <a:lstStyle/>
          <a:p>
            <a:pPr algn="ctr">
              <a:defRPr/>
            </a:pPr>
            <a:r>
              <a:rPr lang="en-US" altLang="zh-TW" sz="2400"/>
              <a:t>Discrete time</a:t>
            </a:r>
          </a:p>
          <a:p>
            <a:pPr algn="ctr">
              <a:defRPr/>
            </a:pPr>
            <a:r>
              <a:rPr lang="en-US" altLang="zh-TW" sz="2400"/>
              <a:t>Discrete values</a:t>
            </a:r>
            <a:endParaRPr lang="zh-TW" altLang="en-US" sz="2400"/>
          </a:p>
        </p:txBody>
      </p:sp>
      <p:sp>
        <p:nvSpPr>
          <p:cNvPr id="68618" name="AutoShape 10"/>
          <p:cNvSpPr>
            <a:spLocks noChangeArrowheads="1"/>
          </p:cNvSpPr>
          <p:nvPr/>
        </p:nvSpPr>
        <p:spPr bwMode="auto">
          <a:xfrm>
            <a:off x="1835150" y="3239666"/>
            <a:ext cx="479425" cy="690563"/>
          </a:xfrm>
          <a:prstGeom prst="downArrow">
            <a:avLst>
              <a:gd name="adj1" fmla="val 50000"/>
              <a:gd name="adj2" fmla="val 36010"/>
            </a:avLst>
          </a:prstGeom>
          <a:solidFill>
            <a:schemeClr val="accent1"/>
          </a:solidFill>
          <a:ln>
            <a:noFill/>
          </a:ln>
          <a:effectLst>
            <a:prstShdw prst="shdw17" dist="17961" dir="2700000">
              <a:srgbClr val="993D00"/>
            </a:prstShdw>
          </a:effectLst>
          <a:extLst>
            <a:ext uri="{91240B29-F687-4F45-9708-019B960494DF}">
              <a14:hiddenLine xmlns:a14="http://schemas.microsoft.com/office/drawing/2010/main" w="9525">
                <a:solidFill>
                  <a:srgbClr val="000000"/>
                </a:solidFill>
                <a:miter lim="800000"/>
                <a:headEnd/>
                <a:tailEnd/>
              </a14:hiddenLine>
            </a:ext>
          </a:extLst>
        </p:spPr>
        <p:txBody>
          <a:bodyPr tIns="137160" bIns="137160" anchor="ctr">
            <a:spAutoFit/>
          </a:bodyPr>
          <a:lstStyle/>
          <a:p>
            <a:pPr>
              <a:defRPr/>
            </a:pPr>
            <a:endParaRPr lang="zh-TW" altLang="en-US" sz="2400"/>
          </a:p>
        </p:txBody>
      </p:sp>
    </p:spTree>
    <p:extLst>
      <p:ext uri="{BB962C8B-B14F-4D97-AF65-F5344CB8AC3E}">
        <p14:creationId xmlns:p14="http://schemas.microsoft.com/office/powerpoint/2010/main" val="3304820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5"/>
          <p:cNvSpPr>
            <a:spLocks noGrp="1" noChangeArrowheads="1"/>
          </p:cNvSpPr>
          <p:nvPr>
            <p:ph type="title"/>
          </p:nvPr>
        </p:nvSpPr>
        <p:spPr/>
        <p:txBody>
          <a:bodyPr/>
          <a:lstStyle/>
          <a:p>
            <a:r>
              <a:rPr lang="en-US" altLang="zh-TW" smtClean="0"/>
              <a:t>Sampling in Time</a:t>
            </a:r>
            <a:endParaRPr lang="en-US" altLang="zh-TW"/>
          </a:p>
        </p:txBody>
      </p:sp>
      <p:sp>
        <p:nvSpPr>
          <p:cNvPr id="899075" name="Rectangle 6"/>
          <p:cNvSpPr>
            <a:spLocks noGrp="1" noChangeArrowheads="1"/>
          </p:cNvSpPr>
          <p:nvPr>
            <p:ph type="body" idx="1"/>
          </p:nvPr>
        </p:nvSpPr>
        <p:spPr/>
        <p:txBody>
          <a:bodyPr/>
          <a:lstStyle/>
          <a:p>
            <a:r>
              <a:rPr lang="en-US" altLang="zh-TW" dirty="0" smtClean="0"/>
              <a:t>The value of the analog signal is measured at certain intervals in time. Each measurement is referred to as a </a:t>
            </a:r>
            <a:r>
              <a:rPr lang="en-US" altLang="zh-TW" dirty="0" smtClean="0">
                <a:solidFill>
                  <a:srgbClr val="FF0000"/>
                </a:solidFill>
              </a:rPr>
              <a:t>sample </a:t>
            </a:r>
            <a:endParaRPr lang="zh-TW" altLang="en-US" dirty="0">
              <a:solidFill>
                <a:srgbClr val="FF0000"/>
              </a:solidFill>
            </a:endParaRPr>
          </a:p>
        </p:txBody>
      </p:sp>
      <p:sp>
        <p:nvSpPr>
          <p:cNvPr id="7" name="投影片編號版面配置區 5"/>
          <p:cNvSpPr>
            <a:spLocks noGrp="1"/>
          </p:cNvSpPr>
          <p:nvPr>
            <p:ph type="sldNum" sz="quarter" idx="11"/>
          </p:nvPr>
        </p:nvSpPr>
        <p:spPr>
          <a:xfrm>
            <a:off x="6731000" y="6229350"/>
            <a:ext cx="1905000" cy="457200"/>
          </a:xfrm>
        </p:spPr>
        <p:txBody>
          <a:bodyPr/>
          <a:lstStyle/>
          <a:p>
            <a:fld id="{92528C52-199D-4144-BBBA-9F77E0E13EBD}" type="slidenum">
              <a:rPr lang="zh-TW" altLang="en-US" smtClean="0"/>
              <a:pPr/>
              <a:t>8</a:t>
            </a:fld>
            <a:endParaRPr lang="zh-TW" altLang="zh-TW"/>
          </a:p>
        </p:txBody>
      </p:sp>
      <p:pic>
        <p:nvPicPr>
          <p:cNvPr id="899076" name="Picture 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1185" y="2060848"/>
            <a:ext cx="4321175" cy="40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9077" name="Text Box 8"/>
          <p:cNvSpPr txBox="1">
            <a:spLocks noChangeArrowheads="1"/>
          </p:cNvSpPr>
          <p:nvPr/>
        </p:nvSpPr>
        <p:spPr bwMode="auto">
          <a:xfrm>
            <a:off x="543197" y="4684986"/>
            <a:ext cx="3311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spcBef>
                <a:spcPct val="50000"/>
              </a:spcBef>
            </a:pPr>
            <a:r>
              <a:rPr lang="en-US" altLang="zh-TW" sz="2000" dirty="0">
                <a:solidFill>
                  <a:srgbClr val="FF0000"/>
                </a:solidFill>
                <a:latin typeface="Verdana" panose="020B0604030504040204" pitchFamily="34" charset="0"/>
              </a:rPr>
              <a:t>A series of “snapshots”</a:t>
            </a:r>
          </a:p>
        </p:txBody>
      </p:sp>
    </p:spTree>
    <p:extLst>
      <p:ext uri="{BB962C8B-B14F-4D97-AF65-F5344CB8AC3E}">
        <p14:creationId xmlns:p14="http://schemas.microsoft.com/office/powerpoint/2010/main" val="1348061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Calibri"/>
        <a:ea typeface="標楷體"/>
        <a:cs typeface=""/>
      </a:majorFont>
      <a:minorFont>
        <a:latin typeface="Calibri"/>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4387</TotalTime>
  <Words>2365</Words>
  <Application>Microsoft Office PowerPoint</Application>
  <PresentationFormat>如螢幕大小 (4:3)</PresentationFormat>
  <Paragraphs>388</Paragraphs>
  <Slides>41</Slides>
  <Notes>12</Notes>
  <HiddenSlides>0</HiddenSlides>
  <MMClips>0</MMClips>
  <ScaleCrop>false</ScaleCrop>
  <HeadingPairs>
    <vt:vector size="8" baseType="variant">
      <vt:variant>
        <vt:lpstr>使用字型</vt:lpstr>
      </vt:variant>
      <vt:variant>
        <vt:i4>10</vt:i4>
      </vt:variant>
      <vt:variant>
        <vt:lpstr>佈景主題</vt:lpstr>
      </vt:variant>
      <vt:variant>
        <vt:i4>1</vt:i4>
      </vt:variant>
      <vt:variant>
        <vt:lpstr>內嵌 OLE 伺服程式</vt:lpstr>
      </vt:variant>
      <vt:variant>
        <vt:i4>2</vt:i4>
      </vt:variant>
      <vt:variant>
        <vt:lpstr>投影片標題</vt:lpstr>
      </vt:variant>
      <vt:variant>
        <vt:i4>41</vt:i4>
      </vt:variant>
    </vt:vector>
  </HeadingPairs>
  <TitlesOfParts>
    <vt:vector size="54" baseType="lpstr">
      <vt:lpstr>新細明體</vt:lpstr>
      <vt:lpstr>標楷體</vt:lpstr>
      <vt:lpstr>Arial</vt:lpstr>
      <vt:lpstr>Calibri</vt:lpstr>
      <vt:lpstr>Courier New</vt:lpstr>
      <vt:lpstr>Symbol</vt:lpstr>
      <vt:lpstr>Tahoma</vt:lpstr>
      <vt:lpstr>Times New Roman</vt:lpstr>
      <vt:lpstr>Verdana</vt:lpstr>
      <vt:lpstr>Wingdings</vt:lpstr>
      <vt:lpstr>Contemporary Portrait</vt:lpstr>
      <vt:lpstr>Bitmap Image</vt:lpstr>
      <vt:lpstr>Visio</vt:lpstr>
      <vt:lpstr>CS4101 嵌入式系統概論  Analog-to-Digital Converter</vt:lpstr>
      <vt:lpstr>Recall the Container Thermometer</vt:lpstr>
      <vt:lpstr>Digitizing Temperature</vt:lpstr>
      <vt:lpstr>We Have Learned …</vt:lpstr>
      <vt:lpstr>Outline</vt:lpstr>
      <vt:lpstr>Analog Signals</vt:lpstr>
      <vt:lpstr>Analog-to-Digital Conversion</vt:lpstr>
      <vt:lpstr>Analog-to-Digital Conversion</vt:lpstr>
      <vt:lpstr>Sampling in Time</vt:lpstr>
      <vt:lpstr>Terminologies in Sampling</vt:lpstr>
      <vt:lpstr>Encoding of Discrete Signals</vt:lpstr>
      <vt:lpstr>Sampling Rate and Encoding Bits</vt:lpstr>
      <vt:lpstr>Outline</vt:lpstr>
      <vt:lpstr>Requirements of MSP430 for ADC</vt:lpstr>
      <vt:lpstr>Requirements of MSP430 for ADC</vt:lpstr>
      <vt:lpstr>Requirements of MSP430 for ADC</vt:lpstr>
      <vt:lpstr>Requirements of MSP430 for ADC</vt:lpstr>
      <vt:lpstr>ADC in MSP430</vt:lpstr>
      <vt:lpstr>Simplified Block Diagram of ADC10</vt:lpstr>
      <vt:lpstr>Main Components of ADC10</vt:lpstr>
      <vt:lpstr>Successive-Approximation ADC</vt:lpstr>
      <vt:lpstr>Successive-Approximation ADC</vt:lpstr>
      <vt:lpstr>Main Components of ADC10</vt:lpstr>
      <vt:lpstr>Main Components of ADC10</vt:lpstr>
      <vt:lpstr>Data Transfer Controller (DTC)</vt:lpstr>
      <vt:lpstr>ADC10 Interrupts</vt:lpstr>
      <vt:lpstr>Enabling Sampling and Conversion</vt:lpstr>
      <vt:lpstr>Steps for Single Conversion</vt:lpstr>
      <vt:lpstr>ADC10 Registers</vt:lpstr>
      <vt:lpstr>ADC10CTL0</vt:lpstr>
      <vt:lpstr>ADC10CTL0 cont’d</vt:lpstr>
      <vt:lpstr>ADC10CTL1</vt:lpstr>
      <vt:lpstr>ADC10CTL1 cont’d</vt:lpstr>
      <vt:lpstr>Outline</vt:lpstr>
      <vt:lpstr>Sample Code 1 for ADC10</vt:lpstr>
      <vt:lpstr>Sample Code 1 for ADC10</vt:lpstr>
      <vt:lpstr>Sample Code 2 for ADC10</vt:lpstr>
      <vt:lpstr>Sample Code 2 for ADC10</vt:lpstr>
      <vt:lpstr>Sample Code 2 for ADC10</vt:lpstr>
      <vt:lpstr>Sample Code 2 for ADC10</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CS4101 嵌入式系統概論  Analog-to-Digital Converter</dc:title>
  <dc:creator>Chung-Ta King</dc:creator>
  <cp:lastModifiedBy>Chung-Ta King</cp:lastModifiedBy>
  <cp:revision>496</cp:revision>
  <dcterms:created xsi:type="dcterms:W3CDTF">2000-02-07T23:54:30Z</dcterms:created>
  <dcterms:modified xsi:type="dcterms:W3CDTF">2015-10-28T16:30:59Z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wolf@princeton.edu</vt:lpwstr>
  </property>
  <property fmtid="{D5CDD505-2E9C-101B-9397-08002B2CF9AE}" pid="8" name="HomePage">
    <vt:lpwstr>http://www.ee.princeton.edu/~wolf</vt:lpwstr>
  </property>
  <property fmtid="{D5CDD505-2E9C-101B-9397-08002B2CF9AE}" pid="9" name="Other">
    <vt:lpwstr>Overheads for Computers as Components_x000d_
(c) 2000 Morgan Kaufman</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D:\Computers as Components\Web Aids\overheads</vt:lpwstr>
  </property>
</Properties>
</file>