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288" r:id="rId2"/>
    <p:sldId id="474" r:id="rId3"/>
    <p:sldId id="444" r:id="rId4"/>
    <p:sldId id="445" r:id="rId5"/>
    <p:sldId id="475" r:id="rId6"/>
    <p:sldId id="446" r:id="rId7"/>
    <p:sldId id="447" r:id="rId8"/>
    <p:sldId id="448" r:id="rId9"/>
    <p:sldId id="449" r:id="rId10"/>
    <p:sldId id="450" r:id="rId11"/>
    <p:sldId id="451" r:id="rId12"/>
    <p:sldId id="452" r:id="rId13"/>
    <p:sldId id="453" r:id="rId14"/>
    <p:sldId id="454" r:id="rId15"/>
    <p:sldId id="455" r:id="rId16"/>
    <p:sldId id="456" r:id="rId17"/>
    <p:sldId id="457" r:id="rId18"/>
    <p:sldId id="458" r:id="rId19"/>
    <p:sldId id="459" r:id="rId20"/>
    <p:sldId id="460" r:id="rId21"/>
    <p:sldId id="461" r:id="rId22"/>
    <p:sldId id="462" r:id="rId23"/>
    <p:sldId id="463" r:id="rId24"/>
    <p:sldId id="464" r:id="rId25"/>
    <p:sldId id="465" r:id="rId26"/>
    <p:sldId id="466" r:id="rId27"/>
    <p:sldId id="467" r:id="rId28"/>
    <p:sldId id="468" r:id="rId29"/>
    <p:sldId id="469" r:id="rId30"/>
    <p:sldId id="470" r:id="rId31"/>
    <p:sldId id="471" r:id="rId32"/>
    <p:sldId id="472" r:id="rId33"/>
    <p:sldId id="473" r:id="rId34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33CC33"/>
    <a:srgbClr val="FFCC66"/>
    <a:srgbClr val="FFCC99"/>
    <a:srgbClr val="FF0000"/>
    <a:srgbClr val="99CCFF"/>
    <a:srgbClr val="99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286" y="53"/>
      </p:cViewPr>
      <p:guideLst>
        <p:guide orient="horz" pos="3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733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F8720FD9-120A-45D0-BD27-F980DB659080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91346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 smtClean="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98EEF703-A619-4889-95DC-465EFE4F83EA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829073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fld id="{3B86379F-0E54-4248-BCA5-50E92997FB01}" type="slidenum">
              <a:rPr lang="zh-TW" altLang="en-US" sz="1300">
                <a:latin typeface="Times New Roman" panose="02020603050405020304" pitchFamily="18" charset="0"/>
                <a:ea typeface="新細明體" panose="02020500000000000000" pitchFamily="18" charset="-120"/>
              </a:rPr>
              <a:pPr/>
              <a:t>2</a:t>
            </a:fld>
            <a:endParaRPr lang="zh-TW" altLang="zh-TW" sz="13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195" name="Rectangle 7"/>
          <p:cNvSpPr txBox="1">
            <a:spLocks noGrp="1" noChangeArrowheads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r" eaLnBrk="1" hangingPunct="1"/>
            <a:fld id="{1CA3AC31-3878-4C01-BDE7-698669F042E0}" type="slidenum">
              <a:rPr kumimoji="1" lang="zh-TW" altLang="en-US" sz="1300">
                <a:latin typeface="Times New Roman" panose="02020603050405020304" pitchFamily="18" charset="0"/>
                <a:ea typeface="新細明體" panose="02020500000000000000" pitchFamily="18" charset="-120"/>
              </a:rPr>
              <a:pPr algn="r" eaLnBrk="1" hangingPunct="1"/>
              <a:t>2</a:t>
            </a:fld>
            <a:endParaRPr kumimoji="1" lang="zh-TW" altLang="zh-TW" sz="13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r" eaLnBrk="1" hangingPunct="1"/>
            <a:fld id="{35A2AFDA-A0F5-4CDE-8930-8053CF981343}" type="slidenum">
              <a:rPr kumimoji="1" lang="zh-TW" altLang="en-US" sz="1300">
                <a:latin typeface="Times New Roman" panose="02020603050405020304" pitchFamily="18" charset="0"/>
                <a:ea typeface="新細明體" panose="02020500000000000000" pitchFamily="18" charset="-120"/>
              </a:rPr>
              <a:pPr algn="r" eaLnBrk="1" hangingPunct="1"/>
              <a:t>2</a:t>
            </a:fld>
            <a:endParaRPr kumimoji="1" lang="zh-TW" altLang="zh-TW" sz="13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197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8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199" name="投影片編號版面配置區 3"/>
          <p:cNvSpPr txBox="1">
            <a:spLocks noGrp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r" eaLnBrk="1" hangingPunct="1"/>
            <a:fld id="{2B963D28-E0C8-419A-874A-87253D01E11D}" type="slidenum">
              <a:rPr kumimoji="1" lang="zh-TW" altLang="en-US" sz="1300">
                <a:latin typeface="Times New Roman" panose="02020603050405020304" pitchFamily="18" charset="0"/>
                <a:ea typeface="新細明體" panose="02020500000000000000" pitchFamily="18" charset="-120"/>
              </a:rPr>
              <a:pPr algn="r" eaLnBrk="1" hangingPunct="1"/>
              <a:t>2</a:t>
            </a:fld>
            <a:endParaRPr kumimoji="1" lang="en-US" altLang="zh-TW" sz="13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597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Problem with polling: inexact</a:t>
            </a:r>
            <a:r>
              <a:rPr lang="en-US" altLang="zh-TW" baseline="0" dirty="0" smtClean="0"/>
              <a:t> timing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EEF703-A619-4889-95DC-465EFE4F83EA}" type="slidenum">
              <a:rPr lang="zh-TW" altLang="en-US" smtClean="0"/>
              <a:pPr>
                <a:defRPr/>
              </a:pPr>
              <a:t>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16542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Whenever button is down, turn LED off. Whenever button is up, turn LED on.</a:t>
            </a:r>
            <a:endParaRPr lang="zh-TW" altLang="en-US" smtClean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126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fld id="{8A6BB83B-C823-4068-9CDC-D0EDEB7CB993}" type="slidenum">
              <a:rPr lang="zh-TW" altLang="en-US" sz="1300">
                <a:latin typeface="Times New Roman" panose="02020603050405020304" pitchFamily="18" charset="0"/>
                <a:ea typeface="新細明體" panose="02020500000000000000" pitchFamily="18" charset="-120"/>
              </a:rPr>
              <a:pPr/>
              <a:t>4</a:t>
            </a:fld>
            <a:endParaRPr lang="zh-TW" altLang="zh-TW" sz="13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1017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fld id="{5AA9DCC7-E3D4-454A-BBB6-D96A56F7E5C2}" type="slidenum">
              <a:rPr lang="zh-TW" altLang="en-US" sz="1300">
                <a:latin typeface="Times New Roman" panose="02020603050405020304" pitchFamily="18" charset="0"/>
                <a:ea typeface="新細明體" panose="02020500000000000000" pitchFamily="18" charset="-120"/>
              </a:rPr>
              <a:pPr/>
              <a:t>30</a:t>
            </a:fld>
            <a:endParaRPr lang="zh-TW" altLang="zh-TW" sz="13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8915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6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The MSP430 uses </a:t>
            </a:r>
            <a:r>
              <a:rPr lang="en-US" altLang="zh-TW" b="1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vectored interrupts</a:t>
            </a:r>
            <a:r>
              <a:rPr lang="en-US" altLang="zh-TW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, which means </a:t>
            </a:r>
            <a:r>
              <a:rPr lang="en-US" altLang="zh-TW" b="1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that the address of each ISR—its vector—is stored in a vector table at a deﬁned address in memory. </a:t>
            </a:r>
            <a:r>
              <a:rPr lang="en-US" altLang="zh-TW" smtClean="0">
                <a:latin typeface="Times New Roman" panose="02020603050405020304" pitchFamily="18" charset="0"/>
                <a:ea typeface="新細明體" panose="02020500000000000000" pitchFamily="18" charset="-120"/>
              </a:rPr>
              <a:t>In most cases each vector is associated with a unique interrupt but some sources share a vector. The ISR itself must locate the source of interrupts that share vectors. For example, TAIFG shares a vector with the capture/compare interrupts for all channels of Timer_A other than 0. Channel 0 has its own interrupt ﬂag TACCR0 CCIFG and separate vector.</a:t>
            </a:r>
            <a:endParaRPr lang="zh-TW" altLang="en-US" smtClean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8917" name="投影片編號版面配置區 3"/>
          <p:cNvSpPr txBox="1">
            <a:spLocks noGrp="1"/>
          </p:cNvSpPr>
          <p:nvPr/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r" eaLnBrk="1" hangingPunct="1"/>
            <a:fld id="{141E2F3C-2DC5-4E02-B4D9-6A6EAB57E886}" type="slidenum">
              <a:rPr kumimoji="1" lang="zh-TW" altLang="en-US" sz="1300">
                <a:latin typeface="Times New Roman" panose="02020603050405020304" pitchFamily="18" charset="0"/>
                <a:ea typeface="新細明體" panose="02020500000000000000" pitchFamily="18" charset="-120"/>
              </a:rPr>
              <a:pPr algn="r" eaLnBrk="1" hangingPunct="1"/>
              <a:t>30</a:t>
            </a:fld>
            <a:endParaRPr kumimoji="1" lang="en-US" altLang="zh-TW" sz="13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0409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fld id="{D04A1870-3B90-4221-A46F-C7BF1AACF150}" type="slidenum">
              <a:rPr lang="zh-TW" altLang="en-US" sz="1300">
                <a:latin typeface="Times New Roman" panose="02020603050405020304" pitchFamily="18" charset="0"/>
                <a:ea typeface="新細明體" panose="02020500000000000000" pitchFamily="18" charset="-120"/>
              </a:rPr>
              <a:pPr/>
              <a:t>31</a:t>
            </a:fld>
            <a:endParaRPr lang="zh-TW" altLang="zh-TW" sz="13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r" eaLnBrk="1" hangingPunct="1"/>
            <a:fld id="{6BF16609-086C-474B-B8A3-4AF2EE153087}" type="slidenum">
              <a:rPr kumimoji="1" lang="zh-TW" altLang="en-US" sz="1300">
                <a:latin typeface="Times New Roman" panose="02020603050405020304" pitchFamily="18" charset="0"/>
                <a:ea typeface="新細明體" panose="02020500000000000000" pitchFamily="18" charset="-120"/>
              </a:rPr>
              <a:pPr algn="r" eaLnBrk="1" hangingPunct="1"/>
              <a:t>31</a:t>
            </a:fld>
            <a:endParaRPr kumimoji="1" lang="zh-TW" altLang="zh-TW" sz="13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4096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343275" y="533400"/>
            <a:ext cx="3549650" cy="2662238"/>
          </a:xfrm>
          <a:ln/>
        </p:spPr>
      </p:sp>
      <p:sp>
        <p:nvSpPr>
          <p:cNvPr id="40965" name="備忘稿版面配置區 2"/>
          <p:cNvSpPr>
            <a:spLocks noGrp="1"/>
          </p:cNvSpPr>
          <p:nvPr>
            <p:ph type="body" idx="1"/>
          </p:nvPr>
        </p:nvSpPr>
        <p:spPr>
          <a:xfrm>
            <a:off x="1365250" y="3373438"/>
            <a:ext cx="7504113" cy="31924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40966" name="投影片編號版面配置區 3"/>
          <p:cNvSpPr txBox="1">
            <a:spLocks noGrp="1"/>
          </p:cNvSpPr>
          <p:nvPr/>
        </p:nvSpPr>
        <p:spPr bwMode="auto">
          <a:xfrm>
            <a:off x="5799138" y="6745288"/>
            <a:ext cx="443547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0" tIns="49520" rIns="99040" bIns="49520" anchor="b"/>
          <a:lstStyle>
            <a:lvl1pPr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r" eaLnBrk="1" hangingPunct="1"/>
            <a:fld id="{3BF63105-2137-46DD-B4CF-1085AA24FA3D}" type="slidenum">
              <a:rPr kumimoji="1" lang="zh-TW" altLang="en-US" sz="1300">
                <a:latin typeface="Times New Roman" panose="02020603050405020304" pitchFamily="18" charset="0"/>
                <a:ea typeface="新細明體" panose="02020500000000000000" pitchFamily="18" charset="-120"/>
              </a:rPr>
              <a:pPr algn="r" eaLnBrk="1" hangingPunct="1"/>
              <a:t>31</a:t>
            </a:fld>
            <a:endParaRPr kumimoji="1" lang="en-US" altLang="zh-TW" sz="13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3284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kumimoji="1" lang="zh-TW" altLang="en-US"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pic>
        <p:nvPicPr>
          <p:cNvPr id="5" name="Picture 11" descr="清大LOGO(鳥)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清大書法字 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>
            <a:noFill/>
          </a:ln>
          <a:effectLst>
            <a:prstShdw prst="shdw17" dist="17961" dir="13500000">
              <a:srgbClr val="993D0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kumimoji="1" lang="en-US" altLang="zh-TW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National Tsing Hua University</a:t>
            </a:r>
          </a:p>
        </p:txBody>
      </p:sp>
      <p:pic>
        <p:nvPicPr>
          <p:cNvPr id="8" name="Picture 13" descr="清大LOGO(圓)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7126D7-2226-4CF4-89DC-1CA388FF3E0E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62978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90E11-D4C9-4736-9586-DD2A24C439AA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2396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990B5-0C4C-429A-9F6E-F0C8CEFC6D17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3389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AD3E7-B039-4A93-AACD-1369AB5C0DA9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077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D7977-9BA0-48E7-81F9-590A1D8BC6BA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6754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637AE-06FB-472C-8804-23E15062B4AF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8160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21326-5002-4537-AB4D-A4F024E54A7D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8031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97D5C-740A-4F5C-A848-0CD35FD783BB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2505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4F8DA-99A1-4CF9-A981-2621FECEC23E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5861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C183B-1CFB-48EF-8328-1C115138F735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58475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1E77D-F4F5-4B7C-8CD9-C31B3E34D152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95937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kumimoji="1" lang="zh-TW" altLang="en-US"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pic>
        <p:nvPicPr>
          <p:cNvPr id="1027" name="Picture 11" descr="清大LOGO(鳥)"/>
          <p:cNvPicPr>
            <a:picLocks noChangeAspect="1" noChangeArrowheads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125538"/>
            <a:ext cx="81788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AB17737F-DE39-4645-9C7E-900D1ED27EF8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  <p:sp>
        <p:nvSpPr>
          <p:cNvPr id="1032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kumimoji="1" lang="zh-TW" altLang="en-US"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pic>
        <p:nvPicPr>
          <p:cNvPr id="1033" name="Picture 14" descr="清大書法字 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>
            <a:noFill/>
          </a:ln>
          <a:effectLst>
            <a:prstShdw prst="shdw17" dist="17961" dir="13500000">
              <a:srgbClr val="993D0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kumimoji="1" lang="en-US" altLang="zh-TW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National Tsing Hua University</a:t>
            </a:r>
          </a:p>
        </p:txBody>
      </p:sp>
      <p:pic>
        <p:nvPicPr>
          <p:cNvPr id="1035" name="Picture 13" descr="清大LOGO(圓)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 kumimoji="1" sz="2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3200" b="0" smtClean="0">
                <a:solidFill>
                  <a:schemeClr val="accent1"/>
                </a:solidFill>
                <a:latin typeface="Arial" panose="020B0604020202020204" pitchFamily="34" charset="0"/>
              </a:rPr>
              <a:t>CS4101 </a:t>
            </a:r>
            <a:r>
              <a:rPr lang="zh-TW" altLang="en-US" sz="3200" b="0" smtClean="0">
                <a:solidFill>
                  <a:schemeClr val="accent1"/>
                </a:solidFill>
                <a:latin typeface="Arial" panose="020B0604020202020204" pitchFamily="34" charset="0"/>
              </a:rPr>
              <a:t>嵌入式系統概論</a:t>
            </a:r>
            <a:r>
              <a:rPr lang="zh-TW" altLang="en-US" smtClean="0"/>
              <a:t/>
            </a:r>
            <a:br>
              <a:rPr lang="zh-TW" altLang="en-US" smtClean="0"/>
            </a:br>
            <a:r>
              <a:rPr lang="zh-TW" altLang="en-US" smtClean="0"/>
              <a:t/>
            </a:r>
            <a:br>
              <a:rPr lang="zh-TW" altLang="en-US" smtClean="0"/>
            </a:br>
            <a:r>
              <a:rPr lang="en-US" altLang="zh-TW" smtClean="0"/>
              <a:t>Interrupts </a:t>
            </a:r>
          </a:p>
        </p:txBody>
      </p:sp>
      <p:sp>
        <p:nvSpPr>
          <p:cNvPr id="5123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sz="2800" smtClean="0"/>
              <a:t>Prof. Chung-Ta King</a:t>
            </a:r>
          </a:p>
          <a:p>
            <a:r>
              <a:rPr lang="en-US" altLang="zh-TW" sz="2400" smtClean="0"/>
              <a:t>Department of Computer Science</a:t>
            </a:r>
          </a:p>
          <a:p>
            <a:r>
              <a:rPr lang="en-US" altLang="zh-TW" sz="2400" smtClean="0"/>
              <a:t>National Tsing Hua University, Taiwan</a:t>
            </a:r>
            <a:endParaRPr lang="zh-TW" altLang="en-US" sz="2400" smtClean="0"/>
          </a:p>
        </p:txBody>
      </p:sp>
      <p:sp>
        <p:nvSpPr>
          <p:cNvPr id="5124" name="Text Box 13"/>
          <p:cNvSpPr txBox="1">
            <a:spLocks noChangeArrowheads="1"/>
          </p:cNvSpPr>
          <p:nvPr/>
        </p:nvSpPr>
        <p:spPr bwMode="auto">
          <a:xfrm>
            <a:off x="1477963" y="5300663"/>
            <a:ext cx="61896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TW" sz="1600">
                <a:latin typeface="Tahoma" panose="020B0604030504040204" pitchFamily="34" charset="0"/>
              </a:rPr>
              <a:t>Materials from </a:t>
            </a:r>
            <a:r>
              <a:rPr lang="en-US" altLang="zh-TW" sz="1600" i="1">
                <a:latin typeface="Tahoma" panose="020B0604030504040204" pitchFamily="34" charset="0"/>
              </a:rPr>
              <a:t>MSP430 Microcontroller Basics</a:t>
            </a:r>
            <a:r>
              <a:rPr lang="en-US" altLang="zh-TW" sz="1600">
                <a:latin typeface="Tahoma" panose="020B0604030504040204" pitchFamily="34" charset="0"/>
              </a:rPr>
              <a:t>, John H. Davies, Newnes, 2008</a:t>
            </a:r>
            <a:endParaRPr lang="zh-TW" altLang="en-US" sz="160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56814D85-BA3D-4380-B723-8570D542AEBF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9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ea typeface="新細明體" panose="02020500000000000000" pitchFamily="18" charset="-120"/>
              </a:rPr>
              <a:t>Interrupt Service Routine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>
                <a:ea typeface="新細明體" panose="02020500000000000000" pitchFamily="18" charset="-120"/>
              </a:rPr>
              <a:t>The following shows an example of an ISR</a:t>
            </a:r>
          </a:p>
          <a:p>
            <a:pPr marL="620713" lvl="3" indent="0">
              <a:buFont typeface="Wingdings" panose="05000000000000000000" pitchFamily="2" charset="2"/>
              <a:buNone/>
            </a:pPr>
            <a:r>
              <a:rPr lang="en-US" altLang="zh-TW" b="1" u="sng" smtClean="0">
                <a:cs typeface="Tahoma" panose="020B0604030504040204" pitchFamily="34" charset="0"/>
              </a:rPr>
              <a:t>Task Code</a:t>
            </a:r>
            <a:r>
              <a:rPr lang="en-US" altLang="zh-TW" smtClean="0">
                <a:cs typeface="Tahoma" panose="020B0604030504040204" pitchFamily="34" charset="0"/>
              </a:rPr>
              <a:t>				</a:t>
            </a:r>
            <a:r>
              <a:rPr lang="en-US" altLang="zh-TW" b="1" u="sng" smtClean="0">
                <a:cs typeface="Tahoma" panose="020B0604030504040204" pitchFamily="34" charset="0"/>
              </a:rPr>
              <a:t>ISR</a:t>
            </a:r>
          </a:p>
          <a:p>
            <a:pPr marL="620713" lvl="4" indent="0">
              <a:buFont typeface="Wingdings" panose="05000000000000000000" pitchFamily="2" charset="2"/>
              <a:buNone/>
            </a:pPr>
            <a:r>
              <a:rPr lang="en-US" altLang="zh-TW" sz="20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...</a:t>
            </a:r>
          </a:p>
          <a:p>
            <a:pPr marL="620713" lvl="4" indent="0">
              <a:buFont typeface="Wingdings" panose="05000000000000000000" pitchFamily="2" charset="2"/>
              <a:buNone/>
            </a:pPr>
            <a:r>
              <a:rPr lang="en-US" altLang="zh-TW" sz="20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MOVE R1, R7</a:t>
            </a:r>
          </a:p>
          <a:p>
            <a:pPr marL="620713" lvl="4" indent="0">
              <a:buFont typeface="Wingdings" panose="05000000000000000000" pitchFamily="2" charset="2"/>
              <a:buNone/>
            </a:pPr>
            <a:r>
              <a:rPr lang="en-US" altLang="zh-TW" sz="20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MUL R1, 5 			PUSH R1</a:t>
            </a:r>
          </a:p>
          <a:p>
            <a:pPr marL="620713" lvl="4" indent="0">
              <a:buFont typeface="Wingdings" panose="05000000000000000000" pitchFamily="2" charset="2"/>
              <a:buNone/>
            </a:pPr>
            <a:r>
              <a:rPr lang="en-US" altLang="zh-TW" sz="20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ADD R1, R2			PUSH R2</a:t>
            </a:r>
          </a:p>
          <a:p>
            <a:pPr marL="620713" lvl="4" indent="0">
              <a:buFont typeface="Wingdings" panose="05000000000000000000" pitchFamily="2" charset="2"/>
              <a:buNone/>
            </a:pPr>
            <a:r>
              <a:rPr lang="en-US" altLang="zh-TW" sz="20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DIV R1, 2			...</a:t>
            </a:r>
          </a:p>
          <a:p>
            <a:pPr marL="620713" lvl="4" indent="0">
              <a:buFont typeface="Wingdings" panose="05000000000000000000" pitchFamily="2" charset="2"/>
              <a:buNone/>
            </a:pPr>
            <a:r>
              <a:rPr lang="en-US" altLang="zh-TW" sz="20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JCOND ZERO, END		;ISR code comes here</a:t>
            </a:r>
          </a:p>
          <a:p>
            <a:pPr marL="620713" lvl="4" indent="0">
              <a:buFont typeface="Wingdings" panose="05000000000000000000" pitchFamily="2" charset="2"/>
              <a:buNone/>
            </a:pPr>
            <a:r>
              <a:rPr lang="en-US" altLang="zh-TW" sz="20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SUBTRACT R1, R3		...</a:t>
            </a:r>
          </a:p>
          <a:p>
            <a:pPr marL="620713" lvl="4" indent="0">
              <a:buFont typeface="Wingdings" panose="05000000000000000000" pitchFamily="2" charset="2"/>
              <a:buNone/>
            </a:pPr>
            <a:r>
              <a:rPr lang="en-US" altLang="zh-TW" sz="20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...				POP R2</a:t>
            </a:r>
          </a:p>
          <a:p>
            <a:pPr marL="620713" lvl="4" indent="0">
              <a:buFont typeface="Wingdings" panose="05000000000000000000" pitchFamily="2" charset="2"/>
              <a:buNone/>
            </a:pPr>
            <a:r>
              <a:rPr lang="en-US" altLang="zh-TW" sz="20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...				POP R1</a:t>
            </a:r>
          </a:p>
          <a:p>
            <a:pPr marL="620713" lvl="2" indent="0">
              <a:buFontTx/>
              <a:buNone/>
            </a:pPr>
            <a:r>
              <a:rPr lang="en-US" altLang="zh-TW" sz="20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END: MOVE R7, R1		RETURN</a:t>
            </a:r>
          </a:p>
          <a:p>
            <a:pPr marL="620713" lvl="4" indent="0">
              <a:buFont typeface="Wingdings" panose="05000000000000000000" pitchFamily="2" charset="2"/>
              <a:buNone/>
            </a:pPr>
            <a:r>
              <a:rPr lang="en-US" altLang="zh-TW" sz="2000" b="1" smtClean="0">
                <a:latin typeface="Courier New" panose="02070309020205020404" pitchFamily="49" charset="0"/>
                <a:ea typeface="新細明體" panose="02020500000000000000" pitchFamily="18" charset="-120"/>
              </a:rPr>
              <a:t>...				...</a:t>
            </a:r>
          </a:p>
        </p:txBody>
      </p:sp>
      <p:sp>
        <p:nvSpPr>
          <p:cNvPr id="16389" name="Line 4"/>
          <p:cNvSpPr>
            <a:spLocks noChangeShapeType="1"/>
          </p:cNvSpPr>
          <p:nvPr/>
        </p:nvSpPr>
        <p:spPr bwMode="auto">
          <a:xfrm flipV="1">
            <a:off x="2627313" y="2852738"/>
            <a:ext cx="23764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390" name="Line 5"/>
          <p:cNvSpPr>
            <a:spLocks noChangeShapeType="1"/>
          </p:cNvSpPr>
          <p:nvPr/>
        </p:nvSpPr>
        <p:spPr bwMode="auto">
          <a:xfrm flipH="1" flipV="1">
            <a:off x="2700338" y="3427413"/>
            <a:ext cx="2376487" cy="1946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4B0B9391-B505-4119-B83C-5E80A3BCADF0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10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741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Interrupt: Program’s Perspective</a:t>
            </a:r>
            <a:endParaRPr lang="zh-TW" altLang="en-US" smtClean="0"/>
          </a:p>
        </p:txBody>
      </p:sp>
      <p:sp>
        <p:nvSpPr>
          <p:cNvPr id="17412" name="內容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To a running program, an </a:t>
            </a:r>
            <a:r>
              <a:rPr lang="en-US" altLang="zh-TW" dirty="0" smtClean="0">
                <a:solidFill>
                  <a:srgbClr val="FF0000"/>
                </a:solidFill>
              </a:rPr>
              <a:t>ISR</a:t>
            </a:r>
            <a:r>
              <a:rPr lang="en-US" altLang="zh-TW" dirty="0" smtClean="0"/>
              <a:t> is like a subroutine, but is invoked by the hardware at an unpredictable time</a:t>
            </a:r>
          </a:p>
          <a:p>
            <a:pPr lvl="1"/>
            <a:r>
              <a:rPr lang="en-US" altLang="zh-TW" dirty="0" smtClean="0"/>
              <a:t>Not by the control of the program’s logic</a:t>
            </a:r>
          </a:p>
          <a:p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>
                <a:solidFill>
                  <a:srgbClr val="FF0000"/>
                </a:solidFill>
              </a:rPr>
              <a:t>Subroutine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smtClean="0"/>
              <a:t>Program has total control of when to call and jump to a subroutine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162F5863-2570-4791-B482-88E25B4FE303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11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Disabling Interrupts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Programs may disable interrupts</a:t>
            </a:r>
          </a:p>
          <a:p>
            <a:pPr lvl="1"/>
            <a:r>
              <a:rPr lang="en-US" altLang="zh-TW" smtClean="0"/>
              <a:t>In most cases the program can select which interrupts to disable during critical operations and which to keep enabled by writing corresponding values into a special register</a:t>
            </a:r>
          </a:p>
          <a:p>
            <a:pPr lvl="1"/>
            <a:r>
              <a:rPr lang="en-US" altLang="zh-TW" i="1" smtClean="0"/>
              <a:t>Nonmaskable</a:t>
            </a:r>
            <a:r>
              <a:rPr lang="en-US" altLang="zh-TW" smtClean="0"/>
              <a:t> interrupts cannot be disabled and are used to indicate critical events, e.g. power failures</a:t>
            </a:r>
          </a:p>
          <a:p>
            <a:r>
              <a:rPr lang="en-US" altLang="zh-TW" smtClean="0"/>
              <a:t>Certain processors assign </a:t>
            </a:r>
            <a:r>
              <a:rPr lang="en-US" altLang="zh-TW" i="1" smtClean="0"/>
              <a:t>priorities</a:t>
            </a:r>
            <a:r>
              <a:rPr lang="en-US" altLang="zh-TW" smtClean="0"/>
              <a:t> to interrupts, allowing programs to specify a threshold priority so that only interrupts having higher priorities than the threshold are enabled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FF0436C3-DD12-4035-8B80-D3846551F53F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12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945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Where to Put ISR Code?</a:t>
            </a:r>
            <a:endParaRPr lang="zh-TW" altLang="en-US" smtClean="0"/>
          </a:p>
        </p:txBody>
      </p:sp>
      <p:sp>
        <p:nvSpPr>
          <p:cNvPr id="17411" name="內容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Challenges:</a:t>
            </a:r>
          </a:p>
          <a:p>
            <a:pPr lvl="1"/>
            <a:r>
              <a:rPr lang="en-US" altLang="zh-TW" smtClean="0"/>
              <a:t>Locations of ISRs should be fixed so that the processor can easily find them</a:t>
            </a:r>
          </a:p>
          <a:p>
            <a:pPr lvl="1"/>
            <a:r>
              <a:rPr lang="en-US" altLang="zh-TW" smtClean="0"/>
              <a:t>But, different ISRs may have different lengths</a:t>
            </a:r>
            <a:br>
              <a:rPr lang="en-US" altLang="zh-TW" smtClean="0"/>
            </a:br>
            <a:r>
              <a:rPr lang="en-US" altLang="zh-TW" smtClean="0">
                <a:sym typeface="Wingdings" panose="05000000000000000000" pitchFamily="2" charset="2"/>
              </a:rPr>
              <a:t> hard to track their starting addresses</a:t>
            </a:r>
            <a:endParaRPr lang="en-US" altLang="zh-TW" smtClean="0"/>
          </a:p>
          <a:p>
            <a:pPr lvl="1"/>
            <a:r>
              <a:rPr lang="en-US" altLang="zh-TW" smtClean="0"/>
              <a:t>Worse yet, application programs may supply their own ISRs; thus </a:t>
            </a:r>
            <a:r>
              <a:rPr lang="en-US" altLang="zh-TW" smtClean="0">
                <a:sym typeface="Wingdings" panose="05000000000000000000" pitchFamily="2" charset="2"/>
              </a:rPr>
              <a:t>ISR codes may change dynamically</a:t>
            </a:r>
          </a:p>
          <a:p>
            <a:r>
              <a:rPr lang="en-US" altLang="zh-TW" smtClean="0"/>
              <a:t>Possible solutions:</a:t>
            </a:r>
          </a:p>
          <a:p>
            <a:pPr lvl="1"/>
            <a:r>
              <a:rPr lang="en-US" altLang="zh-TW" smtClean="0"/>
              <a:t>ISR is at a fixed location, e.g., in 8051, the first interrupt pin always causes 8051 to jump to 0x0003</a:t>
            </a:r>
          </a:p>
          <a:p>
            <a:pPr lvl="1"/>
            <a:r>
              <a:rPr lang="en-US" altLang="zh-TW" smtClean="0"/>
              <a:t>A table in memory contains addresses of ISR</a:t>
            </a:r>
            <a:br>
              <a:rPr lang="en-US" altLang="zh-TW" smtClean="0"/>
            </a:br>
            <a:r>
              <a:rPr lang="en-US" altLang="zh-TW" smtClean="0">
                <a:sym typeface="Wingdings" panose="05000000000000000000" pitchFamily="2" charset="2"/>
              </a:rPr>
              <a:t> the table is called </a:t>
            </a:r>
            <a:r>
              <a:rPr lang="en-US" altLang="zh-TW" i="1" smtClean="0">
                <a:solidFill>
                  <a:srgbClr val="FF0000"/>
                </a:solidFill>
                <a:sym typeface="Wingdings" panose="05000000000000000000" pitchFamily="2" charset="2"/>
              </a:rPr>
              <a:t>interrupt vector table</a:t>
            </a:r>
            <a:endParaRPr lang="en-US" altLang="zh-TW" smtClean="0">
              <a:solidFill>
                <a:srgbClr val="FF0000"/>
              </a:solidFill>
            </a:endParaRPr>
          </a:p>
          <a:p>
            <a:pPr lvl="1"/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E554DF72-B5C1-4238-88B0-94D9D1B58185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13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048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How to Know Who Interrupts?</a:t>
            </a:r>
            <a:endParaRPr lang="zh-TW" altLang="en-US" smtClean="0"/>
          </a:p>
        </p:txBody>
      </p:sp>
      <p:sp>
        <p:nvSpPr>
          <p:cNvPr id="18435" name="內容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Simple answer: according to interrupt signal</a:t>
            </a:r>
          </a:p>
          <a:p>
            <a:pPr lvl="1"/>
            <a:r>
              <a:rPr lang="en-US" altLang="zh-TW" dirty="0" smtClean="0"/>
              <a:t>One interrupt signal corresponds to one ISR</a:t>
            </a:r>
          </a:p>
          <a:p>
            <a:r>
              <a:rPr lang="en-US" altLang="zh-TW" dirty="0" smtClean="0"/>
              <a:t>Difficult problem: same interrupt signal shared by several devices/events</a:t>
            </a:r>
          </a:p>
          <a:p>
            <a:pPr lvl="1"/>
            <a:r>
              <a:rPr lang="en-US" altLang="zh-TW" dirty="0" smtClean="0"/>
              <a:t>Option 1: inside the corresponding ISR, poll and check these devices/events in turn</a:t>
            </a:r>
            <a:br>
              <a:rPr lang="en-US" altLang="zh-TW" dirty="0" smtClean="0"/>
            </a:br>
            <a:r>
              <a:rPr lang="en-US" altLang="zh-TW" dirty="0" smtClean="0">
                <a:sym typeface="Wingdings" panose="05000000000000000000" pitchFamily="2" charset="2"/>
              </a:rPr>
              <a:t> devices are passive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Option 2: devices/events provide the address of ISRs</a:t>
            </a:r>
            <a:br>
              <a:rPr lang="en-US" altLang="zh-TW" dirty="0" smtClean="0"/>
            </a:br>
            <a:r>
              <a:rPr lang="en-US" altLang="zh-TW" dirty="0" smtClean="0">
                <a:sym typeface="Wingdings" panose="05000000000000000000" pitchFamily="2" charset="2"/>
              </a:rPr>
              <a:t> devices are proactive</a:t>
            </a:r>
            <a:br>
              <a:rPr lang="en-US" altLang="zh-TW" dirty="0" smtClean="0">
                <a:sym typeface="Wingdings" panose="05000000000000000000" pitchFamily="2" charset="2"/>
              </a:rPr>
            </a:br>
            <a:r>
              <a:rPr lang="en-US" altLang="zh-TW" dirty="0" smtClean="0">
                <a:sym typeface="Wingdings" panose="05000000000000000000" pitchFamily="2" charset="2"/>
              </a:rPr>
              <a:t> </a:t>
            </a:r>
            <a:r>
              <a:rPr lang="en-US" altLang="zh-TW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vectored interrupt</a:t>
            </a:r>
            <a:endParaRPr lang="zh-TW" altLang="en-US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CA2EEB4A-D685-4EA4-8738-B8AFBE7EF73F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14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150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Some Common Questions</a:t>
            </a:r>
            <a:endParaRPr lang="zh-TW" altLang="en-US" smtClean="0"/>
          </a:p>
        </p:txBody>
      </p:sp>
      <p:sp>
        <p:nvSpPr>
          <p:cNvPr id="19459" name="內容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Can a processor be interrupted in the middle of an instruction?</a:t>
            </a:r>
          </a:p>
          <a:p>
            <a:pPr lvl="1"/>
            <a:r>
              <a:rPr lang="en-US" altLang="zh-TW" dirty="0" smtClean="0"/>
              <a:t>Usually not</a:t>
            </a:r>
          </a:p>
          <a:p>
            <a:pPr lvl="1"/>
            <a:r>
              <a:rPr lang="en-US" altLang="zh-TW" dirty="0" smtClean="0"/>
              <a:t>Exceptions: critical hardware failure, long-running instructions (e.g. moving data in memory)</a:t>
            </a:r>
          </a:p>
          <a:p>
            <a:r>
              <a:rPr lang="en-US" altLang="zh-TW" dirty="0" smtClean="0"/>
              <a:t>If two interrupts occur at the same time, which ISR does the process do first?</a:t>
            </a:r>
          </a:p>
          <a:p>
            <a:pPr lvl="1"/>
            <a:r>
              <a:rPr lang="en-US" altLang="zh-TW" dirty="0" smtClean="0"/>
              <a:t>Prioritize the interrupt signals</a:t>
            </a:r>
          </a:p>
          <a:p>
            <a:r>
              <a:rPr lang="en-US" altLang="zh-TW" dirty="0" smtClean="0"/>
              <a:t>Can an interrupt signal interrupt another ISR?</a:t>
            </a:r>
          </a:p>
          <a:p>
            <a:pPr lvl="1"/>
            <a:r>
              <a:rPr lang="en-US" altLang="zh-TW" dirty="0" smtClean="0"/>
              <a:t>Interrupt nesting </a:t>
            </a:r>
            <a:r>
              <a:rPr lang="en-US" altLang="zh-TW" dirty="0" smtClean="0"/>
              <a:t>is usually </a:t>
            </a:r>
            <a:r>
              <a:rPr lang="en-US" altLang="zh-TW" dirty="0" smtClean="0"/>
              <a:t>allowed according to priority</a:t>
            </a:r>
          </a:p>
          <a:p>
            <a:pPr lvl="1"/>
            <a:r>
              <a:rPr lang="en-US" altLang="zh-TW" dirty="0" smtClean="0"/>
              <a:t>Some processor may require re-enabling by your ISR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61081A77-AE13-4634-99C5-17614745A595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15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253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Some Common Questions</a:t>
            </a:r>
            <a:endParaRPr lang="zh-TW" altLang="en-US" smtClean="0"/>
          </a:p>
        </p:txBody>
      </p:sp>
      <p:sp>
        <p:nvSpPr>
          <p:cNvPr id="20483" name="內容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What happens when an interrupt is signaled while the interrupt is disabled?</a:t>
            </a:r>
          </a:p>
          <a:p>
            <a:pPr lvl="1"/>
            <a:r>
              <a:rPr lang="en-US" altLang="zh-TW" smtClean="0"/>
              <a:t>Processors usually remember the interrupt signals and jump to the ISR when the interrupt is enabled</a:t>
            </a:r>
          </a:p>
          <a:p>
            <a:r>
              <a:rPr lang="en-US" altLang="zh-TW" smtClean="0"/>
              <a:t>What happens when we forget to re-enable disabled interrupts?</a:t>
            </a:r>
          </a:p>
          <a:p>
            <a:r>
              <a:rPr lang="en-US" altLang="zh-TW" smtClean="0"/>
              <a:t>What happens if we disable a disabled interrupt?</a:t>
            </a:r>
          </a:p>
          <a:p>
            <a:r>
              <a:rPr lang="en-US" altLang="zh-TW" smtClean="0"/>
              <a:t>Are interrupts enabled or disabled when the processor first starts up?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0AB5462B-306B-4695-8ADD-32AABBC2E42C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16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Interrupt Latency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altLang="zh-TW" i="1" dirty="0" smtClean="0"/>
              <a:t>Interrupt latency </a:t>
            </a:r>
            <a:r>
              <a:rPr lang="en-US" altLang="zh-TW" dirty="0" smtClean="0"/>
              <a:t>is the amount of time taken to respond to an interrupt. It depends on:</a:t>
            </a:r>
          </a:p>
          <a:p>
            <a:pPr marL="914400" lvl="1" indent="-457200">
              <a:spcBef>
                <a:spcPts val="300"/>
              </a:spcBef>
              <a:buFont typeface="+mj-lt"/>
              <a:buAutoNum type="arabicPeriod"/>
            </a:pPr>
            <a:r>
              <a:rPr lang="en-US" altLang="zh-TW" dirty="0" smtClean="0"/>
              <a:t>Longest period during which the interrupt is disabled</a:t>
            </a:r>
          </a:p>
          <a:p>
            <a:pPr marL="914400" lvl="1" indent="-457200">
              <a:spcBef>
                <a:spcPts val="300"/>
              </a:spcBef>
              <a:buFont typeface="+mj-lt"/>
              <a:buAutoNum type="arabicPeriod"/>
            </a:pPr>
            <a:r>
              <a:rPr lang="en-US" altLang="zh-TW" dirty="0" smtClean="0"/>
              <a:t>Time to execute ISRs of higher priority interrupts</a:t>
            </a:r>
          </a:p>
          <a:p>
            <a:pPr marL="914400" lvl="1" indent="-457200">
              <a:spcBef>
                <a:spcPts val="300"/>
              </a:spcBef>
              <a:buFont typeface="+mj-lt"/>
              <a:buAutoNum type="arabicPeriod"/>
            </a:pPr>
            <a:r>
              <a:rPr lang="en-US" altLang="zh-TW" dirty="0" smtClean="0"/>
              <a:t>Time for processor to stop current execution, do the necessary ‘bookkeeping’ and start executing the ISR</a:t>
            </a:r>
          </a:p>
          <a:p>
            <a:pPr marL="914400" lvl="1" indent="-457200">
              <a:spcBef>
                <a:spcPts val="300"/>
              </a:spcBef>
              <a:buFont typeface="+mj-lt"/>
              <a:buAutoNum type="arabicPeriod"/>
            </a:pPr>
            <a:r>
              <a:rPr lang="en-US" altLang="zh-TW" dirty="0" smtClean="0"/>
              <a:t>Time taken for the ISR to save context and start executing instructions that count as a ‘response’</a:t>
            </a:r>
          </a:p>
          <a:p>
            <a:pPr>
              <a:spcBef>
                <a:spcPts val="300"/>
              </a:spcBef>
            </a:pPr>
            <a:r>
              <a:rPr lang="en-US" altLang="zh-TW" dirty="0" smtClean="0"/>
              <a:t>Make ISRs short</a:t>
            </a:r>
          </a:p>
          <a:p>
            <a:pPr lvl="1">
              <a:spcBef>
                <a:spcPts val="300"/>
              </a:spcBef>
            </a:pPr>
            <a:r>
              <a:rPr lang="en-US" altLang="zh-TW" dirty="0" smtClean="0"/>
              <a:t>Factors 4 and 2 are controlled by writing efficient code that are not too </a:t>
            </a:r>
            <a:r>
              <a:rPr lang="en-US" altLang="zh-TW" dirty="0" smtClean="0"/>
              <a:t>long</a:t>
            </a:r>
            <a:endParaRPr lang="en-US" altLang="zh-TW" dirty="0" smtClean="0"/>
          </a:p>
          <a:p>
            <a:pPr lvl="1">
              <a:spcBef>
                <a:spcPts val="300"/>
              </a:spcBef>
            </a:pPr>
            <a:r>
              <a:rPr lang="en-US" altLang="zh-TW" dirty="0" smtClean="0"/>
              <a:t>Factor 3 depends on HW, not under software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97562678-F301-4AD0-92EB-546EF2404150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17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ea typeface="新細明體" panose="02020500000000000000" pitchFamily="18" charset="-120"/>
              </a:rPr>
              <a:t>Sources of Interrupt Overhead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Handler execution time</a:t>
            </a:r>
          </a:p>
          <a:p>
            <a:r>
              <a:rPr lang="en-US" altLang="zh-TW" smtClean="0"/>
              <a:t>Interrupt mechanism overhead</a:t>
            </a:r>
          </a:p>
          <a:p>
            <a:r>
              <a:rPr lang="en-US" altLang="zh-TW" smtClean="0"/>
              <a:t>Register save/restore</a:t>
            </a:r>
          </a:p>
          <a:p>
            <a:r>
              <a:rPr lang="en-US" altLang="zh-TW" smtClean="0"/>
              <a:t>Pipeline-related penalties</a:t>
            </a:r>
          </a:p>
          <a:p>
            <a:r>
              <a:rPr lang="en-US" altLang="zh-TW" smtClean="0"/>
              <a:t>Cache-related penalties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935BB7BF-195C-4399-8D2C-CCFBA22B03EC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18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Introduction to interrupt</a:t>
            </a:r>
          </a:p>
          <a:p>
            <a:r>
              <a:rPr lang="en-US" altLang="zh-TW" smtClean="0">
                <a:solidFill>
                  <a:srgbClr val="FF0000"/>
                </a:solidFill>
              </a:rPr>
              <a:t>The shared-data problem</a:t>
            </a:r>
          </a:p>
          <a:p>
            <a:r>
              <a:rPr lang="en-US" altLang="zh-TW" smtClean="0"/>
              <a:t>Interrupts of MSP430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0D248BE7-7E74-466F-98EC-EB0DB2E443A2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1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Inside MSP430 (MSP430G2551)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825" y="1093788"/>
            <a:ext cx="6291263" cy="504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4787900" y="4292600"/>
            <a:ext cx="1655763" cy="1512888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ahoma" panose="020B0604030504040204" pitchFamily="34" charset="0"/>
            </a:endParaRP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1520825" y="1727200"/>
            <a:ext cx="1438275" cy="1223963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ahoma" panose="020B0604030504040204" pitchFamily="34" charset="0"/>
            </a:endParaRPr>
          </a:p>
        </p:txBody>
      </p:sp>
      <p:grpSp>
        <p:nvGrpSpPr>
          <p:cNvPr id="6151" name="Group 11"/>
          <p:cNvGrpSpPr>
            <a:grpSpLocks/>
          </p:cNvGrpSpPr>
          <p:nvPr/>
        </p:nvGrpSpPr>
        <p:grpSpPr bwMode="auto">
          <a:xfrm>
            <a:off x="2673350" y="2492375"/>
            <a:ext cx="2185988" cy="2736850"/>
            <a:chOff x="1519" y="1842"/>
            <a:chExt cx="1452" cy="1770"/>
          </a:xfrm>
        </p:grpSpPr>
        <p:sp>
          <p:nvSpPr>
            <p:cNvPr id="6164" name="Line 8"/>
            <p:cNvSpPr>
              <a:spLocks noChangeShapeType="1"/>
            </p:cNvSpPr>
            <p:nvPr/>
          </p:nvSpPr>
          <p:spPr bwMode="auto">
            <a:xfrm>
              <a:off x="1519" y="1842"/>
              <a:ext cx="104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65" name="Line 9"/>
            <p:cNvSpPr>
              <a:spLocks noChangeShapeType="1"/>
            </p:cNvSpPr>
            <p:nvPr/>
          </p:nvSpPr>
          <p:spPr bwMode="auto">
            <a:xfrm>
              <a:off x="2562" y="1842"/>
              <a:ext cx="0" cy="177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66" name="Line 10"/>
            <p:cNvSpPr>
              <a:spLocks noChangeShapeType="1"/>
            </p:cNvSpPr>
            <p:nvPr/>
          </p:nvSpPr>
          <p:spPr bwMode="auto">
            <a:xfrm>
              <a:off x="2562" y="3612"/>
              <a:ext cx="40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5148263" y="1268413"/>
            <a:ext cx="3816350" cy="3600450"/>
            <a:chOff x="184" y="890"/>
            <a:chExt cx="3331" cy="3220"/>
          </a:xfrm>
        </p:grpSpPr>
        <p:pic>
          <p:nvPicPr>
            <p:cNvPr id="616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64"/>
            <a:stretch>
              <a:fillRect/>
            </a:stretch>
          </p:blipFill>
          <p:spPr bwMode="auto">
            <a:xfrm>
              <a:off x="184" y="890"/>
              <a:ext cx="3331" cy="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矩形 13"/>
            <p:cNvSpPr/>
            <p:nvPr/>
          </p:nvSpPr>
          <p:spPr>
            <a:xfrm>
              <a:off x="1500" y="1163"/>
              <a:ext cx="1043" cy="27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kumimoji="1" lang="zh-TW" altLang="en-US" sz="1800"/>
            </a:p>
          </p:txBody>
        </p:sp>
        <p:sp>
          <p:nvSpPr>
            <p:cNvPr id="15" name="矩形 14"/>
            <p:cNvSpPr/>
            <p:nvPr/>
          </p:nvSpPr>
          <p:spPr>
            <a:xfrm>
              <a:off x="2271" y="2386"/>
              <a:ext cx="772" cy="13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kumimoji="1" lang="zh-TW" altLang="en-US" sz="1800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468313" y="1052513"/>
            <a:ext cx="4679950" cy="2490787"/>
            <a:chOff x="295" y="1071"/>
            <a:chExt cx="2948" cy="1569"/>
          </a:xfrm>
        </p:grpSpPr>
        <p:pic>
          <p:nvPicPr>
            <p:cNvPr id="6158" name="Picture 2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1071"/>
              <a:ext cx="2948" cy="1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9" name="Rectangle 17"/>
            <p:cNvSpPr>
              <a:spLocks noChangeArrowheads="1"/>
            </p:cNvSpPr>
            <p:nvPr/>
          </p:nvSpPr>
          <p:spPr bwMode="auto">
            <a:xfrm>
              <a:off x="567" y="2296"/>
              <a:ext cx="453" cy="227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6160" name="Rectangle 18"/>
            <p:cNvSpPr>
              <a:spLocks noChangeArrowheads="1"/>
            </p:cNvSpPr>
            <p:nvPr/>
          </p:nvSpPr>
          <p:spPr bwMode="auto">
            <a:xfrm>
              <a:off x="2472" y="1797"/>
              <a:ext cx="453" cy="227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9pPr>
            </a:lstStyle>
            <a:p>
              <a:endParaRPr lang="zh-TW" altLang="en-US"/>
            </a:p>
          </p:txBody>
        </p:sp>
      </p:grpSp>
      <p:sp>
        <p:nvSpPr>
          <p:cNvPr id="20" name="Line 19"/>
          <p:cNvSpPr>
            <a:spLocks noChangeShapeType="1"/>
          </p:cNvSpPr>
          <p:nvPr/>
        </p:nvSpPr>
        <p:spPr bwMode="auto">
          <a:xfrm flipV="1">
            <a:off x="1619250" y="2473325"/>
            <a:ext cx="2305050" cy="647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 flipV="1">
            <a:off x="4643438" y="1701800"/>
            <a:ext cx="2016125" cy="7191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8820150" y="1989138"/>
            <a:ext cx="0" cy="20161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H="1" flipV="1">
            <a:off x="2484438" y="4005263"/>
            <a:ext cx="63357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3D93E4E9-7589-46DA-B5F5-1AD6B6C981A3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19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The Shared-Data Problem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In many cases the ISRs need to communicate with the task codes through shared variables.</a:t>
            </a:r>
          </a:p>
          <a:p>
            <a:r>
              <a:rPr lang="en-US" altLang="zh-TW" dirty="0" smtClean="0"/>
              <a:t>Example:</a:t>
            </a:r>
          </a:p>
          <a:p>
            <a:pPr lvl="1"/>
            <a:r>
              <a:rPr lang="en-US" altLang="zh-TW" dirty="0" smtClean="0"/>
              <a:t>Task code </a:t>
            </a:r>
            <a:br>
              <a:rPr lang="en-US" altLang="zh-TW" dirty="0" smtClean="0"/>
            </a:br>
            <a:r>
              <a:rPr lang="en-US" altLang="zh-TW" dirty="0" smtClean="0"/>
              <a:t>monitors 2</a:t>
            </a:r>
            <a:br>
              <a:rPr lang="en-US" altLang="zh-TW" dirty="0" smtClean="0"/>
            </a:br>
            <a:r>
              <a:rPr lang="en-US" altLang="zh-TW" dirty="0" smtClean="0"/>
              <a:t>temperatures </a:t>
            </a:r>
            <a:br>
              <a:rPr lang="en-US" altLang="zh-TW" dirty="0" smtClean="0"/>
            </a:br>
            <a:r>
              <a:rPr lang="en-US" altLang="zh-TW" dirty="0" smtClean="0"/>
              <a:t>and alarm </a:t>
            </a:r>
            <a:br>
              <a:rPr lang="en-US" altLang="zh-TW" dirty="0" smtClean="0"/>
            </a:br>
            <a:r>
              <a:rPr lang="en-US" altLang="zh-TW" dirty="0" smtClean="0"/>
              <a:t>if they differ</a:t>
            </a:r>
          </a:p>
          <a:p>
            <a:pPr lvl="1"/>
            <a:r>
              <a:rPr lang="en-US" altLang="zh-TW" dirty="0" smtClean="0"/>
              <a:t>An ISR reads  </a:t>
            </a:r>
            <a:br>
              <a:rPr lang="en-US" altLang="zh-TW" dirty="0" smtClean="0"/>
            </a:br>
            <a:r>
              <a:rPr lang="en-US" altLang="zh-TW" dirty="0" smtClean="0"/>
              <a:t>temperatures, </a:t>
            </a:r>
            <a:br>
              <a:rPr lang="en-US" altLang="zh-TW" dirty="0" smtClean="0"/>
            </a:br>
            <a:r>
              <a:rPr lang="en-US" altLang="zh-TW" dirty="0" smtClean="0"/>
              <a:t>e.g. on time up</a:t>
            </a:r>
          </a:p>
        </p:txBody>
      </p:sp>
      <p:pic>
        <p:nvPicPr>
          <p:cNvPr id="2662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039938"/>
            <a:ext cx="5794375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DBF04E70-5EFF-4BEF-AC33-94238B13BBC1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20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The Shared-Data Problem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Now, consider the assembly code:</a:t>
            </a:r>
          </a:p>
          <a:p>
            <a:pPr lvl="1"/>
            <a:r>
              <a:rPr lang="en-US" altLang="zh-TW" dirty="0" smtClean="0"/>
              <a:t>When temperatures are 70 degrees and an interrupt occurs between the two MOVES to read temperatures</a:t>
            </a:r>
          </a:p>
          <a:p>
            <a:pPr lvl="1"/>
            <a:r>
              <a:rPr lang="en-US" altLang="zh-TW" dirty="0" smtClean="0"/>
              <a:t>The temperatures now become 75 degrees</a:t>
            </a:r>
          </a:p>
          <a:p>
            <a:pPr lvl="1"/>
            <a:r>
              <a:rPr lang="en-US" altLang="zh-TW" dirty="0" smtClean="0"/>
              <a:t>On returning from ISR, </a:t>
            </a:r>
            <a:r>
              <a:rPr lang="en-US" altLang="zh-TW" dirty="0" err="1" smtClean="0"/>
              <a:t>iTemp</a:t>
            </a:r>
            <a:r>
              <a:rPr lang="en-US" altLang="zh-TW" dirty="0" smtClean="0"/>
              <a:t>[1] will be assigned 75 and an alarm will be set off even though the temperatures were the same</a:t>
            </a:r>
          </a:p>
        </p:txBody>
      </p:sp>
      <p:pic>
        <p:nvPicPr>
          <p:cNvPr id="2765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789363"/>
            <a:ext cx="4792662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7C11D5F8-02A8-4441-AC39-A8B6B8697955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21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The Shared-Data Problem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Problem is due to shared array </a:t>
            </a:r>
            <a:r>
              <a:rPr lang="en-US" altLang="zh-TW" dirty="0" err="1" smtClean="0"/>
              <a:t>iTemperatures</a:t>
            </a:r>
            <a:endParaRPr lang="en-US" altLang="zh-TW" dirty="0" smtClean="0"/>
          </a:p>
          <a:p>
            <a:r>
              <a:rPr lang="en-US" altLang="zh-TW" dirty="0" smtClean="0"/>
              <a:t>These bugs are very difficult to find as they occur only when the interrupt occurs in between the first 2 MOVE </a:t>
            </a:r>
            <a:r>
              <a:rPr lang="en-US" altLang="zh-TW" dirty="0" smtClean="0"/>
              <a:t>instructions, </a:t>
            </a:r>
            <a:r>
              <a:rPr lang="en-US" altLang="zh-TW" dirty="0" smtClean="0"/>
              <a:t>other than </a:t>
            </a:r>
            <a:r>
              <a:rPr lang="en-US" altLang="zh-TW" dirty="0" smtClean="0"/>
              <a:t>which the </a:t>
            </a:r>
            <a:r>
              <a:rPr lang="en-US" altLang="zh-TW" dirty="0" smtClean="0"/>
              <a:t>code works </a:t>
            </a:r>
            <a:r>
              <a:rPr lang="en-US" altLang="zh-TW" dirty="0" smtClean="0"/>
              <a:t>perfectly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6ED388A5-5782-4846-B89F-ADD5A9E29647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22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Solving Shared-Data Problem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Disable interrupts during instructions that use the shared variable and re-enabling them later</a:t>
            </a:r>
          </a:p>
          <a:p>
            <a:endParaRPr lang="en-US" altLang="zh-TW" smtClean="0"/>
          </a:p>
          <a:p>
            <a:pPr lvl="1">
              <a:buFont typeface="Symbol" panose="05050102010706020507" pitchFamily="18" charset="2"/>
              <a:buNone/>
            </a:pPr>
            <a:r>
              <a:rPr lang="en-US" altLang="zh-TW" smtClean="0"/>
              <a:t>	</a:t>
            </a:r>
            <a:r>
              <a:rPr lang="en-US" altLang="zh-TW" b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(TRUE) </a:t>
            </a:r>
          </a:p>
          <a:p>
            <a:pPr lvl="1">
              <a:buFont typeface="Symbol" panose="05050102010706020507" pitchFamily="18" charset="2"/>
              <a:buNone/>
            </a:pPr>
            <a:r>
              <a:rPr lang="en-US" altLang="zh-TW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1">
              <a:buFont typeface="Symbol" panose="05050102010706020507" pitchFamily="18" charset="2"/>
              <a:buNone/>
            </a:pPr>
            <a:r>
              <a:rPr lang="en-US" altLang="zh-TW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	disable();     // Disable interrupts</a:t>
            </a:r>
          </a:p>
          <a:p>
            <a:pPr lvl="1">
              <a:buFont typeface="Symbol" panose="05050102010706020507" pitchFamily="18" charset="2"/>
              <a:buNone/>
            </a:pPr>
            <a:r>
              <a:rPr lang="en-US" altLang="zh-TW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	iTemp0 = iTemperatures[0];</a:t>
            </a:r>
          </a:p>
          <a:p>
            <a:pPr lvl="1">
              <a:buFont typeface="Symbol" panose="05050102010706020507" pitchFamily="18" charset="2"/>
              <a:buNone/>
            </a:pPr>
            <a:r>
              <a:rPr lang="en-US" altLang="zh-TW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	iTemp1 = iTemperatures[1];</a:t>
            </a:r>
          </a:p>
          <a:p>
            <a:pPr lvl="1">
              <a:buFont typeface="Symbol" panose="05050102010706020507" pitchFamily="18" charset="2"/>
              <a:buNone/>
            </a:pPr>
            <a:r>
              <a:rPr lang="en-US" altLang="zh-TW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	enable();		// Re-enable interrupts</a:t>
            </a:r>
          </a:p>
          <a:p>
            <a:pPr lvl="1">
              <a:buFont typeface="Symbol" panose="05050102010706020507" pitchFamily="18" charset="2"/>
              <a:buNone/>
            </a:pPr>
            <a:r>
              <a:rPr lang="en-US" altLang="zh-TW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	...</a:t>
            </a:r>
          </a:p>
          <a:p>
            <a:pPr lvl="1">
              <a:buFont typeface="Symbol" panose="05050102010706020507" pitchFamily="18" charset="2"/>
              <a:buNone/>
            </a:pPr>
            <a:r>
              <a:rPr lang="en-US" altLang="zh-TW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731E956F-9DB1-4AAF-90B5-E63349F8A38A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23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Solving Shared-Data Problem</a:t>
            </a:r>
            <a:endParaRPr lang="zh-TW" altLang="zh-TW" smtClean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“Atomic” and “Critical Section”</a:t>
            </a:r>
          </a:p>
          <a:p>
            <a:pPr lvl="1"/>
            <a:r>
              <a:rPr lang="en-US" altLang="zh-TW" dirty="0" smtClean="0"/>
              <a:t>A part of a program that cannot be interrupted</a:t>
            </a:r>
          </a:p>
          <a:p>
            <a:r>
              <a:rPr lang="en-US" altLang="zh-TW" dirty="0" smtClean="0"/>
              <a:t>Example:</a:t>
            </a:r>
          </a:p>
          <a:p>
            <a:pPr lvl="1"/>
            <a:r>
              <a:rPr lang="en-US" altLang="zh-TW" dirty="0" smtClean="0"/>
              <a:t>An ISR that updates </a:t>
            </a:r>
            <a:r>
              <a:rPr lang="en-US" altLang="zh-TW" dirty="0" err="1" smtClean="0"/>
              <a:t>iHours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iMinutes</a:t>
            </a:r>
            <a:r>
              <a:rPr lang="en-US" altLang="zh-TW" dirty="0" smtClean="0"/>
              <a:t> and </a:t>
            </a:r>
            <a:r>
              <a:rPr lang="en-US" altLang="zh-TW" dirty="0" err="1" smtClean="0"/>
              <a:t>iSeconds</a:t>
            </a:r>
            <a:r>
              <a:rPr lang="en-US" altLang="zh-TW" dirty="0" smtClean="0"/>
              <a:t> every second through a hardware timer interrupt:</a:t>
            </a:r>
          </a:p>
          <a:p>
            <a:pPr lvl="1">
              <a:lnSpc>
                <a:spcPct val="95000"/>
              </a:lnSpc>
              <a:buFont typeface="Symbol" panose="05050102010706020507" pitchFamily="18" charset="2"/>
              <a:buNone/>
            </a:pPr>
            <a:r>
              <a:rPr lang="en-US" altLang="zh-TW" dirty="0" smtClean="0"/>
              <a:t>	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iSecondsSinceMidnight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(void) {</a:t>
            </a:r>
          </a:p>
          <a:p>
            <a:pPr lvl="1">
              <a:lnSpc>
                <a:spcPct val="95000"/>
              </a:lnSpc>
              <a:buFont typeface="Symbol" panose="05050102010706020507" pitchFamily="18" charset="2"/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long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lReturnVal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>
              <a:lnSpc>
                <a:spcPct val="95000"/>
              </a:lnSpc>
              <a:buFont typeface="Symbol" panose="05050102010706020507" pitchFamily="18" charset="2"/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disable();</a:t>
            </a:r>
          </a:p>
          <a:p>
            <a:pPr lvl="1">
              <a:lnSpc>
                <a:spcPct val="95000"/>
              </a:lnSpc>
              <a:buFont typeface="Symbol" panose="05050102010706020507" pitchFamily="18" charset="2"/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lReturnVal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pPr lvl="1">
              <a:lnSpc>
                <a:spcPct val="95000"/>
              </a:lnSpc>
              <a:buFont typeface="Symbol" panose="05050102010706020507" pitchFamily="18" charset="2"/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(((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iHours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*60)+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iMinutes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)*60)+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iSeconds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	   	 enable();</a:t>
            </a:r>
          </a:p>
          <a:p>
            <a:pPr lvl="1">
              <a:lnSpc>
                <a:spcPct val="95000"/>
              </a:lnSpc>
              <a:buFont typeface="Symbol" panose="05050102010706020507" pitchFamily="18" charset="2"/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(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lReturnVal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>
              <a:lnSpc>
                <a:spcPct val="95000"/>
              </a:lnSpc>
              <a:buFont typeface="Symbol" panose="05050102010706020507" pitchFamily="18" charset="2"/>
              <a:buNone/>
            </a:pP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7A1E721A-52D1-4A59-B453-807338352F7B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24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Introduction to interrupt</a:t>
            </a:r>
          </a:p>
          <a:p>
            <a:r>
              <a:rPr lang="en-US" altLang="zh-TW" smtClean="0"/>
              <a:t>The shared-data problem</a:t>
            </a:r>
          </a:p>
          <a:p>
            <a:r>
              <a:rPr lang="en-US" altLang="zh-TW" smtClean="0">
                <a:solidFill>
                  <a:srgbClr val="FF0000"/>
                </a:solidFill>
              </a:rPr>
              <a:t>Interrupts of MSP430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DE9E07AE-7A54-4987-99C1-7FBA5BA6ABE8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25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Know When an Interrupt Occurs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An interrupt will be detected and serviced if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i="1" dirty="0" smtClean="0"/>
              <a:t>global interrupt-enable </a:t>
            </a:r>
            <a:r>
              <a:rPr lang="en-US" altLang="zh-TW" dirty="0" smtClean="0"/>
              <a:t>(GIE) bit in Status Register (SR) in CPU is set</a:t>
            </a:r>
            <a:endParaRPr lang="en-US" altLang="zh-TW" dirty="0" smtClean="0">
              <a:sym typeface="Wingdings" panose="05000000000000000000" pitchFamily="2" charset="2"/>
            </a:endParaRPr>
          </a:p>
          <a:p>
            <a:pPr lvl="1"/>
            <a:r>
              <a:rPr lang="en-US" altLang="zh-TW" dirty="0" smtClean="0"/>
              <a:t>A peripheral device enables interrupt</a:t>
            </a:r>
            <a:br>
              <a:rPr lang="en-US" altLang="zh-TW" dirty="0" smtClean="0"/>
            </a:br>
            <a:r>
              <a:rPr lang="en-US" altLang="zh-TW" dirty="0" smtClean="0">
                <a:sym typeface="Wingdings" panose="05000000000000000000" pitchFamily="2" charset="2"/>
              </a:rPr>
              <a:t> For </a:t>
            </a:r>
            <a:r>
              <a:rPr lang="en-US" altLang="zh-TW" dirty="0" err="1" smtClean="0">
                <a:sym typeface="Wingdings" panose="05000000000000000000" pitchFamily="2" charset="2"/>
              </a:rPr>
              <a:t>Timer_A</a:t>
            </a:r>
            <a:r>
              <a:rPr lang="en-US" altLang="zh-TW" dirty="0" smtClean="0">
                <a:sym typeface="Wingdings" panose="05000000000000000000" pitchFamily="2" charset="2"/>
              </a:rPr>
              <a:t>: TAIE bit in TACTL register, CCIE bit in </a:t>
            </a:r>
            <a:r>
              <a:rPr lang="en-US" altLang="zh-TW" dirty="0" err="1" smtClean="0">
                <a:sym typeface="Wingdings" panose="05000000000000000000" pitchFamily="2" charset="2"/>
              </a:rPr>
              <a:t>TACCTLx</a:t>
            </a:r>
            <a:r>
              <a:rPr lang="en-US" altLang="zh-TW" dirty="0" smtClean="0">
                <a:sym typeface="Wingdings" panose="05000000000000000000" pitchFamily="2" charset="2"/>
              </a:rPr>
              <a:t> register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The peripheral signals an</a:t>
            </a:r>
            <a:br>
              <a:rPr lang="en-US" altLang="zh-TW" dirty="0" smtClean="0"/>
            </a:br>
            <a:r>
              <a:rPr lang="en-US" altLang="zh-TW" dirty="0" smtClean="0"/>
              <a:t>interrupt</a:t>
            </a:r>
            <a:br>
              <a:rPr lang="en-US" altLang="zh-TW" dirty="0" smtClean="0"/>
            </a:br>
            <a:r>
              <a:rPr lang="en-US" altLang="zh-TW" dirty="0" smtClean="0">
                <a:sym typeface="Wingdings" panose="05000000000000000000" pitchFamily="2" charset="2"/>
              </a:rPr>
              <a:t> For </a:t>
            </a:r>
            <a:r>
              <a:rPr lang="en-US" altLang="zh-TW" dirty="0" err="1" smtClean="0">
                <a:sym typeface="Wingdings" panose="05000000000000000000" pitchFamily="2" charset="2"/>
              </a:rPr>
              <a:t>Timer_A</a:t>
            </a:r>
            <a:r>
              <a:rPr lang="en-US" altLang="zh-TW" dirty="0" smtClean="0">
                <a:sym typeface="Wingdings" panose="05000000000000000000" pitchFamily="2" charset="2"/>
              </a:rPr>
              <a:t>: TAIFG,</a:t>
            </a:r>
            <a:br>
              <a:rPr lang="en-US" altLang="zh-TW" dirty="0" smtClean="0">
                <a:sym typeface="Wingdings" panose="05000000000000000000" pitchFamily="2" charset="2"/>
              </a:rPr>
            </a:br>
            <a:r>
              <a:rPr lang="en-US" altLang="zh-TW" dirty="0" smtClean="0">
                <a:sym typeface="Wingdings" panose="05000000000000000000" pitchFamily="2" charset="2"/>
              </a:rPr>
              <a:t>CCIFG</a:t>
            </a:r>
            <a:r>
              <a:rPr lang="en-US" altLang="zh-TW" dirty="0" smtClean="0"/>
              <a:t> </a:t>
            </a:r>
          </a:p>
          <a:p>
            <a:pPr lvl="1"/>
            <a:endParaRPr lang="en-US" altLang="zh-TW" dirty="0" smtClean="0"/>
          </a:p>
        </p:txBody>
      </p:sp>
      <p:grpSp>
        <p:nvGrpSpPr>
          <p:cNvPr id="32773" name="Group 4"/>
          <p:cNvGrpSpPr>
            <a:grpSpLocks/>
          </p:cNvGrpSpPr>
          <p:nvPr/>
        </p:nvGrpSpPr>
        <p:grpSpPr bwMode="auto">
          <a:xfrm>
            <a:off x="4932363" y="3573463"/>
            <a:ext cx="3960812" cy="2165350"/>
            <a:chOff x="2653" y="1752"/>
            <a:chExt cx="2858" cy="1364"/>
          </a:xfrm>
        </p:grpSpPr>
        <p:pic>
          <p:nvPicPr>
            <p:cNvPr id="32774" name="Picture 6" descr="f02-05-H8276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3" y="1752"/>
              <a:ext cx="2858" cy="1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75" name="Oval 6"/>
            <p:cNvSpPr>
              <a:spLocks noChangeArrowheads="1"/>
            </p:cNvSpPr>
            <p:nvPr/>
          </p:nvSpPr>
          <p:spPr bwMode="auto">
            <a:xfrm>
              <a:off x="3606" y="2205"/>
              <a:ext cx="907" cy="22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9pPr>
            </a:lstStyle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2326020A-5596-4DFA-9049-6217D53BD32A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26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Ex: Timer_A Interrupt Enabling</a:t>
            </a:r>
          </a:p>
        </p:txBody>
      </p:sp>
      <p:grpSp>
        <p:nvGrpSpPr>
          <p:cNvPr id="33796" name="Group 3"/>
          <p:cNvGrpSpPr>
            <a:grpSpLocks/>
          </p:cNvGrpSpPr>
          <p:nvPr/>
        </p:nvGrpSpPr>
        <p:grpSpPr bwMode="auto">
          <a:xfrm>
            <a:off x="107950" y="1196975"/>
            <a:ext cx="4464050" cy="4897438"/>
            <a:chOff x="184" y="890"/>
            <a:chExt cx="3331" cy="3220"/>
          </a:xfrm>
        </p:grpSpPr>
        <p:pic>
          <p:nvPicPr>
            <p:cNvPr id="3381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64"/>
            <a:stretch>
              <a:fillRect/>
            </a:stretch>
          </p:blipFill>
          <p:spPr bwMode="auto">
            <a:xfrm>
              <a:off x="184" y="890"/>
              <a:ext cx="3331" cy="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矩形 5"/>
            <p:cNvSpPr/>
            <p:nvPr/>
          </p:nvSpPr>
          <p:spPr>
            <a:xfrm>
              <a:off x="1500" y="1162"/>
              <a:ext cx="1042" cy="26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kumimoji="1" lang="zh-TW" altLang="en-US" sz="1800"/>
            </a:p>
          </p:txBody>
        </p:sp>
        <p:sp>
          <p:nvSpPr>
            <p:cNvPr id="26" name="矩形 25"/>
            <p:cNvSpPr/>
            <p:nvPr/>
          </p:nvSpPr>
          <p:spPr>
            <a:xfrm>
              <a:off x="2271" y="2386"/>
              <a:ext cx="771" cy="13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kumimoji="1" lang="zh-TW" altLang="en-US" sz="1800"/>
            </a:p>
          </p:txBody>
        </p:sp>
      </p:grpSp>
      <p:grpSp>
        <p:nvGrpSpPr>
          <p:cNvPr id="975879" name="Group 7"/>
          <p:cNvGrpSpPr>
            <a:grpSpLocks/>
          </p:cNvGrpSpPr>
          <p:nvPr/>
        </p:nvGrpSpPr>
        <p:grpSpPr bwMode="auto">
          <a:xfrm>
            <a:off x="3995738" y="1341438"/>
            <a:ext cx="5003800" cy="1611312"/>
            <a:chOff x="2562" y="1162"/>
            <a:chExt cx="3152" cy="1015"/>
          </a:xfrm>
        </p:grpSpPr>
        <p:pic>
          <p:nvPicPr>
            <p:cNvPr id="3380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2" y="1162"/>
              <a:ext cx="3152" cy="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橢圓 19"/>
            <p:cNvSpPr/>
            <p:nvPr/>
          </p:nvSpPr>
          <p:spPr>
            <a:xfrm>
              <a:off x="4956" y="1640"/>
              <a:ext cx="300" cy="18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kumimoji="1" lang="zh-TW" altLang="en-US" sz="1800"/>
            </a:p>
          </p:txBody>
        </p:sp>
        <p:sp>
          <p:nvSpPr>
            <p:cNvPr id="33810" name="Text Box 10"/>
            <p:cNvSpPr txBox="1">
              <a:spLocks noChangeArrowheads="1"/>
            </p:cNvSpPr>
            <p:nvPr/>
          </p:nvSpPr>
          <p:spPr bwMode="auto">
            <a:xfrm>
              <a:off x="3758" y="1927"/>
              <a:ext cx="5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9pPr>
            </a:lstStyle>
            <a:p>
              <a:r>
                <a:rPr lang="en-US" altLang="zh-TW" sz="2000"/>
                <a:t>TACTL</a:t>
              </a:r>
            </a:p>
          </p:txBody>
        </p:sp>
      </p:grpSp>
      <p:grpSp>
        <p:nvGrpSpPr>
          <p:cNvPr id="975883" name="Group 11"/>
          <p:cNvGrpSpPr>
            <a:grpSpLocks/>
          </p:cNvGrpSpPr>
          <p:nvPr/>
        </p:nvGrpSpPr>
        <p:grpSpPr bwMode="auto">
          <a:xfrm>
            <a:off x="4140200" y="3862388"/>
            <a:ext cx="4897438" cy="1549400"/>
            <a:chOff x="703" y="2750"/>
            <a:chExt cx="4925" cy="1093"/>
          </a:xfrm>
        </p:grpSpPr>
        <p:pic>
          <p:nvPicPr>
            <p:cNvPr id="33805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" y="2750"/>
              <a:ext cx="4925" cy="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806" name="Text Box 13"/>
            <p:cNvSpPr txBox="1">
              <a:spLocks noChangeArrowheads="1"/>
            </p:cNvSpPr>
            <p:nvPr/>
          </p:nvSpPr>
          <p:spPr bwMode="auto">
            <a:xfrm>
              <a:off x="2732" y="3563"/>
              <a:ext cx="107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9pPr>
            </a:lstStyle>
            <a:p>
              <a:r>
                <a:rPr lang="en-US" altLang="zh-TW" sz="2000"/>
                <a:t>TACCTL</a:t>
              </a:r>
            </a:p>
          </p:txBody>
        </p:sp>
        <p:sp>
          <p:nvSpPr>
            <p:cNvPr id="33807" name="Oval 14"/>
            <p:cNvSpPr>
              <a:spLocks noChangeArrowheads="1"/>
            </p:cNvSpPr>
            <p:nvPr/>
          </p:nvSpPr>
          <p:spPr bwMode="auto">
            <a:xfrm>
              <a:off x="2652" y="3204"/>
              <a:ext cx="409" cy="27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標楷體" panose="03000509000000000000" pitchFamily="65" charset="-120"/>
                </a:defRPr>
              </a:lvl9pPr>
            </a:lstStyle>
            <a:p>
              <a:endParaRPr lang="zh-TW" altLang="en-US"/>
            </a:p>
          </p:txBody>
        </p:sp>
      </p:grpSp>
      <p:sp>
        <p:nvSpPr>
          <p:cNvPr id="975887" name="Line 15"/>
          <p:cNvSpPr>
            <a:spLocks noChangeShapeType="1"/>
          </p:cNvSpPr>
          <p:nvPr/>
        </p:nvSpPr>
        <p:spPr bwMode="auto">
          <a:xfrm>
            <a:off x="3852863" y="2205038"/>
            <a:ext cx="0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75888" name="Line 16"/>
          <p:cNvSpPr>
            <a:spLocks noChangeShapeType="1"/>
          </p:cNvSpPr>
          <p:nvPr/>
        </p:nvSpPr>
        <p:spPr bwMode="auto">
          <a:xfrm>
            <a:off x="3852863" y="2781300"/>
            <a:ext cx="47513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75889" name="Line 17"/>
          <p:cNvSpPr>
            <a:spLocks noChangeShapeType="1"/>
          </p:cNvSpPr>
          <p:nvPr/>
        </p:nvSpPr>
        <p:spPr bwMode="auto">
          <a:xfrm flipV="1">
            <a:off x="8604250" y="2349500"/>
            <a:ext cx="0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75890" name="Line 18"/>
          <p:cNvSpPr>
            <a:spLocks noChangeShapeType="1"/>
          </p:cNvSpPr>
          <p:nvPr/>
        </p:nvSpPr>
        <p:spPr bwMode="auto">
          <a:xfrm>
            <a:off x="3924300" y="4654550"/>
            <a:ext cx="0" cy="576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75891" name="Line 19"/>
          <p:cNvSpPr>
            <a:spLocks noChangeShapeType="1"/>
          </p:cNvSpPr>
          <p:nvPr/>
        </p:nvSpPr>
        <p:spPr bwMode="auto">
          <a:xfrm>
            <a:off x="3924300" y="5230813"/>
            <a:ext cx="47513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75892" name="Line 20"/>
          <p:cNvSpPr>
            <a:spLocks noChangeShapeType="1"/>
          </p:cNvSpPr>
          <p:nvPr/>
        </p:nvSpPr>
        <p:spPr bwMode="auto">
          <a:xfrm flipV="1">
            <a:off x="8675688" y="4799013"/>
            <a:ext cx="0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758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758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58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75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5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75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5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9758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9758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58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975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5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975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75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75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75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75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7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7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7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5887" grpId="0" animBg="1"/>
      <p:bldP spid="975888" grpId="0" animBg="1"/>
      <p:bldP spid="975889" grpId="0" animBg="1"/>
      <p:bldP spid="975890" grpId="0" animBg="1"/>
      <p:bldP spid="975891" grpId="0" animBg="1"/>
      <p:bldP spid="97589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AFE01F91-A767-4227-950C-6985CF9D8893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27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When an Interrupt Is Requested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400" smtClean="0"/>
              <a:t>Any currently executing instruction is completed. MCLK is started if the CPU was off.</a:t>
            </a:r>
          </a:p>
          <a:p>
            <a:r>
              <a:rPr lang="en-US" altLang="zh-TW" sz="2400" smtClean="0"/>
              <a:t>The PC, which points to the next instruction, is pushed onto the stack.</a:t>
            </a:r>
          </a:p>
          <a:p>
            <a:r>
              <a:rPr lang="en-US" altLang="zh-TW" sz="2400" smtClean="0"/>
              <a:t>The SR is pushed onto the stack.</a:t>
            </a:r>
          </a:p>
          <a:p>
            <a:r>
              <a:rPr lang="en-US" altLang="zh-TW" sz="2400" smtClean="0"/>
              <a:t>The interrupt with the highest priority is selected.</a:t>
            </a:r>
          </a:p>
          <a:p>
            <a:r>
              <a:rPr lang="en-US" altLang="zh-TW" sz="2400" smtClean="0"/>
              <a:t>The interrupt request flag is cleared automatically for vectors that have a single source.</a:t>
            </a:r>
          </a:p>
          <a:p>
            <a:r>
              <a:rPr lang="en-US" altLang="zh-TW" sz="2400" smtClean="0"/>
              <a:t>The SR is cleared, and maskable interrupts are disabled.</a:t>
            </a:r>
          </a:p>
          <a:p>
            <a:r>
              <a:rPr lang="en-US" altLang="zh-TW" sz="2400" smtClean="0"/>
              <a:t>The interrupt vector is loaded into the PC and the CPU starts to execute the ISR at that address.</a:t>
            </a:r>
          </a:p>
          <a:p>
            <a:pPr>
              <a:buFontTx/>
              <a:buNone/>
            </a:pPr>
            <a:r>
              <a:rPr lang="en-US" altLang="zh-TW" sz="2400" smtClean="0">
                <a:latin typeface="Comic Sans MS" panose="030F0702030302020204" pitchFamily="66" charset="0"/>
              </a:rPr>
              <a:t>These operations take about 6 cycles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4DCC9BA0-B43C-4D0E-9B67-46E6A0ABCB69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28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After an Interrupt Is Serviced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An interrupt service routine must always finish with the </a:t>
            </a:r>
            <a:r>
              <a:rPr lang="en-US" altLang="zh-TW" i="1" smtClean="0"/>
              <a:t>return from interrupt </a:t>
            </a:r>
            <a:r>
              <a:rPr lang="en-US" altLang="zh-TW" smtClean="0"/>
              <a:t>instruction </a:t>
            </a:r>
            <a:r>
              <a:rPr lang="en-US" altLang="zh-TW" b="1" smtClean="0">
                <a:latin typeface="Courier New" panose="02070309020205020404" pitchFamily="49" charset="0"/>
              </a:rPr>
              <a:t>reti</a:t>
            </a:r>
            <a:r>
              <a:rPr lang="en-US" altLang="zh-TW" smtClean="0"/>
              <a:t>:</a:t>
            </a:r>
          </a:p>
          <a:p>
            <a:pPr lvl="1"/>
            <a:r>
              <a:rPr lang="en-US" altLang="zh-TW" smtClean="0"/>
              <a:t>The SR pops from the stack. All previous settings of GIE and the mode control bits are now in effect. </a:t>
            </a:r>
            <a:br>
              <a:rPr lang="en-US" altLang="zh-TW" smtClean="0"/>
            </a:br>
            <a:r>
              <a:rPr lang="en-US" altLang="zh-TW" smtClean="0">
                <a:sym typeface="Wingdings" panose="05000000000000000000" pitchFamily="2" charset="2"/>
              </a:rPr>
              <a:t> </a:t>
            </a:r>
            <a:r>
              <a:rPr lang="en-US" altLang="zh-TW" smtClean="0"/>
              <a:t>enable maskable interrupts and restores the previous low-power mode if there was one.</a:t>
            </a:r>
          </a:p>
          <a:p>
            <a:pPr lvl="1"/>
            <a:r>
              <a:rPr lang="en-US" altLang="zh-TW" smtClean="0"/>
              <a:t>The PC pops from the stack and execution resumes at the point where it was interrupted. Alternatively, the CPU stops and the device reverts to its low-power mode before the interrupt.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FC741E90-C53F-43D5-8CBB-D983DE221794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2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7171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Introduction</a:t>
            </a:r>
            <a:endParaRPr lang="zh-TW" altLang="en-US" smtClean="0"/>
          </a:p>
        </p:txBody>
      </p:sp>
      <p:sp>
        <p:nvSpPr>
          <p:cNvPr id="8" name="內容版面配置區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When MSP430 processor executes the following code, it will loop forever</a:t>
            </a:r>
          </a:p>
          <a:p>
            <a:r>
              <a:rPr lang="en-US" altLang="zh-TW" smtClean="0">
                <a:solidFill>
                  <a:srgbClr val="FF0000"/>
                </a:solidFill>
              </a:rPr>
              <a:t>Question: How can it do other things, e.g. handling external events or falling into low-power modes?</a:t>
            </a:r>
          </a:p>
          <a:p>
            <a:endParaRPr lang="zh-TW" altLang="en-US" smtClean="0"/>
          </a:p>
        </p:txBody>
      </p:sp>
      <p:graphicFrame>
        <p:nvGraphicFramePr>
          <p:cNvPr id="951310" name="Group 14"/>
          <p:cNvGraphicFramePr>
            <a:graphicFrameLocks noGrp="1"/>
          </p:cNvGraphicFramePr>
          <p:nvPr/>
        </p:nvGraphicFramePr>
        <p:xfrm>
          <a:off x="611188" y="3114675"/>
          <a:ext cx="8064500" cy="2840676"/>
        </p:xfrm>
        <a:graphic>
          <a:graphicData uri="http://schemas.openxmlformats.org/drawingml/2006/table">
            <a:tbl>
              <a:tblPr/>
              <a:tblGrid>
                <a:gridCol w="8064500"/>
              </a:tblGrid>
              <a:tr h="284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StopWDT  mov.w #WDTPW+WDTHOLD,&amp;WDTCTL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SetupP1  bis.b #001h,&amp;P1DIR ; P1.0 output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Mainloop xor.b #001h,&amp;P1OUT ; Toggle P1.0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Wait     mov.w #050000,R15  ; Delay to R15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L1       dec.w R15          ; Decrement R15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         jnz   L1           ; Delay over?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         jmp   Mainloop     ; Again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7179" name="橢圓 8"/>
          <p:cNvSpPr>
            <a:spLocks noChangeArrowheads="1"/>
          </p:cNvSpPr>
          <p:nvPr/>
        </p:nvSpPr>
        <p:spPr bwMode="auto">
          <a:xfrm>
            <a:off x="250825" y="3905250"/>
            <a:ext cx="649288" cy="1655763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ahoma" panose="020B0604030504040204" pitchFamily="34" charset="0"/>
            </a:endParaRPr>
          </a:p>
        </p:txBody>
      </p:sp>
      <p:cxnSp>
        <p:nvCxnSpPr>
          <p:cNvPr id="7180" name="直線單箭頭接點 10"/>
          <p:cNvCxnSpPr>
            <a:cxnSpLocks noChangeShapeType="1"/>
          </p:cNvCxnSpPr>
          <p:nvPr/>
        </p:nvCxnSpPr>
        <p:spPr bwMode="auto">
          <a:xfrm>
            <a:off x="900113" y="4660900"/>
            <a:ext cx="0" cy="32385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1" name="直線單箭頭接點 11"/>
          <p:cNvCxnSpPr>
            <a:cxnSpLocks noChangeShapeType="1"/>
          </p:cNvCxnSpPr>
          <p:nvPr/>
        </p:nvCxnSpPr>
        <p:spPr bwMode="auto">
          <a:xfrm>
            <a:off x="250825" y="4697413"/>
            <a:ext cx="0" cy="32385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EC088D66-BC23-4055-ADE7-C35790DAF820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29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Where to Find ISRs?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The MSP430 uses </a:t>
            </a:r>
            <a:r>
              <a:rPr lang="en-US" altLang="zh-TW" i="1" smtClean="0">
                <a:solidFill>
                  <a:srgbClr val="FF0000"/>
                </a:solidFill>
              </a:rPr>
              <a:t>vectored interrupts</a:t>
            </a:r>
            <a:r>
              <a:rPr lang="en-US" altLang="zh-TW" smtClean="0"/>
              <a:t>. </a:t>
            </a:r>
          </a:p>
          <a:p>
            <a:pPr lvl="1"/>
            <a:r>
              <a:rPr lang="en-US" altLang="zh-TW" smtClean="0"/>
              <a:t>Each ISR has its own vector, which is stored at a predefined address in a </a:t>
            </a:r>
            <a:r>
              <a:rPr lang="en-US" altLang="zh-TW" i="1" smtClean="0">
                <a:solidFill>
                  <a:srgbClr val="FF0000"/>
                </a:solidFill>
              </a:rPr>
              <a:t>vector table </a:t>
            </a:r>
            <a:r>
              <a:rPr lang="en-US" altLang="zh-TW" smtClean="0"/>
              <a:t>at the end of the program memory (addresses 0xFFC0–0xFFFF). </a:t>
            </a:r>
          </a:p>
          <a:p>
            <a:pPr lvl="1"/>
            <a:r>
              <a:rPr lang="en-US" altLang="zh-TW" smtClean="0"/>
              <a:t>The vector table is at a fixed location, but the ISRs themselves can be located anywhere in memory.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025131A9-8A2F-4AAA-833B-B4A2FE75AD68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30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789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graphicFrame>
        <p:nvGraphicFramePr>
          <p:cNvPr id="979971" name="Group 3"/>
          <p:cNvGraphicFramePr>
            <a:graphicFrameLocks noGrp="1"/>
          </p:cNvGraphicFramePr>
          <p:nvPr>
            <p:ph idx="4294967295"/>
          </p:nvPr>
        </p:nvGraphicFramePr>
        <p:xfrm>
          <a:off x="241300" y="93663"/>
          <a:ext cx="8723313" cy="6684963"/>
        </p:xfrm>
        <a:graphic>
          <a:graphicData uri="http://schemas.openxmlformats.org/drawingml/2006/table">
            <a:tbl>
              <a:tblPr/>
              <a:tblGrid>
                <a:gridCol w="2314575"/>
                <a:gridCol w="2447925"/>
                <a:gridCol w="1728788"/>
                <a:gridCol w="1152525"/>
                <a:gridCol w="1079500"/>
              </a:tblGrid>
              <a:tr h="530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Interrupt Source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Interrupt Flag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System Interrupt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Word Address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Priority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8717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Power-up/external reset/Watchdog Timer+/flash key viol./PC out-of-range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PORIFG</a:t>
                      </a:r>
                      <a:b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</a:b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RSTIFG</a:t>
                      </a:r>
                      <a:b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</a:b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WDTIFG</a:t>
                      </a:r>
                      <a:b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</a:b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KEYV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Reset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0FFFEh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31</a:t>
                      </a:r>
                      <a:b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</a:b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(highest)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</a:tr>
              <a:tr h="4816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NMI/Oscillator Fault/</a:t>
                      </a:r>
                      <a:b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</a:b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Flash access viol.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NMIIFG/OFIFG/</a:t>
                      </a:r>
                      <a:b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</a:b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ACCVIFG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Non-maskable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0FFFCh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30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</a:tr>
              <a:tr h="286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0FFFAh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29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</a:tr>
              <a:tr h="286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0FFF8h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28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</a:tr>
              <a:tr h="286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0FFF6h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27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</a:tr>
              <a:tr h="286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Watchdog Timer+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WDTIFG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maskable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0FFF4h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26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</a:tr>
              <a:tr h="286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Timer_A2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TACCR0 CCIFG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maskable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0FFF2h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25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76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Timer_A2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TACCR1 CCIFG, TAIFG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maskable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0FFF0h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24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6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0FFEEh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23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</a:tr>
              <a:tr h="286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0FFECh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22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</a:tr>
              <a:tr h="286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ADC10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ADC10IFG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maskable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0FFEAh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21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</a:tr>
              <a:tr h="3476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USI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USIIFG USISTTIFG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maskable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0FFE8h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20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</a:tr>
              <a:tr h="4111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I/O Port P2 (2)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P2IFG.6, P2IFG.7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maskable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0FFE6h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19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</a:tr>
              <a:tr h="3476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I/O Port P1 (8)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P1IFG.0 to P1IFG.7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maskable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0FFE4h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18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</a:tr>
              <a:tr h="286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0FFE2h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17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</a:tr>
              <a:tr h="286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0FFE0h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16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</a:tr>
              <a:tr h="4816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Unused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zh-TW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0FFDEh 0FFCDh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zh-TW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0"/>
                          <a:cs typeface="新細明體" charset="0"/>
                        </a:rPr>
                        <a:t>15 - 0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87390A75-D18A-4AD1-8C76-2849DF2173FE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31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9939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altLang="zh-TW" smtClean="0"/>
              <a:t>Sample Code</a:t>
            </a:r>
            <a:endParaRPr lang="zh-TW" altLang="en-US" smtClean="0"/>
          </a:p>
        </p:txBody>
      </p:sp>
      <p:graphicFrame>
        <p:nvGraphicFramePr>
          <p:cNvPr id="982029" name="Group 13"/>
          <p:cNvGraphicFramePr>
            <a:graphicFrameLocks noGrp="1"/>
          </p:cNvGraphicFramePr>
          <p:nvPr/>
        </p:nvGraphicFramePr>
        <p:xfrm>
          <a:off x="539750" y="1557338"/>
          <a:ext cx="8064500" cy="5276850"/>
        </p:xfrm>
        <a:graphic>
          <a:graphicData uri="http://schemas.openxmlformats.org/drawingml/2006/table">
            <a:tbl>
              <a:tblPr/>
              <a:tblGrid>
                <a:gridCol w="8064500"/>
              </a:tblGrid>
              <a:tr h="5276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FF"/>
                        </a:buClr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#include &lt;io430x11x1.h&gt; // Specific device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#include &lt;intrinsics.h&gt; // Intrinsic functions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#define LED1 BIT0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#define LED2 BIT4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void main (void) 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  WDTCTL = WDTPW|WDTHOLD; // Stop watchdog timer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  P1OUT = ˜LED1;   P1DIR = LED1;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  TACCR0 = 49999; // Upper limit of count for TAR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TACCTL0 = CCIE;</a:t>
                      </a: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 // Enable interrupts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  TACTL = MC_1|ID_3|TASSEL_2|TACLR;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  // Up mode, divide clock by 8, clock from SMCLK, clear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__enable _interrupt();</a:t>
                      </a: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 // Enable interrupts (intrinsic)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  for (;;) { // Loop forever doing nothing 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}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// Interrupt service routine for Timer_A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#pragma vector = TIMERA0_VECTOR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__interrupt void TA0_ISR (void){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  P2OUT ˆ= LED1|LED2; // Toggle LEDs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</a:rPr>
                        <a:t>}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39946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25450" y="1125538"/>
            <a:ext cx="8467725" cy="4967287"/>
          </a:xfrm>
        </p:spPr>
        <p:txBody>
          <a:bodyPr/>
          <a:lstStyle/>
          <a:p>
            <a:r>
              <a:rPr lang="en-US" altLang="zh-TW" dirty="0" smtClean="0"/>
              <a:t>Toggle LEDs using interrupts from </a:t>
            </a:r>
            <a:r>
              <a:rPr lang="en-US" altLang="zh-TW" dirty="0" err="1" smtClean="0"/>
              <a:t>Timer_A</a:t>
            </a:r>
            <a:r>
              <a:rPr lang="en-US" altLang="zh-TW" dirty="0" smtClean="0"/>
              <a:t> in up mode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5CDDAF2F-5293-4FCD-963F-6DC8AB383612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32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Summary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Interrupts: a subroutine generated by the hardware at an unpredictable time</a:t>
            </a:r>
          </a:p>
          <a:p>
            <a:r>
              <a:rPr lang="en-US" altLang="zh-TW" smtClean="0"/>
              <a:t>Issues to consider:</a:t>
            </a:r>
          </a:p>
          <a:p>
            <a:pPr lvl="1"/>
            <a:r>
              <a:rPr lang="en-US" altLang="zh-TW" smtClean="0"/>
              <a:t>How to set up and know there is an interrupt?</a:t>
            </a:r>
          </a:p>
          <a:p>
            <a:pPr lvl="1"/>
            <a:r>
              <a:rPr lang="en-US" altLang="zh-TW" smtClean="0"/>
              <a:t>How to know where is the interrupt service routine?</a:t>
            </a:r>
          </a:p>
          <a:p>
            <a:pPr lvl="1"/>
            <a:r>
              <a:rPr lang="en-US" altLang="zh-TW" smtClean="0"/>
              <a:t>Must not interfere the original program</a:t>
            </a:r>
          </a:p>
          <a:p>
            <a:pPr lvl="1"/>
            <a:r>
              <a:rPr lang="en-US" altLang="zh-TW" smtClean="0"/>
              <a:t>The shared-data problem</a:t>
            </a:r>
          </a:p>
          <a:p>
            <a:r>
              <a:rPr lang="en-US" altLang="zh-TW" smtClean="0"/>
              <a:t>MSP430 interrupt mechanism</a:t>
            </a:r>
          </a:p>
          <a:p>
            <a:pPr lvl="1"/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CA2AD18C-5BAC-419C-A5EF-9AD48A3C63E5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3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921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Option 1</a:t>
            </a:r>
            <a:endParaRPr lang="zh-TW" altLang="en-US" smtClean="0"/>
          </a:p>
        </p:txBody>
      </p:sp>
      <p:sp>
        <p:nvSpPr>
          <p:cNvPr id="9220" name="內容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Put codes that handle external events in your main program </a:t>
            </a:r>
            <a:r>
              <a:rPr lang="en-US" altLang="zh-TW" smtClean="0">
                <a:sym typeface="Wingdings" panose="05000000000000000000" pitchFamily="2" charset="2"/>
              </a:rPr>
              <a:t> </a:t>
            </a:r>
            <a:r>
              <a:rPr lang="en-US" altLang="zh-TW" smtClean="0">
                <a:solidFill>
                  <a:srgbClr val="FF0000"/>
                </a:solidFill>
                <a:sym typeface="Wingdings" panose="05000000000000000000" pitchFamily="2" charset="2"/>
              </a:rPr>
              <a:t>polling</a:t>
            </a:r>
            <a:r>
              <a:rPr lang="en-US" altLang="zh-TW" smtClean="0">
                <a:solidFill>
                  <a:srgbClr val="FF0000"/>
                </a:solidFill>
              </a:rPr>
              <a:t> </a:t>
            </a:r>
            <a:endParaRPr lang="zh-TW" altLang="en-US" smtClean="0">
              <a:solidFill>
                <a:srgbClr val="FF0000"/>
              </a:solidFill>
            </a:endParaRPr>
          </a:p>
        </p:txBody>
      </p:sp>
      <p:graphicFrame>
        <p:nvGraphicFramePr>
          <p:cNvPr id="953356" name="Group 12"/>
          <p:cNvGraphicFramePr>
            <a:graphicFrameLocks noGrp="1"/>
          </p:cNvGraphicFramePr>
          <p:nvPr/>
        </p:nvGraphicFramePr>
        <p:xfrm>
          <a:off x="539750" y="2060575"/>
          <a:ext cx="8064500" cy="4048125"/>
        </p:xfrm>
        <a:graphic>
          <a:graphicData uri="http://schemas.openxmlformats.org/drawingml/2006/table">
            <a:tbl>
              <a:tblPr/>
              <a:tblGrid>
                <a:gridCol w="8064500"/>
              </a:tblGrid>
              <a:tr h="404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StopWDT  mov.w #WDTPW+WDTHOLD,&amp;WDTCTL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SetupP1  bis.b #001h,&amp;P1DIR ; P1.0 output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Mainloop xor.b #001h,&amp;P1OUT ; Toggle P1.0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Wait     mov.w #050000,R15  ; Delay to R15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L1       dec.w R15          ; Decrement R15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         jnz   L1           ; Delay over?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         bit.b #B1,&amp;P2IN    ; Test bit B1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         jnz ButtonUp       ; Jump if not zero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ButtonUp:bis.b #LED1,&amp;P2OUT ; Turn LED1 off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標楷體" charset="0"/>
                          <a:cs typeface="Courier New" charset="0"/>
                        </a:rPr>
                        <a:t>         jmp   Mainloop     ; Again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Sample Code 1 for Input from Lab 2</a:t>
            </a:r>
            <a:endParaRPr lang="zh-TW" alt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243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D8D036C4-344B-4348-BA18-F7BD0AD77E6C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4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39750" y="1196975"/>
          <a:ext cx="7993063" cy="4752975"/>
        </p:xfrm>
        <a:graphic>
          <a:graphicData uri="http://schemas.openxmlformats.org/drawingml/2006/table">
            <a:tbl>
              <a:tblPr/>
              <a:tblGrid>
                <a:gridCol w="7993063"/>
              </a:tblGrid>
              <a:tr h="47529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標楷體" panose="03000509000000000000" pitchFamily="65" charset="-12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Symbol" panose="05050102010706020507" pitchFamily="18" charset="2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標楷體" panose="03000509000000000000" pitchFamily="65" charset="-12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標楷體" panose="03000509000000000000" pitchFamily="65" charset="-12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Clr>
                          <a:srgbClr val="0000FF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標楷體" panose="03000509000000000000" pitchFamily="65" charset="-12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標楷體" panose="03000509000000000000" pitchFamily="65" charset="-12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標楷體" panose="03000509000000000000" pitchFamily="65" charset="-12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標楷體" panose="03000509000000000000" pitchFamily="65" charset="-12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標楷體" panose="03000509000000000000" pitchFamily="65" charset="-12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defRPr kumimoji="1"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標楷體" panose="03000509000000000000" pitchFamily="65" charset="-12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#include &lt;msp430.h&gt;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#define LED1 BIT0   //P1.0 to red LED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#define B1 BIT3     //P1.3 to button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void main(void){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WDTCTL = WDTPW + WDTHOLD; //Stop watchdog timer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P1OUT |= LED1 + B1;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P1DIR = LED1; //Set pin with LED1 to output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P1REN = B1;   //Set pin to use pull-up resistor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for(;;){   //Loop forever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if((P1IN &amp; B1) == 0){  //Is button down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	   P1OUT &amp;= ~LED1; }    // Turn LED1 off 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  else{                  //Is button up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	   P1OUT |= LED1;  }    // Turn LED1 on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  }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標楷體" panose="03000509000000000000" pitchFamily="65" charset="-120"/>
                          <a:cs typeface="Courier New" panose="02070309020205020404" pitchFamily="49" charset="0"/>
                        </a:rPr>
                        <a:t>}</a:t>
                      </a:r>
                      <a:endParaRPr kumimoji="0" lang="zh-TW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標楷體" panose="03000509000000000000" pitchFamily="65" charset="-120"/>
                        <a:cs typeface="Courier New" panose="02070309020205020404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99CC1BF6-5C86-4CAA-899D-107AB8B2D0E5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5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229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Option 2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Keep your program unchanged and force the processor to jump to the code handling the external event when that event occurs</a:t>
            </a:r>
          </a:p>
          <a:p>
            <a:r>
              <a:rPr lang="en-US" altLang="zh-TW" dirty="0" smtClean="0"/>
              <a:t>Requirements:</a:t>
            </a:r>
          </a:p>
          <a:p>
            <a:pPr lvl="1"/>
            <a:r>
              <a:rPr lang="en-US" altLang="zh-TW" dirty="0" smtClean="0"/>
              <a:t>Must let the processor know when the event occurs</a:t>
            </a:r>
          </a:p>
          <a:p>
            <a:pPr lvl="1"/>
            <a:r>
              <a:rPr lang="en-US" altLang="zh-TW" dirty="0" smtClean="0"/>
              <a:t>Must let the processor know where to jump to execute the handling code</a:t>
            </a:r>
          </a:p>
          <a:p>
            <a:pPr lvl="1"/>
            <a:r>
              <a:rPr lang="en-US" altLang="zh-TW" dirty="0" smtClean="0"/>
              <a:t>Must not allow your program know!!</a:t>
            </a:r>
          </a:p>
          <a:p>
            <a:pPr lvl="1">
              <a:buFont typeface="Symbol" panose="05050102010706020507" pitchFamily="18" charset="2"/>
              <a:buNone/>
            </a:pPr>
            <a:r>
              <a:rPr lang="en-US" altLang="zh-TW" dirty="0" smtClean="0">
                <a:sym typeface="Wingdings" panose="05000000000000000000" pitchFamily="2" charset="2"/>
              </a:rPr>
              <a:t>	 you program must execute as if nothing happens</a:t>
            </a:r>
          </a:p>
          <a:p>
            <a:pPr lvl="1">
              <a:buFont typeface="Symbol" panose="05050102010706020507" pitchFamily="18" charset="2"/>
              <a:buNone/>
            </a:pPr>
            <a:r>
              <a:rPr lang="en-US" altLang="zh-TW" dirty="0" smtClean="0">
                <a:sym typeface="Wingdings" panose="05000000000000000000" pitchFamily="2" charset="2"/>
              </a:rPr>
              <a:t>	</a:t>
            </a:r>
            <a:r>
              <a:rPr lang="en-US" altLang="zh-TW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must store and restore your program state</a:t>
            </a:r>
            <a:endParaRPr lang="zh-TW" altLang="en-US" dirty="0" smtClean="0">
              <a:solidFill>
                <a:srgbClr val="FF0000"/>
              </a:solidFill>
            </a:endParaRPr>
          </a:p>
        </p:txBody>
      </p:sp>
      <p:sp>
        <p:nvSpPr>
          <p:cNvPr id="4" name="文字方塊 3"/>
          <p:cNvSpPr txBox="1">
            <a:spLocks noChangeArrowheads="1"/>
          </p:cNvSpPr>
          <p:nvPr/>
        </p:nvSpPr>
        <p:spPr bwMode="auto">
          <a:xfrm>
            <a:off x="2268538" y="5589588"/>
            <a:ext cx="41163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>
                <a:latin typeface="Comic Sans MS" panose="030F0702030302020204" pitchFamily="66" charset="0"/>
              </a:rPr>
              <a:t>This is called </a:t>
            </a:r>
            <a:r>
              <a:rPr kumimoji="0" lang="en-US" altLang="zh-TW">
                <a:solidFill>
                  <a:srgbClr val="FF0000"/>
                </a:solidFill>
                <a:latin typeface="Comic Sans MS" panose="030F0702030302020204" pitchFamily="66" charset="0"/>
              </a:rPr>
              <a:t>interrupt</a:t>
            </a:r>
            <a:r>
              <a:rPr kumimoji="0" lang="en-US" altLang="zh-TW">
                <a:latin typeface="Comic Sans MS" panose="030F0702030302020204" pitchFamily="66" charset="0"/>
              </a:rPr>
              <a:t>!</a:t>
            </a:r>
            <a:endParaRPr kumimoji="0" lang="zh-TW" altLang="en-US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F2E9863D-2F2A-45E7-A5EB-A791F63671F0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6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>
                <a:solidFill>
                  <a:srgbClr val="FF0000"/>
                </a:solidFill>
              </a:rPr>
              <a:t>Introduction to interrupt</a:t>
            </a:r>
          </a:p>
          <a:p>
            <a:r>
              <a:rPr lang="en-US" altLang="zh-TW" smtClean="0"/>
              <a:t>The shared-data problem</a:t>
            </a:r>
          </a:p>
          <a:p>
            <a:r>
              <a:rPr lang="en-US" altLang="zh-TW" smtClean="0"/>
              <a:t>Interrupts of MSP430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E6FACDA9-CCE3-4DBF-B6FD-CB52DCB273F4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7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Interrupt: Processor’s Perspective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How does the processor know when there is an interrupt?</a:t>
            </a:r>
          </a:p>
          <a:p>
            <a:pPr lvl="1"/>
            <a:r>
              <a:rPr lang="en-US" altLang="zh-TW" smtClean="0"/>
              <a:t>Usually when it receives a signal from one of the IRQ (</a:t>
            </a:r>
            <a:r>
              <a:rPr lang="en-US" altLang="zh-TW" smtClean="0">
                <a:solidFill>
                  <a:srgbClr val="FF0000"/>
                </a:solidFill>
              </a:rPr>
              <a:t>interrupt request</a:t>
            </a:r>
            <a:r>
              <a:rPr lang="en-US" altLang="zh-TW" smtClean="0"/>
              <a:t>) pins</a:t>
            </a: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00">
            <a:off x="4356100" y="2636838"/>
            <a:ext cx="4286250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rgbClr val="0000FF"/>
              </a:buClr>
              <a:buFont typeface="Symbol" panose="05050102010706020507" pitchFamily="18" charset="2"/>
              <a:buChar char="-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rgbClr val="0000FF"/>
              </a:buClr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rgbClr val="0000FF"/>
              </a:buClr>
              <a:buFont typeface="Wingdings" panose="05000000000000000000" pitchFamily="2" charset="2"/>
              <a:buChar char="­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13F2EA54-A924-44CF-9A0D-40828A98484D}" type="slidenum">
              <a:rPr kumimoji="0" lang="zh-TW" altLang="en-US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pPr>
                <a:spcBef>
                  <a:spcPct val="50000"/>
                </a:spcBef>
                <a:buClrTx/>
                <a:buFontTx/>
                <a:buNone/>
              </a:pPr>
              <a:t>8</a:t>
            </a:fld>
            <a:endParaRPr kumimoji="0" lang="zh-TW" altLang="zh-TW" sz="140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Interrupt: Processor’s Perspective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What does the processor do in handling an interrupt?</a:t>
            </a:r>
          </a:p>
          <a:p>
            <a:pPr lvl="1"/>
            <a:r>
              <a:rPr lang="en-US" altLang="zh-TW" dirty="0" smtClean="0"/>
              <a:t>When receiving an interrupt signal, the processor stops at the next instruction and saves the address of the next instruction on the stack and jumps to a specific </a:t>
            </a:r>
            <a:r>
              <a:rPr lang="en-US" altLang="zh-TW" i="1" dirty="0" smtClean="0">
                <a:solidFill>
                  <a:srgbClr val="FF0000"/>
                </a:solidFill>
              </a:rPr>
              <a:t>interrupt service routine</a:t>
            </a:r>
            <a:r>
              <a:rPr lang="en-US" altLang="zh-TW" i="1" dirty="0" smtClean="0"/>
              <a:t> </a:t>
            </a:r>
            <a:r>
              <a:rPr lang="en-US" altLang="zh-TW" dirty="0" smtClean="0"/>
              <a:t>(ISR)</a:t>
            </a:r>
            <a:endParaRPr lang="en-US" altLang="zh-TW" i="1" dirty="0" smtClean="0"/>
          </a:p>
          <a:p>
            <a:pPr lvl="1"/>
            <a:r>
              <a:rPr lang="en-US" altLang="zh-TW" dirty="0" smtClean="0"/>
              <a:t>ISR is basically a subroutine to perform operations to handle the interrupt with a RETURN at the end</a:t>
            </a:r>
          </a:p>
          <a:p>
            <a:r>
              <a:rPr lang="en-US" altLang="zh-TW" dirty="0" smtClean="0"/>
              <a:t>How to be transparent to the running </a:t>
            </a:r>
            <a:r>
              <a:rPr lang="en-US" altLang="zh-TW" dirty="0" err="1" smtClean="0"/>
              <a:t>prog</a:t>
            </a:r>
            <a:r>
              <a:rPr lang="en-US" altLang="zh-TW" dirty="0" smtClean="0"/>
              <a:t>.?</a:t>
            </a:r>
          </a:p>
          <a:p>
            <a:pPr lvl="1"/>
            <a:r>
              <a:rPr lang="en-US" altLang="zh-TW" dirty="0" smtClean="0"/>
              <a:t>The processor has to save the “</a:t>
            </a:r>
            <a:r>
              <a:rPr lang="en-US" altLang="zh-TW" dirty="0" smtClean="0">
                <a:solidFill>
                  <a:srgbClr val="FF0000"/>
                </a:solidFill>
              </a:rPr>
              <a:t>state</a:t>
            </a:r>
            <a:r>
              <a:rPr lang="en-US" altLang="zh-TW" dirty="0" smtClean="0"/>
              <a:t>” of the program onto the stack and restoring them at the end of ISR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標楷體"/>
      </a:majorFont>
      <a:minorFont>
        <a:latin typeface="Calibri"/>
        <a:ea typeface="標楷體"/>
        <a:cs typeface="標楷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標楷體" charset="0"/>
            <a:cs typeface="標楷體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標楷體" charset="0"/>
            <a:cs typeface="標楷體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4167</TotalTime>
  <Words>1889</Words>
  <Application>Microsoft Office PowerPoint</Application>
  <PresentationFormat>如螢幕大小 (4:3)</PresentationFormat>
  <Paragraphs>346</Paragraphs>
  <Slides>33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44" baseType="lpstr">
      <vt:lpstr>新細明體</vt:lpstr>
      <vt:lpstr>標楷體</vt:lpstr>
      <vt:lpstr>Arial</vt:lpstr>
      <vt:lpstr>Calibri</vt:lpstr>
      <vt:lpstr>Comic Sans MS</vt:lpstr>
      <vt:lpstr>Courier New</vt:lpstr>
      <vt:lpstr>Symbol</vt:lpstr>
      <vt:lpstr>Tahoma</vt:lpstr>
      <vt:lpstr>Times New Roman</vt:lpstr>
      <vt:lpstr>Wingdings</vt:lpstr>
      <vt:lpstr>Contemporary Portrait</vt:lpstr>
      <vt:lpstr>CS4101 嵌入式系統概論  Interrupts </vt:lpstr>
      <vt:lpstr>Inside MSP430 (MSP430G2551)</vt:lpstr>
      <vt:lpstr>Introduction</vt:lpstr>
      <vt:lpstr>Option 1</vt:lpstr>
      <vt:lpstr>Sample Code 1 for Input from Lab 2</vt:lpstr>
      <vt:lpstr>Option 2</vt:lpstr>
      <vt:lpstr>Outline</vt:lpstr>
      <vt:lpstr>Interrupt: Processor’s Perspective</vt:lpstr>
      <vt:lpstr>Interrupt: Processor’s Perspective</vt:lpstr>
      <vt:lpstr>Interrupt Service Routine</vt:lpstr>
      <vt:lpstr>Interrupt: Program’s Perspective</vt:lpstr>
      <vt:lpstr>Disabling Interrupts</vt:lpstr>
      <vt:lpstr>Where to Put ISR Code?</vt:lpstr>
      <vt:lpstr>How to Know Who Interrupts?</vt:lpstr>
      <vt:lpstr>Some Common Questions</vt:lpstr>
      <vt:lpstr>Some Common Questions</vt:lpstr>
      <vt:lpstr>Interrupt Latency</vt:lpstr>
      <vt:lpstr>Sources of Interrupt Overhead</vt:lpstr>
      <vt:lpstr>Outline</vt:lpstr>
      <vt:lpstr>The Shared-Data Problem</vt:lpstr>
      <vt:lpstr>The Shared-Data Problem</vt:lpstr>
      <vt:lpstr>The Shared-Data Problem</vt:lpstr>
      <vt:lpstr>Solving Shared-Data Problem</vt:lpstr>
      <vt:lpstr>Solving Shared-Data Problem</vt:lpstr>
      <vt:lpstr>Outline</vt:lpstr>
      <vt:lpstr>Know When an Interrupt Occurs</vt:lpstr>
      <vt:lpstr>Ex: Timer_A Interrupt Enabling</vt:lpstr>
      <vt:lpstr>When an Interrupt Is Requested</vt:lpstr>
      <vt:lpstr>After an Interrupt Is Serviced</vt:lpstr>
      <vt:lpstr>Where to Find ISRs?</vt:lpstr>
      <vt:lpstr>PowerPoint 簡報</vt:lpstr>
      <vt:lpstr>Sample Code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CS4101 嵌入式系統概論  Interrupts </dc:title>
  <dc:creator>Chung-Ta King</dc:creator>
  <cp:lastModifiedBy>Chung-Ta King</cp:lastModifiedBy>
  <cp:revision>442</cp:revision>
  <dcterms:created xsi:type="dcterms:W3CDTF">2000-02-07T23:54:30Z</dcterms:created>
  <dcterms:modified xsi:type="dcterms:W3CDTF">2015-10-13T15:58:27Z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