
<file path=[Content_Types].xml><?xml version="1.0" encoding="utf-8"?>
<Types xmlns="http://schemas.openxmlformats.org/package/2006/content-types"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3649" r:id="rId1"/>
  </p:sldMasterIdLst>
  <p:notesMasterIdLst>
    <p:notesMasterId r:id="rId35"/>
  </p:notesMasterIdLst>
  <p:handoutMasterIdLst>
    <p:handoutMasterId r:id="rId36"/>
  </p:handoutMasterIdLst>
  <p:sldIdLst>
    <p:sldId id="288" r:id="rId2"/>
    <p:sldId id="474" r:id="rId3"/>
    <p:sldId id="444" r:id="rId4"/>
    <p:sldId id="445" r:id="rId5"/>
    <p:sldId id="475" r:id="rId6"/>
    <p:sldId id="446" r:id="rId7"/>
    <p:sldId id="447" r:id="rId8"/>
    <p:sldId id="448" r:id="rId9"/>
    <p:sldId id="449" r:id="rId10"/>
    <p:sldId id="450" r:id="rId11"/>
    <p:sldId id="451" r:id="rId12"/>
    <p:sldId id="452" r:id="rId13"/>
    <p:sldId id="453" r:id="rId14"/>
    <p:sldId id="454" r:id="rId15"/>
    <p:sldId id="455" r:id="rId16"/>
    <p:sldId id="456" r:id="rId17"/>
    <p:sldId id="457" r:id="rId18"/>
    <p:sldId id="458" r:id="rId19"/>
    <p:sldId id="459" r:id="rId20"/>
    <p:sldId id="460" r:id="rId21"/>
    <p:sldId id="461" r:id="rId22"/>
    <p:sldId id="462" r:id="rId23"/>
    <p:sldId id="463" r:id="rId24"/>
    <p:sldId id="464" r:id="rId25"/>
    <p:sldId id="465" r:id="rId26"/>
    <p:sldId id="466" r:id="rId27"/>
    <p:sldId id="467" r:id="rId28"/>
    <p:sldId id="468" r:id="rId29"/>
    <p:sldId id="469" r:id="rId30"/>
    <p:sldId id="470" r:id="rId31"/>
    <p:sldId id="471" r:id="rId32"/>
    <p:sldId id="472" r:id="rId33"/>
    <p:sldId id="473" r:id="rId34"/>
  </p:sldIdLst>
  <p:sldSz cx="9144000" cy="6858000" type="screen4x3"/>
  <p:notesSz cx="10234613" cy="70993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36">
          <p15:clr>
            <a:srgbClr val="A4A3A4"/>
          </p15:clr>
        </p15:guide>
        <p15:guide id="2" pos="322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33"/>
    <a:srgbClr val="33CC33"/>
    <a:srgbClr val="FFCC66"/>
    <a:srgbClr val="FFCC99"/>
    <a:srgbClr val="FF0000"/>
    <a:srgbClr val="99CCFF"/>
    <a:srgbClr val="99FF99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1286" y="53"/>
      </p:cViewPr>
      <p:guideLst>
        <p:guide orient="horz" pos="316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7733"/>
    </p:cViewPr>
  </p:sorterViewPr>
  <p:notesViewPr>
    <p:cSldViewPr>
      <p:cViewPr>
        <p:scale>
          <a:sx n="100" d="100"/>
          <a:sy n="100" d="100"/>
        </p:scale>
        <p:origin x="-58" y="1675"/>
      </p:cViewPr>
      <p:guideLst>
        <p:guide orient="horz" pos="2236"/>
        <p:guide pos="322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>
            <a:lvl1pPr defTabSz="915988">
              <a:defRPr sz="1200"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zh-TW"/>
          </a:p>
        </p:txBody>
      </p:sp>
      <p:sp>
        <p:nvSpPr>
          <p:cNvPr id="2334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799138" y="0"/>
            <a:ext cx="4433887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>
            <a:lvl1pPr algn="r" defTabSz="915988">
              <a:defRPr sz="1200"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zh-TW"/>
          </a:p>
        </p:txBody>
      </p:sp>
      <p:sp>
        <p:nvSpPr>
          <p:cNvPr id="2334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74370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defTabSz="915988">
              <a:defRPr sz="1200"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zh-TW"/>
          </a:p>
        </p:txBody>
      </p:sp>
      <p:sp>
        <p:nvSpPr>
          <p:cNvPr id="2334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799138" y="6743700"/>
            <a:ext cx="4433887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algn="r" defTabSz="915988">
              <a:defRPr sz="1200" smtClean="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fld id="{F8720FD9-120A-45D0-BD27-F980DB659080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913462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>
            <a:lvl1pPr defTabSz="990600" eaLnBrk="1" hangingPunct="1">
              <a:defRPr kumimoji="1" sz="1300"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zh-TW"/>
          </a:p>
        </p:txBody>
      </p:sp>
      <p:sp>
        <p:nvSpPr>
          <p:cNvPr id="169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800725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kumimoji="1" sz="1300"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zh-TW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341688" y="533400"/>
            <a:ext cx="3549650" cy="26622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9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63663" y="3373438"/>
            <a:ext cx="7507287" cy="319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按一下以編輯母片文字樣式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169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745288"/>
            <a:ext cx="4433888" cy="354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9040" tIns="49520" rIns="99040" bIns="49520" numCol="1" anchor="b" anchorCtr="0" compatLnSpc="1">
            <a:prstTxWarp prst="textNoShape">
              <a:avLst/>
            </a:prstTxWarp>
          </a:bodyPr>
          <a:lstStyle>
            <a:lvl1pPr defTabSz="990600" eaLnBrk="1" hangingPunct="1">
              <a:defRPr kumimoji="1" sz="1300"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zh-TW"/>
          </a:p>
        </p:txBody>
      </p:sp>
      <p:sp>
        <p:nvSpPr>
          <p:cNvPr id="169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800725" y="6745288"/>
            <a:ext cx="4433888" cy="354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9040" tIns="49520" rIns="99040" bIns="49520" numCol="1" anchor="b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kumimoji="1" sz="1300" smtClean="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fld id="{98EEF703-A619-4889-95DC-465EFE4F83EA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68290735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新細明體" charset="0"/>
        <a:cs typeface="新細明體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新細明體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新細明體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新細明體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新細明體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9pPr>
          </a:lstStyle>
          <a:p>
            <a:fld id="{3B86379F-0E54-4248-BCA5-50E92997FB01}" type="slidenum">
              <a:rPr lang="zh-TW" altLang="en-US" sz="1300">
                <a:latin typeface="Times New Roman" panose="02020603050405020304" pitchFamily="18" charset="0"/>
                <a:ea typeface="新細明體" panose="02020500000000000000" pitchFamily="18" charset="-120"/>
              </a:rPr>
              <a:pPr/>
              <a:t>2</a:t>
            </a:fld>
            <a:endParaRPr lang="zh-TW" altLang="zh-TW" sz="130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8195" name="Rectangle 7"/>
          <p:cNvSpPr txBox="1">
            <a:spLocks noGrp="1" noChangeArrowheads="1"/>
          </p:cNvSpPr>
          <p:nvPr/>
        </p:nvSpPr>
        <p:spPr bwMode="auto">
          <a:xfrm>
            <a:off x="5800725" y="6745288"/>
            <a:ext cx="4433888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0" tIns="49520" rIns="99040" bIns="49520" anchor="b"/>
          <a:lstStyle>
            <a:lvl1pPr defTabSz="990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9pPr>
          </a:lstStyle>
          <a:p>
            <a:pPr algn="r" eaLnBrk="1" hangingPunct="1"/>
            <a:fld id="{1CA3AC31-3878-4C01-BDE7-698669F042E0}" type="slidenum">
              <a:rPr kumimoji="1" lang="zh-TW" altLang="en-US" sz="1300">
                <a:latin typeface="Times New Roman" panose="02020603050405020304" pitchFamily="18" charset="0"/>
                <a:ea typeface="新細明體" panose="02020500000000000000" pitchFamily="18" charset="-120"/>
              </a:rPr>
              <a:pPr algn="r" eaLnBrk="1" hangingPunct="1"/>
              <a:t>2</a:t>
            </a:fld>
            <a:endParaRPr kumimoji="1" lang="zh-TW" altLang="zh-TW" sz="130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8196" name="Rectangle 7"/>
          <p:cNvSpPr txBox="1">
            <a:spLocks noGrp="1" noChangeArrowheads="1"/>
          </p:cNvSpPr>
          <p:nvPr/>
        </p:nvSpPr>
        <p:spPr bwMode="auto">
          <a:xfrm>
            <a:off x="5800725" y="6745288"/>
            <a:ext cx="4433888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0" tIns="49520" rIns="99040" bIns="49520" anchor="b"/>
          <a:lstStyle>
            <a:lvl1pPr defTabSz="990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9pPr>
          </a:lstStyle>
          <a:p>
            <a:pPr algn="r" eaLnBrk="1" hangingPunct="1"/>
            <a:fld id="{35A2AFDA-A0F5-4CDE-8930-8053CF981343}" type="slidenum">
              <a:rPr kumimoji="1" lang="zh-TW" altLang="en-US" sz="1300">
                <a:latin typeface="Times New Roman" panose="02020603050405020304" pitchFamily="18" charset="0"/>
                <a:ea typeface="新細明體" panose="02020500000000000000" pitchFamily="18" charset="-120"/>
              </a:rPr>
              <a:pPr algn="r" eaLnBrk="1" hangingPunct="1"/>
              <a:t>2</a:t>
            </a:fld>
            <a:endParaRPr kumimoji="1" lang="zh-TW" altLang="zh-TW" sz="130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8197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8" name="備忘稿版面配置區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8199" name="投影片編號版面配置區 3"/>
          <p:cNvSpPr txBox="1">
            <a:spLocks noGrp="1"/>
          </p:cNvSpPr>
          <p:nvPr/>
        </p:nvSpPr>
        <p:spPr bwMode="auto">
          <a:xfrm>
            <a:off x="5800725" y="6745288"/>
            <a:ext cx="4433888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0" tIns="49520" rIns="99040" bIns="49520" anchor="b"/>
          <a:lstStyle>
            <a:lvl1pPr defTabSz="990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9pPr>
          </a:lstStyle>
          <a:p>
            <a:pPr algn="r" eaLnBrk="1" hangingPunct="1"/>
            <a:fld id="{2B963D28-E0C8-419A-874A-87253D01E11D}" type="slidenum">
              <a:rPr kumimoji="1" lang="zh-TW" altLang="en-US" sz="1300">
                <a:latin typeface="Times New Roman" panose="02020603050405020304" pitchFamily="18" charset="0"/>
                <a:ea typeface="新細明體" panose="02020500000000000000" pitchFamily="18" charset="-120"/>
              </a:rPr>
              <a:pPr algn="r" eaLnBrk="1" hangingPunct="1"/>
              <a:t>2</a:t>
            </a:fld>
            <a:endParaRPr kumimoji="1" lang="en-US" altLang="zh-TW" sz="130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859706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Problem with polling: inexact</a:t>
            </a:r>
            <a:r>
              <a:rPr lang="en-US" altLang="zh-TW" baseline="0" dirty="0" smtClean="0"/>
              <a:t> timing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EEF703-A619-4889-95DC-465EFE4F83EA}" type="slidenum">
              <a:rPr lang="zh-TW" altLang="en-US" smtClean="0"/>
              <a:pPr>
                <a:defRPr/>
              </a:pPr>
              <a:t>3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7165423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備忘稿版面配置區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zh-TW" smtClean="0">
                <a:latin typeface="Times New Roman" panose="02020603050405020304" pitchFamily="18" charset="0"/>
                <a:ea typeface="新細明體" panose="02020500000000000000" pitchFamily="18" charset="-120"/>
              </a:rPr>
              <a:t>Whenever button is down, turn LED off. Whenever button is up, turn LED on.</a:t>
            </a:r>
            <a:endParaRPr lang="zh-TW" altLang="en-US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11268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9pPr>
          </a:lstStyle>
          <a:p>
            <a:fld id="{8A6BB83B-C823-4068-9CDC-D0EDEB7CB993}" type="slidenum">
              <a:rPr lang="zh-TW" altLang="en-US" sz="1300">
                <a:latin typeface="Times New Roman" panose="02020603050405020304" pitchFamily="18" charset="0"/>
                <a:ea typeface="新細明體" panose="02020500000000000000" pitchFamily="18" charset="-120"/>
              </a:rPr>
              <a:pPr/>
              <a:t>4</a:t>
            </a:fld>
            <a:endParaRPr lang="zh-TW" altLang="zh-TW" sz="130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010174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9pPr>
          </a:lstStyle>
          <a:p>
            <a:fld id="{5AA9DCC7-E3D4-454A-BBB6-D96A56F7E5C2}" type="slidenum">
              <a:rPr lang="zh-TW" altLang="en-US" sz="1300">
                <a:latin typeface="Times New Roman" panose="02020603050405020304" pitchFamily="18" charset="0"/>
                <a:ea typeface="新細明體" panose="02020500000000000000" pitchFamily="18" charset="-120"/>
              </a:rPr>
              <a:pPr/>
              <a:t>30</a:t>
            </a:fld>
            <a:endParaRPr lang="zh-TW" altLang="zh-TW" sz="130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8915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6" name="備忘稿版面配置區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zh-TW" smtClean="0">
                <a:latin typeface="Times New Roman" panose="02020603050405020304" pitchFamily="18" charset="0"/>
                <a:ea typeface="新細明體" panose="02020500000000000000" pitchFamily="18" charset="-120"/>
              </a:rPr>
              <a:t>The MSP430 uses </a:t>
            </a:r>
            <a:r>
              <a:rPr lang="en-US" altLang="zh-TW" b="1" smtClean="0">
                <a:latin typeface="Times New Roman" panose="02020603050405020304" pitchFamily="18" charset="0"/>
                <a:ea typeface="新細明體" panose="02020500000000000000" pitchFamily="18" charset="-120"/>
              </a:rPr>
              <a:t>vectored interrupts</a:t>
            </a:r>
            <a:r>
              <a:rPr lang="en-US" altLang="zh-TW" smtClean="0">
                <a:latin typeface="Times New Roman" panose="02020603050405020304" pitchFamily="18" charset="0"/>
                <a:ea typeface="新細明體" panose="02020500000000000000" pitchFamily="18" charset="-120"/>
              </a:rPr>
              <a:t>, which means </a:t>
            </a:r>
            <a:r>
              <a:rPr lang="en-US" altLang="zh-TW" b="1" smtClean="0">
                <a:latin typeface="Times New Roman" panose="02020603050405020304" pitchFamily="18" charset="0"/>
                <a:ea typeface="新細明體" panose="02020500000000000000" pitchFamily="18" charset="-120"/>
              </a:rPr>
              <a:t>that the address of each ISR—its vector—is stored in a vector table at a deﬁned address in memory. </a:t>
            </a:r>
            <a:r>
              <a:rPr lang="en-US" altLang="zh-TW" smtClean="0">
                <a:latin typeface="Times New Roman" panose="02020603050405020304" pitchFamily="18" charset="0"/>
                <a:ea typeface="新細明體" panose="02020500000000000000" pitchFamily="18" charset="-120"/>
              </a:rPr>
              <a:t>In most cases each vector is associated with a unique interrupt but some sources share a vector. The ISR itself must locate the source of interrupts that share vectors. For example, TAIFG shares a vector with the capture/compare interrupts for all channels of Timer_A other than 0. Channel 0 has its own interrupt ﬂag TACCR0 CCIFG and separate vector.</a:t>
            </a:r>
            <a:endParaRPr lang="zh-TW" altLang="en-US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8917" name="投影片編號版面配置區 3"/>
          <p:cNvSpPr txBox="1">
            <a:spLocks noGrp="1"/>
          </p:cNvSpPr>
          <p:nvPr/>
        </p:nvSpPr>
        <p:spPr bwMode="auto">
          <a:xfrm>
            <a:off x="5800725" y="6745288"/>
            <a:ext cx="4433888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0" tIns="49520" rIns="99040" bIns="49520" anchor="b"/>
          <a:lstStyle>
            <a:lvl1pPr defTabSz="990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9pPr>
          </a:lstStyle>
          <a:p>
            <a:pPr algn="r" eaLnBrk="1" hangingPunct="1"/>
            <a:fld id="{141E2F3C-2DC5-4E02-B4D9-6A6EAB57E886}" type="slidenum">
              <a:rPr kumimoji="1" lang="zh-TW" altLang="en-US" sz="1300">
                <a:latin typeface="Times New Roman" panose="02020603050405020304" pitchFamily="18" charset="0"/>
                <a:ea typeface="新細明體" panose="02020500000000000000" pitchFamily="18" charset="-120"/>
              </a:rPr>
              <a:pPr algn="r" eaLnBrk="1" hangingPunct="1"/>
              <a:t>30</a:t>
            </a:fld>
            <a:endParaRPr kumimoji="1" lang="en-US" altLang="zh-TW" sz="130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704091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9pPr>
          </a:lstStyle>
          <a:p>
            <a:fld id="{D04A1870-3B90-4221-A46F-C7BF1AACF150}" type="slidenum">
              <a:rPr lang="zh-TW" altLang="en-US" sz="1300">
                <a:latin typeface="Times New Roman" panose="02020603050405020304" pitchFamily="18" charset="0"/>
                <a:ea typeface="新細明體" panose="02020500000000000000" pitchFamily="18" charset="-120"/>
              </a:rPr>
              <a:pPr/>
              <a:t>31</a:t>
            </a:fld>
            <a:endParaRPr lang="zh-TW" altLang="zh-TW" sz="130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40963" name="Rectangle 7"/>
          <p:cNvSpPr txBox="1">
            <a:spLocks noGrp="1" noChangeArrowheads="1"/>
          </p:cNvSpPr>
          <p:nvPr/>
        </p:nvSpPr>
        <p:spPr bwMode="auto">
          <a:xfrm>
            <a:off x="5799138" y="6745288"/>
            <a:ext cx="4435475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0" tIns="49520" rIns="99040" bIns="49520" anchor="b"/>
          <a:lstStyle>
            <a:lvl1pPr defTabSz="990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9pPr>
          </a:lstStyle>
          <a:p>
            <a:pPr algn="r" eaLnBrk="1" hangingPunct="1"/>
            <a:fld id="{6BF16609-086C-474B-B8A3-4AF2EE153087}" type="slidenum">
              <a:rPr kumimoji="1" lang="zh-TW" altLang="en-US" sz="1300">
                <a:latin typeface="Times New Roman" panose="02020603050405020304" pitchFamily="18" charset="0"/>
                <a:ea typeface="新細明體" panose="02020500000000000000" pitchFamily="18" charset="-120"/>
              </a:rPr>
              <a:pPr algn="r" eaLnBrk="1" hangingPunct="1"/>
              <a:t>31</a:t>
            </a:fld>
            <a:endParaRPr kumimoji="1" lang="zh-TW" altLang="zh-TW" sz="130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40964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343275" y="533400"/>
            <a:ext cx="3549650" cy="2662238"/>
          </a:xfrm>
          <a:ln/>
        </p:spPr>
      </p:sp>
      <p:sp>
        <p:nvSpPr>
          <p:cNvPr id="40965" name="備忘稿版面配置區 2"/>
          <p:cNvSpPr>
            <a:spLocks noGrp="1"/>
          </p:cNvSpPr>
          <p:nvPr>
            <p:ph type="body" idx="1"/>
          </p:nvPr>
        </p:nvSpPr>
        <p:spPr>
          <a:xfrm>
            <a:off x="1365250" y="3373438"/>
            <a:ext cx="7504113" cy="31924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40966" name="投影片編號版面配置區 3"/>
          <p:cNvSpPr txBox="1">
            <a:spLocks noGrp="1"/>
          </p:cNvSpPr>
          <p:nvPr/>
        </p:nvSpPr>
        <p:spPr bwMode="auto">
          <a:xfrm>
            <a:off x="5799138" y="6745288"/>
            <a:ext cx="4435475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0" tIns="49520" rIns="99040" bIns="49520" anchor="b"/>
          <a:lstStyle>
            <a:lvl1pPr defTabSz="990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9pPr>
          </a:lstStyle>
          <a:p>
            <a:pPr algn="r" eaLnBrk="1" hangingPunct="1"/>
            <a:fld id="{3BF63105-2137-46DD-B4CF-1085AA24FA3D}" type="slidenum">
              <a:rPr kumimoji="1" lang="zh-TW" altLang="en-US" sz="1300">
                <a:latin typeface="Times New Roman" panose="02020603050405020304" pitchFamily="18" charset="0"/>
                <a:ea typeface="新細明體" panose="02020500000000000000" pitchFamily="18" charset="-120"/>
              </a:rPr>
              <a:pPr algn="r" eaLnBrk="1" hangingPunct="1"/>
              <a:t>31</a:t>
            </a:fld>
            <a:endParaRPr kumimoji="1" lang="en-US" altLang="zh-TW" sz="130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232842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>
            <a:spLocks noChangeArrowheads="1"/>
          </p:cNvSpPr>
          <p:nvPr userDrawn="1"/>
        </p:nvSpPr>
        <p:spPr bwMode="auto">
          <a:xfrm>
            <a:off x="0" y="6138863"/>
            <a:ext cx="9144000" cy="719137"/>
          </a:xfrm>
          <a:prstGeom prst="rect">
            <a:avLst/>
          </a:prstGeom>
          <a:solidFill>
            <a:srgbClr val="7F108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/>
            <a:endParaRPr kumimoji="1" lang="zh-TW" altLang="en-US">
              <a:latin typeface="Calibri" panose="020F0502020204030204" pitchFamily="34" charset="0"/>
              <a:ea typeface="新細明體" panose="02020500000000000000" pitchFamily="18" charset="-120"/>
            </a:endParaRPr>
          </a:p>
        </p:txBody>
      </p:sp>
      <p:pic>
        <p:nvPicPr>
          <p:cNvPr id="5" name="Picture 11" descr="清大LOGO(鳥)"/>
          <p:cNvPicPr>
            <a:picLocks noChangeAspect="1" noChangeArrowheads="1"/>
          </p:cNvPicPr>
          <p:nvPr userDrawn="1"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163"/>
            <a:ext cx="1619250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4" descr="清大書法字 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6210300"/>
            <a:ext cx="2087563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15"/>
          <p:cNvSpPr txBox="1">
            <a:spLocks noChangeArrowheads="1"/>
          </p:cNvSpPr>
          <p:nvPr userDrawn="1"/>
        </p:nvSpPr>
        <p:spPr bwMode="auto">
          <a:xfrm>
            <a:off x="682625" y="6553200"/>
            <a:ext cx="2520950" cy="304800"/>
          </a:xfrm>
          <a:prstGeom prst="rect">
            <a:avLst/>
          </a:prstGeom>
          <a:noFill/>
          <a:ln>
            <a:noFill/>
          </a:ln>
          <a:effectLst>
            <a:prstShdw prst="shdw17" dist="17961" dir="13500000">
              <a:srgbClr val="993D00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/>
            <a:r>
              <a:rPr kumimoji="1" lang="en-US" altLang="zh-TW"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t>National Tsing Hua University</a:t>
            </a:r>
          </a:p>
        </p:txBody>
      </p:sp>
      <p:pic>
        <p:nvPicPr>
          <p:cNvPr id="8" name="Picture 13" descr="清大LOGO(圓)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81725"/>
            <a:ext cx="684213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692150"/>
            <a:ext cx="8010525" cy="2382838"/>
          </a:xfrm>
        </p:spPr>
        <p:txBody>
          <a:bodyPr/>
          <a:lstStyle>
            <a:lvl1pPr algn="ctr">
              <a:lnSpc>
                <a:spcPct val="100000"/>
              </a:lnSpc>
              <a:defRPr sz="4400"/>
            </a:lvl1pPr>
          </a:lstStyle>
          <a:p>
            <a:pPr lvl="0"/>
            <a:r>
              <a:rPr lang="en-US" altLang="zh-TW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650" y="3716338"/>
            <a:ext cx="7778750" cy="1584325"/>
          </a:xfrm>
        </p:spPr>
        <p:txBody>
          <a:bodyPr/>
          <a:lstStyle>
            <a:lvl1pPr marL="0" indent="0" algn="ctr">
              <a:spcBef>
                <a:spcPct val="15000"/>
              </a:spcBef>
              <a:buFontTx/>
              <a:buNone/>
              <a:defRPr sz="3200"/>
            </a:lvl1pPr>
          </a:lstStyle>
          <a:p>
            <a:pPr lvl="0"/>
            <a:r>
              <a:rPr lang="en-US" altLang="zh-TW" noProof="0" smtClean="0"/>
              <a:t>Click to edit Master subtitle style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711200" y="6229350"/>
            <a:ext cx="1930400" cy="514350"/>
          </a:xfrm>
          <a:prstGeom prst="rect">
            <a:avLst/>
          </a:prstGeom>
          <a:extLst>
            <a:ext uri="{909E8E84-426E-40dd-AFC4-6F175D3DCCD1}"/>
            <a:ext uri="{91240B29-F687-4f45-9708-019B960494DF}"/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rgbClr val="5E574E"/>
                </a:solidFill>
                <a:latin typeface="Arial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zh-TW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49600" y="6229350"/>
            <a:ext cx="28448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pPr>
              <a:defRPr/>
            </a:pPr>
            <a:endParaRPr lang="zh-TW"/>
          </a:p>
        </p:txBody>
      </p:sp>
      <p:sp>
        <p:nvSpPr>
          <p:cNvPr id="11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604000" y="6229350"/>
            <a:ext cx="1828800" cy="5143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7126D7-2226-4CF4-89DC-1CA388FF3E0E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629789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990E11-D4C9-4736-9586-DD2A24C439AA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0239600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6559550" y="228600"/>
            <a:ext cx="2051050" cy="58642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06400" y="228600"/>
            <a:ext cx="6000750" cy="58642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F990B5-0C4C-429A-9F6E-F0C8CEFC6D17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633899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EAD3E7-B039-4A93-AACD-1369AB5C0DA9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90772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FD7977-9BA0-48E7-81F9-590A1D8BC6BA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067542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25450" y="1125538"/>
            <a:ext cx="4013200" cy="49672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91050" y="1125538"/>
            <a:ext cx="4013200" cy="49672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8637AE-06FB-472C-8804-23E15062B4AF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581607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E21326-5002-4537-AB4D-A4F024E54A7D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780312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C97D5C-740A-4F5C-A848-0CD35FD783BB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925058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D4F8DA-99A1-4CF9-A981-2621FECEC23E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658611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2C183B-1CFB-48EF-8328-1C115138F735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058475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51E77D-F4F5-4B7C-8CD9-C31B3E34D152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795937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"/>
          <p:cNvSpPr>
            <a:spLocks noChangeArrowheads="1"/>
          </p:cNvSpPr>
          <p:nvPr userDrawn="1"/>
        </p:nvSpPr>
        <p:spPr bwMode="auto">
          <a:xfrm>
            <a:off x="0" y="6138863"/>
            <a:ext cx="9144000" cy="719137"/>
          </a:xfrm>
          <a:prstGeom prst="rect">
            <a:avLst/>
          </a:prstGeom>
          <a:solidFill>
            <a:srgbClr val="7F108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/>
            <a:endParaRPr kumimoji="1" lang="zh-TW" altLang="en-US">
              <a:latin typeface="Calibri" panose="020F0502020204030204" pitchFamily="34" charset="0"/>
              <a:ea typeface="新細明體" panose="02020500000000000000" pitchFamily="18" charset="-120"/>
            </a:endParaRPr>
          </a:p>
        </p:txBody>
      </p:sp>
      <p:pic>
        <p:nvPicPr>
          <p:cNvPr id="1027" name="Picture 11" descr="清大LOGO(鳥)"/>
          <p:cNvPicPr>
            <a:picLocks noChangeAspect="1" noChangeArrowheads="1"/>
          </p:cNvPicPr>
          <p:nvPr userDrawn="1"/>
        </p:nvPicPr>
        <p:blipFill>
          <a:blip r:embed="rId1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163"/>
            <a:ext cx="1619250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6400" y="228600"/>
            <a:ext cx="8204200" cy="67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title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25450" y="1125538"/>
            <a:ext cx="8178800" cy="4967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2935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solidFill>
                  <a:schemeClr val="bg2"/>
                </a:solidFill>
                <a:latin typeface="Arial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31000" y="622935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 smtClean="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fld id="{AB17737F-DE39-4645-9C7E-900D1ED27EF8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  <p:sp>
        <p:nvSpPr>
          <p:cNvPr id="1032" name="Rectangle 9"/>
          <p:cNvSpPr>
            <a:spLocks noChangeArrowheads="1"/>
          </p:cNvSpPr>
          <p:nvPr userDrawn="1"/>
        </p:nvSpPr>
        <p:spPr bwMode="auto">
          <a:xfrm>
            <a:off x="0" y="908050"/>
            <a:ext cx="9144000" cy="144463"/>
          </a:xfrm>
          <a:prstGeom prst="rect">
            <a:avLst/>
          </a:prstGeom>
          <a:solidFill>
            <a:srgbClr val="7F108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/>
            <a:endParaRPr kumimoji="1" lang="zh-TW" altLang="en-US">
              <a:latin typeface="Calibri" panose="020F0502020204030204" pitchFamily="34" charset="0"/>
              <a:ea typeface="新細明體" panose="02020500000000000000" pitchFamily="18" charset="-120"/>
            </a:endParaRPr>
          </a:p>
        </p:txBody>
      </p:sp>
      <p:pic>
        <p:nvPicPr>
          <p:cNvPr id="1033" name="Picture 14" descr="清大書法字 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6210300"/>
            <a:ext cx="2087563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 Box 15"/>
          <p:cNvSpPr txBox="1">
            <a:spLocks noChangeArrowheads="1"/>
          </p:cNvSpPr>
          <p:nvPr userDrawn="1"/>
        </p:nvSpPr>
        <p:spPr bwMode="auto">
          <a:xfrm>
            <a:off x="682625" y="6553200"/>
            <a:ext cx="2520950" cy="304800"/>
          </a:xfrm>
          <a:prstGeom prst="rect">
            <a:avLst/>
          </a:prstGeom>
          <a:noFill/>
          <a:ln>
            <a:noFill/>
          </a:ln>
          <a:effectLst>
            <a:prstShdw prst="shdw17" dist="17961" dir="13500000">
              <a:srgbClr val="993D00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/>
            <a:r>
              <a:rPr kumimoji="1" lang="en-US" altLang="zh-TW"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t>National Tsing Hua University</a:t>
            </a:r>
          </a:p>
        </p:txBody>
      </p:sp>
      <p:pic>
        <p:nvPicPr>
          <p:cNvPr id="1035" name="Picture 13" descr="清大LOGO(圓)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81725"/>
            <a:ext cx="684213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charset="0"/>
          <a:ea typeface="標楷體" charset="0"/>
          <a:cs typeface="標楷體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charset="0"/>
          <a:ea typeface="標楷體" charset="0"/>
          <a:cs typeface="標楷體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charset="0"/>
          <a:ea typeface="標楷體" charset="0"/>
          <a:cs typeface="標楷體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charset="0"/>
          <a:ea typeface="標楷體" charset="0"/>
          <a:cs typeface="標楷體" charset="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charset="0"/>
          <a:ea typeface="標楷體" charset="0"/>
          <a:cs typeface="標楷體" charset="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charset="0"/>
          <a:ea typeface="標楷體" charset="0"/>
          <a:cs typeface="標楷體" charset="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charset="0"/>
          <a:ea typeface="標楷體" charset="0"/>
          <a:cs typeface="標楷體" charset="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charset="0"/>
          <a:ea typeface="標楷體" charset="0"/>
          <a:cs typeface="標楷體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Char char="•"/>
        <a:defRPr kumimoji="1"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Font typeface="Symbol" panose="05050102010706020507" pitchFamily="18" charset="2"/>
        <a:buChar char="-"/>
        <a:defRPr kumimoji="1"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Char char="•"/>
        <a:defRPr kumimoji="1" sz="2200">
          <a:solidFill>
            <a:schemeClr val="tx1"/>
          </a:solidFill>
          <a:latin typeface="+mn-lt"/>
          <a:ea typeface="+mn-ea"/>
          <a:cs typeface="+mn-cs"/>
        </a:defRPr>
      </a:lvl3pPr>
      <a:lvl4pPr marL="1562100" indent="-22860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Font typeface="Wingdings" panose="05000000000000000000" pitchFamily="2" charset="2"/>
        <a:buChar char="­"/>
        <a:defRPr kumimoji="1" sz="2000">
          <a:solidFill>
            <a:schemeClr val="tx1"/>
          </a:solidFill>
          <a:latin typeface="+mn-lt"/>
          <a:ea typeface="+mn-ea"/>
          <a:cs typeface="+mn-cs"/>
        </a:defRPr>
      </a:lvl4pPr>
      <a:lvl5pPr marL="1981200" indent="-22860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Char char="–"/>
        <a:defRPr kumimoji="1">
          <a:solidFill>
            <a:schemeClr val="tx1"/>
          </a:solidFill>
          <a:latin typeface="+mn-lt"/>
          <a:ea typeface="+mn-ea"/>
          <a:cs typeface="+mn-cs"/>
        </a:defRPr>
      </a:lvl5pPr>
      <a:lvl6pPr marL="2438400" indent="-22860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Char char="–"/>
        <a:defRPr kumimoji="1">
          <a:solidFill>
            <a:schemeClr val="tx1"/>
          </a:solidFill>
          <a:latin typeface="+mn-lt"/>
          <a:ea typeface="+mn-ea"/>
          <a:cs typeface="+mn-cs"/>
        </a:defRPr>
      </a:lvl6pPr>
      <a:lvl7pPr marL="2895600" indent="-22860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Char char="–"/>
        <a:defRPr kumimoji="1">
          <a:solidFill>
            <a:schemeClr val="tx1"/>
          </a:solidFill>
          <a:latin typeface="+mn-lt"/>
          <a:ea typeface="+mn-ea"/>
          <a:cs typeface="+mn-cs"/>
        </a:defRPr>
      </a:lvl7pPr>
      <a:lvl8pPr marL="3352800" indent="-22860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Char char="–"/>
        <a:defRPr kumimoji="1">
          <a:solidFill>
            <a:schemeClr val="tx1"/>
          </a:solidFill>
          <a:latin typeface="+mn-lt"/>
          <a:ea typeface="+mn-ea"/>
          <a:cs typeface="+mn-cs"/>
        </a:defRPr>
      </a:lvl8pPr>
      <a:lvl9pPr marL="3810000" indent="-22860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Char char="–"/>
        <a:defRPr kumimoji="1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2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sz="3200" b="0" smtClean="0">
                <a:solidFill>
                  <a:schemeClr val="accent1"/>
                </a:solidFill>
                <a:latin typeface="Arial" panose="020B0604020202020204" pitchFamily="34" charset="0"/>
              </a:rPr>
              <a:t>CS4101 </a:t>
            </a:r>
            <a:r>
              <a:rPr lang="zh-TW" altLang="en-US" sz="3200" b="0" smtClean="0">
                <a:solidFill>
                  <a:schemeClr val="accent1"/>
                </a:solidFill>
                <a:latin typeface="Arial" panose="020B0604020202020204" pitchFamily="34" charset="0"/>
              </a:rPr>
              <a:t>嵌入式系統概論</a:t>
            </a:r>
            <a:r>
              <a:rPr lang="zh-TW" altLang="en-US" smtClean="0"/>
              <a:t/>
            </a:r>
            <a:br>
              <a:rPr lang="zh-TW" altLang="en-US" smtClean="0"/>
            </a:br>
            <a:r>
              <a:rPr lang="zh-TW" altLang="en-US" smtClean="0"/>
              <a:t/>
            </a:r>
            <a:br>
              <a:rPr lang="zh-TW" altLang="en-US" smtClean="0"/>
            </a:br>
            <a:r>
              <a:rPr lang="en-US" altLang="zh-TW" smtClean="0"/>
              <a:t>Interrupts </a:t>
            </a:r>
          </a:p>
        </p:txBody>
      </p:sp>
      <p:sp>
        <p:nvSpPr>
          <p:cNvPr id="5123" name="Rectangle 11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sz="2800" smtClean="0"/>
              <a:t>Prof. Chung-Ta King</a:t>
            </a:r>
          </a:p>
          <a:p>
            <a:r>
              <a:rPr lang="en-US" altLang="zh-TW" sz="2400" smtClean="0"/>
              <a:t>Department of Computer Science</a:t>
            </a:r>
          </a:p>
          <a:p>
            <a:r>
              <a:rPr lang="en-US" altLang="zh-TW" sz="2400" smtClean="0"/>
              <a:t>National Tsing Hua University, Taiwan</a:t>
            </a:r>
            <a:endParaRPr lang="zh-TW" altLang="en-US" sz="2400" smtClean="0"/>
          </a:p>
        </p:txBody>
      </p:sp>
      <p:sp>
        <p:nvSpPr>
          <p:cNvPr id="5124" name="Text Box 13"/>
          <p:cNvSpPr txBox="1">
            <a:spLocks noChangeArrowheads="1"/>
          </p:cNvSpPr>
          <p:nvPr/>
        </p:nvSpPr>
        <p:spPr bwMode="auto">
          <a:xfrm>
            <a:off x="1477963" y="5300663"/>
            <a:ext cx="6189662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00FF"/>
              </a:buClr>
              <a:buChar char="•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rgbClr val="0000FF"/>
              </a:buClr>
              <a:buFont typeface="Symbol" panose="05050102010706020507" pitchFamily="18" charset="2"/>
              <a:buChar char="-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rgbClr val="0000FF"/>
              </a:buClr>
              <a:buChar char="•"/>
              <a:defRPr kumimoji="1" sz="22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rgbClr val="0000FF"/>
              </a:buClr>
              <a:buFont typeface="Wingdings" panose="05000000000000000000" pitchFamily="2" charset="2"/>
              <a:buChar char="­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zh-TW" sz="1600">
                <a:latin typeface="Tahoma" panose="020B0604030504040204" pitchFamily="34" charset="0"/>
              </a:rPr>
              <a:t>Materials from </a:t>
            </a:r>
            <a:r>
              <a:rPr lang="en-US" altLang="zh-TW" sz="1600" i="1">
                <a:latin typeface="Tahoma" panose="020B0604030504040204" pitchFamily="34" charset="0"/>
              </a:rPr>
              <a:t>MSP430 Microcontroller Basics</a:t>
            </a:r>
            <a:r>
              <a:rPr lang="en-US" altLang="zh-TW" sz="1600">
                <a:latin typeface="Tahoma" panose="020B0604030504040204" pitchFamily="34" charset="0"/>
              </a:rPr>
              <a:t>, John H. Davies, Newnes, 2008</a:t>
            </a:r>
            <a:endParaRPr lang="zh-TW" altLang="en-US" sz="1600">
              <a:latin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FF"/>
              </a:buClr>
              <a:buChar char="•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rgbClr val="0000FF"/>
              </a:buClr>
              <a:buFont typeface="Symbol" panose="05050102010706020507" pitchFamily="18" charset="2"/>
              <a:buChar char="-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rgbClr val="0000FF"/>
              </a:buClr>
              <a:buChar char="•"/>
              <a:defRPr kumimoji="1" sz="22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rgbClr val="0000FF"/>
              </a:buClr>
              <a:buFont typeface="Wingdings" panose="05000000000000000000" pitchFamily="2" charset="2"/>
              <a:buChar char="­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fld id="{56814D85-BA3D-4380-B723-8570D542AEBF}" type="slidenum">
              <a:rPr kumimoji="0" lang="zh-TW" altLang="en-US"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pPr>
                <a:spcBef>
                  <a:spcPct val="50000"/>
                </a:spcBef>
                <a:buClrTx/>
                <a:buFontTx/>
                <a:buNone/>
              </a:pPr>
              <a:t>9</a:t>
            </a:fld>
            <a:endParaRPr kumimoji="0" lang="zh-TW" altLang="zh-TW" sz="1400">
              <a:solidFill>
                <a:schemeClr val="bg1"/>
              </a:solidFill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>
                <a:ea typeface="新細明體" panose="02020500000000000000" pitchFamily="18" charset="-120"/>
              </a:rPr>
              <a:t>Interrupt Service Routine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mtClean="0">
                <a:ea typeface="新細明體" panose="02020500000000000000" pitchFamily="18" charset="-120"/>
              </a:rPr>
              <a:t>The following shows an example of an ISR</a:t>
            </a:r>
          </a:p>
          <a:p>
            <a:pPr marL="620713" lvl="3" indent="0">
              <a:buFont typeface="Wingdings" panose="05000000000000000000" pitchFamily="2" charset="2"/>
              <a:buNone/>
            </a:pPr>
            <a:r>
              <a:rPr lang="en-US" altLang="zh-TW" b="1" u="sng" smtClean="0">
                <a:cs typeface="Tahoma" panose="020B0604030504040204" pitchFamily="34" charset="0"/>
              </a:rPr>
              <a:t>Task Code</a:t>
            </a:r>
            <a:r>
              <a:rPr lang="en-US" altLang="zh-TW" smtClean="0">
                <a:cs typeface="Tahoma" panose="020B0604030504040204" pitchFamily="34" charset="0"/>
              </a:rPr>
              <a:t>				</a:t>
            </a:r>
            <a:r>
              <a:rPr lang="en-US" altLang="zh-TW" b="1" u="sng" smtClean="0">
                <a:cs typeface="Tahoma" panose="020B0604030504040204" pitchFamily="34" charset="0"/>
              </a:rPr>
              <a:t>ISR</a:t>
            </a:r>
          </a:p>
          <a:p>
            <a:pPr marL="620713" lvl="4" indent="0">
              <a:buFont typeface="Wingdings" panose="05000000000000000000" pitchFamily="2" charset="2"/>
              <a:buNone/>
            </a:pPr>
            <a:r>
              <a:rPr lang="en-US" altLang="zh-TW" sz="2000" b="1" smtClean="0">
                <a:latin typeface="Courier New" panose="02070309020205020404" pitchFamily="49" charset="0"/>
                <a:ea typeface="新細明體" panose="02020500000000000000" pitchFamily="18" charset="-120"/>
              </a:rPr>
              <a:t>...</a:t>
            </a:r>
          </a:p>
          <a:p>
            <a:pPr marL="620713" lvl="4" indent="0">
              <a:buFont typeface="Wingdings" panose="05000000000000000000" pitchFamily="2" charset="2"/>
              <a:buNone/>
            </a:pPr>
            <a:r>
              <a:rPr lang="en-US" altLang="zh-TW" sz="2000" b="1" smtClean="0">
                <a:latin typeface="Courier New" panose="02070309020205020404" pitchFamily="49" charset="0"/>
                <a:ea typeface="新細明體" panose="02020500000000000000" pitchFamily="18" charset="-120"/>
              </a:rPr>
              <a:t>MOVE R1, R7</a:t>
            </a:r>
          </a:p>
          <a:p>
            <a:pPr marL="620713" lvl="4" indent="0">
              <a:buFont typeface="Wingdings" panose="05000000000000000000" pitchFamily="2" charset="2"/>
              <a:buNone/>
            </a:pPr>
            <a:r>
              <a:rPr lang="en-US" altLang="zh-TW" sz="2000" b="1" smtClean="0">
                <a:latin typeface="Courier New" panose="02070309020205020404" pitchFamily="49" charset="0"/>
                <a:ea typeface="新細明體" panose="02020500000000000000" pitchFamily="18" charset="-120"/>
              </a:rPr>
              <a:t>MUL R1, 5 			PUSH R1</a:t>
            </a:r>
          </a:p>
          <a:p>
            <a:pPr marL="620713" lvl="4" indent="0">
              <a:buFont typeface="Wingdings" panose="05000000000000000000" pitchFamily="2" charset="2"/>
              <a:buNone/>
            </a:pPr>
            <a:r>
              <a:rPr lang="en-US" altLang="zh-TW" sz="2000" b="1" smtClean="0">
                <a:latin typeface="Courier New" panose="02070309020205020404" pitchFamily="49" charset="0"/>
                <a:ea typeface="新細明體" panose="02020500000000000000" pitchFamily="18" charset="-120"/>
              </a:rPr>
              <a:t>ADD R1, R2			PUSH R2</a:t>
            </a:r>
          </a:p>
          <a:p>
            <a:pPr marL="620713" lvl="4" indent="0">
              <a:buFont typeface="Wingdings" panose="05000000000000000000" pitchFamily="2" charset="2"/>
              <a:buNone/>
            </a:pPr>
            <a:r>
              <a:rPr lang="en-US" altLang="zh-TW" sz="2000" b="1" smtClean="0">
                <a:latin typeface="Courier New" panose="02070309020205020404" pitchFamily="49" charset="0"/>
                <a:ea typeface="新細明體" panose="02020500000000000000" pitchFamily="18" charset="-120"/>
              </a:rPr>
              <a:t>DIV R1, 2			...</a:t>
            </a:r>
          </a:p>
          <a:p>
            <a:pPr marL="620713" lvl="4" indent="0">
              <a:buFont typeface="Wingdings" panose="05000000000000000000" pitchFamily="2" charset="2"/>
              <a:buNone/>
            </a:pPr>
            <a:r>
              <a:rPr lang="en-US" altLang="zh-TW" sz="2000" b="1" smtClean="0">
                <a:latin typeface="Courier New" panose="02070309020205020404" pitchFamily="49" charset="0"/>
                <a:ea typeface="新細明體" panose="02020500000000000000" pitchFamily="18" charset="-120"/>
              </a:rPr>
              <a:t>JCOND ZERO, END		;ISR code comes here</a:t>
            </a:r>
          </a:p>
          <a:p>
            <a:pPr marL="620713" lvl="4" indent="0">
              <a:buFont typeface="Wingdings" panose="05000000000000000000" pitchFamily="2" charset="2"/>
              <a:buNone/>
            </a:pPr>
            <a:r>
              <a:rPr lang="en-US" altLang="zh-TW" sz="2000" b="1" smtClean="0">
                <a:latin typeface="Courier New" panose="02070309020205020404" pitchFamily="49" charset="0"/>
                <a:ea typeface="新細明體" panose="02020500000000000000" pitchFamily="18" charset="-120"/>
              </a:rPr>
              <a:t>SUBTRACT R1, R3		...</a:t>
            </a:r>
          </a:p>
          <a:p>
            <a:pPr marL="620713" lvl="4" indent="0">
              <a:buFont typeface="Wingdings" panose="05000000000000000000" pitchFamily="2" charset="2"/>
              <a:buNone/>
            </a:pPr>
            <a:r>
              <a:rPr lang="en-US" altLang="zh-TW" sz="2000" b="1" smtClean="0">
                <a:latin typeface="Courier New" panose="02070309020205020404" pitchFamily="49" charset="0"/>
                <a:ea typeface="新細明體" panose="02020500000000000000" pitchFamily="18" charset="-120"/>
              </a:rPr>
              <a:t>...				POP R2</a:t>
            </a:r>
          </a:p>
          <a:p>
            <a:pPr marL="620713" lvl="4" indent="0">
              <a:buFont typeface="Wingdings" panose="05000000000000000000" pitchFamily="2" charset="2"/>
              <a:buNone/>
            </a:pPr>
            <a:r>
              <a:rPr lang="en-US" altLang="zh-TW" sz="2000" b="1" smtClean="0">
                <a:latin typeface="Courier New" panose="02070309020205020404" pitchFamily="49" charset="0"/>
                <a:ea typeface="新細明體" panose="02020500000000000000" pitchFamily="18" charset="-120"/>
              </a:rPr>
              <a:t>...				POP R1</a:t>
            </a:r>
          </a:p>
          <a:p>
            <a:pPr marL="620713" lvl="2" indent="0">
              <a:buFontTx/>
              <a:buNone/>
            </a:pPr>
            <a:r>
              <a:rPr lang="en-US" altLang="zh-TW" sz="2000" b="1" smtClean="0">
                <a:latin typeface="Courier New" panose="02070309020205020404" pitchFamily="49" charset="0"/>
                <a:ea typeface="新細明體" panose="02020500000000000000" pitchFamily="18" charset="-120"/>
              </a:rPr>
              <a:t>END: MOVE R7, R1		RETURN</a:t>
            </a:r>
          </a:p>
          <a:p>
            <a:pPr marL="620713" lvl="4" indent="0">
              <a:buFont typeface="Wingdings" panose="05000000000000000000" pitchFamily="2" charset="2"/>
              <a:buNone/>
            </a:pPr>
            <a:r>
              <a:rPr lang="en-US" altLang="zh-TW" sz="2000" b="1" smtClean="0">
                <a:latin typeface="Courier New" panose="02070309020205020404" pitchFamily="49" charset="0"/>
                <a:ea typeface="新細明體" panose="02020500000000000000" pitchFamily="18" charset="-120"/>
              </a:rPr>
              <a:t>...				...</a:t>
            </a:r>
          </a:p>
        </p:txBody>
      </p:sp>
      <p:sp>
        <p:nvSpPr>
          <p:cNvPr id="16389" name="Line 4"/>
          <p:cNvSpPr>
            <a:spLocks noChangeShapeType="1"/>
          </p:cNvSpPr>
          <p:nvPr/>
        </p:nvSpPr>
        <p:spPr bwMode="auto">
          <a:xfrm flipV="1">
            <a:off x="2627313" y="2852738"/>
            <a:ext cx="2376487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6390" name="Line 5"/>
          <p:cNvSpPr>
            <a:spLocks noChangeShapeType="1"/>
          </p:cNvSpPr>
          <p:nvPr/>
        </p:nvSpPr>
        <p:spPr bwMode="auto">
          <a:xfrm flipH="1" flipV="1">
            <a:off x="2700338" y="3427413"/>
            <a:ext cx="2376487" cy="1946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FF"/>
              </a:buClr>
              <a:buChar char="•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rgbClr val="0000FF"/>
              </a:buClr>
              <a:buFont typeface="Symbol" panose="05050102010706020507" pitchFamily="18" charset="2"/>
              <a:buChar char="-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rgbClr val="0000FF"/>
              </a:buClr>
              <a:buChar char="•"/>
              <a:defRPr kumimoji="1" sz="22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rgbClr val="0000FF"/>
              </a:buClr>
              <a:buFont typeface="Wingdings" panose="05000000000000000000" pitchFamily="2" charset="2"/>
              <a:buChar char="­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fld id="{4B0B9391-B505-4119-B83C-5E80A3BCADF0}" type="slidenum">
              <a:rPr kumimoji="0" lang="zh-TW" altLang="en-US"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pPr>
                <a:spcBef>
                  <a:spcPct val="50000"/>
                </a:spcBef>
                <a:buClrTx/>
                <a:buFontTx/>
                <a:buNone/>
              </a:pPr>
              <a:t>10</a:t>
            </a:fld>
            <a:endParaRPr kumimoji="0" lang="zh-TW" altLang="zh-TW" sz="1400">
              <a:solidFill>
                <a:schemeClr val="bg1"/>
              </a:solidFill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17411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Interrupt: Program’s Perspective</a:t>
            </a:r>
            <a:endParaRPr lang="zh-TW" altLang="en-US" smtClean="0"/>
          </a:p>
        </p:txBody>
      </p:sp>
      <p:sp>
        <p:nvSpPr>
          <p:cNvPr id="17412" name="內容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To a running program, an </a:t>
            </a:r>
            <a:r>
              <a:rPr lang="en-US" altLang="zh-TW" dirty="0" smtClean="0">
                <a:solidFill>
                  <a:srgbClr val="FF0000"/>
                </a:solidFill>
              </a:rPr>
              <a:t>ISR</a:t>
            </a:r>
            <a:r>
              <a:rPr lang="en-US" altLang="zh-TW" dirty="0" smtClean="0"/>
              <a:t> is like a subroutine, but is invoked by the hardware at an unpredictable time</a:t>
            </a:r>
          </a:p>
          <a:p>
            <a:pPr lvl="1"/>
            <a:r>
              <a:rPr lang="en-US" altLang="zh-TW" dirty="0" smtClean="0"/>
              <a:t>Not by the control of the program’s logic</a:t>
            </a:r>
          </a:p>
          <a:p>
            <a:endParaRPr lang="en-US" altLang="zh-TW" dirty="0" smtClean="0">
              <a:solidFill>
                <a:srgbClr val="FF0000"/>
              </a:solidFill>
            </a:endParaRPr>
          </a:p>
          <a:p>
            <a:r>
              <a:rPr lang="en-US" altLang="zh-TW" dirty="0" smtClean="0">
                <a:solidFill>
                  <a:srgbClr val="FF0000"/>
                </a:solidFill>
              </a:rPr>
              <a:t>Subroutine</a:t>
            </a:r>
            <a:r>
              <a:rPr lang="en-US" altLang="zh-TW" dirty="0" smtClean="0"/>
              <a:t>:</a:t>
            </a:r>
          </a:p>
          <a:p>
            <a:pPr lvl="1"/>
            <a:r>
              <a:rPr lang="en-US" altLang="zh-TW" dirty="0" smtClean="0"/>
              <a:t>Program has total control of when to call and jump to a subroutine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FF"/>
              </a:buClr>
              <a:buChar char="•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rgbClr val="0000FF"/>
              </a:buClr>
              <a:buFont typeface="Symbol" panose="05050102010706020507" pitchFamily="18" charset="2"/>
              <a:buChar char="-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rgbClr val="0000FF"/>
              </a:buClr>
              <a:buChar char="•"/>
              <a:defRPr kumimoji="1" sz="22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rgbClr val="0000FF"/>
              </a:buClr>
              <a:buFont typeface="Wingdings" panose="05000000000000000000" pitchFamily="2" charset="2"/>
              <a:buChar char="­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fld id="{162F5863-2570-4791-B482-88E25B4FE303}" type="slidenum">
              <a:rPr kumimoji="0" lang="zh-TW" altLang="en-US"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pPr>
                <a:spcBef>
                  <a:spcPct val="50000"/>
                </a:spcBef>
                <a:buClrTx/>
                <a:buFontTx/>
                <a:buNone/>
              </a:pPr>
              <a:t>11</a:t>
            </a:fld>
            <a:endParaRPr kumimoji="0" lang="zh-TW" altLang="zh-TW" sz="1400">
              <a:solidFill>
                <a:schemeClr val="bg1"/>
              </a:solidFill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Disabling Interrupts</a:t>
            </a: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mtClean="0"/>
              <a:t>Programs may disable interrupts</a:t>
            </a:r>
          </a:p>
          <a:p>
            <a:pPr lvl="1"/>
            <a:r>
              <a:rPr lang="en-US" altLang="zh-TW" smtClean="0"/>
              <a:t>In most cases the program can select which interrupts to disable during critical operations and which to keep enabled by writing corresponding values into a special register</a:t>
            </a:r>
          </a:p>
          <a:p>
            <a:pPr lvl="1"/>
            <a:r>
              <a:rPr lang="en-US" altLang="zh-TW" i="1" smtClean="0"/>
              <a:t>Nonmaskable</a:t>
            </a:r>
            <a:r>
              <a:rPr lang="en-US" altLang="zh-TW" smtClean="0"/>
              <a:t> interrupts cannot be disabled and are used to indicate critical events, e.g. power failures</a:t>
            </a:r>
          </a:p>
          <a:p>
            <a:r>
              <a:rPr lang="en-US" altLang="zh-TW" smtClean="0"/>
              <a:t>Certain processors assign </a:t>
            </a:r>
            <a:r>
              <a:rPr lang="en-US" altLang="zh-TW" i="1" smtClean="0"/>
              <a:t>priorities</a:t>
            </a:r>
            <a:r>
              <a:rPr lang="en-US" altLang="zh-TW" smtClean="0"/>
              <a:t> to interrupts, allowing programs to specify a threshold priority so that only interrupts having higher priorities than the threshold are enabled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FF"/>
              </a:buClr>
              <a:buChar char="•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rgbClr val="0000FF"/>
              </a:buClr>
              <a:buFont typeface="Symbol" panose="05050102010706020507" pitchFamily="18" charset="2"/>
              <a:buChar char="-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rgbClr val="0000FF"/>
              </a:buClr>
              <a:buChar char="•"/>
              <a:defRPr kumimoji="1" sz="22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rgbClr val="0000FF"/>
              </a:buClr>
              <a:buFont typeface="Wingdings" panose="05000000000000000000" pitchFamily="2" charset="2"/>
              <a:buChar char="­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fld id="{FF0436C3-DD12-4035-8B80-D3846551F53F}" type="slidenum">
              <a:rPr kumimoji="0" lang="zh-TW" altLang="en-US"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pPr>
                <a:spcBef>
                  <a:spcPct val="50000"/>
                </a:spcBef>
                <a:buClrTx/>
                <a:buFontTx/>
                <a:buNone/>
              </a:pPr>
              <a:t>12</a:t>
            </a:fld>
            <a:endParaRPr kumimoji="0" lang="zh-TW" altLang="zh-TW" sz="1400">
              <a:solidFill>
                <a:schemeClr val="bg1"/>
              </a:solidFill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19459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Where to Put ISR Code?</a:t>
            </a:r>
            <a:endParaRPr lang="zh-TW" altLang="en-US" smtClean="0"/>
          </a:p>
        </p:txBody>
      </p:sp>
      <p:sp>
        <p:nvSpPr>
          <p:cNvPr id="17411" name="內容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mtClean="0"/>
              <a:t>Challenges:</a:t>
            </a:r>
          </a:p>
          <a:p>
            <a:pPr lvl="1"/>
            <a:r>
              <a:rPr lang="en-US" altLang="zh-TW" smtClean="0"/>
              <a:t>Locations of ISRs should be fixed so that the processor can easily find them</a:t>
            </a:r>
          </a:p>
          <a:p>
            <a:pPr lvl="1"/>
            <a:r>
              <a:rPr lang="en-US" altLang="zh-TW" smtClean="0"/>
              <a:t>But, different ISRs may have different lengths</a:t>
            </a:r>
            <a:br>
              <a:rPr lang="en-US" altLang="zh-TW" smtClean="0"/>
            </a:br>
            <a:r>
              <a:rPr lang="en-US" altLang="zh-TW" smtClean="0">
                <a:sym typeface="Wingdings" panose="05000000000000000000" pitchFamily="2" charset="2"/>
              </a:rPr>
              <a:t> hard to track their starting addresses</a:t>
            </a:r>
            <a:endParaRPr lang="en-US" altLang="zh-TW" smtClean="0"/>
          </a:p>
          <a:p>
            <a:pPr lvl="1"/>
            <a:r>
              <a:rPr lang="en-US" altLang="zh-TW" smtClean="0"/>
              <a:t>Worse yet, application programs may supply their own ISRs; thus </a:t>
            </a:r>
            <a:r>
              <a:rPr lang="en-US" altLang="zh-TW" smtClean="0">
                <a:sym typeface="Wingdings" panose="05000000000000000000" pitchFamily="2" charset="2"/>
              </a:rPr>
              <a:t>ISR codes may change dynamically</a:t>
            </a:r>
          </a:p>
          <a:p>
            <a:r>
              <a:rPr lang="en-US" altLang="zh-TW" smtClean="0"/>
              <a:t>Possible solutions:</a:t>
            </a:r>
          </a:p>
          <a:p>
            <a:pPr lvl="1"/>
            <a:r>
              <a:rPr lang="en-US" altLang="zh-TW" smtClean="0"/>
              <a:t>ISR is at a fixed location, e.g., in 8051, the first interrupt pin always causes 8051 to jump to 0x0003</a:t>
            </a:r>
          </a:p>
          <a:p>
            <a:pPr lvl="1"/>
            <a:r>
              <a:rPr lang="en-US" altLang="zh-TW" smtClean="0"/>
              <a:t>A table in memory contains addresses of ISR</a:t>
            </a:r>
            <a:br>
              <a:rPr lang="en-US" altLang="zh-TW" smtClean="0"/>
            </a:br>
            <a:r>
              <a:rPr lang="en-US" altLang="zh-TW" smtClean="0">
                <a:sym typeface="Wingdings" panose="05000000000000000000" pitchFamily="2" charset="2"/>
              </a:rPr>
              <a:t> the table is called </a:t>
            </a:r>
            <a:r>
              <a:rPr lang="en-US" altLang="zh-TW" i="1" smtClean="0">
                <a:solidFill>
                  <a:srgbClr val="FF0000"/>
                </a:solidFill>
                <a:sym typeface="Wingdings" panose="05000000000000000000" pitchFamily="2" charset="2"/>
              </a:rPr>
              <a:t>interrupt vector table</a:t>
            </a:r>
            <a:endParaRPr lang="en-US" altLang="zh-TW" smtClean="0">
              <a:solidFill>
                <a:srgbClr val="FF0000"/>
              </a:solidFill>
            </a:endParaRPr>
          </a:p>
          <a:p>
            <a:pPr lvl="1"/>
            <a:endParaRPr lang="zh-TW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FF"/>
              </a:buClr>
              <a:buChar char="•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rgbClr val="0000FF"/>
              </a:buClr>
              <a:buFont typeface="Symbol" panose="05050102010706020507" pitchFamily="18" charset="2"/>
              <a:buChar char="-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rgbClr val="0000FF"/>
              </a:buClr>
              <a:buChar char="•"/>
              <a:defRPr kumimoji="1" sz="22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rgbClr val="0000FF"/>
              </a:buClr>
              <a:buFont typeface="Wingdings" panose="05000000000000000000" pitchFamily="2" charset="2"/>
              <a:buChar char="­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fld id="{E554DF72-B5C1-4238-88B0-94D9D1B58185}" type="slidenum">
              <a:rPr kumimoji="0" lang="zh-TW" altLang="en-US"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pPr>
                <a:spcBef>
                  <a:spcPct val="50000"/>
                </a:spcBef>
                <a:buClrTx/>
                <a:buFontTx/>
                <a:buNone/>
              </a:pPr>
              <a:t>13</a:t>
            </a:fld>
            <a:endParaRPr kumimoji="0" lang="zh-TW" altLang="zh-TW" sz="1400">
              <a:solidFill>
                <a:schemeClr val="bg1"/>
              </a:solidFill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20483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How to Know Who Interrupts?</a:t>
            </a:r>
            <a:endParaRPr lang="zh-TW" altLang="en-US" smtClean="0"/>
          </a:p>
        </p:txBody>
      </p:sp>
      <p:sp>
        <p:nvSpPr>
          <p:cNvPr id="18435" name="內容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Simple answer: according to interrupt signal</a:t>
            </a:r>
          </a:p>
          <a:p>
            <a:pPr lvl="1"/>
            <a:r>
              <a:rPr lang="en-US" altLang="zh-TW" dirty="0" smtClean="0"/>
              <a:t>One interrupt signal corresponds to one ISR</a:t>
            </a:r>
          </a:p>
          <a:p>
            <a:r>
              <a:rPr lang="en-US" altLang="zh-TW" dirty="0" smtClean="0"/>
              <a:t>Difficult problem: same interrupt signal shared by several devices/events</a:t>
            </a:r>
          </a:p>
          <a:p>
            <a:pPr lvl="1"/>
            <a:r>
              <a:rPr lang="en-US" altLang="zh-TW" dirty="0" smtClean="0"/>
              <a:t>Option 1: inside the corresponding ISR, poll and check these devices/events in turn</a:t>
            </a:r>
            <a:br>
              <a:rPr lang="en-US" altLang="zh-TW" dirty="0" smtClean="0"/>
            </a:br>
            <a:r>
              <a:rPr lang="en-US" altLang="zh-TW" dirty="0" smtClean="0">
                <a:sym typeface="Wingdings" panose="05000000000000000000" pitchFamily="2" charset="2"/>
              </a:rPr>
              <a:t> devices are passive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Option 2: devices/events provide the address of ISRs</a:t>
            </a:r>
            <a:br>
              <a:rPr lang="en-US" altLang="zh-TW" dirty="0" smtClean="0"/>
            </a:br>
            <a:r>
              <a:rPr lang="en-US" altLang="zh-TW" dirty="0" smtClean="0">
                <a:sym typeface="Wingdings" panose="05000000000000000000" pitchFamily="2" charset="2"/>
              </a:rPr>
              <a:t> devices are proactive</a:t>
            </a:r>
            <a:br>
              <a:rPr lang="en-US" altLang="zh-TW" dirty="0" smtClean="0">
                <a:sym typeface="Wingdings" panose="05000000000000000000" pitchFamily="2" charset="2"/>
              </a:rPr>
            </a:br>
            <a:r>
              <a:rPr lang="en-US" altLang="zh-TW" dirty="0" smtClean="0">
                <a:sym typeface="Wingdings" panose="05000000000000000000" pitchFamily="2" charset="2"/>
              </a:rPr>
              <a:t> </a:t>
            </a:r>
            <a:r>
              <a:rPr lang="en-US" altLang="zh-TW" i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vectored interrupt</a:t>
            </a:r>
            <a:endParaRPr lang="zh-TW" altLang="en-US" i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FF"/>
              </a:buClr>
              <a:buChar char="•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rgbClr val="0000FF"/>
              </a:buClr>
              <a:buFont typeface="Symbol" panose="05050102010706020507" pitchFamily="18" charset="2"/>
              <a:buChar char="-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rgbClr val="0000FF"/>
              </a:buClr>
              <a:buChar char="•"/>
              <a:defRPr kumimoji="1" sz="22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rgbClr val="0000FF"/>
              </a:buClr>
              <a:buFont typeface="Wingdings" panose="05000000000000000000" pitchFamily="2" charset="2"/>
              <a:buChar char="­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fld id="{CA2EEB4A-D685-4EA4-8738-B8AFBE7EF73F}" type="slidenum">
              <a:rPr kumimoji="0" lang="zh-TW" altLang="en-US"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pPr>
                <a:spcBef>
                  <a:spcPct val="50000"/>
                </a:spcBef>
                <a:buClrTx/>
                <a:buFontTx/>
                <a:buNone/>
              </a:pPr>
              <a:t>14</a:t>
            </a:fld>
            <a:endParaRPr kumimoji="0" lang="zh-TW" altLang="zh-TW" sz="1400">
              <a:solidFill>
                <a:schemeClr val="bg1"/>
              </a:solidFill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21507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Some Common Questions</a:t>
            </a:r>
            <a:endParaRPr lang="zh-TW" altLang="en-US" smtClean="0"/>
          </a:p>
        </p:txBody>
      </p:sp>
      <p:sp>
        <p:nvSpPr>
          <p:cNvPr id="19459" name="內容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Can a processor be interrupted in the middle of an instruction?</a:t>
            </a:r>
          </a:p>
          <a:p>
            <a:pPr lvl="1"/>
            <a:r>
              <a:rPr lang="en-US" altLang="zh-TW" dirty="0" smtClean="0"/>
              <a:t>Usually not</a:t>
            </a:r>
          </a:p>
          <a:p>
            <a:pPr lvl="1"/>
            <a:r>
              <a:rPr lang="en-US" altLang="zh-TW" dirty="0" smtClean="0"/>
              <a:t>Exceptions: critical hardware failure, long-running instructions (e.g. moving data in memory)</a:t>
            </a:r>
          </a:p>
          <a:p>
            <a:r>
              <a:rPr lang="en-US" altLang="zh-TW" dirty="0" smtClean="0"/>
              <a:t>If two interrupts occur at the same time, which ISR does the process do first?</a:t>
            </a:r>
          </a:p>
          <a:p>
            <a:pPr lvl="1"/>
            <a:r>
              <a:rPr lang="en-US" altLang="zh-TW" dirty="0" smtClean="0"/>
              <a:t>Prioritize the interrupt signals</a:t>
            </a:r>
          </a:p>
          <a:p>
            <a:r>
              <a:rPr lang="en-US" altLang="zh-TW" dirty="0" smtClean="0"/>
              <a:t>Can an interrupt signal interrupt another ISR?</a:t>
            </a:r>
          </a:p>
          <a:p>
            <a:pPr lvl="1"/>
            <a:r>
              <a:rPr lang="en-US" altLang="zh-TW" dirty="0" smtClean="0"/>
              <a:t>Interrupt nesting </a:t>
            </a:r>
            <a:r>
              <a:rPr lang="en-US" altLang="zh-TW" dirty="0" smtClean="0"/>
              <a:t>is usually </a:t>
            </a:r>
            <a:r>
              <a:rPr lang="en-US" altLang="zh-TW" dirty="0" smtClean="0"/>
              <a:t>allowed according to priority</a:t>
            </a:r>
          </a:p>
          <a:p>
            <a:pPr lvl="1"/>
            <a:r>
              <a:rPr lang="en-US" altLang="zh-TW" dirty="0" smtClean="0"/>
              <a:t>Some processor may require re-enabling by your ISR</a:t>
            </a:r>
            <a:endParaRPr lang="zh-TW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FF"/>
              </a:buClr>
              <a:buChar char="•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rgbClr val="0000FF"/>
              </a:buClr>
              <a:buFont typeface="Symbol" panose="05050102010706020507" pitchFamily="18" charset="2"/>
              <a:buChar char="-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rgbClr val="0000FF"/>
              </a:buClr>
              <a:buChar char="•"/>
              <a:defRPr kumimoji="1" sz="22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rgbClr val="0000FF"/>
              </a:buClr>
              <a:buFont typeface="Wingdings" panose="05000000000000000000" pitchFamily="2" charset="2"/>
              <a:buChar char="­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fld id="{61081A77-AE13-4634-99C5-17614745A595}" type="slidenum">
              <a:rPr kumimoji="0" lang="zh-TW" altLang="en-US"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pPr>
                <a:spcBef>
                  <a:spcPct val="50000"/>
                </a:spcBef>
                <a:buClrTx/>
                <a:buFontTx/>
                <a:buNone/>
              </a:pPr>
              <a:t>15</a:t>
            </a:fld>
            <a:endParaRPr kumimoji="0" lang="zh-TW" altLang="zh-TW" sz="1400">
              <a:solidFill>
                <a:schemeClr val="bg1"/>
              </a:solidFill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22531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Some Common Questions</a:t>
            </a:r>
            <a:endParaRPr lang="zh-TW" altLang="en-US" smtClean="0"/>
          </a:p>
        </p:txBody>
      </p:sp>
      <p:sp>
        <p:nvSpPr>
          <p:cNvPr id="20483" name="內容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mtClean="0"/>
              <a:t>What happens when an interrupt is signaled while the interrupt is disabled?</a:t>
            </a:r>
          </a:p>
          <a:p>
            <a:pPr lvl="1"/>
            <a:r>
              <a:rPr lang="en-US" altLang="zh-TW" smtClean="0"/>
              <a:t>Processors usually remember the interrupt signals and jump to the ISR when the interrupt is enabled</a:t>
            </a:r>
          </a:p>
          <a:p>
            <a:r>
              <a:rPr lang="en-US" altLang="zh-TW" smtClean="0"/>
              <a:t>What happens when we forget to re-enable disabled interrupts?</a:t>
            </a:r>
          </a:p>
          <a:p>
            <a:r>
              <a:rPr lang="en-US" altLang="zh-TW" smtClean="0"/>
              <a:t>What happens if we disable a disabled interrupt?</a:t>
            </a:r>
          </a:p>
          <a:p>
            <a:r>
              <a:rPr lang="en-US" altLang="zh-TW" smtClean="0"/>
              <a:t>Are interrupts enabled or disabled when the processor first starts up?</a:t>
            </a:r>
            <a:endParaRPr lang="zh-TW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FF"/>
              </a:buClr>
              <a:buChar char="•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rgbClr val="0000FF"/>
              </a:buClr>
              <a:buFont typeface="Symbol" panose="05050102010706020507" pitchFamily="18" charset="2"/>
              <a:buChar char="-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rgbClr val="0000FF"/>
              </a:buClr>
              <a:buChar char="•"/>
              <a:defRPr kumimoji="1" sz="22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rgbClr val="0000FF"/>
              </a:buClr>
              <a:buFont typeface="Wingdings" panose="05000000000000000000" pitchFamily="2" charset="2"/>
              <a:buChar char="­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fld id="{0AB5462B-306B-4695-8ADD-32AABBC2E42C}" type="slidenum">
              <a:rPr kumimoji="0" lang="zh-TW" altLang="en-US"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pPr>
                <a:spcBef>
                  <a:spcPct val="50000"/>
                </a:spcBef>
                <a:buClrTx/>
                <a:buFontTx/>
                <a:buNone/>
              </a:pPr>
              <a:t>16</a:t>
            </a:fld>
            <a:endParaRPr kumimoji="0" lang="zh-TW" altLang="zh-TW" sz="1400">
              <a:solidFill>
                <a:schemeClr val="bg1"/>
              </a:solidFill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Interrupt Latency</a:t>
            </a: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300"/>
              </a:spcBef>
            </a:pPr>
            <a:r>
              <a:rPr lang="en-US" altLang="zh-TW" i="1" dirty="0" smtClean="0"/>
              <a:t>Interrupt latency </a:t>
            </a:r>
            <a:r>
              <a:rPr lang="en-US" altLang="zh-TW" dirty="0" smtClean="0"/>
              <a:t>is the amount of time taken to respond to an interrupt. It depends on:</a:t>
            </a:r>
          </a:p>
          <a:p>
            <a:pPr marL="914400" lvl="1" indent="-457200">
              <a:spcBef>
                <a:spcPts val="300"/>
              </a:spcBef>
              <a:buFont typeface="+mj-lt"/>
              <a:buAutoNum type="arabicPeriod"/>
            </a:pPr>
            <a:r>
              <a:rPr lang="en-US" altLang="zh-TW" dirty="0" smtClean="0"/>
              <a:t>Longest period during which the interrupt is disabled</a:t>
            </a:r>
          </a:p>
          <a:p>
            <a:pPr marL="914400" lvl="1" indent="-457200">
              <a:spcBef>
                <a:spcPts val="300"/>
              </a:spcBef>
              <a:buFont typeface="+mj-lt"/>
              <a:buAutoNum type="arabicPeriod"/>
            </a:pPr>
            <a:r>
              <a:rPr lang="en-US" altLang="zh-TW" dirty="0" smtClean="0"/>
              <a:t>Time to execute ISRs of higher priority interrupts</a:t>
            </a:r>
          </a:p>
          <a:p>
            <a:pPr marL="914400" lvl="1" indent="-457200">
              <a:spcBef>
                <a:spcPts val="300"/>
              </a:spcBef>
              <a:buFont typeface="+mj-lt"/>
              <a:buAutoNum type="arabicPeriod"/>
            </a:pPr>
            <a:r>
              <a:rPr lang="en-US" altLang="zh-TW" dirty="0" smtClean="0"/>
              <a:t>Time for processor to stop current execution, do the necessary ‘bookkeeping’ and start executing the ISR</a:t>
            </a:r>
          </a:p>
          <a:p>
            <a:pPr marL="914400" lvl="1" indent="-457200">
              <a:spcBef>
                <a:spcPts val="300"/>
              </a:spcBef>
              <a:buFont typeface="+mj-lt"/>
              <a:buAutoNum type="arabicPeriod"/>
            </a:pPr>
            <a:r>
              <a:rPr lang="en-US" altLang="zh-TW" dirty="0" smtClean="0"/>
              <a:t>Time taken for the ISR to save context and start executing instructions that count as a ‘response’</a:t>
            </a:r>
          </a:p>
          <a:p>
            <a:pPr>
              <a:spcBef>
                <a:spcPts val="300"/>
              </a:spcBef>
            </a:pPr>
            <a:r>
              <a:rPr lang="en-US" altLang="zh-TW" dirty="0" smtClean="0"/>
              <a:t>Make ISRs short</a:t>
            </a:r>
          </a:p>
          <a:p>
            <a:pPr lvl="1">
              <a:spcBef>
                <a:spcPts val="300"/>
              </a:spcBef>
            </a:pPr>
            <a:r>
              <a:rPr lang="en-US" altLang="zh-TW" dirty="0" smtClean="0"/>
              <a:t>Factors 4 and 2 are controlled by writing efficient code that are not too </a:t>
            </a:r>
            <a:r>
              <a:rPr lang="en-US" altLang="zh-TW" dirty="0" smtClean="0"/>
              <a:t>long</a:t>
            </a:r>
            <a:endParaRPr lang="en-US" altLang="zh-TW" dirty="0" smtClean="0"/>
          </a:p>
          <a:p>
            <a:pPr lvl="1">
              <a:spcBef>
                <a:spcPts val="300"/>
              </a:spcBef>
            </a:pPr>
            <a:r>
              <a:rPr lang="en-US" altLang="zh-TW" dirty="0" smtClean="0"/>
              <a:t>Factor 3 depends on HW, not under software control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FF"/>
              </a:buClr>
              <a:buChar char="•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rgbClr val="0000FF"/>
              </a:buClr>
              <a:buFont typeface="Symbol" panose="05050102010706020507" pitchFamily="18" charset="2"/>
              <a:buChar char="-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rgbClr val="0000FF"/>
              </a:buClr>
              <a:buChar char="•"/>
              <a:defRPr kumimoji="1" sz="22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rgbClr val="0000FF"/>
              </a:buClr>
              <a:buFont typeface="Wingdings" panose="05000000000000000000" pitchFamily="2" charset="2"/>
              <a:buChar char="­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fld id="{97562678-F301-4AD0-92EB-546EF2404150}" type="slidenum">
              <a:rPr kumimoji="0" lang="zh-TW" altLang="en-US"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pPr>
                <a:spcBef>
                  <a:spcPct val="50000"/>
                </a:spcBef>
                <a:buClrTx/>
                <a:buFontTx/>
                <a:buNone/>
              </a:pPr>
              <a:t>17</a:t>
            </a:fld>
            <a:endParaRPr kumimoji="0" lang="zh-TW" altLang="zh-TW" sz="1400">
              <a:solidFill>
                <a:schemeClr val="bg1"/>
              </a:solidFill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>
                <a:ea typeface="新細明體" panose="02020500000000000000" pitchFamily="18" charset="-120"/>
              </a:rPr>
              <a:t>Sources of Interrupt Overhead</a:t>
            </a:r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mtClean="0"/>
              <a:t>Handler execution time</a:t>
            </a:r>
          </a:p>
          <a:p>
            <a:r>
              <a:rPr lang="en-US" altLang="zh-TW" smtClean="0"/>
              <a:t>Interrupt mechanism overhead</a:t>
            </a:r>
          </a:p>
          <a:p>
            <a:r>
              <a:rPr lang="en-US" altLang="zh-TW" smtClean="0"/>
              <a:t>Register save/restore</a:t>
            </a:r>
          </a:p>
          <a:p>
            <a:r>
              <a:rPr lang="en-US" altLang="zh-TW" smtClean="0"/>
              <a:t>Pipeline-related penalties</a:t>
            </a:r>
          </a:p>
          <a:p>
            <a:r>
              <a:rPr lang="en-US" altLang="zh-TW" smtClean="0"/>
              <a:t>Cache-related penalties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FF"/>
              </a:buClr>
              <a:buChar char="•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rgbClr val="0000FF"/>
              </a:buClr>
              <a:buFont typeface="Symbol" panose="05050102010706020507" pitchFamily="18" charset="2"/>
              <a:buChar char="-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rgbClr val="0000FF"/>
              </a:buClr>
              <a:buChar char="•"/>
              <a:defRPr kumimoji="1" sz="22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rgbClr val="0000FF"/>
              </a:buClr>
              <a:buFont typeface="Wingdings" panose="05000000000000000000" pitchFamily="2" charset="2"/>
              <a:buChar char="­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fld id="{935BB7BF-195C-4399-8D2C-CCFBA22B03EC}" type="slidenum">
              <a:rPr kumimoji="0" lang="zh-TW" altLang="en-US"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pPr>
                <a:spcBef>
                  <a:spcPct val="50000"/>
                </a:spcBef>
                <a:buClrTx/>
                <a:buFontTx/>
                <a:buNone/>
              </a:pPr>
              <a:t>18</a:t>
            </a:fld>
            <a:endParaRPr kumimoji="0" lang="zh-TW" altLang="zh-TW" sz="1400">
              <a:solidFill>
                <a:schemeClr val="bg1"/>
              </a:solidFill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Outline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mtClean="0"/>
              <a:t>Introduction to interrupt</a:t>
            </a:r>
          </a:p>
          <a:p>
            <a:r>
              <a:rPr lang="en-US" altLang="zh-TW" smtClean="0">
                <a:solidFill>
                  <a:srgbClr val="FF0000"/>
                </a:solidFill>
              </a:rPr>
              <a:t>The shared-data problem</a:t>
            </a:r>
          </a:p>
          <a:p>
            <a:r>
              <a:rPr lang="en-US" altLang="zh-TW" smtClean="0"/>
              <a:t>Interrupts of MSP430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投影片編號版面配置區 3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FF"/>
              </a:buClr>
              <a:buChar char="•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rgbClr val="0000FF"/>
              </a:buClr>
              <a:buFont typeface="Symbol" panose="05050102010706020507" pitchFamily="18" charset="2"/>
              <a:buChar char="-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rgbClr val="0000FF"/>
              </a:buClr>
              <a:buChar char="•"/>
              <a:defRPr kumimoji="1" sz="22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rgbClr val="0000FF"/>
              </a:buClr>
              <a:buFont typeface="Wingdings" panose="05000000000000000000" pitchFamily="2" charset="2"/>
              <a:buChar char="­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fld id="{0D248BE7-7E74-466F-98EC-EB0DB2E443A2}" type="slidenum">
              <a:rPr kumimoji="0" lang="zh-TW" altLang="en-US"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pPr>
                <a:spcBef>
                  <a:spcPct val="50000"/>
                </a:spcBef>
                <a:buClrTx/>
                <a:buFontTx/>
                <a:buNone/>
              </a:pPr>
              <a:t>1</a:t>
            </a:fld>
            <a:endParaRPr kumimoji="0" lang="zh-TW" altLang="zh-TW" sz="1400">
              <a:solidFill>
                <a:schemeClr val="bg1"/>
              </a:solidFill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Inside MSP430 (MSP430G2551)</a:t>
            </a:r>
          </a:p>
        </p:txBody>
      </p:sp>
      <p:pic>
        <p:nvPicPr>
          <p:cNvPr id="614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0825" y="1093788"/>
            <a:ext cx="6291263" cy="504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9" name="Oval 5"/>
          <p:cNvSpPr>
            <a:spLocks noChangeArrowheads="1"/>
          </p:cNvSpPr>
          <p:nvPr/>
        </p:nvSpPr>
        <p:spPr bwMode="auto">
          <a:xfrm>
            <a:off x="4787900" y="4292600"/>
            <a:ext cx="1655763" cy="1512888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0000FF"/>
              </a:buClr>
              <a:buChar char="•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rgbClr val="0000FF"/>
              </a:buClr>
              <a:buFont typeface="Symbol" panose="05050102010706020507" pitchFamily="18" charset="2"/>
              <a:buChar char="-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rgbClr val="0000FF"/>
              </a:buClr>
              <a:buChar char="•"/>
              <a:defRPr kumimoji="1" sz="22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rgbClr val="0000FF"/>
              </a:buClr>
              <a:buFont typeface="Wingdings" panose="05000000000000000000" pitchFamily="2" charset="2"/>
              <a:buChar char="­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>
              <a:latin typeface="Tahoma" panose="020B0604030504040204" pitchFamily="34" charset="0"/>
            </a:endParaRPr>
          </a:p>
        </p:txBody>
      </p:sp>
      <p:sp>
        <p:nvSpPr>
          <p:cNvPr id="6150" name="Oval 6"/>
          <p:cNvSpPr>
            <a:spLocks noChangeArrowheads="1"/>
          </p:cNvSpPr>
          <p:nvPr/>
        </p:nvSpPr>
        <p:spPr bwMode="auto">
          <a:xfrm>
            <a:off x="1520825" y="1727200"/>
            <a:ext cx="1438275" cy="1223963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0000FF"/>
              </a:buClr>
              <a:buChar char="•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rgbClr val="0000FF"/>
              </a:buClr>
              <a:buFont typeface="Symbol" panose="05050102010706020507" pitchFamily="18" charset="2"/>
              <a:buChar char="-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rgbClr val="0000FF"/>
              </a:buClr>
              <a:buChar char="•"/>
              <a:defRPr kumimoji="1" sz="22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rgbClr val="0000FF"/>
              </a:buClr>
              <a:buFont typeface="Wingdings" panose="05000000000000000000" pitchFamily="2" charset="2"/>
              <a:buChar char="­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>
              <a:latin typeface="Tahoma" panose="020B0604030504040204" pitchFamily="34" charset="0"/>
            </a:endParaRPr>
          </a:p>
        </p:txBody>
      </p:sp>
      <p:grpSp>
        <p:nvGrpSpPr>
          <p:cNvPr id="6151" name="Group 11"/>
          <p:cNvGrpSpPr>
            <a:grpSpLocks/>
          </p:cNvGrpSpPr>
          <p:nvPr/>
        </p:nvGrpSpPr>
        <p:grpSpPr bwMode="auto">
          <a:xfrm>
            <a:off x="2673350" y="2492375"/>
            <a:ext cx="2185988" cy="2736850"/>
            <a:chOff x="1519" y="1842"/>
            <a:chExt cx="1452" cy="1770"/>
          </a:xfrm>
        </p:grpSpPr>
        <p:sp>
          <p:nvSpPr>
            <p:cNvPr id="6164" name="Line 8"/>
            <p:cNvSpPr>
              <a:spLocks noChangeShapeType="1"/>
            </p:cNvSpPr>
            <p:nvPr/>
          </p:nvSpPr>
          <p:spPr bwMode="auto">
            <a:xfrm>
              <a:off x="1519" y="1842"/>
              <a:ext cx="1043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6165" name="Line 9"/>
            <p:cNvSpPr>
              <a:spLocks noChangeShapeType="1"/>
            </p:cNvSpPr>
            <p:nvPr/>
          </p:nvSpPr>
          <p:spPr bwMode="auto">
            <a:xfrm>
              <a:off x="2562" y="1842"/>
              <a:ext cx="0" cy="177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6166" name="Line 10"/>
            <p:cNvSpPr>
              <a:spLocks noChangeShapeType="1"/>
            </p:cNvSpPr>
            <p:nvPr/>
          </p:nvSpPr>
          <p:spPr bwMode="auto">
            <a:xfrm>
              <a:off x="2562" y="3612"/>
              <a:ext cx="409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</p:grpSp>
      <p:grpSp>
        <p:nvGrpSpPr>
          <p:cNvPr id="12" name="Group 11"/>
          <p:cNvGrpSpPr>
            <a:grpSpLocks/>
          </p:cNvGrpSpPr>
          <p:nvPr/>
        </p:nvGrpSpPr>
        <p:grpSpPr bwMode="auto">
          <a:xfrm>
            <a:off x="5148263" y="1268413"/>
            <a:ext cx="3816350" cy="3600450"/>
            <a:chOff x="184" y="890"/>
            <a:chExt cx="3331" cy="3220"/>
          </a:xfrm>
        </p:grpSpPr>
        <p:pic>
          <p:nvPicPr>
            <p:cNvPr id="6161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3564"/>
            <a:stretch>
              <a:fillRect/>
            </a:stretch>
          </p:blipFill>
          <p:spPr bwMode="auto">
            <a:xfrm>
              <a:off x="184" y="890"/>
              <a:ext cx="3331" cy="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" name="矩形 13"/>
            <p:cNvSpPr/>
            <p:nvPr/>
          </p:nvSpPr>
          <p:spPr>
            <a:xfrm>
              <a:off x="1500" y="1163"/>
              <a:ext cx="1043" cy="271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kumimoji="1" lang="zh-TW" altLang="en-US" sz="1800"/>
            </a:p>
          </p:txBody>
        </p:sp>
        <p:sp>
          <p:nvSpPr>
            <p:cNvPr id="15" name="矩形 14"/>
            <p:cNvSpPr/>
            <p:nvPr/>
          </p:nvSpPr>
          <p:spPr>
            <a:xfrm>
              <a:off x="2271" y="2386"/>
              <a:ext cx="772" cy="135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kumimoji="1" lang="zh-TW" altLang="en-US" sz="1800"/>
            </a:p>
          </p:txBody>
        </p:sp>
      </p:grpSp>
      <p:grpSp>
        <p:nvGrpSpPr>
          <p:cNvPr id="16" name="Group 15"/>
          <p:cNvGrpSpPr>
            <a:grpSpLocks/>
          </p:cNvGrpSpPr>
          <p:nvPr/>
        </p:nvGrpSpPr>
        <p:grpSpPr bwMode="auto">
          <a:xfrm>
            <a:off x="468313" y="1052513"/>
            <a:ext cx="4679950" cy="2490787"/>
            <a:chOff x="295" y="1071"/>
            <a:chExt cx="2948" cy="1569"/>
          </a:xfrm>
        </p:grpSpPr>
        <p:pic>
          <p:nvPicPr>
            <p:cNvPr id="6158" name="Picture 25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5" y="1071"/>
              <a:ext cx="2948" cy="15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59" name="Rectangle 17"/>
            <p:cNvSpPr>
              <a:spLocks noChangeArrowheads="1"/>
            </p:cNvSpPr>
            <p:nvPr/>
          </p:nvSpPr>
          <p:spPr bwMode="auto">
            <a:xfrm>
              <a:off x="567" y="2296"/>
              <a:ext cx="453" cy="227"/>
            </a:xfrm>
            <a:prstGeom prst="rect">
              <a:avLst/>
            </a:prstGeom>
            <a:noFill/>
            <a:ln w="38100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9pPr>
            </a:lstStyle>
            <a:p>
              <a:endParaRPr lang="zh-TW" altLang="en-US"/>
            </a:p>
          </p:txBody>
        </p:sp>
        <p:sp>
          <p:nvSpPr>
            <p:cNvPr id="6160" name="Rectangle 18"/>
            <p:cNvSpPr>
              <a:spLocks noChangeArrowheads="1"/>
            </p:cNvSpPr>
            <p:nvPr/>
          </p:nvSpPr>
          <p:spPr bwMode="auto">
            <a:xfrm>
              <a:off x="2472" y="1797"/>
              <a:ext cx="453" cy="227"/>
            </a:xfrm>
            <a:prstGeom prst="rect">
              <a:avLst/>
            </a:prstGeom>
            <a:noFill/>
            <a:ln w="38100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9pPr>
            </a:lstStyle>
            <a:p>
              <a:endParaRPr lang="zh-TW" altLang="en-US"/>
            </a:p>
          </p:txBody>
        </p:sp>
      </p:grpSp>
      <p:sp>
        <p:nvSpPr>
          <p:cNvPr id="20" name="Line 19"/>
          <p:cNvSpPr>
            <a:spLocks noChangeShapeType="1"/>
          </p:cNvSpPr>
          <p:nvPr/>
        </p:nvSpPr>
        <p:spPr bwMode="auto">
          <a:xfrm flipV="1">
            <a:off x="1619250" y="2473325"/>
            <a:ext cx="2305050" cy="6477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1" name="Line 20"/>
          <p:cNvSpPr>
            <a:spLocks noChangeShapeType="1"/>
          </p:cNvSpPr>
          <p:nvPr/>
        </p:nvSpPr>
        <p:spPr bwMode="auto">
          <a:xfrm flipV="1">
            <a:off x="4643438" y="1701800"/>
            <a:ext cx="2016125" cy="719138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2" name="Line 21"/>
          <p:cNvSpPr>
            <a:spLocks noChangeShapeType="1"/>
          </p:cNvSpPr>
          <p:nvPr/>
        </p:nvSpPr>
        <p:spPr bwMode="auto">
          <a:xfrm>
            <a:off x="8820150" y="1989138"/>
            <a:ext cx="0" cy="201612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3" name="Line 22"/>
          <p:cNvSpPr>
            <a:spLocks noChangeShapeType="1"/>
          </p:cNvSpPr>
          <p:nvPr/>
        </p:nvSpPr>
        <p:spPr bwMode="auto">
          <a:xfrm flipH="1" flipV="1">
            <a:off x="2484438" y="4005263"/>
            <a:ext cx="6335712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1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7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770" decel="100000"/>
                                        <p:tgtEl>
                                          <p:spTgt spid="1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3" dur="77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2" grpId="0" animBg="1"/>
      <p:bldP spid="23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FF"/>
              </a:buClr>
              <a:buChar char="•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rgbClr val="0000FF"/>
              </a:buClr>
              <a:buFont typeface="Symbol" panose="05050102010706020507" pitchFamily="18" charset="2"/>
              <a:buChar char="-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rgbClr val="0000FF"/>
              </a:buClr>
              <a:buChar char="•"/>
              <a:defRPr kumimoji="1" sz="22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rgbClr val="0000FF"/>
              </a:buClr>
              <a:buFont typeface="Wingdings" panose="05000000000000000000" pitchFamily="2" charset="2"/>
              <a:buChar char="­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fld id="{3D93E4E9-7589-46DA-B5F5-1AD6B6C981A3}" type="slidenum">
              <a:rPr kumimoji="0" lang="zh-TW" altLang="en-US"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pPr>
                <a:spcBef>
                  <a:spcPct val="50000"/>
                </a:spcBef>
                <a:buClrTx/>
                <a:buFontTx/>
                <a:buNone/>
              </a:pPr>
              <a:t>19</a:t>
            </a:fld>
            <a:endParaRPr kumimoji="0" lang="zh-TW" altLang="zh-TW" sz="1400">
              <a:solidFill>
                <a:schemeClr val="bg1"/>
              </a:solidFill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The Shared-Data Problem</a:t>
            </a:r>
          </a:p>
        </p:txBody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In many cases the ISRs need to communicate with the task codes through shared variables.</a:t>
            </a:r>
          </a:p>
          <a:p>
            <a:r>
              <a:rPr lang="en-US" altLang="zh-TW" dirty="0" smtClean="0"/>
              <a:t>Example:</a:t>
            </a:r>
          </a:p>
          <a:p>
            <a:pPr lvl="1"/>
            <a:r>
              <a:rPr lang="en-US" altLang="zh-TW" dirty="0" smtClean="0"/>
              <a:t>Task code </a:t>
            </a:r>
            <a:br>
              <a:rPr lang="en-US" altLang="zh-TW" dirty="0" smtClean="0"/>
            </a:br>
            <a:r>
              <a:rPr lang="en-US" altLang="zh-TW" dirty="0" smtClean="0"/>
              <a:t>monitors 2</a:t>
            </a:r>
            <a:br>
              <a:rPr lang="en-US" altLang="zh-TW" dirty="0" smtClean="0"/>
            </a:br>
            <a:r>
              <a:rPr lang="en-US" altLang="zh-TW" dirty="0" smtClean="0"/>
              <a:t>temperatures </a:t>
            </a:r>
            <a:br>
              <a:rPr lang="en-US" altLang="zh-TW" dirty="0" smtClean="0"/>
            </a:br>
            <a:r>
              <a:rPr lang="en-US" altLang="zh-TW" dirty="0" smtClean="0"/>
              <a:t>and alarm </a:t>
            </a:r>
            <a:br>
              <a:rPr lang="en-US" altLang="zh-TW" dirty="0" smtClean="0"/>
            </a:br>
            <a:r>
              <a:rPr lang="en-US" altLang="zh-TW" dirty="0" smtClean="0"/>
              <a:t>if they differ</a:t>
            </a:r>
          </a:p>
          <a:p>
            <a:pPr lvl="1"/>
            <a:r>
              <a:rPr lang="en-US" altLang="zh-TW" dirty="0" smtClean="0"/>
              <a:t>An ISR reads  </a:t>
            </a:r>
            <a:br>
              <a:rPr lang="en-US" altLang="zh-TW" dirty="0" smtClean="0"/>
            </a:br>
            <a:r>
              <a:rPr lang="en-US" altLang="zh-TW" dirty="0" smtClean="0"/>
              <a:t>temperatures, </a:t>
            </a:r>
            <a:br>
              <a:rPr lang="en-US" altLang="zh-TW" dirty="0" smtClean="0"/>
            </a:br>
            <a:r>
              <a:rPr lang="en-US" altLang="zh-TW" dirty="0" smtClean="0"/>
              <a:t>e.g. on time up</a:t>
            </a:r>
          </a:p>
        </p:txBody>
      </p:sp>
      <p:pic>
        <p:nvPicPr>
          <p:cNvPr id="26629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2039938"/>
            <a:ext cx="5794375" cy="405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FF"/>
              </a:buClr>
              <a:buChar char="•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rgbClr val="0000FF"/>
              </a:buClr>
              <a:buFont typeface="Symbol" panose="05050102010706020507" pitchFamily="18" charset="2"/>
              <a:buChar char="-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rgbClr val="0000FF"/>
              </a:buClr>
              <a:buChar char="•"/>
              <a:defRPr kumimoji="1" sz="22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rgbClr val="0000FF"/>
              </a:buClr>
              <a:buFont typeface="Wingdings" panose="05000000000000000000" pitchFamily="2" charset="2"/>
              <a:buChar char="­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fld id="{DBF04E70-5EFF-4BEF-AC33-94238B13BBC1}" type="slidenum">
              <a:rPr kumimoji="0" lang="zh-TW" altLang="en-US"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pPr>
                <a:spcBef>
                  <a:spcPct val="50000"/>
                </a:spcBef>
                <a:buClrTx/>
                <a:buFontTx/>
                <a:buNone/>
              </a:pPr>
              <a:t>20</a:t>
            </a:fld>
            <a:endParaRPr kumimoji="0" lang="zh-TW" altLang="zh-TW" sz="1400">
              <a:solidFill>
                <a:schemeClr val="bg1"/>
              </a:solidFill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The Shared-Data Problem</a:t>
            </a:r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Now, consider the assembly code:</a:t>
            </a:r>
          </a:p>
          <a:p>
            <a:pPr lvl="1"/>
            <a:r>
              <a:rPr lang="en-US" altLang="zh-TW" dirty="0" smtClean="0"/>
              <a:t>When temperatures are 70 degrees and an interrupt occurs between the two MOVES to read temperatures</a:t>
            </a:r>
          </a:p>
          <a:p>
            <a:pPr lvl="1"/>
            <a:r>
              <a:rPr lang="en-US" altLang="zh-TW" dirty="0" smtClean="0"/>
              <a:t>The temperatures now become 75 degrees</a:t>
            </a:r>
          </a:p>
          <a:p>
            <a:pPr lvl="1"/>
            <a:r>
              <a:rPr lang="en-US" altLang="zh-TW" dirty="0" smtClean="0"/>
              <a:t>On returning from ISR, </a:t>
            </a:r>
            <a:r>
              <a:rPr lang="en-US" altLang="zh-TW" dirty="0" err="1" smtClean="0"/>
              <a:t>iTemp</a:t>
            </a:r>
            <a:r>
              <a:rPr lang="en-US" altLang="zh-TW" dirty="0" smtClean="0"/>
              <a:t>[1] will be assigned 75 and an alarm will be set off even though the temperatures were the same</a:t>
            </a:r>
          </a:p>
        </p:txBody>
      </p:sp>
      <p:pic>
        <p:nvPicPr>
          <p:cNvPr id="2765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838" y="3789363"/>
            <a:ext cx="4792662" cy="223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FF"/>
              </a:buClr>
              <a:buChar char="•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rgbClr val="0000FF"/>
              </a:buClr>
              <a:buFont typeface="Symbol" panose="05050102010706020507" pitchFamily="18" charset="2"/>
              <a:buChar char="-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rgbClr val="0000FF"/>
              </a:buClr>
              <a:buChar char="•"/>
              <a:defRPr kumimoji="1" sz="22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rgbClr val="0000FF"/>
              </a:buClr>
              <a:buFont typeface="Wingdings" panose="05000000000000000000" pitchFamily="2" charset="2"/>
              <a:buChar char="­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fld id="{7C11D5F8-02A8-4441-AC39-A8B6B8697955}" type="slidenum">
              <a:rPr kumimoji="0" lang="zh-TW" altLang="en-US"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pPr>
                <a:spcBef>
                  <a:spcPct val="50000"/>
                </a:spcBef>
                <a:buClrTx/>
                <a:buFontTx/>
                <a:buNone/>
              </a:pPr>
              <a:t>21</a:t>
            </a:fld>
            <a:endParaRPr kumimoji="0" lang="zh-TW" altLang="zh-TW" sz="1400">
              <a:solidFill>
                <a:schemeClr val="bg1"/>
              </a:solidFill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The Shared-Data Problem</a:t>
            </a:r>
          </a:p>
        </p:txBody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Problem is due to shared array </a:t>
            </a:r>
            <a:r>
              <a:rPr lang="en-US" altLang="zh-TW" dirty="0" err="1" smtClean="0"/>
              <a:t>iTemperatures</a:t>
            </a:r>
            <a:endParaRPr lang="en-US" altLang="zh-TW" dirty="0" smtClean="0"/>
          </a:p>
          <a:p>
            <a:r>
              <a:rPr lang="en-US" altLang="zh-TW" dirty="0" smtClean="0"/>
              <a:t>These bugs are very difficult to find as they occur only when the interrupt occurs in between the first 2 MOVE </a:t>
            </a:r>
            <a:r>
              <a:rPr lang="en-US" altLang="zh-TW" dirty="0" smtClean="0"/>
              <a:t>instructions, </a:t>
            </a:r>
            <a:r>
              <a:rPr lang="en-US" altLang="zh-TW" dirty="0" smtClean="0"/>
              <a:t>other than </a:t>
            </a:r>
            <a:r>
              <a:rPr lang="en-US" altLang="zh-TW" dirty="0" smtClean="0"/>
              <a:t>which the </a:t>
            </a:r>
            <a:r>
              <a:rPr lang="en-US" altLang="zh-TW" dirty="0" smtClean="0"/>
              <a:t>code works </a:t>
            </a:r>
            <a:r>
              <a:rPr lang="en-US" altLang="zh-TW" dirty="0" smtClean="0"/>
              <a:t>perfectly</a:t>
            </a:r>
            <a:endParaRPr lang="en-US" altLang="zh-TW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FF"/>
              </a:buClr>
              <a:buChar char="•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rgbClr val="0000FF"/>
              </a:buClr>
              <a:buFont typeface="Symbol" panose="05050102010706020507" pitchFamily="18" charset="2"/>
              <a:buChar char="-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rgbClr val="0000FF"/>
              </a:buClr>
              <a:buChar char="•"/>
              <a:defRPr kumimoji="1" sz="22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rgbClr val="0000FF"/>
              </a:buClr>
              <a:buFont typeface="Wingdings" panose="05000000000000000000" pitchFamily="2" charset="2"/>
              <a:buChar char="­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fld id="{6ED388A5-5782-4846-B89F-ADD5A9E29647}" type="slidenum">
              <a:rPr kumimoji="0" lang="zh-TW" altLang="en-US"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pPr>
                <a:spcBef>
                  <a:spcPct val="50000"/>
                </a:spcBef>
                <a:buClrTx/>
                <a:buFontTx/>
                <a:buNone/>
              </a:pPr>
              <a:t>22</a:t>
            </a:fld>
            <a:endParaRPr kumimoji="0" lang="zh-TW" altLang="zh-TW" sz="1400">
              <a:solidFill>
                <a:schemeClr val="bg1"/>
              </a:solidFill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Solving Shared-Data Problem</a:t>
            </a:r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mtClean="0"/>
              <a:t>Disable interrupts during instructions that use the shared variable and re-enabling them later</a:t>
            </a:r>
          </a:p>
          <a:p>
            <a:endParaRPr lang="en-US" altLang="zh-TW" smtClean="0"/>
          </a:p>
          <a:p>
            <a:pPr lvl="1">
              <a:buFont typeface="Symbol" panose="05050102010706020507" pitchFamily="18" charset="2"/>
              <a:buNone/>
            </a:pPr>
            <a:r>
              <a:rPr lang="en-US" altLang="zh-TW" smtClean="0"/>
              <a:t>	</a:t>
            </a:r>
            <a:r>
              <a:rPr lang="en-US" altLang="zh-TW" b="1" smtClean="0">
                <a:latin typeface="Courier New" panose="02070309020205020404" pitchFamily="49" charset="0"/>
                <a:cs typeface="Courier New" panose="02070309020205020404" pitchFamily="49" charset="0"/>
              </a:rPr>
              <a:t>while (TRUE) </a:t>
            </a:r>
          </a:p>
          <a:p>
            <a:pPr lvl="1">
              <a:buFont typeface="Symbol" panose="05050102010706020507" pitchFamily="18" charset="2"/>
              <a:buNone/>
            </a:pPr>
            <a:r>
              <a:rPr lang="en-US" altLang="zh-TW" b="1" smtClean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lvl="1">
              <a:buFont typeface="Symbol" panose="05050102010706020507" pitchFamily="18" charset="2"/>
              <a:buNone/>
            </a:pPr>
            <a:r>
              <a:rPr lang="en-US" altLang="zh-TW" b="1" smtClean="0">
                <a:latin typeface="Courier New" panose="02070309020205020404" pitchFamily="49" charset="0"/>
                <a:cs typeface="Courier New" panose="02070309020205020404" pitchFamily="49" charset="0"/>
              </a:rPr>
              <a:t>		disable();     // Disable interrupts</a:t>
            </a:r>
          </a:p>
          <a:p>
            <a:pPr lvl="1">
              <a:buFont typeface="Symbol" panose="05050102010706020507" pitchFamily="18" charset="2"/>
              <a:buNone/>
            </a:pPr>
            <a:r>
              <a:rPr lang="en-US" altLang="zh-TW" b="1" smtClean="0">
                <a:latin typeface="Courier New" panose="02070309020205020404" pitchFamily="49" charset="0"/>
                <a:cs typeface="Courier New" panose="02070309020205020404" pitchFamily="49" charset="0"/>
              </a:rPr>
              <a:t>		iTemp0 = iTemperatures[0];</a:t>
            </a:r>
          </a:p>
          <a:p>
            <a:pPr lvl="1">
              <a:buFont typeface="Symbol" panose="05050102010706020507" pitchFamily="18" charset="2"/>
              <a:buNone/>
            </a:pPr>
            <a:r>
              <a:rPr lang="en-US" altLang="zh-TW" b="1" smtClean="0">
                <a:latin typeface="Courier New" panose="02070309020205020404" pitchFamily="49" charset="0"/>
                <a:cs typeface="Courier New" panose="02070309020205020404" pitchFamily="49" charset="0"/>
              </a:rPr>
              <a:t>		iTemp1 = iTemperatures[1];</a:t>
            </a:r>
          </a:p>
          <a:p>
            <a:pPr lvl="1">
              <a:buFont typeface="Symbol" panose="05050102010706020507" pitchFamily="18" charset="2"/>
              <a:buNone/>
            </a:pPr>
            <a:r>
              <a:rPr lang="en-US" altLang="zh-TW" b="1" smtClean="0">
                <a:latin typeface="Courier New" panose="02070309020205020404" pitchFamily="49" charset="0"/>
                <a:cs typeface="Courier New" panose="02070309020205020404" pitchFamily="49" charset="0"/>
              </a:rPr>
              <a:t>		enable();		// Re-enable interrupts</a:t>
            </a:r>
          </a:p>
          <a:p>
            <a:pPr lvl="1">
              <a:buFont typeface="Symbol" panose="05050102010706020507" pitchFamily="18" charset="2"/>
              <a:buNone/>
            </a:pPr>
            <a:r>
              <a:rPr lang="en-US" altLang="zh-TW" b="1" smtClean="0">
                <a:latin typeface="Courier New" panose="02070309020205020404" pitchFamily="49" charset="0"/>
                <a:cs typeface="Courier New" panose="02070309020205020404" pitchFamily="49" charset="0"/>
              </a:rPr>
              <a:t>		...</a:t>
            </a:r>
          </a:p>
          <a:p>
            <a:pPr lvl="1">
              <a:buFont typeface="Symbol" panose="05050102010706020507" pitchFamily="18" charset="2"/>
              <a:buNone/>
            </a:pPr>
            <a:r>
              <a:rPr lang="en-US" altLang="zh-TW" b="1" smtClean="0">
                <a:latin typeface="Courier New" panose="02070309020205020404" pitchFamily="49" charset="0"/>
                <a:cs typeface="Courier New" panose="02070309020205020404" pitchFamily="49" charset="0"/>
              </a:rPr>
              <a:t>	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FF"/>
              </a:buClr>
              <a:buChar char="•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rgbClr val="0000FF"/>
              </a:buClr>
              <a:buFont typeface="Symbol" panose="05050102010706020507" pitchFamily="18" charset="2"/>
              <a:buChar char="-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rgbClr val="0000FF"/>
              </a:buClr>
              <a:buChar char="•"/>
              <a:defRPr kumimoji="1" sz="22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rgbClr val="0000FF"/>
              </a:buClr>
              <a:buFont typeface="Wingdings" panose="05000000000000000000" pitchFamily="2" charset="2"/>
              <a:buChar char="­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fld id="{731E956F-9DB1-4AAF-90B5-E63349F8A38A}" type="slidenum">
              <a:rPr kumimoji="0" lang="zh-TW" altLang="en-US"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pPr>
                <a:spcBef>
                  <a:spcPct val="50000"/>
                </a:spcBef>
                <a:buClrTx/>
                <a:buFontTx/>
                <a:buNone/>
              </a:pPr>
              <a:t>23</a:t>
            </a:fld>
            <a:endParaRPr kumimoji="0" lang="zh-TW" altLang="zh-TW" sz="1400">
              <a:solidFill>
                <a:schemeClr val="bg1"/>
              </a:solidFill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Solving Shared-Data Problem</a:t>
            </a:r>
            <a:endParaRPr lang="zh-TW" altLang="zh-TW" smtClean="0"/>
          </a:p>
        </p:txBody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“Atomic” and “Critical Section”</a:t>
            </a:r>
          </a:p>
          <a:p>
            <a:pPr lvl="1"/>
            <a:r>
              <a:rPr lang="en-US" altLang="zh-TW" dirty="0" smtClean="0"/>
              <a:t>A part of a program that cannot be interrupted</a:t>
            </a:r>
          </a:p>
          <a:p>
            <a:r>
              <a:rPr lang="en-US" altLang="zh-TW" dirty="0" smtClean="0"/>
              <a:t>Example:</a:t>
            </a:r>
          </a:p>
          <a:p>
            <a:pPr lvl="1"/>
            <a:r>
              <a:rPr lang="en-US" altLang="zh-TW" dirty="0" smtClean="0"/>
              <a:t>An ISR that updates </a:t>
            </a:r>
            <a:r>
              <a:rPr lang="en-US" altLang="zh-TW" dirty="0" err="1" smtClean="0"/>
              <a:t>iHours</a:t>
            </a:r>
            <a:r>
              <a:rPr lang="en-US" altLang="zh-TW" dirty="0" smtClean="0"/>
              <a:t>, </a:t>
            </a:r>
            <a:r>
              <a:rPr lang="en-US" altLang="zh-TW" dirty="0" err="1" smtClean="0"/>
              <a:t>iMinutes</a:t>
            </a:r>
            <a:r>
              <a:rPr lang="en-US" altLang="zh-TW" dirty="0" smtClean="0"/>
              <a:t> and </a:t>
            </a:r>
            <a:r>
              <a:rPr lang="en-US" altLang="zh-TW" dirty="0" err="1" smtClean="0"/>
              <a:t>iSeconds</a:t>
            </a:r>
            <a:r>
              <a:rPr lang="en-US" altLang="zh-TW" dirty="0" smtClean="0"/>
              <a:t> every second through a hardware timer interrupt:</a:t>
            </a:r>
          </a:p>
          <a:p>
            <a:pPr lvl="1">
              <a:lnSpc>
                <a:spcPct val="95000"/>
              </a:lnSpc>
              <a:buFont typeface="Symbol" panose="05050102010706020507" pitchFamily="18" charset="2"/>
              <a:buNone/>
            </a:pPr>
            <a:r>
              <a:rPr lang="en-US" altLang="zh-TW" dirty="0" smtClean="0"/>
              <a:t>	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long </a:t>
            </a:r>
            <a:r>
              <a:rPr lang="en-US" altLang="zh-TW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iSecondsSinceMidnight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(void) {</a:t>
            </a:r>
          </a:p>
          <a:p>
            <a:pPr lvl="1">
              <a:lnSpc>
                <a:spcPct val="95000"/>
              </a:lnSpc>
              <a:buFont typeface="Symbol" panose="05050102010706020507" pitchFamily="18" charset="2"/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 long </a:t>
            </a:r>
            <a:r>
              <a:rPr lang="en-US" altLang="zh-TW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lReturnVal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lvl="1">
              <a:lnSpc>
                <a:spcPct val="95000"/>
              </a:lnSpc>
              <a:buFont typeface="Symbol" panose="05050102010706020507" pitchFamily="18" charset="2"/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 disable();</a:t>
            </a:r>
          </a:p>
          <a:p>
            <a:pPr lvl="1">
              <a:lnSpc>
                <a:spcPct val="95000"/>
              </a:lnSpc>
              <a:buFont typeface="Symbol" panose="05050102010706020507" pitchFamily="18" charset="2"/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 </a:t>
            </a:r>
            <a:r>
              <a:rPr lang="en-US" altLang="zh-TW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lReturnVal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</a:p>
          <a:p>
            <a:pPr lvl="1">
              <a:lnSpc>
                <a:spcPct val="95000"/>
              </a:lnSpc>
              <a:buFont typeface="Symbol" panose="05050102010706020507" pitchFamily="18" charset="2"/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 (((</a:t>
            </a:r>
            <a:r>
              <a:rPr lang="en-US" altLang="zh-TW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iHours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*60)+</a:t>
            </a:r>
            <a:r>
              <a:rPr lang="en-US" altLang="zh-TW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iMinutes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)*60)+</a:t>
            </a:r>
            <a:r>
              <a:rPr lang="en-US" altLang="zh-TW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iSeconds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	   	 enable();</a:t>
            </a:r>
          </a:p>
          <a:p>
            <a:pPr lvl="1">
              <a:lnSpc>
                <a:spcPct val="95000"/>
              </a:lnSpc>
              <a:buFont typeface="Symbol" panose="05050102010706020507" pitchFamily="18" charset="2"/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 return (</a:t>
            </a:r>
            <a:r>
              <a:rPr lang="en-US" altLang="zh-TW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lReturnVal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lvl="1">
              <a:lnSpc>
                <a:spcPct val="95000"/>
              </a:lnSpc>
              <a:buFont typeface="Symbol" panose="05050102010706020507" pitchFamily="18" charset="2"/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FF"/>
              </a:buClr>
              <a:buChar char="•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rgbClr val="0000FF"/>
              </a:buClr>
              <a:buFont typeface="Symbol" panose="05050102010706020507" pitchFamily="18" charset="2"/>
              <a:buChar char="-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rgbClr val="0000FF"/>
              </a:buClr>
              <a:buChar char="•"/>
              <a:defRPr kumimoji="1" sz="22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rgbClr val="0000FF"/>
              </a:buClr>
              <a:buFont typeface="Wingdings" panose="05000000000000000000" pitchFamily="2" charset="2"/>
              <a:buChar char="­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fld id="{7A1E721A-52D1-4A59-B453-807338352F7B}" type="slidenum">
              <a:rPr kumimoji="0" lang="zh-TW" altLang="en-US"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pPr>
                <a:spcBef>
                  <a:spcPct val="50000"/>
                </a:spcBef>
                <a:buClrTx/>
                <a:buFontTx/>
                <a:buNone/>
              </a:pPr>
              <a:t>24</a:t>
            </a:fld>
            <a:endParaRPr kumimoji="0" lang="zh-TW" altLang="zh-TW" sz="1400">
              <a:solidFill>
                <a:schemeClr val="bg1"/>
              </a:solidFill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Outline</a:t>
            </a:r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mtClean="0"/>
              <a:t>Introduction to interrupt</a:t>
            </a:r>
          </a:p>
          <a:p>
            <a:r>
              <a:rPr lang="en-US" altLang="zh-TW" smtClean="0"/>
              <a:t>The shared-data problem</a:t>
            </a:r>
          </a:p>
          <a:p>
            <a:r>
              <a:rPr lang="en-US" altLang="zh-TW" smtClean="0">
                <a:solidFill>
                  <a:srgbClr val="FF0000"/>
                </a:solidFill>
              </a:rPr>
              <a:t>Interrupts of MSP430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FF"/>
              </a:buClr>
              <a:buChar char="•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rgbClr val="0000FF"/>
              </a:buClr>
              <a:buFont typeface="Symbol" panose="05050102010706020507" pitchFamily="18" charset="2"/>
              <a:buChar char="-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rgbClr val="0000FF"/>
              </a:buClr>
              <a:buChar char="•"/>
              <a:defRPr kumimoji="1" sz="22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rgbClr val="0000FF"/>
              </a:buClr>
              <a:buFont typeface="Wingdings" panose="05000000000000000000" pitchFamily="2" charset="2"/>
              <a:buChar char="­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fld id="{DE9E07AE-7A54-4987-99C1-7FBA5BA6ABE8}" type="slidenum">
              <a:rPr kumimoji="0" lang="zh-TW" altLang="en-US"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pPr>
                <a:spcBef>
                  <a:spcPct val="50000"/>
                </a:spcBef>
                <a:buClrTx/>
                <a:buFontTx/>
                <a:buNone/>
              </a:pPr>
              <a:t>25</a:t>
            </a:fld>
            <a:endParaRPr kumimoji="0" lang="zh-TW" altLang="zh-TW" sz="1400">
              <a:solidFill>
                <a:schemeClr val="bg1"/>
              </a:solidFill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Know When an Interrupt Occurs</a:t>
            </a:r>
          </a:p>
        </p:txBody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An interrupt will be detected and serviced if</a:t>
            </a:r>
          </a:p>
          <a:p>
            <a:pPr lvl="1"/>
            <a:r>
              <a:rPr lang="en-US" altLang="zh-TW" dirty="0" smtClean="0"/>
              <a:t>The </a:t>
            </a:r>
            <a:r>
              <a:rPr lang="en-US" altLang="zh-TW" i="1" dirty="0" smtClean="0"/>
              <a:t>global interrupt-enable </a:t>
            </a:r>
            <a:r>
              <a:rPr lang="en-US" altLang="zh-TW" dirty="0" smtClean="0"/>
              <a:t>(GIE) bit in Status Register (SR) in CPU is set</a:t>
            </a:r>
            <a:endParaRPr lang="en-US" altLang="zh-TW" dirty="0" smtClean="0">
              <a:sym typeface="Wingdings" panose="05000000000000000000" pitchFamily="2" charset="2"/>
            </a:endParaRPr>
          </a:p>
          <a:p>
            <a:pPr lvl="1"/>
            <a:r>
              <a:rPr lang="en-US" altLang="zh-TW" dirty="0" smtClean="0"/>
              <a:t>A peripheral device enables interrupt</a:t>
            </a:r>
            <a:br>
              <a:rPr lang="en-US" altLang="zh-TW" dirty="0" smtClean="0"/>
            </a:br>
            <a:r>
              <a:rPr lang="en-US" altLang="zh-TW" dirty="0" smtClean="0">
                <a:sym typeface="Wingdings" panose="05000000000000000000" pitchFamily="2" charset="2"/>
              </a:rPr>
              <a:t> For </a:t>
            </a:r>
            <a:r>
              <a:rPr lang="en-US" altLang="zh-TW" dirty="0" err="1" smtClean="0">
                <a:sym typeface="Wingdings" panose="05000000000000000000" pitchFamily="2" charset="2"/>
              </a:rPr>
              <a:t>Timer_A</a:t>
            </a:r>
            <a:r>
              <a:rPr lang="en-US" altLang="zh-TW" dirty="0" smtClean="0">
                <a:sym typeface="Wingdings" panose="05000000000000000000" pitchFamily="2" charset="2"/>
              </a:rPr>
              <a:t>: TAIE bit in TACTL register, CCIE bit in </a:t>
            </a:r>
            <a:r>
              <a:rPr lang="en-US" altLang="zh-TW" dirty="0" err="1" smtClean="0">
                <a:sym typeface="Wingdings" panose="05000000000000000000" pitchFamily="2" charset="2"/>
              </a:rPr>
              <a:t>TACCTLx</a:t>
            </a:r>
            <a:r>
              <a:rPr lang="en-US" altLang="zh-TW" dirty="0" smtClean="0">
                <a:sym typeface="Wingdings" panose="05000000000000000000" pitchFamily="2" charset="2"/>
              </a:rPr>
              <a:t> register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The peripheral signals an</a:t>
            </a:r>
            <a:br>
              <a:rPr lang="en-US" altLang="zh-TW" dirty="0" smtClean="0"/>
            </a:br>
            <a:r>
              <a:rPr lang="en-US" altLang="zh-TW" dirty="0" smtClean="0"/>
              <a:t>interrupt</a:t>
            </a:r>
            <a:br>
              <a:rPr lang="en-US" altLang="zh-TW" dirty="0" smtClean="0"/>
            </a:br>
            <a:r>
              <a:rPr lang="en-US" altLang="zh-TW" dirty="0" smtClean="0">
                <a:sym typeface="Wingdings" panose="05000000000000000000" pitchFamily="2" charset="2"/>
              </a:rPr>
              <a:t> For </a:t>
            </a:r>
            <a:r>
              <a:rPr lang="en-US" altLang="zh-TW" dirty="0" err="1" smtClean="0">
                <a:sym typeface="Wingdings" panose="05000000000000000000" pitchFamily="2" charset="2"/>
              </a:rPr>
              <a:t>Timer_A</a:t>
            </a:r>
            <a:r>
              <a:rPr lang="en-US" altLang="zh-TW" dirty="0" smtClean="0">
                <a:sym typeface="Wingdings" panose="05000000000000000000" pitchFamily="2" charset="2"/>
              </a:rPr>
              <a:t>: TAIFG,</a:t>
            </a:r>
            <a:br>
              <a:rPr lang="en-US" altLang="zh-TW" dirty="0" smtClean="0">
                <a:sym typeface="Wingdings" panose="05000000000000000000" pitchFamily="2" charset="2"/>
              </a:rPr>
            </a:br>
            <a:r>
              <a:rPr lang="en-US" altLang="zh-TW" dirty="0" smtClean="0">
                <a:sym typeface="Wingdings" panose="05000000000000000000" pitchFamily="2" charset="2"/>
              </a:rPr>
              <a:t>CCIFG</a:t>
            </a:r>
            <a:r>
              <a:rPr lang="en-US" altLang="zh-TW" dirty="0" smtClean="0"/>
              <a:t> </a:t>
            </a:r>
          </a:p>
          <a:p>
            <a:pPr lvl="1"/>
            <a:endParaRPr lang="en-US" altLang="zh-TW" dirty="0" smtClean="0"/>
          </a:p>
        </p:txBody>
      </p:sp>
      <p:grpSp>
        <p:nvGrpSpPr>
          <p:cNvPr id="32773" name="Group 4"/>
          <p:cNvGrpSpPr>
            <a:grpSpLocks/>
          </p:cNvGrpSpPr>
          <p:nvPr/>
        </p:nvGrpSpPr>
        <p:grpSpPr bwMode="auto">
          <a:xfrm>
            <a:off x="4932363" y="3573463"/>
            <a:ext cx="3960812" cy="2165350"/>
            <a:chOff x="2653" y="1752"/>
            <a:chExt cx="2858" cy="1364"/>
          </a:xfrm>
        </p:grpSpPr>
        <p:pic>
          <p:nvPicPr>
            <p:cNvPr id="32774" name="Picture 6" descr="f02-05-H8276.jp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53" y="1752"/>
              <a:ext cx="2858" cy="13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2775" name="Oval 6"/>
            <p:cNvSpPr>
              <a:spLocks noChangeArrowheads="1"/>
            </p:cNvSpPr>
            <p:nvPr/>
          </p:nvSpPr>
          <p:spPr bwMode="auto">
            <a:xfrm>
              <a:off x="3606" y="2205"/>
              <a:ext cx="907" cy="227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9pPr>
            </a:lstStyle>
            <a:p>
              <a:endParaRPr lang="zh-TW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投影片編號版面配置區 3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FF"/>
              </a:buClr>
              <a:buChar char="•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rgbClr val="0000FF"/>
              </a:buClr>
              <a:buFont typeface="Symbol" panose="05050102010706020507" pitchFamily="18" charset="2"/>
              <a:buChar char="-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rgbClr val="0000FF"/>
              </a:buClr>
              <a:buChar char="•"/>
              <a:defRPr kumimoji="1" sz="22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rgbClr val="0000FF"/>
              </a:buClr>
              <a:buFont typeface="Wingdings" panose="05000000000000000000" pitchFamily="2" charset="2"/>
              <a:buChar char="­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fld id="{2326020A-5596-4DFA-9049-6217D53BD32A}" type="slidenum">
              <a:rPr kumimoji="0" lang="zh-TW" altLang="en-US"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pPr>
                <a:spcBef>
                  <a:spcPct val="50000"/>
                </a:spcBef>
                <a:buClrTx/>
                <a:buFontTx/>
                <a:buNone/>
              </a:pPr>
              <a:t>26</a:t>
            </a:fld>
            <a:endParaRPr kumimoji="0" lang="zh-TW" altLang="zh-TW" sz="1400">
              <a:solidFill>
                <a:schemeClr val="bg1"/>
              </a:solidFill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Ex: Timer_A Interrupt Enabling</a:t>
            </a:r>
          </a:p>
        </p:txBody>
      </p:sp>
      <p:grpSp>
        <p:nvGrpSpPr>
          <p:cNvPr id="33796" name="Group 3"/>
          <p:cNvGrpSpPr>
            <a:grpSpLocks/>
          </p:cNvGrpSpPr>
          <p:nvPr/>
        </p:nvGrpSpPr>
        <p:grpSpPr bwMode="auto">
          <a:xfrm>
            <a:off x="107950" y="1196975"/>
            <a:ext cx="4464050" cy="4897438"/>
            <a:chOff x="184" y="890"/>
            <a:chExt cx="3331" cy="3220"/>
          </a:xfrm>
        </p:grpSpPr>
        <p:pic>
          <p:nvPicPr>
            <p:cNvPr id="33811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3564"/>
            <a:stretch>
              <a:fillRect/>
            </a:stretch>
          </p:blipFill>
          <p:spPr bwMode="auto">
            <a:xfrm>
              <a:off x="184" y="890"/>
              <a:ext cx="3331" cy="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" name="矩形 5"/>
            <p:cNvSpPr/>
            <p:nvPr/>
          </p:nvSpPr>
          <p:spPr>
            <a:xfrm>
              <a:off x="1500" y="1162"/>
              <a:ext cx="1042" cy="268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kumimoji="1" lang="zh-TW" altLang="en-US" sz="1800"/>
            </a:p>
          </p:txBody>
        </p:sp>
        <p:sp>
          <p:nvSpPr>
            <p:cNvPr id="26" name="矩形 25"/>
            <p:cNvSpPr/>
            <p:nvPr/>
          </p:nvSpPr>
          <p:spPr>
            <a:xfrm>
              <a:off x="2271" y="2386"/>
              <a:ext cx="771" cy="138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kumimoji="1" lang="zh-TW" altLang="en-US" sz="1800"/>
            </a:p>
          </p:txBody>
        </p:sp>
      </p:grpSp>
      <p:grpSp>
        <p:nvGrpSpPr>
          <p:cNvPr id="975879" name="Group 7"/>
          <p:cNvGrpSpPr>
            <a:grpSpLocks/>
          </p:cNvGrpSpPr>
          <p:nvPr/>
        </p:nvGrpSpPr>
        <p:grpSpPr bwMode="auto">
          <a:xfrm>
            <a:off x="3995738" y="1341438"/>
            <a:ext cx="5003800" cy="1611312"/>
            <a:chOff x="2562" y="1162"/>
            <a:chExt cx="3152" cy="1015"/>
          </a:xfrm>
        </p:grpSpPr>
        <p:pic>
          <p:nvPicPr>
            <p:cNvPr id="33808" name="Picture 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62" y="1162"/>
              <a:ext cx="3152" cy="7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" name="橢圓 19"/>
            <p:cNvSpPr/>
            <p:nvPr/>
          </p:nvSpPr>
          <p:spPr>
            <a:xfrm>
              <a:off x="4956" y="1640"/>
              <a:ext cx="300" cy="187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kumimoji="1" lang="zh-TW" altLang="en-US" sz="1800"/>
            </a:p>
          </p:txBody>
        </p:sp>
        <p:sp>
          <p:nvSpPr>
            <p:cNvPr id="33810" name="Text Box 10"/>
            <p:cNvSpPr txBox="1">
              <a:spLocks noChangeArrowheads="1"/>
            </p:cNvSpPr>
            <p:nvPr/>
          </p:nvSpPr>
          <p:spPr bwMode="auto">
            <a:xfrm>
              <a:off x="3758" y="1927"/>
              <a:ext cx="57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en-US" altLang="zh-TW" sz="2000"/>
                <a:t>TACTL</a:t>
              </a:r>
            </a:p>
          </p:txBody>
        </p:sp>
      </p:grpSp>
      <p:grpSp>
        <p:nvGrpSpPr>
          <p:cNvPr id="975883" name="Group 11"/>
          <p:cNvGrpSpPr>
            <a:grpSpLocks/>
          </p:cNvGrpSpPr>
          <p:nvPr/>
        </p:nvGrpSpPr>
        <p:grpSpPr bwMode="auto">
          <a:xfrm>
            <a:off x="4140200" y="3862388"/>
            <a:ext cx="4897438" cy="1549400"/>
            <a:chOff x="703" y="2750"/>
            <a:chExt cx="4925" cy="1093"/>
          </a:xfrm>
        </p:grpSpPr>
        <p:pic>
          <p:nvPicPr>
            <p:cNvPr id="33805" name="Picture 1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3" y="2750"/>
              <a:ext cx="4925" cy="8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3806" name="Text Box 13"/>
            <p:cNvSpPr txBox="1">
              <a:spLocks noChangeArrowheads="1"/>
            </p:cNvSpPr>
            <p:nvPr/>
          </p:nvSpPr>
          <p:spPr bwMode="auto">
            <a:xfrm>
              <a:off x="2732" y="3563"/>
              <a:ext cx="1070" cy="2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9pPr>
            </a:lstStyle>
            <a:p>
              <a:r>
                <a:rPr lang="en-US" altLang="zh-TW" sz="2000"/>
                <a:t>TACCTL</a:t>
              </a:r>
            </a:p>
          </p:txBody>
        </p:sp>
        <p:sp>
          <p:nvSpPr>
            <p:cNvPr id="33807" name="Oval 14"/>
            <p:cNvSpPr>
              <a:spLocks noChangeArrowheads="1"/>
            </p:cNvSpPr>
            <p:nvPr/>
          </p:nvSpPr>
          <p:spPr bwMode="auto">
            <a:xfrm>
              <a:off x="2652" y="3204"/>
              <a:ext cx="409" cy="271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標楷體" panose="03000509000000000000" pitchFamily="65" charset="-120"/>
                </a:defRPr>
              </a:lvl9pPr>
            </a:lstStyle>
            <a:p>
              <a:endParaRPr lang="zh-TW" altLang="en-US"/>
            </a:p>
          </p:txBody>
        </p:sp>
      </p:grpSp>
      <p:sp>
        <p:nvSpPr>
          <p:cNvPr id="975887" name="Line 15"/>
          <p:cNvSpPr>
            <a:spLocks noChangeShapeType="1"/>
          </p:cNvSpPr>
          <p:nvPr/>
        </p:nvSpPr>
        <p:spPr bwMode="auto">
          <a:xfrm>
            <a:off x="3852863" y="2205038"/>
            <a:ext cx="0" cy="576262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975888" name="Line 16"/>
          <p:cNvSpPr>
            <a:spLocks noChangeShapeType="1"/>
          </p:cNvSpPr>
          <p:nvPr/>
        </p:nvSpPr>
        <p:spPr bwMode="auto">
          <a:xfrm>
            <a:off x="3852863" y="2781300"/>
            <a:ext cx="4751387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975889" name="Line 17"/>
          <p:cNvSpPr>
            <a:spLocks noChangeShapeType="1"/>
          </p:cNvSpPr>
          <p:nvPr/>
        </p:nvSpPr>
        <p:spPr bwMode="auto">
          <a:xfrm flipV="1">
            <a:off x="8604250" y="2349500"/>
            <a:ext cx="0" cy="431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975890" name="Line 18"/>
          <p:cNvSpPr>
            <a:spLocks noChangeShapeType="1"/>
          </p:cNvSpPr>
          <p:nvPr/>
        </p:nvSpPr>
        <p:spPr bwMode="auto">
          <a:xfrm>
            <a:off x="3924300" y="4654550"/>
            <a:ext cx="0" cy="576263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975891" name="Line 19"/>
          <p:cNvSpPr>
            <a:spLocks noChangeShapeType="1"/>
          </p:cNvSpPr>
          <p:nvPr/>
        </p:nvSpPr>
        <p:spPr bwMode="auto">
          <a:xfrm>
            <a:off x="3924300" y="5230813"/>
            <a:ext cx="4751388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975892" name="Line 20"/>
          <p:cNvSpPr>
            <a:spLocks noChangeShapeType="1"/>
          </p:cNvSpPr>
          <p:nvPr/>
        </p:nvSpPr>
        <p:spPr bwMode="auto">
          <a:xfrm flipV="1">
            <a:off x="8675688" y="4799013"/>
            <a:ext cx="0" cy="431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5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97587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97587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7587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9758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758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9758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758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5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70" decel="100000"/>
                                        <p:tgtEl>
                                          <p:spTgt spid="97588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770" decel="100000"/>
                                        <p:tgtEl>
                                          <p:spTgt spid="97588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7588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9758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758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3" dur="770" fill="hold"/>
                                        <p:tgtEl>
                                          <p:spTgt spid="9758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758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5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975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5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9758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5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9758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5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975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5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975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5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975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5887" grpId="0" animBg="1"/>
      <p:bldP spid="975888" grpId="0" animBg="1"/>
      <p:bldP spid="975889" grpId="0" animBg="1"/>
      <p:bldP spid="975890" grpId="0" animBg="1"/>
      <p:bldP spid="975891" grpId="0" animBg="1"/>
      <p:bldP spid="975892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FF"/>
              </a:buClr>
              <a:buChar char="•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rgbClr val="0000FF"/>
              </a:buClr>
              <a:buFont typeface="Symbol" panose="05050102010706020507" pitchFamily="18" charset="2"/>
              <a:buChar char="-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rgbClr val="0000FF"/>
              </a:buClr>
              <a:buChar char="•"/>
              <a:defRPr kumimoji="1" sz="22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rgbClr val="0000FF"/>
              </a:buClr>
              <a:buFont typeface="Wingdings" panose="05000000000000000000" pitchFamily="2" charset="2"/>
              <a:buChar char="­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fld id="{AFE01F91-A767-4227-950C-6985CF9D8893}" type="slidenum">
              <a:rPr kumimoji="0" lang="zh-TW" altLang="en-US"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pPr>
                <a:spcBef>
                  <a:spcPct val="50000"/>
                </a:spcBef>
                <a:buClrTx/>
                <a:buFontTx/>
                <a:buNone/>
              </a:pPr>
              <a:t>27</a:t>
            </a:fld>
            <a:endParaRPr kumimoji="0" lang="zh-TW" altLang="zh-TW" sz="1400">
              <a:solidFill>
                <a:schemeClr val="bg1"/>
              </a:solidFill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When an Interrupt Is Requested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2400" smtClean="0"/>
              <a:t>Any currently executing instruction is completed. MCLK is started if the CPU was off.</a:t>
            </a:r>
          </a:p>
          <a:p>
            <a:r>
              <a:rPr lang="en-US" altLang="zh-TW" sz="2400" smtClean="0"/>
              <a:t>The PC, which points to the next instruction, is pushed onto the stack.</a:t>
            </a:r>
          </a:p>
          <a:p>
            <a:r>
              <a:rPr lang="en-US" altLang="zh-TW" sz="2400" smtClean="0"/>
              <a:t>The SR is pushed onto the stack.</a:t>
            </a:r>
          </a:p>
          <a:p>
            <a:r>
              <a:rPr lang="en-US" altLang="zh-TW" sz="2400" smtClean="0"/>
              <a:t>The interrupt with the highest priority is selected.</a:t>
            </a:r>
          </a:p>
          <a:p>
            <a:r>
              <a:rPr lang="en-US" altLang="zh-TW" sz="2400" smtClean="0"/>
              <a:t>The interrupt request flag is cleared automatically for vectors that have a single source.</a:t>
            </a:r>
          </a:p>
          <a:p>
            <a:r>
              <a:rPr lang="en-US" altLang="zh-TW" sz="2400" smtClean="0"/>
              <a:t>The SR is cleared, and maskable interrupts are disabled.</a:t>
            </a:r>
          </a:p>
          <a:p>
            <a:r>
              <a:rPr lang="en-US" altLang="zh-TW" sz="2400" smtClean="0"/>
              <a:t>The interrupt vector is loaded into the PC and the CPU starts to execute the ISR at that address.</a:t>
            </a:r>
          </a:p>
          <a:p>
            <a:pPr>
              <a:buFontTx/>
              <a:buNone/>
            </a:pPr>
            <a:r>
              <a:rPr lang="en-US" altLang="zh-TW" sz="2400" smtClean="0">
                <a:latin typeface="Comic Sans MS" panose="030F0702030302020204" pitchFamily="66" charset="0"/>
              </a:rPr>
              <a:t>These operations take about 6 cycles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FF"/>
              </a:buClr>
              <a:buChar char="•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rgbClr val="0000FF"/>
              </a:buClr>
              <a:buFont typeface="Symbol" panose="05050102010706020507" pitchFamily="18" charset="2"/>
              <a:buChar char="-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rgbClr val="0000FF"/>
              </a:buClr>
              <a:buChar char="•"/>
              <a:defRPr kumimoji="1" sz="22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rgbClr val="0000FF"/>
              </a:buClr>
              <a:buFont typeface="Wingdings" panose="05000000000000000000" pitchFamily="2" charset="2"/>
              <a:buChar char="­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fld id="{4DCC9BA0-B43C-4D0E-9B67-46E6A0ABCB69}" type="slidenum">
              <a:rPr kumimoji="0" lang="zh-TW" altLang="en-US"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pPr>
                <a:spcBef>
                  <a:spcPct val="50000"/>
                </a:spcBef>
                <a:buClrTx/>
                <a:buFontTx/>
                <a:buNone/>
              </a:pPr>
              <a:t>28</a:t>
            </a:fld>
            <a:endParaRPr kumimoji="0" lang="zh-TW" altLang="zh-TW" sz="1400">
              <a:solidFill>
                <a:schemeClr val="bg1"/>
              </a:solidFill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After an Interrupt Is Serviced</a:t>
            </a:r>
          </a:p>
        </p:txBody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mtClean="0"/>
              <a:t>An interrupt service routine must always finish with the </a:t>
            </a:r>
            <a:r>
              <a:rPr lang="en-US" altLang="zh-TW" i="1" smtClean="0"/>
              <a:t>return from interrupt </a:t>
            </a:r>
            <a:r>
              <a:rPr lang="en-US" altLang="zh-TW" smtClean="0"/>
              <a:t>instruction </a:t>
            </a:r>
            <a:r>
              <a:rPr lang="en-US" altLang="zh-TW" b="1" smtClean="0">
                <a:latin typeface="Courier New" panose="02070309020205020404" pitchFamily="49" charset="0"/>
              </a:rPr>
              <a:t>reti</a:t>
            </a:r>
            <a:r>
              <a:rPr lang="en-US" altLang="zh-TW" smtClean="0"/>
              <a:t>:</a:t>
            </a:r>
          </a:p>
          <a:p>
            <a:pPr lvl="1"/>
            <a:r>
              <a:rPr lang="en-US" altLang="zh-TW" smtClean="0"/>
              <a:t>The SR pops from the stack. All previous settings of GIE and the mode control bits are now in effect. </a:t>
            </a:r>
            <a:br>
              <a:rPr lang="en-US" altLang="zh-TW" smtClean="0"/>
            </a:br>
            <a:r>
              <a:rPr lang="en-US" altLang="zh-TW" smtClean="0">
                <a:sym typeface="Wingdings" panose="05000000000000000000" pitchFamily="2" charset="2"/>
              </a:rPr>
              <a:t> </a:t>
            </a:r>
            <a:r>
              <a:rPr lang="en-US" altLang="zh-TW" smtClean="0"/>
              <a:t>enable maskable interrupts and restores the previous low-power mode if there was one.</a:t>
            </a:r>
          </a:p>
          <a:p>
            <a:pPr lvl="1"/>
            <a:r>
              <a:rPr lang="en-US" altLang="zh-TW" smtClean="0"/>
              <a:t>The PC pops from the stack and execution resumes at the point where it was interrupted. Alternatively, the CPU stops and the device reverts to its low-power mode before the interrupt.</a:t>
            </a:r>
            <a:endParaRPr lang="zh-TW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FF"/>
              </a:buClr>
              <a:buChar char="•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rgbClr val="0000FF"/>
              </a:buClr>
              <a:buFont typeface="Symbol" panose="05050102010706020507" pitchFamily="18" charset="2"/>
              <a:buChar char="-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rgbClr val="0000FF"/>
              </a:buClr>
              <a:buChar char="•"/>
              <a:defRPr kumimoji="1" sz="22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rgbClr val="0000FF"/>
              </a:buClr>
              <a:buFont typeface="Wingdings" panose="05000000000000000000" pitchFamily="2" charset="2"/>
              <a:buChar char="­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fld id="{FC741E90-C53F-43D5-8CBB-D983DE221794}" type="slidenum">
              <a:rPr kumimoji="0" lang="zh-TW" altLang="en-US"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pPr>
                <a:spcBef>
                  <a:spcPct val="50000"/>
                </a:spcBef>
                <a:buClrTx/>
                <a:buFontTx/>
                <a:buNone/>
              </a:pPr>
              <a:t>2</a:t>
            </a:fld>
            <a:endParaRPr kumimoji="0" lang="zh-TW" altLang="zh-TW" sz="1400">
              <a:solidFill>
                <a:schemeClr val="bg1"/>
              </a:solidFill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7171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Introduction</a:t>
            </a:r>
            <a:endParaRPr lang="zh-TW" altLang="en-US" smtClean="0"/>
          </a:p>
        </p:txBody>
      </p:sp>
      <p:sp>
        <p:nvSpPr>
          <p:cNvPr id="8" name="內容版面配置區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mtClean="0"/>
              <a:t>When MSP430 processor executes the following code, it will loop forever</a:t>
            </a:r>
          </a:p>
          <a:p>
            <a:r>
              <a:rPr lang="en-US" altLang="zh-TW" smtClean="0">
                <a:solidFill>
                  <a:srgbClr val="FF0000"/>
                </a:solidFill>
              </a:rPr>
              <a:t>Question: How can it do other things, e.g. handling external events or falling into low-power modes?</a:t>
            </a:r>
          </a:p>
          <a:p>
            <a:endParaRPr lang="zh-TW" altLang="en-US" smtClean="0"/>
          </a:p>
        </p:txBody>
      </p:sp>
      <p:graphicFrame>
        <p:nvGraphicFramePr>
          <p:cNvPr id="951310" name="Group 14"/>
          <p:cNvGraphicFramePr>
            <a:graphicFrameLocks noGrp="1"/>
          </p:cNvGraphicFramePr>
          <p:nvPr/>
        </p:nvGraphicFramePr>
        <p:xfrm>
          <a:off x="611188" y="3114675"/>
          <a:ext cx="8064500" cy="2840676"/>
        </p:xfrm>
        <a:graphic>
          <a:graphicData uri="http://schemas.openxmlformats.org/drawingml/2006/table">
            <a:tbl>
              <a:tblPr/>
              <a:tblGrid>
                <a:gridCol w="8064500"/>
              </a:tblGrid>
              <a:tr h="28400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標楷體" charset="0"/>
                          <a:cs typeface="Courier New" charset="0"/>
                        </a:rPr>
                        <a:t>StopWDT  mov.w #WDTPW+WDTHOLD,&amp;WDTCTL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標楷體" charset="0"/>
                          <a:cs typeface="Courier New" charset="0"/>
                        </a:rPr>
                        <a:t>SetupP1  bis.b #001h,&amp;P1DIR ; P1.0 output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標楷體" charset="0"/>
                          <a:cs typeface="Courier New" charset="0"/>
                        </a:rPr>
                        <a:t>Mainloop xor.b #001h,&amp;P1OUT ; Toggle P1.0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標楷體" charset="0"/>
                          <a:cs typeface="Courier New" charset="0"/>
                        </a:rPr>
                        <a:t>Wait     mov.w #050000,R15  ; Delay to R15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標楷體" charset="0"/>
                          <a:cs typeface="Courier New" charset="0"/>
                        </a:rPr>
                        <a:t>L1       dec.w R15          ; Decrement R15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標楷體" charset="0"/>
                          <a:cs typeface="Courier New" charset="0"/>
                        </a:rPr>
                        <a:t>         jnz   L1           ; Delay over?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標楷體" charset="0"/>
                          <a:cs typeface="Courier New" charset="0"/>
                        </a:rPr>
                        <a:t>         jmp   Mainloop     ; Again</a:t>
                      </a: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</a:tr>
            </a:tbl>
          </a:graphicData>
        </a:graphic>
      </p:graphicFrame>
      <p:sp>
        <p:nvSpPr>
          <p:cNvPr id="7179" name="橢圓 8"/>
          <p:cNvSpPr>
            <a:spLocks noChangeArrowheads="1"/>
          </p:cNvSpPr>
          <p:nvPr/>
        </p:nvSpPr>
        <p:spPr bwMode="auto">
          <a:xfrm>
            <a:off x="250825" y="3905250"/>
            <a:ext cx="649288" cy="1655763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FF"/>
              </a:buClr>
              <a:buChar char="•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rgbClr val="0000FF"/>
              </a:buClr>
              <a:buFont typeface="Symbol" panose="05050102010706020507" pitchFamily="18" charset="2"/>
              <a:buChar char="-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rgbClr val="0000FF"/>
              </a:buClr>
              <a:buChar char="•"/>
              <a:defRPr kumimoji="1" sz="22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rgbClr val="0000FF"/>
              </a:buClr>
              <a:buFont typeface="Wingdings" panose="05000000000000000000" pitchFamily="2" charset="2"/>
              <a:buChar char="­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>
              <a:latin typeface="Tahoma" panose="020B0604030504040204" pitchFamily="34" charset="0"/>
            </a:endParaRPr>
          </a:p>
        </p:txBody>
      </p:sp>
      <p:cxnSp>
        <p:nvCxnSpPr>
          <p:cNvPr id="7180" name="直線單箭頭接點 10"/>
          <p:cNvCxnSpPr>
            <a:cxnSpLocks noChangeShapeType="1"/>
          </p:cNvCxnSpPr>
          <p:nvPr/>
        </p:nvCxnSpPr>
        <p:spPr bwMode="auto">
          <a:xfrm>
            <a:off x="900113" y="4660900"/>
            <a:ext cx="0" cy="323850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181" name="直線單箭頭接點 11"/>
          <p:cNvCxnSpPr>
            <a:cxnSpLocks noChangeShapeType="1"/>
          </p:cNvCxnSpPr>
          <p:nvPr/>
        </p:nvCxnSpPr>
        <p:spPr bwMode="auto">
          <a:xfrm>
            <a:off x="250825" y="4697413"/>
            <a:ext cx="0" cy="323850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 type="arrow" w="lg" len="lg"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FF"/>
              </a:buClr>
              <a:buChar char="•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rgbClr val="0000FF"/>
              </a:buClr>
              <a:buFont typeface="Symbol" panose="05050102010706020507" pitchFamily="18" charset="2"/>
              <a:buChar char="-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rgbClr val="0000FF"/>
              </a:buClr>
              <a:buChar char="•"/>
              <a:defRPr kumimoji="1" sz="22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rgbClr val="0000FF"/>
              </a:buClr>
              <a:buFont typeface="Wingdings" panose="05000000000000000000" pitchFamily="2" charset="2"/>
              <a:buChar char="­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fld id="{EC088D66-BC23-4055-ADE7-C35790DAF820}" type="slidenum">
              <a:rPr kumimoji="0" lang="zh-TW" altLang="en-US"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pPr>
                <a:spcBef>
                  <a:spcPct val="50000"/>
                </a:spcBef>
                <a:buClrTx/>
                <a:buFontTx/>
                <a:buNone/>
              </a:pPr>
              <a:t>29</a:t>
            </a:fld>
            <a:endParaRPr kumimoji="0" lang="zh-TW" altLang="zh-TW" sz="1400">
              <a:solidFill>
                <a:schemeClr val="bg1"/>
              </a:solidFill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Where to Find ISRs?</a:t>
            </a:r>
          </a:p>
        </p:txBody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mtClean="0"/>
              <a:t>The MSP430 uses </a:t>
            </a:r>
            <a:r>
              <a:rPr lang="en-US" altLang="zh-TW" i="1" smtClean="0">
                <a:solidFill>
                  <a:srgbClr val="FF0000"/>
                </a:solidFill>
              </a:rPr>
              <a:t>vectored interrupts</a:t>
            </a:r>
            <a:r>
              <a:rPr lang="en-US" altLang="zh-TW" smtClean="0"/>
              <a:t>. </a:t>
            </a:r>
          </a:p>
          <a:p>
            <a:pPr lvl="1"/>
            <a:r>
              <a:rPr lang="en-US" altLang="zh-TW" smtClean="0"/>
              <a:t>Each ISR has its own vector, which is stored at a predefined address in a </a:t>
            </a:r>
            <a:r>
              <a:rPr lang="en-US" altLang="zh-TW" i="1" smtClean="0">
                <a:solidFill>
                  <a:srgbClr val="FF0000"/>
                </a:solidFill>
              </a:rPr>
              <a:t>vector table </a:t>
            </a:r>
            <a:r>
              <a:rPr lang="en-US" altLang="zh-TW" smtClean="0"/>
              <a:t>at the end of the program memory (addresses 0xFFC0–0xFFFF). </a:t>
            </a:r>
          </a:p>
          <a:p>
            <a:pPr lvl="1"/>
            <a:r>
              <a:rPr lang="en-US" altLang="zh-TW" smtClean="0"/>
              <a:t>The vector table is at a fixed location, but the ISRs themselves can be located anywhere in memory.</a:t>
            </a:r>
            <a:endParaRPr lang="zh-TW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投影片編號版面配置區 3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FF"/>
              </a:buClr>
              <a:buChar char="•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rgbClr val="0000FF"/>
              </a:buClr>
              <a:buFont typeface="Symbol" panose="05050102010706020507" pitchFamily="18" charset="2"/>
              <a:buChar char="-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rgbClr val="0000FF"/>
              </a:buClr>
              <a:buChar char="•"/>
              <a:defRPr kumimoji="1" sz="22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rgbClr val="0000FF"/>
              </a:buClr>
              <a:buFont typeface="Wingdings" panose="05000000000000000000" pitchFamily="2" charset="2"/>
              <a:buChar char="­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fld id="{025131A9-8A2F-4AAA-833B-B4A2FE75AD68}" type="slidenum">
              <a:rPr kumimoji="0" lang="zh-TW" altLang="en-US"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pPr>
                <a:spcBef>
                  <a:spcPct val="50000"/>
                </a:spcBef>
                <a:buClrTx/>
                <a:buFontTx/>
                <a:buNone/>
              </a:pPr>
              <a:t>30</a:t>
            </a:fld>
            <a:endParaRPr kumimoji="0" lang="zh-TW" altLang="zh-TW" sz="1400">
              <a:solidFill>
                <a:schemeClr val="bg1"/>
              </a:solidFill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37891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smtClean="0"/>
          </a:p>
        </p:txBody>
      </p:sp>
      <p:graphicFrame>
        <p:nvGraphicFramePr>
          <p:cNvPr id="979971" name="Group 3"/>
          <p:cNvGraphicFramePr>
            <a:graphicFrameLocks noGrp="1"/>
          </p:cNvGraphicFramePr>
          <p:nvPr>
            <p:ph idx="4294967295"/>
          </p:nvPr>
        </p:nvGraphicFramePr>
        <p:xfrm>
          <a:off x="241300" y="93663"/>
          <a:ext cx="8723313" cy="6684963"/>
        </p:xfrm>
        <a:graphic>
          <a:graphicData uri="http://schemas.openxmlformats.org/drawingml/2006/table">
            <a:tbl>
              <a:tblPr/>
              <a:tblGrid>
                <a:gridCol w="2314575"/>
                <a:gridCol w="2447925"/>
                <a:gridCol w="1728788"/>
                <a:gridCol w="1152525"/>
                <a:gridCol w="1079500"/>
              </a:tblGrid>
              <a:tr h="530387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0"/>
                          <a:cs typeface="新細明體" charset="0"/>
                        </a:rPr>
                        <a:t>Interrupt Source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0"/>
                          <a:cs typeface="新細明體" charset="0"/>
                        </a:rPr>
                        <a:t>Interrupt Flag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0"/>
                          <a:cs typeface="新細明體" charset="0"/>
                        </a:rPr>
                        <a:t>System Interrupt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0"/>
                          <a:cs typeface="新細明體" charset="0"/>
                        </a:rPr>
                        <a:t>Word Address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0"/>
                          <a:cs typeface="新細明體" charset="0"/>
                        </a:rPr>
                        <a:t>Priority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</a:tr>
              <a:tr h="87178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0"/>
                          <a:cs typeface="新細明體" charset="0"/>
                        </a:rPr>
                        <a:t>Power-up/external reset/Watchdog Timer+/flash key viol./PC out-of-range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0"/>
                          <a:cs typeface="新細明體" charset="0"/>
                        </a:rPr>
                        <a:t>PORIFG</a:t>
                      </a:r>
                      <a:b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0"/>
                          <a:cs typeface="新細明體" charset="0"/>
                        </a:rPr>
                      </a:b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0"/>
                          <a:cs typeface="新細明體" charset="0"/>
                        </a:rPr>
                        <a:t>RSTIFG</a:t>
                      </a:r>
                      <a:b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0"/>
                          <a:cs typeface="新細明體" charset="0"/>
                        </a:rPr>
                      </a:b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0"/>
                          <a:cs typeface="新細明體" charset="0"/>
                        </a:rPr>
                        <a:t>WDTIFG</a:t>
                      </a:r>
                      <a:b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0"/>
                          <a:cs typeface="新細明體" charset="0"/>
                        </a:rPr>
                      </a:b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0"/>
                          <a:cs typeface="新細明體" charset="0"/>
                        </a:rPr>
                        <a:t>KEYV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0"/>
                          <a:cs typeface="新細明體" charset="0"/>
                        </a:rPr>
                        <a:t>Reset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0"/>
                          <a:cs typeface="新細明體" charset="0"/>
                        </a:rPr>
                        <a:t>0FFFEh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0"/>
                          <a:cs typeface="新細明體" charset="0"/>
                        </a:rPr>
                        <a:t>31</a:t>
                      </a:r>
                      <a:b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0"/>
                          <a:cs typeface="新細明體" charset="0"/>
                        </a:rPr>
                      </a:b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0"/>
                          <a:cs typeface="新細明體" charset="0"/>
                        </a:rPr>
                        <a:t>(highest)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</a:tr>
              <a:tr h="48161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0"/>
                          <a:cs typeface="新細明體" charset="0"/>
                        </a:rPr>
                        <a:t>NMI/Oscillator Fault/</a:t>
                      </a:r>
                      <a:b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0"/>
                          <a:cs typeface="新細明體" charset="0"/>
                        </a:rPr>
                      </a:b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0"/>
                          <a:cs typeface="新細明體" charset="0"/>
                        </a:rPr>
                        <a:t>Flash access viol.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0"/>
                          <a:cs typeface="新細明體" charset="0"/>
                        </a:rPr>
                        <a:t>NMIIFG/OFIFG/</a:t>
                      </a:r>
                      <a:b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0"/>
                          <a:cs typeface="新細明體" charset="0"/>
                        </a:rPr>
                      </a:b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0"/>
                          <a:cs typeface="新細明體" charset="0"/>
                        </a:rPr>
                        <a:t>ACCVIFG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0"/>
                          <a:cs typeface="新細明體" charset="0"/>
                        </a:rPr>
                        <a:t>Non-maskable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0"/>
                          <a:cs typeface="新細明體" charset="0"/>
                        </a:rPr>
                        <a:t>0FFFCh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0"/>
                          <a:cs typeface="新細明體" charset="0"/>
                        </a:rPr>
                        <a:t>30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</a:tr>
              <a:tr h="28653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zh-TW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zh-TW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zh-TW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0"/>
                          <a:cs typeface="新細明體" charset="0"/>
                        </a:rPr>
                        <a:t>0FFFAh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0"/>
                          <a:cs typeface="新細明體" charset="0"/>
                        </a:rPr>
                        <a:t>29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</a:tr>
              <a:tr h="28653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zh-TW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zh-TW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zh-TW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0"/>
                          <a:cs typeface="新細明體" charset="0"/>
                        </a:rPr>
                        <a:t>0FFF8h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0"/>
                          <a:cs typeface="新細明體" charset="0"/>
                        </a:rPr>
                        <a:t>28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</a:tr>
              <a:tr h="28653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zh-TW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zh-TW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zh-TW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0"/>
                          <a:cs typeface="新細明體" charset="0"/>
                        </a:rPr>
                        <a:t>0FFF6h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0"/>
                          <a:cs typeface="新細明體" charset="0"/>
                        </a:rPr>
                        <a:t>27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</a:tr>
              <a:tr h="28653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0"/>
                          <a:cs typeface="新細明體" charset="0"/>
                        </a:rPr>
                        <a:t>Watchdog Timer+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0"/>
                          <a:cs typeface="新細明體" charset="0"/>
                        </a:rPr>
                        <a:t>WDTIFG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0"/>
                          <a:cs typeface="新細明體" charset="0"/>
                        </a:rPr>
                        <a:t>maskable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0"/>
                          <a:cs typeface="新細明體" charset="0"/>
                        </a:rPr>
                        <a:t>0FFF4h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0"/>
                          <a:cs typeface="新細明體" charset="0"/>
                        </a:rPr>
                        <a:t>26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</a:tr>
              <a:tr h="28653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0"/>
                          <a:cs typeface="新細明體" charset="0"/>
                        </a:rPr>
                        <a:t>Timer_A2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0"/>
                          <a:cs typeface="新細明體" charset="0"/>
                        </a:rPr>
                        <a:t>TACCR0 CCIFG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0"/>
                          <a:cs typeface="新細明體" charset="0"/>
                        </a:rPr>
                        <a:t>maskable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0"/>
                          <a:cs typeface="新細明體" charset="0"/>
                        </a:rPr>
                        <a:t>0FFF2h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0"/>
                          <a:cs typeface="新細明體" charset="0"/>
                        </a:rPr>
                        <a:t>25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4768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0"/>
                          <a:cs typeface="新細明體" charset="0"/>
                        </a:rPr>
                        <a:t>Timer_A2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0"/>
                          <a:cs typeface="新細明體" charset="0"/>
                        </a:rPr>
                        <a:t>TACCR1 CCIFG, TAIFG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0"/>
                          <a:cs typeface="新細明體" charset="0"/>
                        </a:rPr>
                        <a:t>maskable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0"/>
                          <a:cs typeface="新細明體" charset="0"/>
                        </a:rPr>
                        <a:t>0FFF0h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0"/>
                          <a:cs typeface="新細明體" charset="0"/>
                        </a:rPr>
                        <a:t>24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8653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zh-TW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zh-TW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zh-TW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0"/>
                          <a:cs typeface="新細明體" charset="0"/>
                        </a:rPr>
                        <a:t>0FFEEh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0"/>
                          <a:cs typeface="新細明體" charset="0"/>
                        </a:rPr>
                        <a:t>23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</a:tr>
              <a:tr h="28653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zh-TW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zh-TW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zh-TW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0"/>
                          <a:cs typeface="新細明體" charset="0"/>
                        </a:rPr>
                        <a:t>0FFECh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0"/>
                          <a:cs typeface="新細明體" charset="0"/>
                        </a:rPr>
                        <a:t>22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</a:tr>
              <a:tr h="28653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0"/>
                          <a:cs typeface="新細明體" charset="0"/>
                        </a:rPr>
                        <a:t>ADC10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0"/>
                          <a:cs typeface="新細明體" charset="0"/>
                        </a:rPr>
                        <a:t>ADC10IFG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0"/>
                          <a:cs typeface="新細明體" charset="0"/>
                        </a:rPr>
                        <a:t>maskable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0"/>
                          <a:cs typeface="新細明體" charset="0"/>
                        </a:rPr>
                        <a:t>0FFEAh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0"/>
                          <a:cs typeface="新細明體" charset="0"/>
                        </a:rPr>
                        <a:t>21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</a:tr>
              <a:tr h="34768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0"/>
                          <a:cs typeface="新細明體" charset="0"/>
                        </a:rPr>
                        <a:t>USI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0"/>
                          <a:cs typeface="新細明體" charset="0"/>
                        </a:rPr>
                        <a:t>USIIFG USISTTIFG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0"/>
                          <a:cs typeface="新細明體" charset="0"/>
                        </a:rPr>
                        <a:t>maskable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0"/>
                          <a:cs typeface="新細明體" charset="0"/>
                        </a:rPr>
                        <a:t>0FFE8h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0"/>
                          <a:cs typeface="新細明體" charset="0"/>
                        </a:rPr>
                        <a:t>20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</a:tr>
              <a:tr h="41119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0"/>
                          <a:cs typeface="新細明體" charset="0"/>
                        </a:rPr>
                        <a:t>I/O Port P2 (2)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0"/>
                          <a:cs typeface="新細明體" charset="0"/>
                        </a:rPr>
                        <a:t>P2IFG.6, P2IFG.7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0"/>
                          <a:cs typeface="新細明體" charset="0"/>
                        </a:rPr>
                        <a:t>maskable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0"/>
                          <a:cs typeface="新細明體" charset="0"/>
                        </a:rPr>
                        <a:t>0FFE6h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0"/>
                          <a:cs typeface="新細明體" charset="0"/>
                        </a:rPr>
                        <a:t>19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</a:tr>
              <a:tr h="34768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0"/>
                          <a:cs typeface="新細明體" charset="0"/>
                        </a:rPr>
                        <a:t>I/O Port P1 (8)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0"/>
                          <a:cs typeface="新細明體" charset="0"/>
                        </a:rPr>
                        <a:t>P1IFG.0 to P1IFG.7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0"/>
                          <a:cs typeface="新細明體" charset="0"/>
                        </a:rPr>
                        <a:t>maskable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0"/>
                          <a:cs typeface="新細明體" charset="0"/>
                        </a:rPr>
                        <a:t>0FFE4h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0"/>
                          <a:cs typeface="新細明體" charset="0"/>
                        </a:rPr>
                        <a:t>18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</a:tr>
              <a:tr h="28653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zh-TW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zh-TW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zh-TW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0"/>
                          <a:cs typeface="新細明體" charset="0"/>
                        </a:rPr>
                        <a:t>0FFE2h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0"/>
                          <a:cs typeface="新細明體" charset="0"/>
                        </a:rPr>
                        <a:t>17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</a:tr>
              <a:tr h="28653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zh-TW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zh-TW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zh-TW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0"/>
                          <a:cs typeface="新細明體" charset="0"/>
                        </a:rPr>
                        <a:t>0FFE0h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0"/>
                          <a:cs typeface="新細明體" charset="0"/>
                        </a:rPr>
                        <a:t>16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</a:tr>
              <a:tr h="48161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0"/>
                          <a:cs typeface="新細明體" charset="0"/>
                        </a:rPr>
                        <a:t>Unused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zh-TW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zh-TW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0"/>
                          <a:cs typeface="新細明體" charset="0"/>
                        </a:rPr>
                        <a:t>0FFDEh 0FFCDh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0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en-US" altLang="zh-TW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新細明體" charset="0"/>
                          <a:cs typeface="新細明體" charset="0"/>
                        </a:rPr>
                        <a:t>15 - 0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3DD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FF"/>
              </a:buClr>
              <a:buChar char="•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rgbClr val="0000FF"/>
              </a:buClr>
              <a:buFont typeface="Symbol" panose="05050102010706020507" pitchFamily="18" charset="2"/>
              <a:buChar char="-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rgbClr val="0000FF"/>
              </a:buClr>
              <a:buChar char="•"/>
              <a:defRPr kumimoji="1" sz="22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rgbClr val="0000FF"/>
              </a:buClr>
              <a:buFont typeface="Wingdings" panose="05000000000000000000" pitchFamily="2" charset="2"/>
              <a:buChar char="­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fld id="{87390A75-D18A-4AD1-8C76-2849DF2173FE}" type="slidenum">
              <a:rPr kumimoji="0" lang="zh-TW" altLang="en-US"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pPr>
                <a:spcBef>
                  <a:spcPct val="50000"/>
                </a:spcBef>
                <a:buClrTx/>
                <a:buFontTx/>
                <a:buNone/>
              </a:pPr>
              <a:t>31</a:t>
            </a:fld>
            <a:endParaRPr kumimoji="0" lang="zh-TW" altLang="zh-TW" sz="1400">
              <a:solidFill>
                <a:schemeClr val="bg1"/>
              </a:solidFill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39939" name="Rectangle 13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eaLnBrk="1" hangingPunct="1"/>
            <a:r>
              <a:rPr lang="en-US" altLang="zh-TW" smtClean="0"/>
              <a:t>Sample Code</a:t>
            </a:r>
            <a:endParaRPr lang="zh-TW" altLang="en-US" smtClean="0"/>
          </a:p>
        </p:txBody>
      </p:sp>
      <p:graphicFrame>
        <p:nvGraphicFramePr>
          <p:cNvPr id="982029" name="Group 13"/>
          <p:cNvGraphicFramePr>
            <a:graphicFrameLocks noGrp="1"/>
          </p:cNvGraphicFramePr>
          <p:nvPr/>
        </p:nvGraphicFramePr>
        <p:xfrm>
          <a:off x="539750" y="1557338"/>
          <a:ext cx="8064500" cy="5276850"/>
        </p:xfrm>
        <a:graphic>
          <a:graphicData uri="http://schemas.openxmlformats.org/drawingml/2006/table">
            <a:tbl>
              <a:tblPr/>
              <a:tblGrid>
                <a:gridCol w="8064500"/>
              </a:tblGrid>
              <a:tr h="52768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000FF"/>
                        </a:buClr>
                        <a:defRPr kumimoji="1"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rgbClr val="0000FF"/>
                        </a:buClr>
                        <a:buFont typeface="Symbol" panose="05050102010706020507" pitchFamily="18" charset="2"/>
                        <a:defRPr kumimoji="1"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0000FF"/>
                        </a:buClr>
                        <a:defRPr kumimoji="1"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</a:rPr>
                        <a:t>#include &lt;io430x11x1.h&gt; // Specific device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</a:rPr>
                        <a:t>#include &lt;intrinsics.h&gt; // Intrinsic functions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</a:rPr>
                        <a:t>#define LED1 BIT0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</a:rPr>
                        <a:t>#define LED2 BIT4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</a:rPr>
                        <a:t>void main (void)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</a:rPr>
                        <a:t>  WDTCTL = WDTPW|WDTHOLD; // Stop watchdog timer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</a:rPr>
                        <a:t>  P1OUT = ˜LED1;   P1DIR = LED1;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</a:rPr>
                        <a:t>  TACCR0 = 49999; // Upper limit of count for TAR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</a:rPr>
                        <a:t>  </a:t>
                      </a:r>
                      <a:r>
                        <a:rPr kumimoji="1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</a:rPr>
                        <a:t>TACCTL0 = CCIE;</a:t>
                      </a:r>
                      <a:r>
                        <a:rPr kumimoji="1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</a:rPr>
                        <a:t> // Enable interrupts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</a:rPr>
                        <a:t>  TACTL = MC_1|ID_3|TASSEL_2|TACLR;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</a:rPr>
                        <a:t>  // Up mode, divide clock by 8, clock from SMCLK, clear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</a:rPr>
                        <a:t>  </a:t>
                      </a:r>
                      <a:r>
                        <a:rPr kumimoji="1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</a:rPr>
                        <a:t>__enable _interrupt();</a:t>
                      </a:r>
                      <a:r>
                        <a:rPr kumimoji="1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</a:rPr>
                        <a:t> // Enable interrupts (intrinsic)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</a:rPr>
                        <a:t>  for (;;) { // Loop forever doing nothing }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</a:rPr>
                        <a:t>}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</a:rPr>
                        <a:t>// Interrupt service routine for Timer_A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</a:rPr>
                        <a:t>#pragma vector = TIMERA0_VECTOR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</a:rPr>
                        <a:t>__interrupt void TA0_ISR (void){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</a:rPr>
                        <a:t>  P2OUT ˆ= LED1|LED2; // Toggle LEDs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</a:rPr>
                        <a:t>}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</a:tr>
            </a:tbl>
          </a:graphicData>
        </a:graphic>
      </p:graphicFrame>
      <p:sp>
        <p:nvSpPr>
          <p:cNvPr id="39946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425450" y="1125538"/>
            <a:ext cx="8467725" cy="4967287"/>
          </a:xfrm>
        </p:spPr>
        <p:txBody>
          <a:bodyPr/>
          <a:lstStyle/>
          <a:p>
            <a:r>
              <a:rPr lang="en-US" altLang="zh-TW" dirty="0" smtClean="0"/>
              <a:t>Toggle LEDs using interrupts from </a:t>
            </a:r>
            <a:r>
              <a:rPr lang="en-US" altLang="zh-TW" dirty="0" err="1" smtClean="0"/>
              <a:t>Timer_A</a:t>
            </a:r>
            <a:r>
              <a:rPr lang="en-US" altLang="zh-TW" dirty="0" smtClean="0"/>
              <a:t> in up mode</a:t>
            </a:r>
            <a:endParaRPr lang="zh-TW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FF"/>
              </a:buClr>
              <a:buChar char="•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rgbClr val="0000FF"/>
              </a:buClr>
              <a:buFont typeface="Symbol" panose="05050102010706020507" pitchFamily="18" charset="2"/>
              <a:buChar char="-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rgbClr val="0000FF"/>
              </a:buClr>
              <a:buChar char="•"/>
              <a:defRPr kumimoji="1" sz="22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rgbClr val="0000FF"/>
              </a:buClr>
              <a:buFont typeface="Wingdings" panose="05000000000000000000" pitchFamily="2" charset="2"/>
              <a:buChar char="­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fld id="{5CDDAF2F-5293-4FCD-963F-6DC8AB383612}" type="slidenum">
              <a:rPr kumimoji="0" lang="zh-TW" altLang="en-US"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pPr>
                <a:spcBef>
                  <a:spcPct val="50000"/>
                </a:spcBef>
                <a:buClrTx/>
                <a:buFontTx/>
                <a:buNone/>
              </a:pPr>
              <a:t>32</a:t>
            </a:fld>
            <a:endParaRPr kumimoji="0" lang="zh-TW" altLang="zh-TW" sz="1400">
              <a:solidFill>
                <a:schemeClr val="bg1"/>
              </a:solidFill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419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Summary</a:t>
            </a:r>
          </a:p>
        </p:txBody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mtClean="0"/>
              <a:t>Interrupts: a subroutine generated by the hardware at an unpredictable time</a:t>
            </a:r>
          </a:p>
          <a:p>
            <a:r>
              <a:rPr lang="en-US" altLang="zh-TW" smtClean="0"/>
              <a:t>Issues to consider:</a:t>
            </a:r>
          </a:p>
          <a:p>
            <a:pPr lvl="1"/>
            <a:r>
              <a:rPr lang="en-US" altLang="zh-TW" smtClean="0"/>
              <a:t>How to set up and know there is an interrupt?</a:t>
            </a:r>
          </a:p>
          <a:p>
            <a:pPr lvl="1"/>
            <a:r>
              <a:rPr lang="en-US" altLang="zh-TW" smtClean="0"/>
              <a:t>How to know where is the interrupt service routine?</a:t>
            </a:r>
          </a:p>
          <a:p>
            <a:pPr lvl="1"/>
            <a:r>
              <a:rPr lang="en-US" altLang="zh-TW" smtClean="0"/>
              <a:t>Must not interfere the original program</a:t>
            </a:r>
          </a:p>
          <a:p>
            <a:pPr lvl="1"/>
            <a:r>
              <a:rPr lang="en-US" altLang="zh-TW" smtClean="0"/>
              <a:t>The shared-data problem</a:t>
            </a:r>
          </a:p>
          <a:p>
            <a:r>
              <a:rPr lang="en-US" altLang="zh-TW" smtClean="0"/>
              <a:t>MSP430 interrupt mechanism</a:t>
            </a:r>
          </a:p>
          <a:p>
            <a:pPr lvl="1"/>
            <a:endParaRPr lang="en-US" altLang="zh-TW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FF"/>
              </a:buClr>
              <a:buChar char="•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rgbClr val="0000FF"/>
              </a:buClr>
              <a:buFont typeface="Symbol" panose="05050102010706020507" pitchFamily="18" charset="2"/>
              <a:buChar char="-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rgbClr val="0000FF"/>
              </a:buClr>
              <a:buChar char="•"/>
              <a:defRPr kumimoji="1" sz="22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rgbClr val="0000FF"/>
              </a:buClr>
              <a:buFont typeface="Wingdings" panose="05000000000000000000" pitchFamily="2" charset="2"/>
              <a:buChar char="­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fld id="{CA2AD18C-5BAC-419C-A5EF-9AD48A3C63E5}" type="slidenum">
              <a:rPr kumimoji="0" lang="zh-TW" altLang="en-US"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pPr>
                <a:spcBef>
                  <a:spcPct val="50000"/>
                </a:spcBef>
                <a:buClrTx/>
                <a:buFontTx/>
                <a:buNone/>
              </a:pPr>
              <a:t>3</a:t>
            </a:fld>
            <a:endParaRPr kumimoji="0" lang="zh-TW" altLang="zh-TW" sz="1400">
              <a:solidFill>
                <a:schemeClr val="bg1"/>
              </a:solidFill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9219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Option 1</a:t>
            </a:r>
            <a:endParaRPr lang="zh-TW" altLang="en-US" smtClean="0"/>
          </a:p>
        </p:txBody>
      </p:sp>
      <p:sp>
        <p:nvSpPr>
          <p:cNvPr id="9220" name="內容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mtClean="0"/>
              <a:t>Put codes that handle external events in your main program </a:t>
            </a:r>
            <a:r>
              <a:rPr lang="en-US" altLang="zh-TW" smtClean="0">
                <a:sym typeface="Wingdings" panose="05000000000000000000" pitchFamily="2" charset="2"/>
              </a:rPr>
              <a:t> </a:t>
            </a:r>
            <a:r>
              <a:rPr lang="en-US" altLang="zh-TW" smtClean="0">
                <a:solidFill>
                  <a:srgbClr val="FF0000"/>
                </a:solidFill>
                <a:sym typeface="Wingdings" panose="05000000000000000000" pitchFamily="2" charset="2"/>
              </a:rPr>
              <a:t>polling</a:t>
            </a:r>
            <a:r>
              <a:rPr lang="en-US" altLang="zh-TW" smtClean="0">
                <a:solidFill>
                  <a:srgbClr val="FF0000"/>
                </a:solidFill>
              </a:rPr>
              <a:t> </a:t>
            </a:r>
            <a:endParaRPr lang="zh-TW" altLang="en-US" smtClean="0">
              <a:solidFill>
                <a:srgbClr val="FF0000"/>
              </a:solidFill>
            </a:endParaRPr>
          </a:p>
        </p:txBody>
      </p:sp>
      <p:graphicFrame>
        <p:nvGraphicFramePr>
          <p:cNvPr id="953356" name="Group 12"/>
          <p:cNvGraphicFramePr>
            <a:graphicFrameLocks noGrp="1"/>
          </p:cNvGraphicFramePr>
          <p:nvPr/>
        </p:nvGraphicFramePr>
        <p:xfrm>
          <a:off x="539750" y="2060575"/>
          <a:ext cx="8064500" cy="4048125"/>
        </p:xfrm>
        <a:graphic>
          <a:graphicData uri="http://schemas.openxmlformats.org/drawingml/2006/table">
            <a:tbl>
              <a:tblPr/>
              <a:tblGrid>
                <a:gridCol w="8064500"/>
              </a:tblGrid>
              <a:tr h="40481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標楷體" charset="0"/>
                          <a:cs typeface="Courier New" charset="0"/>
                        </a:rPr>
                        <a:t>StopWDT  mov.w #WDTPW+WDTHOLD,&amp;WDTCTL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標楷體" charset="0"/>
                          <a:cs typeface="Courier New" charset="0"/>
                        </a:rPr>
                        <a:t>SetupP1  bis.b #001h,&amp;P1DIR ; P1.0 output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標楷體" charset="0"/>
                          <a:cs typeface="Courier New" charset="0"/>
                        </a:rPr>
                        <a:t>Mainloop xor.b #001h,&amp;P1OUT ; Toggle P1.0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標楷體" charset="0"/>
                          <a:cs typeface="Courier New" charset="0"/>
                        </a:rPr>
                        <a:t>Wait     mov.w #050000,R15  ; Delay to R15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標楷體" charset="0"/>
                          <a:cs typeface="Courier New" charset="0"/>
                        </a:rPr>
                        <a:t>L1       dec.w R15          ; Decrement R15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標楷體" charset="0"/>
                          <a:cs typeface="Courier New" charset="0"/>
                        </a:rPr>
                        <a:t>         jnz   L1           ; Delay over?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charset="0"/>
                          <a:ea typeface="標楷體" charset="0"/>
                          <a:cs typeface="Courier New" charset="0"/>
                        </a:rPr>
                        <a:t>         bit.b #B1,&amp;P2IN    ; Test bit B1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charset="0"/>
                          <a:ea typeface="標楷體" charset="0"/>
                          <a:cs typeface="Courier New" charset="0"/>
                        </a:rPr>
                        <a:t>         jnz ButtonUp       ; Jump if not zero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charset="0"/>
                          <a:ea typeface="標楷體" charset="0"/>
                          <a:cs typeface="Courier New" charset="0"/>
                        </a:rPr>
                        <a:t>ButtonUp:bis.b #LED1,&amp;P2OUT ; Turn LED1 off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標楷體" charset="0"/>
                          <a:cs typeface="Courier New" charset="0"/>
                        </a:rPr>
                        <a:t>         jmp   Mainloop     ; Again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Sample Code 1 for Input from Lab 2</a:t>
            </a:r>
            <a:endParaRPr lang="zh-TW" altLang="en-US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0243" name="投影片編號版面配置區 3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FF"/>
              </a:buClr>
              <a:buChar char="•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rgbClr val="0000FF"/>
              </a:buClr>
              <a:buFont typeface="Symbol" panose="05050102010706020507" pitchFamily="18" charset="2"/>
              <a:buChar char="-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rgbClr val="0000FF"/>
              </a:buClr>
              <a:buChar char="•"/>
              <a:defRPr kumimoji="1" sz="22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rgbClr val="0000FF"/>
              </a:buClr>
              <a:buFont typeface="Wingdings" panose="05000000000000000000" pitchFamily="2" charset="2"/>
              <a:buChar char="­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fld id="{D8D036C4-344B-4348-BA18-F7BD0AD77E6C}" type="slidenum">
              <a:rPr kumimoji="0" lang="zh-TW" altLang="en-US"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pPr>
                <a:spcBef>
                  <a:spcPct val="50000"/>
                </a:spcBef>
                <a:buClrTx/>
                <a:buFontTx/>
                <a:buNone/>
              </a:pPr>
              <a:t>4</a:t>
            </a:fld>
            <a:endParaRPr kumimoji="0" lang="zh-TW" altLang="zh-TW" sz="1400">
              <a:solidFill>
                <a:schemeClr val="bg1"/>
              </a:solidFill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539750" y="1196975"/>
          <a:ext cx="7993063" cy="4752975"/>
        </p:xfrm>
        <a:graphic>
          <a:graphicData uri="http://schemas.openxmlformats.org/drawingml/2006/table">
            <a:tbl>
              <a:tblPr/>
              <a:tblGrid>
                <a:gridCol w="7993063"/>
              </a:tblGrid>
              <a:tr h="4752975"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rgbClr val="0000FF"/>
                        </a:buClr>
                        <a:defRPr kumimoji="1"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buClr>
                          <a:srgbClr val="0000FF"/>
                        </a:buClr>
                        <a:buFont typeface="Symbol" panose="05050102010706020507" pitchFamily="18" charset="2"/>
                        <a:defRPr kumimoji="1"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buClr>
                          <a:srgbClr val="0000FF"/>
                        </a:buClr>
                        <a:defRPr kumimoji="1"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#include &lt;msp430.h&gt;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#define LED1 BIT0   //P1.0 to red LED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#define B1 BIT3     //P1.3 to button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void main(void){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WDTCTL = WDTPW + WDTHOLD; //Stop watchdog timer 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P1OUT |= LED1 + B1;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P1DIR = LED1; //Set pin with LED1 to output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P1REN = B1;   //Set pin to use pull-up resistor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for(;;){   //Loop forever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 if((P1IN &amp; B1) == 0){  //Is button down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	   P1OUT &amp;= ~LED1; }    // Turn LED1 off  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 else{                  //Is button up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	   P1OUT |= LED1;  }    // Turn LED1 on 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}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}</a:t>
                      </a:r>
                      <a:endParaRPr kumimoji="0" lang="zh-TW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標楷體" panose="03000509000000000000" pitchFamily="65" charset="-120"/>
                        <a:cs typeface="Courier New" panose="02070309020205020404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FF"/>
              </a:buClr>
              <a:buChar char="•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rgbClr val="0000FF"/>
              </a:buClr>
              <a:buFont typeface="Symbol" panose="05050102010706020507" pitchFamily="18" charset="2"/>
              <a:buChar char="-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rgbClr val="0000FF"/>
              </a:buClr>
              <a:buChar char="•"/>
              <a:defRPr kumimoji="1" sz="22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rgbClr val="0000FF"/>
              </a:buClr>
              <a:buFont typeface="Wingdings" panose="05000000000000000000" pitchFamily="2" charset="2"/>
              <a:buChar char="­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fld id="{99CC1BF6-5C86-4CAA-899D-107AB8B2D0E5}" type="slidenum">
              <a:rPr kumimoji="0" lang="zh-TW" altLang="en-US"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pPr>
                <a:spcBef>
                  <a:spcPct val="50000"/>
                </a:spcBef>
                <a:buClrTx/>
                <a:buFontTx/>
                <a:buNone/>
              </a:pPr>
              <a:t>5</a:t>
            </a:fld>
            <a:endParaRPr kumimoji="0" lang="zh-TW" altLang="zh-TW" sz="1400">
              <a:solidFill>
                <a:schemeClr val="bg1"/>
              </a:solidFill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12291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Option 2</a:t>
            </a:r>
            <a:endParaRPr lang="zh-TW" altLang="en-US" smtClean="0"/>
          </a:p>
        </p:txBody>
      </p:sp>
      <p:sp>
        <p:nvSpPr>
          <p:cNvPr id="3" name="內容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Keep your program unchanged and force the processor to jump to the code handling the external event when that event occurs</a:t>
            </a:r>
          </a:p>
          <a:p>
            <a:r>
              <a:rPr lang="en-US" altLang="zh-TW" dirty="0" smtClean="0"/>
              <a:t>Requirements:</a:t>
            </a:r>
          </a:p>
          <a:p>
            <a:pPr lvl="1"/>
            <a:r>
              <a:rPr lang="en-US" altLang="zh-TW" dirty="0" smtClean="0"/>
              <a:t>Must let the processor know when the event occurs</a:t>
            </a:r>
          </a:p>
          <a:p>
            <a:pPr lvl="1"/>
            <a:r>
              <a:rPr lang="en-US" altLang="zh-TW" dirty="0" smtClean="0"/>
              <a:t>Must let the processor know where to jump to execute the handling code</a:t>
            </a:r>
          </a:p>
          <a:p>
            <a:pPr lvl="1"/>
            <a:r>
              <a:rPr lang="en-US" altLang="zh-TW" dirty="0" smtClean="0"/>
              <a:t>Must not allow your program know!!</a:t>
            </a:r>
          </a:p>
          <a:p>
            <a:pPr lvl="1">
              <a:buFont typeface="Symbol" panose="05050102010706020507" pitchFamily="18" charset="2"/>
              <a:buNone/>
            </a:pPr>
            <a:r>
              <a:rPr lang="en-US" altLang="zh-TW" dirty="0" smtClean="0">
                <a:sym typeface="Wingdings" panose="05000000000000000000" pitchFamily="2" charset="2"/>
              </a:rPr>
              <a:t>	 you program must execute as if nothing happens</a:t>
            </a:r>
          </a:p>
          <a:p>
            <a:pPr lvl="1">
              <a:buFont typeface="Symbol" panose="05050102010706020507" pitchFamily="18" charset="2"/>
              <a:buNone/>
            </a:pPr>
            <a:r>
              <a:rPr lang="en-US" altLang="zh-TW" dirty="0" smtClean="0">
                <a:sym typeface="Wingdings" panose="05000000000000000000" pitchFamily="2" charset="2"/>
              </a:rPr>
              <a:t>	</a:t>
            </a:r>
            <a:r>
              <a:rPr lang="en-US" altLang="zh-TW" dirty="0" smtClean="0">
                <a:solidFill>
                  <a:srgbClr val="FF0000"/>
                </a:solidFill>
                <a:sym typeface="Wingdings" panose="05000000000000000000" pitchFamily="2" charset="2"/>
              </a:rPr>
              <a:t> must store and restore your program state</a:t>
            </a:r>
            <a:endParaRPr lang="zh-TW" altLang="en-US" dirty="0" smtClean="0">
              <a:solidFill>
                <a:srgbClr val="FF0000"/>
              </a:solidFill>
            </a:endParaRPr>
          </a:p>
        </p:txBody>
      </p:sp>
      <p:sp>
        <p:nvSpPr>
          <p:cNvPr id="4" name="文字方塊 3"/>
          <p:cNvSpPr txBox="1">
            <a:spLocks noChangeArrowheads="1"/>
          </p:cNvSpPr>
          <p:nvPr/>
        </p:nvSpPr>
        <p:spPr bwMode="auto">
          <a:xfrm>
            <a:off x="2268538" y="5589588"/>
            <a:ext cx="4116387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0000FF"/>
              </a:buClr>
              <a:buChar char="•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rgbClr val="0000FF"/>
              </a:buClr>
              <a:buFont typeface="Symbol" panose="05050102010706020507" pitchFamily="18" charset="2"/>
              <a:buChar char="-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rgbClr val="0000FF"/>
              </a:buClr>
              <a:buChar char="•"/>
              <a:defRPr kumimoji="1" sz="22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rgbClr val="0000FF"/>
              </a:buClr>
              <a:buFont typeface="Wingdings" panose="05000000000000000000" pitchFamily="2" charset="2"/>
              <a:buChar char="­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zh-TW">
                <a:latin typeface="Comic Sans MS" panose="030F0702030302020204" pitchFamily="66" charset="0"/>
              </a:rPr>
              <a:t>This is called </a:t>
            </a:r>
            <a:r>
              <a:rPr kumimoji="0" lang="en-US" altLang="zh-TW">
                <a:solidFill>
                  <a:srgbClr val="FF0000"/>
                </a:solidFill>
                <a:latin typeface="Comic Sans MS" panose="030F0702030302020204" pitchFamily="66" charset="0"/>
              </a:rPr>
              <a:t>interrupt</a:t>
            </a:r>
            <a:r>
              <a:rPr kumimoji="0" lang="en-US" altLang="zh-TW">
                <a:latin typeface="Comic Sans MS" panose="030F0702030302020204" pitchFamily="66" charset="0"/>
              </a:rPr>
              <a:t>!</a:t>
            </a:r>
            <a:endParaRPr kumimoji="0" lang="zh-TW" altLang="en-US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FF"/>
              </a:buClr>
              <a:buChar char="•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rgbClr val="0000FF"/>
              </a:buClr>
              <a:buFont typeface="Symbol" panose="05050102010706020507" pitchFamily="18" charset="2"/>
              <a:buChar char="-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rgbClr val="0000FF"/>
              </a:buClr>
              <a:buChar char="•"/>
              <a:defRPr kumimoji="1" sz="22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rgbClr val="0000FF"/>
              </a:buClr>
              <a:buFont typeface="Wingdings" panose="05000000000000000000" pitchFamily="2" charset="2"/>
              <a:buChar char="­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fld id="{F2E9863D-2F2A-45E7-A5EB-A791F63671F0}" type="slidenum">
              <a:rPr kumimoji="0" lang="zh-TW" altLang="en-US"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pPr>
                <a:spcBef>
                  <a:spcPct val="50000"/>
                </a:spcBef>
                <a:buClrTx/>
                <a:buFontTx/>
                <a:buNone/>
              </a:pPr>
              <a:t>6</a:t>
            </a:fld>
            <a:endParaRPr kumimoji="0" lang="zh-TW" altLang="zh-TW" sz="1400">
              <a:solidFill>
                <a:schemeClr val="bg1"/>
              </a:solidFill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Outline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mtClean="0">
                <a:solidFill>
                  <a:srgbClr val="FF0000"/>
                </a:solidFill>
              </a:rPr>
              <a:t>Introduction to interrupt</a:t>
            </a:r>
          </a:p>
          <a:p>
            <a:r>
              <a:rPr lang="en-US" altLang="zh-TW" smtClean="0"/>
              <a:t>The shared-data problem</a:t>
            </a:r>
          </a:p>
          <a:p>
            <a:r>
              <a:rPr lang="en-US" altLang="zh-TW" smtClean="0"/>
              <a:t>Interrupts of MSP430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FF"/>
              </a:buClr>
              <a:buChar char="•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rgbClr val="0000FF"/>
              </a:buClr>
              <a:buFont typeface="Symbol" panose="05050102010706020507" pitchFamily="18" charset="2"/>
              <a:buChar char="-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rgbClr val="0000FF"/>
              </a:buClr>
              <a:buChar char="•"/>
              <a:defRPr kumimoji="1" sz="22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rgbClr val="0000FF"/>
              </a:buClr>
              <a:buFont typeface="Wingdings" panose="05000000000000000000" pitchFamily="2" charset="2"/>
              <a:buChar char="­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fld id="{E6FACDA9-CCE3-4DBF-B6FD-CB52DCB273F4}" type="slidenum">
              <a:rPr kumimoji="0" lang="zh-TW" altLang="en-US"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pPr>
                <a:spcBef>
                  <a:spcPct val="50000"/>
                </a:spcBef>
                <a:buClrTx/>
                <a:buFontTx/>
                <a:buNone/>
              </a:pPr>
              <a:t>7</a:t>
            </a:fld>
            <a:endParaRPr kumimoji="0" lang="zh-TW" altLang="zh-TW" sz="1400">
              <a:solidFill>
                <a:schemeClr val="bg1"/>
              </a:solidFill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Interrupt: Processor’s Perspective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mtClean="0"/>
              <a:t>How does the processor know when there is an interrupt?</a:t>
            </a:r>
          </a:p>
          <a:p>
            <a:pPr lvl="1"/>
            <a:r>
              <a:rPr lang="en-US" altLang="zh-TW" smtClean="0"/>
              <a:t>Usually when it receives a signal from one of the IRQ (</a:t>
            </a:r>
            <a:r>
              <a:rPr lang="en-US" altLang="zh-TW" smtClean="0">
                <a:solidFill>
                  <a:srgbClr val="FF0000"/>
                </a:solidFill>
              </a:rPr>
              <a:t>interrupt request</a:t>
            </a:r>
            <a:r>
              <a:rPr lang="en-US" altLang="zh-TW" smtClean="0"/>
              <a:t>) pins</a:t>
            </a:r>
          </a:p>
        </p:txBody>
      </p:sp>
      <p:pic>
        <p:nvPicPr>
          <p:cNvPr id="1229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0000">
            <a:off x="4356100" y="2636838"/>
            <a:ext cx="4286250" cy="343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000FF"/>
              </a:buClr>
              <a:buChar char="•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rgbClr val="0000FF"/>
              </a:buClr>
              <a:buFont typeface="Symbol" panose="05050102010706020507" pitchFamily="18" charset="2"/>
              <a:buChar char="-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2pPr>
            <a:lvl3pPr marL="1143000" indent="-228600">
              <a:spcBef>
                <a:spcPct val="20000"/>
              </a:spcBef>
              <a:buClr>
                <a:srgbClr val="0000FF"/>
              </a:buClr>
              <a:buChar char="•"/>
              <a:defRPr kumimoji="1" sz="22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3pPr>
            <a:lvl4pPr marL="1600200" indent="-228600">
              <a:spcBef>
                <a:spcPct val="20000"/>
              </a:spcBef>
              <a:buClr>
                <a:srgbClr val="0000FF"/>
              </a:buClr>
              <a:buFont typeface="Wingdings" panose="05000000000000000000" pitchFamily="2" charset="2"/>
              <a:buChar char="­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4pPr>
            <a:lvl5pPr marL="2057400" indent="-228600">
              <a:spcBef>
                <a:spcPct val="20000"/>
              </a:spcBef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標楷體" panose="03000509000000000000" pitchFamily="65" charset="-12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fld id="{13F2EA54-A924-44CF-9A0D-40828A98484D}" type="slidenum">
              <a:rPr kumimoji="0" lang="zh-TW" altLang="en-US"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pPr>
                <a:spcBef>
                  <a:spcPct val="50000"/>
                </a:spcBef>
                <a:buClrTx/>
                <a:buFontTx/>
                <a:buNone/>
              </a:pPr>
              <a:t>8</a:t>
            </a:fld>
            <a:endParaRPr kumimoji="0" lang="zh-TW" altLang="zh-TW" sz="1400">
              <a:solidFill>
                <a:schemeClr val="bg1"/>
              </a:solidFill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15363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Interrupt: Processor’s Perspective</a:t>
            </a:r>
          </a:p>
        </p:txBody>
      </p:sp>
      <p:sp>
        <p:nvSpPr>
          <p:cNvPr id="1331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What does the processor do in handling an interrupt?</a:t>
            </a:r>
          </a:p>
          <a:p>
            <a:pPr lvl="1"/>
            <a:r>
              <a:rPr lang="en-US" altLang="zh-TW" dirty="0" smtClean="0"/>
              <a:t>When receiving an interrupt signal, the processor stops at the next instruction and saves the address of the next instruction on the stack and jumps to a specific </a:t>
            </a:r>
            <a:r>
              <a:rPr lang="en-US" altLang="zh-TW" i="1" dirty="0" smtClean="0">
                <a:solidFill>
                  <a:srgbClr val="FF0000"/>
                </a:solidFill>
              </a:rPr>
              <a:t>interrupt service routine</a:t>
            </a:r>
            <a:r>
              <a:rPr lang="en-US" altLang="zh-TW" i="1" dirty="0" smtClean="0"/>
              <a:t> </a:t>
            </a:r>
            <a:r>
              <a:rPr lang="en-US" altLang="zh-TW" dirty="0" smtClean="0"/>
              <a:t>(ISR)</a:t>
            </a:r>
            <a:endParaRPr lang="en-US" altLang="zh-TW" i="1" dirty="0" smtClean="0"/>
          </a:p>
          <a:p>
            <a:pPr lvl="1"/>
            <a:r>
              <a:rPr lang="en-US" altLang="zh-TW" dirty="0" smtClean="0"/>
              <a:t>ISR is basically a subroutine to perform operations to handle the interrupt with a RETURN at the end</a:t>
            </a:r>
          </a:p>
          <a:p>
            <a:r>
              <a:rPr lang="en-US" altLang="zh-TW" dirty="0" smtClean="0"/>
              <a:t>How to be transparent to the running </a:t>
            </a:r>
            <a:r>
              <a:rPr lang="en-US" altLang="zh-TW" dirty="0" err="1" smtClean="0"/>
              <a:t>prog</a:t>
            </a:r>
            <a:r>
              <a:rPr lang="en-US" altLang="zh-TW" dirty="0" smtClean="0"/>
              <a:t>.?</a:t>
            </a:r>
          </a:p>
          <a:p>
            <a:pPr lvl="1"/>
            <a:r>
              <a:rPr lang="en-US" altLang="zh-TW" dirty="0" smtClean="0"/>
              <a:t>The processor has to save the “</a:t>
            </a:r>
            <a:r>
              <a:rPr lang="en-US" altLang="zh-TW" dirty="0" smtClean="0">
                <a:solidFill>
                  <a:srgbClr val="FF0000"/>
                </a:solidFill>
              </a:rPr>
              <a:t>state</a:t>
            </a:r>
            <a:r>
              <a:rPr lang="en-US" altLang="zh-TW" dirty="0" smtClean="0"/>
              <a:t>” of the program onto the stack and restoring them at the end of ISR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ontemporary Portrait">
  <a:themeElements>
    <a:clrScheme name="Contemporary Portrait 2">
      <a:dk1>
        <a:srgbClr val="000000"/>
      </a:dk1>
      <a:lt1>
        <a:srgbClr val="FFFFFF"/>
      </a:lt1>
      <a:dk2>
        <a:srgbClr val="000000"/>
      </a:dk2>
      <a:lt2>
        <a:srgbClr val="5E574E"/>
      </a:lt2>
      <a:accent1>
        <a:srgbClr val="FF6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8AA"/>
      </a:accent5>
      <a:accent6>
        <a:srgbClr val="E7B900"/>
      </a:accent6>
      <a:hlink>
        <a:srgbClr val="996633"/>
      </a:hlink>
      <a:folHlink>
        <a:srgbClr val="808000"/>
      </a:folHlink>
    </a:clrScheme>
    <a:fontScheme name="Contemporary Portrait">
      <a:majorFont>
        <a:latin typeface="Calibri"/>
        <a:ea typeface="標楷體"/>
        <a:cs typeface="標楷體"/>
      </a:majorFont>
      <a:minorFont>
        <a:latin typeface="Calibri"/>
        <a:ea typeface="標楷體"/>
        <a:cs typeface="標楷體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ahoma" charset="0"/>
            <a:ea typeface="標楷體" charset="0"/>
            <a:cs typeface="標楷體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ahoma" charset="0"/>
            <a:ea typeface="標楷體" charset="0"/>
            <a:cs typeface="標楷體" charset="0"/>
          </a:defRPr>
        </a:defPPr>
      </a:lstStyle>
    </a:lnDef>
  </a:objectDefaults>
  <a:extraClrSchemeLst>
    <a:extraClrScheme>
      <a:clrScheme name="Contemporary Portrait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Designs\Contemporary Portrait.pot</Template>
  <TotalTime>4167</TotalTime>
  <Words>1889</Words>
  <Application>Microsoft Office PowerPoint</Application>
  <PresentationFormat>如螢幕大小 (4:3)</PresentationFormat>
  <Paragraphs>346</Paragraphs>
  <Slides>33</Slides>
  <Notes>5</Notes>
  <HiddenSlides>0</HiddenSlides>
  <MMClips>0</MMClips>
  <ScaleCrop>false</ScaleCrop>
  <HeadingPairs>
    <vt:vector size="6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33</vt:i4>
      </vt:variant>
    </vt:vector>
  </HeadingPairs>
  <TitlesOfParts>
    <vt:vector size="44" baseType="lpstr">
      <vt:lpstr>新細明體</vt:lpstr>
      <vt:lpstr>標楷體</vt:lpstr>
      <vt:lpstr>Arial</vt:lpstr>
      <vt:lpstr>Calibri</vt:lpstr>
      <vt:lpstr>Comic Sans MS</vt:lpstr>
      <vt:lpstr>Courier New</vt:lpstr>
      <vt:lpstr>Symbol</vt:lpstr>
      <vt:lpstr>Tahoma</vt:lpstr>
      <vt:lpstr>Times New Roman</vt:lpstr>
      <vt:lpstr>Wingdings</vt:lpstr>
      <vt:lpstr>Contemporary Portrait</vt:lpstr>
      <vt:lpstr>CS4101 嵌入式系統概論  Interrupts </vt:lpstr>
      <vt:lpstr>Inside MSP430 (MSP430G2551)</vt:lpstr>
      <vt:lpstr>Introduction</vt:lpstr>
      <vt:lpstr>Option 1</vt:lpstr>
      <vt:lpstr>Sample Code 1 for Input from Lab 2</vt:lpstr>
      <vt:lpstr>Option 2</vt:lpstr>
      <vt:lpstr>Outline</vt:lpstr>
      <vt:lpstr>Interrupt: Processor’s Perspective</vt:lpstr>
      <vt:lpstr>Interrupt: Processor’s Perspective</vt:lpstr>
      <vt:lpstr>Interrupt Service Routine</vt:lpstr>
      <vt:lpstr>Interrupt: Program’s Perspective</vt:lpstr>
      <vt:lpstr>Disabling Interrupts</vt:lpstr>
      <vt:lpstr>Where to Put ISR Code?</vt:lpstr>
      <vt:lpstr>How to Know Who Interrupts?</vt:lpstr>
      <vt:lpstr>Some Common Questions</vt:lpstr>
      <vt:lpstr>Some Common Questions</vt:lpstr>
      <vt:lpstr>Interrupt Latency</vt:lpstr>
      <vt:lpstr>Sources of Interrupt Overhead</vt:lpstr>
      <vt:lpstr>Outline</vt:lpstr>
      <vt:lpstr>The Shared-Data Problem</vt:lpstr>
      <vt:lpstr>The Shared-Data Problem</vt:lpstr>
      <vt:lpstr>The Shared-Data Problem</vt:lpstr>
      <vt:lpstr>Solving Shared-Data Problem</vt:lpstr>
      <vt:lpstr>Solving Shared-Data Problem</vt:lpstr>
      <vt:lpstr>Outline</vt:lpstr>
      <vt:lpstr>Know When an Interrupt Occurs</vt:lpstr>
      <vt:lpstr>Ex: Timer_A Interrupt Enabling</vt:lpstr>
      <vt:lpstr>When an Interrupt Is Requested</vt:lpstr>
      <vt:lpstr>After an Interrupt Is Serviced</vt:lpstr>
      <vt:lpstr>Where to Find ISRs?</vt:lpstr>
      <vt:lpstr>PowerPoint 簡報</vt:lpstr>
      <vt:lpstr>Sample Code</vt:lpstr>
      <vt:lpstr>Summary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CS4101 嵌入式系統概論  Interrupts </dc:title>
  <dc:creator>Chung-Ta King</dc:creator>
  <cp:lastModifiedBy>Chung-Ta King</cp:lastModifiedBy>
  <cp:revision>442</cp:revision>
  <dcterms:created xsi:type="dcterms:W3CDTF">2000-02-07T23:54:30Z</dcterms:created>
  <dcterms:modified xsi:type="dcterms:W3CDTF">2015-10-13T15:58:27Z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3</vt:i4>
  </property>
  <property fmtid="{D5CDD505-2E9C-101B-9397-08002B2CF9AE}" pid="7" name="MailAddress">
    <vt:lpwstr>wolf@princeton.edu</vt:lpwstr>
  </property>
  <property fmtid="{D5CDD505-2E9C-101B-9397-08002B2CF9AE}" pid="8" name="HomePage">
    <vt:lpwstr>http://www.ee.princeton.edu/~wolf</vt:lpwstr>
  </property>
  <property fmtid="{D5CDD505-2E9C-101B-9397-08002B2CF9AE}" pid="9" name="Other">
    <vt:lpwstr>Overheads for Computers as Components_x000d_
(c) 2000 Morgan Kaufman</vt:lpwstr>
  </property>
  <property fmtid="{D5CDD505-2E9C-101B-9397-08002B2CF9AE}" pid="10" name="DownloadOriginal">
    <vt:bool>true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3</vt:i4>
  </property>
  <property fmtid="{D5CDD505-2E9C-101B-9397-08002B2CF9AE}" pid="21" name="OutputDir">
    <vt:lpwstr>D:\Computers as Components\Web Aids\overheads</vt:lpwstr>
  </property>
</Properties>
</file>