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49"/>
  </p:notesMasterIdLst>
  <p:handoutMasterIdLst>
    <p:handoutMasterId r:id="rId50"/>
  </p:handoutMasterIdLst>
  <p:sldIdLst>
    <p:sldId id="288" r:id="rId2"/>
    <p:sldId id="469" r:id="rId3"/>
    <p:sldId id="441" r:id="rId4"/>
    <p:sldId id="442" r:id="rId5"/>
    <p:sldId id="443" r:id="rId6"/>
    <p:sldId id="444" r:id="rId7"/>
    <p:sldId id="445" r:id="rId8"/>
    <p:sldId id="446" r:id="rId9"/>
    <p:sldId id="447" r:id="rId10"/>
    <p:sldId id="448" r:id="rId11"/>
    <p:sldId id="449" r:id="rId12"/>
    <p:sldId id="450" r:id="rId13"/>
    <p:sldId id="471" r:id="rId14"/>
    <p:sldId id="472" r:id="rId15"/>
    <p:sldId id="451" r:id="rId16"/>
    <p:sldId id="473" r:id="rId17"/>
    <p:sldId id="482" r:id="rId18"/>
    <p:sldId id="483" r:id="rId19"/>
    <p:sldId id="484" r:id="rId20"/>
    <p:sldId id="485" r:id="rId21"/>
    <p:sldId id="486" r:id="rId22"/>
    <p:sldId id="487" r:id="rId23"/>
    <p:sldId id="488" r:id="rId24"/>
    <p:sldId id="489" r:id="rId25"/>
    <p:sldId id="452" r:id="rId26"/>
    <p:sldId id="453" r:id="rId27"/>
    <p:sldId id="454" r:id="rId28"/>
    <p:sldId id="455" r:id="rId29"/>
    <p:sldId id="456" r:id="rId30"/>
    <p:sldId id="457" r:id="rId31"/>
    <p:sldId id="458" r:id="rId32"/>
    <p:sldId id="459" r:id="rId33"/>
    <p:sldId id="460" r:id="rId34"/>
    <p:sldId id="461" r:id="rId35"/>
    <p:sldId id="493" r:id="rId36"/>
    <p:sldId id="505" r:id="rId37"/>
    <p:sldId id="506" r:id="rId38"/>
    <p:sldId id="494" r:id="rId39"/>
    <p:sldId id="507" r:id="rId40"/>
    <p:sldId id="508" r:id="rId41"/>
    <p:sldId id="509" r:id="rId42"/>
    <p:sldId id="465" r:id="rId43"/>
    <p:sldId id="466" r:id="rId44"/>
    <p:sldId id="467" r:id="rId45"/>
    <p:sldId id="468" r:id="rId46"/>
    <p:sldId id="504" r:id="rId47"/>
    <p:sldId id="503" r:id="rId48"/>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33CC33"/>
    <a:srgbClr val="FFCC66"/>
    <a:srgbClr val="FFCC99"/>
    <a:srgbClr val="FF0000"/>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94660"/>
  </p:normalViewPr>
  <p:slideViewPr>
    <p:cSldViewPr>
      <p:cViewPr varScale="1">
        <p:scale>
          <a:sx n="47" d="100"/>
          <a:sy n="47" d="100"/>
        </p:scale>
        <p:origin x="1426" y="53"/>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2243"/>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3602D5D-97CF-4DDF-9A01-5F696700D6A0}" type="slidenum">
              <a:rPr lang="zh-TW" altLang="en-US"/>
              <a:pPr/>
              <a:t>3</a:t>
            </a:fld>
            <a:endParaRPr lang="zh-TW" altLang="zh-TW"/>
          </a:p>
        </p:txBody>
      </p:sp>
      <p:sp>
        <p:nvSpPr>
          <p:cNvPr id="908290"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6E91DB2-2EDA-43FB-8248-2A8D9683CE15}" type="slidenum">
              <a:rPr kumimoji="1" lang="zh-TW" altLang="en-US" sz="1300"/>
              <a:pPr algn="r" eaLnBrk="1" hangingPunct="1"/>
              <a:t>3</a:t>
            </a:fld>
            <a:endParaRPr kumimoji="1" lang="zh-TW" altLang="zh-TW" sz="1300"/>
          </a:p>
        </p:txBody>
      </p:sp>
      <p:sp>
        <p:nvSpPr>
          <p:cNvPr id="908291" name="投影片圖像版面配置區 1"/>
          <p:cNvSpPr>
            <a:spLocks noGrp="1" noRot="1" noChangeAspect="1" noTextEdit="1"/>
          </p:cNvSpPr>
          <p:nvPr>
            <p:ph type="sldImg"/>
          </p:nvPr>
        </p:nvSpPr>
        <p:spPr>
          <a:ln/>
        </p:spPr>
      </p:sp>
      <p:sp>
        <p:nvSpPr>
          <p:cNvPr id="908292" name="備忘稿版面配置區 2"/>
          <p:cNvSpPr>
            <a:spLocks noGrp="1"/>
          </p:cNvSpPr>
          <p:nvPr>
            <p:ph type="body" idx="1"/>
          </p:nvPr>
        </p:nvSpPr>
        <p:spPr/>
        <p:txBody>
          <a:bodyPr/>
          <a:lstStyle/>
          <a:p>
            <a:endParaRPr lang="zh-TW" altLang="en-US"/>
          </a:p>
        </p:txBody>
      </p:sp>
      <p:sp>
        <p:nvSpPr>
          <p:cNvPr id="908293"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9AE5F65-EE28-4F09-A5DC-C6727D9BABAC}" type="slidenum">
              <a:rPr kumimoji="1" lang="zh-TW" altLang="en-US" sz="1300"/>
              <a:pPr algn="r" eaLnBrk="1" hangingPunct="1"/>
              <a:t>3</a:t>
            </a:fld>
            <a:endParaRPr kumimoji="1" lang="en-US" altLang="zh-TW" sz="1300"/>
          </a:p>
        </p:txBody>
      </p:sp>
    </p:spTree>
    <p:extLst>
      <p:ext uri="{BB962C8B-B14F-4D97-AF65-F5344CB8AC3E}">
        <p14:creationId xmlns:p14="http://schemas.microsoft.com/office/powerpoint/2010/main" val="344578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DC6103-6BDC-4BDC-B29E-A94D002C1BC6}" type="slidenum">
              <a:rPr lang="zh-TW" altLang="en-US"/>
              <a:pPr/>
              <a:t>33</a:t>
            </a:fld>
            <a:endParaRPr lang="zh-TW" altLang="zh-TW"/>
          </a:p>
        </p:txBody>
      </p:sp>
      <p:sp>
        <p:nvSpPr>
          <p:cNvPr id="931842" name="Rectangle 5"/>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C15891A-DAFB-4A28-AA18-622595D10008}" type="slidenum">
              <a:rPr kumimoji="1" lang="en-US" altLang="zh-TW" sz="1000"/>
              <a:pPr algn="r" eaLnBrk="1" hangingPunct="1"/>
              <a:t>33</a:t>
            </a:fld>
            <a:endParaRPr kumimoji="1" lang="en-US" altLang="zh-TW" sz="1000"/>
          </a:p>
        </p:txBody>
      </p:sp>
      <p:sp>
        <p:nvSpPr>
          <p:cNvPr id="931843" name="Rectangle 2"/>
          <p:cNvSpPr>
            <a:spLocks noGrp="1" noRot="1" noChangeAspect="1" noChangeArrowheads="1" noTextEdit="1"/>
          </p:cNvSpPr>
          <p:nvPr>
            <p:ph type="sldImg"/>
          </p:nvPr>
        </p:nvSpPr>
        <p:spPr>
          <a:xfrm>
            <a:off x="3314700" y="519113"/>
            <a:ext cx="3570288" cy="2676525"/>
          </a:xfrm>
          <a:ln/>
          <a:extLst>
            <a:ext uri="{909E8E84-426E-40DD-AFC4-6F175D3DCCD1}">
              <a14:hiddenFill xmlns:a14="http://schemas.microsoft.com/office/drawing/2010/main">
                <a:noFill/>
              </a14:hiddenFill>
            </a:ext>
          </a:extLst>
        </p:spPr>
      </p:sp>
      <p:sp>
        <p:nvSpPr>
          <p:cNvPr id="931844" name="Rectangle 3"/>
          <p:cNvSpPr>
            <a:spLocks noGrp="1" noChangeArrowheads="1"/>
          </p:cNvSpPr>
          <p:nvPr>
            <p:ph type="body" idx="1"/>
          </p:nvPr>
        </p:nvSpPr>
        <p:spPr>
          <a:xfrm>
            <a:off x="1023938" y="3376613"/>
            <a:ext cx="8181975" cy="3195637"/>
          </a:xfrm>
        </p:spPr>
        <p:txBody>
          <a:bodyPr/>
          <a:lstStyle/>
          <a:p>
            <a:pPr>
              <a:spcBef>
                <a:spcPct val="0"/>
              </a:spcBef>
            </a:pPr>
            <a:r>
              <a:rPr lang="en-US" altLang="ja-JP" dirty="0"/>
              <a:t>To support the lowest power consumption and performance on-demand, the enhanced basic clock system (BCS+) on the MSP430F2xx (like all other MSP430 clock systems) typically provides two clocks. A low frequency auxiliary clock (ACLK) is typically sourced directly from a common 32 kHz watch crystal and is used for always-on low power peripherals. A high-speed clock is generated on-chip from an instant-on digitally controlled oscillator (DCO) used by the CPU and other peripherals. To save power, an application’s interrupt events steer the usage of the DCO only when required. The majority of the application’s life is spent in standby mode with high-performance available on-demand and only when required.</a:t>
            </a:r>
          </a:p>
          <a:p>
            <a:pPr>
              <a:spcBef>
                <a:spcPct val="0"/>
              </a:spcBef>
            </a:pPr>
            <a:r>
              <a:rPr lang="en-US" altLang="ja-JP" dirty="0"/>
              <a:t>Reduced standby power consumption also known as real-time clock (RTC) or LPM3 mode current has been reduced to less than 1 micro amp. This power consumption can be achieved using an external 32kHz crystal or the VLO.  </a:t>
            </a:r>
          </a:p>
          <a:p>
            <a:pPr>
              <a:spcBef>
                <a:spcPct val="0"/>
              </a:spcBef>
            </a:pPr>
            <a:r>
              <a:rPr lang="en-US" altLang="ja-JP" dirty="0"/>
              <a:t>The F20xx introduces a new very-low power oscillator (VLO) as an alternative to the typical 32kHz ACLK. The VLO provide a 12kHz on-chip oscillator with no external components that is perfect for ultra-low power applications that need a wake-up function, but the precision of a 32kHz crystal.</a:t>
            </a:r>
          </a:p>
          <a:p>
            <a:pPr>
              <a:spcBef>
                <a:spcPct val="0"/>
              </a:spcBef>
            </a:pPr>
            <a:r>
              <a:rPr lang="en-US" altLang="ja-JP" dirty="0"/>
              <a:t>The F2xx crystal oscillator is improved providing programmable integrated crystal load capacitors allows the use of a wider range of crystals and elimination of external components used typically to stabilize oscillation. Failsafe crystal oscillator can trigger a non-</a:t>
            </a:r>
            <a:r>
              <a:rPr lang="en-US" altLang="ja-JP" dirty="0" err="1"/>
              <a:t>maskable</a:t>
            </a:r>
            <a:r>
              <a:rPr lang="en-US" altLang="ja-JP" dirty="0"/>
              <a:t> interrupt and start the on-chip oscillator for failsafe operation. This feature is always available with no additional power consumption in both high-frequency and low frequency modes. Crystal min-pulse input de-glitch filters reduce the possibility of externally introduced high frequency system noise and improves reliability.</a:t>
            </a:r>
          </a:p>
          <a:p>
            <a:pPr>
              <a:spcBef>
                <a:spcPct val="0"/>
              </a:spcBef>
            </a:pPr>
            <a:r>
              <a:rPr lang="en-US" altLang="ja-JP" dirty="0"/>
              <a:t>Improved on-chip digitally controlled oscillator (DCO) offers a sub 1 micro second start with +2.5% accuracies and 16MHz operation over temperature and voltage.</a:t>
            </a:r>
          </a:p>
          <a:p>
            <a:pPr>
              <a:spcBef>
                <a:spcPct val="0"/>
              </a:spcBef>
            </a:pPr>
            <a:endParaRPr lang="en-US" altLang="ja-JP" dirty="0"/>
          </a:p>
        </p:txBody>
      </p:sp>
    </p:spTree>
    <p:extLst>
      <p:ext uri="{BB962C8B-B14F-4D97-AF65-F5344CB8AC3E}">
        <p14:creationId xmlns:p14="http://schemas.microsoft.com/office/powerpoint/2010/main" val="364396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021ABD-33A1-4C16-AE38-1E7D30A5D018}" type="slidenum">
              <a:rPr lang="zh-TW" altLang="en-US"/>
              <a:pPr/>
              <a:t>38</a:t>
            </a:fld>
            <a:endParaRPr lang="zh-TW" altLang="zh-TW"/>
          </a:p>
        </p:txBody>
      </p:sp>
      <p:sp>
        <p:nvSpPr>
          <p:cNvPr id="934914"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34915" name="備忘稿版面配置區 2"/>
          <p:cNvSpPr>
            <a:spLocks noGrp="1"/>
          </p:cNvSpPr>
          <p:nvPr>
            <p:ph type="body" idx="1"/>
          </p:nvPr>
        </p:nvSpPr>
        <p:spPr/>
        <p:txBody>
          <a:bodyPr/>
          <a:lstStyle/>
          <a:p>
            <a:pPr>
              <a:spcBef>
                <a:spcPct val="0"/>
              </a:spcBef>
            </a:pPr>
            <a:r>
              <a:rPr lang="en-US" altLang="zh-TW" dirty="0"/>
              <a:t>The </a:t>
            </a:r>
            <a:r>
              <a:rPr lang="en-US" altLang="zh-TW" b="1" dirty="0"/>
              <a:t>Tag-Length-Value (TLV)</a:t>
            </a:r>
            <a:r>
              <a:rPr lang="en-US" altLang="zh-TW" dirty="0"/>
              <a:t> structure is used in selected MSP430x2xx devices to provide device-specific information in the device’s flash memory </a:t>
            </a:r>
            <a:r>
              <a:rPr lang="en-US" altLang="zh-TW" dirty="0" err="1"/>
              <a:t>SegmentA</a:t>
            </a:r>
            <a:r>
              <a:rPr lang="en-US" altLang="zh-TW" dirty="0"/>
              <a:t>, such as calibration data. For the device-dependent implementation, see the device-specific data sheet. 	(@ chapter 24, </a:t>
            </a:r>
            <a:r>
              <a:rPr lang="en-US" altLang="zh-TW" dirty="0" err="1"/>
              <a:t>userguide</a:t>
            </a:r>
            <a:r>
              <a:rPr lang="en-US" altLang="zh-TW" dirty="0"/>
              <a:t>, page 587)</a:t>
            </a:r>
          </a:p>
        </p:txBody>
      </p:sp>
      <p:sp>
        <p:nvSpPr>
          <p:cNvPr id="93491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62B042AC-1B96-4060-88D5-29F469F96F00}" type="slidenum">
              <a:rPr kumimoji="1" lang="zh-TW" altLang="en-US" sz="1300"/>
              <a:pPr algn="r" eaLnBrk="1" hangingPunct="1"/>
              <a:t>38</a:t>
            </a:fld>
            <a:endParaRPr kumimoji="1" lang="en-US" altLang="zh-TW" sz="1300"/>
          </a:p>
        </p:txBody>
      </p:sp>
    </p:spTree>
    <p:extLst>
      <p:ext uri="{BB962C8B-B14F-4D97-AF65-F5344CB8AC3E}">
        <p14:creationId xmlns:p14="http://schemas.microsoft.com/office/powerpoint/2010/main" val="423449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61C41F-463B-4B1C-8C7D-015727E91EAD}" type="slidenum">
              <a:rPr lang="zh-TW" altLang="en-US"/>
              <a:pPr/>
              <a:t>39</a:t>
            </a:fld>
            <a:endParaRPr lang="zh-TW" altLang="zh-TW"/>
          </a:p>
        </p:txBody>
      </p:sp>
      <p:sp>
        <p:nvSpPr>
          <p:cNvPr id="936962"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36963" name="備忘稿版面配置區 2"/>
          <p:cNvSpPr>
            <a:spLocks noGrp="1"/>
          </p:cNvSpPr>
          <p:nvPr>
            <p:ph type="body" idx="1"/>
          </p:nvPr>
        </p:nvSpPr>
        <p:spPr/>
        <p:txBody>
          <a:bodyPr/>
          <a:lstStyle/>
          <a:p>
            <a:pPr>
              <a:spcBef>
                <a:spcPct val="0"/>
              </a:spcBef>
            </a:pPr>
            <a:r>
              <a:rPr lang="en-US" altLang="zh-TW" dirty="0"/>
              <a:t>The </a:t>
            </a:r>
            <a:r>
              <a:rPr lang="en-US" altLang="zh-TW" b="1" dirty="0"/>
              <a:t>Tag-Length-Value (TLV)</a:t>
            </a:r>
            <a:r>
              <a:rPr lang="en-US" altLang="zh-TW" dirty="0"/>
              <a:t> structure is used in selected MSP430x2xx devices to provide device-specific information in the device’s flash memory </a:t>
            </a:r>
            <a:r>
              <a:rPr lang="en-US" altLang="zh-TW" dirty="0" err="1"/>
              <a:t>SegmentA</a:t>
            </a:r>
            <a:r>
              <a:rPr lang="en-US" altLang="zh-TW" dirty="0"/>
              <a:t>, such as calibration data. For the device-dependent Implementation, see the device-specific data sheet. 	(@ chapter 24, </a:t>
            </a:r>
            <a:r>
              <a:rPr lang="en-US" altLang="zh-TW" dirty="0" err="1"/>
              <a:t>userguide</a:t>
            </a:r>
            <a:r>
              <a:rPr lang="en-US" altLang="zh-TW" dirty="0"/>
              <a:t>, page 587)</a:t>
            </a:r>
          </a:p>
          <a:p>
            <a:pPr>
              <a:spcBef>
                <a:spcPct val="0"/>
              </a:spcBef>
            </a:pPr>
            <a:r>
              <a:rPr lang="en-US" altLang="zh-TW" dirty="0"/>
              <a:t>For DCO calibration, the BCS+ registers (BCSCTL1 and DCOCTL) are used. The values stored in the flash information memory </a:t>
            </a:r>
            <a:r>
              <a:rPr lang="en-US" altLang="zh-TW" dirty="0" err="1"/>
              <a:t>SegmentA</a:t>
            </a:r>
            <a:r>
              <a:rPr lang="en-US" altLang="zh-TW" dirty="0"/>
              <a:t> are written to the BCS+ registers</a:t>
            </a:r>
            <a:endParaRPr lang="zh-TW" altLang="en-US" dirty="0"/>
          </a:p>
        </p:txBody>
      </p:sp>
      <p:sp>
        <p:nvSpPr>
          <p:cNvPr id="936964"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F71464E-22F2-4724-B66C-CCDDF3C26ECF}" type="slidenum">
              <a:rPr kumimoji="1" lang="zh-TW" altLang="en-US" sz="1300"/>
              <a:pPr algn="r" eaLnBrk="1" hangingPunct="1"/>
              <a:t>39</a:t>
            </a:fld>
            <a:endParaRPr kumimoji="1" lang="en-US" altLang="zh-TW" sz="1300"/>
          </a:p>
        </p:txBody>
      </p:sp>
    </p:spTree>
    <p:extLst>
      <p:ext uri="{BB962C8B-B14F-4D97-AF65-F5344CB8AC3E}">
        <p14:creationId xmlns:p14="http://schemas.microsoft.com/office/powerpoint/2010/main" val="310654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6C5741-B45C-4511-BAE3-92B63C224E6C}" type="slidenum">
              <a:rPr lang="zh-TW" altLang="en-US"/>
              <a:pPr/>
              <a:t>40</a:t>
            </a:fld>
            <a:endParaRPr lang="zh-TW" altLang="zh-TW"/>
          </a:p>
        </p:txBody>
      </p:sp>
      <p:sp>
        <p:nvSpPr>
          <p:cNvPr id="881666" name="Rectangle 5"/>
          <p:cNvSpPr txBox="1">
            <a:spLocks noGrp="1" noChangeArrowheads="1"/>
          </p:cNvSpPr>
          <p:nvPr/>
        </p:nvSpPr>
        <p:spPr bwMode="auto">
          <a:xfrm>
            <a:off x="5799138" y="6745288"/>
            <a:ext cx="44354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38" tIns="0" rIns="20138" bIns="0" anchor="b"/>
          <a:lstStyle>
            <a:lvl1pPr defTabSz="966788">
              <a:defRPr sz="2400">
                <a:solidFill>
                  <a:schemeClr val="tx1"/>
                </a:solidFill>
                <a:latin typeface="Times New Roman" panose="02020603050405020304" pitchFamily="18" charset="0"/>
                <a:ea typeface="新細明體" panose="02020500000000000000" pitchFamily="18" charset="-120"/>
              </a:defRPr>
            </a:lvl1pPr>
            <a:lvl2pPr marL="742950" indent="-285750" defTabSz="966788">
              <a:defRPr sz="2400">
                <a:solidFill>
                  <a:schemeClr val="tx1"/>
                </a:solidFill>
                <a:latin typeface="Times New Roman" panose="02020603050405020304" pitchFamily="18" charset="0"/>
                <a:ea typeface="新細明體" panose="02020500000000000000" pitchFamily="18" charset="-120"/>
              </a:defRPr>
            </a:lvl2pPr>
            <a:lvl3pPr marL="1143000" indent="-228600" defTabSz="966788">
              <a:defRPr sz="2400">
                <a:solidFill>
                  <a:schemeClr val="tx1"/>
                </a:solidFill>
                <a:latin typeface="Times New Roman" panose="02020603050405020304" pitchFamily="18" charset="0"/>
                <a:ea typeface="新細明體" panose="02020500000000000000" pitchFamily="18" charset="-120"/>
              </a:defRPr>
            </a:lvl3pPr>
            <a:lvl4pPr marL="1600200" indent="-228600" defTabSz="966788">
              <a:defRPr sz="2400">
                <a:solidFill>
                  <a:schemeClr val="tx1"/>
                </a:solidFill>
                <a:latin typeface="Times New Roman" panose="02020603050405020304" pitchFamily="18" charset="0"/>
                <a:ea typeface="新細明體" panose="02020500000000000000" pitchFamily="18" charset="-120"/>
              </a:defRPr>
            </a:lvl4pPr>
            <a:lvl5pPr marL="2057400" indent="-228600" defTabSz="966788">
              <a:defRPr sz="2400">
                <a:solidFill>
                  <a:schemeClr val="tx1"/>
                </a:solidFill>
                <a:latin typeface="Times New Roman" panose="02020603050405020304" pitchFamily="18" charset="0"/>
                <a:ea typeface="新細明體" panose="02020500000000000000" pitchFamily="18" charset="-12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fld id="{953D62DE-4B75-4A48-8C63-7D44B21E6DA7}" type="slidenum">
              <a:rPr lang="en-US" altLang="zh-TW" sz="1100" i="1"/>
              <a:pPr algn="r"/>
              <a:t>40</a:t>
            </a:fld>
            <a:endParaRPr lang="en-US" altLang="zh-TW" sz="1100" i="1"/>
          </a:p>
        </p:txBody>
      </p:sp>
      <p:sp>
        <p:nvSpPr>
          <p:cNvPr id="881667" name="Rectangle 2"/>
          <p:cNvSpPr>
            <a:spLocks noGrp="1" noRot="1" noChangeAspect="1" noChangeArrowheads="1" noTextEdit="1"/>
          </p:cNvSpPr>
          <p:nvPr>
            <p:ph type="sldImg"/>
          </p:nvPr>
        </p:nvSpPr>
        <p:spPr>
          <a:xfrm>
            <a:off x="3313113" y="519113"/>
            <a:ext cx="3570287" cy="2678112"/>
          </a:xfrm>
          <a:ln/>
        </p:spPr>
      </p:sp>
      <p:sp>
        <p:nvSpPr>
          <p:cNvPr id="881668" name="Rectangle 3"/>
          <p:cNvSpPr>
            <a:spLocks noGrp="1" noChangeArrowheads="1"/>
          </p:cNvSpPr>
          <p:nvPr>
            <p:ph type="body" idx="1"/>
          </p:nvPr>
        </p:nvSpPr>
        <p:spPr>
          <a:xfrm>
            <a:off x="1023938" y="3376613"/>
            <a:ext cx="8181975" cy="3197225"/>
          </a:xfrm>
        </p:spPr>
        <p:txBody>
          <a:bodyPr lIns="97332" tIns="48667" rIns="97332" bIns="48667"/>
          <a:lstStyle/>
          <a:p>
            <a:r>
              <a:rPr lang="en-US" altLang="zh-TW" dirty="0" smtClean="0"/>
              <a:t>Refer</a:t>
            </a:r>
            <a:r>
              <a:rPr lang="en-US" altLang="zh-TW" baseline="0" dirty="0" smtClean="0"/>
              <a:t> back to page 6 to see the blocks; Ask where the peripherals go?</a:t>
            </a:r>
            <a:endParaRPr lang="en-US" altLang="zh-TW" dirty="0"/>
          </a:p>
        </p:txBody>
      </p:sp>
    </p:spTree>
    <p:extLst>
      <p:ext uri="{BB962C8B-B14F-4D97-AF65-F5344CB8AC3E}">
        <p14:creationId xmlns:p14="http://schemas.microsoft.com/office/powerpoint/2010/main" val="153090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1269B2-0DDF-4A79-99A3-7B7F238BAB0B}" type="slidenum">
              <a:rPr lang="zh-TW" altLang="en-US"/>
              <a:pPr/>
              <a:t>41</a:t>
            </a:fld>
            <a:endParaRPr lang="zh-TW" altLang="zh-TW"/>
          </a:p>
        </p:txBody>
      </p:sp>
      <p:sp>
        <p:nvSpPr>
          <p:cNvPr id="939010"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39011" name="備忘稿版面配置區 2"/>
          <p:cNvSpPr>
            <a:spLocks noGrp="1"/>
          </p:cNvSpPr>
          <p:nvPr>
            <p:ph type="body" idx="1"/>
          </p:nvPr>
        </p:nvSpPr>
        <p:spPr/>
        <p:txBody>
          <a:bodyPr/>
          <a:lstStyle/>
          <a:p>
            <a:pPr>
              <a:spcBef>
                <a:spcPct val="0"/>
              </a:spcBef>
            </a:pPr>
            <a:r>
              <a:rPr lang="en-US" altLang="zh-TW" dirty="0"/>
              <a:t>(1) XTS = 1 is not supported in MSP430x20xx devices.</a:t>
            </a:r>
          </a:p>
          <a:p>
            <a:pPr>
              <a:spcBef>
                <a:spcPct val="0"/>
              </a:spcBef>
            </a:pPr>
            <a:r>
              <a:rPr lang="en-US" altLang="zh-TW" dirty="0"/>
              <a:t>(2) This bit is reserved in the MSP430AFE2xx devices</a:t>
            </a:r>
            <a:endParaRPr lang="zh-TW" altLang="en-US" dirty="0"/>
          </a:p>
        </p:txBody>
      </p:sp>
      <p:sp>
        <p:nvSpPr>
          <p:cNvPr id="939012"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CFF97BB-A7CD-48EA-8B2E-6C296E681324}" type="slidenum">
              <a:rPr kumimoji="1" lang="zh-TW" altLang="en-US" sz="1300"/>
              <a:pPr algn="r" eaLnBrk="1" hangingPunct="1"/>
              <a:t>41</a:t>
            </a:fld>
            <a:endParaRPr kumimoji="1" lang="en-US" altLang="zh-TW" sz="1300"/>
          </a:p>
        </p:txBody>
      </p:sp>
    </p:spTree>
    <p:extLst>
      <p:ext uri="{BB962C8B-B14F-4D97-AF65-F5344CB8AC3E}">
        <p14:creationId xmlns:p14="http://schemas.microsoft.com/office/powerpoint/2010/main" val="422217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81C376-7DBF-4F46-BCC7-63313E2C342E}" type="slidenum">
              <a:rPr lang="zh-TW" altLang="en-US"/>
              <a:pPr/>
              <a:t>42</a:t>
            </a:fld>
            <a:endParaRPr lang="zh-TW" altLang="zh-TW"/>
          </a:p>
        </p:txBody>
      </p:sp>
      <p:sp>
        <p:nvSpPr>
          <p:cNvPr id="941058"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41059" name="備忘稿版面配置區 2"/>
          <p:cNvSpPr>
            <a:spLocks noGrp="1"/>
          </p:cNvSpPr>
          <p:nvPr>
            <p:ph type="body" idx="1"/>
          </p:nvPr>
        </p:nvSpPr>
        <p:spPr/>
        <p:txBody>
          <a:bodyPr/>
          <a:lstStyle/>
          <a:p>
            <a:pPr>
              <a:spcBef>
                <a:spcPct val="0"/>
              </a:spcBef>
            </a:pPr>
            <a:r>
              <a:rPr lang="en-US" altLang="zh-TW" dirty="0"/>
              <a:t>(1) Does not apply to MSP430x20xx or MSP430x21xx devices.</a:t>
            </a:r>
          </a:p>
          <a:p>
            <a:pPr>
              <a:spcBef>
                <a:spcPct val="0"/>
              </a:spcBef>
            </a:pPr>
            <a:r>
              <a:rPr lang="en-US" altLang="zh-TW" dirty="0"/>
              <a:t>(2) This bit is reserved in the MSP430AFE2xx devices</a:t>
            </a:r>
            <a:endParaRPr lang="zh-TW" altLang="en-US" dirty="0"/>
          </a:p>
        </p:txBody>
      </p:sp>
      <p:sp>
        <p:nvSpPr>
          <p:cNvPr id="941060"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D8ED7574-F612-405A-BDA9-60310CFD758D}" type="slidenum">
              <a:rPr kumimoji="1" lang="zh-TW" altLang="en-US" sz="1300"/>
              <a:pPr algn="r" eaLnBrk="1" hangingPunct="1"/>
              <a:t>42</a:t>
            </a:fld>
            <a:endParaRPr kumimoji="1" lang="en-US" altLang="zh-TW" sz="1300"/>
          </a:p>
        </p:txBody>
      </p:sp>
    </p:spTree>
    <p:extLst>
      <p:ext uri="{BB962C8B-B14F-4D97-AF65-F5344CB8AC3E}">
        <p14:creationId xmlns:p14="http://schemas.microsoft.com/office/powerpoint/2010/main" val="44642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7E841B-DEBB-4071-82AB-010233613450}" type="slidenum">
              <a:rPr lang="zh-TW" altLang="en-US"/>
              <a:pPr/>
              <a:t>43</a:t>
            </a:fld>
            <a:endParaRPr lang="zh-TW" altLang="zh-TW"/>
          </a:p>
        </p:txBody>
      </p:sp>
      <p:sp>
        <p:nvSpPr>
          <p:cNvPr id="943106"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943107" name="備忘稿版面配置區 2"/>
          <p:cNvSpPr>
            <a:spLocks noGrp="1"/>
          </p:cNvSpPr>
          <p:nvPr>
            <p:ph type="body" idx="1"/>
          </p:nvPr>
        </p:nvSpPr>
        <p:spPr/>
        <p:txBody>
          <a:bodyPr/>
          <a:lstStyle/>
          <a:p>
            <a:pPr>
              <a:spcBef>
                <a:spcPct val="0"/>
              </a:spcBef>
            </a:pPr>
            <a:r>
              <a:rPr lang="en-US" altLang="zh-TW" dirty="0">
                <a:solidFill>
                  <a:srgbClr val="0070C0"/>
                </a:solidFill>
              </a:rPr>
              <a:t>MSP430x22xx, MSP430x23x0: XT2 is not present</a:t>
            </a:r>
          </a:p>
          <a:p>
            <a:pPr>
              <a:spcBef>
                <a:spcPct val="0"/>
              </a:spcBef>
            </a:pPr>
            <a:r>
              <a:rPr lang="en-US" altLang="zh-TW" dirty="0">
                <a:solidFill>
                  <a:srgbClr val="0070C0"/>
                </a:solidFill>
              </a:rPr>
              <a:t>(1) </a:t>
            </a:r>
            <a:r>
              <a:rPr lang="en-US" altLang="zh-TW" dirty="0"/>
              <a:t>This bit is reserved in the MSP430AFE2xx devices.</a:t>
            </a:r>
          </a:p>
          <a:p>
            <a:pPr>
              <a:spcBef>
                <a:spcPct val="0"/>
              </a:spcBef>
            </a:pPr>
            <a:r>
              <a:rPr lang="en-US" altLang="zh-TW" dirty="0"/>
              <a:t>(2) Does not apply to MSP430x2xx, MSP430x21xx, or MSP430x22xx devices.</a:t>
            </a:r>
            <a:endParaRPr lang="zh-TW" altLang="en-US" dirty="0"/>
          </a:p>
        </p:txBody>
      </p:sp>
      <p:sp>
        <p:nvSpPr>
          <p:cNvPr id="943108"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80DDEC1-BCFB-4606-A8B5-2B5BC8E8387D}" type="slidenum">
              <a:rPr kumimoji="1" lang="zh-TW" altLang="en-US" sz="1300"/>
              <a:pPr algn="r" eaLnBrk="1" hangingPunct="1"/>
              <a:t>43</a:t>
            </a:fld>
            <a:endParaRPr kumimoji="1" lang="en-US" altLang="zh-TW" sz="1300"/>
          </a:p>
        </p:txBody>
      </p:sp>
    </p:spTree>
    <p:extLst>
      <p:ext uri="{BB962C8B-B14F-4D97-AF65-F5344CB8AC3E}">
        <p14:creationId xmlns:p14="http://schemas.microsoft.com/office/powerpoint/2010/main" val="153473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5486D0-281C-4EED-8C71-37B5E7735508}" type="slidenum">
              <a:rPr lang="zh-TW" altLang="en-US"/>
              <a:pPr/>
              <a:t>44</a:t>
            </a:fld>
            <a:endParaRPr lang="zh-TW" altLang="zh-TW"/>
          </a:p>
        </p:txBody>
      </p:sp>
      <p:sp>
        <p:nvSpPr>
          <p:cNvPr id="945154" name="投影片圖像版面配置區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7890" name="備忘稿版面配置區 2"/>
          <p:cNvSpPr>
            <a:spLocks noGrp="1"/>
          </p:cNvSpPr>
          <p:nvPr>
            <p:ph type="body" idx="1"/>
          </p:nvPr>
        </p:nvSpPr>
        <p:spPr>
          <a:noFill/>
        </p:spPr>
        <p:txBody>
          <a:bodyPr/>
          <a:lstStyle/>
          <a:p>
            <a:pPr>
              <a:defRPr/>
            </a:pPr>
            <a:r>
              <a:rPr lang="en-US" altLang="zh-TW" dirty="0">
                <a:latin typeface="+mn-lt"/>
                <a:ea typeface="+mn-ea"/>
              </a:rPr>
              <a:t>* The clock system will force the MCLK to use the DCO as its source in the presence of a clock fault (see the User’s Guide section 5.2.7). </a:t>
            </a:r>
          </a:p>
          <a:p>
            <a:pPr>
              <a:spcBef>
                <a:spcPct val="0"/>
              </a:spcBef>
              <a:defRPr/>
            </a:pPr>
            <a:endParaRPr lang="en-US" altLang="zh-TW" dirty="0"/>
          </a:p>
          <a:p>
            <a:pPr>
              <a:spcBef>
                <a:spcPct val="0"/>
              </a:spcBef>
              <a:defRPr/>
            </a:pPr>
            <a:r>
              <a:rPr lang="en-US" altLang="zh-TW" dirty="0"/>
              <a:t>5.2.7 @</a:t>
            </a:r>
            <a:r>
              <a:rPr lang="en-US" altLang="zh-TW" dirty="0" err="1"/>
              <a:t>userguide</a:t>
            </a:r>
            <a:r>
              <a:rPr lang="en-US" altLang="zh-TW" dirty="0"/>
              <a:t>. Page 280</a:t>
            </a:r>
          </a:p>
          <a:p>
            <a:pPr>
              <a:spcBef>
                <a:spcPct val="0"/>
              </a:spcBef>
              <a:defRPr/>
            </a:pPr>
            <a:r>
              <a:rPr lang="en-US" altLang="zh-TW" b="1" dirty="0"/>
              <a:t>The OFIFG oscillator-fault flag </a:t>
            </a:r>
            <a:r>
              <a:rPr lang="en-US" altLang="zh-TW" dirty="0"/>
              <a:t>is set and latched at POR or when an oscillator fault (LFXT1OF, or XT2OF) is detected. When OFIFG is set, MCLK is sourced from the DCO, and if OFIE is set, the OFIFG requests an NMI interrupt. When the interrupt is granted, the OFIE is reset automatically. The OFIFG flag must be cleared by software. The source of the fault can be identified by checking the individual fault bits.</a:t>
            </a:r>
            <a:endParaRPr lang="zh-TW" altLang="en-US" dirty="0"/>
          </a:p>
        </p:txBody>
      </p:sp>
      <p:sp>
        <p:nvSpPr>
          <p:cNvPr id="94515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0067F17-8029-4F2B-8DA0-DA159D7C432E}" type="slidenum">
              <a:rPr kumimoji="1" lang="zh-TW" altLang="en-US" sz="1300"/>
              <a:pPr algn="r" eaLnBrk="1" hangingPunct="1"/>
              <a:t>44</a:t>
            </a:fld>
            <a:endParaRPr kumimoji="1" lang="en-US" altLang="zh-TW" sz="1300"/>
          </a:p>
        </p:txBody>
      </p:sp>
    </p:spTree>
    <p:extLst>
      <p:ext uri="{BB962C8B-B14F-4D97-AF65-F5344CB8AC3E}">
        <p14:creationId xmlns:p14="http://schemas.microsoft.com/office/powerpoint/2010/main" val="426233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MSP430G2553 has two </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instances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of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Timer_A</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(i.e.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Timer_A</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is not actually a single timer, but two timers – 0 and 1): </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Timer0_A3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and</a:t>
            </a:r>
            <a:r>
              <a:rPr kumimoji="1" lang="en-US" altLang="zh-TW" sz="1200" b="0" i="1" kern="1200" dirty="0" smtClean="0">
                <a:solidFill>
                  <a:schemeClr val="tx1"/>
                </a:solidFill>
                <a:effectLst/>
                <a:latin typeface="Times New Roman" panose="02020603050405020304" pitchFamily="18" charset="0"/>
                <a:ea typeface="新細明體" panose="02020500000000000000" pitchFamily="18" charset="-120"/>
                <a:cs typeface="+mn-cs"/>
              </a:rPr>
              <a:t>Timer1_A3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Why the “3” on the end? That refers to the number of interrupts that each timer can trigger (these are called capture/compare registers).</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6</a:t>
            </a:fld>
            <a:endParaRPr lang="zh-TW" altLang="zh-TW"/>
          </a:p>
        </p:txBody>
      </p:sp>
    </p:spTree>
    <p:extLst>
      <p:ext uri="{BB962C8B-B14F-4D97-AF65-F5344CB8AC3E}">
        <p14:creationId xmlns:p14="http://schemas.microsoft.com/office/powerpoint/2010/main" val="84536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0284DAA8-757D-441D-8368-942697A7CEB9}" type="slidenum">
              <a:rPr lang="zh-TW" altLang="en-US"/>
              <a:pPr/>
              <a:t>10</a:t>
            </a:fld>
            <a:endParaRPr lang="zh-TW" altLang="zh-TW"/>
          </a:p>
        </p:txBody>
      </p:sp>
      <p:sp>
        <p:nvSpPr>
          <p:cNvPr id="91648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A1BCAC08-1A23-468E-BD54-174B2A2EB585}" type="slidenum">
              <a:rPr kumimoji="1" lang="zh-TW" altLang="en-US" sz="1300"/>
              <a:pPr algn="r" eaLnBrk="1" hangingPunct="1"/>
              <a:t>10</a:t>
            </a:fld>
            <a:endParaRPr kumimoji="1" lang="zh-TW" altLang="zh-TW" sz="1300"/>
          </a:p>
        </p:txBody>
      </p:sp>
      <p:sp>
        <p:nvSpPr>
          <p:cNvPr id="916483" name="投影片圖像版面配置區 1"/>
          <p:cNvSpPr>
            <a:spLocks noGrp="1" noRot="1" noChangeAspect="1" noTextEdit="1"/>
          </p:cNvSpPr>
          <p:nvPr>
            <p:ph type="sldImg"/>
          </p:nvPr>
        </p:nvSpPr>
        <p:spPr>
          <a:ln/>
        </p:spPr>
      </p:sp>
      <p:sp>
        <p:nvSpPr>
          <p:cNvPr id="916484"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Timers are 16-bit timers. We can count up to 16 bits – i.e. 2^16, or 65,535 (in hex, this is 0xFFFF). If we run using a clock frequency of 12kHz (the default for the ACLK), it means the counter can count up to 5.46 seconds (65,535 divided by 12,000). If we were to run the timer off the SMCLK at a 1MHz frequency, we can only count up to 0.05 seconds (or 50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ms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 not that useful.</a:t>
            </a:r>
            <a:endParaRPr lang="zh-TW" altLang="en-US" dirty="0" smtClean="0"/>
          </a:p>
        </p:txBody>
      </p:sp>
      <p:sp>
        <p:nvSpPr>
          <p:cNvPr id="916485"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EFA2762-BE6E-41EB-9954-9BA885314917}" type="slidenum">
              <a:rPr kumimoji="1" lang="zh-TW" altLang="en-US" sz="1300"/>
              <a:pPr algn="r" eaLnBrk="1" hangingPunct="1"/>
              <a:t>10</a:t>
            </a:fld>
            <a:endParaRPr kumimoji="1" lang="en-US" altLang="zh-TW" sz="1300"/>
          </a:p>
        </p:txBody>
      </p:sp>
    </p:spTree>
    <p:extLst>
      <p:ext uri="{BB962C8B-B14F-4D97-AF65-F5344CB8AC3E}">
        <p14:creationId xmlns:p14="http://schemas.microsoft.com/office/powerpoint/2010/main" val="169177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TW" sz="1800" kern="1200" dirty="0" smtClean="0">
                <a:solidFill>
                  <a:schemeClr val="tx1"/>
                </a:solidFill>
                <a:latin typeface="Times New Roman" panose="02020603050405020304" pitchFamily="18" charset="0"/>
                <a:ea typeface="新細明體" panose="02020500000000000000" pitchFamily="18" charset="-120"/>
                <a:cs typeface="+mn-cs"/>
              </a:rPr>
              <a:t> TA0R (0170h) /TA1R (0190h), TA0CCR0 (0172h) /TA1CCR0 (0192h), TA0CTL (0160h) /TA1CTL (0180h)</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sz="1800" dirty="0" smtClean="0">
                <a:solidFill>
                  <a:srgbClr val="FF0000"/>
                </a:solidFill>
              </a:rPr>
              <a:t>3</a:t>
            </a:r>
            <a:r>
              <a:rPr lang="en-US" altLang="zh-TW" sz="1800" dirty="0" smtClean="0"/>
              <a:t> capture/compare registers: TA0CCR0 (0172h), TA0CCR1</a:t>
            </a:r>
            <a:r>
              <a:rPr lang="en-US" altLang="zh-TW" sz="1800" baseline="0" dirty="0" smtClean="0"/>
              <a:t> (0174h), TA0CCR2 (0176h)</a:t>
            </a:r>
            <a:endParaRPr kumimoji="1" lang="zh-TW" altLang="en-US" sz="1800" kern="1200" dirty="0" smtClean="0">
              <a:solidFill>
                <a:schemeClr val="tx1"/>
              </a:solidFill>
              <a:latin typeface="Times New Roman" panose="02020603050405020304" pitchFamily="18" charset="0"/>
              <a:ea typeface="新細明體" panose="02020500000000000000" pitchFamily="18"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11</a:t>
            </a:fld>
            <a:endParaRPr lang="zh-TW" altLang="zh-TW"/>
          </a:p>
        </p:txBody>
      </p:sp>
    </p:spTree>
    <p:extLst>
      <p:ext uri="{BB962C8B-B14F-4D97-AF65-F5344CB8AC3E}">
        <p14:creationId xmlns:p14="http://schemas.microsoft.com/office/powerpoint/2010/main" val="391004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Two or three identical capture/compare blocks, </a:t>
            </a:r>
            <a:r>
              <a:rPr lang="en-US" altLang="zh-TW" dirty="0" err="1" smtClean="0"/>
              <a:t>TACCRx</a:t>
            </a:r>
            <a:r>
              <a:rPr lang="en-US" altLang="zh-TW" dirty="0" smtClean="0"/>
              <a:t>, are present in </a:t>
            </a:r>
            <a:r>
              <a:rPr lang="en-US" altLang="zh-TW" dirty="0" err="1" smtClean="0"/>
              <a:t>Timer_A</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20</a:t>
            </a:fld>
            <a:endParaRPr lang="zh-TW" altLang="zh-TW"/>
          </a:p>
        </p:txBody>
      </p:sp>
    </p:spTree>
    <p:extLst>
      <p:ext uri="{BB962C8B-B14F-4D97-AF65-F5344CB8AC3E}">
        <p14:creationId xmlns:p14="http://schemas.microsoft.com/office/powerpoint/2010/main" val="317927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t>The capture mode is selected when CAP = 1.</a:t>
            </a:r>
          </a:p>
          <a:p>
            <a:pPr eaLnBrk="1" hangingPunct="1"/>
            <a:r>
              <a:rPr lang="en-US" altLang="zh-TW" dirty="0" smtClean="0"/>
              <a:t>If a capture occurs:</a:t>
            </a:r>
          </a:p>
          <a:p>
            <a:pPr eaLnBrk="1" hangingPunct="1"/>
            <a:r>
              <a:rPr lang="en-US" altLang="zh-TW" dirty="0" smtClean="0"/>
              <a:t>• The timer value is copied into the </a:t>
            </a:r>
            <a:r>
              <a:rPr lang="en-US" altLang="zh-TW" dirty="0" err="1" smtClean="0"/>
              <a:t>TACCRx</a:t>
            </a:r>
            <a:r>
              <a:rPr lang="en-US" altLang="zh-TW" dirty="0" smtClean="0"/>
              <a:t> register</a:t>
            </a:r>
          </a:p>
          <a:p>
            <a:pPr eaLnBrk="1" hangingPunct="1"/>
            <a:r>
              <a:rPr lang="en-US" altLang="zh-TW" dirty="0" smtClean="0"/>
              <a:t>• The interrupt flag CCIFG is set</a:t>
            </a:r>
          </a:p>
          <a:p>
            <a:pPr eaLnBrk="1" hangingPunct="1"/>
            <a:r>
              <a:rPr lang="en-US" altLang="zh-TW" dirty="0" smtClean="0"/>
              <a:t>The compare mode is selected when CAP = 0.</a:t>
            </a:r>
          </a:p>
          <a:p>
            <a:pPr eaLnBrk="1" hangingPunct="1"/>
            <a:r>
              <a:rPr lang="en-US" altLang="zh-TW" dirty="0" smtClean="0"/>
              <a:t>The compare mode is used to generate PWM output signals or interrupts at specific time intervals. When TAR </a:t>
            </a:r>
            <a:r>
              <a:rPr lang="en-US" altLang="zh-TW" i="1" dirty="0" smtClean="0"/>
              <a:t>counts </a:t>
            </a:r>
            <a:r>
              <a:rPr lang="en-US" altLang="zh-TW" dirty="0" smtClean="0"/>
              <a:t>to the value in a </a:t>
            </a:r>
            <a:r>
              <a:rPr lang="en-US" altLang="zh-TW" dirty="0" err="1" smtClean="0"/>
              <a:t>TACCRx</a:t>
            </a:r>
            <a:r>
              <a:rPr lang="en-US" altLang="zh-TW" dirty="0" smtClean="0"/>
              <a:t>:</a:t>
            </a:r>
          </a:p>
          <a:p>
            <a:pPr eaLnBrk="1" hangingPunct="1"/>
            <a:r>
              <a:rPr lang="en-US" altLang="zh-TW" dirty="0" smtClean="0"/>
              <a:t>• Interrupt flag CCIFG is set</a:t>
            </a:r>
          </a:p>
          <a:p>
            <a:pPr eaLnBrk="1" hangingPunct="1"/>
            <a:r>
              <a:rPr lang="en-US" altLang="zh-TW" dirty="0" smtClean="0"/>
              <a:t>• Internal signal </a:t>
            </a:r>
            <a:r>
              <a:rPr lang="en-US" altLang="zh-TW" dirty="0" err="1" smtClean="0"/>
              <a:t>EQUx</a:t>
            </a:r>
            <a:r>
              <a:rPr lang="en-US" altLang="zh-TW" dirty="0" smtClean="0"/>
              <a:t> = 1</a:t>
            </a:r>
          </a:p>
          <a:p>
            <a:pPr eaLnBrk="1" hangingPunct="1"/>
            <a:r>
              <a:rPr lang="en-US" altLang="zh-TW" dirty="0" smtClean="0"/>
              <a:t>• </a:t>
            </a:r>
            <a:r>
              <a:rPr lang="en-US" altLang="zh-TW" dirty="0" err="1" smtClean="0"/>
              <a:t>EQUx</a:t>
            </a:r>
            <a:r>
              <a:rPr lang="en-US" altLang="zh-TW" dirty="0" smtClean="0"/>
              <a:t> affects the output according to the output mode</a:t>
            </a:r>
          </a:p>
          <a:p>
            <a:pPr eaLnBrk="1" hangingPunct="1"/>
            <a:r>
              <a:rPr lang="en-US" altLang="zh-TW" dirty="0" smtClean="0"/>
              <a:t>• The input signal CCI is latched into SCCI</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21</a:t>
            </a:fld>
            <a:endParaRPr lang="zh-TW" altLang="zh-TW"/>
          </a:p>
        </p:txBody>
      </p:sp>
    </p:spTree>
    <p:extLst>
      <p:ext uri="{BB962C8B-B14F-4D97-AF65-F5344CB8AC3E}">
        <p14:creationId xmlns:p14="http://schemas.microsoft.com/office/powerpoint/2010/main" val="347494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47095F1-2698-4380-9E97-CE6A42EB9841}" type="slidenum">
              <a:rPr lang="zh-TW" altLang="en-US"/>
              <a:pPr/>
              <a:t>25</a:t>
            </a:fld>
            <a:endParaRPr lang="zh-TW" altLang="zh-TW"/>
          </a:p>
        </p:txBody>
      </p:sp>
      <p:sp>
        <p:nvSpPr>
          <p:cNvPr id="92160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707ADFFA-10AC-4FD3-B49C-8FA890777416}" type="slidenum">
              <a:rPr kumimoji="1" lang="zh-TW" altLang="en-US" sz="1300"/>
              <a:pPr algn="r" eaLnBrk="1" hangingPunct="1"/>
              <a:t>25</a:t>
            </a:fld>
            <a:endParaRPr kumimoji="1" lang="zh-TW" altLang="zh-TW" sz="1300"/>
          </a:p>
        </p:txBody>
      </p:sp>
      <p:sp>
        <p:nvSpPr>
          <p:cNvPr id="921603" name="投影片圖像版面配置區 1"/>
          <p:cNvSpPr>
            <a:spLocks noGrp="1" noRot="1" noChangeAspect="1" noTextEdit="1"/>
          </p:cNvSpPr>
          <p:nvPr>
            <p:ph type="sldImg"/>
          </p:nvPr>
        </p:nvSpPr>
        <p:spPr>
          <a:ln/>
        </p:spPr>
      </p:sp>
      <p:sp>
        <p:nvSpPr>
          <p:cNvPr id="921604" name="備忘稿版面配置區 2"/>
          <p:cNvSpPr>
            <a:spLocks noGrp="1"/>
          </p:cNvSpPr>
          <p:nvPr>
            <p:ph type="body" idx="1"/>
          </p:nvPr>
        </p:nvSpPr>
        <p:spPr/>
        <p:txBody>
          <a:bodyPr/>
          <a:lstStyle/>
          <a:p>
            <a:endParaRPr lang="zh-TW" altLang="en-US"/>
          </a:p>
        </p:txBody>
      </p:sp>
      <p:sp>
        <p:nvSpPr>
          <p:cNvPr id="921605"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2A799FF-D5EF-44AD-9F74-1897DD9237A1}" type="slidenum">
              <a:rPr kumimoji="1" lang="zh-TW" altLang="en-US" sz="1300"/>
              <a:pPr algn="r" eaLnBrk="1" hangingPunct="1"/>
              <a:t>25</a:t>
            </a:fld>
            <a:endParaRPr kumimoji="1" lang="en-US" altLang="zh-TW" sz="1300"/>
          </a:p>
        </p:txBody>
      </p:sp>
    </p:spTree>
    <p:extLst>
      <p:ext uri="{BB962C8B-B14F-4D97-AF65-F5344CB8AC3E}">
        <p14:creationId xmlns:p14="http://schemas.microsoft.com/office/powerpoint/2010/main" val="291969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2D85F7-355B-48D5-AABF-18D56625789C}" type="slidenum">
              <a:rPr lang="zh-TW" altLang="en-US"/>
              <a:pPr/>
              <a:t>30</a:t>
            </a:fld>
            <a:endParaRPr lang="zh-TW" altLang="zh-TW"/>
          </a:p>
        </p:txBody>
      </p:sp>
      <p:sp>
        <p:nvSpPr>
          <p:cNvPr id="927746" name="投影片圖像版面配置區 1"/>
          <p:cNvSpPr>
            <a:spLocks noGrp="1" noRot="1" noChangeAspect="1" noTextEdit="1"/>
          </p:cNvSpPr>
          <p:nvPr>
            <p:ph type="sldImg"/>
          </p:nvPr>
        </p:nvSpPr>
        <p:spPr>
          <a:ln/>
        </p:spPr>
      </p:sp>
      <p:sp>
        <p:nvSpPr>
          <p:cNvPr id="927747" name="備忘稿版面配置區 2"/>
          <p:cNvSpPr>
            <a:spLocks noGrp="1"/>
          </p:cNvSpPr>
          <p:nvPr>
            <p:ph type="body" idx="1"/>
          </p:nvPr>
        </p:nvSpPr>
        <p:spPr/>
        <p:txBody>
          <a:bodyPr/>
          <a:lstStyle/>
          <a:p>
            <a:endParaRPr lang="zh-TW" altLang="en-US"/>
          </a:p>
        </p:txBody>
      </p:sp>
      <p:sp>
        <p:nvSpPr>
          <p:cNvPr id="927748"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F9CE189F-64BA-4280-963E-C8274AB8AD3B}" type="slidenum">
              <a:rPr kumimoji="1" lang="zh-TW" altLang="en-US" sz="1300"/>
              <a:pPr algn="r" eaLnBrk="1" hangingPunct="1"/>
              <a:t>30</a:t>
            </a:fld>
            <a:endParaRPr kumimoji="1" lang="en-US" altLang="zh-TW" sz="1300"/>
          </a:p>
        </p:txBody>
      </p:sp>
    </p:spTree>
    <p:extLst>
      <p:ext uri="{BB962C8B-B14F-4D97-AF65-F5344CB8AC3E}">
        <p14:creationId xmlns:p14="http://schemas.microsoft.com/office/powerpoint/2010/main" val="263213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dirty="0" smtClean="0"/>
              <a:t>Typically SMCLK runs at the same frequency as MCLK, both in the megahertz range. </a:t>
            </a:r>
          </a:p>
          <a:p>
            <a:pPr eaLnBrk="1" hangingPunct="1"/>
            <a:r>
              <a:rPr lang="en-US" altLang="zh-TW" dirty="0" smtClean="0"/>
              <a:t>ACLK is often derived from a watch crystal and therefore runs at a much lower frequency. </a:t>
            </a:r>
          </a:p>
          <a:p>
            <a:pPr eaLnBrk="1" hangingPunct="1"/>
            <a:r>
              <a:rPr lang="en-US" altLang="zh-TW" dirty="0" smtClean="0"/>
              <a:t>Most peripherals can select their clock from either SMCLK or ACLK</a:t>
            </a:r>
            <a:endParaRPr lang="zh-TW" altLang="en-US" dirty="0" smtClean="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32</a:t>
            </a:fld>
            <a:endParaRPr lang="zh-TW" altLang="zh-TW"/>
          </a:p>
        </p:txBody>
      </p:sp>
    </p:spTree>
    <p:extLst>
      <p:ext uri="{BB962C8B-B14F-4D97-AF65-F5344CB8AC3E}">
        <p14:creationId xmlns:p14="http://schemas.microsoft.com/office/powerpoint/2010/main" val="628447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pPr algn="l"/>
            <a:r>
              <a:rPr lang="en-US" altLang="zh-TW" sz="3200" b="0" dirty="0">
                <a:solidFill>
                  <a:schemeClr val="accent1"/>
                </a:solidFill>
                <a:latin typeface="Arial" panose="020B0604020202020204" pitchFamily="34" charset="0"/>
              </a:rPr>
              <a:t>CS4101 </a:t>
            </a:r>
            <a:r>
              <a:rPr lang="zh-TW" altLang="en-US" sz="3200" b="0" dirty="0">
                <a:solidFill>
                  <a:schemeClr val="accent1"/>
                </a:solidFill>
                <a:latin typeface="Arial" panose="020B0604020202020204" pitchFamily="34" charset="0"/>
              </a:rPr>
              <a:t>嵌入式系統概論</a:t>
            </a:r>
            <a:r>
              <a:rPr lang="zh-TW" altLang="en-US" dirty="0"/>
              <a:t/>
            </a:r>
            <a:br>
              <a:rPr lang="zh-TW" altLang="en-US" dirty="0"/>
            </a:br>
            <a:r>
              <a:rPr lang="zh-TW" altLang="en-US" dirty="0"/>
              <a:t/>
            </a:r>
            <a:br>
              <a:rPr lang="zh-TW" altLang="en-US" dirty="0"/>
            </a:br>
            <a:r>
              <a:rPr lang="en-US" altLang="zh-TW" dirty="0"/>
              <a:t>Timers and Clocks </a:t>
            </a:r>
          </a:p>
        </p:txBody>
      </p:sp>
      <p:sp>
        <p:nvSpPr>
          <p:cNvPr id="510987" name="Rectangle 11"/>
          <p:cNvSpPr>
            <a:spLocks noGrp="1" noChangeArrowheads="1"/>
          </p:cNvSpPr>
          <p:nvPr>
            <p:ph type="subTitle" idx="1"/>
          </p:nvPr>
        </p:nvSpPr>
        <p:spPr/>
        <p:txBody>
          <a:bodyPr/>
          <a:lstStyle/>
          <a:p>
            <a:pPr algn="l"/>
            <a:r>
              <a:rPr lang="en-US" altLang="zh-TW" sz="2800"/>
              <a:t>Prof. Chung-Ta King</a:t>
            </a:r>
          </a:p>
          <a:p>
            <a:pPr algn="l"/>
            <a:r>
              <a:rPr lang="en-US" altLang="zh-TW" sz="2400"/>
              <a:t>Department of Computer Science</a:t>
            </a:r>
          </a:p>
          <a:p>
            <a:pPr algn="l"/>
            <a:r>
              <a:rPr lang="en-US" altLang="zh-TW" sz="2400"/>
              <a:t>National Tsing Hua University, Taiwan</a:t>
            </a:r>
            <a:endParaRPr lang="zh-TW" altLang="en-US" sz="2400"/>
          </a:p>
        </p:txBody>
      </p:sp>
      <p:sp>
        <p:nvSpPr>
          <p:cNvPr id="510989" name="Text Box 13"/>
          <p:cNvSpPr txBox="1">
            <a:spLocks noChangeArrowheads="1"/>
          </p:cNvSpPr>
          <p:nvPr/>
        </p:nvSpPr>
        <p:spPr bwMode="auto">
          <a:xfrm>
            <a:off x="755650" y="5466710"/>
            <a:ext cx="71287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TW" sz="1600" dirty="0"/>
              <a:t>Materials from </a:t>
            </a:r>
            <a:r>
              <a:rPr kumimoji="1" lang="en-US" altLang="zh-TW" sz="1600" i="1" dirty="0"/>
              <a:t>MSP430 Microcontroller Basics</a:t>
            </a:r>
            <a:r>
              <a:rPr kumimoji="1" lang="en-US" altLang="zh-TW" sz="1600" dirty="0"/>
              <a:t>, John H. Davies, </a:t>
            </a:r>
            <a:r>
              <a:rPr kumimoji="1" lang="en-US" altLang="zh-TW" sz="1600" dirty="0" err="1"/>
              <a:t>Newnes</a:t>
            </a:r>
            <a:r>
              <a:rPr kumimoji="1" lang="en-US" altLang="zh-TW" sz="1600" dirty="0"/>
              <a:t>, 2008</a:t>
            </a:r>
            <a:endParaRPr kumimoji="1" lang="zh-TW" altLang="en-US" sz="1600" dirty="0"/>
          </a:p>
        </p:txBody>
      </p:sp>
      <p:pic>
        <p:nvPicPr>
          <p:cNvPr id="2" name="圖片 1"/>
          <p:cNvPicPr>
            <a:picLocks noChangeAspect="1"/>
          </p:cNvPicPr>
          <p:nvPr/>
        </p:nvPicPr>
        <p:blipFill>
          <a:blip r:embed="rId2"/>
          <a:stretch>
            <a:fillRect/>
          </a:stretch>
        </p:blipFill>
        <p:spPr>
          <a:xfrm>
            <a:off x="6372200" y="3074988"/>
            <a:ext cx="1800200" cy="2049989"/>
          </a:xfrm>
          <a:prstGeom prst="ellipse">
            <a:avLst/>
          </a:prstGeom>
          <a:ln>
            <a:noFill/>
          </a:ln>
          <a:effectLst>
            <a:softEdge rad="112500"/>
          </a:effectLst>
        </p:spPr>
      </p:pic>
      <p:pic>
        <p:nvPicPr>
          <p:cNvPr id="3" name="圖片 2"/>
          <p:cNvPicPr>
            <a:picLocks noChangeAspect="1"/>
          </p:cNvPicPr>
          <p:nvPr/>
        </p:nvPicPr>
        <p:blipFill>
          <a:blip r:embed="rId3"/>
          <a:stretch>
            <a:fillRect/>
          </a:stretch>
        </p:blipFill>
        <p:spPr>
          <a:xfrm>
            <a:off x="5762614" y="2204864"/>
            <a:ext cx="2771786" cy="295812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1E6FF8B2-25E5-4D34-A98C-C1AAD8ABADBC}" type="slidenum">
              <a:rPr lang="zh-TW" altLang="en-US"/>
              <a:pPr/>
              <a:t>9</a:t>
            </a:fld>
            <a:endParaRPr lang="zh-TW" altLang="zh-TW"/>
          </a:p>
        </p:txBody>
      </p:sp>
      <p:sp>
        <p:nvSpPr>
          <p:cNvPr id="914434" name="標題 1"/>
          <p:cNvSpPr>
            <a:spLocks noGrp="1"/>
          </p:cNvSpPr>
          <p:nvPr>
            <p:ph type="title"/>
          </p:nvPr>
        </p:nvSpPr>
        <p:spPr/>
        <p:txBody>
          <a:bodyPr/>
          <a:lstStyle/>
          <a:p>
            <a:r>
              <a:rPr lang="en-US" altLang="zh-TW"/>
              <a:t>Outline</a:t>
            </a:r>
            <a:endParaRPr lang="zh-TW" altLang="en-US"/>
          </a:p>
        </p:txBody>
      </p:sp>
      <p:sp>
        <p:nvSpPr>
          <p:cNvPr id="914435" name="內容版面配置區 2"/>
          <p:cNvSpPr>
            <a:spLocks noGrp="1"/>
          </p:cNvSpPr>
          <p:nvPr>
            <p:ph type="body" idx="1"/>
          </p:nvPr>
        </p:nvSpPr>
        <p:spPr/>
        <p:txBody>
          <a:bodyPr/>
          <a:lstStyle/>
          <a:p>
            <a:r>
              <a:rPr lang="en-US" altLang="zh-TW"/>
              <a:t>Basic concepts of timers</a:t>
            </a:r>
          </a:p>
          <a:p>
            <a:r>
              <a:rPr lang="en-US" altLang="zh-TW">
                <a:solidFill>
                  <a:srgbClr val="FF0000"/>
                </a:solidFill>
              </a:rPr>
              <a:t>MSP430 timers</a:t>
            </a:r>
          </a:p>
          <a:p>
            <a:r>
              <a:rPr lang="en-US" altLang="zh-TW">
                <a:solidFill>
                  <a:srgbClr val="FF0000"/>
                </a:solidFill>
              </a:rPr>
              <a:t>An example of using MSP430 Timer_A</a:t>
            </a:r>
          </a:p>
          <a:p>
            <a:r>
              <a:rPr lang="en-US" altLang="zh-TW"/>
              <a:t>Clocks in MSP430</a:t>
            </a:r>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9" name="標題 1"/>
          <p:cNvSpPr>
            <a:spLocks noGrp="1"/>
          </p:cNvSpPr>
          <p:nvPr>
            <p:ph type="title"/>
          </p:nvPr>
        </p:nvSpPr>
        <p:spPr/>
        <p:txBody>
          <a:bodyPr/>
          <a:lstStyle/>
          <a:p>
            <a:r>
              <a:rPr lang="en-US" altLang="zh-TW" smtClean="0"/>
              <a:t>MSP430 Timers</a:t>
            </a:r>
            <a:endParaRPr lang="zh-TW" altLang="en-US"/>
          </a:p>
        </p:txBody>
      </p:sp>
      <p:sp>
        <p:nvSpPr>
          <p:cNvPr id="915460" name="內容版面配置區 2"/>
          <p:cNvSpPr>
            <a:spLocks noGrp="1"/>
          </p:cNvSpPr>
          <p:nvPr>
            <p:ph type="body" idx="1"/>
          </p:nvPr>
        </p:nvSpPr>
        <p:spPr/>
        <p:txBody>
          <a:bodyPr/>
          <a:lstStyle/>
          <a:p>
            <a:pPr marL="0" indent="0">
              <a:buNone/>
            </a:pPr>
            <a:r>
              <a:rPr lang="en-US" altLang="zh-TW" dirty="0" smtClean="0"/>
              <a:t>Contain several timers, including:</a:t>
            </a:r>
          </a:p>
          <a:p>
            <a:r>
              <a:rPr lang="en-US" altLang="zh-TW" dirty="0" err="1" smtClean="0"/>
              <a:t>Timer_A</a:t>
            </a:r>
            <a:r>
              <a:rPr lang="en-US" altLang="zh-TW" dirty="0" smtClean="0"/>
              <a:t>/</a:t>
            </a:r>
            <a:r>
              <a:rPr lang="en-US" altLang="zh-TW" dirty="0" err="1" smtClean="0"/>
              <a:t>Timer_B</a:t>
            </a:r>
            <a:r>
              <a:rPr lang="en-US" altLang="zh-TW" dirty="0" smtClean="0"/>
              <a:t>:</a:t>
            </a:r>
          </a:p>
          <a:p>
            <a:pPr lvl="1"/>
            <a:r>
              <a:rPr lang="en-US" altLang="zh-TW" dirty="0" smtClean="0"/>
              <a:t>A 16-bit counter, TAR, with </a:t>
            </a:r>
            <a:r>
              <a:rPr lang="en-US" altLang="zh-TW" dirty="0" smtClean="0">
                <a:solidFill>
                  <a:srgbClr val="FF0000"/>
                </a:solidFill>
              </a:rPr>
              <a:t>3</a:t>
            </a:r>
            <a:r>
              <a:rPr lang="en-US" altLang="zh-TW" dirty="0" smtClean="0"/>
              <a:t> capture/compare registers</a:t>
            </a:r>
          </a:p>
          <a:p>
            <a:pPr lvl="1"/>
            <a:r>
              <a:rPr lang="en-US" altLang="zh-TW" dirty="0" smtClean="0"/>
              <a:t>MSP430G2553 has two instances of </a:t>
            </a:r>
            <a:r>
              <a:rPr lang="en-US" altLang="zh-TW" dirty="0" err="1" smtClean="0"/>
              <a:t>Timer_A</a:t>
            </a:r>
            <a:r>
              <a:rPr lang="en-US" altLang="zh-TW" dirty="0" smtClean="0"/>
              <a:t> : </a:t>
            </a:r>
            <a:r>
              <a:rPr lang="en-US" altLang="zh-TW" i="1" u="sng" dirty="0" smtClean="0"/>
              <a:t>Timer0_A</a:t>
            </a:r>
            <a:r>
              <a:rPr lang="en-US" altLang="zh-TW" i="1" u="sng" dirty="0" smtClean="0">
                <a:solidFill>
                  <a:srgbClr val="FF0000"/>
                </a:solidFill>
              </a:rPr>
              <a:t>3</a:t>
            </a:r>
            <a:r>
              <a:rPr lang="en-US" altLang="zh-TW" dirty="0" smtClean="0"/>
              <a:t> and </a:t>
            </a:r>
            <a:r>
              <a:rPr lang="en-US" altLang="zh-TW" i="1" u="sng" dirty="0" smtClean="0"/>
              <a:t>Timer1_A</a:t>
            </a:r>
            <a:r>
              <a:rPr lang="en-US" altLang="zh-TW" i="1" u="sng" dirty="0" smtClean="0">
                <a:solidFill>
                  <a:srgbClr val="FF0000"/>
                </a:solidFill>
              </a:rPr>
              <a:t>3</a:t>
            </a:r>
          </a:p>
          <a:p>
            <a:r>
              <a:rPr lang="en-US" altLang="zh-TW" dirty="0" smtClean="0"/>
              <a:t>Watchdog timer:</a:t>
            </a:r>
          </a:p>
          <a:p>
            <a:pPr lvl="1"/>
            <a:r>
              <a:rPr lang="en-US" altLang="zh-TW" dirty="0" smtClean="0"/>
              <a:t>Count up and reset MSP430 when it reaches its limit</a:t>
            </a:r>
          </a:p>
          <a:p>
            <a:pPr lvl="1"/>
            <a:r>
              <a:rPr lang="en-US" altLang="zh-TW" dirty="0" smtClean="0"/>
              <a:t>The code must keep clearing the counter before the limit is reached to prevent a reset</a:t>
            </a:r>
          </a:p>
          <a:p>
            <a:pPr lvl="1"/>
            <a:r>
              <a:rPr lang="en-US" altLang="zh-TW" dirty="0" smtClean="0"/>
              <a:t>Protect system against failure of software, such as unintended, infinite loops</a:t>
            </a:r>
            <a:endParaRPr lang="en-US" altLang="zh-TW" dirty="0"/>
          </a:p>
        </p:txBody>
      </p:sp>
      <p:sp>
        <p:nvSpPr>
          <p:cNvPr id="5" name="投影片編號版面配置區 4"/>
          <p:cNvSpPr>
            <a:spLocks noGrp="1"/>
          </p:cNvSpPr>
          <p:nvPr>
            <p:ph type="sldNum" sz="quarter" idx="11"/>
          </p:nvPr>
        </p:nvSpPr>
        <p:spPr/>
        <p:txBody>
          <a:bodyPr/>
          <a:lstStyle/>
          <a:p>
            <a:fld id="{FA4D2940-209A-4FDA-AF7B-606C481CBC44}" type="slidenum">
              <a:rPr lang="zh-TW" altLang="en-US" smtClean="0"/>
              <a:pPr/>
              <a:t>10</a:t>
            </a:fld>
            <a:endParaRPr lang="zh-TW" altLang="zh-TW"/>
          </a:p>
        </p:txBody>
      </p:sp>
      <p:cxnSp>
        <p:nvCxnSpPr>
          <p:cNvPr id="7" name="直線單箭頭接點 6"/>
          <p:cNvCxnSpPr/>
          <p:nvPr/>
        </p:nvCxnSpPr>
        <p:spPr bwMode="auto">
          <a:xfrm flipH="1">
            <a:off x="4427984" y="2492896"/>
            <a:ext cx="216024" cy="576064"/>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flipH="1">
            <a:off x="2627784" y="2492896"/>
            <a:ext cx="2016224" cy="576064"/>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4FCD9D08-0652-4B0A-9367-936247FF78B0}" type="slidenum">
              <a:rPr lang="zh-TW" altLang="en-US"/>
              <a:pPr/>
              <a:t>11</a:t>
            </a:fld>
            <a:endParaRPr lang="zh-TW" altLang="zh-TW"/>
          </a:p>
        </p:txBody>
      </p:sp>
      <p:sp>
        <p:nvSpPr>
          <p:cNvPr id="917507" name="Rectangle 2"/>
          <p:cNvSpPr>
            <a:spLocks noGrp="1" noChangeArrowheads="1"/>
          </p:cNvSpPr>
          <p:nvPr>
            <p:ph type="title"/>
          </p:nvPr>
        </p:nvSpPr>
        <p:spPr/>
        <p:txBody>
          <a:bodyPr/>
          <a:lstStyle/>
          <a:p>
            <a:r>
              <a:rPr lang="en-US" altLang="zh-TW"/>
              <a:t>Registers in Timer_A</a:t>
            </a:r>
          </a:p>
        </p:txBody>
      </p:sp>
      <p:sp>
        <p:nvSpPr>
          <p:cNvPr id="917508" name="Rectangle 3"/>
          <p:cNvSpPr>
            <a:spLocks noGrp="1" noChangeArrowheads="1"/>
          </p:cNvSpPr>
          <p:nvPr>
            <p:ph type="body" idx="1"/>
          </p:nvPr>
        </p:nvSpPr>
        <p:spPr/>
        <p:txBody>
          <a:bodyPr/>
          <a:lstStyle/>
          <a:p>
            <a:r>
              <a:rPr lang="en-US" altLang="zh-TW" dirty="0"/>
              <a:t>TAR </a:t>
            </a:r>
            <a:r>
              <a:rPr lang="en-US" altLang="zh-TW" dirty="0" smtClean="0"/>
              <a:t>(0170h): </a:t>
            </a:r>
            <a:r>
              <a:rPr lang="en-US" altLang="zh-TW" dirty="0"/>
              <a:t>the counter itself</a:t>
            </a:r>
          </a:p>
          <a:p>
            <a:r>
              <a:rPr lang="en-US" altLang="zh-TW" dirty="0"/>
              <a:t>TACCR0 </a:t>
            </a:r>
            <a:r>
              <a:rPr lang="en-US" altLang="zh-TW" dirty="0" smtClean="0"/>
              <a:t>(0172h): </a:t>
            </a:r>
            <a:r>
              <a:rPr lang="en-US" altLang="zh-TW" dirty="0"/>
              <a:t>target for </a:t>
            </a:r>
            <a:r>
              <a:rPr lang="en-US" altLang="zh-TW" dirty="0" smtClean="0"/>
              <a:t>counting</a:t>
            </a:r>
            <a:endParaRPr lang="en-US" altLang="zh-TW" dirty="0"/>
          </a:p>
          <a:p>
            <a:r>
              <a:rPr lang="en-US" altLang="zh-TW" dirty="0"/>
              <a:t>TACTL </a:t>
            </a:r>
            <a:r>
              <a:rPr lang="en-US" altLang="zh-TW" dirty="0" smtClean="0"/>
              <a:t>(0160h): </a:t>
            </a:r>
            <a:r>
              <a:rPr lang="en-US" altLang="zh-TW" dirty="0"/>
              <a:t>control settings</a:t>
            </a:r>
          </a:p>
          <a:p>
            <a:r>
              <a:rPr lang="en-US" altLang="zh-TW" dirty="0"/>
              <a:t>Others: clock source selection, flags</a:t>
            </a:r>
          </a:p>
        </p:txBody>
      </p:sp>
      <p:pic>
        <p:nvPicPr>
          <p:cNvPr id="917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84538"/>
            <a:ext cx="554513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單箭頭接點 2"/>
          <p:cNvCxnSpPr/>
          <p:nvPr/>
        </p:nvCxnSpPr>
        <p:spPr bwMode="auto">
          <a:xfrm>
            <a:off x="1331640" y="1556792"/>
            <a:ext cx="4896544" cy="252028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單箭頭接點 6"/>
          <p:cNvCxnSpPr/>
          <p:nvPr/>
        </p:nvCxnSpPr>
        <p:spPr bwMode="auto">
          <a:xfrm>
            <a:off x="1475656" y="2060848"/>
            <a:ext cx="4464496" cy="37444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橢圓 7"/>
          <p:cNvSpPr/>
          <p:nvPr/>
        </p:nvSpPr>
        <p:spPr bwMode="auto">
          <a:xfrm>
            <a:off x="3491880" y="4581128"/>
            <a:ext cx="1152128"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2" name="橢圓 11"/>
          <p:cNvSpPr/>
          <p:nvPr/>
        </p:nvSpPr>
        <p:spPr bwMode="auto">
          <a:xfrm>
            <a:off x="4608116" y="4264583"/>
            <a:ext cx="755972" cy="31654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3" name="橢圓 12"/>
          <p:cNvSpPr/>
          <p:nvPr/>
        </p:nvSpPr>
        <p:spPr bwMode="auto">
          <a:xfrm>
            <a:off x="7560444" y="3832535"/>
            <a:ext cx="755972" cy="31654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10" name="直線接點 9"/>
          <p:cNvCxnSpPr/>
          <p:nvPr/>
        </p:nvCxnSpPr>
        <p:spPr bwMode="auto">
          <a:xfrm>
            <a:off x="827584" y="2564904"/>
            <a:ext cx="936104"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文字方塊 1"/>
          <p:cNvSpPr txBox="1"/>
          <p:nvPr/>
        </p:nvSpPr>
        <p:spPr>
          <a:xfrm>
            <a:off x="302593" y="3417397"/>
            <a:ext cx="2520280" cy="1754326"/>
          </a:xfrm>
          <a:prstGeom prst="rect">
            <a:avLst/>
          </a:prstGeom>
          <a:noFill/>
          <a:ln>
            <a:solidFill>
              <a:srgbClr val="0070C0"/>
            </a:solidFill>
          </a:ln>
        </p:spPr>
        <p:txBody>
          <a:bodyPr wrap="square" rtlCol="0">
            <a:spAutoFit/>
          </a:bodyPr>
          <a:lstStyle/>
          <a:p>
            <a:pPr marL="0" lvl="1"/>
            <a:r>
              <a:rPr lang="en-US" altLang="zh-TW" sz="1800" dirty="0" smtClean="0">
                <a:latin typeface="+mn-lt"/>
              </a:rPr>
              <a:t>In MSP430G2553, they are called</a:t>
            </a:r>
            <a:r>
              <a:rPr lang="en-US" altLang="zh-TW" sz="1800" dirty="0">
                <a:latin typeface="+mn-lt"/>
              </a:rPr>
              <a:t> </a:t>
            </a:r>
            <a:r>
              <a:rPr lang="en-US" altLang="zh-TW" sz="1800" dirty="0" smtClean="0">
                <a:latin typeface="+mn-lt"/>
              </a:rPr>
              <a:t>TA0R/TA1R, TA0CCR0/TA1CCR0, TA0CCR1/TA1CCR1,  TA0CCR2/TA1CCR2, TA0CTL/TA1CTL</a:t>
            </a:r>
            <a:endParaRPr lang="zh-TW" altLang="en-US" sz="1800" dirty="0">
              <a:latin typeface="+mn-lt"/>
            </a:endParaRPr>
          </a:p>
        </p:txBody>
      </p:sp>
      <p:sp>
        <p:nvSpPr>
          <p:cNvPr id="4" name="文字方塊 3"/>
          <p:cNvSpPr txBox="1"/>
          <p:nvPr/>
        </p:nvSpPr>
        <p:spPr>
          <a:xfrm>
            <a:off x="6588224" y="1380958"/>
            <a:ext cx="2088232" cy="1015663"/>
          </a:xfrm>
          <a:prstGeom prst="rect">
            <a:avLst/>
          </a:prstGeom>
          <a:noFill/>
        </p:spPr>
        <p:txBody>
          <a:bodyPr wrap="square" rtlCol="0">
            <a:spAutoFit/>
          </a:bodyPr>
          <a:lstStyle/>
          <a:p>
            <a:pPr marL="0"/>
            <a:r>
              <a:rPr lang="en-US" altLang="zh-TW" sz="2000" dirty="0" smtClean="0">
                <a:latin typeface="+mn-lt"/>
              </a:rPr>
              <a:t>TACCR0: </a:t>
            </a:r>
            <a:r>
              <a:rPr lang="en-US" altLang="zh-TW" sz="2000" i="1" dirty="0">
                <a:latin typeface="+mn-lt"/>
              </a:rPr>
              <a:t>capture/compare registers</a:t>
            </a:r>
            <a:endParaRPr lang="zh-TW" altLang="en-US" sz="20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Inside </a:t>
            </a:r>
            <a:r>
              <a:rPr lang="en-US" altLang="zh-TW" dirty="0" err="1" smtClean="0"/>
              <a:t>Timer_A</a:t>
            </a:r>
            <a:endParaRPr lang="zh-TW" altLang="en-US" dirty="0"/>
          </a:p>
        </p:txBody>
      </p:sp>
      <p:sp>
        <p:nvSpPr>
          <p:cNvPr id="20" name="內容版面配置區 19"/>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r>
              <a:rPr lang="en-US" altLang="zh-TW" dirty="0" err="1" smtClean="0"/>
              <a:t>Timer_A</a:t>
            </a:r>
            <a:r>
              <a:rPr lang="en-US" altLang="zh-TW" dirty="0" smtClean="0"/>
              <a:t> </a:t>
            </a:r>
            <a:r>
              <a:rPr lang="en-US" altLang="zh-TW" dirty="0"/>
              <a:t>Control Register: TACTL </a:t>
            </a:r>
            <a:r>
              <a:rPr lang="en-US" altLang="zh-TW" dirty="0" smtClean="0"/>
              <a:t>(0160h)</a:t>
            </a:r>
            <a:endParaRPr lang="zh-TW" altLang="en-US" dirty="0"/>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12</a:t>
            </a:fld>
            <a:endParaRPr lang="zh-TW" altLang="zh-TW"/>
          </a:p>
        </p:txBody>
      </p:sp>
      <p:pic>
        <p:nvPicPr>
          <p:cNvPr id="6" name="Picture 3"/>
          <p:cNvPicPr>
            <a:picLocks noChangeAspect="1" noChangeArrowheads="1"/>
          </p:cNvPicPr>
          <p:nvPr/>
        </p:nvPicPr>
        <p:blipFill>
          <a:blip r:embed="rId2"/>
          <a:srcRect/>
          <a:stretch>
            <a:fillRect/>
          </a:stretch>
        </p:blipFill>
        <p:spPr bwMode="auto">
          <a:xfrm>
            <a:off x="395288" y="1052736"/>
            <a:ext cx="8389937" cy="212725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900113" y="3717032"/>
            <a:ext cx="7581900" cy="2087563"/>
          </a:xfrm>
          <a:prstGeom prst="rect">
            <a:avLst/>
          </a:prstGeom>
          <a:noFill/>
          <a:ln w="9525">
            <a:noFill/>
            <a:miter lim="800000"/>
            <a:headEnd/>
            <a:tailEnd/>
          </a:ln>
        </p:spPr>
      </p:pic>
      <p:sp>
        <p:nvSpPr>
          <p:cNvPr id="8" name="矩形 7"/>
          <p:cNvSpPr/>
          <p:nvPr/>
        </p:nvSpPr>
        <p:spPr>
          <a:xfrm>
            <a:off x="3708400" y="1813148"/>
            <a:ext cx="2592388" cy="647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a:off x="1476375" y="1236886"/>
            <a:ext cx="1079500"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6875463" y="3932932"/>
            <a:ext cx="1152525" cy="5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橢圓 10"/>
          <p:cNvSpPr/>
          <p:nvPr/>
        </p:nvSpPr>
        <p:spPr>
          <a:xfrm>
            <a:off x="2484438" y="1163861"/>
            <a:ext cx="719137"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1547813" y="5012432"/>
            <a:ext cx="7207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 12"/>
          <p:cNvSpPr/>
          <p:nvPr/>
        </p:nvSpPr>
        <p:spPr>
          <a:xfrm>
            <a:off x="6732588" y="1163861"/>
            <a:ext cx="719137"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3419475" y="5012432"/>
            <a:ext cx="7207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橢圓 14"/>
          <p:cNvSpPr/>
          <p:nvPr/>
        </p:nvSpPr>
        <p:spPr>
          <a:xfrm>
            <a:off x="3419475" y="2748186"/>
            <a:ext cx="1081088"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5580063" y="5083870"/>
            <a:ext cx="1079500" cy="360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橢圓 16"/>
          <p:cNvSpPr/>
          <p:nvPr/>
        </p:nvSpPr>
        <p:spPr>
          <a:xfrm>
            <a:off x="7740650" y="2460848"/>
            <a:ext cx="719138" cy="5032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橢圓 17"/>
          <p:cNvSpPr/>
          <p:nvPr/>
        </p:nvSpPr>
        <p:spPr>
          <a:xfrm>
            <a:off x="7596188" y="5012432"/>
            <a:ext cx="7207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9308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Typical Operations of </a:t>
            </a:r>
            <a:r>
              <a:rPr lang="en-US" altLang="zh-TW" dirty="0" err="1"/>
              <a:t>Timer_A</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13</a:t>
            </a:fld>
            <a:endParaRPr lang="zh-TW" altLang="zh-TW"/>
          </a:p>
        </p:txBody>
      </p:sp>
      <p:pic>
        <p:nvPicPr>
          <p:cNvPr id="6" name="Picture 4"/>
          <p:cNvPicPr>
            <a:picLocks noChangeAspect="1" noChangeArrowheads="1"/>
          </p:cNvPicPr>
          <p:nvPr/>
        </p:nvPicPr>
        <p:blipFill>
          <a:blip r:embed="rId2"/>
          <a:srcRect/>
          <a:stretch>
            <a:fillRect/>
          </a:stretch>
        </p:blipFill>
        <p:spPr bwMode="auto">
          <a:xfrm>
            <a:off x="5437188" y="3612356"/>
            <a:ext cx="3405187" cy="938213"/>
          </a:xfrm>
          <a:prstGeom prst="rect">
            <a:avLst/>
          </a:prstGeom>
          <a:noFill/>
          <a:ln w="9525">
            <a:noFill/>
            <a:miter lim="800000"/>
            <a:headEnd/>
            <a:tailEnd/>
          </a:ln>
        </p:spPr>
      </p:pic>
      <p:grpSp>
        <p:nvGrpSpPr>
          <p:cNvPr id="7" name="群組 17"/>
          <p:cNvGrpSpPr>
            <a:grpSpLocks/>
          </p:cNvGrpSpPr>
          <p:nvPr/>
        </p:nvGrpSpPr>
        <p:grpSpPr bwMode="auto">
          <a:xfrm>
            <a:off x="323850" y="1124744"/>
            <a:ext cx="8389938" cy="2127250"/>
            <a:chOff x="395536" y="1589038"/>
            <a:chExt cx="8390144" cy="2127994"/>
          </a:xfrm>
        </p:grpSpPr>
        <p:pic>
          <p:nvPicPr>
            <p:cNvPr id="8" name="Picture 3"/>
            <p:cNvPicPr>
              <a:picLocks noChangeAspect="1" noChangeArrowheads="1"/>
            </p:cNvPicPr>
            <p:nvPr/>
          </p:nvPicPr>
          <p:blipFill>
            <a:blip r:embed="rId3"/>
            <a:srcRect/>
            <a:stretch>
              <a:fillRect/>
            </a:stretch>
          </p:blipFill>
          <p:spPr bwMode="auto">
            <a:xfrm>
              <a:off x="395536" y="1589038"/>
              <a:ext cx="8390144" cy="2127994"/>
            </a:xfrm>
            <a:prstGeom prst="rect">
              <a:avLst/>
            </a:prstGeom>
            <a:noFill/>
            <a:ln w="9525">
              <a:noFill/>
              <a:miter lim="800000"/>
              <a:headEnd/>
              <a:tailEnd/>
            </a:ln>
          </p:spPr>
        </p:pic>
        <p:sp>
          <p:nvSpPr>
            <p:cNvPr id="9" name="矩形 8"/>
            <p:cNvSpPr/>
            <p:nvPr/>
          </p:nvSpPr>
          <p:spPr>
            <a:xfrm>
              <a:off x="3707142" y="2348128"/>
              <a:ext cx="2592452" cy="649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0" name="弧形 21"/>
          <p:cNvSpPr>
            <a:spLocks/>
          </p:cNvSpPr>
          <p:nvPr/>
        </p:nvSpPr>
        <p:spPr bwMode="auto">
          <a:xfrm flipH="1" flipV="1">
            <a:off x="2916238" y="1956594"/>
            <a:ext cx="720725" cy="482600"/>
          </a:xfrm>
          <a:custGeom>
            <a:avLst/>
            <a:gdLst>
              <a:gd name="T0" fmla="*/ 13798 w 720080"/>
              <a:gd name="T1" fmla="*/ 175286 h 482352"/>
              <a:gd name="T2" fmla="*/ 360686 w 720080"/>
              <a:gd name="T3" fmla="*/ 241424 h 482352"/>
              <a:gd name="T4" fmla="*/ 23273 w 720080"/>
              <a:gd name="T5" fmla="*/ 326741 h 482352"/>
              <a:gd name="T6" fmla="*/ 5898240 60000 65536"/>
              <a:gd name="T7" fmla="*/ 11796480 60000 65536"/>
              <a:gd name="T8" fmla="*/ 17694720 60000 65536"/>
              <a:gd name="T9" fmla="*/ 13774 w 720080"/>
              <a:gd name="T10" fmla="*/ 0 h 482352"/>
              <a:gd name="T11" fmla="*/ 720080 w 720080"/>
              <a:gd name="T12" fmla="*/ 482352 h 482352"/>
            </a:gdLst>
            <a:ahLst/>
            <a:cxnLst>
              <a:cxn ang="T6">
                <a:pos x="T0" y="T1"/>
              </a:cxn>
              <a:cxn ang="T7">
                <a:pos x="T2" y="T3"/>
              </a:cxn>
              <a:cxn ang="T8">
                <a:pos x="T4" y="T5"/>
              </a:cxn>
            </a:cxnLst>
            <a:rect l="T9" t="T10" r="T11" b="T12"/>
            <a:pathLst>
              <a:path w="720080" h="482352" stroke="0">
                <a:moveTo>
                  <a:pt x="13774" y="175106"/>
                </a:moveTo>
                <a:lnTo>
                  <a:pt x="13773" y="175105"/>
                </a:lnTo>
                <a:cubicBezTo>
                  <a:pt x="57840" y="71476"/>
                  <a:pt x="199182" y="-1"/>
                  <a:pt x="360040" y="0"/>
                </a:cubicBezTo>
                <a:cubicBezTo>
                  <a:pt x="558884" y="0"/>
                  <a:pt x="720080" y="107978"/>
                  <a:pt x="720080" y="241176"/>
                </a:cubicBezTo>
                <a:cubicBezTo>
                  <a:pt x="720080" y="374373"/>
                  <a:pt x="558884" y="482352"/>
                  <a:pt x="360040" y="482352"/>
                </a:cubicBezTo>
                <a:cubicBezTo>
                  <a:pt x="210277" y="482352"/>
                  <a:pt x="76154" y="420250"/>
                  <a:pt x="23230" y="326404"/>
                </a:cubicBezTo>
                <a:lnTo>
                  <a:pt x="360040" y="241176"/>
                </a:lnTo>
                <a:close/>
              </a:path>
              <a:path w="720080" h="482352" fill="none">
                <a:moveTo>
                  <a:pt x="13774" y="175106"/>
                </a:moveTo>
                <a:lnTo>
                  <a:pt x="13773" y="175105"/>
                </a:lnTo>
                <a:cubicBezTo>
                  <a:pt x="57840" y="71476"/>
                  <a:pt x="199182" y="-1"/>
                  <a:pt x="360040" y="0"/>
                </a:cubicBezTo>
                <a:cubicBezTo>
                  <a:pt x="558884" y="0"/>
                  <a:pt x="720080" y="107978"/>
                  <a:pt x="720080" y="241176"/>
                </a:cubicBezTo>
                <a:cubicBezTo>
                  <a:pt x="720080" y="374373"/>
                  <a:pt x="558884" y="482352"/>
                  <a:pt x="360040" y="482352"/>
                </a:cubicBezTo>
                <a:cubicBezTo>
                  <a:pt x="210277" y="482352"/>
                  <a:pt x="76154" y="420250"/>
                  <a:pt x="23230" y="326404"/>
                </a:cubicBezTo>
              </a:path>
            </a:pathLst>
          </a:custGeom>
          <a:noFill/>
          <a:ln w="28575" cap="flat" cmpd="sng" algn="ctr">
            <a:solidFill>
              <a:srgbClr val="FF0000"/>
            </a:solidFill>
            <a:prstDash val="solid"/>
            <a:round/>
            <a:headEnd/>
            <a:tailEnd type="triangle" w="med" len="med"/>
          </a:ln>
        </p:spPr>
        <p:txBody>
          <a:bodyPr anchor="ctr"/>
          <a:lstStyle/>
          <a:p>
            <a:endParaRPr lang="zh-TW" altLang="en-US"/>
          </a:p>
        </p:txBody>
      </p:sp>
      <p:sp>
        <p:nvSpPr>
          <p:cNvPr id="11" name="文字方塊 10"/>
          <p:cNvSpPr txBox="1">
            <a:spLocks noChangeArrowheads="1"/>
          </p:cNvSpPr>
          <p:nvPr/>
        </p:nvSpPr>
        <p:spPr bwMode="auto">
          <a:xfrm>
            <a:off x="1495587" y="3002032"/>
            <a:ext cx="1838004" cy="707886"/>
          </a:xfrm>
          <a:prstGeom prst="rect">
            <a:avLst/>
          </a:prstGeom>
          <a:solidFill>
            <a:schemeClr val="bg1"/>
          </a:solidFill>
          <a:ln w="9525">
            <a:solidFill>
              <a:schemeClr val="accent1"/>
            </a:solidFill>
            <a:miter lim="800000"/>
            <a:headEnd/>
            <a:tailEnd/>
          </a:ln>
        </p:spPr>
        <p:txBody>
          <a:bodyPr wrap="none">
            <a:spAutoFit/>
          </a:bodyPr>
          <a:lstStyle/>
          <a:p>
            <a:r>
              <a:rPr lang="en-US" altLang="zh-TW" sz="2000" b="1" dirty="0">
                <a:solidFill>
                  <a:srgbClr val="FF0000"/>
                </a:solidFill>
                <a:latin typeface="+mn-lt"/>
              </a:rPr>
              <a:t>Continuously</a:t>
            </a:r>
            <a:br>
              <a:rPr lang="en-US" altLang="zh-TW" sz="2000" b="1" dirty="0">
                <a:solidFill>
                  <a:srgbClr val="FF0000"/>
                </a:solidFill>
                <a:latin typeface="+mn-lt"/>
              </a:rPr>
            </a:br>
            <a:r>
              <a:rPr lang="en-US" altLang="zh-TW" sz="2000" b="1" dirty="0">
                <a:solidFill>
                  <a:srgbClr val="FF0000"/>
                </a:solidFill>
                <a:latin typeface="+mn-lt"/>
              </a:rPr>
              <a:t>count up/down</a:t>
            </a:r>
            <a:endParaRPr lang="zh-TW" altLang="en-US" sz="2000" b="1" dirty="0">
              <a:solidFill>
                <a:srgbClr val="FF0000"/>
              </a:solidFill>
              <a:latin typeface="+mn-lt"/>
            </a:endParaRPr>
          </a:p>
        </p:txBody>
      </p:sp>
      <p:grpSp>
        <p:nvGrpSpPr>
          <p:cNvPr id="12" name="群組 11"/>
          <p:cNvGrpSpPr>
            <a:grpSpLocks/>
          </p:cNvGrpSpPr>
          <p:nvPr/>
        </p:nvGrpSpPr>
        <p:grpSpPr bwMode="auto">
          <a:xfrm>
            <a:off x="3636963" y="3251994"/>
            <a:ext cx="2592387" cy="2233612"/>
            <a:chOff x="3707904" y="3717032"/>
            <a:chExt cx="2592288" cy="2232248"/>
          </a:xfrm>
        </p:grpSpPr>
        <p:sp>
          <p:nvSpPr>
            <p:cNvPr id="13" name="矩形 12"/>
            <p:cNvSpPr/>
            <p:nvPr/>
          </p:nvSpPr>
          <p:spPr>
            <a:xfrm>
              <a:off x="4931819" y="4797459"/>
              <a:ext cx="144457" cy="504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流程圖: 決策 13"/>
            <p:cNvSpPr/>
            <p:nvPr/>
          </p:nvSpPr>
          <p:spPr>
            <a:xfrm>
              <a:off x="4067944" y="3717032"/>
              <a:ext cx="1872208" cy="1152128"/>
            </a:xfrm>
            <a:prstGeom prst="flowChartDecisio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en-US" altLang="zh-TW" sz="2200" b="1" dirty="0">
                  <a:solidFill>
                    <a:schemeClr val="tx1"/>
                  </a:solidFill>
                </a:rPr>
                <a:t>Is time </a:t>
              </a:r>
              <a:r>
                <a:rPr lang="en-US" altLang="zh-TW" sz="2200" b="1" dirty="0" smtClean="0">
                  <a:solidFill>
                    <a:schemeClr val="tx1"/>
                  </a:solidFill>
                </a:rPr>
                <a:t>up yet</a:t>
              </a:r>
              <a:r>
                <a:rPr lang="en-US" altLang="zh-TW" sz="2200" b="1" dirty="0">
                  <a:solidFill>
                    <a:schemeClr val="tx1"/>
                  </a:solidFill>
                </a:rPr>
                <a:t>?</a:t>
              </a:r>
              <a:endParaRPr lang="zh-TW" altLang="en-US" sz="2200" b="1" dirty="0">
                <a:solidFill>
                  <a:schemeClr val="tx1"/>
                </a:solidFill>
              </a:endParaRPr>
            </a:p>
          </p:txBody>
        </p:sp>
        <p:sp>
          <p:nvSpPr>
            <p:cNvPr id="15" name="矩形 14"/>
            <p:cNvSpPr/>
            <p:nvPr/>
          </p:nvSpPr>
          <p:spPr>
            <a:xfrm>
              <a:off x="3707904" y="5301976"/>
              <a:ext cx="2592288" cy="647304"/>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err="1">
                  <a:solidFill>
                    <a:schemeClr val="tx1"/>
                  </a:solidFill>
                </a:rPr>
                <a:t>TACCRx</a:t>
              </a:r>
              <a:endParaRPr lang="zh-TW" altLang="en-US" sz="2400" dirty="0">
                <a:solidFill>
                  <a:schemeClr val="tx1"/>
                </a:solidFill>
              </a:endParaRPr>
            </a:p>
          </p:txBody>
        </p:sp>
      </p:grpSp>
      <p:cxnSp>
        <p:nvCxnSpPr>
          <p:cNvPr id="16" name="肘形接點 15"/>
          <p:cNvCxnSpPr/>
          <p:nvPr/>
        </p:nvCxnSpPr>
        <p:spPr>
          <a:xfrm flipV="1">
            <a:off x="5867400" y="2820194"/>
            <a:ext cx="1584325" cy="100806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a:spLocks noChangeArrowheads="1"/>
          </p:cNvSpPr>
          <p:nvPr/>
        </p:nvSpPr>
        <p:spPr bwMode="auto">
          <a:xfrm>
            <a:off x="5940425" y="3459956"/>
            <a:ext cx="577850" cy="366713"/>
          </a:xfrm>
          <a:prstGeom prst="rect">
            <a:avLst/>
          </a:prstGeom>
          <a:noFill/>
          <a:ln w="9525">
            <a:noFill/>
            <a:miter lim="800000"/>
            <a:headEnd/>
            <a:tailEnd/>
          </a:ln>
        </p:spPr>
        <p:txBody>
          <a:bodyPr wrap="none">
            <a:spAutoFit/>
          </a:bodyPr>
          <a:lstStyle/>
          <a:p>
            <a:r>
              <a:rPr lang="en-US" altLang="zh-TW"/>
              <a:t>Yes</a:t>
            </a:r>
            <a:endParaRPr lang="zh-TW" altLang="en-US"/>
          </a:p>
        </p:txBody>
      </p:sp>
      <p:sp>
        <p:nvSpPr>
          <p:cNvPr id="18" name="橢圓 17"/>
          <p:cNvSpPr/>
          <p:nvPr/>
        </p:nvSpPr>
        <p:spPr>
          <a:xfrm>
            <a:off x="7524328" y="2459831"/>
            <a:ext cx="865187" cy="649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文字方塊 18"/>
          <p:cNvSpPr txBox="1">
            <a:spLocks noChangeArrowheads="1"/>
          </p:cNvSpPr>
          <p:nvPr/>
        </p:nvSpPr>
        <p:spPr bwMode="auto">
          <a:xfrm>
            <a:off x="6335713" y="5052219"/>
            <a:ext cx="2555875" cy="1014412"/>
          </a:xfrm>
          <a:prstGeom prst="rect">
            <a:avLst/>
          </a:prstGeom>
          <a:noFill/>
          <a:ln w="9525">
            <a:solidFill>
              <a:schemeClr val="tx1"/>
            </a:solidFill>
            <a:miter lim="800000"/>
            <a:headEnd/>
            <a:tailEnd/>
          </a:ln>
        </p:spPr>
        <p:txBody>
          <a:bodyPr>
            <a:spAutoFit/>
          </a:bodyPr>
          <a:lstStyle/>
          <a:p>
            <a:r>
              <a:rPr lang="en-US" altLang="zh-TW" sz="2000">
                <a:latin typeface="Calibri" pitchFamily="34" charset="0"/>
              </a:rPr>
              <a:t>If TAIE=1, setting of TAIFG causes an interrupt to the CPU</a:t>
            </a:r>
            <a:endParaRPr lang="zh-TW" altLang="en-US" sz="2000">
              <a:latin typeface="Calibri" pitchFamily="34" charset="0"/>
            </a:endParaRPr>
          </a:p>
        </p:txBody>
      </p:sp>
      <p:cxnSp>
        <p:nvCxnSpPr>
          <p:cNvPr id="20" name="直線單箭頭接點 19"/>
          <p:cNvCxnSpPr>
            <a:cxnSpLocks noChangeShapeType="1"/>
            <a:stCxn id="18" idx="4"/>
          </p:cNvCxnSpPr>
          <p:nvPr/>
        </p:nvCxnSpPr>
        <p:spPr bwMode="auto">
          <a:xfrm>
            <a:off x="7957715" y="3121819"/>
            <a:ext cx="593725" cy="981075"/>
          </a:xfrm>
          <a:prstGeom prst="straightConnector1">
            <a:avLst/>
          </a:prstGeom>
          <a:noFill/>
          <a:ln w="28575" algn="ctr">
            <a:solidFill>
              <a:srgbClr val="FF0000"/>
            </a:solidFill>
            <a:round/>
            <a:headEnd/>
            <a:tailEnd type="arrow" w="med" len="med"/>
          </a:ln>
        </p:spPr>
      </p:cxnSp>
      <p:sp>
        <p:nvSpPr>
          <p:cNvPr id="21" name="文字方塊 20"/>
          <p:cNvSpPr txBox="1">
            <a:spLocks noChangeArrowheads="1"/>
          </p:cNvSpPr>
          <p:nvPr/>
        </p:nvSpPr>
        <p:spPr bwMode="auto">
          <a:xfrm>
            <a:off x="699481" y="4272756"/>
            <a:ext cx="2161867" cy="1015663"/>
          </a:xfrm>
          <a:prstGeom prst="rect">
            <a:avLst/>
          </a:prstGeom>
          <a:noFill/>
          <a:ln w="9525">
            <a:solidFill>
              <a:schemeClr val="tx1"/>
            </a:solidFill>
            <a:miter lim="800000"/>
            <a:headEnd/>
            <a:tailEnd/>
          </a:ln>
        </p:spPr>
        <p:txBody>
          <a:bodyPr wrap="square">
            <a:spAutoFit/>
          </a:bodyPr>
          <a:lstStyle/>
          <a:p>
            <a:r>
              <a:rPr lang="en-US" altLang="zh-TW" sz="2000" dirty="0">
                <a:latin typeface="Calibri" pitchFamily="34" charset="0"/>
              </a:rPr>
              <a:t>TAIFG has to be explicitly cleared by the CPU</a:t>
            </a:r>
            <a:endParaRPr lang="zh-TW" altLang="en-US" sz="2000" dirty="0">
              <a:latin typeface="Calibri" pitchFamily="34" charset="0"/>
            </a:endParaRPr>
          </a:p>
        </p:txBody>
      </p:sp>
      <p:sp>
        <p:nvSpPr>
          <p:cNvPr id="22" name="Line 20"/>
          <p:cNvSpPr>
            <a:spLocks noChangeShapeType="1"/>
          </p:cNvSpPr>
          <p:nvPr/>
        </p:nvSpPr>
        <p:spPr bwMode="auto">
          <a:xfrm flipH="1">
            <a:off x="3924300" y="2820194"/>
            <a:ext cx="2736850" cy="0"/>
          </a:xfrm>
          <a:prstGeom prst="line">
            <a:avLst/>
          </a:prstGeom>
          <a:noFill/>
          <a:ln w="28575">
            <a:solidFill>
              <a:srgbClr val="FF0000"/>
            </a:solidFill>
            <a:round/>
            <a:headEnd/>
            <a:tailEnd type="triangle" w="med" len="med"/>
          </a:ln>
        </p:spPr>
        <p:txBody>
          <a:bodyPr/>
          <a:lstStyle/>
          <a:p>
            <a:endParaRPr lang="zh-TW" altLang="en-US"/>
          </a:p>
        </p:txBody>
      </p:sp>
      <p:sp>
        <p:nvSpPr>
          <p:cNvPr id="23" name="橢圓 33"/>
          <p:cNvSpPr/>
          <p:nvPr/>
        </p:nvSpPr>
        <p:spPr>
          <a:xfrm>
            <a:off x="8388350" y="4115594"/>
            <a:ext cx="469900"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 name="直線單箭頭接點 2"/>
          <p:cNvCxnSpPr>
            <a:stCxn id="11" idx="0"/>
          </p:cNvCxnSpPr>
          <p:nvPr/>
        </p:nvCxnSpPr>
        <p:spPr bwMode="auto">
          <a:xfrm flipV="1">
            <a:off x="2414589" y="2439194"/>
            <a:ext cx="752474" cy="56283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文字方塊 23"/>
          <p:cNvSpPr txBox="1"/>
          <p:nvPr/>
        </p:nvSpPr>
        <p:spPr>
          <a:xfrm>
            <a:off x="3897365" y="5515024"/>
            <a:ext cx="2043060" cy="369332"/>
          </a:xfrm>
          <a:prstGeom prst="rect">
            <a:avLst/>
          </a:prstGeom>
          <a:noFill/>
        </p:spPr>
        <p:txBody>
          <a:bodyPr wrap="none" rtlCol="0">
            <a:spAutoFit/>
          </a:bodyPr>
          <a:lstStyle/>
          <a:p>
            <a:pPr marL="0"/>
            <a:r>
              <a:rPr lang="en-US" altLang="zh-TW" sz="1800" dirty="0" smtClean="0">
                <a:latin typeface="+mn-lt"/>
              </a:rPr>
              <a:t>(x may be 0, 1, or 2)</a:t>
            </a:r>
            <a:endParaRPr lang="zh-TW" altLang="en-US" sz="1800" dirty="0">
              <a:latin typeface="+mn-lt"/>
            </a:endParaRPr>
          </a:p>
        </p:txBody>
      </p:sp>
      <p:sp>
        <p:nvSpPr>
          <p:cNvPr id="25" name="文字方塊 24"/>
          <p:cNvSpPr txBox="1"/>
          <p:nvPr/>
        </p:nvSpPr>
        <p:spPr>
          <a:xfrm>
            <a:off x="6876256" y="3419708"/>
            <a:ext cx="744819" cy="369332"/>
          </a:xfrm>
          <a:prstGeom prst="rect">
            <a:avLst/>
          </a:prstGeom>
          <a:noFill/>
        </p:spPr>
        <p:txBody>
          <a:bodyPr wrap="none" rtlCol="0">
            <a:spAutoFit/>
          </a:bodyPr>
          <a:lstStyle/>
          <a:p>
            <a:pPr marL="0"/>
            <a:r>
              <a:rPr lang="en-US" altLang="zh-TW" sz="1800" dirty="0" smtClean="0">
                <a:latin typeface="+mn-lt"/>
              </a:rPr>
              <a:t>TACTL</a:t>
            </a:r>
            <a:endParaRPr lang="zh-TW" altLang="en-US" sz="1800" dirty="0">
              <a:latin typeface="+mn-lt"/>
            </a:endParaRPr>
          </a:p>
        </p:txBody>
      </p:sp>
    </p:spTree>
    <p:extLst>
      <p:ext uri="{BB962C8B-B14F-4D97-AF65-F5344CB8AC3E}">
        <p14:creationId xmlns:p14="http://schemas.microsoft.com/office/powerpoint/2010/main" val="30115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18" grpId="0" animBg="1"/>
      <p:bldP spid="19" grpId="0" animBg="1"/>
      <p:bldP spid="21" grpId="0" animBg="1"/>
      <p:bldP spid="22" grpId="0" animBg="1"/>
      <p:bldP spid="23" grpId="0" animBg="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6E2CED2B-B8C9-4B4C-8773-B60027A9A0C2}" type="slidenum">
              <a:rPr lang="zh-TW" altLang="en-US"/>
              <a:pPr/>
              <a:t>14</a:t>
            </a:fld>
            <a:endParaRPr lang="zh-TW" altLang="zh-TW"/>
          </a:p>
        </p:txBody>
      </p:sp>
      <p:sp>
        <p:nvSpPr>
          <p:cNvPr id="918530" name="Rectangle 5"/>
          <p:cNvSpPr>
            <a:spLocks noGrp="1" noChangeArrowheads="1"/>
          </p:cNvSpPr>
          <p:nvPr>
            <p:ph type="title"/>
          </p:nvPr>
        </p:nvSpPr>
        <p:spPr/>
        <p:txBody>
          <a:bodyPr/>
          <a:lstStyle/>
          <a:p>
            <a:r>
              <a:rPr lang="en-US" altLang="zh-TW"/>
              <a:t>Timer_A Control Register (TACTL)</a:t>
            </a:r>
          </a:p>
        </p:txBody>
      </p:sp>
      <p:sp>
        <p:nvSpPr>
          <p:cNvPr id="918531" name="Rectangle 6"/>
          <p:cNvSpPr>
            <a:spLocks noGrp="1" noChangeArrowheads="1"/>
          </p:cNvSpPr>
          <p:nvPr>
            <p:ph type="body" idx="1"/>
          </p:nvPr>
        </p:nvSpPr>
        <p:spPr/>
        <p:txBody>
          <a:bodyPr/>
          <a:lstStyle/>
          <a:p>
            <a:r>
              <a:rPr lang="en-US" altLang="zh-TW" sz="2400" dirty="0" err="1"/>
              <a:t>TASSELx</a:t>
            </a:r>
            <a:r>
              <a:rPr lang="en-US" altLang="zh-TW" sz="2400" dirty="0"/>
              <a:t>: </a:t>
            </a:r>
            <a:r>
              <a:rPr lang="en-US" altLang="zh-TW" sz="2400" dirty="0" err="1"/>
              <a:t>Timer_A</a:t>
            </a:r>
            <a:r>
              <a:rPr lang="en-US" altLang="zh-TW" sz="2400" dirty="0"/>
              <a:t> clock source </a:t>
            </a:r>
            <a:r>
              <a:rPr lang="en-US" altLang="zh-TW" sz="2400" dirty="0" smtClean="0"/>
              <a:t>select (x is 0, 1, 2, or 3)</a:t>
            </a:r>
            <a:endParaRPr lang="en-US" altLang="zh-TW" sz="2400" dirty="0"/>
          </a:p>
          <a:p>
            <a:r>
              <a:rPr lang="en-US" altLang="zh-TW" sz="2400" dirty="0" err="1" smtClean="0"/>
              <a:t>IDx</a:t>
            </a:r>
            <a:r>
              <a:rPr lang="en-US" altLang="zh-TW" sz="2400" dirty="0"/>
              <a:t>: input divider</a:t>
            </a:r>
          </a:p>
          <a:p>
            <a:r>
              <a:rPr lang="en-US" altLang="zh-TW" sz="2400" dirty="0" err="1"/>
              <a:t>MCx</a:t>
            </a:r>
            <a:r>
              <a:rPr lang="en-US" altLang="zh-TW" sz="2400" dirty="0"/>
              <a:t>: mode control</a:t>
            </a:r>
          </a:p>
          <a:p>
            <a:r>
              <a:rPr lang="en-US" altLang="zh-TW" sz="2400" dirty="0"/>
              <a:t>TACLR: </a:t>
            </a:r>
            <a:r>
              <a:rPr lang="en-US" altLang="zh-TW" sz="2400" dirty="0" err="1"/>
              <a:t>Timer_A</a:t>
            </a:r>
            <a:r>
              <a:rPr lang="en-US" altLang="zh-TW" sz="2400" dirty="0"/>
              <a:t> clear</a:t>
            </a:r>
          </a:p>
          <a:p>
            <a:r>
              <a:rPr lang="en-US" altLang="zh-TW" sz="2400" dirty="0"/>
              <a:t>TAIE: </a:t>
            </a:r>
            <a:r>
              <a:rPr lang="en-US" altLang="zh-TW" sz="2400" dirty="0" err="1"/>
              <a:t>Timer_A</a:t>
            </a:r>
            <a:r>
              <a:rPr lang="en-US" altLang="zh-TW" sz="2400" dirty="0"/>
              <a:t> interrupt enable</a:t>
            </a:r>
          </a:p>
          <a:p>
            <a:r>
              <a:rPr lang="en-US" altLang="zh-TW" sz="2400" dirty="0"/>
              <a:t>TAIFG: </a:t>
            </a:r>
            <a:r>
              <a:rPr lang="en-US" altLang="zh-TW" sz="2400" dirty="0" err="1"/>
              <a:t>Timer_A</a:t>
            </a:r>
            <a:r>
              <a:rPr lang="en-US" altLang="zh-TW" sz="2400" dirty="0"/>
              <a:t> interrupt flag</a:t>
            </a:r>
            <a:endParaRPr lang="zh-TW" altLang="en-US" dirty="0"/>
          </a:p>
        </p:txBody>
      </p:sp>
      <p:pic>
        <p:nvPicPr>
          <p:cNvPr id="918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7581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AD7A0DC7-59DB-4FF4-A98F-253DCA5EE1C1}" type="slidenum">
              <a:rPr lang="zh-TW" altLang="en-US" smtClean="0"/>
              <a:pPr/>
              <a:t>15</a:t>
            </a:fld>
            <a:endParaRPr lang="zh-TW" altLang="zh-TW"/>
          </a:p>
        </p:txBody>
      </p:sp>
      <p:pic>
        <p:nvPicPr>
          <p:cNvPr id="5" name="Picture 2"/>
          <p:cNvPicPr>
            <a:picLocks noChangeAspect="1" noChangeArrowheads="1"/>
          </p:cNvPicPr>
          <p:nvPr/>
        </p:nvPicPr>
        <p:blipFill rotWithShape="1">
          <a:blip r:embed="rId2"/>
          <a:srcRect t="5614"/>
          <a:stretch/>
        </p:blipFill>
        <p:spPr bwMode="auto">
          <a:xfrm>
            <a:off x="755650" y="44624"/>
            <a:ext cx="7743825" cy="6048970"/>
          </a:xfrm>
          <a:prstGeom prst="rect">
            <a:avLst/>
          </a:prstGeom>
          <a:noFill/>
          <a:ln w="9525">
            <a:noFill/>
            <a:miter lim="800000"/>
            <a:headEnd/>
            <a:tailEnd/>
          </a:ln>
        </p:spPr>
      </p:pic>
      <p:graphicFrame>
        <p:nvGraphicFramePr>
          <p:cNvPr id="6" name="Group 15"/>
          <p:cNvGraphicFramePr>
            <a:graphicFrameLocks noGrp="1"/>
          </p:cNvGraphicFramePr>
          <p:nvPr>
            <p:extLst>
              <p:ext uri="{D42A27DB-BD31-4B8C-83A1-F6EECF244321}">
                <p14:modId xmlns:p14="http://schemas.microsoft.com/office/powerpoint/2010/main" val="1702868273"/>
              </p:ext>
            </p:extLst>
          </p:nvPr>
        </p:nvGraphicFramePr>
        <p:xfrm>
          <a:off x="684411" y="4500563"/>
          <a:ext cx="7920037" cy="396240"/>
        </p:xfrm>
        <a:graphic>
          <a:graphicData uri="http://schemas.openxmlformats.org/drawingml/2006/table">
            <a:tbl>
              <a:tblPr/>
              <a:tblGrid>
                <a:gridCol w="7920037"/>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alibri" pitchFamily="34" charset="0"/>
                          <a:ea typeface="新細明體" charset="-120"/>
                        </a:rPr>
                        <a:t>TA0CTL = TASSEL_2 + MC_1;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rgbClr val="0000FF"/>
                          </a:solidFill>
                          <a:effectLst/>
                          <a:latin typeface="Courier New" pitchFamily="49" charset="0"/>
                          <a:ea typeface="新細明體" charset="-120"/>
                          <a:cs typeface="Courier New" pitchFamily="49" charset="0"/>
                        </a:rPr>
                        <a:t>src</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from SMCLK, up 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7" name="爆炸 1 6"/>
          <p:cNvSpPr/>
          <p:nvPr/>
        </p:nvSpPr>
        <p:spPr>
          <a:xfrm>
            <a:off x="323850" y="2709044"/>
            <a:ext cx="1439863" cy="1655763"/>
          </a:xfrm>
          <a:prstGeom prst="irregularSeal1">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TW" altLang="en-US"/>
          </a:p>
        </p:txBody>
      </p:sp>
      <p:sp>
        <p:nvSpPr>
          <p:cNvPr id="2" name="文字方塊 1"/>
          <p:cNvSpPr txBox="1"/>
          <p:nvPr/>
        </p:nvSpPr>
        <p:spPr>
          <a:xfrm>
            <a:off x="5220072" y="1383159"/>
            <a:ext cx="3117135" cy="461665"/>
          </a:xfrm>
          <a:prstGeom prst="rect">
            <a:avLst/>
          </a:prstGeom>
          <a:noFill/>
        </p:spPr>
        <p:txBody>
          <a:bodyPr wrap="none" rtlCol="0">
            <a:spAutoFit/>
          </a:bodyPr>
          <a:lstStyle/>
          <a:p>
            <a:pPr marL="0"/>
            <a:r>
              <a:rPr lang="en-US" altLang="zh-TW" dirty="0" smtClean="0">
                <a:latin typeface="+mn-lt"/>
              </a:rPr>
              <a:t>TACTL (TA0CTL/TA1CTL)</a:t>
            </a:r>
            <a:endParaRPr lang="zh-TW" altLang="en-US" dirty="0">
              <a:latin typeface="+mn-lt"/>
            </a:endParaRPr>
          </a:p>
        </p:txBody>
      </p:sp>
    </p:spTree>
    <p:extLst>
      <p:ext uri="{BB962C8B-B14F-4D97-AF65-F5344CB8AC3E}">
        <p14:creationId xmlns:p14="http://schemas.microsoft.com/office/powerpoint/2010/main" val="29119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Timer Mode</a:t>
            </a:r>
            <a:endParaRPr lang="zh-TW" altLang="en-US" dirty="0"/>
          </a:p>
        </p:txBody>
      </p:sp>
      <p:sp>
        <p:nvSpPr>
          <p:cNvPr id="4" name="內容版面配置區 3"/>
          <p:cNvSpPr>
            <a:spLocks noGrp="1"/>
          </p:cNvSpPr>
          <p:nvPr>
            <p:ph idx="1"/>
          </p:nvPr>
        </p:nvSpPr>
        <p:spPr/>
        <p:txBody>
          <a:bodyPr/>
          <a:lstStyle/>
          <a:p>
            <a:pPr marL="0" indent="0" eaLnBrk="1" hangingPunct="1">
              <a:spcBef>
                <a:spcPct val="10000"/>
              </a:spcBef>
            </a:pPr>
            <a:r>
              <a:rPr lang="en-US" altLang="zh-TW" dirty="0" err="1"/>
              <a:t>MCx</a:t>
            </a:r>
            <a:r>
              <a:rPr lang="en-US" altLang="zh-TW" dirty="0"/>
              <a:t>=00: Stop mode</a:t>
            </a:r>
          </a:p>
          <a:p>
            <a:pPr lvl="1" eaLnBrk="1" hangingPunct="1">
              <a:spcBef>
                <a:spcPct val="10000"/>
              </a:spcBef>
            </a:pPr>
            <a:r>
              <a:rPr lang="en-US" altLang="zh-TW" dirty="0"/>
              <a:t>The timer is halted</a:t>
            </a:r>
          </a:p>
          <a:p>
            <a:pPr marL="0" indent="0" eaLnBrk="1" hangingPunct="1">
              <a:spcBef>
                <a:spcPct val="10000"/>
              </a:spcBef>
            </a:pPr>
            <a:r>
              <a:rPr lang="en-US" altLang="zh-TW" dirty="0" err="1"/>
              <a:t>MCx</a:t>
            </a:r>
            <a:r>
              <a:rPr lang="en-US" altLang="zh-TW" dirty="0"/>
              <a:t>=01: Up mode</a:t>
            </a:r>
          </a:p>
          <a:p>
            <a:pPr lvl="1" eaLnBrk="1" hangingPunct="1">
              <a:spcBef>
                <a:spcPct val="10000"/>
              </a:spcBef>
            </a:pPr>
            <a:r>
              <a:rPr lang="en-US" altLang="zh-TW" dirty="0"/>
              <a:t>The timer repeatedly counts from 0 to </a:t>
            </a:r>
            <a:r>
              <a:rPr lang="en-US" altLang="zh-TW" dirty="0" smtClean="0"/>
              <a:t>TA0CCR0</a:t>
            </a:r>
            <a:endParaRPr lang="en-US" altLang="zh-TW" dirty="0"/>
          </a:p>
          <a:p>
            <a:pPr marL="0" indent="0" eaLnBrk="1" hangingPunct="1">
              <a:spcBef>
                <a:spcPct val="10000"/>
              </a:spcBef>
            </a:pPr>
            <a:r>
              <a:rPr lang="en-US" altLang="zh-TW" dirty="0" err="1"/>
              <a:t>MCx</a:t>
            </a:r>
            <a:r>
              <a:rPr lang="en-US" altLang="zh-TW" dirty="0"/>
              <a:t>=10: Continuous mode</a:t>
            </a:r>
          </a:p>
          <a:p>
            <a:pPr lvl="1" eaLnBrk="1" hangingPunct="1">
              <a:spcBef>
                <a:spcPct val="10000"/>
              </a:spcBef>
            </a:pPr>
            <a:r>
              <a:rPr lang="en-US" altLang="zh-TW" dirty="0"/>
              <a:t>The timer repeatedly counts from 0 to 0FFFFh</a:t>
            </a:r>
          </a:p>
          <a:p>
            <a:pPr marL="0" indent="0" eaLnBrk="1" hangingPunct="1">
              <a:spcBef>
                <a:spcPct val="10000"/>
              </a:spcBef>
            </a:pPr>
            <a:r>
              <a:rPr lang="en-US" altLang="zh-TW" dirty="0" err="1"/>
              <a:t>MCx</a:t>
            </a:r>
            <a:r>
              <a:rPr lang="en-US" altLang="zh-TW" dirty="0"/>
              <a:t>=11: Up/down mode</a:t>
            </a:r>
          </a:p>
          <a:p>
            <a:pPr lvl="1" eaLnBrk="1" hangingPunct="1">
              <a:spcBef>
                <a:spcPct val="10000"/>
              </a:spcBef>
            </a:pPr>
            <a:r>
              <a:rPr lang="en-US" altLang="zh-TW" dirty="0"/>
              <a:t>The timer repeatedly counts from 0 to </a:t>
            </a:r>
            <a:r>
              <a:rPr lang="en-US" altLang="zh-TW" dirty="0" smtClean="0"/>
              <a:t>TA0CCR0 </a:t>
            </a:r>
            <a:r>
              <a:rPr lang="en-US" altLang="zh-TW" dirty="0"/>
              <a:t>and back down to </a:t>
            </a:r>
            <a:r>
              <a:rPr lang="en-US" altLang="zh-TW" dirty="0" smtClean="0"/>
              <a:t>0</a:t>
            </a:r>
            <a:endParaRPr lang="en-US" altLang="zh-TW" dirty="0"/>
          </a:p>
        </p:txBody>
      </p:sp>
      <p:sp>
        <p:nvSpPr>
          <p:cNvPr id="2" name="投影片編號版面配置區 1"/>
          <p:cNvSpPr>
            <a:spLocks noGrp="1"/>
          </p:cNvSpPr>
          <p:nvPr>
            <p:ph type="sldNum" sz="quarter" idx="11"/>
          </p:nvPr>
        </p:nvSpPr>
        <p:spPr/>
        <p:txBody>
          <a:bodyPr/>
          <a:lstStyle/>
          <a:p>
            <a:fld id="{FB432AF1-3153-4BFC-ABF0-71916461ABBD}" type="slidenum">
              <a:rPr lang="zh-TW" altLang="en-US" smtClean="0"/>
              <a:pPr/>
              <a:t>16</a:t>
            </a:fld>
            <a:endParaRPr lang="zh-TW" altLang="zh-TW"/>
          </a:p>
        </p:txBody>
      </p:sp>
    </p:spTree>
    <p:extLst>
      <p:ext uri="{BB962C8B-B14F-4D97-AF65-F5344CB8AC3E}">
        <p14:creationId xmlns:p14="http://schemas.microsoft.com/office/powerpoint/2010/main" val="390299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Up Mode</a:t>
            </a:r>
            <a:endParaRPr lang="zh-TW" altLang="en-US" dirty="0"/>
          </a:p>
        </p:txBody>
      </p:sp>
      <p:sp>
        <p:nvSpPr>
          <p:cNvPr id="3" name="內容版面配置區 2"/>
          <p:cNvSpPr>
            <a:spLocks noGrp="1"/>
          </p:cNvSpPr>
          <p:nvPr>
            <p:ph idx="1"/>
          </p:nvPr>
        </p:nvSpPr>
        <p:spPr/>
        <p:txBody>
          <a:bodyPr/>
          <a:lstStyle/>
          <a:p>
            <a:pPr marL="0" indent="0" eaLnBrk="1" hangingPunct="1">
              <a:buFont typeface="Arial" charset="0"/>
              <a:buNone/>
            </a:pPr>
            <a:r>
              <a:rPr lang="en-US" altLang="zh-TW" dirty="0"/>
              <a:t>The up mode is used if the timer period must be </a:t>
            </a:r>
            <a:r>
              <a:rPr lang="en-US" altLang="zh-TW" b="1" dirty="0"/>
              <a:t>different</a:t>
            </a:r>
            <a:r>
              <a:rPr lang="en-US" altLang="zh-TW" dirty="0"/>
              <a:t> from </a:t>
            </a:r>
            <a:r>
              <a:rPr lang="en-US" altLang="zh-TW" b="1" dirty="0"/>
              <a:t>0FFFFh</a:t>
            </a:r>
            <a:r>
              <a:rPr lang="en-US" altLang="zh-TW" dirty="0"/>
              <a:t> counts.</a:t>
            </a:r>
            <a:endParaRPr lang="en-US" altLang="zh-TW" dirty="0">
              <a:solidFill>
                <a:srgbClr val="000000"/>
              </a:solidFill>
            </a:endParaRPr>
          </a:p>
          <a:p>
            <a:pPr marL="914400" lvl="1" indent="-514350" eaLnBrk="1" hangingPunct="1">
              <a:buFont typeface="Calibri" pitchFamily="34" charset="0"/>
              <a:buAutoNum type="arabicPeriod"/>
            </a:pPr>
            <a:r>
              <a:rPr lang="en-US" altLang="zh-TW" dirty="0">
                <a:solidFill>
                  <a:srgbClr val="000000"/>
                </a:solidFill>
              </a:rPr>
              <a:t>Timer period 100 </a:t>
            </a:r>
            <a:r>
              <a:rPr lang="en-US" altLang="zh-TW" dirty="0">
                <a:solidFill>
                  <a:srgbClr val="000000"/>
                </a:solidFill>
                <a:sym typeface="Wingdings" pitchFamily="2" charset="2"/>
              </a:rPr>
              <a:t> store 99 to </a:t>
            </a:r>
            <a:r>
              <a:rPr lang="en-US" altLang="zh-TW" dirty="0" smtClean="0">
                <a:solidFill>
                  <a:srgbClr val="000000"/>
                </a:solidFill>
                <a:sym typeface="Wingdings" pitchFamily="2" charset="2"/>
              </a:rPr>
              <a:t>TA0CCR0</a:t>
            </a:r>
            <a:endParaRPr lang="en-US" altLang="zh-TW" dirty="0">
              <a:solidFill>
                <a:srgbClr val="000000"/>
              </a:solidFill>
              <a:sym typeface="Wingdings" pitchFamily="2" charset="2"/>
            </a:endParaRPr>
          </a:p>
          <a:p>
            <a:pPr marL="914400" lvl="1" indent="-514350" eaLnBrk="1" hangingPunct="1">
              <a:buFont typeface="Calibri" pitchFamily="34" charset="0"/>
              <a:buAutoNum type="arabicPeriod"/>
            </a:pPr>
            <a:r>
              <a:rPr lang="en-US" altLang="zh-TW" dirty="0">
                <a:solidFill>
                  <a:srgbClr val="000000"/>
                </a:solidFill>
                <a:sym typeface="Wingdings" pitchFamily="2" charset="2"/>
              </a:rPr>
              <a:t>When </a:t>
            </a:r>
            <a:r>
              <a:rPr lang="en-US" altLang="zh-TW" dirty="0" smtClean="0">
                <a:solidFill>
                  <a:srgbClr val="000000"/>
                </a:solidFill>
                <a:sym typeface="Wingdings" pitchFamily="2" charset="2"/>
              </a:rPr>
              <a:t>TA0CCR0 </a:t>
            </a:r>
            <a:r>
              <a:rPr lang="en-US" altLang="zh-TW" dirty="0">
                <a:solidFill>
                  <a:srgbClr val="000000"/>
                </a:solidFill>
                <a:sym typeface="Wingdings" pitchFamily="2" charset="2"/>
              </a:rPr>
              <a:t>== 99, set </a:t>
            </a:r>
            <a:r>
              <a:rPr lang="en-US" altLang="zh-TW" dirty="0" smtClean="0">
                <a:solidFill>
                  <a:srgbClr val="000000"/>
                </a:solidFill>
              </a:rPr>
              <a:t>TA0CCR0 </a:t>
            </a:r>
            <a:r>
              <a:rPr lang="en-US" altLang="zh-TW" dirty="0">
                <a:solidFill>
                  <a:srgbClr val="000000"/>
                </a:solidFill>
              </a:rPr>
              <a:t>CCIFG </a:t>
            </a:r>
            <a:r>
              <a:rPr lang="en-US" altLang="zh-TW" dirty="0" smtClean="0">
                <a:solidFill>
                  <a:srgbClr val="000000"/>
                </a:solidFill>
                <a:sym typeface="Wingdings" pitchFamily="2" charset="2"/>
              </a:rPr>
              <a:t>flag (discussed later)</a:t>
            </a:r>
            <a:endParaRPr lang="en-US" altLang="zh-TW" dirty="0">
              <a:solidFill>
                <a:srgbClr val="000000"/>
              </a:solidFill>
              <a:sym typeface="Wingdings" pitchFamily="2" charset="2"/>
            </a:endParaRPr>
          </a:p>
          <a:p>
            <a:pPr marL="914400" lvl="1" indent="-514350" eaLnBrk="1" hangingPunct="1">
              <a:buFont typeface="Calibri" pitchFamily="34" charset="0"/>
              <a:buAutoNum type="arabicPeriod"/>
            </a:pPr>
            <a:r>
              <a:rPr lang="en-US" altLang="zh-TW" dirty="0">
                <a:solidFill>
                  <a:srgbClr val="000000"/>
                </a:solidFill>
                <a:sym typeface="Wingdings" pitchFamily="2" charset="2"/>
              </a:rPr>
              <a:t>Reset timer to 0 and set TAIFG interrupt flag</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17</a:t>
            </a:fld>
            <a:endParaRPr lang="zh-TW" altLang="zh-TW"/>
          </a:p>
        </p:txBody>
      </p:sp>
      <p:pic>
        <p:nvPicPr>
          <p:cNvPr id="5" name="Picture 9"/>
          <p:cNvPicPr>
            <a:picLocks noChangeAspect="1" noChangeArrowheads="1"/>
          </p:cNvPicPr>
          <p:nvPr/>
        </p:nvPicPr>
        <p:blipFill>
          <a:blip r:embed="rId2"/>
          <a:srcRect/>
          <a:stretch>
            <a:fillRect/>
          </a:stretch>
        </p:blipFill>
        <p:spPr bwMode="auto">
          <a:xfrm>
            <a:off x="1258888" y="4115147"/>
            <a:ext cx="6780212" cy="1762125"/>
          </a:xfrm>
          <a:prstGeom prst="rect">
            <a:avLst/>
          </a:prstGeom>
          <a:noFill/>
          <a:ln w="9525">
            <a:noFill/>
            <a:miter lim="800000"/>
            <a:headEnd/>
            <a:tailEnd/>
          </a:ln>
        </p:spPr>
      </p:pic>
      <p:sp>
        <p:nvSpPr>
          <p:cNvPr id="6" name="文字方塊 6"/>
          <p:cNvSpPr txBox="1">
            <a:spLocks noChangeArrowheads="1"/>
          </p:cNvSpPr>
          <p:nvPr/>
        </p:nvSpPr>
        <p:spPr bwMode="auto">
          <a:xfrm>
            <a:off x="3708400" y="3942110"/>
            <a:ext cx="3889375" cy="830997"/>
          </a:xfrm>
          <a:prstGeom prst="rect">
            <a:avLst/>
          </a:prstGeom>
          <a:noFill/>
          <a:ln w="9525">
            <a:noFill/>
            <a:miter lim="800000"/>
            <a:headEnd/>
            <a:tailEnd/>
          </a:ln>
        </p:spPr>
        <p:txBody>
          <a:bodyPr>
            <a:spAutoFit/>
          </a:bodyPr>
          <a:lstStyle/>
          <a:p>
            <a:pPr algn="ctr"/>
            <a:r>
              <a:rPr lang="en-US" altLang="zh-TW" sz="2400" b="1" dirty="0">
                <a:solidFill>
                  <a:srgbClr val="FF0000"/>
                </a:solidFill>
                <a:latin typeface="+mn-lt"/>
              </a:rPr>
              <a:t>TAIFG is set, and </a:t>
            </a:r>
            <a:r>
              <a:rPr lang="en-US" altLang="zh-TW" sz="2400" b="1" dirty="0" smtClean="0">
                <a:solidFill>
                  <a:srgbClr val="FF0000"/>
                </a:solidFill>
                <a:latin typeface="+mn-lt"/>
              </a:rPr>
              <a:t>Timer0_A3 </a:t>
            </a:r>
            <a:r>
              <a:rPr lang="en-US" altLang="zh-TW" sz="2400" b="1" dirty="0">
                <a:solidFill>
                  <a:srgbClr val="FF0000"/>
                </a:solidFill>
                <a:latin typeface="+mn-lt"/>
              </a:rPr>
              <a:t>interrupts CPU</a:t>
            </a:r>
            <a:endParaRPr lang="zh-TW" altLang="en-US" sz="2400" b="1" dirty="0">
              <a:solidFill>
                <a:srgbClr val="FF0000"/>
              </a:solidFill>
              <a:latin typeface="+mn-lt"/>
            </a:endParaRPr>
          </a:p>
        </p:txBody>
      </p:sp>
      <p:cxnSp>
        <p:nvCxnSpPr>
          <p:cNvPr id="7" name="肘形接點 6"/>
          <p:cNvCxnSpPr/>
          <p:nvPr/>
        </p:nvCxnSpPr>
        <p:spPr>
          <a:xfrm rot="10800000" flipV="1">
            <a:off x="3635375" y="4367560"/>
            <a:ext cx="242888" cy="415925"/>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983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Continuous Mode</a:t>
            </a:r>
            <a:endParaRPr lang="zh-TW" altLang="en-US" dirty="0"/>
          </a:p>
        </p:txBody>
      </p:sp>
      <p:sp>
        <p:nvSpPr>
          <p:cNvPr id="3" name="內容版面配置區 2"/>
          <p:cNvSpPr>
            <a:spLocks noGrp="1"/>
          </p:cNvSpPr>
          <p:nvPr>
            <p:ph idx="1"/>
          </p:nvPr>
        </p:nvSpPr>
        <p:spPr/>
        <p:txBody>
          <a:bodyPr/>
          <a:lstStyle/>
          <a:p>
            <a:pPr eaLnBrk="1" hangingPunct="1"/>
            <a:r>
              <a:rPr lang="en-US" altLang="zh-TW" dirty="0"/>
              <a:t>In the continuous mode, the timer repeatedly counts up to 0FFFFh and restarts from zero </a:t>
            </a:r>
          </a:p>
          <a:p>
            <a:pPr eaLnBrk="1" hangingPunct="1"/>
            <a:r>
              <a:rPr lang="en-US" altLang="zh-TW" dirty="0"/>
              <a:t>The TAIFG interrupt flag is set when the timer resets from 0FFFFh to zero</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18</a:t>
            </a:fld>
            <a:endParaRPr lang="zh-TW" altLang="zh-TW"/>
          </a:p>
        </p:txBody>
      </p:sp>
      <p:pic>
        <p:nvPicPr>
          <p:cNvPr id="5" name="Picture 9"/>
          <p:cNvPicPr>
            <a:picLocks noChangeAspect="1" noChangeArrowheads="1"/>
          </p:cNvPicPr>
          <p:nvPr/>
        </p:nvPicPr>
        <p:blipFill>
          <a:blip r:embed="rId2"/>
          <a:srcRect/>
          <a:stretch>
            <a:fillRect/>
          </a:stretch>
        </p:blipFill>
        <p:spPr bwMode="auto">
          <a:xfrm>
            <a:off x="1187450" y="3356992"/>
            <a:ext cx="6831013" cy="1752600"/>
          </a:xfrm>
          <a:prstGeom prst="rect">
            <a:avLst/>
          </a:prstGeom>
          <a:noFill/>
          <a:ln w="9525">
            <a:noFill/>
            <a:miter lim="800000"/>
            <a:headEnd/>
            <a:tailEnd/>
          </a:ln>
        </p:spPr>
      </p:pic>
    </p:spTree>
    <p:extLst>
      <p:ext uri="{BB962C8B-B14F-4D97-AF65-F5344CB8AC3E}">
        <p14:creationId xmlns:p14="http://schemas.microsoft.com/office/powerpoint/2010/main" val="168177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580878D-7000-4834-97E7-6B98652ACEE2}" type="slidenum">
              <a:rPr lang="zh-TW" altLang="en-US"/>
              <a:pPr/>
              <a:t>1</a:t>
            </a:fld>
            <a:endParaRPr lang="zh-TW" altLang="zh-TW"/>
          </a:p>
        </p:txBody>
      </p:sp>
      <p:sp>
        <p:nvSpPr>
          <p:cNvPr id="907266" name="Rectangle 2"/>
          <p:cNvSpPr>
            <a:spLocks noGrp="1" noChangeArrowheads="1"/>
          </p:cNvSpPr>
          <p:nvPr>
            <p:ph type="title"/>
          </p:nvPr>
        </p:nvSpPr>
        <p:spPr/>
        <p:txBody>
          <a:bodyPr/>
          <a:lstStyle/>
          <a:p>
            <a:r>
              <a:rPr lang="en-US" altLang="zh-TW" dirty="0" smtClean="0"/>
              <a:t>Recall the Container Thermometer</a:t>
            </a:r>
            <a:endParaRPr lang="en-US" altLang="zh-TW" dirty="0"/>
          </a:p>
        </p:txBody>
      </p:sp>
      <p:sp>
        <p:nvSpPr>
          <p:cNvPr id="672771" name="Rectangle 3"/>
          <p:cNvSpPr>
            <a:spLocks noGrp="1" noChangeArrowheads="1"/>
          </p:cNvSpPr>
          <p:nvPr>
            <p:ph type="body" idx="1"/>
          </p:nvPr>
        </p:nvSpPr>
        <p:spPr/>
        <p:txBody>
          <a:bodyPr/>
          <a:lstStyle/>
          <a:p>
            <a:r>
              <a:rPr lang="en-US" altLang="zh-TW" dirty="0" smtClean="0"/>
              <a:t>Container thermometer: monitor the temperature of the interior of a container</a:t>
            </a:r>
          </a:p>
          <a:p>
            <a:pPr lvl="1"/>
            <a:r>
              <a:rPr lang="en-US" altLang="zh-TW" dirty="0" smtClean="0"/>
              <a:t>Monitor the temperature</a:t>
            </a:r>
            <a:br>
              <a:rPr lang="en-US" altLang="zh-TW" dirty="0" smtClean="0"/>
            </a:br>
            <a:r>
              <a:rPr lang="en-US" altLang="zh-TW" dirty="0" smtClean="0"/>
              <a:t>every 5 minutes</a:t>
            </a:r>
          </a:p>
          <a:p>
            <a:pPr lvl="1"/>
            <a:r>
              <a:rPr lang="en-US" altLang="zh-TW" dirty="0" smtClean="0"/>
              <a:t>Flash LED alarm at 1 Hz</a:t>
            </a:r>
          </a:p>
          <a:p>
            <a:pPr lvl="1"/>
            <a:r>
              <a:rPr lang="en-US" altLang="zh-TW" dirty="0" smtClean="0"/>
              <a:t>If the temperature rises above</a:t>
            </a:r>
            <a:br>
              <a:rPr lang="en-US" altLang="zh-TW" dirty="0" smtClean="0"/>
            </a:br>
            <a:r>
              <a:rPr lang="en-US" altLang="zh-TW" dirty="0" smtClean="0"/>
              <a:t>a threshold, flash the LED alarm</a:t>
            </a:r>
            <a:br>
              <a:rPr lang="en-US" altLang="zh-TW" dirty="0" smtClean="0"/>
            </a:br>
            <a:r>
              <a:rPr lang="en-US" altLang="zh-TW" dirty="0" smtClean="0"/>
              <a:t>at 3 Hz and notify backend server</a:t>
            </a:r>
          </a:p>
          <a:p>
            <a:pPr lvl="1"/>
            <a:r>
              <a:rPr lang="en-US" altLang="zh-TW" dirty="0" smtClean="0"/>
              <a:t>If the temperature drops below</a:t>
            </a:r>
            <a:br>
              <a:rPr lang="en-US" altLang="zh-TW" dirty="0" smtClean="0"/>
            </a:br>
            <a:r>
              <a:rPr lang="en-US" altLang="zh-TW" dirty="0" smtClean="0"/>
              <a:t>a threshold, return the LED alarm</a:t>
            </a:r>
            <a:br>
              <a:rPr lang="en-US" altLang="zh-TW" dirty="0" smtClean="0"/>
            </a:br>
            <a:r>
              <a:rPr lang="en-US" altLang="zh-TW" dirty="0" smtClean="0"/>
              <a:t>to normal and notify the server</a:t>
            </a:r>
          </a:p>
        </p:txBody>
      </p:sp>
      <p:pic>
        <p:nvPicPr>
          <p:cNvPr id="907281" name="Picture 17" descr="http://www.lioncontainers.co.uk/uploads/1/0/9/3/10939787/3452023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48586" y="1700808"/>
            <a:ext cx="3371886" cy="2733038"/>
          </a:xfrm>
          <a:prstGeom prst="rect">
            <a:avLst/>
          </a:prstGeom>
          <a:noFill/>
          <a:extLst>
            <a:ext uri="{909E8E84-426E-40DD-AFC4-6F175D3DCCD1}">
              <a14:hiddenFill xmlns:a14="http://schemas.microsoft.com/office/drawing/2010/main">
                <a:solidFill>
                  <a:srgbClr val="FFFFFF"/>
                </a:solidFill>
              </a14:hiddenFill>
            </a:ext>
          </a:extLst>
        </p:spPr>
      </p:pic>
      <p:pic>
        <p:nvPicPr>
          <p:cNvPr id="907285" name="Picture 21" descr="https://encrypted-tbn0.gstatic.com/images?q=tbn:ANd9GcSs4Prat_KzTznVmaAEMtpsUjoO5dBwwQrpnLa2_zd4XZTYFar8"/>
          <p:cNvPicPr>
            <a:picLocks noChangeAspect="1" noChangeArrowheads="1"/>
          </p:cNvPicPr>
          <p:nvPr/>
        </p:nvPicPr>
        <p:blipFill rotWithShape="1">
          <a:blip r:embed="rId3">
            <a:extLst>
              <a:ext uri="{28A0092B-C50C-407E-A947-70E740481C1C}">
                <a14:useLocalDpi xmlns:a14="http://schemas.microsoft.com/office/drawing/2010/main" val="0"/>
              </a:ext>
            </a:extLst>
          </a:blip>
          <a:srcRect l="23238" r="9564"/>
          <a:stretch/>
        </p:blipFill>
        <p:spPr bwMode="auto">
          <a:xfrm>
            <a:off x="6101238" y="4149080"/>
            <a:ext cx="851372" cy="148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1835696" y="2348880"/>
            <a:ext cx="1512168"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8" name="橢圓 7"/>
          <p:cNvSpPr/>
          <p:nvPr/>
        </p:nvSpPr>
        <p:spPr bwMode="auto">
          <a:xfrm>
            <a:off x="3491880" y="2779295"/>
            <a:ext cx="792088"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9" name="橢圓 8"/>
          <p:cNvSpPr/>
          <p:nvPr/>
        </p:nvSpPr>
        <p:spPr bwMode="auto">
          <a:xfrm>
            <a:off x="1439652" y="3932820"/>
            <a:ext cx="792088"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2195736" y="5589240"/>
            <a:ext cx="4153701" cy="461665"/>
          </a:xfrm>
          <a:prstGeom prst="rect">
            <a:avLst/>
          </a:prstGeom>
          <a:noFill/>
        </p:spPr>
        <p:txBody>
          <a:bodyPr wrap="none" rtlCol="0">
            <a:spAutoFit/>
          </a:bodyPr>
          <a:lstStyle/>
          <a:p>
            <a:r>
              <a:rPr lang="en-US" altLang="zh-TW" b="1" dirty="0" smtClean="0">
                <a:solidFill>
                  <a:srgbClr val="FF0000"/>
                </a:solidFill>
              </a:rPr>
              <a:t>Need to know exact time!</a:t>
            </a:r>
            <a:endParaRPr lang="zh-TW" altLang="en-US" b="1" dirty="0">
              <a:solidFill>
                <a:srgbClr val="FF0000"/>
              </a:solidFill>
            </a:endParaRPr>
          </a:p>
        </p:txBody>
      </p:sp>
    </p:spTree>
    <p:extLst>
      <p:ext uri="{BB962C8B-B14F-4D97-AF65-F5344CB8AC3E}">
        <p14:creationId xmlns:p14="http://schemas.microsoft.com/office/powerpoint/2010/main" val="70651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Up/Down </a:t>
            </a:r>
            <a:r>
              <a:rPr lang="en-US" altLang="zh-TW" dirty="0"/>
              <a:t>Mode</a:t>
            </a:r>
            <a:endParaRPr lang="zh-TW" altLang="en-US" dirty="0"/>
          </a:p>
        </p:txBody>
      </p:sp>
      <p:sp>
        <p:nvSpPr>
          <p:cNvPr id="3" name="內容版面配置區 2"/>
          <p:cNvSpPr>
            <a:spLocks noGrp="1"/>
          </p:cNvSpPr>
          <p:nvPr>
            <p:ph idx="1"/>
          </p:nvPr>
        </p:nvSpPr>
        <p:spPr/>
        <p:txBody>
          <a:bodyPr/>
          <a:lstStyle/>
          <a:p>
            <a:pPr eaLnBrk="1" fontAlgn="auto" hangingPunct="1">
              <a:spcAft>
                <a:spcPts val="0"/>
              </a:spcAft>
              <a:buFont typeface="Arial" pitchFamily="34" charset="0"/>
              <a:buChar char="•"/>
              <a:defRPr/>
            </a:pPr>
            <a:r>
              <a:rPr lang="en-US" altLang="zh-TW" dirty="0"/>
              <a:t>The up/down mode is used if the timer period must be different from 0FFFFh counts, and if a </a:t>
            </a:r>
            <a:r>
              <a:rPr lang="en-US" altLang="zh-TW" i="1" dirty="0"/>
              <a:t>symmetrical pulse generation </a:t>
            </a:r>
            <a:r>
              <a:rPr lang="en-US" altLang="zh-TW" dirty="0"/>
              <a:t>is needed. </a:t>
            </a:r>
          </a:p>
          <a:p>
            <a:pPr marL="0" indent="0" eaLnBrk="1" fontAlgn="auto" hangingPunct="1">
              <a:spcAft>
                <a:spcPts val="0"/>
              </a:spcAft>
              <a:buFont typeface="Arial" pitchFamily="34" charset="0"/>
              <a:buNone/>
              <a:defRPr/>
            </a:pPr>
            <a:r>
              <a:rPr lang="en-US" altLang="zh-TW" dirty="0">
                <a:sym typeface="Wingdings" pitchFamily="2" charset="2"/>
              </a:rPr>
              <a:t>     </a:t>
            </a:r>
            <a:r>
              <a:rPr lang="en-US" altLang="zh-TW" b="1" dirty="0"/>
              <a:t>The period is twice the value in </a:t>
            </a:r>
            <a:r>
              <a:rPr lang="en-US" altLang="zh-TW" b="1" dirty="0" smtClean="0"/>
              <a:t>TA0CCR0</a:t>
            </a:r>
            <a:endParaRPr lang="zh-TW" altLang="en-US" b="1"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19</a:t>
            </a:fld>
            <a:endParaRPr lang="zh-TW" altLang="zh-TW"/>
          </a:p>
        </p:txBody>
      </p:sp>
      <p:pic>
        <p:nvPicPr>
          <p:cNvPr id="5" name="Picture 3"/>
          <p:cNvPicPr>
            <a:picLocks noChangeAspect="1" noChangeArrowheads="1"/>
          </p:cNvPicPr>
          <p:nvPr/>
        </p:nvPicPr>
        <p:blipFill>
          <a:blip r:embed="rId2"/>
          <a:srcRect b="15598"/>
          <a:stretch>
            <a:fillRect/>
          </a:stretch>
        </p:blipFill>
        <p:spPr bwMode="auto">
          <a:xfrm>
            <a:off x="531813" y="3212976"/>
            <a:ext cx="8143875" cy="2130425"/>
          </a:xfrm>
          <a:prstGeom prst="rect">
            <a:avLst/>
          </a:prstGeom>
          <a:noFill/>
          <a:ln w="9525">
            <a:noFill/>
            <a:miter lim="800000"/>
            <a:headEnd/>
            <a:tailEnd/>
          </a:ln>
        </p:spPr>
      </p:pic>
      <p:grpSp>
        <p:nvGrpSpPr>
          <p:cNvPr id="6" name="群組 7"/>
          <p:cNvGrpSpPr>
            <a:grpSpLocks/>
          </p:cNvGrpSpPr>
          <p:nvPr/>
        </p:nvGrpSpPr>
        <p:grpSpPr bwMode="auto">
          <a:xfrm>
            <a:off x="4284663" y="3543176"/>
            <a:ext cx="2879725" cy="1511300"/>
            <a:chOff x="4572000" y="4398203"/>
            <a:chExt cx="2160240" cy="1479069"/>
          </a:xfrm>
        </p:grpSpPr>
        <p:cxnSp>
          <p:nvCxnSpPr>
            <p:cNvPr id="7" name="直線單箭頭接點 6"/>
            <p:cNvCxnSpPr/>
            <p:nvPr/>
          </p:nvCxnSpPr>
          <p:spPr>
            <a:xfrm>
              <a:off x="5508025" y="5157935"/>
              <a:ext cx="0" cy="719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6"/>
            <p:cNvSpPr txBox="1">
              <a:spLocks noChangeArrowheads="1"/>
            </p:cNvSpPr>
            <p:nvPr/>
          </p:nvSpPr>
          <p:spPr bwMode="auto">
            <a:xfrm>
              <a:off x="4572000" y="4398203"/>
              <a:ext cx="2160240" cy="813275"/>
            </a:xfrm>
            <a:prstGeom prst="rect">
              <a:avLst/>
            </a:prstGeom>
            <a:noFill/>
            <a:ln w="9525">
              <a:noFill/>
              <a:miter lim="800000"/>
              <a:headEnd/>
              <a:tailEnd/>
            </a:ln>
          </p:spPr>
          <p:txBody>
            <a:bodyPr>
              <a:spAutoFit/>
            </a:bodyPr>
            <a:lstStyle/>
            <a:p>
              <a:pPr algn="ctr"/>
              <a:r>
                <a:rPr lang="en-US" altLang="zh-TW" sz="2400" b="1" dirty="0">
                  <a:solidFill>
                    <a:srgbClr val="FF0000"/>
                  </a:solidFill>
                  <a:latin typeface="+mn-lt"/>
                </a:rPr>
                <a:t>Timer interrupts!</a:t>
              </a:r>
            </a:p>
            <a:p>
              <a:pPr algn="ctr"/>
              <a:r>
                <a:rPr lang="en-US" altLang="zh-TW" sz="2400" b="1" dirty="0">
                  <a:solidFill>
                    <a:srgbClr val="FF0000"/>
                  </a:solidFill>
                  <a:latin typeface="+mn-lt"/>
                </a:rPr>
                <a:t>(TAIFG is set)</a:t>
              </a:r>
              <a:endParaRPr lang="zh-TW" altLang="en-US" sz="2400" b="1" dirty="0">
                <a:solidFill>
                  <a:srgbClr val="FF0000"/>
                </a:solidFill>
                <a:latin typeface="+mn-lt"/>
              </a:endParaRPr>
            </a:p>
          </p:txBody>
        </p:sp>
      </p:grpSp>
    </p:spTree>
    <p:extLst>
      <p:ext uri="{BB962C8B-B14F-4D97-AF65-F5344CB8AC3E}">
        <p14:creationId xmlns:p14="http://schemas.microsoft.com/office/powerpoint/2010/main" val="1893628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err="1"/>
              <a:t>Timer_A</a:t>
            </a:r>
            <a:r>
              <a:rPr lang="en-US" altLang="zh-TW" dirty="0"/>
              <a:t> Capture/Compare Block</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20</a:t>
            </a:fld>
            <a:endParaRPr lang="zh-TW" altLang="zh-TW"/>
          </a:p>
        </p:txBody>
      </p:sp>
      <p:pic>
        <p:nvPicPr>
          <p:cNvPr id="6" name="Picture 2"/>
          <p:cNvPicPr>
            <a:picLocks noChangeAspect="1" noChangeArrowheads="1"/>
          </p:cNvPicPr>
          <p:nvPr/>
        </p:nvPicPr>
        <p:blipFill>
          <a:blip r:embed="rId3"/>
          <a:srcRect b="3564"/>
          <a:stretch>
            <a:fillRect/>
          </a:stretch>
        </p:blipFill>
        <p:spPr>
          <a:xfrm>
            <a:off x="292100" y="1196628"/>
            <a:ext cx="5287963" cy="5111750"/>
          </a:xfrm>
          <a:prstGeom prst="rect">
            <a:avLst/>
          </a:prstGeom>
        </p:spPr>
      </p:pic>
      <p:sp>
        <p:nvSpPr>
          <p:cNvPr id="7" name="矩形 6"/>
          <p:cNvSpPr/>
          <p:nvPr/>
        </p:nvSpPr>
        <p:spPr>
          <a:xfrm>
            <a:off x="2381250" y="1628428"/>
            <a:ext cx="1655763" cy="4318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8" name="矩形 7"/>
          <p:cNvSpPr/>
          <p:nvPr/>
        </p:nvSpPr>
        <p:spPr>
          <a:xfrm>
            <a:off x="4252913" y="1699866"/>
            <a:ext cx="431800" cy="2889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9" name="直線接點 8"/>
          <p:cNvCxnSpPr/>
          <p:nvPr/>
        </p:nvCxnSpPr>
        <p:spPr>
          <a:xfrm>
            <a:off x="4397375" y="1483966"/>
            <a:ext cx="14446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線接點 9"/>
          <p:cNvCxnSpPr/>
          <p:nvPr/>
        </p:nvCxnSpPr>
        <p:spPr>
          <a:xfrm>
            <a:off x="3100388" y="1915766"/>
            <a:ext cx="217487"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矩形 10"/>
          <p:cNvSpPr/>
          <p:nvPr/>
        </p:nvSpPr>
        <p:spPr>
          <a:xfrm>
            <a:off x="1157288" y="1268066"/>
            <a:ext cx="503237" cy="122396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12" name="直線接點 11"/>
          <p:cNvCxnSpPr/>
          <p:nvPr/>
        </p:nvCxnSpPr>
        <p:spPr>
          <a:xfrm>
            <a:off x="1157288" y="1483966"/>
            <a:ext cx="431800"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圓角矩形 12"/>
          <p:cNvSpPr/>
          <p:nvPr/>
        </p:nvSpPr>
        <p:spPr>
          <a:xfrm>
            <a:off x="436563" y="1196628"/>
            <a:ext cx="5040312" cy="1295400"/>
          </a:xfrm>
          <a:prstGeom prst="roundRect">
            <a:avLst/>
          </a:prstGeom>
          <a:noFill/>
          <a:ln>
            <a:solidFill>
              <a:schemeClr val="accent2">
                <a:lumMod val="60000"/>
                <a:lumOff val="40000"/>
              </a:schemeClr>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TW" altLang="en-US"/>
          </a:p>
        </p:txBody>
      </p:sp>
      <p:sp>
        <p:nvSpPr>
          <p:cNvPr id="14" name="文字方塊 19"/>
          <p:cNvSpPr txBox="1">
            <a:spLocks noChangeArrowheads="1"/>
          </p:cNvSpPr>
          <p:nvPr/>
        </p:nvSpPr>
        <p:spPr bwMode="auto">
          <a:xfrm>
            <a:off x="292100" y="980728"/>
            <a:ext cx="1492250" cy="366713"/>
          </a:xfrm>
          <a:prstGeom prst="rect">
            <a:avLst/>
          </a:prstGeom>
          <a:noFill/>
          <a:ln w="9525">
            <a:noFill/>
            <a:miter lim="800000"/>
            <a:headEnd/>
            <a:tailEnd/>
          </a:ln>
        </p:spPr>
        <p:txBody>
          <a:bodyPr wrap="none">
            <a:spAutoFit/>
          </a:bodyPr>
          <a:lstStyle/>
          <a:p>
            <a:r>
              <a:rPr lang="en-US" altLang="zh-TW" b="1">
                <a:solidFill>
                  <a:srgbClr val="002060"/>
                </a:solidFill>
              </a:rPr>
              <a:t>Timer Block</a:t>
            </a:r>
            <a:endParaRPr lang="zh-TW" altLang="en-US" b="1">
              <a:solidFill>
                <a:srgbClr val="002060"/>
              </a:solidFill>
            </a:endParaRPr>
          </a:p>
        </p:txBody>
      </p:sp>
      <p:sp>
        <p:nvSpPr>
          <p:cNvPr id="15" name="圓角矩形 14"/>
          <p:cNvSpPr/>
          <p:nvPr/>
        </p:nvSpPr>
        <p:spPr>
          <a:xfrm>
            <a:off x="365125" y="2779366"/>
            <a:ext cx="5111750" cy="3457575"/>
          </a:xfrm>
          <a:prstGeom prst="roundRect">
            <a:avLst/>
          </a:prstGeom>
          <a:noFill/>
          <a:ln>
            <a:solidFill>
              <a:schemeClr val="accent1">
                <a:lumMod val="75000"/>
              </a:schemeClr>
            </a:solidFill>
            <a:prstDash val="sysDash"/>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TW" altLang="en-US"/>
          </a:p>
        </p:txBody>
      </p:sp>
      <p:sp>
        <p:nvSpPr>
          <p:cNvPr id="16" name="文字方塊 21"/>
          <p:cNvSpPr txBox="1">
            <a:spLocks noChangeArrowheads="1"/>
          </p:cNvSpPr>
          <p:nvPr/>
        </p:nvSpPr>
        <p:spPr bwMode="auto">
          <a:xfrm>
            <a:off x="41275" y="2563466"/>
            <a:ext cx="2787650" cy="366712"/>
          </a:xfrm>
          <a:prstGeom prst="rect">
            <a:avLst/>
          </a:prstGeom>
          <a:noFill/>
          <a:ln w="9525">
            <a:noFill/>
            <a:miter lim="800000"/>
            <a:headEnd/>
            <a:tailEnd/>
          </a:ln>
        </p:spPr>
        <p:txBody>
          <a:bodyPr wrap="none">
            <a:spAutoFit/>
          </a:bodyPr>
          <a:lstStyle/>
          <a:p>
            <a:r>
              <a:rPr lang="en-US" altLang="zh-TW" b="1">
                <a:solidFill>
                  <a:srgbClr val="002060"/>
                </a:solidFill>
              </a:rPr>
              <a:t>Capture/Compare Block</a:t>
            </a:r>
            <a:endParaRPr lang="zh-TW" altLang="en-US" b="1">
              <a:solidFill>
                <a:srgbClr val="002060"/>
              </a:solidFill>
            </a:endParaRPr>
          </a:p>
        </p:txBody>
      </p:sp>
      <p:sp>
        <p:nvSpPr>
          <p:cNvPr id="17" name="矩形 16"/>
          <p:cNvSpPr/>
          <p:nvPr/>
        </p:nvSpPr>
        <p:spPr>
          <a:xfrm>
            <a:off x="3605213" y="3571528"/>
            <a:ext cx="1223962" cy="21748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18" name="矩形 17"/>
          <p:cNvSpPr/>
          <p:nvPr/>
        </p:nvSpPr>
        <p:spPr>
          <a:xfrm>
            <a:off x="4252913" y="4292253"/>
            <a:ext cx="360362" cy="7207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cxnSp>
        <p:nvCxnSpPr>
          <p:cNvPr id="19" name="直線接點 18"/>
          <p:cNvCxnSpPr/>
          <p:nvPr/>
        </p:nvCxnSpPr>
        <p:spPr>
          <a:xfrm>
            <a:off x="2381250" y="2420591"/>
            <a:ext cx="360363"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直線圖說文字 2 (加上框線和強調線) 19"/>
          <p:cNvSpPr>
            <a:spLocks/>
          </p:cNvSpPr>
          <p:nvPr/>
        </p:nvSpPr>
        <p:spPr bwMode="auto">
          <a:xfrm>
            <a:off x="5724525" y="1483966"/>
            <a:ext cx="3203575" cy="4393306"/>
          </a:xfrm>
          <a:prstGeom prst="accentBorderCallout2">
            <a:avLst>
              <a:gd name="adj1" fmla="val 3241"/>
              <a:gd name="adj2" fmla="val -2380"/>
              <a:gd name="adj3" fmla="val 3241"/>
              <a:gd name="adj4" fmla="val -6144"/>
              <a:gd name="adj5" fmla="val 35222"/>
              <a:gd name="adj6" fmla="val -16898"/>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000000">
                <a:alpha val="37999"/>
              </a:srgbClr>
            </a:outerShdw>
          </a:effectLst>
        </p:spPr>
        <p:txBody>
          <a:bodyPr anchor="ctr"/>
          <a:lstStyle/>
          <a:p>
            <a:pPr marL="179388" indent="-179388">
              <a:buFont typeface="Arial" charset="0"/>
              <a:buChar char="•"/>
              <a:defRPr/>
            </a:pPr>
            <a:r>
              <a:rPr lang="en-US" altLang="zh-TW" sz="2000" dirty="0">
                <a:solidFill>
                  <a:srgbClr val="000000"/>
                </a:solidFill>
                <a:latin typeface="+mn-lt"/>
              </a:rPr>
              <a:t>May contain several Capture/Compare </a:t>
            </a:r>
            <a:r>
              <a:rPr lang="en-US" altLang="zh-TW" sz="2000" dirty="0" smtClean="0">
                <a:solidFill>
                  <a:srgbClr val="000000"/>
                </a:solidFill>
                <a:latin typeface="+mn-lt"/>
              </a:rPr>
              <a:t>Blocks (</a:t>
            </a:r>
            <a:r>
              <a:rPr lang="en-US" altLang="zh-TW" sz="2000" dirty="0" smtClean="0">
                <a:latin typeface="+mn-lt"/>
              </a:rPr>
              <a:t>MSP430G2553 has 3 blocks for each of the 2 timers)</a:t>
            </a:r>
            <a:endParaRPr lang="en-US" altLang="zh-TW" sz="2000" dirty="0">
              <a:solidFill>
                <a:srgbClr val="000000"/>
              </a:solidFill>
              <a:latin typeface="+mn-lt"/>
            </a:endParaRPr>
          </a:p>
          <a:p>
            <a:pPr marL="179388" indent="-179388">
              <a:buFont typeface="Arial" charset="0"/>
              <a:buChar char="•"/>
              <a:defRPr/>
            </a:pPr>
            <a:r>
              <a:rPr lang="en-US" altLang="zh-TW" sz="2000" dirty="0">
                <a:solidFill>
                  <a:srgbClr val="000000"/>
                </a:solidFill>
                <a:latin typeface="+mn-lt"/>
              </a:rPr>
              <a:t>Each Capture/Compare Block is controlled by a control register, </a:t>
            </a:r>
            <a:r>
              <a:rPr lang="en-US" altLang="zh-TW" sz="2000" b="1" dirty="0" err="1">
                <a:solidFill>
                  <a:srgbClr val="000000"/>
                </a:solidFill>
                <a:latin typeface="+mn-lt"/>
              </a:rPr>
              <a:t>TACCTLx</a:t>
            </a:r>
            <a:endParaRPr lang="en-US" altLang="zh-TW" sz="2000" b="1" dirty="0">
              <a:solidFill>
                <a:srgbClr val="000000"/>
              </a:solidFill>
              <a:latin typeface="+mn-lt"/>
            </a:endParaRPr>
          </a:p>
          <a:p>
            <a:pPr marL="179388" indent="-179388">
              <a:buFont typeface="Arial" charset="0"/>
              <a:buChar char="•"/>
              <a:defRPr/>
            </a:pPr>
            <a:r>
              <a:rPr lang="en-US" altLang="zh-TW" sz="2000" dirty="0">
                <a:solidFill>
                  <a:srgbClr val="000000"/>
                </a:solidFill>
                <a:latin typeface="+mn-lt"/>
              </a:rPr>
              <a:t>Inside each Capture/Compare Block, the Capture/Compare Register, </a:t>
            </a:r>
            <a:r>
              <a:rPr lang="en-US" altLang="zh-TW" sz="2000" b="1" dirty="0" err="1">
                <a:solidFill>
                  <a:srgbClr val="000000"/>
                </a:solidFill>
                <a:latin typeface="+mn-lt"/>
              </a:rPr>
              <a:t>TACCRx</a:t>
            </a:r>
            <a:r>
              <a:rPr lang="en-US" altLang="zh-TW" sz="2000" dirty="0">
                <a:solidFill>
                  <a:srgbClr val="000000"/>
                </a:solidFill>
                <a:latin typeface="+mn-lt"/>
              </a:rPr>
              <a:t>, holds the count to configure the timer</a:t>
            </a:r>
          </a:p>
        </p:txBody>
      </p:sp>
    </p:spTree>
    <p:extLst>
      <p:ext uri="{BB962C8B-B14F-4D97-AF65-F5344CB8AC3E}">
        <p14:creationId xmlns:p14="http://schemas.microsoft.com/office/powerpoint/2010/main" val="38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Modes of Capture/Compare Block</a:t>
            </a:r>
            <a:endParaRPr lang="zh-TW" altLang="en-US" dirty="0"/>
          </a:p>
        </p:txBody>
      </p:sp>
      <p:sp>
        <p:nvSpPr>
          <p:cNvPr id="7" name="內容版面配置區 6"/>
          <p:cNvSpPr>
            <a:spLocks noGrp="1"/>
          </p:cNvSpPr>
          <p:nvPr>
            <p:ph idx="1"/>
          </p:nvPr>
        </p:nvSpPr>
        <p:spPr/>
        <p:txBody>
          <a:bodyPr/>
          <a:lstStyle/>
          <a:p>
            <a:pPr eaLnBrk="1" hangingPunct="1"/>
            <a:r>
              <a:rPr lang="en-US" altLang="zh-TW" dirty="0"/>
              <a:t>Compare mode: </a:t>
            </a:r>
            <a:r>
              <a:rPr lang="en-US" altLang="zh-TW" dirty="0" smtClean="0"/>
              <a:t>(CAP = 0)</a:t>
            </a:r>
            <a:endParaRPr lang="en-US" altLang="zh-TW" dirty="0"/>
          </a:p>
          <a:p>
            <a:pPr lvl="1" eaLnBrk="1" hangingPunct="1"/>
            <a:r>
              <a:rPr lang="en-US" altLang="zh-TW" dirty="0"/>
              <a:t>Compare the value of TAR with the value stored in </a:t>
            </a:r>
            <a:r>
              <a:rPr lang="en-US" altLang="zh-TW" dirty="0" err="1"/>
              <a:t>TACCRn</a:t>
            </a:r>
            <a:r>
              <a:rPr lang="en-US" altLang="zh-TW" dirty="0"/>
              <a:t> and update an output when they match</a:t>
            </a:r>
          </a:p>
          <a:p>
            <a:pPr eaLnBrk="1" hangingPunct="1"/>
            <a:r>
              <a:rPr lang="en-US" altLang="zh-TW" dirty="0"/>
              <a:t>Capture mode: </a:t>
            </a:r>
            <a:r>
              <a:rPr lang="en-US" altLang="zh-TW" dirty="0" smtClean="0"/>
              <a:t>(CAP = 1)</a:t>
            </a:r>
          </a:p>
          <a:p>
            <a:pPr lvl="1" eaLnBrk="1" hangingPunct="1"/>
            <a:r>
              <a:rPr lang="en-US" altLang="zh-TW" dirty="0" smtClean="0"/>
              <a:t>Used </a:t>
            </a:r>
            <a:r>
              <a:rPr lang="en-US" altLang="zh-TW" dirty="0"/>
              <a:t>to record time </a:t>
            </a:r>
            <a:r>
              <a:rPr lang="en-US" altLang="zh-TW" dirty="0" smtClean="0"/>
              <a:t>events </a:t>
            </a:r>
            <a:r>
              <a:rPr lang="en-US" altLang="zh-TW" dirty="0" smtClean="0">
                <a:sym typeface="Wingdings" panose="05000000000000000000" pitchFamily="2" charset="2"/>
              </a:rPr>
              <a:t> r</a:t>
            </a:r>
            <a:r>
              <a:rPr lang="en-US" altLang="zh-TW" dirty="0" smtClean="0"/>
              <a:t>ecords </a:t>
            </a:r>
            <a:r>
              <a:rPr lang="en-US" altLang="zh-TW" dirty="0"/>
              <a:t>the “time” (value in TAR) at which the input changes in </a:t>
            </a:r>
            <a:r>
              <a:rPr lang="en-US" altLang="zh-TW" dirty="0" err="1"/>
              <a:t>TACCRx</a:t>
            </a:r>
            <a:endParaRPr lang="en-US" altLang="zh-TW" dirty="0"/>
          </a:p>
          <a:p>
            <a:pPr lvl="1" eaLnBrk="1" hangingPunct="1"/>
            <a:r>
              <a:rPr lang="en-US" altLang="zh-TW" dirty="0"/>
              <a:t>The input, usually </a:t>
            </a:r>
            <a:r>
              <a:rPr lang="en-US" altLang="zh-TW" dirty="0" err="1"/>
              <a:t>CCIxA</a:t>
            </a:r>
            <a:r>
              <a:rPr lang="en-US" altLang="zh-TW" dirty="0"/>
              <a:t> and </a:t>
            </a:r>
            <a:r>
              <a:rPr lang="en-US" altLang="zh-TW" dirty="0" err="1"/>
              <a:t>CCIxB</a:t>
            </a:r>
            <a:r>
              <a:rPr lang="en-US" altLang="zh-TW" dirty="0"/>
              <a:t>, can be either external or internal from another peripheral or software, depending on board connections</a:t>
            </a:r>
            <a:endParaRPr lang="zh-TW" altLang="en-US" dirty="0"/>
          </a:p>
          <a:p>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21</a:t>
            </a:fld>
            <a:endParaRPr lang="zh-TW" altLang="zh-TW"/>
          </a:p>
        </p:txBody>
      </p:sp>
      <p:graphicFrame>
        <p:nvGraphicFramePr>
          <p:cNvPr id="8" name="Group 13"/>
          <p:cNvGraphicFramePr>
            <a:graphicFrameLocks noGrp="1"/>
          </p:cNvGraphicFramePr>
          <p:nvPr>
            <p:extLst>
              <p:ext uri="{D42A27DB-BD31-4B8C-83A1-F6EECF244321}">
                <p14:modId xmlns:p14="http://schemas.microsoft.com/office/powerpoint/2010/main" val="3611355578"/>
              </p:ext>
            </p:extLst>
          </p:nvPr>
        </p:nvGraphicFramePr>
        <p:xfrm>
          <a:off x="323850" y="5157440"/>
          <a:ext cx="8518525" cy="431800"/>
        </p:xfrm>
        <a:graphic>
          <a:graphicData uri="http://schemas.openxmlformats.org/drawingml/2006/table">
            <a:tbl>
              <a:tblPr/>
              <a:tblGrid>
                <a:gridCol w="8518525"/>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TA0CCR0 = 24000;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represent 2 sec with 12kHz </a:t>
                      </a:r>
                      <a:r>
                        <a:rPr kumimoji="0" lang="en-US" altLang="zh-TW" sz="2000" b="1" i="0" u="none" strike="noStrike" cap="none" normalizeH="0" baseline="0" dirty="0" err="1" smtClean="0">
                          <a:ln>
                            <a:noFill/>
                          </a:ln>
                          <a:solidFill>
                            <a:srgbClr val="0000FF"/>
                          </a:solidFill>
                          <a:effectLst/>
                          <a:latin typeface="Courier New" pitchFamily="49" charset="0"/>
                          <a:ea typeface="新細明體" charset="-120"/>
                          <a:cs typeface="Courier New" pitchFamily="49" charset="0"/>
                        </a:rPr>
                        <a:t>clk</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err="1" smtClean="0">
                          <a:ln>
                            <a:noFill/>
                          </a:ln>
                          <a:solidFill>
                            <a:srgbClr val="0000FF"/>
                          </a:solidFill>
                          <a:effectLst/>
                          <a:latin typeface="Courier New" pitchFamily="49" charset="0"/>
                          <a:ea typeface="新細明體" charset="-120"/>
                          <a:cs typeface="Courier New" pitchFamily="49" charset="0"/>
                        </a:rPr>
                        <a:t>src</a:t>
                      </a:r>
                      <a:endParaRPr kumimoji="0" lang="zh-TW"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endParaRPr>
                    </a:p>
                  </a:txBody>
                  <a:tcPr marL="93312" marR="93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2" name="文字方塊 1"/>
          <p:cNvSpPr txBox="1"/>
          <p:nvPr/>
        </p:nvSpPr>
        <p:spPr>
          <a:xfrm>
            <a:off x="611560" y="5661248"/>
            <a:ext cx="5288948" cy="369332"/>
          </a:xfrm>
          <a:prstGeom prst="rect">
            <a:avLst/>
          </a:prstGeom>
          <a:noFill/>
        </p:spPr>
        <p:txBody>
          <a:bodyPr wrap="none" rtlCol="0">
            <a:spAutoFit/>
          </a:bodyPr>
          <a:lstStyle/>
          <a:p>
            <a:pPr marL="0"/>
            <a:r>
              <a:rPr lang="en-US" altLang="zh-TW" sz="1800" dirty="0" smtClean="0">
                <a:latin typeface="+mn-lt"/>
              </a:rPr>
              <a:t>(12 kHz = 12,000 counts/sec </a:t>
            </a:r>
            <a:r>
              <a:rPr lang="en-US" altLang="zh-TW" sz="1800" dirty="0" smtClean="0">
                <a:latin typeface="+mn-lt"/>
                <a:sym typeface="Wingdings" panose="05000000000000000000" pitchFamily="2" charset="2"/>
              </a:rPr>
              <a:t> 24,000 counts = 2 sec.</a:t>
            </a:r>
            <a:r>
              <a:rPr lang="en-US" altLang="zh-TW" sz="1800" dirty="0" smtClean="0">
                <a:latin typeface="+mn-lt"/>
              </a:rPr>
              <a:t>)</a:t>
            </a:r>
            <a:endParaRPr lang="zh-TW" altLang="en-US" sz="1800" dirty="0">
              <a:latin typeface="+mn-lt"/>
            </a:endParaRPr>
          </a:p>
        </p:txBody>
      </p:sp>
    </p:spTree>
    <p:extLst>
      <p:ext uri="{BB962C8B-B14F-4D97-AF65-F5344CB8AC3E}">
        <p14:creationId xmlns:p14="http://schemas.microsoft.com/office/powerpoint/2010/main" val="58315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TACCTL (Capture/Compare Control Reg.)</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22</a:t>
            </a:fld>
            <a:endParaRPr lang="zh-TW" altLang="zh-TW"/>
          </a:p>
        </p:txBody>
      </p:sp>
      <p:pic>
        <p:nvPicPr>
          <p:cNvPr id="5" name="Picture 2"/>
          <p:cNvPicPr>
            <a:picLocks noChangeAspect="1" noChangeArrowheads="1"/>
          </p:cNvPicPr>
          <p:nvPr/>
        </p:nvPicPr>
        <p:blipFill rotWithShape="1">
          <a:blip r:embed="rId2"/>
          <a:srcRect t="7981"/>
          <a:stretch/>
        </p:blipFill>
        <p:spPr bwMode="auto">
          <a:xfrm>
            <a:off x="71438" y="1052736"/>
            <a:ext cx="9037637" cy="4981327"/>
          </a:xfrm>
          <a:prstGeom prst="rect">
            <a:avLst/>
          </a:prstGeom>
          <a:noFill/>
          <a:ln w="9525">
            <a:noFill/>
            <a:miter lim="800000"/>
            <a:headEnd/>
            <a:tailEnd/>
          </a:ln>
        </p:spPr>
      </p:pic>
    </p:spTree>
    <p:extLst>
      <p:ext uri="{BB962C8B-B14F-4D97-AF65-F5344CB8AC3E}">
        <p14:creationId xmlns:p14="http://schemas.microsoft.com/office/powerpoint/2010/main" val="997759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TACCTL cont’d</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23</a:t>
            </a:fld>
            <a:endParaRPr lang="zh-TW" altLang="zh-TW"/>
          </a:p>
        </p:txBody>
      </p:sp>
      <p:pic>
        <p:nvPicPr>
          <p:cNvPr id="4" name="Picture 2"/>
          <p:cNvPicPr>
            <a:picLocks noChangeAspect="1" noChangeArrowheads="1"/>
          </p:cNvPicPr>
          <p:nvPr/>
        </p:nvPicPr>
        <p:blipFill>
          <a:blip r:embed="rId2"/>
          <a:srcRect/>
          <a:stretch>
            <a:fillRect/>
          </a:stretch>
        </p:blipFill>
        <p:spPr bwMode="auto">
          <a:xfrm>
            <a:off x="1588" y="1052736"/>
            <a:ext cx="9124950" cy="5616575"/>
          </a:xfrm>
          <a:prstGeom prst="rect">
            <a:avLst/>
          </a:prstGeom>
          <a:noFill/>
          <a:ln w="9525">
            <a:noFill/>
            <a:miter lim="800000"/>
            <a:headEnd/>
            <a:tailEnd/>
          </a:ln>
        </p:spPr>
      </p:pic>
      <p:cxnSp>
        <p:nvCxnSpPr>
          <p:cNvPr id="5" name="直線接點 4"/>
          <p:cNvCxnSpPr/>
          <p:nvPr/>
        </p:nvCxnSpPr>
        <p:spPr>
          <a:xfrm>
            <a:off x="2051050" y="3932461"/>
            <a:ext cx="2305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051050" y="1268636"/>
            <a:ext cx="1008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橢圓 6"/>
          <p:cNvSpPr/>
          <p:nvPr/>
        </p:nvSpPr>
        <p:spPr bwMode="auto">
          <a:xfrm>
            <a:off x="0" y="5805264"/>
            <a:ext cx="611560" cy="424086"/>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024000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7CC5180E-90DA-43B8-8FFC-2DA67CA976B5}" type="slidenum">
              <a:rPr lang="zh-TW" altLang="en-US"/>
              <a:pPr/>
              <a:t>24</a:t>
            </a:fld>
            <a:endParaRPr lang="zh-TW" altLang="zh-TW"/>
          </a:p>
        </p:txBody>
      </p:sp>
      <p:sp>
        <p:nvSpPr>
          <p:cNvPr id="919554" name="標題 1"/>
          <p:cNvSpPr>
            <a:spLocks noGrp="1"/>
          </p:cNvSpPr>
          <p:nvPr>
            <p:ph type="title"/>
          </p:nvPr>
        </p:nvSpPr>
        <p:spPr/>
        <p:txBody>
          <a:bodyPr/>
          <a:lstStyle/>
          <a:p>
            <a:r>
              <a:rPr lang="en-US" altLang="zh-TW"/>
              <a:t>Sample Code 1 for Timer_A</a:t>
            </a:r>
            <a:endParaRPr lang="zh-TW" altLang="en-US"/>
          </a:p>
        </p:txBody>
      </p:sp>
      <p:sp>
        <p:nvSpPr>
          <p:cNvPr id="3" name="內容版面配置區 2"/>
          <p:cNvSpPr>
            <a:spLocks noGrp="1"/>
          </p:cNvSpPr>
          <p:nvPr>
            <p:ph type="body" idx="1"/>
          </p:nvPr>
        </p:nvSpPr>
        <p:spPr/>
        <p:txBody>
          <a:bodyPr/>
          <a:lstStyle/>
          <a:p>
            <a:pPr>
              <a:spcBef>
                <a:spcPts val="300"/>
              </a:spcBef>
            </a:pPr>
            <a:r>
              <a:rPr lang="en-US" altLang="zh-TW" dirty="0"/>
              <a:t>Goal: simplest way to flash an LED at </a:t>
            </a:r>
            <a:r>
              <a:rPr lang="en-US" altLang="zh-TW" dirty="0" smtClean="0"/>
              <a:t>1 Hz</a:t>
            </a:r>
            <a:endParaRPr lang="en-US" altLang="zh-TW" dirty="0"/>
          </a:p>
          <a:p>
            <a:pPr lvl="1">
              <a:spcBef>
                <a:spcPts val="300"/>
              </a:spcBef>
            </a:pPr>
            <a:r>
              <a:rPr lang="en-US" altLang="zh-TW" dirty="0"/>
              <a:t>Need an event to trigger the flashing </a:t>
            </a:r>
            <a:br>
              <a:rPr lang="en-US" altLang="zh-TW" dirty="0"/>
            </a:br>
            <a:r>
              <a:rPr lang="en-US" altLang="zh-TW" dirty="0">
                <a:sym typeface="Wingdings" panose="05000000000000000000" pitchFamily="2" charset="2"/>
              </a:rPr>
              <a:t> counter (TAR) overflow</a:t>
            </a:r>
            <a:endParaRPr lang="en-US" altLang="zh-TW" dirty="0"/>
          </a:p>
          <a:p>
            <a:pPr lvl="1">
              <a:spcBef>
                <a:spcPts val="300"/>
              </a:spcBef>
            </a:pPr>
            <a:r>
              <a:rPr lang="en-US" altLang="zh-TW" dirty="0"/>
              <a:t>Need a way to detect the event</a:t>
            </a:r>
            <a:br>
              <a:rPr lang="en-US" altLang="zh-TW" dirty="0"/>
            </a:br>
            <a:r>
              <a:rPr lang="en-US" altLang="zh-TW" dirty="0">
                <a:sym typeface="Wingdings" panose="05000000000000000000" pitchFamily="2" charset="2"/>
              </a:rPr>
              <a:t> CPU </a:t>
            </a:r>
            <a:r>
              <a:rPr lang="en-US" altLang="zh-TW" dirty="0"/>
              <a:t>polling</a:t>
            </a:r>
          </a:p>
          <a:p>
            <a:pPr>
              <a:spcBef>
                <a:spcPts val="300"/>
              </a:spcBef>
            </a:pPr>
            <a:r>
              <a:rPr lang="en-US" altLang="zh-TW" dirty="0"/>
              <a:t>How to make TAR overflow at 1 Hz?</a:t>
            </a:r>
          </a:p>
          <a:p>
            <a:pPr lvl="1">
              <a:spcBef>
                <a:spcPts val="300"/>
              </a:spcBef>
            </a:pPr>
            <a:r>
              <a:rPr lang="en-US" altLang="zh-TW" dirty="0"/>
              <a:t>Use SMCLK clock (discussed later) at 800 KHz</a:t>
            </a:r>
          </a:p>
          <a:p>
            <a:pPr lvl="1">
              <a:spcBef>
                <a:spcPts val="300"/>
              </a:spcBef>
            </a:pPr>
            <a:r>
              <a:rPr lang="en-US" altLang="zh-TW" dirty="0"/>
              <a:t>When TAR (16 bits) overflows, it has counted 2</a:t>
            </a:r>
            <a:r>
              <a:rPr lang="en-US" altLang="zh-TW" baseline="30000" dirty="0"/>
              <a:t>16</a:t>
            </a:r>
            <a:r>
              <a:rPr lang="en-US" altLang="zh-TW" dirty="0"/>
              <a:t>, equivalent to a period of 2</a:t>
            </a:r>
            <a:r>
              <a:rPr lang="en-US" altLang="zh-TW" baseline="30000" dirty="0"/>
              <a:t>16</a:t>
            </a:r>
            <a:r>
              <a:rPr lang="en-US" altLang="zh-TW" dirty="0"/>
              <a:t>/800KHz ≈ 0.08 sec</a:t>
            </a:r>
          </a:p>
          <a:p>
            <a:pPr lvl="1">
              <a:spcBef>
                <a:spcPts val="300"/>
              </a:spcBef>
            </a:pPr>
            <a:r>
              <a:rPr lang="en-US" altLang="zh-TW" dirty="0"/>
              <a:t>Divide the frequency of the clock by 8 to give a period of about 0.66 sec </a:t>
            </a:r>
            <a:r>
              <a:rPr lang="en-US" altLang="zh-TW" dirty="0">
                <a:sym typeface="Wingdings" panose="05000000000000000000" pitchFamily="2" charset="2"/>
              </a:rPr>
              <a:t></a:t>
            </a:r>
            <a:r>
              <a:rPr lang="en-US" altLang="zh-TW" dirty="0"/>
              <a:t> close enough!</a:t>
            </a:r>
          </a:p>
          <a:p>
            <a:pPr lvl="1">
              <a:spcBef>
                <a:spcPts val="300"/>
              </a:spcBef>
            </a:pPr>
            <a:r>
              <a:rPr lang="en-US" altLang="zh-TW" dirty="0"/>
              <a:t>Continuously count up; on overflow return to 0</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par>
                          <p:cTn id="52" fill="hold">
                            <p:stCondLst>
                              <p:cond delay="288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5"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7"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1"/>
          </p:nvPr>
        </p:nvSpPr>
        <p:spPr/>
        <p:txBody>
          <a:bodyPr/>
          <a:lstStyle/>
          <a:p>
            <a:fld id="{418C5C89-EDBE-429D-BAD6-730998F2293C}" type="slidenum">
              <a:rPr lang="zh-TW" altLang="en-US"/>
              <a:pPr/>
              <a:t>25</a:t>
            </a:fld>
            <a:endParaRPr lang="zh-TW" altLang="zh-TW"/>
          </a:p>
        </p:txBody>
      </p:sp>
      <p:sp>
        <p:nvSpPr>
          <p:cNvPr id="920579" name="標題 4"/>
          <p:cNvSpPr>
            <a:spLocks noGrp="1"/>
          </p:cNvSpPr>
          <p:nvPr>
            <p:ph type="title"/>
          </p:nvPr>
        </p:nvSpPr>
        <p:spPr/>
        <p:txBody>
          <a:bodyPr/>
          <a:lstStyle/>
          <a:p>
            <a:r>
              <a:rPr lang="en-US" altLang="zh-TW"/>
              <a:t>Sample Code 1 for Timer_A</a:t>
            </a: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369399313"/>
              </p:ext>
            </p:extLst>
          </p:nvPr>
        </p:nvGraphicFramePr>
        <p:xfrm>
          <a:off x="395536" y="1294218"/>
          <a:ext cx="8352730" cy="4511046"/>
        </p:xfrm>
        <a:graphic>
          <a:graphicData uri="http://schemas.openxmlformats.org/drawingml/2006/table">
            <a:tbl>
              <a:tblPr/>
              <a:tblGrid>
                <a:gridCol w="8352730"/>
              </a:tblGrid>
              <a:tr h="4176712">
                <a:tc>
                  <a:txBody>
                    <a:bodyPr/>
                    <a:lstStyle/>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#define LED1 BIT0</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void main(void) {</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WDTCTL = WDTPW|WDTHOLD; </a:t>
                      </a:r>
                      <a:r>
                        <a:rPr lang="en-US" altLang="zh-TW" sz="2000" b="1" i="1" kern="1200" baseline="0" dirty="0" smtClean="0">
                          <a:solidFill>
                            <a:schemeClr val="tx1"/>
                          </a:solidFill>
                          <a:latin typeface="Courier New" pitchFamily="49" charset="0"/>
                          <a:ea typeface="+mn-ea"/>
                          <a:cs typeface="Courier New" pitchFamily="49" charset="0"/>
                        </a:rPr>
                        <a:t>// Stop watchdog timer</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P1OUT = ˜~LED1;</a:t>
                      </a:r>
                      <a:endParaRPr lang="en-US" altLang="zh-TW" sz="2000" b="1" i="1" kern="1200" baseline="0" dirty="0" smtClean="0">
                        <a:solidFill>
                          <a:schemeClr val="tx1"/>
                        </a:solidFill>
                        <a:latin typeface="Courier New" pitchFamily="49" charset="0"/>
                        <a:ea typeface="+mn-ea"/>
                        <a:cs typeface="Courier New" pitchFamily="49" charset="0"/>
                      </a:endParaRP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P1DIR = LED1;</a:t>
                      </a:r>
                      <a:endParaRPr lang="en-US" altLang="zh-TW" sz="2000" b="1" i="1" kern="1200" baseline="0" dirty="0" smtClean="0">
                        <a:solidFill>
                          <a:schemeClr val="tx1"/>
                        </a:solidFill>
                        <a:latin typeface="Courier New" pitchFamily="49" charset="0"/>
                        <a:ea typeface="+mn-ea"/>
                        <a:cs typeface="Courier New" pitchFamily="49" charset="0"/>
                      </a:endParaRP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TA0CTL = MC_2|ID_3|TASSEL_2|TACLR; </a:t>
                      </a:r>
                      <a:r>
                        <a:rPr lang="en-US" altLang="zh-TW" sz="2000" b="1" i="1" kern="1200" baseline="0" dirty="0" smtClean="0">
                          <a:solidFill>
                            <a:schemeClr val="tx1"/>
                          </a:solidFill>
                          <a:latin typeface="Courier New" pitchFamily="49" charset="0"/>
                          <a:ea typeface="+mn-ea"/>
                          <a:cs typeface="Courier New" pitchFamily="49" charset="0"/>
                        </a:rPr>
                        <a:t>//Setup </a:t>
                      </a:r>
                      <a:r>
                        <a:rPr lang="en-US" altLang="zh-TW" sz="2000" b="1" i="1" kern="1200" baseline="0" dirty="0" err="1" smtClean="0">
                          <a:solidFill>
                            <a:schemeClr val="tx1"/>
                          </a:solidFill>
                          <a:latin typeface="Courier New" pitchFamily="49" charset="0"/>
                          <a:ea typeface="+mn-ea"/>
                          <a:cs typeface="Courier New" pitchFamily="49" charset="0"/>
                        </a:rPr>
                        <a:t>Timer_A</a:t>
                      </a:r>
                      <a:endParaRPr lang="en-US" altLang="zh-TW" sz="2000" b="1" i="1" kern="1200" baseline="0" dirty="0" smtClean="0">
                        <a:solidFill>
                          <a:schemeClr val="tx1"/>
                        </a:solidFill>
                        <a:latin typeface="Courier New" pitchFamily="49" charset="0"/>
                        <a:ea typeface="+mn-ea"/>
                        <a:cs typeface="Courier New" pitchFamily="49" charset="0"/>
                      </a:endParaRP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for (;;) { </a:t>
                      </a:r>
                      <a:r>
                        <a:rPr lang="en-US" altLang="zh-TW" sz="2000" b="1" i="1" kern="1200" baseline="0" dirty="0" smtClean="0">
                          <a:solidFill>
                            <a:schemeClr val="tx1"/>
                          </a:solidFill>
                          <a:latin typeface="Courier New" pitchFamily="49" charset="0"/>
                          <a:ea typeface="+mn-ea"/>
                          <a:cs typeface="Courier New" pitchFamily="49" charset="0"/>
                        </a:rPr>
                        <a:t>// Loop forever</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while (TA0CTL_bit.TAIFG == 0) { </a:t>
                      </a:r>
                      <a:r>
                        <a:rPr lang="en-US" altLang="zh-TW" sz="2000" b="1" i="1" kern="1200" baseline="0" dirty="0" smtClean="0">
                          <a:solidFill>
                            <a:schemeClr val="tx1"/>
                          </a:solidFill>
                          <a:latin typeface="Courier New" pitchFamily="49" charset="0"/>
                          <a:ea typeface="+mn-ea"/>
                          <a:cs typeface="Courier New" pitchFamily="49" charset="0"/>
                        </a:rPr>
                        <a:t>// Wait overflow</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 </a:t>
                      </a:r>
                      <a:r>
                        <a:rPr lang="en-US" altLang="zh-TW" sz="2000" b="1" i="1" kern="1200" baseline="0" dirty="0" smtClean="0">
                          <a:solidFill>
                            <a:schemeClr val="tx1"/>
                          </a:solidFill>
                          <a:latin typeface="Courier New" pitchFamily="49" charset="0"/>
                          <a:ea typeface="+mn-ea"/>
                          <a:cs typeface="Courier New" pitchFamily="49" charset="0"/>
                        </a:rPr>
                        <a:t>// CPU polling and doing nothing</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TA0CTL_bit.TAIFG = 0; </a:t>
                      </a:r>
                      <a:r>
                        <a:rPr lang="en-US" altLang="zh-TW" sz="2000" b="1" i="1" kern="1200" baseline="0" dirty="0" smtClean="0">
                          <a:solidFill>
                            <a:schemeClr val="tx1"/>
                          </a:solidFill>
                          <a:latin typeface="Courier New" pitchFamily="49" charset="0"/>
                          <a:ea typeface="+mn-ea"/>
                          <a:cs typeface="Courier New" pitchFamily="49" charset="0"/>
                        </a:rPr>
                        <a:t>// Clear overflow flag</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P1OUT ˆ= LED1;       </a:t>
                      </a:r>
                      <a:r>
                        <a:rPr lang="en-US" altLang="zh-TW" sz="2000" b="1" i="1" kern="1200" baseline="0" dirty="0" smtClean="0">
                          <a:solidFill>
                            <a:schemeClr val="tx1"/>
                          </a:solidFill>
                          <a:latin typeface="Courier New" pitchFamily="49" charset="0"/>
                          <a:ea typeface="+mn-ea"/>
                          <a:cs typeface="Courier New" pitchFamily="49" charset="0"/>
                        </a:rPr>
                        <a:t>// Toggle LEDs</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  } </a:t>
                      </a:r>
                      <a:r>
                        <a:rPr lang="en-US" altLang="zh-TW" sz="2000" b="1" i="1" kern="1200" baseline="0" dirty="0" smtClean="0">
                          <a:solidFill>
                            <a:schemeClr val="tx1"/>
                          </a:solidFill>
                          <a:latin typeface="Courier New" pitchFamily="49" charset="0"/>
                          <a:ea typeface="+mn-ea"/>
                          <a:cs typeface="Courier New" pitchFamily="49" charset="0"/>
                        </a:rPr>
                        <a:t>// Back around infinite loop</a:t>
                      </a:r>
                    </a:p>
                    <a:p>
                      <a:pPr>
                        <a:spcBef>
                          <a:spcPts val="300"/>
                        </a:spcBef>
                      </a:pPr>
                      <a:r>
                        <a:rPr lang="en-US" altLang="zh-TW" sz="2000" b="1" kern="1200" baseline="0" dirty="0" smtClean="0">
                          <a:solidFill>
                            <a:schemeClr val="tx1"/>
                          </a:solidFill>
                          <a:latin typeface="Courier New" pitchFamily="49" charset="0"/>
                          <a:ea typeface="+mn-ea"/>
                          <a:cs typeface="Courier New" pitchFamily="49" charset="0"/>
                        </a:rPr>
                        <a:t>}</a:t>
                      </a:r>
                      <a:endParaRPr kumimoji="0" lang="en-US" altLang="zh-TW" sz="2400" b="1" i="0" u="none" strike="noStrike" cap="none" normalizeH="0" baseline="0" dirty="0">
                        <a:ln>
                          <a:noFill/>
                        </a:ln>
                        <a:solidFill>
                          <a:srgbClr val="000000"/>
                        </a:solidFill>
                        <a:effectLst/>
                        <a:latin typeface="Courier New" pitchFamily="49" charset="0"/>
                        <a:ea typeface="標楷體" charset="0"/>
                        <a:cs typeface="Courier New" pitchFamily="49"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556DCD1A-F2DC-4D3D-BA4C-A5F8432C729E}" type="slidenum">
              <a:rPr lang="zh-TW" altLang="en-US"/>
              <a:pPr/>
              <a:t>26</a:t>
            </a:fld>
            <a:endParaRPr lang="zh-TW" altLang="zh-TW"/>
          </a:p>
        </p:txBody>
      </p:sp>
      <p:sp>
        <p:nvSpPr>
          <p:cNvPr id="922626" name="標題 3"/>
          <p:cNvSpPr>
            <a:spLocks noGrp="1"/>
          </p:cNvSpPr>
          <p:nvPr>
            <p:ph type="title"/>
          </p:nvPr>
        </p:nvSpPr>
        <p:spPr/>
        <p:txBody>
          <a:bodyPr/>
          <a:lstStyle/>
          <a:p>
            <a:r>
              <a:rPr lang="en-US" altLang="zh-TW"/>
              <a:t>Sample Code Settings Explained</a:t>
            </a:r>
            <a:endParaRPr lang="zh-TW" altLang="en-US"/>
          </a:p>
        </p:txBody>
      </p:sp>
      <p:sp>
        <p:nvSpPr>
          <p:cNvPr id="922627" name="內容版面配置區 4"/>
          <p:cNvSpPr>
            <a:spLocks noGrp="1"/>
          </p:cNvSpPr>
          <p:nvPr>
            <p:ph type="body" idx="1"/>
          </p:nvPr>
        </p:nvSpPr>
        <p:spPr/>
        <p:txBody>
          <a:bodyPr/>
          <a:lstStyle/>
          <a:p>
            <a:pPr>
              <a:buFontTx/>
              <a:buNone/>
            </a:pPr>
            <a:r>
              <a:rPr lang="en-US" altLang="zh-TW" dirty="0"/>
              <a:t>The following symbols are defined in header file:</a:t>
            </a:r>
          </a:p>
          <a:p>
            <a:r>
              <a:rPr lang="en-US" altLang="zh-TW" dirty="0"/>
              <a:t>MC_2: set MC of </a:t>
            </a:r>
            <a:r>
              <a:rPr lang="en-US" altLang="zh-TW" dirty="0" smtClean="0"/>
              <a:t>TA0CTL </a:t>
            </a:r>
            <a:r>
              <a:rPr lang="en-US" altLang="zh-TW" dirty="0"/>
              <a:t>to </a:t>
            </a:r>
            <a:r>
              <a:rPr lang="en-US" altLang="zh-TW" dirty="0" smtClean="0"/>
              <a:t>10</a:t>
            </a:r>
            <a:r>
              <a:rPr lang="en-US" altLang="zh-TW" baseline="-25000" dirty="0" smtClean="0"/>
              <a:t>2</a:t>
            </a:r>
            <a:r>
              <a:rPr lang="en-US" altLang="zh-TW" dirty="0" smtClean="0"/>
              <a:t> </a:t>
            </a:r>
            <a:r>
              <a:rPr lang="en-US" altLang="zh-TW" dirty="0"/>
              <a:t>(continuous mode)</a:t>
            </a:r>
          </a:p>
          <a:p>
            <a:r>
              <a:rPr lang="en-US" altLang="zh-TW" dirty="0"/>
              <a:t>ID_3: set ID of </a:t>
            </a:r>
            <a:r>
              <a:rPr lang="en-US" altLang="zh-TW" dirty="0" smtClean="0"/>
              <a:t>TA0CTL </a:t>
            </a:r>
            <a:r>
              <a:rPr lang="en-US" altLang="zh-TW" dirty="0"/>
              <a:t>to </a:t>
            </a:r>
            <a:r>
              <a:rPr lang="en-US" altLang="zh-TW" dirty="0" smtClean="0"/>
              <a:t>11</a:t>
            </a:r>
            <a:r>
              <a:rPr lang="en-US" altLang="zh-TW" baseline="-25000" dirty="0" smtClean="0"/>
              <a:t>2</a:t>
            </a:r>
            <a:r>
              <a:rPr lang="en-US" altLang="zh-TW" dirty="0" smtClean="0"/>
              <a:t> </a:t>
            </a:r>
            <a:r>
              <a:rPr lang="en-US" altLang="zh-TW" dirty="0"/>
              <a:t>(divide freq. by 8)</a:t>
            </a:r>
          </a:p>
          <a:p>
            <a:r>
              <a:rPr lang="en-US" altLang="zh-TW" dirty="0"/>
              <a:t>TASSEL_2: set TASSEL to 10 (use SMCLK)</a:t>
            </a:r>
          </a:p>
          <a:p>
            <a:r>
              <a:rPr lang="en-US" altLang="zh-TW" dirty="0"/>
              <a:t>TACLR: clear the counter, the divider, and the direction of the count</a:t>
            </a:r>
            <a:endParaRPr lang="zh-TW" altLang="en-US" dirty="0"/>
          </a:p>
        </p:txBody>
      </p:sp>
      <p:grpSp>
        <p:nvGrpSpPr>
          <p:cNvPr id="6" name="群組 17"/>
          <p:cNvGrpSpPr>
            <a:grpSpLocks/>
          </p:cNvGrpSpPr>
          <p:nvPr/>
        </p:nvGrpSpPr>
        <p:grpSpPr bwMode="auto">
          <a:xfrm>
            <a:off x="611560" y="4077072"/>
            <a:ext cx="8210724" cy="1911226"/>
            <a:chOff x="395536" y="1589038"/>
            <a:chExt cx="8390144" cy="2127994"/>
          </a:xfrm>
        </p:grpSpPr>
        <p:pic>
          <p:nvPicPr>
            <p:cNvPr id="7" name="Picture 3"/>
            <p:cNvPicPr>
              <a:picLocks noChangeAspect="1" noChangeArrowheads="1"/>
            </p:cNvPicPr>
            <p:nvPr/>
          </p:nvPicPr>
          <p:blipFill>
            <a:blip r:embed="rId2"/>
            <a:srcRect/>
            <a:stretch>
              <a:fillRect/>
            </a:stretch>
          </p:blipFill>
          <p:spPr bwMode="auto">
            <a:xfrm>
              <a:off x="395536" y="1589038"/>
              <a:ext cx="8390144" cy="2127994"/>
            </a:xfrm>
            <a:prstGeom prst="rect">
              <a:avLst/>
            </a:prstGeom>
            <a:noFill/>
            <a:ln w="9525">
              <a:noFill/>
              <a:miter lim="800000"/>
              <a:headEnd/>
              <a:tailEnd/>
            </a:ln>
          </p:spPr>
        </p:pic>
        <p:sp>
          <p:nvSpPr>
            <p:cNvPr id="8" name="矩形 7"/>
            <p:cNvSpPr/>
            <p:nvPr/>
          </p:nvSpPr>
          <p:spPr>
            <a:xfrm>
              <a:off x="3707142" y="2348128"/>
              <a:ext cx="2592452" cy="6495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F8FF449D-499F-4AB1-BEB2-53B6AFCBF59E}" type="slidenum">
              <a:rPr lang="zh-TW" altLang="en-US"/>
              <a:pPr/>
              <a:t>27</a:t>
            </a:fld>
            <a:endParaRPr lang="zh-TW" altLang="zh-TW"/>
          </a:p>
        </p:txBody>
      </p:sp>
      <p:sp>
        <p:nvSpPr>
          <p:cNvPr id="923650" name="標題 1"/>
          <p:cNvSpPr>
            <a:spLocks noGrp="1"/>
          </p:cNvSpPr>
          <p:nvPr>
            <p:ph type="title"/>
          </p:nvPr>
        </p:nvSpPr>
        <p:spPr/>
        <p:txBody>
          <a:bodyPr/>
          <a:lstStyle/>
          <a:p>
            <a:r>
              <a:rPr lang="en-US" altLang="zh-TW" dirty="0"/>
              <a:t>Sample Code 2 for </a:t>
            </a:r>
            <a:r>
              <a:rPr lang="en-US" altLang="zh-TW" dirty="0" err="1" smtClean="0"/>
              <a:t>Timer_A</a:t>
            </a:r>
            <a:endParaRPr lang="zh-TW" altLang="en-US" dirty="0"/>
          </a:p>
        </p:txBody>
      </p:sp>
      <p:sp>
        <p:nvSpPr>
          <p:cNvPr id="923651" name="內容版面配置區 2"/>
          <p:cNvSpPr>
            <a:spLocks noGrp="1"/>
          </p:cNvSpPr>
          <p:nvPr>
            <p:ph type="body" idx="1"/>
          </p:nvPr>
        </p:nvSpPr>
        <p:spPr/>
        <p:txBody>
          <a:bodyPr/>
          <a:lstStyle/>
          <a:p>
            <a:r>
              <a:rPr lang="en-US" altLang="zh-TW" dirty="0"/>
              <a:t>Can have more accurate time if we can control the amount to count</a:t>
            </a:r>
          </a:p>
          <a:p>
            <a:pPr lvl="1"/>
            <a:r>
              <a:rPr lang="en-US" altLang="zh-TW" dirty="0"/>
              <a:t>The maximum desired value of the count is programmed into </a:t>
            </a:r>
            <a:r>
              <a:rPr lang="en-US" altLang="zh-TW" dirty="0" smtClean="0"/>
              <a:t>TA0CCR0</a:t>
            </a:r>
            <a:endParaRPr lang="en-US" altLang="zh-TW" dirty="0"/>
          </a:p>
          <a:p>
            <a:pPr lvl="1"/>
            <a:r>
              <a:rPr lang="en-US" altLang="zh-TW" dirty="0" smtClean="0"/>
              <a:t>TA0R </a:t>
            </a:r>
            <a:r>
              <a:rPr lang="en-US" altLang="zh-TW" dirty="0"/>
              <a:t>starts from 0 and counts up to the value in </a:t>
            </a:r>
            <a:r>
              <a:rPr lang="en-US" altLang="zh-TW" dirty="0" smtClean="0"/>
              <a:t>TA0CCR0</a:t>
            </a:r>
            <a:r>
              <a:rPr lang="en-US" altLang="zh-TW" dirty="0"/>
              <a:t>, after which it returns to 0 and sets TAIFG</a:t>
            </a:r>
          </a:p>
          <a:p>
            <a:pPr lvl="1"/>
            <a:r>
              <a:rPr lang="en-US" altLang="zh-TW" dirty="0"/>
              <a:t>Thus the period is </a:t>
            </a:r>
            <a:r>
              <a:rPr lang="en-US" altLang="zh-TW" dirty="0" smtClean="0"/>
              <a:t>TA0CCR0+1 </a:t>
            </a:r>
            <a:r>
              <a:rPr lang="en-US" altLang="zh-TW" dirty="0"/>
              <a:t>counts</a:t>
            </a:r>
          </a:p>
          <a:p>
            <a:pPr lvl="1"/>
            <a:r>
              <a:rPr lang="en-US" altLang="zh-TW" dirty="0"/>
              <a:t>With SMCLK (800KHz) divided down to 100 KHz, we need 50,000 counts for a delay of 0.5 sec </a:t>
            </a:r>
            <a:r>
              <a:rPr lang="en-US" altLang="zh-TW" dirty="0">
                <a:sym typeface="Wingdings" panose="05000000000000000000" pitchFamily="2" charset="2"/>
              </a:rPr>
              <a:t> store </a:t>
            </a:r>
            <a:r>
              <a:rPr lang="en-US" altLang="zh-TW" dirty="0"/>
              <a:t>49,999 in </a:t>
            </a:r>
            <a:r>
              <a:rPr lang="en-US" altLang="zh-TW" dirty="0" smtClean="0"/>
              <a:t>TA0CCR0</a:t>
            </a:r>
            <a:endParaRPr lang="zh-TW" altLang="en-US" dirty="0"/>
          </a:p>
        </p:txBody>
      </p:sp>
      <p:pic>
        <p:nvPicPr>
          <p:cNvPr id="923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5292725"/>
            <a:ext cx="8801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B4BCFA1E-415D-47EF-845E-387977407714}" type="slidenum">
              <a:rPr lang="zh-TW" altLang="en-US"/>
              <a:pPr/>
              <a:t>28</a:t>
            </a:fld>
            <a:endParaRPr lang="zh-TW" altLang="zh-TW"/>
          </a:p>
        </p:txBody>
      </p:sp>
      <p:sp>
        <p:nvSpPr>
          <p:cNvPr id="924674" name="標題 1"/>
          <p:cNvSpPr>
            <a:spLocks noGrp="1"/>
          </p:cNvSpPr>
          <p:nvPr>
            <p:ph type="title"/>
          </p:nvPr>
        </p:nvSpPr>
        <p:spPr/>
        <p:txBody>
          <a:bodyPr/>
          <a:lstStyle/>
          <a:p>
            <a:r>
              <a:rPr lang="en-US" altLang="zh-TW"/>
              <a:t>Outline</a:t>
            </a:r>
            <a:endParaRPr lang="zh-TW" altLang="en-US"/>
          </a:p>
        </p:txBody>
      </p:sp>
      <p:sp>
        <p:nvSpPr>
          <p:cNvPr id="924675" name="內容版面配置區 2"/>
          <p:cNvSpPr>
            <a:spLocks noGrp="1"/>
          </p:cNvSpPr>
          <p:nvPr>
            <p:ph type="body" idx="1"/>
          </p:nvPr>
        </p:nvSpPr>
        <p:spPr/>
        <p:txBody>
          <a:bodyPr/>
          <a:lstStyle/>
          <a:p>
            <a:r>
              <a:rPr lang="en-US" altLang="zh-TW"/>
              <a:t>Basic concepts of timers</a:t>
            </a:r>
          </a:p>
          <a:p>
            <a:r>
              <a:rPr lang="en-US" altLang="zh-TW"/>
              <a:t>MSP430 timers</a:t>
            </a:r>
          </a:p>
          <a:p>
            <a:r>
              <a:rPr lang="en-US" altLang="zh-TW"/>
              <a:t>An example of using MSP430 Timer_A</a:t>
            </a:r>
          </a:p>
          <a:p>
            <a:r>
              <a:rPr lang="en-US" altLang="zh-TW">
                <a:solidFill>
                  <a:srgbClr val="FF0000"/>
                </a:solidFill>
              </a:rPr>
              <a:t>Clocks in MSP430</a:t>
            </a:r>
            <a:endParaRPr lang="zh-TW" altLang="en-US">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F6FEF5ED-4DD8-4306-81C2-CD5430FD7AD4}" type="slidenum">
              <a:rPr lang="zh-TW" altLang="en-US"/>
              <a:pPr/>
              <a:t>2</a:t>
            </a:fld>
            <a:endParaRPr lang="zh-TW" altLang="zh-TW"/>
          </a:p>
        </p:txBody>
      </p:sp>
      <p:sp>
        <p:nvSpPr>
          <p:cNvPr id="906243" name="Rectangle 3"/>
          <p:cNvSpPr>
            <a:spLocks noGrp="1" noChangeArrowheads="1"/>
          </p:cNvSpPr>
          <p:nvPr>
            <p:ph type="title"/>
          </p:nvPr>
        </p:nvSpPr>
        <p:spPr/>
        <p:txBody>
          <a:bodyPr/>
          <a:lstStyle/>
          <a:p>
            <a:r>
              <a:rPr lang="en-US" altLang="zh-TW"/>
              <a:t>Time-based Control</a:t>
            </a:r>
            <a:endParaRPr lang="zh-TW" altLang="en-US"/>
          </a:p>
        </p:txBody>
      </p:sp>
      <p:sp>
        <p:nvSpPr>
          <p:cNvPr id="906244" name="Rectangle 4"/>
          <p:cNvSpPr>
            <a:spLocks noGrp="1" noChangeArrowheads="1"/>
          </p:cNvSpPr>
          <p:nvPr>
            <p:ph type="body" idx="1"/>
          </p:nvPr>
        </p:nvSpPr>
        <p:spPr/>
        <p:txBody>
          <a:bodyPr/>
          <a:lstStyle/>
          <a:p>
            <a:pPr>
              <a:buFontTx/>
              <a:buNone/>
            </a:pPr>
            <a:r>
              <a:rPr lang="en-US" altLang="zh-TW"/>
              <a:t>Many embedded systems are used to control things based on time or that have time constraints</a:t>
            </a:r>
          </a:p>
          <a:p>
            <a:r>
              <a:rPr lang="en-US" altLang="zh-TW"/>
              <a:t>Traffic light controller</a:t>
            </a:r>
          </a:p>
          <a:p>
            <a:r>
              <a:rPr lang="en-US" altLang="zh-TW"/>
              <a:t>Power meter</a:t>
            </a:r>
          </a:p>
          <a:p>
            <a:r>
              <a:rPr lang="en-US" altLang="zh-TW"/>
              <a:t>Pacemaker (</a:t>
            </a:r>
            <a:r>
              <a:rPr lang="zh-TW" altLang="en-US"/>
              <a:t>心跳節律器</a:t>
            </a:r>
            <a:r>
              <a:rPr lang="en-US" altLang="zh-TW"/>
              <a:t>)</a:t>
            </a:r>
          </a:p>
          <a:p>
            <a:r>
              <a:rPr lang="en-US" altLang="zh-TW"/>
              <a:t>Subway collision avoidance system</a:t>
            </a:r>
          </a:p>
          <a:p>
            <a:r>
              <a:rPr lang="en-US" altLang="zh-TW"/>
              <a:t>Airbag</a:t>
            </a:r>
          </a:p>
          <a:p>
            <a:r>
              <a:rPr lang="en-US" altLang="zh-TW"/>
              <a:t>...</a:t>
            </a:r>
            <a:endParaRPr lang="zh-TW" altLang="en-US"/>
          </a:p>
          <a:p>
            <a:pPr algn="ctr">
              <a:buFontTx/>
              <a:buNone/>
            </a:pPr>
            <a:r>
              <a:rPr lang="en-US" altLang="zh-TW" b="1">
                <a:solidFill>
                  <a:srgbClr val="FF0000"/>
                </a:solidFill>
              </a:rPr>
              <a:t>How to track real (wall clock)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06244">
                                            <p:txEl>
                                              <p:pRg st="7" end="7"/>
                                            </p:txEl>
                                          </p:spTgt>
                                        </p:tgtEl>
                                        <p:attrNameLst>
                                          <p:attrName>style.visibility</p:attrName>
                                        </p:attrNameLst>
                                      </p:cBhvr>
                                      <p:to>
                                        <p:strVal val="visible"/>
                                      </p:to>
                                    </p:set>
                                    <p:anim calcmode="discrete" valueType="clr">
                                      <p:cBhvr override="childStyle">
                                        <p:cTn id="7" dur="80"/>
                                        <p:tgtEl>
                                          <p:spTgt spid="90624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6244">
                                            <p:txEl>
                                              <p:pRg st="7" end="7"/>
                                            </p:txEl>
                                          </p:spTgt>
                                        </p:tgtEl>
                                        <p:attrNameLst>
                                          <p:attrName>fillcolor</p:attrName>
                                        </p:attrNameLst>
                                      </p:cBhvr>
                                      <p:tavLst>
                                        <p:tav tm="0">
                                          <p:val>
                                            <p:clrVal>
                                              <a:schemeClr val="accent2"/>
                                            </p:clrVal>
                                          </p:val>
                                        </p:tav>
                                        <p:tav tm="50000">
                                          <p:val>
                                            <p:clrVal>
                                              <a:schemeClr val="hlink"/>
                                            </p:clrVal>
                                          </p:val>
                                        </p:tav>
                                      </p:tavLst>
                                    </p:anim>
                                    <p:set>
                                      <p:cBhvr>
                                        <p:cTn id="9" dur="80"/>
                                        <p:tgtEl>
                                          <p:spTgt spid="906244">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161D6950-954B-4C78-8D35-45E0ED212A67}" type="slidenum">
              <a:rPr lang="zh-TW" altLang="en-US"/>
              <a:pPr/>
              <a:t>29</a:t>
            </a:fld>
            <a:endParaRPr lang="zh-TW" altLang="zh-TW"/>
          </a:p>
        </p:txBody>
      </p:sp>
      <p:sp>
        <p:nvSpPr>
          <p:cNvPr id="925699" name="標題 1"/>
          <p:cNvSpPr>
            <a:spLocks noGrp="1"/>
          </p:cNvSpPr>
          <p:nvPr>
            <p:ph type="title"/>
          </p:nvPr>
        </p:nvSpPr>
        <p:spPr/>
        <p:txBody>
          <a:bodyPr/>
          <a:lstStyle/>
          <a:p>
            <a:r>
              <a:rPr lang="en-US" altLang="zh-TW"/>
              <a:t>Theoretically, One Clock Is Enough</a:t>
            </a:r>
            <a:endParaRPr lang="zh-TW" altLang="en-US"/>
          </a:p>
        </p:txBody>
      </p:sp>
      <p:sp>
        <p:nvSpPr>
          <p:cNvPr id="925700" name="內容版面配置區 2"/>
          <p:cNvSpPr>
            <a:spLocks noGrp="1"/>
          </p:cNvSpPr>
          <p:nvPr>
            <p:ph type="body" idx="1"/>
          </p:nvPr>
        </p:nvSpPr>
        <p:spPr/>
        <p:txBody>
          <a:bodyPr/>
          <a:lstStyle/>
          <a:p>
            <a:r>
              <a:rPr lang="en-US" altLang="zh-TW" dirty="0"/>
              <a:t>A clock is a square wave signal whose edges trigger hardware </a:t>
            </a:r>
          </a:p>
          <a:p>
            <a:r>
              <a:rPr lang="en-US" altLang="zh-TW" dirty="0" smtClean="0"/>
              <a:t>A </a:t>
            </a:r>
            <a:r>
              <a:rPr lang="en-US" altLang="zh-TW" dirty="0"/>
              <a:t>clock source, e.g. crystal, to drive CPU </a:t>
            </a:r>
            <a:r>
              <a:rPr lang="en-US" altLang="zh-TW" dirty="0" smtClean="0"/>
              <a:t>directly, which is </a:t>
            </a:r>
            <a:r>
              <a:rPr lang="en-US" altLang="zh-TW" dirty="0"/>
              <a:t>divided down by a factor of 2 or 4 for the main bus and rest of circuit board</a:t>
            </a:r>
          </a:p>
          <a:p>
            <a:r>
              <a:rPr lang="en-US" altLang="zh-TW" dirty="0"/>
              <a:t>But, systems have conflicting requirements</a:t>
            </a:r>
          </a:p>
          <a:p>
            <a:pPr lvl="1"/>
            <a:r>
              <a:rPr lang="en-US" altLang="zh-TW" dirty="0"/>
              <a:t>Low power, fast start/stop, </a:t>
            </a:r>
            <a:r>
              <a:rPr lang="en-US" altLang="zh-TW" dirty="0" smtClean="0"/>
              <a:t>accuracy, ...</a:t>
            </a:r>
            <a:endParaRPr lang="en-US" altLang="zh-TW"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0228A036-E1EA-486A-83D5-5E28F36FCA69}" type="slidenum">
              <a:rPr lang="zh-TW" altLang="en-US"/>
              <a:pPr/>
              <a:t>30</a:t>
            </a:fld>
            <a:endParaRPr lang="zh-TW" altLang="zh-TW"/>
          </a:p>
        </p:txBody>
      </p:sp>
      <p:sp>
        <p:nvSpPr>
          <p:cNvPr id="926722" name="Rectangle 2"/>
          <p:cNvSpPr>
            <a:spLocks noGrp="1"/>
          </p:cNvSpPr>
          <p:nvPr>
            <p:ph type="title"/>
          </p:nvPr>
        </p:nvSpPr>
        <p:spPr/>
        <p:txBody>
          <a:bodyPr/>
          <a:lstStyle/>
          <a:p>
            <a:r>
              <a:rPr lang="en-US" altLang="zh-TW"/>
              <a:t>Different Requirements for Clocks</a:t>
            </a:r>
          </a:p>
        </p:txBody>
      </p:sp>
      <p:sp>
        <p:nvSpPr>
          <p:cNvPr id="52227" name="Rectangle 3"/>
          <p:cNvSpPr>
            <a:spLocks noGrp="1"/>
          </p:cNvSpPr>
          <p:nvPr>
            <p:ph type="body" idx="1"/>
          </p:nvPr>
        </p:nvSpPr>
        <p:spPr/>
        <p:txBody>
          <a:bodyPr/>
          <a:lstStyle/>
          <a:p>
            <a:r>
              <a:rPr lang="en-US" altLang="zh-TW" dirty="0"/>
              <a:t>Devices often in a low-power mode until some event occurs, then must wake up and handle event rapidly</a:t>
            </a:r>
          </a:p>
          <a:p>
            <a:pPr lvl="1"/>
            <a:r>
              <a:rPr lang="en-US" altLang="zh-TW" dirty="0"/>
              <a:t>Clock must get to be stabilized quickly</a:t>
            </a:r>
          </a:p>
          <a:p>
            <a:r>
              <a:rPr lang="en-US" altLang="zh-TW" dirty="0"/>
              <a:t>Devices also need to </a:t>
            </a:r>
            <a:r>
              <a:rPr lang="en-US" altLang="zh-TW" dirty="0" smtClean="0"/>
              <a:t>track </a:t>
            </a:r>
            <a:r>
              <a:rPr lang="en-US" altLang="zh-TW" dirty="0"/>
              <a:t>real time: (1) can wake up periodically, or (2) time-stamp external events</a:t>
            </a:r>
          </a:p>
          <a:p>
            <a:r>
              <a:rPr lang="en-US" altLang="zh-TW" dirty="0"/>
              <a:t>Therefore, two kinds of clocks often needed:</a:t>
            </a:r>
          </a:p>
          <a:p>
            <a:pPr lvl="1"/>
            <a:r>
              <a:rPr lang="en-US" altLang="zh-TW" dirty="0"/>
              <a:t>A </a:t>
            </a:r>
            <a:r>
              <a:rPr lang="en-US" altLang="zh-TW" dirty="0">
                <a:solidFill>
                  <a:srgbClr val="FF0000"/>
                </a:solidFill>
              </a:rPr>
              <a:t>fast</a:t>
            </a:r>
            <a:r>
              <a:rPr lang="en-US" altLang="zh-TW" dirty="0"/>
              <a:t> clock to drive CPU, which can be started and stopped rapidly but need not be particularly accurate</a:t>
            </a:r>
          </a:p>
          <a:p>
            <a:pPr lvl="1"/>
            <a:r>
              <a:rPr lang="en-US" altLang="zh-TW" dirty="0"/>
              <a:t>A </a:t>
            </a:r>
            <a:r>
              <a:rPr lang="en-US" altLang="zh-TW" dirty="0">
                <a:solidFill>
                  <a:srgbClr val="FF0000"/>
                </a:solidFill>
              </a:rPr>
              <a:t>slow</a:t>
            </a:r>
            <a:r>
              <a:rPr lang="en-US" altLang="zh-TW" dirty="0"/>
              <a:t> clock that runs continuously to monitor real time, which must use little power and be accurate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box(in)">
                                      <p:cBhvr>
                                        <p:cTn id="7" dur="500"/>
                                        <p:tgtEl>
                                          <p:spTgt spid="522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2227">
                                            <p:txEl>
                                              <p:pRg st="3" end="3"/>
                                            </p:txEl>
                                          </p:spTgt>
                                        </p:tgtEl>
                                        <p:attrNameLst>
                                          <p:attrName>style.visibility</p:attrName>
                                        </p:attrNameLst>
                                      </p:cBhvr>
                                      <p:to>
                                        <p:strVal val="visible"/>
                                      </p:to>
                                    </p:set>
                                    <p:animEffect transition="in" filter="box(in)">
                                      <p:cBhvr>
                                        <p:cTn id="12" dur="500"/>
                                        <p:tgtEl>
                                          <p:spTgt spid="522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box(in)">
                                      <p:cBhvr>
                                        <p:cTn id="17" dur="500"/>
                                        <p:tgtEl>
                                          <p:spTgt spid="522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box(in)">
                                      <p:cBhvr>
                                        <p:cTn id="22"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AA72B692-92F8-4460-87EA-47D7C85F3143}" type="slidenum">
              <a:rPr lang="zh-TW" altLang="en-US"/>
              <a:pPr/>
              <a:t>31</a:t>
            </a:fld>
            <a:endParaRPr lang="zh-TW" altLang="zh-TW"/>
          </a:p>
        </p:txBody>
      </p:sp>
      <p:sp>
        <p:nvSpPr>
          <p:cNvPr id="928771" name="標題 1"/>
          <p:cNvSpPr>
            <a:spLocks noGrp="1"/>
          </p:cNvSpPr>
          <p:nvPr>
            <p:ph type="title"/>
          </p:nvPr>
        </p:nvSpPr>
        <p:spPr/>
        <p:txBody>
          <a:bodyPr/>
          <a:lstStyle/>
          <a:p>
            <a:r>
              <a:rPr lang="en-US" altLang="zh-TW"/>
              <a:t>Different Requirements for Clocks</a:t>
            </a:r>
            <a:endParaRPr lang="zh-TW" altLang="en-US"/>
          </a:p>
        </p:txBody>
      </p:sp>
      <p:sp>
        <p:nvSpPr>
          <p:cNvPr id="3" name="內容版面配置區 2"/>
          <p:cNvSpPr>
            <a:spLocks noGrp="1"/>
          </p:cNvSpPr>
          <p:nvPr>
            <p:ph idx="4294967295"/>
          </p:nvPr>
        </p:nvSpPr>
        <p:spPr/>
        <p:txBody>
          <a:bodyPr/>
          <a:lstStyle/>
          <a:p>
            <a:r>
              <a:rPr lang="en-US" altLang="zh-TW" dirty="0"/>
              <a:t>Different clock sources also have different characteristics</a:t>
            </a:r>
          </a:p>
          <a:p>
            <a:pPr lvl="1"/>
            <a:r>
              <a:rPr lang="en-US" altLang="zh-TW" i="1" dirty="0"/>
              <a:t>Crystal</a:t>
            </a:r>
            <a:r>
              <a:rPr lang="en-US" altLang="zh-TW" dirty="0"/>
              <a:t>: accurate and stable (w.r.t. temperature or time); expensive, delicate, drawing large current, external component, longer time to start up/stabilize</a:t>
            </a:r>
          </a:p>
          <a:p>
            <a:pPr lvl="1"/>
            <a:r>
              <a:rPr lang="en-US" altLang="zh-TW" i="1" dirty="0"/>
              <a:t>Resistor and capacitor</a:t>
            </a:r>
            <a:r>
              <a:rPr lang="en-US" altLang="zh-TW" dirty="0"/>
              <a:t> (RC): cheap, quick to start, integrated within </a:t>
            </a:r>
            <a:r>
              <a:rPr lang="en-US" altLang="zh-TW" dirty="0" smtClean="0"/>
              <a:t>microcontroller and </a:t>
            </a:r>
            <a:r>
              <a:rPr lang="en-US" altLang="zh-TW" dirty="0"/>
              <a:t>sleep with CPU; poor accuracy and stability</a:t>
            </a:r>
          </a:p>
          <a:p>
            <a:pPr lvl="1"/>
            <a:r>
              <a:rPr lang="en-US" altLang="zh-TW" i="1" dirty="0"/>
              <a:t>Ceramic resonator </a:t>
            </a:r>
            <a:r>
              <a:rPr lang="en-US" altLang="zh-TW" dirty="0"/>
              <a:t>and </a:t>
            </a:r>
            <a:r>
              <a:rPr lang="en-US" altLang="zh-TW" i="1" dirty="0"/>
              <a:t>MEMS</a:t>
            </a:r>
            <a:r>
              <a:rPr lang="en-US" altLang="zh-TW" dirty="0"/>
              <a:t> clocks in between</a:t>
            </a:r>
          </a:p>
          <a:p>
            <a:pPr>
              <a:buFontTx/>
              <a:buNone/>
            </a:pPr>
            <a:endParaRPr lang="en-US" altLang="zh-TW" dirty="0"/>
          </a:p>
          <a:p>
            <a:pPr algn="ctr">
              <a:buFontTx/>
              <a:buNone/>
            </a:pPr>
            <a:r>
              <a:rPr lang="en-US" altLang="zh-TW" sz="3200" dirty="0">
                <a:solidFill>
                  <a:srgbClr val="FF0000"/>
                </a:solidFill>
                <a:latin typeface="Comic Sans MS" panose="030F0702030302020204" pitchFamily="66" charset="0"/>
              </a:rPr>
              <a:t>Need multiple clocks </a:t>
            </a:r>
            <a:endParaRPr lang="zh-TW" altLang="en-US" sz="3200"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237E530-0418-47A1-AD62-76331E645C97}" type="slidenum">
              <a:rPr lang="zh-TW" altLang="en-US"/>
              <a:pPr/>
              <a:t>32</a:t>
            </a:fld>
            <a:endParaRPr lang="zh-TW" altLang="zh-TW"/>
          </a:p>
        </p:txBody>
      </p:sp>
      <p:sp>
        <p:nvSpPr>
          <p:cNvPr id="929795" name="Rectangle 2"/>
          <p:cNvSpPr>
            <a:spLocks noGrp="1"/>
          </p:cNvSpPr>
          <p:nvPr>
            <p:ph type="title"/>
          </p:nvPr>
        </p:nvSpPr>
        <p:spPr/>
        <p:txBody>
          <a:bodyPr/>
          <a:lstStyle/>
          <a:p>
            <a:r>
              <a:rPr lang="en-US" altLang="zh-TW"/>
              <a:t>Clocks in MSP430</a:t>
            </a:r>
          </a:p>
        </p:txBody>
      </p:sp>
      <p:sp>
        <p:nvSpPr>
          <p:cNvPr id="929796" name="Rectangle 3"/>
          <p:cNvSpPr>
            <a:spLocks noGrp="1"/>
          </p:cNvSpPr>
          <p:nvPr>
            <p:ph type="body" idx="1"/>
          </p:nvPr>
        </p:nvSpPr>
        <p:spPr/>
        <p:txBody>
          <a:bodyPr/>
          <a:lstStyle/>
          <a:p>
            <a:r>
              <a:rPr lang="en-US" altLang="zh-TW" dirty="0"/>
              <a:t>MSP430 addresses the conflicting demands for high performance, low power, precise frequency by using 3 internal clocks, which can be derived from up to 4 sources</a:t>
            </a:r>
          </a:p>
          <a:p>
            <a:pPr lvl="1"/>
            <a:r>
              <a:rPr lang="en-US" altLang="zh-TW" dirty="0">
                <a:solidFill>
                  <a:srgbClr val="FF0000"/>
                </a:solidFill>
              </a:rPr>
              <a:t>Master clock (MCLK): </a:t>
            </a:r>
            <a:r>
              <a:rPr lang="en-US" altLang="zh-TW" dirty="0"/>
              <a:t>for CPU </a:t>
            </a:r>
            <a:r>
              <a:rPr lang="en-US" altLang="zh-TW" dirty="0" smtClean="0"/>
              <a:t>and </a:t>
            </a:r>
            <a:r>
              <a:rPr lang="en-US" altLang="zh-TW" dirty="0"/>
              <a:t>some peripherals, normally driven by </a:t>
            </a:r>
            <a:r>
              <a:rPr lang="en-US" altLang="zh-TW" i="1" dirty="0"/>
              <a:t>digitally controlled oscillator </a:t>
            </a:r>
            <a:r>
              <a:rPr lang="en-US" altLang="zh-TW" dirty="0"/>
              <a:t>(DCO)</a:t>
            </a:r>
          </a:p>
          <a:p>
            <a:pPr lvl="1"/>
            <a:r>
              <a:rPr lang="en-US" altLang="zh-TW" dirty="0">
                <a:solidFill>
                  <a:srgbClr val="FF0000"/>
                </a:solidFill>
              </a:rPr>
              <a:t>Subsystem master clock (SMCLK): </a:t>
            </a:r>
            <a:r>
              <a:rPr lang="en-US" altLang="zh-TW" dirty="0"/>
              <a:t>distributed to peripherals, normally driven by DCO</a:t>
            </a:r>
          </a:p>
          <a:p>
            <a:pPr lvl="1"/>
            <a:r>
              <a:rPr lang="en-US" altLang="zh-TW" dirty="0">
                <a:solidFill>
                  <a:srgbClr val="FF0000"/>
                </a:solidFill>
              </a:rPr>
              <a:t>Auxiliary clock (ACLK): </a:t>
            </a:r>
            <a:r>
              <a:rPr lang="en-US" altLang="zh-TW" dirty="0"/>
              <a:t>distributed to peripherals, normally for real-time clocking, normally driven by a low-frequency crystal oscillator, typically at 32 KHz</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投影片編號版面配置區 4"/>
          <p:cNvSpPr>
            <a:spLocks noGrp="1"/>
          </p:cNvSpPr>
          <p:nvPr>
            <p:ph type="sldNum" sz="quarter" idx="11"/>
          </p:nvPr>
        </p:nvSpPr>
        <p:spPr/>
        <p:txBody>
          <a:bodyPr/>
          <a:lstStyle/>
          <a:p>
            <a:fld id="{7074DA33-3312-4976-A623-B33C1776AEE3}" type="slidenum">
              <a:rPr lang="zh-TW" altLang="en-US"/>
              <a:pPr/>
              <a:t>33</a:t>
            </a:fld>
            <a:endParaRPr lang="zh-TW" altLang="zh-TW"/>
          </a:p>
        </p:txBody>
      </p:sp>
      <p:sp>
        <p:nvSpPr>
          <p:cNvPr id="930818" name="Rectangle 26"/>
          <p:cNvSpPr>
            <a:spLocks noGrp="1"/>
          </p:cNvSpPr>
          <p:nvPr>
            <p:ph type="title"/>
          </p:nvPr>
        </p:nvSpPr>
        <p:spPr/>
        <p:txBody>
          <a:bodyPr/>
          <a:lstStyle/>
          <a:p>
            <a:r>
              <a:rPr lang="en-US" altLang="zh-TW"/>
              <a:t>Clock Sources</a:t>
            </a:r>
          </a:p>
        </p:txBody>
      </p:sp>
      <p:sp>
        <p:nvSpPr>
          <p:cNvPr id="930819" name="Rectangle 27"/>
          <p:cNvSpPr>
            <a:spLocks noGrp="1"/>
          </p:cNvSpPr>
          <p:nvPr>
            <p:ph type="body" idx="1"/>
          </p:nvPr>
        </p:nvSpPr>
        <p:spPr/>
        <p:txBody>
          <a:bodyPr/>
          <a:lstStyle/>
          <a:p>
            <a:pPr eaLnBrk="1" hangingPunct="1">
              <a:lnSpc>
                <a:spcPct val="90000"/>
              </a:lnSpc>
            </a:pPr>
            <a:r>
              <a:rPr lang="en-US" altLang="zh-TW" dirty="0"/>
              <a:t>Low- or high-frequency crystal oscillator, LFXT1: </a:t>
            </a:r>
          </a:p>
          <a:p>
            <a:pPr lvl="1" eaLnBrk="1" hangingPunct="1">
              <a:lnSpc>
                <a:spcPct val="90000"/>
              </a:lnSpc>
            </a:pPr>
            <a:r>
              <a:rPr lang="en-US" altLang="zh-TW" dirty="0"/>
              <a:t>External; used with a low- or </a:t>
            </a:r>
            <a:r>
              <a:rPr lang="en-US" altLang="zh-TW" dirty="0" smtClean="0"/>
              <a:t>high-frequency </a:t>
            </a:r>
            <a:r>
              <a:rPr lang="en-US" altLang="zh-TW" dirty="0"/>
              <a:t>crystal; an external clock signal can also be used; connected to MSP430 through XIN and XOUT pins</a:t>
            </a:r>
          </a:p>
          <a:p>
            <a:pPr eaLnBrk="1" hangingPunct="1">
              <a:lnSpc>
                <a:spcPct val="90000"/>
              </a:lnSpc>
            </a:pPr>
            <a:r>
              <a:rPr lang="en-US" altLang="zh-TW" dirty="0"/>
              <a:t>High-frequency crystal oscillator, XT2: </a:t>
            </a:r>
          </a:p>
          <a:p>
            <a:pPr lvl="1" eaLnBrk="1" hangingPunct="1">
              <a:lnSpc>
                <a:spcPct val="90000"/>
              </a:lnSpc>
            </a:pPr>
            <a:r>
              <a:rPr lang="en-US" altLang="zh-TW" dirty="0"/>
              <a:t>External; similar to LFXT1 but at high frequencies</a:t>
            </a:r>
          </a:p>
          <a:p>
            <a:pPr eaLnBrk="1" hangingPunct="1">
              <a:lnSpc>
                <a:spcPct val="90000"/>
              </a:lnSpc>
            </a:pPr>
            <a:r>
              <a:rPr lang="en-US" altLang="zh-TW" dirty="0"/>
              <a:t>Very low-power, low-frequency oscillator, VLO: </a:t>
            </a:r>
          </a:p>
          <a:p>
            <a:pPr lvl="1" eaLnBrk="1" hangingPunct="1">
              <a:lnSpc>
                <a:spcPct val="90000"/>
              </a:lnSpc>
            </a:pPr>
            <a:r>
              <a:rPr lang="en-US" altLang="zh-TW" dirty="0"/>
              <a:t>Internal at 12 KHz; alternative to LFXT1 when accuracy of a crystal is not needed; may not available in all devices</a:t>
            </a:r>
          </a:p>
          <a:p>
            <a:pPr eaLnBrk="1" hangingPunct="1">
              <a:lnSpc>
                <a:spcPct val="90000"/>
              </a:lnSpc>
            </a:pPr>
            <a:r>
              <a:rPr lang="en-US" altLang="zh-TW" dirty="0"/>
              <a:t>Digitally controlled oscillator, DCO: </a:t>
            </a:r>
          </a:p>
          <a:p>
            <a:pPr lvl="1" eaLnBrk="1" hangingPunct="1">
              <a:lnSpc>
                <a:spcPct val="90000"/>
              </a:lnSpc>
            </a:pPr>
            <a:r>
              <a:rPr lang="en-US" altLang="zh-TW" dirty="0"/>
              <a:t>Internal; a highly controllable RC oscillator that starts fast</a:t>
            </a:r>
            <a:endParaRPr lang="zh-TW" altLang="en-US" dirty="0"/>
          </a:p>
          <a:p>
            <a:pPr lvl="1"/>
            <a:endParaRPr lang="en-US" altLang="zh-TW"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From Sources to Clocks</a:t>
            </a:r>
            <a:endParaRPr lang="zh-TW" altLang="en-US" dirty="0"/>
          </a:p>
        </p:txBody>
      </p:sp>
      <p:sp>
        <p:nvSpPr>
          <p:cNvPr id="3" name="內容版面配置區 2"/>
          <p:cNvSpPr>
            <a:spLocks noGrp="1"/>
          </p:cNvSpPr>
          <p:nvPr>
            <p:ph idx="1"/>
          </p:nvPr>
        </p:nvSpPr>
        <p:spPr/>
        <p:txBody>
          <a:bodyPr/>
          <a:lstStyle/>
          <a:p>
            <a:pPr eaLnBrk="1" hangingPunct="1">
              <a:lnSpc>
                <a:spcPct val="90000"/>
              </a:lnSpc>
              <a:spcBef>
                <a:spcPct val="15000"/>
              </a:spcBef>
            </a:pPr>
            <a:r>
              <a:rPr lang="en-US" altLang="zh-TW" dirty="0"/>
              <a:t>Typical sources of clocks</a:t>
            </a:r>
            <a:r>
              <a:rPr lang="en-US" altLang="zh-TW" dirty="0" smtClean="0"/>
              <a:t>:</a:t>
            </a:r>
            <a:endParaRPr lang="en-US" altLang="zh-TW" dirty="0"/>
          </a:p>
          <a:p>
            <a:pPr lvl="1" eaLnBrk="1" hangingPunct="1">
              <a:lnSpc>
                <a:spcPct val="90000"/>
              </a:lnSpc>
              <a:spcBef>
                <a:spcPct val="15000"/>
              </a:spcBef>
            </a:pPr>
            <a:r>
              <a:rPr lang="en-US" altLang="zh-TW" dirty="0"/>
              <a:t>MCLK, SMCLK: DCO (typically at 1.1 MHz)</a:t>
            </a:r>
          </a:p>
          <a:p>
            <a:pPr lvl="1" eaLnBrk="1" hangingPunct="1">
              <a:lnSpc>
                <a:spcPct val="90000"/>
              </a:lnSpc>
              <a:spcBef>
                <a:spcPct val="15000"/>
              </a:spcBef>
            </a:pPr>
            <a:r>
              <a:rPr lang="en-US" altLang="zh-TW" dirty="0"/>
              <a:t>ACLK: LFXT 1 (typically at 32 KHz</a:t>
            </a:r>
            <a:r>
              <a:rPr lang="en-US" altLang="zh-TW" dirty="0" smtClean="0"/>
              <a:t>)</a:t>
            </a:r>
            <a:endParaRPr lang="en-US" altLang="zh-TW"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34</a:t>
            </a:fld>
            <a:endParaRPr lang="zh-TW" altLang="zh-TW"/>
          </a:p>
        </p:txBody>
      </p:sp>
      <p:pic>
        <p:nvPicPr>
          <p:cNvPr id="5" name="Picture 25"/>
          <p:cNvPicPr>
            <a:picLocks noChangeAspect="1" noChangeArrowheads="1"/>
          </p:cNvPicPr>
          <p:nvPr/>
        </p:nvPicPr>
        <p:blipFill>
          <a:blip r:embed="rId2"/>
          <a:srcRect/>
          <a:stretch>
            <a:fillRect/>
          </a:stretch>
        </p:blipFill>
        <p:spPr bwMode="auto">
          <a:xfrm>
            <a:off x="1908175" y="2420888"/>
            <a:ext cx="6516688" cy="3467100"/>
          </a:xfrm>
          <a:prstGeom prst="rect">
            <a:avLst/>
          </a:prstGeom>
          <a:noFill/>
          <a:ln w="9525">
            <a:noFill/>
            <a:miter lim="800000"/>
            <a:headEnd/>
            <a:tailEnd/>
          </a:ln>
        </p:spPr>
      </p:pic>
      <p:sp>
        <p:nvSpPr>
          <p:cNvPr id="6" name="文字方塊 5"/>
          <p:cNvSpPr txBox="1"/>
          <p:nvPr/>
        </p:nvSpPr>
        <p:spPr>
          <a:xfrm>
            <a:off x="94858" y="4755921"/>
            <a:ext cx="1813317" cy="1200329"/>
          </a:xfrm>
          <a:prstGeom prst="rect">
            <a:avLst/>
          </a:prstGeom>
          <a:noFill/>
          <a:ln>
            <a:solidFill>
              <a:srgbClr val="FF0000"/>
            </a:solidFill>
          </a:ln>
        </p:spPr>
        <p:txBody>
          <a:bodyPr wrap="square" rtlCol="0">
            <a:spAutoFit/>
          </a:bodyPr>
          <a:lstStyle/>
          <a:p>
            <a:pPr marL="0"/>
            <a:r>
              <a:rPr lang="en-US" altLang="zh-TW" sz="1800" dirty="0" smtClean="0">
                <a:latin typeface="+mn-lt"/>
              </a:rPr>
              <a:t>Note: Interconnections may vary with different MCUs</a:t>
            </a:r>
            <a:endParaRPr lang="zh-TW" altLang="en-US" sz="1800" dirty="0">
              <a:latin typeface="+mn-lt"/>
            </a:endParaRPr>
          </a:p>
        </p:txBody>
      </p:sp>
    </p:spTree>
    <p:extLst>
      <p:ext uri="{BB962C8B-B14F-4D97-AF65-F5344CB8AC3E}">
        <p14:creationId xmlns:p14="http://schemas.microsoft.com/office/powerpoint/2010/main" val="1474325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016112" y="1067667"/>
            <a:ext cx="6984776" cy="5002065"/>
          </a:xfrm>
          <a:prstGeom prst="rect">
            <a:avLst/>
          </a:prstGeom>
        </p:spPr>
      </p:pic>
      <p:sp>
        <p:nvSpPr>
          <p:cNvPr id="11" name="投影片編號版面配置區 3"/>
          <p:cNvSpPr>
            <a:spLocks noGrp="1"/>
          </p:cNvSpPr>
          <p:nvPr>
            <p:ph type="sldNum" sz="quarter" idx="11"/>
          </p:nvPr>
        </p:nvSpPr>
        <p:spPr/>
        <p:txBody>
          <a:bodyPr/>
          <a:lstStyle/>
          <a:p>
            <a:fld id="{DDCB6856-CB36-4C26-A821-1BD79BE706EA}" type="slidenum">
              <a:rPr lang="zh-TW" altLang="en-US"/>
              <a:pPr/>
              <a:t>35</a:t>
            </a:fld>
            <a:endParaRPr lang="zh-TW" altLang="zh-TW"/>
          </a:p>
        </p:txBody>
      </p:sp>
      <p:sp>
        <p:nvSpPr>
          <p:cNvPr id="911363" name="Rectangle 2"/>
          <p:cNvSpPr>
            <a:spLocks noGrp="1" noChangeArrowheads="1"/>
          </p:cNvSpPr>
          <p:nvPr>
            <p:ph type="title"/>
          </p:nvPr>
        </p:nvSpPr>
        <p:spPr/>
        <p:txBody>
          <a:bodyPr/>
          <a:lstStyle/>
          <a:p>
            <a:r>
              <a:rPr lang="en-US" altLang="zh-TW" dirty="0" smtClean="0"/>
              <a:t>MSP430 Clock System</a:t>
            </a:r>
            <a:endParaRPr lang="en-US" altLang="zh-TW" dirty="0"/>
          </a:p>
        </p:txBody>
      </p:sp>
      <p:sp>
        <p:nvSpPr>
          <p:cNvPr id="918534" name="Oval 6"/>
          <p:cNvSpPr>
            <a:spLocks noChangeArrowheads="1"/>
          </p:cNvSpPr>
          <p:nvPr/>
        </p:nvSpPr>
        <p:spPr bwMode="auto">
          <a:xfrm>
            <a:off x="971600" y="1700981"/>
            <a:ext cx="1438275" cy="122396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65657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6654EE0C-1E77-4D71-97EB-4C10135F0B29}" type="slidenum">
              <a:rPr lang="zh-TW" altLang="en-US"/>
              <a:pPr/>
              <a:t>36</a:t>
            </a:fld>
            <a:endParaRPr lang="zh-TW" altLang="zh-TW"/>
          </a:p>
        </p:txBody>
      </p:sp>
      <p:sp>
        <p:nvSpPr>
          <p:cNvPr id="932867" name="標題 1"/>
          <p:cNvSpPr>
            <a:spLocks noGrp="1"/>
          </p:cNvSpPr>
          <p:nvPr>
            <p:ph type="title"/>
          </p:nvPr>
        </p:nvSpPr>
        <p:spPr/>
        <p:txBody>
          <a:bodyPr/>
          <a:lstStyle/>
          <a:p>
            <a:r>
              <a:rPr lang="en-US" altLang="zh-TW"/>
              <a:t>Controlling Clocks</a:t>
            </a:r>
            <a:endParaRPr lang="zh-TW" altLang="en-US"/>
          </a:p>
        </p:txBody>
      </p:sp>
      <p:sp>
        <p:nvSpPr>
          <p:cNvPr id="932868" name="內容版面配置區 2"/>
          <p:cNvSpPr>
            <a:spLocks noGrp="1"/>
          </p:cNvSpPr>
          <p:nvPr>
            <p:ph type="body" idx="1"/>
          </p:nvPr>
        </p:nvSpPr>
        <p:spPr/>
        <p:txBody>
          <a:bodyPr/>
          <a:lstStyle/>
          <a:p>
            <a:r>
              <a:rPr lang="en-US" altLang="zh-TW" dirty="0"/>
              <a:t>In MSP430, the Basic Clock Module is also an IO peripheral</a:t>
            </a:r>
          </a:p>
          <a:p>
            <a:r>
              <a:rPr lang="en-US" altLang="zh-TW" dirty="0"/>
              <a:t>Being an IO peripheral, it can be controlled by registers, DCOCTL and BCSCTL1–3</a:t>
            </a:r>
          </a:p>
          <a:p>
            <a:pPr lvl="1"/>
            <a:r>
              <a:rPr lang="en-US" altLang="zh-TW" dirty="0" smtClean="0"/>
              <a:t>DCOCTL (056h): </a:t>
            </a:r>
            <a:r>
              <a:rPr lang="en-US" altLang="zh-TW" dirty="0"/>
              <a:t>configure DCO</a:t>
            </a:r>
          </a:p>
          <a:p>
            <a:pPr lvl="1"/>
            <a:r>
              <a:rPr lang="en-US" altLang="zh-TW" dirty="0" smtClean="0"/>
              <a:t>BCSCTL1 (basic </a:t>
            </a:r>
            <a:r>
              <a:rPr lang="en-US" altLang="zh-TW" dirty="0"/>
              <a:t>clock system control </a:t>
            </a:r>
            <a:r>
              <a:rPr lang="en-US" altLang="zh-TW" dirty="0" smtClean="0"/>
              <a:t>1, 057h): </a:t>
            </a:r>
            <a:r>
              <a:rPr lang="en-US" altLang="zh-TW" dirty="0"/>
              <a:t>configure ACLK</a:t>
            </a:r>
          </a:p>
          <a:p>
            <a:pPr lvl="1"/>
            <a:r>
              <a:rPr lang="en-US" altLang="zh-TW" dirty="0" smtClean="0"/>
              <a:t>BCSCTL2 (basic </a:t>
            </a:r>
            <a:r>
              <a:rPr lang="en-US" altLang="zh-TW" dirty="0"/>
              <a:t>clock system control </a:t>
            </a:r>
            <a:r>
              <a:rPr lang="en-US" altLang="zh-TW" dirty="0" smtClean="0"/>
              <a:t>2, 058h): </a:t>
            </a:r>
            <a:r>
              <a:rPr lang="en-US" altLang="zh-TW" dirty="0"/>
              <a:t>configure MCLK, SMCLK</a:t>
            </a:r>
          </a:p>
          <a:p>
            <a:pPr lvl="1"/>
            <a:r>
              <a:rPr lang="en-US" altLang="zh-TW" dirty="0" smtClean="0"/>
              <a:t>BCSCTL3 (basic </a:t>
            </a:r>
            <a:r>
              <a:rPr lang="en-US" altLang="zh-TW" dirty="0"/>
              <a:t>clock system control </a:t>
            </a:r>
            <a:r>
              <a:rPr lang="en-US" altLang="zh-TW" dirty="0" smtClean="0"/>
              <a:t>3, 053h): </a:t>
            </a:r>
            <a:r>
              <a:rPr lang="en-US" altLang="zh-TW" dirty="0"/>
              <a:t>control LFXT1/VLO</a:t>
            </a:r>
          </a:p>
          <a:p>
            <a:pPr lvl="1"/>
            <a:endParaRPr lang="zh-TW" altLang="en-US" dirty="0"/>
          </a:p>
        </p:txBody>
      </p:sp>
    </p:spTree>
    <p:extLst>
      <p:ext uri="{BB962C8B-B14F-4D97-AF65-F5344CB8AC3E}">
        <p14:creationId xmlns:p14="http://schemas.microsoft.com/office/powerpoint/2010/main" val="2303079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Control Registers for Clocks</a:t>
            </a:r>
            <a:endParaRPr lang="zh-TW" altLang="en-US" dirty="0"/>
          </a:p>
        </p:txBody>
      </p:sp>
      <p:sp>
        <p:nvSpPr>
          <p:cNvPr id="5" name="內容版面配置區 4"/>
          <p:cNvSpPr>
            <a:spLocks noGrp="1"/>
          </p:cNvSpPr>
          <p:nvPr>
            <p:ph idx="1"/>
          </p:nvPr>
        </p:nvSpPr>
        <p:spPr/>
        <p:txBody>
          <a:bodyPr/>
          <a:lstStyle/>
          <a:p>
            <a:pPr eaLnBrk="1" hangingPunct="1">
              <a:spcBef>
                <a:spcPct val="10000"/>
              </a:spcBef>
            </a:pPr>
            <a:endParaRPr lang="en-US" altLang="zh-TW" dirty="0"/>
          </a:p>
          <a:p>
            <a:pPr eaLnBrk="1" hangingPunct="1">
              <a:spcBef>
                <a:spcPct val="10000"/>
              </a:spcBef>
            </a:pPr>
            <a:endParaRPr lang="en-US" altLang="zh-TW" dirty="0"/>
          </a:p>
          <a:p>
            <a:pPr eaLnBrk="1" hangingPunct="1">
              <a:spcBef>
                <a:spcPct val="10000"/>
              </a:spcBef>
            </a:pPr>
            <a:endParaRPr lang="en-US" altLang="zh-TW" dirty="0" smtClean="0"/>
          </a:p>
          <a:p>
            <a:pPr eaLnBrk="1" hangingPunct="1">
              <a:spcBef>
                <a:spcPct val="10000"/>
              </a:spcBef>
            </a:pPr>
            <a:endParaRPr lang="en-US" altLang="zh-TW" dirty="0"/>
          </a:p>
          <a:p>
            <a:pPr eaLnBrk="1" hangingPunct="1">
              <a:spcBef>
                <a:spcPct val="10000"/>
              </a:spcBef>
            </a:pPr>
            <a:endParaRPr lang="en-US" altLang="zh-TW" dirty="0" smtClean="0"/>
          </a:p>
          <a:p>
            <a:pPr eaLnBrk="1" hangingPunct="1">
              <a:spcBef>
                <a:spcPct val="10000"/>
              </a:spcBef>
            </a:pPr>
            <a:endParaRPr lang="en-US" altLang="zh-TW" dirty="0"/>
          </a:p>
          <a:p>
            <a:pPr eaLnBrk="1" hangingPunct="1">
              <a:spcBef>
                <a:spcPct val="10000"/>
              </a:spcBef>
            </a:pPr>
            <a:endParaRPr lang="en-US" altLang="zh-TW" dirty="0" smtClean="0"/>
          </a:p>
          <a:p>
            <a:pPr eaLnBrk="1" hangingPunct="1">
              <a:spcBef>
                <a:spcPct val="10000"/>
              </a:spcBef>
            </a:pPr>
            <a:r>
              <a:rPr lang="en-US" altLang="zh-TW" dirty="0" smtClean="0"/>
              <a:t>DCOCTL </a:t>
            </a:r>
            <a:r>
              <a:rPr lang="en-US" altLang="zh-TW" dirty="0"/>
              <a:t>and BCSCTL1 combined define the frequency of DCO, among other settings</a:t>
            </a:r>
          </a:p>
          <a:p>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37</a:t>
            </a:fld>
            <a:endParaRPr lang="zh-TW" altLang="zh-TW"/>
          </a:p>
        </p:txBody>
      </p:sp>
      <p:pic>
        <p:nvPicPr>
          <p:cNvPr id="6" name="Picture 2"/>
          <p:cNvPicPr>
            <a:picLocks noChangeAspect="1" noChangeArrowheads="1"/>
          </p:cNvPicPr>
          <p:nvPr/>
        </p:nvPicPr>
        <p:blipFill>
          <a:blip r:embed="rId2"/>
          <a:srcRect/>
          <a:stretch>
            <a:fillRect/>
          </a:stretch>
        </p:blipFill>
        <p:spPr bwMode="auto">
          <a:xfrm>
            <a:off x="107950" y="1576760"/>
            <a:ext cx="8921750" cy="2500312"/>
          </a:xfrm>
          <a:prstGeom prst="rect">
            <a:avLst/>
          </a:prstGeom>
          <a:noFill/>
          <a:ln w="9525">
            <a:noFill/>
            <a:miter lim="800000"/>
            <a:headEnd/>
            <a:tailEnd/>
          </a:ln>
        </p:spPr>
      </p:pic>
      <p:sp>
        <p:nvSpPr>
          <p:cNvPr id="7" name="框架 6"/>
          <p:cNvSpPr/>
          <p:nvPr/>
        </p:nvSpPr>
        <p:spPr>
          <a:xfrm>
            <a:off x="74613" y="2154610"/>
            <a:ext cx="4494212" cy="95567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 name="文字方塊 12"/>
          <p:cNvSpPr txBox="1">
            <a:spLocks noChangeArrowheads="1"/>
          </p:cNvSpPr>
          <p:nvPr/>
        </p:nvSpPr>
        <p:spPr bwMode="auto">
          <a:xfrm>
            <a:off x="106363" y="1217985"/>
            <a:ext cx="5761037" cy="519112"/>
          </a:xfrm>
          <a:prstGeom prst="rect">
            <a:avLst/>
          </a:prstGeom>
          <a:noFill/>
          <a:ln w="9525">
            <a:noFill/>
            <a:miter lim="800000"/>
            <a:headEnd/>
            <a:tailEnd/>
          </a:ln>
        </p:spPr>
        <p:txBody>
          <a:bodyPr>
            <a:spAutoFit/>
          </a:bodyPr>
          <a:lstStyle/>
          <a:p>
            <a:r>
              <a:rPr kumimoji="0" lang="en-US" altLang="zh-TW" sz="2800" b="1" dirty="0">
                <a:solidFill>
                  <a:srgbClr val="FF0000"/>
                </a:solidFill>
                <a:latin typeface="Calibri" pitchFamily="34" charset="0"/>
              </a:rPr>
              <a:t>Control Registers for Clock System</a:t>
            </a:r>
            <a:endParaRPr kumimoji="0" lang="zh-TW" altLang="en-US" sz="2400" b="1" dirty="0">
              <a:solidFill>
                <a:srgbClr val="FF0000"/>
              </a:solidFill>
              <a:latin typeface="Calibri" pitchFamily="34" charset="0"/>
            </a:endParaRPr>
          </a:p>
        </p:txBody>
      </p:sp>
      <p:cxnSp>
        <p:nvCxnSpPr>
          <p:cNvPr id="9" name="直線接點 8"/>
          <p:cNvCxnSpPr>
            <a:endCxn id="7" idx="0"/>
          </p:cNvCxnSpPr>
          <p:nvPr/>
        </p:nvCxnSpPr>
        <p:spPr>
          <a:xfrm>
            <a:off x="1403350" y="1735510"/>
            <a:ext cx="919163" cy="40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571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1"/>
          </p:nvPr>
        </p:nvSpPr>
        <p:spPr/>
        <p:txBody>
          <a:bodyPr/>
          <a:lstStyle/>
          <a:p>
            <a:fld id="{1A36075B-5F51-4FED-BBBD-FAE020C46C17}" type="slidenum">
              <a:rPr lang="zh-TW" altLang="en-US"/>
              <a:pPr/>
              <a:t>38</a:t>
            </a:fld>
            <a:endParaRPr lang="zh-TW" altLang="zh-TW"/>
          </a:p>
        </p:txBody>
      </p:sp>
      <p:sp>
        <p:nvSpPr>
          <p:cNvPr id="933890" name="標題 1"/>
          <p:cNvSpPr>
            <a:spLocks noGrp="1"/>
          </p:cNvSpPr>
          <p:nvPr>
            <p:ph type="title"/>
          </p:nvPr>
        </p:nvSpPr>
        <p:spPr/>
        <p:txBody>
          <a:bodyPr/>
          <a:lstStyle/>
          <a:p>
            <a:r>
              <a:rPr lang="en-US" altLang="zh-TW" dirty="0" smtClean="0"/>
              <a:t>DCOCTL (at Memory Address 056h)</a:t>
            </a:r>
            <a:endParaRPr lang="zh-TW" altLang="en-US" dirty="0"/>
          </a:p>
        </p:txBody>
      </p:sp>
      <p:pic>
        <p:nvPicPr>
          <p:cNvPr id="933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87757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1279840904"/>
              </p:ext>
            </p:extLst>
          </p:nvPr>
        </p:nvGraphicFramePr>
        <p:xfrm>
          <a:off x="468313" y="5445125"/>
          <a:ext cx="8064500" cy="365602"/>
        </p:xfrm>
        <a:graphic>
          <a:graphicData uri="http://schemas.openxmlformats.org/drawingml/2006/table">
            <a:tbl>
              <a:tblPr firstRow="1" bandRow="1">
                <a:tableStyleId>{D7AC3CCA-C797-4891-BE02-D94E43425B78}</a:tableStyleId>
              </a:tblPr>
              <a:tblGrid>
                <a:gridCol w="8064500"/>
              </a:tblGrid>
              <a:tr h="365125">
                <a:tc>
                  <a:txBody>
                    <a:bodyPr/>
                    <a:lstStyle/>
                    <a:p>
                      <a:r>
                        <a:rPr lang="en-US" altLang="zh-TW" sz="1800" dirty="0" smtClean="0">
                          <a:latin typeface="Courier New" pitchFamily="49" charset="0"/>
                          <a:cs typeface="Courier New" pitchFamily="49" charset="0"/>
                        </a:rPr>
                        <a:t>DCOCTL = CALDCO_1MHZ;  	  </a:t>
                      </a:r>
                      <a:r>
                        <a:rPr lang="en-US" altLang="zh-TW" sz="1800" dirty="0" smtClean="0">
                          <a:solidFill>
                            <a:srgbClr val="0000FF"/>
                          </a:solidFill>
                          <a:latin typeface="Courier New" pitchFamily="49" charset="0"/>
                          <a:cs typeface="Courier New" pitchFamily="49" charset="0"/>
                        </a:rPr>
                        <a:t>// Set DCO step + modulation</a:t>
                      </a:r>
                    </a:p>
                  </a:txBody>
                  <a:tcPr marL="91436" marR="91436" marT="45641" marB="45641"/>
                </a:tc>
              </a:tr>
            </a:tbl>
          </a:graphicData>
        </a:graphic>
      </p:graphicFrame>
      <p:cxnSp>
        <p:nvCxnSpPr>
          <p:cNvPr id="7" name="直線接點 6"/>
          <p:cNvCxnSpPr/>
          <p:nvPr/>
        </p:nvCxnSpPr>
        <p:spPr>
          <a:xfrm>
            <a:off x="2267744" y="3860800"/>
            <a:ext cx="2016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267744" y="4437063"/>
            <a:ext cx="17287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圖說文字 12"/>
          <p:cNvSpPr/>
          <p:nvPr/>
        </p:nvSpPr>
        <p:spPr>
          <a:xfrm>
            <a:off x="3419475" y="4725988"/>
            <a:ext cx="2305050" cy="503237"/>
          </a:xfrm>
          <a:prstGeom prst="wedgeRectCallout">
            <a:avLst>
              <a:gd name="adj1" fmla="val -60508"/>
              <a:gd name="adj2" fmla="val 955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2000" dirty="0"/>
              <a:t>Tag-Length-Value</a:t>
            </a:r>
            <a:endParaRPr lang="zh-TW" altLang="en-US" sz="2000" dirty="0"/>
          </a:p>
        </p:txBody>
      </p:sp>
    </p:spTree>
    <p:extLst>
      <p:ext uri="{BB962C8B-B14F-4D97-AF65-F5344CB8AC3E}">
        <p14:creationId xmlns:p14="http://schemas.microsoft.com/office/powerpoint/2010/main" val="374395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1"/>
          </p:nvPr>
        </p:nvSpPr>
        <p:spPr/>
        <p:txBody>
          <a:bodyPr/>
          <a:lstStyle/>
          <a:p>
            <a:fld id="{2A85719E-E850-4BE1-B757-82627C006DF3}" type="slidenum">
              <a:rPr lang="zh-TW" altLang="en-US"/>
              <a:pPr/>
              <a:t>3</a:t>
            </a:fld>
            <a:endParaRPr lang="zh-TW" altLang="zh-TW"/>
          </a:p>
        </p:txBody>
      </p:sp>
      <p:sp>
        <p:nvSpPr>
          <p:cNvPr id="907267" name="標題 4"/>
          <p:cNvSpPr>
            <a:spLocks noGrp="1"/>
          </p:cNvSpPr>
          <p:nvPr>
            <p:ph type="title"/>
          </p:nvPr>
        </p:nvSpPr>
        <p:spPr/>
        <p:txBody>
          <a:bodyPr/>
          <a:lstStyle/>
          <a:p>
            <a:r>
              <a:rPr lang="en-US" altLang="zh-TW"/>
              <a:t>Recall First MSP430 Program</a:t>
            </a: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4199340974"/>
              </p:ext>
            </p:extLst>
          </p:nvPr>
        </p:nvGraphicFramePr>
        <p:xfrm>
          <a:off x="539750" y="1509713"/>
          <a:ext cx="8064500" cy="4176712"/>
        </p:xfrm>
        <a:graphic>
          <a:graphicData uri="http://schemas.openxmlformats.org/drawingml/2006/table">
            <a:tbl>
              <a:tblPr/>
              <a:tblGrid>
                <a:gridCol w="8064500"/>
              </a:tblGrid>
              <a:tr h="4176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#include &lt;</a:t>
                      </a:r>
                      <a:r>
                        <a:rPr kumimoji="0" lang="en-US" altLang="zh-TW" sz="2000" b="1" i="0" u="none" strike="noStrike" cap="none" normalizeH="0" baseline="0" dirty="0" smtClean="0">
                          <a:ln>
                            <a:noFill/>
                          </a:ln>
                          <a:solidFill>
                            <a:srgbClr val="000000"/>
                          </a:solidFill>
                          <a:effectLst/>
                          <a:latin typeface="Courier New" charset="0"/>
                          <a:ea typeface="標楷體" charset="0"/>
                          <a:cs typeface="Courier New" charset="0"/>
                        </a:rPr>
                        <a:t>msp430x2553.h</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void main(void)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WDTCTL = WDTPW + WDTHOLD;  // Stop watchdog timer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0000"/>
                          </a:solidFill>
                          <a:effectLst/>
                          <a:latin typeface="Courier New" pitchFamily="49" charset="0"/>
                          <a:ea typeface="標楷體" pitchFamily="65"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P1DIR |= 0x41;  // set P1.0 &amp; 6 to outputs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//(red &amp; green LEDs)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volatile unsigned </a:t>
                      </a:r>
                      <a:r>
                        <a:rPr kumimoji="0" lang="en-US" altLang="zh-TW" sz="2000" b="1" i="0" u="none" strike="noStrike" cap="none" normalizeH="0" baseline="0" dirty="0" err="1" smtClean="0">
                          <a:ln>
                            <a:noFill/>
                          </a:ln>
                          <a:solidFill>
                            <a:schemeClr val="tx1"/>
                          </a:solidFill>
                          <a:effectLst/>
                          <a:latin typeface="Courier New" pitchFamily="49" charset="0"/>
                          <a:ea typeface="標楷體" pitchFamily="65" charset="-120"/>
                          <a:cs typeface="Courier New" pitchFamily="49" charset="0"/>
                        </a:rPr>
                        <a:t>int</a:t>
                      </a: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a:t>
                      </a:r>
                      <a:r>
                        <a:rPr kumimoji="0" lang="en-US" altLang="zh-TW" sz="2000" b="1" i="0" u="none" strike="noStrike" cap="none" normalizeH="0" baseline="0" dirty="0" err="1" smtClean="0">
                          <a:ln>
                            <a:noFill/>
                          </a:ln>
                          <a:solidFill>
                            <a:schemeClr val="tx1"/>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標楷體" pitchFamily="65" charset="-120"/>
                          <a:cs typeface="Courier New" pitchFamily="49" charset="0"/>
                        </a:rPr>
                        <a:t>     P1OUT ^= 0x41; // Toggle P1.0 &amp; 6 using XOR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a:t>
                      </a:r>
                      <a:r>
                        <a:rPr kumimoji="0" lang="en-US" altLang="zh-TW" sz="2000" b="1" i="0" u="none" strike="noStrike" cap="none" normalizeH="0" baseline="0" dirty="0" err="1" smtClean="0">
                          <a:ln>
                            <a:noFill/>
                          </a:ln>
                          <a:solidFill>
                            <a:srgbClr val="000000"/>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 50000; // Delay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do (</a:t>
                      </a:r>
                      <a:r>
                        <a:rPr kumimoji="0" lang="en-US" altLang="zh-TW" sz="2000" b="1" i="0" u="none" strike="noStrike" cap="none" normalizeH="0" baseline="0" dirty="0" err="1" smtClean="0">
                          <a:ln>
                            <a:noFill/>
                          </a:ln>
                          <a:solidFill>
                            <a:srgbClr val="000000"/>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while (</a:t>
                      </a:r>
                      <a:r>
                        <a:rPr kumimoji="0" lang="en-US" altLang="zh-TW" sz="2000" b="1" i="0" u="none" strike="noStrike" cap="none" normalizeH="0" baseline="0" dirty="0" err="1" smtClean="0">
                          <a:ln>
                            <a:noFill/>
                          </a:ln>
                          <a:solidFill>
                            <a:srgbClr val="000000"/>
                          </a:solidFill>
                          <a:effectLst/>
                          <a:latin typeface="Courier New" pitchFamily="49" charset="0"/>
                          <a:ea typeface="標楷體" pitchFamily="65" charset="-120"/>
                          <a:cs typeface="Courier New" pitchFamily="49" charset="0"/>
                        </a:rPr>
                        <a:t>i</a:t>
                      </a: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標楷體" pitchFamily="65"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911371" name="Oval 11"/>
          <p:cNvSpPr>
            <a:spLocks noChangeArrowheads="1"/>
          </p:cNvSpPr>
          <p:nvPr/>
        </p:nvSpPr>
        <p:spPr bwMode="auto">
          <a:xfrm>
            <a:off x="900113" y="3741738"/>
            <a:ext cx="3743325" cy="13684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1372" name="Text Box 12"/>
          <p:cNvSpPr txBox="1">
            <a:spLocks noChangeArrowheads="1"/>
          </p:cNvSpPr>
          <p:nvPr/>
        </p:nvSpPr>
        <p:spPr bwMode="auto">
          <a:xfrm>
            <a:off x="4767263" y="4475163"/>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Tahoma" panose="020B0604030504040204" pitchFamily="34" charset="0"/>
                <a:ea typeface="標楷體" panose="03000509000000000000" pitchFamily="65" charset="-120"/>
              </a:rPr>
              <a:t>How much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71"/>
                                        </p:tgtEl>
                                        <p:attrNameLst>
                                          <p:attrName>style.visibility</p:attrName>
                                        </p:attrNameLst>
                                      </p:cBhvr>
                                      <p:to>
                                        <p:strVal val="visible"/>
                                      </p:to>
                                    </p:set>
                                  </p:childTnLst>
                                </p:cTn>
                              </p:par>
                            </p:childTnLst>
                          </p:cTn>
                        </p:par>
                        <p:par>
                          <p:cTn id="7" fill="hold" nodeType="afterGroup">
                            <p:stCondLst>
                              <p:cond delay="0"/>
                            </p:stCondLst>
                            <p:childTnLst>
                              <p:par>
                                <p:cTn id="8" presetID="31" presetClass="entr" presetSubtype="0" fill="hold" grpId="0" nodeType="afterEffect">
                                  <p:stCondLst>
                                    <p:cond delay="0"/>
                                  </p:stCondLst>
                                  <p:iterate type="lt">
                                    <p:tmPct val="5000"/>
                                  </p:iterate>
                                  <p:childTnLst>
                                    <p:set>
                                      <p:cBhvr>
                                        <p:cTn id="9" dur="1" fill="hold">
                                          <p:stCondLst>
                                            <p:cond delay="0"/>
                                          </p:stCondLst>
                                        </p:cTn>
                                        <p:tgtEl>
                                          <p:spTgt spid="911372"/>
                                        </p:tgtEl>
                                        <p:attrNameLst>
                                          <p:attrName>style.visibility</p:attrName>
                                        </p:attrNameLst>
                                      </p:cBhvr>
                                      <p:to>
                                        <p:strVal val="visible"/>
                                      </p:to>
                                    </p:set>
                                    <p:anim calcmode="lin" valueType="num">
                                      <p:cBhvr>
                                        <p:cTn id="10" dur="1000" fill="hold"/>
                                        <p:tgtEl>
                                          <p:spTgt spid="911372"/>
                                        </p:tgtEl>
                                        <p:attrNameLst>
                                          <p:attrName>ppt_w</p:attrName>
                                        </p:attrNameLst>
                                      </p:cBhvr>
                                      <p:tavLst>
                                        <p:tav tm="0">
                                          <p:val>
                                            <p:fltVal val="0"/>
                                          </p:val>
                                        </p:tav>
                                        <p:tav tm="100000">
                                          <p:val>
                                            <p:strVal val="#ppt_w"/>
                                          </p:val>
                                        </p:tav>
                                      </p:tavLst>
                                    </p:anim>
                                    <p:anim calcmode="lin" valueType="num">
                                      <p:cBhvr>
                                        <p:cTn id="11" dur="1000" fill="hold"/>
                                        <p:tgtEl>
                                          <p:spTgt spid="911372"/>
                                        </p:tgtEl>
                                        <p:attrNameLst>
                                          <p:attrName>ppt_h</p:attrName>
                                        </p:attrNameLst>
                                      </p:cBhvr>
                                      <p:tavLst>
                                        <p:tav tm="0">
                                          <p:val>
                                            <p:fltVal val="0"/>
                                          </p:val>
                                        </p:tav>
                                        <p:tav tm="100000">
                                          <p:val>
                                            <p:strVal val="#ppt_h"/>
                                          </p:val>
                                        </p:tav>
                                      </p:tavLst>
                                    </p:anim>
                                    <p:anim calcmode="lin" valueType="num">
                                      <p:cBhvr>
                                        <p:cTn id="12" dur="1000" fill="hold"/>
                                        <p:tgtEl>
                                          <p:spTgt spid="911372"/>
                                        </p:tgtEl>
                                        <p:attrNameLst>
                                          <p:attrName>style.rotation</p:attrName>
                                        </p:attrNameLst>
                                      </p:cBhvr>
                                      <p:tavLst>
                                        <p:tav tm="0">
                                          <p:val>
                                            <p:fltVal val="90"/>
                                          </p:val>
                                        </p:tav>
                                        <p:tav tm="100000">
                                          <p:val>
                                            <p:fltVal val="0"/>
                                          </p:val>
                                        </p:tav>
                                      </p:tavLst>
                                    </p:anim>
                                    <p:animEffect transition="in" filter="fade">
                                      <p:cBhvr>
                                        <p:cTn id="13" dur="1000"/>
                                        <p:tgtEl>
                                          <p:spTgt spid="91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71" grpId="0" animBg="1"/>
      <p:bldP spid="9113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E5E09003-4244-4008-B7C7-34BADA12E838}" type="slidenum">
              <a:rPr lang="zh-TW" altLang="en-US"/>
              <a:pPr/>
              <a:t>39</a:t>
            </a:fld>
            <a:endParaRPr lang="zh-TW" altLang="zh-TW"/>
          </a:p>
        </p:txBody>
      </p:sp>
      <p:sp>
        <p:nvSpPr>
          <p:cNvPr id="935938" name="標題 1"/>
          <p:cNvSpPr>
            <a:spLocks noGrp="1"/>
          </p:cNvSpPr>
          <p:nvPr>
            <p:ph type="title"/>
          </p:nvPr>
        </p:nvSpPr>
        <p:spPr/>
        <p:txBody>
          <a:bodyPr/>
          <a:lstStyle/>
          <a:p>
            <a:r>
              <a:rPr lang="en-US" altLang="zh-TW"/>
              <a:t>Tag-Length-Value</a:t>
            </a:r>
            <a:endParaRPr lang="zh-TW" altLang="en-US"/>
          </a:p>
        </p:txBody>
      </p:sp>
      <p:sp>
        <p:nvSpPr>
          <p:cNvPr id="935939" name="內容版面配置區 2"/>
          <p:cNvSpPr>
            <a:spLocks noGrp="1"/>
          </p:cNvSpPr>
          <p:nvPr>
            <p:ph type="body" idx="1"/>
          </p:nvPr>
        </p:nvSpPr>
        <p:spPr/>
        <p:txBody>
          <a:bodyPr/>
          <a:lstStyle/>
          <a:p>
            <a:r>
              <a:rPr lang="en-US" altLang="zh-TW" dirty="0"/>
              <a:t>Tag-Length-Value (TLV) stores </a:t>
            </a:r>
            <a:r>
              <a:rPr lang="en-US" altLang="zh-TW" dirty="0" smtClean="0"/>
              <a:t>device-specific </a:t>
            </a:r>
            <a:r>
              <a:rPr lang="en-US" altLang="zh-TW" dirty="0"/>
              <a:t>information </a:t>
            </a:r>
            <a:r>
              <a:rPr lang="en-US" altLang="zh-TW" dirty="0" smtClean="0"/>
              <a:t>in </a:t>
            </a:r>
            <a:r>
              <a:rPr lang="en-US" altLang="zh-TW" dirty="0"/>
              <a:t>the flash memory to set DCOCTL and BCSCTL1 for DCO frequency</a:t>
            </a:r>
            <a:endParaRPr lang="zh-TW" altLang="en-US" dirty="0"/>
          </a:p>
          <a:p>
            <a:endParaRPr lang="zh-TW" altLang="en-US" dirty="0"/>
          </a:p>
        </p:txBody>
      </p:sp>
      <p:pic>
        <p:nvPicPr>
          <p:cNvPr id="935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2565375"/>
            <a:ext cx="91138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橢圓 1"/>
          <p:cNvSpPr/>
          <p:nvPr/>
        </p:nvSpPr>
        <p:spPr bwMode="auto">
          <a:xfrm>
            <a:off x="425450" y="3284835"/>
            <a:ext cx="1770286" cy="36004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aphicFrame>
        <p:nvGraphicFramePr>
          <p:cNvPr id="7" name="Group 12"/>
          <p:cNvGraphicFramePr>
            <a:graphicFrameLocks noGrp="1"/>
          </p:cNvGraphicFramePr>
          <p:nvPr>
            <p:extLst>
              <p:ext uri="{D42A27DB-BD31-4B8C-83A1-F6EECF244321}">
                <p14:modId xmlns:p14="http://schemas.microsoft.com/office/powerpoint/2010/main" val="1168388755"/>
              </p:ext>
            </p:extLst>
          </p:nvPr>
        </p:nvGraphicFramePr>
        <p:xfrm>
          <a:off x="473646" y="5259288"/>
          <a:ext cx="8064500" cy="762000"/>
        </p:xfrm>
        <a:graphic>
          <a:graphicData uri="http://schemas.openxmlformats.org/drawingml/2006/table">
            <a:tbl>
              <a:tblPr/>
              <a:tblGrid>
                <a:gridCol w="806450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BCSCTL1 = CALBC1_1MHZ; 		</a:t>
                      </a:r>
                      <a:r>
                        <a:rPr kumimoji="0" lang="en-US" altLang="zh-TW" sz="2000" b="1" i="0" u="none" strike="noStrike" cap="none" normalizeH="0" baseline="0" dirty="0" smtClean="0">
                          <a:ln>
                            <a:noFill/>
                          </a:ln>
                          <a:solidFill>
                            <a:srgbClr val="C00000"/>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Set range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DCOCTL = CALDCO_1MHZ;</a:t>
                      </a:r>
                      <a:r>
                        <a:rPr kumimoji="0" lang="en-US" altLang="zh-TW" sz="2400" b="1" i="0" u="none" strike="noStrike" cap="none" normalizeH="0" baseline="0" dirty="0" smtClean="0">
                          <a:ln>
                            <a:noFill/>
                          </a:ln>
                          <a:solidFill>
                            <a:schemeClr val="tx1"/>
                          </a:solidFill>
                          <a:effectLst/>
                          <a:latin typeface="Calibri" pitchFamily="34" charset="0"/>
                          <a:ea typeface="新細明體" charset="-120"/>
                        </a:rPr>
                        <a:t> </a:t>
                      </a:r>
                      <a:endParaRPr kumimoji="0" lang="zh-TW" altLang="en-US" sz="2400" b="1"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4795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3"/>
          <p:cNvSpPr>
            <a:spLocks noGrp="1"/>
          </p:cNvSpPr>
          <p:nvPr>
            <p:ph type="sldNum" sz="quarter" idx="11"/>
          </p:nvPr>
        </p:nvSpPr>
        <p:spPr/>
        <p:txBody>
          <a:bodyPr/>
          <a:lstStyle/>
          <a:p>
            <a:fld id="{6D2604A1-7D28-4477-8EBC-4A472FF8AA6A}" type="slidenum">
              <a:rPr lang="zh-TW" altLang="en-US"/>
              <a:pPr/>
              <a:t>40</a:t>
            </a:fld>
            <a:endParaRPr lang="zh-TW" altLang="zh-TW"/>
          </a:p>
        </p:txBody>
      </p:sp>
      <p:sp>
        <p:nvSpPr>
          <p:cNvPr id="880685" name="Rectangle 45"/>
          <p:cNvSpPr>
            <a:spLocks noGrp="1" noChangeArrowheads="1"/>
          </p:cNvSpPr>
          <p:nvPr>
            <p:ph type="title"/>
          </p:nvPr>
        </p:nvSpPr>
        <p:spPr/>
        <p:txBody>
          <a:bodyPr/>
          <a:lstStyle/>
          <a:p>
            <a:r>
              <a:rPr lang="en-US" altLang="zh-TW" dirty="0"/>
              <a:t>MSP430G2553 Memory Map</a:t>
            </a:r>
          </a:p>
        </p:txBody>
      </p:sp>
      <p:sp>
        <p:nvSpPr>
          <p:cNvPr id="880706" name="Text Box 66"/>
          <p:cNvSpPr txBox="1">
            <a:spLocks noChangeArrowheads="1"/>
          </p:cNvSpPr>
          <p:nvPr/>
        </p:nvSpPr>
        <p:spPr bwMode="auto">
          <a:xfrm>
            <a:off x="250825" y="2719388"/>
            <a:ext cx="30132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latin typeface="+mn-lt"/>
              </a:rPr>
              <a:t>Information memory: </a:t>
            </a:r>
            <a:r>
              <a:rPr lang="en-US" altLang="zh-TW" dirty="0">
                <a:latin typeface="+mn-lt"/>
              </a:rPr>
              <a:t>A 256B block of flash memory </a:t>
            </a:r>
            <a:r>
              <a:rPr lang="en-US" altLang="zh-TW" dirty="0" smtClean="0">
                <a:latin typeface="+mn-lt"/>
              </a:rPr>
              <a:t>that stores nonvolatile </a:t>
            </a:r>
            <a:r>
              <a:rPr lang="en-US" altLang="zh-TW" dirty="0">
                <a:latin typeface="+mn-lt"/>
              </a:rPr>
              <a:t>data,  including serial numbers to identify the equipment</a:t>
            </a:r>
            <a:endParaRPr lang="zh-TW" altLang="en-US" dirty="0">
              <a:latin typeface="+mn-lt"/>
            </a:endParaRPr>
          </a:p>
        </p:txBody>
      </p:sp>
      <p:pic>
        <p:nvPicPr>
          <p:cNvPr id="2" name="圖片 1"/>
          <p:cNvPicPr>
            <a:picLocks noChangeAspect="1"/>
          </p:cNvPicPr>
          <p:nvPr/>
        </p:nvPicPr>
        <p:blipFill>
          <a:blip r:embed="rId3"/>
          <a:stretch>
            <a:fillRect/>
          </a:stretch>
        </p:blipFill>
        <p:spPr>
          <a:xfrm>
            <a:off x="3419872" y="1064189"/>
            <a:ext cx="3123034" cy="5009022"/>
          </a:xfrm>
          <a:prstGeom prst="rect">
            <a:avLst/>
          </a:prstGeom>
        </p:spPr>
      </p:pic>
      <p:sp>
        <p:nvSpPr>
          <p:cNvPr id="30" name="AutoShape 54"/>
          <p:cNvSpPr>
            <a:spLocks/>
          </p:cNvSpPr>
          <p:nvPr/>
        </p:nvSpPr>
        <p:spPr bwMode="auto">
          <a:xfrm>
            <a:off x="6562353" y="1207072"/>
            <a:ext cx="360362" cy="1008062"/>
          </a:xfrm>
          <a:prstGeom prst="rightBrace">
            <a:avLst>
              <a:gd name="adj1" fmla="val 26652"/>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1" name="Text Box 55"/>
          <p:cNvSpPr txBox="1">
            <a:spLocks noChangeArrowheads="1"/>
          </p:cNvSpPr>
          <p:nvPr/>
        </p:nvSpPr>
        <p:spPr bwMode="auto">
          <a:xfrm>
            <a:off x="7010097" y="1412776"/>
            <a:ext cx="15746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latin typeface="+mn-lt"/>
              </a:rPr>
              <a:t>Flash/ROM</a:t>
            </a:r>
          </a:p>
          <a:p>
            <a:pPr algn="ctr"/>
            <a:r>
              <a:rPr lang="en-US" altLang="zh-TW" dirty="0" smtClean="0">
                <a:latin typeface="+mn-lt"/>
              </a:rPr>
              <a:t>(16 KB</a:t>
            </a:r>
            <a:r>
              <a:rPr lang="en-US" altLang="zh-TW" dirty="0">
                <a:latin typeface="+mn-lt"/>
              </a:rPr>
              <a:t>)</a:t>
            </a:r>
          </a:p>
        </p:txBody>
      </p:sp>
      <p:sp>
        <p:nvSpPr>
          <p:cNvPr id="32" name="AutoShape 56"/>
          <p:cNvSpPr>
            <a:spLocks/>
          </p:cNvSpPr>
          <p:nvPr/>
        </p:nvSpPr>
        <p:spPr bwMode="auto">
          <a:xfrm>
            <a:off x="6635378" y="3717032"/>
            <a:ext cx="215900" cy="511869"/>
          </a:xfrm>
          <a:prstGeom prst="rightBrace">
            <a:avLst>
              <a:gd name="adj1" fmla="val 22243"/>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 name="Text Box 57"/>
          <p:cNvSpPr txBox="1">
            <a:spLocks noChangeArrowheads="1"/>
          </p:cNvSpPr>
          <p:nvPr/>
        </p:nvSpPr>
        <p:spPr bwMode="auto">
          <a:xfrm>
            <a:off x="7007049" y="3645024"/>
            <a:ext cx="15807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latin typeface="+mn-lt"/>
              </a:rPr>
              <a:t>RAM</a:t>
            </a:r>
          </a:p>
          <a:p>
            <a:pPr algn="ctr"/>
            <a:r>
              <a:rPr lang="en-US" altLang="zh-TW" dirty="0" smtClean="0">
                <a:latin typeface="+mn-lt"/>
              </a:rPr>
              <a:t>(512 </a:t>
            </a:r>
            <a:r>
              <a:rPr lang="en-US" altLang="zh-TW" dirty="0">
                <a:latin typeface="+mn-lt"/>
              </a:rPr>
              <a:t>bytes)</a:t>
            </a:r>
          </a:p>
        </p:txBody>
      </p:sp>
      <p:sp>
        <p:nvSpPr>
          <p:cNvPr id="34" name="AutoShape 58"/>
          <p:cNvSpPr>
            <a:spLocks/>
          </p:cNvSpPr>
          <p:nvPr/>
        </p:nvSpPr>
        <p:spPr bwMode="auto">
          <a:xfrm>
            <a:off x="6562353" y="2636912"/>
            <a:ext cx="360362" cy="574675"/>
          </a:xfrm>
          <a:prstGeom prst="rightBrace">
            <a:avLst>
              <a:gd name="adj1" fmla="val 13289"/>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 name="Text Box 59"/>
          <p:cNvSpPr txBox="1">
            <a:spLocks noChangeArrowheads="1"/>
          </p:cNvSpPr>
          <p:nvPr/>
        </p:nvSpPr>
        <p:spPr bwMode="auto">
          <a:xfrm>
            <a:off x="7007050" y="2636912"/>
            <a:ext cx="15807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a:latin typeface="+mn-lt"/>
              </a:rPr>
              <a:t>Flash/ROM</a:t>
            </a:r>
          </a:p>
          <a:p>
            <a:pPr algn="ctr"/>
            <a:r>
              <a:rPr lang="en-US" altLang="zh-TW">
                <a:latin typeface="+mn-lt"/>
              </a:rPr>
              <a:t>(256 bytes)</a:t>
            </a:r>
          </a:p>
        </p:txBody>
      </p:sp>
      <p:sp>
        <p:nvSpPr>
          <p:cNvPr id="36" name="AutoShape 60"/>
          <p:cNvSpPr>
            <a:spLocks/>
          </p:cNvSpPr>
          <p:nvPr/>
        </p:nvSpPr>
        <p:spPr bwMode="auto">
          <a:xfrm>
            <a:off x="6635378" y="4364733"/>
            <a:ext cx="215900" cy="1584548"/>
          </a:xfrm>
          <a:prstGeom prst="rightBrace">
            <a:avLst>
              <a:gd name="adj1" fmla="val 66728"/>
              <a:gd name="adj2" fmla="val 5062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 name="橢圓 2"/>
          <p:cNvSpPr/>
          <p:nvPr/>
        </p:nvSpPr>
        <p:spPr bwMode="auto">
          <a:xfrm>
            <a:off x="3264101" y="2420888"/>
            <a:ext cx="3742948" cy="97501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549599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1"/>
          </p:nvPr>
        </p:nvSpPr>
        <p:spPr/>
        <p:txBody>
          <a:bodyPr/>
          <a:lstStyle/>
          <a:p>
            <a:fld id="{3B8D60C6-BF8D-488C-AC4C-31D791DE5660}" type="slidenum">
              <a:rPr lang="zh-TW" altLang="en-US"/>
              <a:pPr/>
              <a:t>41</a:t>
            </a:fld>
            <a:endParaRPr lang="zh-TW" altLang="zh-TW"/>
          </a:p>
        </p:txBody>
      </p:sp>
      <p:sp>
        <p:nvSpPr>
          <p:cNvPr id="937986" name="標題 1"/>
          <p:cNvSpPr>
            <a:spLocks noGrp="1"/>
          </p:cNvSpPr>
          <p:nvPr>
            <p:ph type="title"/>
          </p:nvPr>
        </p:nvSpPr>
        <p:spPr/>
        <p:txBody>
          <a:bodyPr/>
          <a:lstStyle/>
          <a:p>
            <a:r>
              <a:rPr lang="en-US" altLang="zh-TW"/>
              <a:t>BCSCTL1</a:t>
            </a: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291615223"/>
              </p:ext>
            </p:extLst>
          </p:nvPr>
        </p:nvGraphicFramePr>
        <p:xfrm>
          <a:off x="468313" y="5353050"/>
          <a:ext cx="8064500" cy="396875"/>
        </p:xfrm>
        <a:graphic>
          <a:graphicData uri="http://schemas.openxmlformats.org/drawingml/2006/table">
            <a:tbl>
              <a:tblPr/>
              <a:tblGrid>
                <a:gridCol w="806450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BCSCTL1 = CALBC1_1MHZ; 		</a:t>
                      </a:r>
                      <a:r>
                        <a:rPr kumimoji="0" lang="en-US" altLang="zh-TW" sz="2000" b="1" i="0" u="none" strike="noStrike" cap="none" normalizeH="0" baseline="0" dirty="0" smtClean="0">
                          <a:ln>
                            <a:noFill/>
                          </a:ln>
                          <a:solidFill>
                            <a:srgbClr val="C00000"/>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Set range</a:t>
                      </a:r>
                      <a:endParaRPr kumimoji="0" lang="zh-TW" altLang="en-US" sz="2800" b="1" i="0" u="none" strike="noStrike" cap="none" normalizeH="0" baseline="0" dirty="0" smtClean="0">
                        <a:ln>
                          <a:noFill/>
                        </a:ln>
                        <a:solidFill>
                          <a:srgbClr val="0000FF"/>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pic>
        <p:nvPicPr>
          <p:cNvPr id="9379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268413"/>
            <a:ext cx="903763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1"/>
          </p:nvPr>
        </p:nvSpPr>
        <p:spPr/>
        <p:txBody>
          <a:bodyPr/>
          <a:lstStyle/>
          <a:p>
            <a:fld id="{E72FE35F-051E-4B7F-8283-81FFA324005D}" type="slidenum">
              <a:rPr lang="zh-TW" altLang="en-US"/>
              <a:pPr/>
              <a:t>42</a:t>
            </a:fld>
            <a:endParaRPr lang="zh-TW" altLang="zh-TW"/>
          </a:p>
        </p:txBody>
      </p:sp>
      <p:pic>
        <p:nvPicPr>
          <p:cNvPr id="940034" name="Picture 3"/>
          <p:cNvPicPr>
            <a:picLocks noChangeAspect="1" noChangeArrowheads="1"/>
          </p:cNvPicPr>
          <p:nvPr/>
        </p:nvPicPr>
        <p:blipFill>
          <a:blip r:embed="rId3">
            <a:extLst>
              <a:ext uri="{28A0092B-C50C-407E-A947-70E740481C1C}">
                <a14:useLocalDpi xmlns:a14="http://schemas.microsoft.com/office/drawing/2010/main" val="0"/>
              </a:ext>
            </a:extLst>
          </a:blip>
          <a:srcRect b="11073"/>
          <a:stretch>
            <a:fillRect/>
          </a:stretch>
        </p:blipFill>
        <p:spPr bwMode="auto">
          <a:xfrm>
            <a:off x="395288" y="1125538"/>
            <a:ext cx="84264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0049" name="Rectangle 17"/>
          <p:cNvSpPr>
            <a:spLocks noGrp="1" noChangeArrowheads="1"/>
          </p:cNvSpPr>
          <p:nvPr>
            <p:ph type="title"/>
          </p:nvPr>
        </p:nvSpPr>
        <p:spPr/>
        <p:txBody>
          <a:bodyPr/>
          <a:lstStyle/>
          <a:p>
            <a:r>
              <a:rPr lang="en-US" altLang="zh-TW"/>
              <a:t>BCSCTL2</a:t>
            </a:r>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890038587"/>
              </p:ext>
            </p:extLst>
          </p:nvPr>
        </p:nvGraphicFramePr>
        <p:xfrm>
          <a:off x="468313" y="5445125"/>
          <a:ext cx="8064500" cy="396875"/>
        </p:xfrm>
        <a:graphic>
          <a:graphicData uri="http://schemas.openxmlformats.org/drawingml/2006/table">
            <a:tbl>
              <a:tblPr/>
              <a:tblGrid>
                <a:gridCol w="8064500"/>
              </a:tblGrid>
              <a:tr h="396875">
                <a:tc>
                  <a:txBody>
                    <a:bodyPr/>
                    <a:lstStyle>
                      <a:lvl1pPr>
                        <a:spcBef>
                          <a:spcPct val="20000"/>
                        </a:spcBef>
                        <a:buClr>
                          <a:srgbClr val="0000FF"/>
                        </a:buClr>
                        <a:defRPr kumimoji="1" sz="24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defRPr kumimoji="1" sz="20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defRPr kumimoji="1" sz="20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defRPr kumimoji="1">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defRPr kumimoji="1" sz="16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anose="02070309020205020404" pitchFamily="49" charset="0"/>
                          <a:ea typeface="標楷體" panose="03000509000000000000" pitchFamily="65" charset="-120"/>
                        </a:rPr>
                        <a:t>BCSCTL2 |= SELM_3 + DIVM_3;         </a:t>
                      </a:r>
                      <a:r>
                        <a:rPr kumimoji="0" lang="en-US" altLang="zh-TW" sz="2000" b="1" i="0" u="none" strike="noStrike" cap="none" normalizeH="0" baseline="0" dirty="0" smtClean="0">
                          <a:ln>
                            <a:noFill/>
                          </a:ln>
                          <a:solidFill>
                            <a:srgbClr val="0000FF"/>
                          </a:solidFill>
                          <a:effectLst/>
                          <a:latin typeface="Courier New" panose="02070309020205020404" pitchFamily="49" charset="0"/>
                          <a:ea typeface="標楷體" panose="03000509000000000000" pitchFamily="65" charset="-120"/>
                        </a:rPr>
                        <a:t>// MCLK = VLO/8 </a:t>
                      </a:r>
                      <a:endParaRPr kumimoji="0" lang="zh-TW" altLang="en-US" sz="2800" b="1" i="0" u="none" strike="noStrike" cap="none" normalizeH="0" baseline="0" dirty="0" smtClean="0">
                        <a:ln>
                          <a:noFill/>
                        </a:ln>
                        <a:solidFill>
                          <a:srgbClr val="0000FF"/>
                        </a:solidFill>
                        <a:effectLst/>
                        <a:latin typeface="Calibri" panose="020F0502020204030204" pitchFamily="34" charset="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grpSp>
        <p:nvGrpSpPr>
          <p:cNvPr id="940042" name="群組 10"/>
          <p:cNvGrpSpPr>
            <a:grpSpLocks/>
          </p:cNvGrpSpPr>
          <p:nvPr/>
        </p:nvGrpSpPr>
        <p:grpSpPr bwMode="auto">
          <a:xfrm>
            <a:off x="323850" y="1268413"/>
            <a:ext cx="4298950" cy="792162"/>
            <a:chOff x="4718130" y="1401267"/>
            <a:chExt cx="4298019" cy="791986"/>
          </a:xfrm>
        </p:grpSpPr>
        <p:sp>
          <p:nvSpPr>
            <p:cNvPr id="9" name="框架 8"/>
            <p:cNvSpPr/>
            <p:nvPr/>
          </p:nvSpPr>
          <p:spPr>
            <a:xfrm>
              <a:off x="4718130" y="1878998"/>
              <a:ext cx="4298019" cy="31425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0044" name="文字方塊 12"/>
            <p:cNvSpPr txBox="1">
              <a:spLocks noChangeArrowheads="1"/>
            </p:cNvSpPr>
            <p:nvPr/>
          </p:nvSpPr>
          <p:spPr bwMode="auto">
            <a:xfrm>
              <a:off x="5438000" y="1401267"/>
              <a:ext cx="1144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b="1">
                  <a:solidFill>
                    <a:srgbClr val="FF0000"/>
                  </a:solidFill>
                  <a:latin typeface="Calibri" panose="020F0502020204030204" pitchFamily="34" charset="0"/>
                  <a:ea typeface="標楷體" panose="03000509000000000000" pitchFamily="65" charset="-120"/>
                </a:rPr>
                <a:t>MCLK</a:t>
              </a:r>
              <a:endParaRPr lang="zh-TW" altLang="en-US" b="1">
                <a:solidFill>
                  <a:srgbClr val="FF0000"/>
                </a:solidFill>
                <a:latin typeface="Calibri" panose="020F0502020204030204" pitchFamily="34" charset="0"/>
                <a:ea typeface="標楷體" panose="03000509000000000000" pitchFamily="65" charset="-120"/>
              </a:endParaRPr>
            </a:p>
          </p:txBody>
        </p:sp>
      </p:grpSp>
      <p:grpSp>
        <p:nvGrpSpPr>
          <p:cNvPr id="940045" name="群組 10"/>
          <p:cNvGrpSpPr>
            <a:grpSpLocks/>
          </p:cNvGrpSpPr>
          <p:nvPr/>
        </p:nvGrpSpPr>
        <p:grpSpPr bwMode="auto">
          <a:xfrm>
            <a:off x="4592638" y="1268413"/>
            <a:ext cx="3148012" cy="792162"/>
            <a:chOff x="4718130" y="1401267"/>
            <a:chExt cx="3146227" cy="791986"/>
          </a:xfrm>
        </p:grpSpPr>
        <p:sp>
          <p:nvSpPr>
            <p:cNvPr id="12" name="框架 11"/>
            <p:cNvSpPr/>
            <p:nvPr/>
          </p:nvSpPr>
          <p:spPr>
            <a:xfrm>
              <a:off x="4718130" y="1878998"/>
              <a:ext cx="3146227" cy="314255"/>
            </a:xfrm>
            <a:prstGeom prst="frame">
              <a:avLst>
                <a:gd name="adj1" fmla="val 416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sp>
          <p:nvSpPr>
            <p:cNvPr id="940047" name="文字方塊 12"/>
            <p:cNvSpPr txBox="1">
              <a:spLocks noChangeArrowheads="1"/>
            </p:cNvSpPr>
            <p:nvPr/>
          </p:nvSpPr>
          <p:spPr bwMode="auto">
            <a:xfrm>
              <a:off x="5438000" y="1401267"/>
              <a:ext cx="1346552" cy="5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b="1">
                  <a:solidFill>
                    <a:srgbClr val="FF0000"/>
                  </a:solidFill>
                  <a:latin typeface="Calibri" panose="020F0502020204030204" pitchFamily="34" charset="0"/>
                  <a:ea typeface="標楷體" panose="03000509000000000000" pitchFamily="65" charset="-120"/>
                </a:rPr>
                <a:t>SMCLK</a:t>
              </a:r>
              <a:endParaRPr lang="zh-TW" altLang="en-US" b="1">
                <a:solidFill>
                  <a:srgbClr val="FF0000"/>
                </a:solidFill>
                <a:latin typeface="Calibri" panose="020F0502020204030204" pitchFamily="34" charset="0"/>
                <a:ea typeface="標楷體" panose="03000509000000000000"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1"/>
          </p:nvPr>
        </p:nvSpPr>
        <p:spPr/>
        <p:txBody>
          <a:bodyPr/>
          <a:lstStyle/>
          <a:p>
            <a:fld id="{0EDFE30C-7D5E-4536-93F6-C3D9E3B590E2}" type="slidenum">
              <a:rPr lang="zh-TW" altLang="en-US"/>
              <a:pPr/>
              <a:t>43</a:t>
            </a:fld>
            <a:endParaRPr lang="zh-TW" altLang="zh-TW"/>
          </a:p>
        </p:txBody>
      </p:sp>
      <p:sp>
        <p:nvSpPr>
          <p:cNvPr id="942082" name="標題 1"/>
          <p:cNvSpPr>
            <a:spLocks noGrp="1"/>
          </p:cNvSpPr>
          <p:nvPr>
            <p:ph type="title"/>
          </p:nvPr>
        </p:nvSpPr>
        <p:spPr/>
        <p:txBody>
          <a:bodyPr/>
          <a:lstStyle/>
          <a:p>
            <a:r>
              <a:rPr lang="en-US" altLang="zh-TW"/>
              <a:t>BCSCTL3</a:t>
            </a:r>
            <a:endParaRPr lang="zh-TW" altLang="en-US"/>
          </a:p>
        </p:txBody>
      </p:sp>
      <p:pic>
        <p:nvPicPr>
          <p:cNvPr id="942083" name="Picture 2"/>
          <p:cNvPicPr>
            <a:picLocks noChangeAspect="1" noChangeArrowheads="1"/>
          </p:cNvPicPr>
          <p:nvPr/>
        </p:nvPicPr>
        <p:blipFill>
          <a:blip r:embed="rId3">
            <a:extLst>
              <a:ext uri="{28A0092B-C50C-407E-A947-70E740481C1C}">
                <a14:useLocalDpi xmlns:a14="http://schemas.microsoft.com/office/drawing/2010/main" val="0"/>
              </a:ext>
            </a:extLst>
          </a:blip>
          <a:srcRect b="37270"/>
          <a:stretch>
            <a:fillRect/>
          </a:stretch>
        </p:blipFill>
        <p:spPr bwMode="auto">
          <a:xfrm>
            <a:off x="611188" y="1125538"/>
            <a:ext cx="820896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p14="http://schemas.microsoft.com/office/powerpoint/2010/main" val="901773059"/>
              </p:ext>
            </p:extLst>
          </p:nvPr>
        </p:nvGraphicFramePr>
        <p:xfrm>
          <a:off x="468313" y="5337175"/>
          <a:ext cx="8424862" cy="396875"/>
        </p:xfrm>
        <a:graphic>
          <a:graphicData uri="http://schemas.openxmlformats.org/drawingml/2006/table">
            <a:tbl>
              <a:tblPr/>
              <a:tblGrid>
                <a:gridCol w="8424862"/>
              </a:tblGrid>
              <a:tr h="396875">
                <a:tc>
                  <a:txBody>
                    <a:bodyPr/>
                    <a:lstStyle>
                      <a:lvl1pPr>
                        <a:spcBef>
                          <a:spcPct val="20000"/>
                        </a:spcBef>
                        <a:buClr>
                          <a:srgbClr val="0000FF"/>
                        </a:buClr>
                        <a:defRPr kumimoji="1" sz="2400">
                          <a:solidFill>
                            <a:schemeClr val="tx1"/>
                          </a:solidFill>
                          <a:latin typeface="Calibri" panose="020F0502020204030204" pitchFamily="34" charset="0"/>
                          <a:ea typeface="標楷體" panose="03000509000000000000" pitchFamily="65" charset="-120"/>
                        </a:defRPr>
                      </a:lvl1pPr>
                      <a:lvl2pPr marL="742950" indent="-285750">
                        <a:spcBef>
                          <a:spcPct val="20000"/>
                        </a:spcBef>
                        <a:buClr>
                          <a:srgbClr val="0000FF"/>
                        </a:buClr>
                        <a:buFont typeface="Symbol" panose="05050102010706020507" pitchFamily="18" charset="2"/>
                        <a:defRPr kumimoji="1" sz="2000">
                          <a:solidFill>
                            <a:schemeClr val="tx1"/>
                          </a:solidFill>
                          <a:latin typeface="Calibri" panose="020F0502020204030204" pitchFamily="34" charset="0"/>
                          <a:ea typeface="標楷體" panose="03000509000000000000" pitchFamily="65" charset="-120"/>
                        </a:defRPr>
                      </a:lvl2pPr>
                      <a:lvl3pPr marL="1143000" indent="-228600">
                        <a:spcBef>
                          <a:spcPct val="20000"/>
                        </a:spcBef>
                        <a:buClr>
                          <a:srgbClr val="0000FF"/>
                        </a:buClr>
                        <a:defRPr kumimoji="1" sz="2000">
                          <a:solidFill>
                            <a:schemeClr val="tx1"/>
                          </a:solidFill>
                          <a:latin typeface="Calibri" panose="020F0502020204030204" pitchFamily="34" charset="0"/>
                          <a:ea typeface="標楷體" panose="03000509000000000000" pitchFamily="65" charset="-120"/>
                        </a:defRPr>
                      </a:lvl3pPr>
                      <a:lvl4pPr marL="1600200" indent="-228600">
                        <a:spcBef>
                          <a:spcPct val="20000"/>
                        </a:spcBef>
                        <a:buClr>
                          <a:srgbClr val="0000FF"/>
                        </a:buClr>
                        <a:buFont typeface="Wingdings" panose="05000000000000000000" pitchFamily="2" charset="2"/>
                        <a:defRPr kumimoji="1">
                          <a:solidFill>
                            <a:schemeClr val="tx1"/>
                          </a:solidFill>
                          <a:latin typeface="Calibri" panose="020F0502020204030204" pitchFamily="34" charset="0"/>
                          <a:ea typeface="標楷體" panose="03000509000000000000" pitchFamily="65" charset="-120"/>
                        </a:defRPr>
                      </a:lvl4pPr>
                      <a:lvl5pPr marL="2057400" indent="-228600">
                        <a:spcBef>
                          <a:spcPct val="20000"/>
                        </a:spcBef>
                        <a:buClr>
                          <a:srgbClr val="0000FF"/>
                        </a:buClr>
                        <a:defRPr kumimoji="1" sz="16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lr>
                          <a:srgbClr val="0000FF"/>
                        </a:buClr>
                        <a:defRPr kumimoji="1" sz="1600">
                          <a:solidFill>
                            <a:schemeClr val="tx1"/>
                          </a:solidFill>
                          <a:latin typeface="Calibri" panose="020F0502020204030204" pitchFamily="34" charset="0"/>
                          <a:ea typeface="標楷體" panose="03000509000000000000"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anose="02070309020205020404" pitchFamily="49" charset="0"/>
                          <a:ea typeface="標楷體" panose="03000509000000000000" pitchFamily="65" charset="-120"/>
                        </a:rPr>
                        <a:t>BCSCTL3 |= LFXT1S_2;    </a:t>
                      </a:r>
                      <a:r>
                        <a:rPr kumimoji="0" lang="en-US" altLang="zh-TW" sz="2000" b="1" i="0" u="none" strike="noStrike" cap="none" normalizeH="0" baseline="0" dirty="0" smtClean="0">
                          <a:ln>
                            <a:noFill/>
                          </a:ln>
                          <a:solidFill>
                            <a:srgbClr val="0000FF"/>
                          </a:solidFill>
                          <a:effectLst/>
                          <a:latin typeface="Courier New" panose="02070309020205020404" pitchFamily="49" charset="0"/>
                          <a:ea typeface="標楷體" panose="03000509000000000000" pitchFamily="65" charset="-120"/>
                        </a:rPr>
                        <a:t>// Enable VLO as MCLK/ACLK </a:t>
                      </a:r>
                      <a:r>
                        <a:rPr kumimoji="0" lang="en-US" altLang="zh-TW" sz="2000" b="1" i="0" u="none" strike="noStrike" cap="none" normalizeH="0" baseline="0" dirty="0" err="1" smtClean="0">
                          <a:ln>
                            <a:noFill/>
                          </a:ln>
                          <a:solidFill>
                            <a:srgbClr val="0000FF"/>
                          </a:solidFill>
                          <a:effectLst/>
                          <a:latin typeface="Courier New" panose="02070309020205020404" pitchFamily="49" charset="0"/>
                          <a:ea typeface="標楷體" panose="03000509000000000000" pitchFamily="65" charset="-120"/>
                        </a:rPr>
                        <a:t>src</a:t>
                      </a:r>
                      <a:endParaRPr kumimoji="0" lang="en-US" altLang="zh-TW" sz="2000" b="1" i="0" u="none" strike="noStrike" cap="none" normalizeH="0" baseline="0" dirty="0" smtClean="0">
                        <a:ln>
                          <a:noFill/>
                        </a:ln>
                        <a:solidFill>
                          <a:srgbClr val="0000FF"/>
                        </a:solidFill>
                        <a:effectLst/>
                        <a:latin typeface="Courier New" panose="02070309020205020404" pitchFamily="49" charset="0"/>
                        <a:ea typeface="標楷體" panose="03000509000000000000" pitchFamily="65" charset="-120"/>
                        <a:cs typeface="Courier New" panose="02070309020205020404"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 name="框架 3"/>
          <p:cNvSpPr/>
          <p:nvPr/>
        </p:nvSpPr>
        <p:spPr>
          <a:xfrm>
            <a:off x="2627313" y="1628775"/>
            <a:ext cx="2089150" cy="431800"/>
          </a:xfrm>
          <a:prstGeom prst="frame">
            <a:avLst>
              <a:gd name="adj1" fmla="val 835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solidFill>
                <a:schemeClr val="tx1"/>
              </a:solidFill>
            </a:endParaRPr>
          </a:p>
        </p:txBody>
      </p:sp>
      <p:cxnSp>
        <p:nvCxnSpPr>
          <p:cNvPr id="8" name="直線接點 7"/>
          <p:cNvCxnSpPr/>
          <p:nvPr/>
        </p:nvCxnSpPr>
        <p:spPr>
          <a:xfrm>
            <a:off x="2484438" y="3357563"/>
            <a:ext cx="2925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strVal val="#ppt_w*0.70"/>
                                          </p:val>
                                        </p:tav>
                                        <p:tav tm="100000">
                                          <p:val>
                                            <p:strVal val="#ppt_w"/>
                                          </p:val>
                                        </p:tav>
                                      </p:tavLst>
                                    </p:anim>
                                    <p:anim calcmode="lin" valueType="num">
                                      <p:cBhvr>
                                        <p:cTn id="12" dur="250" fill="hold"/>
                                        <p:tgtEl>
                                          <p:spTgt spid="8"/>
                                        </p:tgtEl>
                                        <p:attrNameLst>
                                          <p:attrName>ppt_h</p:attrName>
                                        </p:attrNameLst>
                                      </p:cBhvr>
                                      <p:tavLst>
                                        <p:tav tm="0">
                                          <p:val>
                                            <p:strVal val="#ppt_h"/>
                                          </p:val>
                                        </p:tav>
                                        <p:tav tm="100000">
                                          <p:val>
                                            <p:strVal val="#ppt_h"/>
                                          </p:val>
                                        </p:tav>
                                      </p:tavLst>
                                    </p:anim>
                                    <p:animEffect transition="in" filter="fade">
                                      <p:cBhvr>
                                        <p:cTn id="1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4"/>
          <p:cNvSpPr>
            <a:spLocks noGrp="1"/>
          </p:cNvSpPr>
          <p:nvPr>
            <p:ph type="sldNum" sz="quarter" idx="11"/>
          </p:nvPr>
        </p:nvSpPr>
        <p:spPr/>
        <p:txBody>
          <a:bodyPr/>
          <a:lstStyle/>
          <a:p>
            <a:fld id="{0B958C72-9311-4572-977A-4E5DDFC565B2}" type="slidenum">
              <a:rPr lang="zh-TW" altLang="en-US"/>
              <a:pPr/>
              <a:t>44</a:t>
            </a:fld>
            <a:endParaRPr lang="zh-TW" altLang="zh-TW"/>
          </a:p>
        </p:txBody>
      </p:sp>
      <p:sp>
        <p:nvSpPr>
          <p:cNvPr id="944130" name="Rectangle 12"/>
          <p:cNvSpPr>
            <a:spLocks noGrp="1"/>
          </p:cNvSpPr>
          <p:nvPr>
            <p:ph type="title"/>
          </p:nvPr>
        </p:nvSpPr>
        <p:spPr/>
        <p:txBody>
          <a:bodyPr/>
          <a:lstStyle/>
          <a:p>
            <a:r>
              <a:rPr lang="en-US" altLang="zh-TW"/>
              <a:t>Interrupt Flag Register 1 (IFG1)</a:t>
            </a:r>
            <a:endParaRPr lang="zh-TW" altLang="en-US"/>
          </a:p>
        </p:txBody>
      </p:sp>
      <p:sp>
        <p:nvSpPr>
          <p:cNvPr id="944131" name="Rectangle 13"/>
          <p:cNvSpPr>
            <a:spLocks noGrp="1"/>
          </p:cNvSpPr>
          <p:nvPr>
            <p:ph type="body" idx="1"/>
          </p:nvPr>
        </p:nvSpPr>
        <p:spPr/>
        <p:txBody>
          <a:bodyPr/>
          <a:lstStyle/>
          <a:p>
            <a:r>
              <a:rPr lang="en-US" altLang="zh-TW"/>
              <a:t>OFIFG oscillator-fault flag is set when an oscillator fault (LFXT1OF) is detected. </a:t>
            </a:r>
            <a:endParaRPr lang="zh-TW" altLang="en-US"/>
          </a:p>
        </p:txBody>
      </p:sp>
      <p:pic>
        <p:nvPicPr>
          <p:cNvPr id="9441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92375"/>
            <a:ext cx="89281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內容版面配置區 3"/>
          <p:cNvGraphicFramePr>
            <a:graphicFrameLocks/>
          </p:cNvGraphicFramePr>
          <p:nvPr>
            <p:extLst>
              <p:ext uri="{D42A27DB-BD31-4B8C-83A1-F6EECF244321}">
                <p14:modId xmlns:p14="http://schemas.microsoft.com/office/powerpoint/2010/main" val="3384922323"/>
              </p:ext>
            </p:extLst>
          </p:nvPr>
        </p:nvGraphicFramePr>
        <p:xfrm>
          <a:off x="457200" y="5229225"/>
          <a:ext cx="8229600" cy="396082"/>
        </p:xfrm>
        <a:graphic>
          <a:graphicData uri="http://schemas.openxmlformats.org/drawingml/2006/table">
            <a:tbl>
              <a:tblPr firstRow="1" bandRow="1">
                <a:tableStyleId>{D7AC3CCA-C797-4891-BE02-D94E43425B78}</a:tableStyleId>
              </a:tblPr>
              <a:tblGrid>
                <a:gridCol w="8229600"/>
              </a:tblGrid>
              <a:tr h="365125">
                <a:tc>
                  <a:txBody>
                    <a:bodyPr/>
                    <a:lstStyle/>
                    <a:p>
                      <a:r>
                        <a:rPr lang="en-US" altLang="zh-TW" sz="2000" b="1" dirty="0" smtClean="0">
                          <a:latin typeface="Courier New" pitchFamily="49" charset="0"/>
                          <a:cs typeface="Courier New" pitchFamily="49" charset="0"/>
                        </a:rPr>
                        <a:t>IFG1 &amp;= ~OFIFG;              </a:t>
                      </a:r>
                      <a:r>
                        <a:rPr lang="en-US" altLang="zh-TW" sz="2000" b="1" dirty="0" smtClean="0">
                          <a:solidFill>
                            <a:srgbClr val="0000FF"/>
                          </a:solidFill>
                          <a:latin typeface="Courier New" pitchFamily="49" charset="0"/>
                          <a:cs typeface="Courier New" pitchFamily="49" charset="0"/>
                        </a:rPr>
                        <a:t>// Clear </a:t>
                      </a:r>
                      <a:r>
                        <a:rPr lang="en-US" altLang="zh-TW" sz="2000" b="1" dirty="0" err="1" smtClean="0">
                          <a:solidFill>
                            <a:srgbClr val="0000FF"/>
                          </a:solidFill>
                          <a:latin typeface="Courier New" pitchFamily="49" charset="0"/>
                          <a:cs typeface="Courier New" pitchFamily="49" charset="0"/>
                        </a:rPr>
                        <a:t>OSCFault</a:t>
                      </a:r>
                      <a:r>
                        <a:rPr lang="en-US" altLang="zh-TW" sz="2000" b="1" dirty="0" smtClean="0">
                          <a:solidFill>
                            <a:srgbClr val="0000FF"/>
                          </a:solidFill>
                          <a:latin typeface="Courier New" pitchFamily="49" charset="0"/>
                          <a:cs typeface="Courier New" pitchFamily="49" charset="0"/>
                        </a:rPr>
                        <a:t> flag</a:t>
                      </a:r>
                    </a:p>
                  </a:txBody>
                  <a:tcPr marL="93307" marR="93307" marT="45641" marB="45641"/>
                </a:tc>
              </a:tr>
            </a:tbl>
          </a:graphicData>
        </a:graphic>
      </p:graphicFrame>
      <p:cxnSp>
        <p:nvCxnSpPr>
          <p:cNvPr id="7" name="直線接點 6"/>
          <p:cNvCxnSpPr/>
          <p:nvPr/>
        </p:nvCxnSpPr>
        <p:spPr>
          <a:xfrm>
            <a:off x="2124075" y="4149725"/>
            <a:ext cx="172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ppt_w*0.70"/>
                                          </p:val>
                                        </p:tav>
                                        <p:tav tm="100000">
                                          <p:val>
                                            <p:strVal val="#ppt_w"/>
                                          </p:val>
                                        </p:tav>
                                      </p:tavLst>
                                    </p:anim>
                                    <p:anim calcmode="lin" valueType="num">
                                      <p:cBhvr>
                                        <p:cTn id="8" dur="250" fill="hold"/>
                                        <p:tgtEl>
                                          <p:spTgt spid="7"/>
                                        </p:tgtEl>
                                        <p:attrNameLst>
                                          <p:attrName>ppt_h</p:attrName>
                                        </p:attrNameLst>
                                      </p:cBhvr>
                                      <p:tavLst>
                                        <p:tav tm="0">
                                          <p:val>
                                            <p:strVal val="#ppt_h"/>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Sample </a:t>
            </a:r>
            <a:r>
              <a:rPr lang="en-US" altLang="zh-TW" dirty="0"/>
              <a:t>Code </a:t>
            </a:r>
            <a:r>
              <a:rPr lang="en-US" altLang="zh-TW" dirty="0" smtClean="0"/>
              <a:t>2 for </a:t>
            </a:r>
            <a:r>
              <a:rPr lang="en-US" altLang="zh-TW" dirty="0" err="1" smtClean="0"/>
              <a:t>Timer_A</a:t>
            </a:r>
            <a:endParaRPr lang="zh-TW" altLang="en-US" dirty="0"/>
          </a:p>
        </p:txBody>
      </p:sp>
      <p:sp>
        <p:nvSpPr>
          <p:cNvPr id="4" name="內容版面配置區 3"/>
          <p:cNvSpPr>
            <a:spLocks noGrp="1"/>
          </p:cNvSpPr>
          <p:nvPr>
            <p:ph idx="1"/>
          </p:nvPr>
        </p:nvSpPr>
        <p:spPr/>
        <p:txBody>
          <a:bodyPr/>
          <a:lstStyle/>
          <a:p>
            <a:r>
              <a:rPr lang="en-US" altLang="zh-TW" dirty="0">
                <a:latin typeface="Calibri" pitchFamily="34" charset="0"/>
              </a:rPr>
              <a:t> Flash red LED at 1 Hz </a:t>
            </a:r>
            <a:r>
              <a:rPr lang="en-US" altLang="zh-TW" dirty="0" smtClean="0">
                <a:latin typeface="Calibri" pitchFamily="34" charset="0"/>
              </a:rPr>
              <a:t>using </a:t>
            </a:r>
            <a:r>
              <a:rPr lang="en-US" altLang="zh-TW" dirty="0">
                <a:latin typeface="Calibri" pitchFamily="34" charset="0"/>
              </a:rPr>
              <a:t>SMCLK at 800 </a:t>
            </a:r>
            <a:r>
              <a:rPr lang="en-US" altLang="zh-TW" dirty="0" smtClean="0">
                <a:latin typeface="Calibri" pitchFamily="34" charset="0"/>
              </a:rPr>
              <a:t>KHz</a:t>
            </a:r>
            <a:endParaRPr lang="en-US" altLang="zh-TW" dirty="0">
              <a:latin typeface="Calibri" pitchFamily="34" charset="0"/>
            </a:endParaRPr>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45</a:t>
            </a:fld>
            <a:endParaRPr lang="zh-TW" altLang="zh-TW"/>
          </a:p>
        </p:txBody>
      </p:sp>
      <p:graphicFrame>
        <p:nvGraphicFramePr>
          <p:cNvPr id="5" name="表格 4"/>
          <p:cNvGraphicFramePr>
            <a:graphicFrameLocks noGrp="1"/>
          </p:cNvGraphicFramePr>
          <p:nvPr>
            <p:extLst>
              <p:ext uri="{D42A27DB-BD31-4B8C-83A1-F6EECF244321}">
                <p14:modId xmlns:p14="http://schemas.microsoft.com/office/powerpoint/2010/main" val="2277716394"/>
              </p:ext>
            </p:extLst>
          </p:nvPr>
        </p:nvGraphicFramePr>
        <p:xfrm>
          <a:off x="406400" y="1628800"/>
          <a:ext cx="8486080" cy="4392613"/>
        </p:xfrm>
        <a:graphic>
          <a:graphicData uri="http://schemas.openxmlformats.org/drawingml/2006/table">
            <a:tbl>
              <a:tblPr/>
              <a:tblGrid>
                <a:gridCol w="8486080"/>
              </a:tblGrid>
              <a:tr h="439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#include &lt;</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msp430.h</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#define LED1 BIT0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void main (void)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WDTCTL = WDTPW|WDTHOLD; // Stop watchdog timer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~LED1</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P1DIR = LED1;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TA0CCR0 = 49999;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TA0CTL = MC_1|ID_3|TASSEL_2|TACLR; //Setup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Timer0_A</a:t>
                      </a:r>
                      <a:endPar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//up mode, divide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clk</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by 8, use SMCLK, </a:t>
                      </a:r>
                      <a:r>
                        <a:rPr kumimoji="0" lang="en-US" altLang="zh-TW" sz="2000" b="1" i="0" u="none" strike="noStrike" cap="none" normalizeH="0" baseline="0" dirty="0" err="1" smtClean="0">
                          <a:ln>
                            <a:noFill/>
                          </a:ln>
                          <a:solidFill>
                            <a:schemeClr val="tx1"/>
                          </a:solidFill>
                          <a:effectLst/>
                          <a:latin typeface="Courier New" pitchFamily="49" charset="0"/>
                          <a:ea typeface="新細明體" charset="-120"/>
                          <a:cs typeface="Courier New" pitchFamily="49" charset="0"/>
                        </a:rPr>
                        <a:t>clr</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for (;;) { // Loop forever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while (!(TA0CTL &amp; TAIFG))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Wait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for time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TA0CTL </a:t>
                      </a: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&amp;= ~TAIFG;  // Clear overflow flag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P1OUT ^= LED1;     // Toggle LEDs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  } // Back around infinite loop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10340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Sample Code for Setting Clocks </a:t>
            </a:r>
            <a:endParaRPr lang="zh-TW" altLang="en-US" dirty="0"/>
          </a:p>
        </p:txBody>
      </p:sp>
      <p:sp>
        <p:nvSpPr>
          <p:cNvPr id="4" name="內容版面配置區 3"/>
          <p:cNvSpPr>
            <a:spLocks noGrp="1"/>
          </p:cNvSpPr>
          <p:nvPr>
            <p:ph idx="1"/>
          </p:nvPr>
        </p:nvSpPr>
        <p:spPr/>
        <p:txBody>
          <a:bodyPr/>
          <a:lstStyle/>
          <a:p>
            <a:r>
              <a:rPr lang="en-US" altLang="zh-TW" dirty="0"/>
              <a:t>Set DCO to 1MHz, enable crystal </a:t>
            </a:r>
          </a:p>
          <a:p>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46</a:t>
            </a:fld>
            <a:endParaRPr lang="zh-TW" altLang="zh-TW"/>
          </a:p>
        </p:txBody>
      </p:sp>
      <p:graphicFrame>
        <p:nvGraphicFramePr>
          <p:cNvPr id="5" name="Group 29"/>
          <p:cNvGraphicFramePr>
            <a:graphicFrameLocks noGrp="1"/>
          </p:cNvGraphicFramePr>
          <p:nvPr>
            <p:extLst>
              <p:ext uri="{D42A27DB-BD31-4B8C-83A1-F6EECF244321}">
                <p14:modId xmlns:p14="http://schemas.microsoft.com/office/powerpoint/2010/main" val="3849959404"/>
              </p:ext>
            </p:extLst>
          </p:nvPr>
        </p:nvGraphicFramePr>
        <p:xfrm>
          <a:off x="539750" y="1628801"/>
          <a:ext cx="8208963" cy="4663440"/>
        </p:xfrm>
        <a:graphic>
          <a:graphicData uri="http://schemas.openxmlformats.org/drawingml/2006/table">
            <a:tbl>
              <a:tblPr/>
              <a:tblGrid>
                <a:gridCol w="8208963"/>
              </a:tblGrid>
              <a:tr h="4600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#include &lt;</a:t>
                      </a: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msp430.h</a:t>
                      </a: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void main(void) {</a:t>
                      </a:r>
                      <a:endParaRPr kumimoji="0" lang="zh-TW" altLang="en-US"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WDTCTL = WDTPW + WDTHOLD;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Stop watchdog timer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if (CALBC1_1MHZ </a:t>
                      </a: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0xFF </a:t>
                      </a: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CALDCO_1MHZ == 0xFF)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while(1);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If TLV erased, TRAP!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BCSCTL1 = CALBC1_1MHZ;  </a:t>
                      </a:r>
                      <a:r>
                        <a:rPr kumimoji="0" lang="en-US" altLang="zh-TW" sz="2000" b="1" i="0" u="none" strike="noStrike" cap="none" normalizeH="0" baseline="0" dirty="0" smtClean="0">
                          <a:ln>
                            <a:noFill/>
                          </a:ln>
                          <a:solidFill>
                            <a:srgbClr val="00B050"/>
                          </a:solidFill>
                          <a:effectLst/>
                          <a:latin typeface="Courier New" pitchFamily="49" charset="0"/>
                          <a:ea typeface="新細明體" charset="-120"/>
                          <a:cs typeface="Courier New" pitchFamily="49" charset="0"/>
                        </a:rPr>
                        <a:t>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Set range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DCOCTL = CALDCO_1MHZ;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P1DIR = 0x41;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P1.0 &amp; 6 outputs (red/green LEDs)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P1OUT = 0x01;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red LED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BCSCTL3 |= LFXT1S_0;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Enable 32768 crystal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IFG1 &amp;= ~OFIFG;// Clear </a:t>
                      </a:r>
                      <a:r>
                        <a:rPr kumimoji="0" lang="en-US" altLang="zh-TW" sz="2000" b="1" i="0" u="none" strike="noStrike" cap="none" normalizeH="0" baseline="0" dirty="0" err="1" smtClean="0">
                          <a:ln>
                            <a:noFill/>
                          </a:ln>
                          <a:solidFill>
                            <a:srgbClr val="000000"/>
                          </a:solidFill>
                          <a:effectLst/>
                          <a:latin typeface="Courier New" pitchFamily="49" charset="0"/>
                          <a:ea typeface="新細明體" charset="-120"/>
                          <a:cs typeface="Courier New" pitchFamily="49" charset="0"/>
                        </a:rPr>
                        <a:t>OSCFault</a:t>
                      </a: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flag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P1OUT = 0;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red LED off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BCSCTL2 |= SELS_0 + DIVS_3; </a:t>
                      </a:r>
                      <a:r>
                        <a:rPr kumimoji="0" lang="en-US" altLang="zh-TW" sz="2000" b="1" i="0" u="none" strike="noStrike" cap="none" normalizeH="0" baseline="0" dirty="0" smtClean="0">
                          <a:ln>
                            <a:noFill/>
                          </a:ln>
                          <a:solidFill>
                            <a:srgbClr val="0000FF"/>
                          </a:solidFill>
                          <a:effectLst/>
                          <a:latin typeface="Courier New" pitchFamily="49" charset="0"/>
                          <a:ea typeface="新細明體" charset="-120"/>
                          <a:cs typeface="Courier New" pitchFamily="49" charset="0"/>
                        </a:rPr>
                        <a:t>// SMCLK = DCO/8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  // infinite loop to flash LEDs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Courier New" pitchFamily="49" charset="0"/>
                          <a:ea typeface="新細明體" charset="-120"/>
                          <a:cs typeface="Courier New"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167434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5879E32B-D014-43A1-9EA3-C69084EEFDB1}" type="slidenum">
              <a:rPr lang="zh-TW" altLang="en-US"/>
              <a:pPr/>
              <a:t>4</a:t>
            </a:fld>
            <a:endParaRPr lang="zh-TW" altLang="zh-TW"/>
          </a:p>
        </p:txBody>
      </p:sp>
      <p:sp>
        <p:nvSpPr>
          <p:cNvPr id="909315" name="Rectangle 2"/>
          <p:cNvSpPr>
            <a:spLocks noGrp="1" noChangeArrowheads="1"/>
          </p:cNvSpPr>
          <p:nvPr>
            <p:ph type="title"/>
          </p:nvPr>
        </p:nvSpPr>
        <p:spPr/>
        <p:txBody>
          <a:bodyPr/>
          <a:lstStyle/>
          <a:p>
            <a:r>
              <a:rPr lang="en-US" altLang="zh-TW"/>
              <a:t>Problems Regarding Time</a:t>
            </a:r>
          </a:p>
        </p:txBody>
      </p:sp>
      <p:sp>
        <p:nvSpPr>
          <p:cNvPr id="913411" name="Rectangle 3"/>
          <p:cNvSpPr>
            <a:spLocks noGrp="1" noChangeArrowheads="1"/>
          </p:cNvSpPr>
          <p:nvPr>
            <p:ph type="body" idx="1"/>
          </p:nvPr>
        </p:nvSpPr>
        <p:spPr/>
        <p:txBody>
          <a:bodyPr/>
          <a:lstStyle/>
          <a:p>
            <a:r>
              <a:rPr lang="en-US" altLang="zh-TW"/>
              <a:t>Using software delay loops </a:t>
            </a:r>
          </a:p>
          <a:p>
            <a:pPr lvl="1"/>
            <a:r>
              <a:rPr lang="en-US" altLang="zh-TW"/>
              <a:t>Waste of processor because it is not available for other operations</a:t>
            </a:r>
          </a:p>
          <a:p>
            <a:pPr lvl="1"/>
            <a:r>
              <a:rPr lang="en-US" altLang="zh-TW"/>
              <a:t>Difficult to translate into actual time</a:t>
            </a:r>
          </a:p>
          <a:p>
            <a:pPr lvl="1"/>
            <a:r>
              <a:rPr lang="en-US" altLang="zh-TW"/>
              <a:t>Given a time for the delay, difficult to translate into number of iterations</a:t>
            </a:r>
          </a:p>
          <a:p>
            <a:pPr lvl="1"/>
            <a:r>
              <a:rPr lang="en-US" altLang="zh-TW"/>
              <a:t>The delays are unpredictable, e.g., compiler optimization, interrupts</a:t>
            </a:r>
          </a:p>
          <a:p>
            <a:pPr lvl="1"/>
            <a:endParaRPr lang="en-US" altLang="zh-TW"/>
          </a:p>
          <a:p>
            <a:pPr algn="ctr">
              <a:buFontTx/>
              <a:buNone/>
            </a:pPr>
            <a:r>
              <a:rPr lang="en-US" altLang="zh-TW" b="1">
                <a:solidFill>
                  <a:srgbClr val="FF0000"/>
                </a:solidFill>
              </a:rPr>
              <a:t>We need an independent reference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13411">
                                            <p:txEl>
                                              <p:pRg st="1" end="1"/>
                                            </p:txEl>
                                          </p:spTgt>
                                        </p:tgtEl>
                                        <p:attrNameLst>
                                          <p:attrName>style.visibility</p:attrName>
                                        </p:attrNameLst>
                                      </p:cBhvr>
                                      <p:to>
                                        <p:strVal val="visible"/>
                                      </p:to>
                                    </p:set>
                                    <p:anim calcmode="discrete" valueType="clr">
                                      <p:cBhvr override="childStyle">
                                        <p:cTn id="7" dur="80"/>
                                        <p:tgtEl>
                                          <p:spTgt spid="9134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341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13411">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3411">
                                            <p:txEl>
                                              <p:pRg st="2" end="2"/>
                                            </p:txEl>
                                          </p:spTgt>
                                        </p:tgtEl>
                                        <p:attrNameLst>
                                          <p:attrName>style.visibility</p:attrName>
                                        </p:attrNameLst>
                                      </p:cBhvr>
                                      <p:to>
                                        <p:strVal val="visible"/>
                                      </p:to>
                                    </p:set>
                                    <p:anim calcmode="discrete" valueType="clr">
                                      <p:cBhvr override="childStyle">
                                        <p:cTn id="14" dur="80"/>
                                        <p:tgtEl>
                                          <p:spTgt spid="9134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341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13411">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13411">
                                            <p:txEl>
                                              <p:pRg st="3" end="3"/>
                                            </p:txEl>
                                          </p:spTgt>
                                        </p:tgtEl>
                                        <p:attrNameLst>
                                          <p:attrName>style.visibility</p:attrName>
                                        </p:attrNameLst>
                                      </p:cBhvr>
                                      <p:to>
                                        <p:strVal val="visible"/>
                                      </p:to>
                                    </p:set>
                                    <p:anim calcmode="discrete" valueType="clr">
                                      <p:cBhvr override="childStyle">
                                        <p:cTn id="21" dur="80"/>
                                        <p:tgtEl>
                                          <p:spTgt spid="91341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1341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13411">
                                            <p:txEl>
                                              <p:pRg st="3" end="3"/>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13411">
                                            <p:txEl>
                                              <p:pRg st="4" end="4"/>
                                            </p:txEl>
                                          </p:spTgt>
                                        </p:tgtEl>
                                        <p:attrNameLst>
                                          <p:attrName>style.visibility</p:attrName>
                                        </p:attrNameLst>
                                      </p:cBhvr>
                                      <p:to>
                                        <p:strVal val="visible"/>
                                      </p:to>
                                    </p:set>
                                    <p:anim calcmode="discrete" valueType="clr">
                                      <p:cBhvr override="childStyle">
                                        <p:cTn id="28" dur="80"/>
                                        <p:tgtEl>
                                          <p:spTgt spid="91341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13411">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13411">
                                            <p:txEl>
                                              <p:pRg st="4" end="4"/>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13411">
                                            <p:txEl>
                                              <p:pRg st="6" end="6"/>
                                            </p:txEl>
                                          </p:spTgt>
                                        </p:tgtEl>
                                        <p:attrNameLst>
                                          <p:attrName>style.visibility</p:attrName>
                                        </p:attrNameLst>
                                      </p:cBhvr>
                                      <p:to>
                                        <p:strVal val="visible"/>
                                      </p:to>
                                    </p:set>
                                    <p:anim calcmode="discrete" valueType="clr">
                                      <p:cBhvr override="childStyle">
                                        <p:cTn id="35" dur="80"/>
                                        <p:tgtEl>
                                          <p:spTgt spid="91341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13411">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91341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4"/>
          <p:cNvSpPr>
            <a:spLocks noGrp="1"/>
          </p:cNvSpPr>
          <p:nvPr>
            <p:ph type="sldNum" sz="quarter" idx="11"/>
          </p:nvPr>
        </p:nvSpPr>
        <p:spPr/>
        <p:txBody>
          <a:bodyPr/>
          <a:lstStyle/>
          <a:p>
            <a:fld id="{413A76C0-C572-44FE-AAD2-8E8CA8E47416}" type="slidenum">
              <a:rPr lang="zh-TW" altLang="en-US"/>
              <a:pPr/>
              <a:t>5</a:t>
            </a:fld>
            <a:endParaRPr lang="zh-TW" altLang="zh-TW"/>
          </a:p>
        </p:txBody>
      </p:sp>
      <p:sp>
        <p:nvSpPr>
          <p:cNvPr id="910339" name="Rectangle 2"/>
          <p:cNvSpPr>
            <a:spLocks noGrp="1" noChangeArrowheads="1"/>
          </p:cNvSpPr>
          <p:nvPr>
            <p:ph type="title"/>
          </p:nvPr>
        </p:nvSpPr>
        <p:spPr/>
        <p:txBody>
          <a:bodyPr/>
          <a:lstStyle/>
          <a:p>
            <a:r>
              <a:rPr lang="en-US" altLang="zh-TW"/>
              <a:t>Reference of Time</a:t>
            </a:r>
          </a:p>
        </p:txBody>
      </p:sp>
      <p:sp>
        <p:nvSpPr>
          <p:cNvPr id="917507" name="Rectangle 3"/>
          <p:cNvSpPr>
            <a:spLocks noGrp="1" noChangeArrowheads="1"/>
          </p:cNvSpPr>
          <p:nvPr>
            <p:ph type="body" idx="1"/>
          </p:nvPr>
        </p:nvSpPr>
        <p:spPr/>
        <p:txBody>
          <a:bodyPr/>
          <a:lstStyle/>
          <a:p>
            <a:r>
              <a:rPr lang="en-US" altLang="zh-TW"/>
              <a:t>The simplest hardware to provide a reference of time is a counter that counts every fixed unit of time </a:t>
            </a:r>
            <a:r>
              <a:rPr lang="en-US" altLang="zh-TW">
                <a:sym typeface="Wingdings" panose="05000000000000000000" pitchFamily="2" charset="2"/>
              </a:rPr>
              <a:t> </a:t>
            </a:r>
            <a:r>
              <a:rPr lang="en-US" altLang="zh-TW" i="1">
                <a:sym typeface="Wingdings" panose="05000000000000000000" pitchFamily="2" charset="2"/>
              </a:rPr>
              <a:t>timer</a:t>
            </a:r>
          </a:p>
          <a:p>
            <a:pPr lvl="1"/>
            <a:endParaRPr lang="en-US" altLang="zh-TW"/>
          </a:p>
          <a:p>
            <a:pPr lvl="1"/>
            <a:endParaRPr lang="en-US" altLang="zh-TW"/>
          </a:p>
          <a:p>
            <a:pPr lvl="1"/>
            <a:endParaRPr lang="en-US" altLang="zh-TW"/>
          </a:p>
          <a:p>
            <a:pPr lvl="1"/>
            <a:r>
              <a:rPr lang="en-US" altLang="zh-TW"/>
              <a:t>The actual time can be obtained by multiplying the counter with the clock interval time</a:t>
            </a:r>
          </a:p>
          <a:p>
            <a:pPr lvl="1">
              <a:buFont typeface="Symbol" panose="05050102010706020507" pitchFamily="18" charset="2"/>
              <a:buNone/>
            </a:pPr>
            <a:r>
              <a:rPr lang="en-US" altLang="zh-TW"/>
              <a:t>	</a:t>
            </a:r>
            <a:r>
              <a:rPr lang="en-US" altLang="zh-TW">
                <a:sym typeface="Wingdings" panose="05000000000000000000" pitchFamily="2" charset="2"/>
              </a:rPr>
              <a:t> </a:t>
            </a:r>
            <a:r>
              <a:rPr lang="en-US" altLang="zh-TW"/>
              <a:t>The accuracy and stability of the clock is critical</a:t>
            </a:r>
          </a:p>
          <a:p>
            <a:pPr lvl="1">
              <a:buFont typeface="Symbol" panose="05050102010706020507" pitchFamily="18" charset="2"/>
              <a:buNone/>
            </a:pPr>
            <a:endParaRPr lang="en-US" altLang="zh-TW"/>
          </a:p>
          <a:p>
            <a:pPr algn="ctr">
              <a:buFontTx/>
              <a:buNone/>
            </a:pPr>
            <a:r>
              <a:rPr lang="en-US" altLang="zh-TW" b="1">
                <a:solidFill>
                  <a:srgbClr val="FF0000"/>
                </a:solidFill>
              </a:rPr>
              <a:t>Where to put the timers?</a:t>
            </a:r>
          </a:p>
        </p:txBody>
      </p:sp>
      <p:grpSp>
        <p:nvGrpSpPr>
          <p:cNvPr id="910341" name="Group 5"/>
          <p:cNvGrpSpPr>
            <a:grpSpLocks/>
          </p:cNvGrpSpPr>
          <p:nvPr/>
        </p:nvGrpSpPr>
        <p:grpSpPr bwMode="auto">
          <a:xfrm>
            <a:off x="1763713" y="2708275"/>
            <a:ext cx="5399087" cy="828675"/>
            <a:chOff x="522" y="1865"/>
            <a:chExt cx="3401" cy="522"/>
          </a:xfrm>
        </p:grpSpPr>
        <p:sp>
          <p:nvSpPr>
            <p:cNvPr id="910342" name="Rectangle 4"/>
            <p:cNvSpPr>
              <a:spLocks noChangeArrowheads="1"/>
            </p:cNvSpPr>
            <p:nvPr/>
          </p:nvSpPr>
          <p:spPr bwMode="auto">
            <a:xfrm>
              <a:off x="2653" y="1888"/>
              <a:ext cx="1270" cy="499"/>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en-US" altLang="zh-TW" dirty="0">
                  <a:latin typeface="Tahoma" panose="020B0604030504040204" pitchFamily="34" charset="0"/>
                  <a:ea typeface="標楷體" panose="03000509000000000000" pitchFamily="65" charset="-120"/>
                </a:rPr>
                <a:t>Counter</a:t>
              </a:r>
            </a:p>
          </p:txBody>
        </p:sp>
        <p:sp>
          <p:nvSpPr>
            <p:cNvPr id="910343" name="Line 5"/>
            <p:cNvSpPr>
              <a:spLocks noChangeShapeType="1"/>
            </p:cNvSpPr>
            <p:nvPr/>
          </p:nvSpPr>
          <p:spPr bwMode="auto">
            <a:xfrm>
              <a:off x="2109" y="2130"/>
              <a:ext cx="54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10344" name="Text Box 6"/>
            <p:cNvSpPr txBox="1">
              <a:spLocks noChangeArrowheads="1"/>
            </p:cNvSpPr>
            <p:nvPr/>
          </p:nvSpPr>
          <p:spPr bwMode="auto">
            <a:xfrm>
              <a:off x="2072" y="1865"/>
              <a:ext cx="4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Tahoma" panose="020B0604030504040204" pitchFamily="34" charset="0"/>
                  <a:ea typeface="標楷體" panose="03000509000000000000" pitchFamily="65" charset="-120"/>
                </a:rPr>
                <a:t>Clock</a:t>
              </a:r>
            </a:p>
          </p:txBody>
        </p:sp>
        <p:grpSp>
          <p:nvGrpSpPr>
            <p:cNvPr id="910345" name="Group 9"/>
            <p:cNvGrpSpPr>
              <a:grpSpLocks/>
            </p:cNvGrpSpPr>
            <p:nvPr/>
          </p:nvGrpSpPr>
          <p:grpSpPr bwMode="auto">
            <a:xfrm>
              <a:off x="522" y="1979"/>
              <a:ext cx="1496" cy="181"/>
              <a:chOff x="522" y="1979"/>
              <a:chExt cx="1496" cy="181"/>
            </a:xfrm>
          </p:grpSpPr>
          <p:cxnSp>
            <p:nvCxnSpPr>
              <p:cNvPr id="910346" name="直線接點 4"/>
              <p:cNvCxnSpPr>
                <a:cxnSpLocks noChangeShapeType="1"/>
              </p:cNvCxnSpPr>
              <p:nvPr/>
            </p:nvCxnSpPr>
            <p:spPr bwMode="auto">
              <a:xfrm>
                <a:off x="522" y="2160"/>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47" name="直線接點 5"/>
              <p:cNvCxnSpPr>
                <a:cxnSpLocks noChangeShapeType="1"/>
              </p:cNvCxnSpPr>
              <p:nvPr/>
            </p:nvCxnSpPr>
            <p:spPr bwMode="auto">
              <a:xfrm>
                <a:off x="736" y="1979"/>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48" name="直線接點 9"/>
              <p:cNvCxnSpPr>
                <a:cxnSpLocks noChangeShapeType="1"/>
              </p:cNvCxnSpPr>
              <p:nvPr/>
            </p:nvCxnSpPr>
            <p:spPr bwMode="auto">
              <a:xfrm flipV="1">
                <a:off x="736"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49" name="直線接點 11"/>
              <p:cNvCxnSpPr>
                <a:cxnSpLocks noChangeShapeType="1"/>
              </p:cNvCxnSpPr>
              <p:nvPr/>
            </p:nvCxnSpPr>
            <p:spPr bwMode="auto">
              <a:xfrm flipV="1">
                <a:off x="950"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0" name="直線接點 12"/>
              <p:cNvCxnSpPr>
                <a:cxnSpLocks noChangeShapeType="1"/>
              </p:cNvCxnSpPr>
              <p:nvPr/>
            </p:nvCxnSpPr>
            <p:spPr bwMode="auto">
              <a:xfrm>
                <a:off x="950" y="2160"/>
                <a:ext cx="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1" name="直線接點 13"/>
              <p:cNvCxnSpPr>
                <a:cxnSpLocks noChangeShapeType="1"/>
              </p:cNvCxnSpPr>
              <p:nvPr/>
            </p:nvCxnSpPr>
            <p:spPr bwMode="auto">
              <a:xfrm>
                <a:off x="1163" y="1979"/>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2" name="直線接點 14"/>
              <p:cNvCxnSpPr>
                <a:cxnSpLocks noChangeShapeType="1"/>
              </p:cNvCxnSpPr>
              <p:nvPr/>
            </p:nvCxnSpPr>
            <p:spPr bwMode="auto">
              <a:xfrm flipV="1">
                <a:off x="1163"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3" name="直線接點 15"/>
              <p:cNvCxnSpPr>
                <a:cxnSpLocks noChangeShapeType="1"/>
              </p:cNvCxnSpPr>
              <p:nvPr/>
            </p:nvCxnSpPr>
            <p:spPr bwMode="auto">
              <a:xfrm flipV="1">
                <a:off x="1377"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4" name="直線接點 16"/>
              <p:cNvCxnSpPr>
                <a:cxnSpLocks noChangeShapeType="1"/>
              </p:cNvCxnSpPr>
              <p:nvPr/>
            </p:nvCxnSpPr>
            <p:spPr bwMode="auto">
              <a:xfrm>
                <a:off x="1377" y="2160"/>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5" name="直線接點 17"/>
              <p:cNvCxnSpPr>
                <a:cxnSpLocks noChangeShapeType="1"/>
              </p:cNvCxnSpPr>
              <p:nvPr/>
            </p:nvCxnSpPr>
            <p:spPr bwMode="auto">
              <a:xfrm>
                <a:off x="1591" y="1979"/>
                <a:ext cx="2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6" name="直線接點 18"/>
              <p:cNvCxnSpPr>
                <a:cxnSpLocks noChangeShapeType="1"/>
              </p:cNvCxnSpPr>
              <p:nvPr/>
            </p:nvCxnSpPr>
            <p:spPr bwMode="auto">
              <a:xfrm flipV="1">
                <a:off x="1591"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7" name="直線接點 19"/>
              <p:cNvCxnSpPr>
                <a:cxnSpLocks noChangeShapeType="1"/>
              </p:cNvCxnSpPr>
              <p:nvPr/>
            </p:nvCxnSpPr>
            <p:spPr bwMode="auto">
              <a:xfrm flipV="1">
                <a:off x="1805" y="1979"/>
                <a:ext cx="0"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10358" name="直線接點 20"/>
              <p:cNvCxnSpPr>
                <a:cxnSpLocks noChangeShapeType="1"/>
              </p:cNvCxnSpPr>
              <p:nvPr/>
            </p:nvCxnSpPr>
            <p:spPr bwMode="auto">
              <a:xfrm>
                <a:off x="1805" y="2160"/>
                <a:ext cx="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sp>
        <p:nvSpPr>
          <p:cNvPr id="2" name="橢圓 1"/>
          <p:cNvSpPr/>
          <p:nvPr/>
        </p:nvSpPr>
        <p:spPr bwMode="auto">
          <a:xfrm>
            <a:off x="4138614" y="2708274"/>
            <a:ext cx="863599" cy="468313"/>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24" name="橢圓 23"/>
          <p:cNvSpPr/>
          <p:nvPr/>
        </p:nvSpPr>
        <p:spPr bwMode="auto">
          <a:xfrm>
            <a:off x="5456572" y="2852936"/>
            <a:ext cx="1368091" cy="612275"/>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0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917507">
                                            <p:txEl>
                                              <p:pRg st="4" end="4"/>
                                            </p:txEl>
                                          </p:spTgt>
                                        </p:tgtEl>
                                        <p:attrNameLst>
                                          <p:attrName>style.visibility</p:attrName>
                                        </p:attrNameLst>
                                      </p:cBhvr>
                                      <p:to>
                                        <p:strVal val="visible"/>
                                      </p:to>
                                    </p:set>
                                    <p:anim calcmode="discrete" valueType="clr">
                                      <p:cBhvr override="childStyle">
                                        <p:cTn id="17" dur="80"/>
                                        <p:tgtEl>
                                          <p:spTgt spid="9175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17507">
                                            <p:txEl>
                                              <p:pRg st="4" end="4"/>
                                            </p:txEl>
                                          </p:spTgt>
                                        </p:tgtEl>
                                        <p:attrNameLst>
                                          <p:attrName>fillcolor</p:attrName>
                                        </p:attrNameLst>
                                      </p:cBhvr>
                                      <p:tavLst>
                                        <p:tav tm="0">
                                          <p:val>
                                            <p:clrVal>
                                              <a:schemeClr val="accent2"/>
                                            </p:clrVal>
                                          </p:val>
                                        </p:tav>
                                        <p:tav tm="50000">
                                          <p:val>
                                            <p:clrVal>
                                              <a:schemeClr val="hlink"/>
                                            </p:clrVal>
                                          </p:val>
                                        </p:tav>
                                      </p:tavLst>
                                    </p:anim>
                                    <p:set>
                                      <p:cBhvr>
                                        <p:cTn id="19" dur="80"/>
                                        <p:tgtEl>
                                          <p:spTgt spid="917507">
                                            <p:txEl>
                                              <p:pRg st="4" end="4"/>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917507">
                                            <p:txEl>
                                              <p:pRg st="5" end="5"/>
                                            </p:txEl>
                                          </p:spTgt>
                                        </p:tgtEl>
                                        <p:attrNameLst>
                                          <p:attrName>style.visibility</p:attrName>
                                        </p:attrNameLst>
                                      </p:cBhvr>
                                      <p:to>
                                        <p:strVal val="visible"/>
                                      </p:to>
                                    </p:set>
                                    <p:anim calcmode="discrete" valueType="clr">
                                      <p:cBhvr override="childStyle">
                                        <p:cTn id="24" dur="80"/>
                                        <p:tgtEl>
                                          <p:spTgt spid="9175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17507">
                                            <p:txEl>
                                              <p:pRg st="5" end="5"/>
                                            </p:txEl>
                                          </p:spTgt>
                                        </p:tgtEl>
                                        <p:attrNameLst>
                                          <p:attrName>fillcolor</p:attrName>
                                        </p:attrNameLst>
                                      </p:cBhvr>
                                      <p:tavLst>
                                        <p:tav tm="0">
                                          <p:val>
                                            <p:clrVal>
                                              <a:schemeClr val="accent2"/>
                                            </p:clrVal>
                                          </p:val>
                                        </p:tav>
                                        <p:tav tm="50000">
                                          <p:val>
                                            <p:clrVal>
                                              <a:schemeClr val="hlink"/>
                                            </p:clrVal>
                                          </p:val>
                                        </p:tav>
                                      </p:tavLst>
                                    </p:anim>
                                    <p:set>
                                      <p:cBhvr>
                                        <p:cTn id="26" dur="80"/>
                                        <p:tgtEl>
                                          <p:spTgt spid="917507">
                                            <p:txEl>
                                              <p:pRg st="5" end="5"/>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917507">
                                            <p:txEl>
                                              <p:pRg st="7" end="7"/>
                                            </p:txEl>
                                          </p:spTgt>
                                        </p:tgtEl>
                                        <p:attrNameLst>
                                          <p:attrName>style.visibility</p:attrName>
                                        </p:attrNameLst>
                                      </p:cBhvr>
                                      <p:to>
                                        <p:strVal val="visible"/>
                                      </p:to>
                                    </p:set>
                                    <p:anim calcmode="discrete" valueType="clr">
                                      <p:cBhvr override="childStyle">
                                        <p:cTn id="31" dur="80"/>
                                        <p:tgtEl>
                                          <p:spTgt spid="917507">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17507">
                                            <p:txEl>
                                              <p:pRg st="7" end="7"/>
                                            </p:txEl>
                                          </p:spTgt>
                                        </p:tgtEl>
                                        <p:attrNameLst>
                                          <p:attrName>fillcolor</p:attrName>
                                        </p:attrNameLst>
                                      </p:cBhvr>
                                      <p:tavLst>
                                        <p:tav tm="0">
                                          <p:val>
                                            <p:clrVal>
                                              <a:schemeClr val="accent2"/>
                                            </p:clrVal>
                                          </p:val>
                                        </p:tav>
                                        <p:tav tm="50000">
                                          <p:val>
                                            <p:clrVal>
                                              <a:schemeClr val="hlink"/>
                                            </p:clrVal>
                                          </p:val>
                                        </p:tav>
                                      </p:tavLst>
                                    </p:anim>
                                    <p:set>
                                      <p:cBhvr>
                                        <p:cTn id="33" dur="80"/>
                                        <p:tgtEl>
                                          <p:spTgt spid="91750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stretch>
            <a:fillRect/>
          </a:stretch>
        </p:blipFill>
        <p:spPr>
          <a:xfrm>
            <a:off x="1043608" y="1097857"/>
            <a:ext cx="6984776" cy="5002065"/>
          </a:xfrm>
          <a:prstGeom prst="rect">
            <a:avLst/>
          </a:prstGeom>
        </p:spPr>
      </p:pic>
      <p:sp>
        <p:nvSpPr>
          <p:cNvPr id="11" name="投影片編號版面配置區 3"/>
          <p:cNvSpPr>
            <a:spLocks noGrp="1"/>
          </p:cNvSpPr>
          <p:nvPr>
            <p:ph type="sldNum" sz="quarter" idx="11"/>
          </p:nvPr>
        </p:nvSpPr>
        <p:spPr/>
        <p:txBody>
          <a:bodyPr/>
          <a:lstStyle/>
          <a:p>
            <a:fld id="{DDCB6856-CB36-4C26-A821-1BD79BE706EA}" type="slidenum">
              <a:rPr lang="zh-TW" altLang="en-US"/>
              <a:pPr/>
              <a:t>6</a:t>
            </a:fld>
            <a:endParaRPr lang="zh-TW" altLang="zh-TW"/>
          </a:p>
        </p:txBody>
      </p:sp>
      <p:sp>
        <p:nvSpPr>
          <p:cNvPr id="911363" name="Rectangle 2"/>
          <p:cNvSpPr>
            <a:spLocks noGrp="1" noChangeArrowheads="1"/>
          </p:cNvSpPr>
          <p:nvPr>
            <p:ph type="title"/>
          </p:nvPr>
        </p:nvSpPr>
        <p:spPr/>
        <p:txBody>
          <a:bodyPr/>
          <a:lstStyle/>
          <a:p>
            <a:r>
              <a:rPr lang="en-US" altLang="zh-TW"/>
              <a:t>Make Timer an IO Device!</a:t>
            </a:r>
          </a:p>
        </p:txBody>
      </p:sp>
      <p:sp>
        <p:nvSpPr>
          <p:cNvPr id="918533" name="Oval 5"/>
          <p:cNvSpPr>
            <a:spLocks noChangeArrowheads="1"/>
          </p:cNvSpPr>
          <p:nvPr/>
        </p:nvSpPr>
        <p:spPr bwMode="auto">
          <a:xfrm>
            <a:off x="5148485" y="4292600"/>
            <a:ext cx="1727771" cy="15128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8534" name="Oval 6"/>
          <p:cNvSpPr>
            <a:spLocks noChangeArrowheads="1"/>
          </p:cNvSpPr>
          <p:nvPr/>
        </p:nvSpPr>
        <p:spPr bwMode="auto">
          <a:xfrm>
            <a:off x="1043608" y="1727200"/>
            <a:ext cx="1438275" cy="122396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grpSp>
        <p:nvGrpSpPr>
          <p:cNvPr id="918539" name="Group 11"/>
          <p:cNvGrpSpPr>
            <a:grpSpLocks/>
          </p:cNvGrpSpPr>
          <p:nvPr/>
        </p:nvGrpSpPr>
        <p:grpSpPr bwMode="auto">
          <a:xfrm>
            <a:off x="2196133" y="2492375"/>
            <a:ext cx="2952352" cy="2592809"/>
            <a:chOff x="1519" y="1842"/>
            <a:chExt cx="1452" cy="1770"/>
          </a:xfrm>
        </p:grpSpPr>
        <p:sp>
          <p:nvSpPr>
            <p:cNvPr id="911368" name="Line 8"/>
            <p:cNvSpPr>
              <a:spLocks noChangeShapeType="1"/>
            </p:cNvSpPr>
            <p:nvPr/>
          </p:nvSpPr>
          <p:spPr bwMode="auto">
            <a:xfrm>
              <a:off x="1519" y="1842"/>
              <a:ext cx="104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11369" name="Line 9"/>
            <p:cNvSpPr>
              <a:spLocks noChangeShapeType="1"/>
            </p:cNvSpPr>
            <p:nvPr/>
          </p:nvSpPr>
          <p:spPr bwMode="auto">
            <a:xfrm>
              <a:off x="2562" y="1842"/>
              <a:ext cx="0" cy="177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11370" name="Line 10"/>
            <p:cNvSpPr>
              <a:spLocks noChangeShapeType="1"/>
            </p:cNvSpPr>
            <p:nvPr/>
          </p:nvSpPr>
          <p:spPr bwMode="auto">
            <a:xfrm>
              <a:off x="2562" y="3612"/>
              <a:ext cx="40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8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18539"/>
                                        </p:tgtEl>
                                        <p:attrNameLst>
                                          <p:attrName>style.visibility</p:attrName>
                                        </p:attrNameLst>
                                      </p:cBhvr>
                                      <p:to>
                                        <p:strVal val="visible"/>
                                      </p:to>
                                    </p:set>
                                    <p:animEffect transition="in" filter="wipe(left)">
                                      <p:cBhvr>
                                        <p:cTn id="15" dur="500"/>
                                        <p:tgtEl>
                                          <p:spTgt spid="918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3" grpId="0" animBg="1"/>
      <p:bldP spid="9185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stretch>
            <a:fillRect/>
          </a:stretch>
        </p:blipFill>
        <p:spPr>
          <a:xfrm>
            <a:off x="2602514" y="2084105"/>
            <a:ext cx="5497799" cy="3937183"/>
          </a:xfrm>
          <a:prstGeom prst="rect">
            <a:avLst/>
          </a:prstGeom>
        </p:spPr>
      </p:pic>
      <p:sp>
        <p:nvSpPr>
          <p:cNvPr id="11" name="投影片編號版面配置區 4"/>
          <p:cNvSpPr>
            <a:spLocks noGrp="1"/>
          </p:cNvSpPr>
          <p:nvPr>
            <p:ph type="sldNum" sz="quarter" idx="11"/>
          </p:nvPr>
        </p:nvSpPr>
        <p:spPr/>
        <p:txBody>
          <a:bodyPr/>
          <a:lstStyle/>
          <a:p>
            <a:fld id="{9B222560-F219-4E6E-9E1F-8D9E8A779EE8}" type="slidenum">
              <a:rPr lang="zh-TW" altLang="en-US"/>
              <a:pPr/>
              <a:t>7</a:t>
            </a:fld>
            <a:endParaRPr lang="zh-TW" altLang="zh-TW"/>
          </a:p>
        </p:txBody>
      </p:sp>
      <p:sp>
        <p:nvSpPr>
          <p:cNvPr id="912387" name="Rectangle 2"/>
          <p:cNvSpPr>
            <a:spLocks noGrp="1" noChangeArrowheads="1"/>
          </p:cNvSpPr>
          <p:nvPr>
            <p:ph type="title"/>
          </p:nvPr>
        </p:nvSpPr>
        <p:spPr/>
        <p:txBody>
          <a:bodyPr/>
          <a:lstStyle/>
          <a:p>
            <a:r>
              <a:rPr lang="en-US" altLang="zh-TW"/>
              <a:t>Timers Being IO Devices</a:t>
            </a:r>
          </a:p>
        </p:txBody>
      </p:sp>
      <p:sp>
        <p:nvSpPr>
          <p:cNvPr id="912388" name="Rectangle 3"/>
          <p:cNvSpPr>
            <a:spLocks noGrp="1" noChangeArrowheads="1"/>
          </p:cNvSpPr>
          <p:nvPr>
            <p:ph type="body" idx="1"/>
          </p:nvPr>
        </p:nvSpPr>
        <p:spPr/>
        <p:txBody>
          <a:bodyPr/>
          <a:lstStyle/>
          <a:p>
            <a:r>
              <a:rPr lang="en-US" altLang="zh-TW"/>
              <a:t>Have internal registers with addresses in the memory space for the CPU to access</a:t>
            </a:r>
          </a:p>
        </p:txBody>
      </p:sp>
      <p:grpSp>
        <p:nvGrpSpPr>
          <p:cNvPr id="920586" name="Group 10"/>
          <p:cNvGrpSpPr>
            <a:grpSpLocks/>
          </p:cNvGrpSpPr>
          <p:nvPr/>
        </p:nvGrpSpPr>
        <p:grpSpPr bwMode="auto">
          <a:xfrm>
            <a:off x="5940152" y="4797152"/>
            <a:ext cx="431800" cy="576263"/>
            <a:chOff x="4105" y="3385"/>
            <a:chExt cx="272" cy="363"/>
          </a:xfrm>
        </p:grpSpPr>
        <p:sp>
          <p:nvSpPr>
            <p:cNvPr id="912391" name="Rectangle 5"/>
            <p:cNvSpPr>
              <a:spLocks noChangeArrowheads="1"/>
            </p:cNvSpPr>
            <p:nvPr/>
          </p:nvSpPr>
          <p:spPr bwMode="auto">
            <a:xfrm>
              <a:off x="4105" y="3385"/>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2392" name="Rectangle 6"/>
            <p:cNvSpPr>
              <a:spLocks noChangeArrowheads="1"/>
            </p:cNvSpPr>
            <p:nvPr/>
          </p:nvSpPr>
          <p:spPr bwMode="auto">
            <a:xfrm>
              <a:off x="4105" y="3475"/>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2393" name="Rectangle 7"/>
            <p:cNvSpPr>
              <a:spLocks noChangeArrowheads="1"/>
            </p:cNvSpPr>
            <p:nvPr/>
          </p:nvSpPr>
          <p:spPr bwMode="auto">
            <a:xfrm>
              <a:off x="4105" y="3566"/>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sp>
          <p:nvSpPr>
            <p:cNvPr id="912394" name="Rectangle 8"/>
            <p:cNvSpPr>
              <a:spLocks noChangeArrowheads="1"/>
            </p:cNvSpPr>
            <p:nvPr/>
          </p:nvSpPr>
          <p:spPr bwMode="auto">
            <a:xfrm>
              <a:off x="4105" y="3657"/>
              <a:ext cx="272" cy="9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Tahoma" panose="020B0604030504040204" pitchFamily="34" charset="0"/>
                <a:ea typeface="標楷體" panose="03000509000000000000"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0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4"/>
          <p:cNvSpPr>
            <a:spLocks noGrp="1"/>
          </p:cNvSpPr>
          <p:nvPr>
            <p:ph type="sldNum" sz="quarter" idx="11"/>
          </p:nvPr>
        </p:nvSpPr>
        <p:spPr/>
        <p:txBody>
          <a:bodyPr/>
          <a:lstStyle/>
          <a:p>
            <a:fld id="{227E4872-08F7-43A9-85F3-F4C37FCCC8A2}" type="slidenum">
              <a:rPr lang="zh-TW" altLang="en-US"/>
              <a:pPr/>
              <a:t>8</a:t>
            </a:fld>
            <a:endParaRPr lang="zh-TW" altLang="zh-TW"/>
          </a:p>
        </p:txBody>
      </p:sp>
      <p:sp>
        <p:nvSpPr>
          <p:cNvPr id="913410" name="標題 1"/>
          <p:cNvSpPr>
            <a:spLocks noGrp="1"/>
          </p:cNvSpPr>
          <p:nvPr>
            <p:ph type="title"/>
          </p:nvPr>
        </p:nvSpPr>
        <p:spPr/>
        <p:txBody>
          <a:bodyPr/>
          <a:lstStyle/>
          <a:p>
            <a:r>
              <a:rPr lang="en-US" altLang="zh-TW"/>
              <a:t>Typical Registers in a Timer</a:t>
            </a:r>
            <a:endParaRPr lang="zh-TW" altLang="en-US"/>
          </a:p>
        </p:txBody>
      </p:sp>
      <p:sp>
        <p:nvSpPr>
          <p:cNvPr id="913411" name="內容版面配置區 18"/>
          <p:cNvSpPr>
            <a:spLocks noGrp="1"/>
          </p:cNvSpPr>
          <p:nvPr>
            <p:ph type="body" idx="1"/>
          </p:nvPr>
        </p:nvSpPr>
        <p:spPr/>
        <p:txBody>
          <a:bodyPr/>
          <a:lstStyle/>
          <a:p>
            <a:r>
              <a:rPr lang="en-US" altLang="zh-TW"/>
              <a:t>The counter itself</a:t>
            </a:r>
          </a:p>
          <a:p>
            <a:r>
              <a:rPr lang="en-US" altLang="zh-TW"/>
              <a:t>Target for counting</a:t>
            </a:r>
          </a:p>
          <a:p>
            <a:r>
              <a:rPr lang="en-US" altLang="zh-TW"/>
              <a:t>Control settings</a:t>
            </a:r>
          </a:p>
          <a:p>
            <a:r>
              <a:rPr lang="en-US" altLang="zh-TW"/>
              <a:t>Others: clock source </a:t>
            </a:r>
            <a:br>
              <a:rPr lang="en-US" altLang="zh-TW"/>
            </a:br>
            <a:r>
              <a:rPr lang="en-US" altLang="zh-TW"/>
              <a:t>selection, flags</a:t>
            </a:r>
          </a:p>
          <a:p>
            <a:endParaRPr lang="zh-TW" altLang="en-US"/>
          </a:p>
        </p:txBody>
      </p:sp>
      <p:sp>
        <p:nvSpPr>
          <p:cNvPr id="5" name="圓角矩形 4"/>
          <p:cNvSpPr/>
          <p:nvPr/>
        </p:nvSpPr>
        <p:spPr bwMode="auto">
          <a:xfrm>
            <a:off x="4860032" y="2420888"/>
            <a:ext cx="2664296" cy="792088"/>
          </a:xfrm>
          <a:prstGeom prst="roundRect">
            <a:avLst/>
          </a:prstGeom>
          <a:solidFill>
            <a:srgbClr val="FF33CC"/>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nchorCtr="1"/>
          <a:lstStyle/>
          <a:p>
            <a:pPr>
              <a:defRPr/>
            </a:pPr>
            <a:r>
              <a:rPr lang="en-US" altLang="zh-TW" dirty="0">
                <a:solidFill>
                  <a:schemeClr val="tx1"/>
                </a:solidFill>
                <a:latin typeface="Tahoma" pitchFamily="34" charset="0"/>
                <a:ea typeface="標楷體" pitchFamily="65" charset="-120"/>
              </a:rPr>
              <a:t>Counter</a:t>
            </a:r>
            <a:endParaRPr lang="zh-TW" altLang="en-US" dirty="0">
              <a:solidFill>
                <a:schemeClr val="tx1"/>
              </a:solidFill>
              <a:latin typeface="Tahoma" pitchFamily="34" charset="0"/>
              <a:ea typeface="標楷體" pitchFamily="65" charset="-120"/>
            </a:endParaRPr>
          </a:p>
        </p:txBody>
      </p:sp>
      <p:sp>
        <p:nvSpPr>
          <p:cNvPr id="6" name="圓角矩形 5"/>
          <p:cNvSpPr/>
          <p:nvPr/>
        </p:nvSpPr>
        <p:spPr bwMode="auto">
          <a:xfrm>
            <a:off x="4860032" y="5013176"/>
            <a:ext cx="2664296" cy="792088"/>
          </a:xfrm>
          <a:prstGeom prst="roundRect">
            <a:avLst/>
          </a:prstGeom>
          <a:solidFill>
            <a:srgbClr val="FFFF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nchorCtr="1"/>
          <a:lstStyle/>
          <a:p>
            <a:pPr>
              <a:defRPr/>
            </a:pPr>
            <a:r>
              <a:rPr lang="en-US" altLang="zh-TW" dirty="0">
                <a:solidFill>
                  <a:schemeClr val="tx1"/>
                </a:solidFill>
                <a:latin typeface="Tahoma" pitchFamily="34" charset="0"/>
                <a:ea typeface="標楷體" pitchFamily="65" charset="-120"/>
              </a:rPr>
              <a:t>Target Time</a:t>
            </a:r>
            <a:endParaRPr lang="zh-TW" altLang="en-US" dirty="0">
              <a:solidFill>
                <a:schemeClr val="tx1"/>
              </a:solidFill>
              <a:latin typeface="Tahoma" pitchFamily="34" charset="0"/>
              <a:ea typeface="標楷體" pitchFamily="65" charset="-120"/>
            </a:endParaRPr>
          </a:p>
        </p:txBody>
      </p:sp>
      <p:sp>
        <p:nvSpPr>
          <p:cNvPr id="7" name="橢圓 6"/>
          <p:cNvSpPr/>
          <p:nvPr/>
        </p:nvSpPr>
        <p:spPr bwMode="auto">
          <a:xfrm>
            <a:off x="4896036" y="3717032"/>
            <a:ext cx="2592288" cy="792088"/>
          </a:xfrm>
          <a:prstGeom prst="ellipse">
            <a:avLst/>
          </a:prstGeom>
          <a:solidFill>
            <a:srgbClr val="3399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defRPr/>
            </a:pPr>
            <a:r>
              <a:rPr lang="en-US" altLang="zh-TW" dirty="0"/>
              <a:t>Comparator</a:t>
            </a:r>
            <a:endParaRPr lang="zh-TW" altLang="en-US" dirty="0"/>
          </a:p>
        </p:txBody>
      </p:sp>
      <p:sp>
        <p:nvSpPr>
          <p:cNvPr id="8" name="圓角矩形 7"/>
          <p:cNvSpPr/>
          <p:nvPr/>
        </p:nvSpPr>
        <p:spPr bwMode="auto">
          <a:xfrm>
            <a:off x="1547664" y="4365104"/>
            <a:ext cx="2664296" cy="792088"/>
          </a:xfrm>
          <a:prstGeom prst="roundRect">
            <a:avLst/>
          </a:prstGeom>
          <a:solidFill>
            <a:srgbClr val="FFFF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nchorCtr="1"/>
          <a:lstStyle/>
          <a:p>
            <a:pPr>
              <a:defRPr/>
            </a:pPr>
            <a:r>
              <a:rPr lang="en-US" altLang="zh-TW" dirty="0">
                <a:solidFill>
                  <a:schemeClr val="tx1"/>
                </a:solidFill>
                <a:latin typeface="Tahoma" pitchFamily="34" charset="0"/>
                <a:ea typeface="標楷體" pitchFamily="65" charset="-120"/>
              </a:rPr>
              <a:t>Control</a:t>
            </a:r>
            <a:endParaRPr lang="zh-TW" altLang="en-US" dirty="0">
              <a:solidFill>
                <a:schemeClr val="tx1"/>
              </a:solidFill>
              <a:latin typeface="Tahoma" pitchFamily="34" charset="0"/>
              <a:ea typeface="標楷體" pitchFamily="65" charset="-120"/>
            </a:endParaRPr>
          </a:p>
        </p:txBody>
      </p:sp>
      <p:cxnSp>
        <p:nvCxnSpPr>
          <p:cNvPr id="913425" name="直線單箭頭接點 9"/>
          <p:cNvCxnSpPr>
            <a:cxnSpLocks noChangeShapeType="1"/>
            <a:stCxn id="0" idx="2"/>
            <a:endCxn id="0" idx="0"/>
          </p:cNvCxnSpPr>
          <p:nvPr/>
        </p:nvCxnSpPr>
        <p:spPr bwMode="auto">
          <a:xfrm>
            <a:off x="6192838" y="3213100"/>
            <a:ext cx="0" cy="503238"/>
          </a:xfrm>
          <a:prstGeom prst="straightConnector1">
            <a:avLst/>
          </a:prstGeom>
          <a:noFill/>
          <a:ln w="28575" algn="ctr">
            <a:solidFill>
              <a:schemeClr val="tx1"/>
            </a:solidFill>
            <a:round/>
            <a:headEnd/>
            <a:tailEnd type="arrow" w="med" len="med"/>
          </a:ln>
        </p:spPr>
      </p:cxnSp>
      <p:cxnSp>
        <p:nvCxnSpPr>
          <p:cNvPr id="913426" name="直線單箭頭接點 11"/>
          <p:cNvCxnSpPr>
            <a:cxnSpLocks noChangeShapeType="1"/>
            <a:stCxn id="0" idx="0"/>
          </p:cNvCxnSpPr>
          <p:nvPr/>
        </p:nvCxnSpPr>
        <p:spPr bwMode="auto">
          <a:xfrm flipV="1">
            <a:off x="6192838" y="4508500"/>
            <a:ext cx="0" cy="504825"/>
          </a:xfrm>
          <a:prstGeom prst="straightConnector1">
            <a:avLst/>
          </a:prstGeom>
          <a:noFill/>
          <a:ln w="28575" algn="ctr">
            <a:solidFill>
              <a:schemeClr val="tx1"/>
            </a:solidFill>
            <a:round/>
            <a:headEnd/>
            <a:tailEnd type="arrow" w="med" len="med"/>
          </a:ln>
        </p:spPr>
      </p:cxnSp>
      <p:sp>
        <p:nvSpPr>
          <p:cNvPr id="913427" name="Line 19"/>
          <p:cNvSpPr>
            <a:spLocks noChangeShapeType="1"/>
          </p:cNvSpPr>
          <p:nvPr/>
        </p:nvSpPr>
        <p:spPr bwMode="auto">
          <a:xfrm>
            <a:off x="7451725" y="4076700"/>
            <a:ext cx="5762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marL="0">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4740</TotalTime>
  <Words>3086</Words>
  <Application>Microsoft Office PowerPoint</Application>
  <PresentationFormat>如螢幕大小 (4:3)</PresentationFormat>
  <Paragraphs>422</Paragraphs>
  <Slides>47</Slides>
  <Notes>17</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47</vt:i4>
      </vt:variant>
    </vt:vector>
  </HeadingPairs>
  <TitlesOfParts>
    <vt:vector size="58" baseType="lpstr">
      <vt:lpstr>新細明體</vt:lpstr>
      <vt:lpstr>標楷體</vt:lpstr>
      <vt:lpstr>Arial</vt:lpstr>
      <vt:lpstr>Calibri</vt:lpstr>
      <vt:lpstr>Comic Sans MS</vt:lpstr>
      <vt:lpstr>Courier New</vt:lpstr>
      <vt:lpstr>Symbol</vt:lpstr>
      <vt:lpstr>Tahoma</vt:lpstr>
      <vt:lpstr>Times New Roman</vt:lpstr>
      <vt:lpstr>Wingdings</vt:lpstr>
      <vt:lpstr>Contemporary Portrait</vt:lpstr>
      <vt:lpstr>CS4101 嵌入式系統概論  Timers and Clocks </vt:lpstr>
      <vt:lpstr>Recall the Container Thermometer</vt:lpstr>
      <vt:lpstr>Time-based Control</vt:lpstr>
      <vt:lpstr>Recall First MSP430 Program</vt:lpstr>
      <vt:lpstr>Problems Regarding Time</vt:lpstr>
      <vt:lpstr>Reference of Time</vt:lpstr>
      <vt:lpstr>Make Timer an IO Device!</vt:lpstr>
      <vt:lpstr>Timers Being IO Devices</vt:lpstr>
      <vt:lpstr>Typical Registers in a Timer</vt:lpstr>
      <vt:lpstr>Outline</vt:lpstr>
      <vt:lpstr>MSP430 Timers</vt:lpstr>
      <vt:lpstr>Registers in Timer_A</vt:lpstr>
      <vt:lpstr>Inside Timer_A</vt:lpstr>
      <vt:lpstr>Typical Operations of Timer_A</vt:lpstr>
      <vt:lpstr>Timer_A Control Register (TACTL)</vt:lpstr>
      <vt:lpstr>PowerPoint 簡報</vt:lpstr>
      <vt:lpstr>Timer Mode</vt:lpstr>
      <vt:lpstr>Up Mode</vt:lpstr>
      <vt:lpstr>Continuous Mode</vt:lpstr>
      <vt:lpstr>Up/Down Mode</vt:lpstr>
      <vt:lpstr>Timer_A Capture/Compare Block</vt:lpstr>
      <vt:lpstr>Modes of Capture/Compare Block</vt:lpstr>
      <vt:lpstr>TACCTL (Capture/Compare Control Reg.)</vt:lpstr>
      <vt:lpstr>TACCTL cont’d</vt:lpstr>
      <vt:lpstr>Sample Code 1 for Timer_A</vt:lpstr>
      <vt:lpstr>Sample Code 1 for Timer_A</vt:lpstr>
      <vt:lpstr>Sample Code Settings Explained</vt:lpstr>
      <vt:lpstr>Sample Code 2 for Timer_A</vt:lpstr>
      <vt:lpstr>Outline</vt:lpstr>
      <vt:lpstr>Theoretically, One Clock Is Enough</vt:lpstr>
      <vt:lpstr>Different Requirements for Clocks</vt:lpstr>
      <vt:lpstr>Different Requirements for Clocks</vt:lpstr>
      <vt:lpstr>Clocks in MSP430</vt:lpstr>
      <vt:lpstr>Clock Sources</vt:lpstr>
      <vt:lpstr>From Sources to Clocks</vt:lpstr>
      <vt:lpstr>MSP430 Clock System</vt:lpstr>
      <vt:lpstr>Controlling Clocks</vt:lpstr>
      <vt:lpstr>Control Registers for Clocks</vt:lpstr>
      <vt:lpstr>DCOCTL (at Memory Address 056h)</vt:lpstr>
      <vt:lpstr>Tag-Length-Value</vt:lpstr>
      <vt:lpstr>MSP430G2553 Memory Map</vt:lpstr>
      <vt:lpstr>BCSCTL1</vt:lpstr>
      <vt:lpstr>BCSCTL2</vt:lpstr>
      <vt:lpstr>BCSCTL3</vt:lpstr>
      <vt:lpstr>Interrupt Flag Register 1 (IFG1)</vt:lpstr>
      <vt:lpstr>Sample Code 2 for Timer_A</vt:lpstr>
      <vt:lpstr>Sample Code for Setting Clocks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Timers and Clocks </dc:title>
  <dc:creator>Chung-Ta King</dc:creator>
  <cp:lastModifiedBy>Chung-Ta King</cp:lastModifiedBy>
  <cp:revision>513</cp:revision>
  <dcterms:created xsi:type="dcterms:W3CDTF">2000-02-07T23:54:30Z</dcterms:created>
  <dcterms:modified xsi:type="dcterms:W3CDTF">2015-10-13T15:38:29Z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