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88" r:id="rId2"/>
    <p:sldId id="451" r:id="rId3"/>
    <p:sldId id="478" r:id="rId4"/>
    <p:sldId id="467" r:id="rId5"/>
    <p:sldId id="468" r:id="rId6"/>
    <p:sldId id="475" r:id="rId7"/>
    <p:sldId id="477" r:id="rId8"/>
    <p:sldId id="479" r:id="rId9"/>
    <p:sldId id="480" r:id="rId10"/>
    <p:sldId id="465" r:id="rId11"/>
    <p:sldId id="472" r:id="rId12"/>
    <p:sldId id="474" r:id="rId13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99CCFF"/>
    <a:srgbClr val="339933"/>
    <a:srgbClr val="33CC33"/>
    <a:srgbClr val="FFCC66"/>
    <a:srgbClr val="FFCC99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9" autoAdjust="0"/>
    <p:restoredTop sz="87549" autoAdjust="0"/>
  </p:normalViewPr>
  <p:slideViewPr>
    <p:cSldViewPr>
      <p:cViewPr varScale="1">
        <p:scale>
          <a:sx n="45" d="100"/>
          <a:sy n="45" d="100"/>
        </p:scale>
        <p:origin x="1474" y="24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-183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64458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90600" fontAlgn="base">
              <a:spcBef>
                <a:spcPct val="0"/>
              </a:spcBef>
              <a:spcAft>
                <a:spcPct val="0"/>
              </a:spcAft>
              <a:defRPr/>
            </a:pPr>
            <a:fld id="{2FA36E39-0B40-422F-AB29-4C381CC1592C}" type="slidenum">
              <a:rPr lang="zh-TW" altLang="en-US" sz="1300" smtClean="0">
                <a:latin typeface="Times New Roman" pitchFamily="18" charset="0"/>
              </a:rPr>
              <a:pPr defTabSz="990600"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zh-TW" altLang="zh-TW" sz="1300" smtClean="0">
              <a:latin typeface="Times New Roman" pitchFamily="18" charset="0"/>
            </a:endParaRPr>
          </a:p>
        </p:txBody>
      </p:sp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3F0B5DFA-9B88-4BF3-8F03-230DE042B265}" type="slidenum">
              <a:rPr lang="zh-TW" altLang="en-US" sz="1300">
                <a:latin typeface="Times New Roman" pitchFamily="18" charset="0"/>
              </a:rPr>
              <a:pPr algn="r" defTabSz="990600"/>
              <a:t>9</a:t>
            </a:fld>
            <a:endParaRPr lang="zh-TW" altLang="zh-TW" sz="1300">
              <a:latin typeface="Times New Roman" pitchFamily="18" charset="0"/>
            </a:endParaRPr>
          </a:p>
        </p:txBody>
      </p:sp>
      <p:sp>
        <p:nvSpPr>
          <p:cNvPr id="43011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備忘稿版面配置區 2"/>
          <p:cNvSpPr>
            <a:spLocks noGrp="1"/>
          </p:cNvSpPr>
          <p:nvPr>
            <p:ph type="body" idx="1"/>
          </p:nvPr>
        </p:nvSpPr>
        <p:spPr bwMode="auto">
          <a:xfrm>
            <a:off x="914400" y="4344988"/>
            <a:ext cx="5029200" cy="411162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  <p:sp>
        <p:nvSpPr>
          <p:cNvPr id="43013" name="投影片編號版面配置區 3"/>
          <p:cNvSpPr txBox="1">
            <a:spLocks noGrp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0" tIns="49520" rIns="99040" bIns="49520" anchor="b"/>
          <a:lstStyle/>
          <a:p>
            <a:pPr algn="r" defTabSz="990600"/>
            <a:fld id="{48311F9F-7115-4CBD-AFE6-CEB94D5426A2}" type="slidenum">
              <a:rPr lang="zh-TW" altLang="en-US" sz="1300">
                <a:latin typeface="Times New Roman" pitchFamily="18" charset="0"/>
              </a:rPr>
              <a:pPr algn="r" defTabSz="990600"/>
              <a:t>9</a:t>
            </a:fld>
            <a:endParaRPr lang="en-US" altLang="zh-TW" sz="13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417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11188" y="1124743"/>
            <a:ext cx="8010525" cy="2382838"/>
          </a:xfrm>
        </p:spPr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chemeClr val="accent1"/>
                </a:solidFill>
                <a:latin typeface="+mn-lt"/>
              </a:rPr>
              <a:t>Introduction to Embedded Systems</a:t>
            </a:r>
            <a:r>
              <a:rPr lang="zh-TW" altLang="en-US" dirty="0">
                <a:latin typeface="+mn-lt"/>
              </a:rPr>
              <a:t/>
            </a:r>
            <a:br>
              <a:rPr lang="zh-TW" altLang="en-US" dirty="0"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/>
              <a:t>Lab 13: Task Synchronization</a:t>
            </a:r>
            <a:endParaRPr lang="en-US" altLang="zh-TW" dirty="0"/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755650" y="4148931"/>
            <a:ext cx="7778750" cy="1584325"/>
          </a:xfrm>
        </p:spPr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Semaphores </a:t>
            </a:r>
            <a:r>
              <a:rPr lang="en-US" altLang="zh-TW" dirty="0" smtClean="0"/>
              <a:t>&amp; </a:t>
            </a:r>
            <a:r>
              <a:rPr lang="en-US" altLang="zh-TW" dirty="0" err="1" smtClean="0"/>
              <a:t>RoundRobin</a:t>
            </a:r>
            <a:r>
              <a:rPr lang="en-US" altLang="zh-TW" dirty="0" smtClean="0"/>
              <a:t>: </a:t>
            </a:r>
            <a:r>
              <a:rPr lang="en-US" altLang="zh-TW" dirty="0" err="1" smtClean="0"/>
              <a:t>user_config.h</a:t>
            </a:r>
            <a:endParaRPr lang="zh-TW" altLang="en-US" sz="1800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EA69BD-3100-4F66-AAE9-AFAD6C9AC616}" type="slidenum">
              <a:rPr lang="zh-TW" altLang="en-US" smtClean="0"/>
              <a:pPr/>
              <a:t>9</a:t>
            </a:fld>
            <a:endParaRPr lang="zh-TW" altLang="zh-TW"/>
          </a:p>
        </p:txBody>
      </p:sp>
      <p:graphicFrame>
        <p:nvGraphicFramePr>
          <p:cNvPr id="42004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005576"/>
              </p:ext>
            </p:extLst>
          </p:nvPr>
        </p:nvGraphicFramePr>
        <p:xfrm>
          <a:off x="1044575" y="2358926"/>
          <a:ext cx="6983809" cy="720725"/>
        </p:xfrm>
        <a:graphic>
          <a:graphicData uri="http://schemas.openxmlformats.org/drawingml/2006/table">
            <a:tbl>
              <a:tblPr/>
              <a:tblGrid>
                <a:gridCol w="6983809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#define MQX_USE_SEMAPHORES 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#define MQX_HAS_TIME_SLICE  1</a:t>
                      </a:r>
                      <a:endParaRPr kumimoji="1" lang="en-US" altLang="zh-TW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41994" name="文字方塊 1"/>
          <p:cNvSpPr txBox="1">
            <a:spLocks noChangeArrowheads="1"/>
          </p:cNvSpPr>
          <p:nvPr/>
        </p:nvSpPr>
        <p:spPr bwMode="auto">
          <a:xfrm>
            <a:off x="755650" y="1268760"/>
            <a:ext cx="757572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dirty="0">
                <a:latin typeface="+mn-lt"/>
              </a:rPr>
              <a:t>1. Add the definition in </a:t>
            </a:r>
          </a:p>
          <a:p>
            <a:r>
              <a:rPr lang="en-US" altLang="zh-TW" sz="2800" dirty="0">
                <a:latin typeface="+mn-lt"/>
              </a:rPr>
              <a:t>    bsp_twrk60d100m/twrk60d100m/</a:t>
            </a:r>
            <a:r>
              <a:rPr lang="en-US" altLang="zh-TW" sz="2800" dirty="0" err="1">
                <a:latin typeface="+mn-lt"/>
              </a:rPr>
              <a:t>user_config.h</a:t>
            </a:r>
            <a:endParaRPr lang="zh-TW" altLang="en-US" sz="2800" dirty="0">
              <a:latin typeface="+mn-lt"/>
            </a:endParaRPr>
          </a:p>
        </p:txBody>
      </p:sp>
      <p:sp>
        <p:nvSpPr>
          <p:cNvPr id="41995" name="文字方塊 7"/>
          <p:cNvSpPr txBox="1">
            <a:spLocks noChangeArrowheads="1"/>
          </p:cNvSpPr>
          <p:nvPr/>
        </p:nvSpPr>
        <p:spPr bwMode="auto">
          <a:xfrm>
            <a:off x="755650" y="3422551"/>
            <a:ext cx="411991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 dirty="0">
                <a:latin typeface="+mn-lt"/>
              </a:rPr>
              <a:t>2. Rebuild the </a:t>
            </a:r>
            <a:r>
              <a:rPr lang="en-US" altLang="zh-TW" sz="2800" dirty="0" err="1">
                <a:latin typeface="+mn-lt"/>
              </a:rPr>
              <a:t>bsp</a:t>
            </a:r>
            <a:r>
              <a:rPr lang="en-US" altLang="zh-TW" sz="2800" dirty="0">
                <a:latin typeface="+mn-lt"/>
              </a:rPr>
              <a:t> and </a:t>
            </a:r>
            <a:r>
              <a:rPr lang="en-US" altLang="zh-TW" sz="2800" dirty="0" err="1">
                <a:latin typeface="+mn-lt"/>
              </a:rPr>
              <a:t>psp</a:t>
            </a:r>
            <a:r>
              <a:rPr lang="en-US" altLang="zh-TW" sz="2800" dirty="0">
                <a:latin typeface="+mn-lt"/>
              </a:rPr>
              <a:t> </a:t>
            </a:r>
            <a:r>
              <a:rPr lang="en-US" altLang="zh-TW" sz="2800" dirty="0" smtClean="0">
                <a:latin typeface="+mn-lt"/>
              </a:rPr>
              <a:t/>
            </a:r>
            <a:br>
              <a:rPr lang="en-US" altLang="zh-TW" sz="2800" dirty="0" smtClean="0">
                <a:latin typeface="+mn-lt"/>
              </a:rPr>
            </a:br>
            <a:r>
              <a:rPr lang="en-US" altLang="zh-TW" sz="2800" dirty="0" smtClean="0">
                <a:latin typeface="+mn-lt"/>
              </a:rPr>
              <a:t>     library</a:t>
            </a:r>
            <a:endParaRPr lang="zh-TW" altLang="en-US" sz="2800" dirty="0">
              <a:latin typeface="+mn-lt"/>
            </a:endParaRPr>
          </a:p>
        </p:txBody>
      </p:sp>
      <p:pic>
        <p:nvPicPr>
          <p:cNvPr id="41996" name="Picture 3"/>
          <p:cNvPicPr>
            <a:picLocks noChangeAspect="1" noChangeArrowheads="1"/>
          </p:cNvPicPr>
          <p:nvPr/>
        </p:nvPicPr>
        <p:blipFill>
          <a:blip r:embed="rId3"/>
          <a:srcRect l="-8594" t="13705" r="91034" b="53506"/>
          <a:stretch>
            <a:fillRect/>
          </a:stretch>
        </p:blipFill>
        <p:spPr bwMode="auto">
          <a:xfrm>
            <a:off x="2670175" y="3295551"/>
            <a:ext cx="5400675" cy="272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矩形 2"/>
          <p:cNvSpPr/>
          <p:nvPr/>
        </p:nvSpPr>
        <p:spPr>
          <a:xfrm>
            <a:off x="5724525" y="5167213"/>
            <a:ext cx="2016125" cy="2159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41998" name="文字方塊 3"/>
          <p:cNvSpPr txBox="1">
            <a:spLocks noChangeArrowheads="1"/>
          </p:cNvSpPr>
          <p:nvPr/>
        </p:nvSpPr>
        <p:spPr bwMode="auto">
          <a:xfrm>
            <a:off x="7642051" y="4725144"/>
            <a:ext cx="3143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1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5400675" y="3295551"/>
            <a:ext cx="1979612" cy="215900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4" name="矩形 13"/>
          <p:cNvSpPr/>
          <p:nvPr/>
        </p:nvSpPr>
        <p:spPr>
          <a:xfrm>
            <a:off x="5553075" y="5599013"/>
            <a:ext cx="1979612" cy="215900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7453312" y="3422552"/>
            <a:ext cx="2873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rgbClr val="0000FF"/>
                </a:solidFill>
              </a:rPr>
              <a:t>2</a:t>
            </a:r>
            <a:endParaRPr lang="zh-TW" altLang="en-US" dirty="0">
              <a:solidFill>
                <a:srgbClr val="0000FF"/>
              </a:solidFill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7740649" y="5522814"/>
            <a:ext cx="2930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rgbClr val="0000FF"/>
                </a:solidFill>
              </a:rPr>
              <a:t>2</a:t>
            </a:r>
            <a:endParaRPr lang="zh-TW" alt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73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Basic Lab</a:t>
            </a:r>
            <a:endParaRPr lang="zh-TW" altLang="en-US" dirty="0" smtClean="0"/>
          </a:p>
        </p:txBody>
      </p:sp>
      <p:sp>
        <p:nvSpPr>
          <p:cNvPr id="50178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There is a race condition in the sample code.</a:t>
            </a:r>
            <a:r>
              <a:rPr lang="en-US" altLang="zh-TW" dirty="0"/>
              <a:t> </a:t>
            </a:r>
            <a:r>
              <a:rPr lang="en-US" altLang="zh-TW" dirty="0" smtClean="0"/>
              <a:t>Use </a:t>
            </a:r>
            <a:r>
              <a:rPr lang="en-US" altLang="zh-TW" dirty="0" smtClean="0"/>
              <a:t>semaphores or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</a:t>
            </a:r>
            <a:r>
              <a:rPr lang="en-US" altLang="zh-TW" dirty="0" smtClean="0"/>
              <a:t>to protect the critical data structures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/>
              <a:t>[Hint]: First check whether there is a race condition between writer and reader tasks by examining their common variables. Next, do the same between writer tasks.</a:t>
            </a:r>
            <a:endParaRPr lang="en-US" altLang="zh-TW" dirty="0" smtClean="0"/>
          </a:p>
          <a:p>
            <a:r>
              <a:rPr lang="en-US" altLang="zh-TW" dirty="0" smtClean="0"/>
              <a:t>Modify the writer code to minimize the </a:t>
            </a:r>
            <a:r>
              <a:rPr lang="en-US" altLang="zh-TW" dirty="0" smtClean="0"/>
              <a:t>time spend </a:t>
            </a:r>
            <a:r>
              <a:rPr lang="en-US" altLang="zh-TW" dirty="0" smtClean="0"/>
              <a:t>in the critical </a:t>
            </a:r>
            <a:r>
              <a:rPr lang="en-US" altLang="zh-TW" dirty="0" smtClean="0"/>
              <a:t>section, i.e., move all non-critical operations out of the critical section.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721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Bonus Lab</a:t>
            </a:r>
            <a:endParaRPr lang="zh-TW" altLang="en-US" smtClean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20000"/>
              </a:spcBef>
              <a:buFont typeface="Arial" charset="0"/>
              <a:buChar char="•"/>
            </a:pPr>
            <a:r>
              <a:rPr lang="en-US" altLang="zh-TW" dirty="0" smtClean="0">
                <a:latin typeface="Calibri" pitchFamily="34" charset="0"/>
              </a:rPr>
              <a:t>In the original sample code, the writer task, after grabbing </a:t>
            </a:r>
            <a:r>
              <a:rPr lang="en-US" altLang="zh-TW" dirty="0">
                <a:latin typeface="Calibri" pitchFamily="34" charset="0"/>
              </a:rPr>
              <a:t>a buffer by finding the </a:t>
            </a:r>
            <a:r>
              <a:rPr lang="en-US" altLang="zh-TW" dirty="0" smtClean="0">
                <a:latin typeface="Calibri" pitchFamily="34" charset="0"/>
              </a:rPr>
              <a:t>first unassigned buffer, waits </a:t>
            </a:r>
            <a:r>
              <a:rPr lang="en-US" altLang="zh-TW" dirty="0">
                <a:latin typeface="Calibri" pitchFamily="34" charset="0"/>
              </a:rPr>
              <a:t>for Emptied[</a:t>
            </a:r>
            <a:r>
              <a:rPr lang="en-US" altLang="zh-TW" dirty="0" err="1">
                <a:latin typeface="Calibri" pitchFamily="34" charset="0"/>
              </a:rPr>
              <a:t>i</a:t>
            </a:r>
            <a:r>
              <a:rPr lang="en-US" altLang="zh-TW" dirty="0">
                <a:latin typeface="Calibri" pitchFamily="34" charset="0"/>
              </a:rPr>
              <a:t>] == 1 using a while-loop. This is basically a spin-wait, which wastes CPU. </a:t>
            </a:r>
            <a:r>
              <a:rPr lang="en-US" altLang="zh-TW" dirty="0" smtClean="0">
                <a:latin typeface="Calibri" pitchFamily="34" charset="0"/>
              </a:rPr>
              <a:t>Use </a:t>
            </a:r>
            <a:r>
              <a:rPr lang="en-US" altLang="zh-TW" b="1" dirty="0">
                <a:latin typeface="Calibri" pitchFamily="34" charset="0"/>
              </a:rPr>
              <a:t>Events</a:t>
            </a:r>
            <a:r>
              <a:rPr lang="en-US" altLang="zh-TW" dirty="0">
                <a:latin typeface="Calibri" pitchFamily="34" charset="0"/>
              </a:rPr>
              <a:t> to let the task blocked wait.</a:t>
            </a:r>
          </a:p>
          <a:p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53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Introduction</a:t>
            </a:r>
            <a:endParaRPr lang="zh-TW" altLang="en-US" smtClean="0"/>
          </a:p>
        </p:txBody>
      </p:sp>
      <p:sp>
        <p:nvSpPr>
          <p:cNvPr id="17410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In this lab, we will learn</a:t>
            </a:r>
          </a:p>
          <a:p>
            <a:pPr lvl="1"/>
            <a:r>
              <a:rPr lang="en-US" altLang="zh-TW" smtClean="0"/>
              <a:t>To synchronize tasks using synchronization primitives of MQX</a:t>
            </a:r>
            <a:endParaRPr lang="zh-TW" altLang="en-US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96846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Code: Reader-Writer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NUM_BUFFERS buffers</a:t>
            </a:r>
            <a:endParaRPr lang="en-US" altLang="zh-TW" dirty="0" smtClean="0"/>
          </a:p>
          <a:p>
            <a:r>
              <a:rPr lang="en-US" altLang="zh-TW" dirty="0" smtClean="0"/>
              <a:t>NUM_WRITERS writer tasks:</a:t>
            </a:r>
          </a:p>
          <a:p>
            <a:pPr lvl="1"/>
            <a:r>
              <a:rPr lang="en-US" altLang="zh-TW" dirty="0" smtClean="0"/>
              <a:t>Read data from 3-axis accelerometer</a:t>
            </a:r>
          </a:p>
          <a:p>
            <a:pPr lvl="1"/>
            <a:r>
              <a:rPr lang="en-US" altLang="zh-TW" dirty="0"/>
              <a:t>F</a:t>
            </a:r>
            <a:r>
              <a:rPr lang="en-US" altLang="zh-TW" dirty="0" smtClean="0"/>
              <a:t>ill the first empty buffer with the received data</a:t>
            </a:r>
            <a:endParaRPr lang="en-US" altLang="zh-TW" dirty="0"/>
          </a:p>
          <a:p>
            <a:r>
              <a:rPr lang="en-US" altLang="zh-TW" dirty="0" smtClean="0"/>
              <a:t>1 reader task:</a:t>
            </a:r>
          </a:p>
          <a:p>
            <a:pPr lvl="1"/>
            <a:r>
              <a:rPr lang="en-US" altLang="zh-TW" dirty="0" smtClean="0"/>
              <a:t>Find the first filled buffer and empty it</a:t>
            </a:r>
          </a:p>
          <a:p>
            <a:r>
              <a:rPr lang="en-US" altLang="zh-TW" dirty="0" smtClean="0"/>
              <a:t>Synchronization among </a:t>
            </a:r>
            <a:r>
              <a:rPr lang="en-US" altLang="zh-TW" dirty="0"/>
              <a:t>writers and reader</a:t>
            </a:r>
            <a:r>
              <a:rPr lang="en-US" altLang="zh-TW" dirty="0" smtClean="0"/>
              <a:t>:</a:t>
            </a:r>
            <a:br>
              <a:rPr lang="en-US" altLang="zh-TW" dirty="0" smtClean="0"/>
            </a:br>
            <a:r>
              <a:rPr lang="en-US" altLang="zh-TW" dirty="0" smtClean="0"/>
              <a:t>each buffer is given three </a:t>
            </a:r>
            <a:r>
              <a:rPr lang="en-US" altLang="zh-TW" dirty="0" smtClean="0"/>
              <a:t>flags</a:t>
            </a:r>
            <a:endParaRPr lang="en-US" altLang="zh-TW" dirty="0"/>
          </a:p>
          <a:p>
            <a:pPr lvl="1"/>
            <a:r>
              <a:rPr lang="en-US" altLang="zh-TW" dirty="0"/>
              <a:t>Assigned = 1: </a:t>
            </a:r>
            <a:r>
              <a:rPr lang="en-US" altLang="zh-TW" dirty="0" smtClean="0"/>
              <a:t>buffer is </a:t>
            </a:r>
            <a:r>
              <a:rPr lang="en-US" altLang="zh-TW" dirty="0"/>
              <a:t>assigned to a writer task for </a:t>
            </a:r>
            <a:r>
              <a:rPr lang="en-US" altLang="zh-TW" dirty="0" smtClean="0"/>
              <a:t>writing</a:t>
            </a:r>
            <a:endParaRPr lang="en-US" altLang="zh-TW" dirty="0"/>
          </a:p>
          <a:p>
            <a:pPr lvl="1"/>
            <a:r>
              <a:rPr lang="en-US" altLang="zh-TW" dirty="0"/>
              <a:t>Filled = 1: </a:t>
            </a:r>
            <a:r>
              <a:rPr lang="en-US" altLang="zh-TW" dirty="0" smtClean="0"/>
              <a:t>buffer is </a:t>
            </a:r>
            <a:r>
              <a:rPr lang="en-US" altLang="zh-TW" dirty="0"/>
              <a:t>filled with data and is ready for read</a:t>
            </a:r>
          </a:p>
          <a:p>
            <a:pPr lvl="1"/>
            <a:r>
              <a:rPr lang="en-US" altLang="zh-TW" dirty="0"/>
              <a:t>Emptied = 1: </a:t>
            </a:r>
            <a:r>
              <a:rPr lang="en-US" altLang="zh-TW" dirty="0" smtClean="0"/>
              <a:t>buffer is empty and </a:t>
            </a:r>
            <a:r>
              <a:rPr lang="en-US" altLang="zh-TW" dirty="0"/>
              <a:t>is ready for write</a:t>
            </a:r>
            <a:endParaRPr lang="zh-TW" altLang="en-US" dirty="0"/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50838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Tasks and Buffers</a:t>
            </a:r>
            <a:endParaRPr lang="zh-TW" altLang="en-US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3</a:t>
            </a:fld>
            <a:endParaRPr lang="zh-TW" altLang="zh-TW"/>
          </a:p>
        </p:txBody>
      </p:sp>
      <p:sp>
        <p:nvSpPr>
          <p:cNvPr id="5" name="流程圖: 打孔紙帶 4"/>
          <p:cNvSpPr/>
          <p:nvPr/>
        </p:nvSpPr>
        <p:spPr>
          <a:xfrm rot="5400000">
            <a:off x="1503577" y="1412777"/>
            <a:ext cx="792088" cy="792088"/>
          </a:xfrm>
          <a:prstGeom prst="flowChartPunchedTape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9" name="流程圖: 打孔紙帶 8"/>
          <p:cNvSpPr/>
          <p:nvPr/>
        </p:nvSpPr>
        <p:spPr>
          <a:xfrm rot="5400000">
            <a:off x="2655705" y="1412776"/>
            <a:ext cx="792088" cy="792088"/>
          </a:xfrm>
          <a:prstGeom prst="flowChartPunchedTape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0" name="流程圖: 打孔紙帶 9"/>
          <p:cNvSpPr/>
          <p:nvPr/>
        </p:nvSpPr>
        <p:spPr>
          <a:xfrm rot="5400000">
            <a:off x="5680041" y="1412777"/>
            <a:ext cx="792088" cy="792088"/>
          </a:xfrm>
          <a:prstGeom prst="flowChartPunchedTape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45067" name="文字方塊 10"/>
          <p:cNvSpPr txBox="1">
            <a:spLocks noChangeArrowheads="1"/>
          </p:cNvSpPr>
          <p:nvPr/>
        </p:nvSpPr>
        <p:spPr bwMode="auto">
          <a:xfrm>
            <a:off x="4899025" y="1485206"/>
            <a:ext cx="4937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400" b="1"/>
              <a:t>…</a:t>
            </a:r>
            <a:endParaRPr lang="zh-TW" altLang="en-US" sz="2400" b="1"/>
          </a:p>
        </p:txBody>
      </p:sp>
      <p:sp>
        <p:nvSpPr>
          <p:cNvPr id="12" name="流程圖: 替代處理程序 11"/>
          <p:cNvSpPr/>
          <p:nvPr/>
        </p:nvSpPr>
        <p:spPr>
          <a:xfrm>
            <a:off x="2439681" y="3573016"/>
            <a:ext cx="648072" cy="1152128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3" name="流程圖: 打孔紙帶 12"/>
          <p:cNvSpPr/>
          <p:nvPr/>
        </p:nvSpPr>
        <p:spPr>
          <a:xfrm rot="5400000">
            <a:off x="3807833" y="1412776"/>
            <a:ext cx="792088" cy="792088"/>
          </a:xfrm>
          <a:prstGeom prst="flowChartPunchedTape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5" name="流程圖: 替代處理程序 14"/>
          <p:cNvSpPr/>
          <p:nvPr/>
        </p:nvSpPr>
        <p:spPr>
          <a:xfrm>
            <a:off x="3591809" y="3573016"/>
            <a:ext cx="648072" cy="1152128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6" name="流程圖: 替代處理程序 15"/>
          <p:cNvSpPr/>
          <p:nvPr/>
        </p:nvSpPr>
        <p:spPr>
          <a:xfrm>
            <a:off x="5247993" y="3573016"/>
            <a:ext cx="648072" cy="1152128"/>
          </a:xfrm>
          <a:prstGeom prst="flowChartAlternateProcess">
            <a:avLst/>
          </a:prstGeom>
          <a:solidFill>
            <a:srgbClr val="FFFF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45080" name="文字方塊 16"/>
          <p:cNvSpPr txBox="1">
            <a:spLocks noChangeArrowheads="1"/>
          </p:cNvSpPr>
          <p:nvPr/>
        </p:nvSpPr>
        <p:spPr bwMode="auto">
          <a:xfrm>
            <a:off x="4527550" y="3834706"/>
            <a:ext cx="49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2400" b="1"/>
              <a:t>…</a:t>
            </a:r>
            <a:endParaRPr lang="zh-TW" altLang="en-US" sz="2400" b="1"/>
          </a:p>
        </p:txBody>
      </p:sp>
      <p:sp>
        <p:nvSpPr>
          <p:cNvPr id="22" name="流程圖: 打孔紙帶 21"/>
          <p:cNvSpPr/>
          <p:nvPr/>
        </p:nvSpPr>
        <p:spPr>
          <a:xfrm rot="5400000">
            <a:off x="3807833" y="5229200"/>
            <a:ext cx="792088" cy="792088"/>
          </a:xfrm>
          <a:prstGeom prst="flowChartPunchedTape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23" name="文字方塊 22"/>
          <p:cNvSpPr txBox="1"/>
          <p:nvPr/>
        </p:nvSpPr>
        <p:spPr>
          <a:xfrm>
            <a:off x="6588224" y="1412776"/>
            <a:ext cx="234634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TW" sz="2400" i="1" dirty="0">
                <a:latin typeface="+mn-lt"/>
              </a:rPr>
              <a:t>k</a:t>
            </a:r>
            <a:r>
              <a:rPr lang="en-US" altLang="zh-TW" sz="2400" dirty="0">
                <a:latin typeface="+mn-lt"/>
              </a:rPr>
              <a:t> writer tasks</a:t>
            </a:r>
          </a:p>
          <a:p>
            <a:pPr algn="ctr">
              <a:defRPr/>
            </a:pPr>
            <a:r>
              <a:rPr lang="en-US" altLang="zh-TW" dirty="0">
                <a:latin typeface="+mn-lt"/>
              </a:rPr>
              <a:t>(read 3-axis data)</a:t>
            </a:r>
            <a:endParaRPr lang="zh-TW" altLang="en-US" dirty="0">
              <a:latin typeface="+mn-lt"/>
            </a:endParaRPr>
          </a:p>
        </p:txBody>
      </p:sp>
      <p:sp>
        <p:nvSpPr>
          <p:cNvPr id="24" name="文字方塊 23"/>
          <p:cNvSpPr txBox="1"/>
          <p:nvPr/>
        </p:nvSpPr>
        <p:spPr>
          <a:xfrm>
            <a:off x="7064375" y="5372993"/>
            <a:ext cx="1811338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TW" sz="2400" dirty="0">
                <a:latin typeface="+mn-lt"/>
              </a:rPr>
              <a:t>1 reader task</a:t>
            </a:r>
            <a:endParaRPr lang="zh-TW" altLang="en-US" sz="2400" dirty="0">
              <a:latin typeface="+mn-lt"/>
            </a:endParaRPr>
          </a:p>
        </p:txBody>
      </p:sp>
      <p:sp>
        <p:nvSpPr>
          <p:cNvPr id="25" name="文字方塊 24"/>
          <p:cNvSpPr txBox="1"/>
          <p:nvPr/>
        </p:nvSpPr>
        <p:spPr>
          <a:xfrm>
            <a:off x="7251619" y="3902968"/>
            <a:ext cx="1290803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TW" sz="2400" i="1" dirty="0">
                <a:latin typeface="+mn-lt"/>
              </a:rPr>
              <a:t>n</a:t>
            </a:r>
            <a:r>
              <a:rPr lang="en-US" altLang="zh-TW" sz="2400" dirty="0">
                <a:latin typeface="+mn-lt"/>
              </a:rPr>
              <a:t> </a:t>
            </a:r>
            <a:r>
              <a:rPr lang="en-US" altLang="zh-TW" sz="2400" dirty="0" smtClean="0">
                <a:latin typeface="+mn-lt"/>
              </a:rPr>
              <a:t>buffers</a:t>
            </a:r>
            <a:endParaRPr lang="zh-TW" altLang="en-US" sz="2400" dirty="0">
              <a:latin typeface="+mn-lt"/>
            </a:endParaRPr>
          </a:p>
        </p:txBody>
      </p:sp>
      <p:sp>
        <p:nvSpPr>
          <p:cNvPr id="26" name="文字方塊 25"/>
          <p:cNvSpPr txBox="1"/>
          <p:nvPr/>
        </p:nvSpPr>
        <p:spPr>
          <a:xfrm>
            <a:off x="7162800" y="2474218"/>
            <a:ext cx="1584325" cy="8302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TW" sz="2400" dirty="0">
                <a:latin typeface="+mn-lt"/>
              </a:rPr>
              <a:t>semaphore</a:t>
            </a:r>
          </a:p>
          <a:p>
            <a:pPr algn="ctr">
              <a:defRPr/>
            </a:pPr>
            <a:r>
              <a:rPr lang="en-US" altLang="zh-TW" sz="2400" dirty="0">
                <a:latin typeface="+mn-lt"/>
              </a:rPr>
              <a:t>(count = </a:t>
            </a:r>
            <a:r>
              <a:rPr lang="en-US" altLang="zh-TW" sz="2400" i="1" dirty="0">
                <a:latin typeface="+mn-lt"/>
              </a:rPr>
              <a:t>n</a:t>
            </a:r>
            <a:r>
              <a:rPr lang="en-US" altLang="zh-TW" sz="2400" dirty="0">
                <a:latin typeface="+mn-lt"/>
              </a:rPr>
              <a:t>)</a:t>
            </a:r>
            <a:endParaRPr lang="zh-TW" altLang="en-US" sz="2400" dirty="0">
              <a:latin typeface="+mn-lt"/>
            </a:endParaRPr>
          </a:p>
        </p:txBody>
      </p:sp>
      <p:sp>
        <p:nvSpPr>
          <p:cNvPr id="45088" name="文字方塊 26"/>
          <p:cNvSpPr txBox="1">
            <a:spLocks noChangeArrowheads="1"/>
          </p:cNvSpPr>
          <p:nvPr/>
        </p:nvSpPr>
        <p:spPr bwMode="auto">
          <a:xfrm>
            <a:off x="179388" y="3587532"/>
            <a:ext cx="216283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400" dirty="0" smtClean="0">
                <a:latin typeface="+mn-lt"/>
              </a:rPr>
              <a:t>Flags of </a:t>
            </a:r>
            <a:r>
              <a:rPr lang="en-US" altLang="zh-TW" sz="2400" dirty="0" smtClean="0">
                <a:latin typeface="+mn-lt"/>
              </a:rPr>
              <a:t>buffers:</a:t>
            </a:r>
            <a:endParaRPr lang="en-US" altLang="zh-TW" sz="2400" dirty="0">
              <a:latin typeface="+mn-lt"/>
            </a:endParaRPr>
          </a:p>
          <a:p>
            <a:pPr marL="185738" indent="-185738">
              <a:buFont typeface="Arial" charset="0"/>
              <a:buChar char="•"/>
            </a:pPr>
            <a:r>
              <a:rPr lang="en-US" altLang="zh-TW" sz="2400" dirty="0" smtClean="0">
                <a:latin typeface="+mn-lt"/>
              </a:rPr>
              <a:t>Assigned</a:t>
            </a:r>
          </a:p>
          <a:p>
            <a:pPr marL="185738" indent="-185738">
              <a:buFont typeface="Arial" charset="0"/>
              <a:buChar char="•"/>
            </a:pPr>
            <a:r>
              <a:rPr lang="en-US" altLang="zh-TW" dirty="0" smtClean="0">
                <a:latin typeface="+mn-lt"/>
              </a:rPr>
              <a:t>Filled</a:t>
            </a:r>
          </a:p>
          <a:p>
            <a:pPr marL="185738" indent="-185738">
              <a:buFont typeface="Arial" charset="0"/>
              <a:buChar char="•"/>
            </a:pPr>
            <a:r>
              <a:rPr lang="en-US" altLang="zh-TW" dirty="0" smtClean="0">
                <a:latin typeface="+mn-lt"/>
              </a:rPr>
              <a:t>Emptied</a:t>
            </a:r>
            <a:endParaRPr lang="zh-TW" altLang="en-US" dirty="0">
              <a:latin typeface="+mn-lt"/>
            </a:endParaRPr>
          </a:p>
        </p:txBody>
      </p:sp>
      <p:cxnSp>
        <p:nvCxnSpPr>
          <p:cNvPr id="29" name="直線單箭頭接點 28"/>
          <p:cNvCxnSpPr/>
          <p:nvPr/>
        </p:nvCxnSpPr>
        <p:spPr>
          <a:xfrm>
            <a:off x="2763838" y="4725293"/>
            <a:ext cx="1439862" cy="5032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單箭頭接點 30"/>
          <p:cNvCxnSpPr/>
          <p:nvPr/>
        </p:nvCxnSpPr>
        <p:spPr>
          <a:xfrm>
            <a:off x="3916363" y="4725293"/>
            <a:ext cx="287337" cy="5032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/>
          <p:cNvCxnSpPr/>
          <p:nvPr/>
        </p:nvCxnSpPr>
        <p:spPr>
          <a:xfrm flipH="1">
            <a:off x="4203700" y="4725293"/>
            <a:ext cx="1368425" cy="5032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弧形接點 34"/>
          <p:cNvCxnSpPr/>
          <p:nvPr/>
        </p:nvCxnSpPr>
        <p:spPr>
          <a:xfrm rot="16200000" flipH="1">
            <a:off x="3627437" y="1628081"/>
            <a:ext cx="1368425" cy="252095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弧形接點 40"/>
          <p:cNvCxnSpPr/>
          <p:nvPr/>
        </p:nvCxnSpPr>
        <p:spPr>
          <a:xfrm rot="5400000">
            <a:off x="3375819" y="2744887"/>
            <a:ext cx="1368425" cy="287337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弧形接點 42"/>
          <p:cNvCxnSpPr/>
          <p:nvPr/>
        </p:nvCxnSpPr>
        <p:spPr>
          <a:xfrm rot="5400000">
            <a:off x="3735388" y="1232793"/>
            <a:ext cx="1368425" cy="3311525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八邊形 13"/>
          <p:cNvSpPr/>
          <p:nvPr/>
        </p:nvSpPr>
        <p:spPr>
          <a:xfrm>
            <a:off x="3879841" y="2636912"/>
            <a:ext cx="504056" cy="504056"/>
          </a:xfrm>
          <a:prstGeom prst="octagon">
            <a:avLst/>
          </a:prstGeom>
          <a:solidFill>
            <a:srgbClr val="C0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1601321" y="2287718"/>
            <a:ext cx="12474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Suppose</a:t>
            </a:r>
          </a:p>
          <a:p>
            <a:pPr algn="ctr"/>
            <a:r>
              <a:rPr lang="en-US" altLang="zh-TW" i="1" dirty="0" smtClean="0">
                <a:latin typeface="+mn-lt"/>
              </a:rPr>
              <a:t>k</a:t>
            </a:r>
            <a:r>
              <a:rPr lang="en-US" altLang="zh-TW" dirty="0" smtClean="0">
                <a:latin typeface="+mn-lt"/>
              </a:rPr>
              <a:t> &gt; </a:t>
            </a:r>
            <a:r>
              <a:rPr lang="en-US" altLang="zh-TW" i="1" dirty="0" smtClean="0">
                <a:latin typeface="+mn-lt"/>
              </a:rPr>
              <a:t>n</a:t>
            </a:r>
            <a:endParaRPr lang="zh-TW" altLang="en-US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7360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Writer and Reader Task</a:t>
            </a:r>
            <a:endParaRPr lang="zh-TW" altLang="en-US" dirty="0" smtClean="0"/>
          </a:p>
        </p:txBody>
      </p:sp>
      <p:sp>
        <p:nvSpPr>
          <p:cNvPr id="46082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altLang="zh-TW" dirty="0" smtClean="0"/>
              <a:t>Writer task: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Read </a:t>
            </a:r>
            <a:r>
              <a:rPr lang="en-US" altLang="zh-TW" dirty="0"/>
              <a:t>data from 3-axis </a:t>
            </a:r>
            <a:r>
              <a:rPr lang="en-US" altLang="zh-TW" dirty="0" smtClean="0"/>
              <a:t>accelerometer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Find the first unassigned buffer and mark it “assigned”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Wait until the buffer is empty and mark it not “emptied”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Fill the buffer with data</a:t>
            </a:r>
            <a:endParaRPr lang="en-US" altLang="zh-TW" dirty="0"/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Mark the buffer “filled” and “unassigned”</a:t>
            </a:r>
          </a:p>
          <a:p>
            <a:pPr>
              <a:spcBef>
                <a:spcPts val="0"/>
              </a:spcBef>
            </a:pPr>
            <a:r>
              <a:rPr lang="en-US" altLang="zh-TW" dirty="0" smtClean="0"/>
              <a:t>Reader task:</a:t>
            </a:r>
            <a:endParaRPr lang="en-US" altLang="zh-TW" dirty="0"/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Find the first “filled” buffer and mark it not “filled”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Read the data from the buffer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Mark the buffer “emptied”</a:t>
            </a:r>
          </a:p>
          <a:p>
            <a:pPr>
              <a:spcBef>
                <a:spcPts val="0"/>
              </a:spcBef>
            </a:pPr>
            <a:r>
              <a:rPr lang="en-US" altLang="zh-TW" dirty="0" smtClean="0"/>
              <a:t>Semaphore </a:t>
            </a:r>
            <a:r>
              <a:rPr lang="en-US" altLang="zh-TW" dirty="0" err="1" smtClean="0"/>
              <a:t>index_sem</a:t>
            </a:r>
            <a:r>
              <a:rPr lang="en-US" altLang="zh-TW" dirty="0" smtClean="0"/>
              <a:t> to control at most NUM_BUFFERS writer tasks in filling the buffers 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8698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Code: Main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5</a:t>
            </a:fld>
            <a:endParaRPr lang="zh-TW" altLang="zh-TW"/>
          </a:p>
        </p:txBody>
      </p:sp>
      <p:graphicFrame>
        <p:nvGraphicFramePr>
          <p:cNvPr id="6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1005380"/>
              </p:ext>
            </p:extLst>
          </p:nvPr>
        </p:nvGraphicFramePr>
        <p:xfrm>
          <a:off x="395039" y="1124744"/>
          <a:ext cx="8353425" cy="5151106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32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bsp.h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sem.h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fio.h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uchar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buffer[NUM_BUFFERS][ARRAY_SIZE];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Assigned[NUM_BUFFERS];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Filled[NUM_BUFFERS];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Emptied[NUM_BUFFERS];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const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TASK_TEMPLATE_STRUCT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MQX_template_list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[] =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{ MAIN_TASK,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main_task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 2000,   8,          "main",  MQX_AUTO_START_TASK,    0,      0 },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{ WRITE_TASK,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write_task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2000,   8,          "write", MQX_TIME_SLICE_TASK,    0,      10 },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{ READ_TASK,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read_task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 2000,   8,          "read",  MQX_TIME_SLICE_TASK,    0,      10 },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{ 0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};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0975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Code: Main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6</a:t>
            </a:fld>
            <a:endParaRPr lang="zh-TW" altLang="zh-TW"/>
          </a:p>
        </p:txBody>
      </p:sp>
      <p:graphicFrame>
        <p:nvGraphicFramePr>
          <p:cNvPr id="6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65522"/>
              </p:ext>
            </p:extLst>
          </p:nvPr>
        </p:nvGraphicFramePr>
        <p:xfrm>
          <a:off x="251520" y="1325482"/>
          <a:ext cx="8641457" cy="4640566"/>
        </p:xfrm>
        <a:graphic>
          <a:graphicData uri="http://schemas.openxmlformats.org/drawingml/2006/table">
            <a:tbl>
              <a:tblPr/>
              <a:tblGrid>
                <a:gridCol w="8641457"/>
              </a:tblGrid>
              <a:tr h="432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main_task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(uint_32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task_id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task_id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/* Initialize the flags */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for 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0;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&lt; NUM_BUFFERS;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++)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Assigned[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] = 0;  Filled[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] = 0;  Emptied[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] = 1;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/* Create the semaphores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if(_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sem_create_component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(1,1,6) != MQX_OK) { ...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if(_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sem_create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("sem.index",NUM_BUFFERS,0)!= MQX_OK){}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/* Create the tasks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for 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0;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&lt; NUM_WRITERS;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++)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task_id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task_create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(0, WRITE_TASK, (uint_32)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task_id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task_create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(0,READ_TASK, 0);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495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Code: Writer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7</a:t>
            </a:fld>
            <a:endParaRPr lang="zh-TW" altLang="zh-TW"/>
          </a:p>
        </p:txBody>
      </p:sp>
      <p:graphicFrame>
        <p:nvGraphicFramePr>
          <p:cNvPr id="6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34333"/>
              </p:ext>
            </p:extLst>
          </p:nvPr>
        </p:nvGraphicFramePr>
        <p:xfrm>
          <a:off x="251520" y="1124744"/>
          <a:ext cx="8641457" cy="4945366"/>
        </p:xfrm>
        <a:graphic>
          <a:graphicData uri="http://schemas.openxmlformats.org/drawingml/2006/table">
            <a:tbl>
              <a:tblPr/>
              <a:tblGrid>
                <a:gridCol w="8641457"/>
              </a:tblGrid>
              <a:tr h="432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write_task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(uint_32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pointer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index_sem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if(_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sem_open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("sem.index",&amp;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index_sem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 != MQX_OK) {...}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 (TRUE)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if(_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sem_wait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index_sem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0) != MQX_OK) {...}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for(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0;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&lt; NUM_BUFFERS;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++){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	if(Assigned[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] == 0)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Assigned[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] = 1;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while(Emptied[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] == 0){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... /*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wait */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	  Emptied[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] = 0;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	  for(j = 0; j &lt; ARRAY_SIZE; j++){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  buffer[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][j] =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... /*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fill the buffer */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	  Assigned[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] = 0;  Filled[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] = 1;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break;}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sem_post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index_sem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3" name="右大括弧 2"/>
          <p:cNvSpPr/>
          <p:nvPr/>
        </p:nvSpPr>
        <p:spPr bwMode="auto">
          <a:xfrm>
            <a:off x="7524328" y="2492896"/>
            <a:ext cx="720080" cy="3168352"/>
          </a:xfrm>
          <a:prstGeom prst="rightBrace">
            <a:avLst>
              <a:gd name="adj1" fmla="val 31849"/>
              <a:gd name="adj2" fmla="val 50000"/>
            </a:avLst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8244408" y="3831431"/>
            <a:ext cx="494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+mn-lt"/>
              </a:rPr>
              <a:t>CS</a:t>
            </a:r>
            <a:endParaRPr lang="zh-TW" altLang="en-US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22468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Code: Reader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8</a:t>
            </a:fld>
            <a:endParaRPr lang="zh-TW" altLang="zh-TW"/>
          </a:p>
        </p:txBody>
      </p:sp>
      <p:graphicFrame>
        <p:nvGraphicFramePr>
          <p:cNvPr id="6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398741"/>
              </p:ext>
            </p:extLst>
          </p:nvPr>
        </p:nvGraphicFramePr>
        <p:xfrm>
          <a:off x="251520" y="1325482"/>
          <a:ext cx="8641457" cy="4640566"/>
        </p:xfrm>
        <a:graphic>
          <a:graphicData uri="http://schemas.openxmlformats.org/drawingml/2006/table">
            <a:tbl>
              <a:tblPr/>
              <a:tblGrid>
                <a:gridCol w="8641457"/>
              </a:tblGrid>
              <a:tr h="432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read_task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(uint_32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pointer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index_sem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 (TRUE)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for(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0;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&lt; NUM_BUFFERS;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++){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	if(Filled[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] == 1){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Filled[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] = 0;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... /*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read and empty the buffer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	  Emptied[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] = 1;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	  break;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	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35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10816</TotalTime>
  <Words>669</Words>
  <Application>Microsoft Office PowerPoint</Application>
  <PresentationFormat>如螢幕大小 (4:3)</PresentationFormat>
  <Paragraphs>140</Paragraphs>
  <Slides>12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2" baseType="lpstr"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Introduction to Embedded Systems  Lab 13: Task Synchronization</vt:lpstr>
      <vt:lpstr>Introduction</vt:lpstr>
      <vt:lpstr>Sample Code: Reader-Writer</vt:lpstr>
      <vt:lpstr>Tasks and Buffers</vt:lpstr>
      <vt:lpstr>Writer and Reader Task</vt:lpstr>
      <vt:lpstr>Sample Code: Main</vt:lpstr>
      <vt:lpstr>Sample Code: Main</vt:lpstr>
      <vt:lpstr>Sample Code: Writer</vt:lpstr>
      <vt:lpstr>Sample Code: Reader</vt:lpstr>
      <vt:lpstr>Semaphores &amp; RoundRobin: user_config.h</vt:lpstr>
      <vt:lpstr>Basic Lab</vt:lpstr>
      <vt:lpstr>Bonus Lab</vt:lpstr>
    </vt:vector>
  </TitlesOfParts>
  <Company>Dell Computer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WSN-N02</cp:lastModifiedBy>
  <cp:revision>716</cp:revision>
  <dcterms:created xsi:type="dcterms:W3CDTF">2000-02-07T23:54:30Z</dcterms:created>
  <dcterms:modified xsi:type="dcterms:W3CDTF">2014-12-29T12:41:56Z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