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8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75" r:id="rId19"/>
    <p:sldId id="468" r:id="rId20"/>
    <p:sldId id="469" r:id="rId21"/>
    <p:sldId id="470" r:id="rId22"/>
    <p:sldId id="471" r:id="rId23"/>
    <p:sldId id="472" r:id="rId24"/>
    <p:sldId id="474" r:id="rId25"/>
    <p:sldId id="473" r:id="rId26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0000"/>
    <a:srgbClr val="339933"/>
    <a:srgbClr val="33CC33"/>
    <a:srgbClr val="FFCC66"/>
    <a:srgbClr val="FFCC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87546" autoAdjust="0"/>
  </p:normalViewPr>
  <p:slideViewPr>
    <p:cSldViewPr>
      <p:cViewPr varScale="1">
        <p:scale>
          <a:sx n="45" d="100"/>
          <a:sy n="45" d="100"/>
        </p:scale>
        <p:origin x="1474" y="19"/>
      </p:cViewPr>
      <p:guideLst>
        <p:guide orient="horz" pos="3158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14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9D195005-3462-4FA6-87CB-1C7C94B3FEB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954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B7A931DF-18EC-4525-9649-E7BA5D75827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495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931DF-18EC-4525-9649-E7BA5D758270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2146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D2B9D058-0365-430A-9DE7-8D7BA9B22B54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9172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15557568-5309-4AB7-9A9A-1138E28572A6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6375F622-B4E4-47C5-9442-0FFDA6856C7E}" type="slidenum">
              <a:rPr lang="zh-TW" altLang="en-US" sz="1300">
                <a:latin typeface="Times New Roman" pitchFamily="18" charset="0"/>
              </a:rPr>
              <a:pPr algn="r" defTabSz="990600"/>
              <a:t>6</a:t>
            </a:fld>
            <a:endParaRPr lang="zh-TW" altLang="zh-TW" sz="1300">
              <a:latin typeface="Times New Roman" pitchFamily="18" charset="0"/>
            </a:endParaRPr>
          </a:p>
        </p:txBody>
      </p:sp>
      <p:sp>
        <p:nvSpPr>
          <p:cNvPr id="2253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2533" name="投影片編號版面配置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F474DC19-7766-42FE-9C4D-AF163197B52F}" type="slidenum">
              <a:rPr lang="zh-TW" altLang="en-US" sz="1300">
                <a:latin typeface="Times New Roman" pitchFamily="18" charset="0"/>
              </a:rPr>
              <a:pPr algn="r" defTabSz="990600"/>
              <a:t>6</a:t>
            </a:fld>
            <a:endParaRPr lang="en-US" altLang="zh-TW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7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E128B67A-6773-4F23-87D6-6327BF4F78B1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78419C08-1651-4234-83A5-E36B9FC8B862}" type="slidenum">
              <a:rPr lang="zh-TW" altLang="en-US" sz="1300">
                <a:latin typeface="Times New Roman" pitchFamily="18" charset="0"/>
              </a:rPr>
              <a:pPr algn="r" defTabSz="990600"/>
              <a:t>7</a:t>
            </a:fld>
            <a:endParaRPr lang="zh-TW" altLang="zh-TW" sz="1300">
              <a:latin typeface="Times New Roman" pitchFamily="18" charset="0"/>
            </a:endParaRPr>
          </a:p>
        </p:txBody>
      </p:sp>
      <p:sp>
        <p:nvSpPr>
          <p:cNvPr id="2457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4581" name="投影片編號版面配置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79C398C7-A7D3-4DE5-AF69-7BB70A8B4258}" type="slidenum">
              <a:rPr lang="zh-TW" altLang="en-US" sz="1300">
                <a:latin typeface="Times New Roman" pitchFamily="18" charset="0"/>
              </a:rPr>
              <a:pPr algn="r" defTabSz="990600"/>
              <a:t>7</a:t>
            </a:fld>
            <a:endParaRPr lang="en-US" altLang="zh-TW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2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B7214782-454F-4D37-AF3B-1A28CCF1D730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CDC8A85E-566F-4CB4-9AD4-383AE44EB02B}" type="slidenum">
              <a:rPr lang="zh-TW" altLang="en-US" sz="1300">
                <a:latin typeface="Times New Roman" pitchFamily="18" charset="0"/>
              </a:rPr>
              <a:pPr algn="r" defTabSz="990600"/>
              <a:t>8</a:t>
            </a:fld>
            <a:endParaRPr lang="zh-TW" altLang="zh-TW" sz="1300">
              <a:latin typeface="Times New Roman" pitchFamily="18" charset="0"/>
            </a:endParaRPr>
          </a:p>
        </p:txBody>
      </p:sp>
      <p:sp>
        <p:nvSpPr>
          <p:cNvPr id="2662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6629" name="投影片編號版面配置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9126D59C-3039-4291-ACD5-DE735A344C0F}" type="slidenum">
              <a:rPr lang="zh-TW" altLang="en-US" sz="1300">
                <a:latin typeface="Times New Roman" pitchFamily="18" charset="0"/>
              </a:rPr>
              <a:pPr algn="r" defTabSz="990600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8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C189BC92-D98A-4F90-974C-F628BD0E4B22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23743C12-5DD5-431D-9564-A44BDA7E8819}" type="slidenum">
              <a:rPr lang="zh-TW" altLang="en-US" sz="1300">
                <a:latin typeface="Times New Roman" pitchFamily="18" charset="0"/>
              </a:rPr>
              <a:pPr algn="r" defTabSz="990600"/>
              <a:t>9</a:t>
            </a:fld>
            <a:endParaRPr lang="zh-TW" altLang="zh-TW" sz="1300">
              <a:latin typeface="Times New Roman" pitchFamily="18" charset="0"/>
            </a:endParaRPr>
          </a:p>
        </p:txBody>
      </p:sp>
      <p:sp>
        <p:nvSpPr>
          <p:cNvPr id="2867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8677" name="投影片編號版面配置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BB4881E7-923C-45A9-8D93-1F68BC2F056F}" type="slidenum">
              <a:rPr lang="zh-TW" altLang="en-US" sz="1300">
                <a:latin typeface="Times New Roman" pitchFamily="18" charset="0"/>
              </a:rPr>
              <a:pPr algn="r" defTabSz="990600"/>
              <a:t>9</a:t>
            </a:fld>
            <a:endParaRPr lang="en-US" altLang="zh-TW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2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7BB855A8-DD0D-42FE-838A-BF610ECD0C53}" type="slidenum">
              <a:rPr lang="zh-TW" altLang="en-US" sz="1300" smtClean="0">
                <a:latin typeface="Times New Roman" pitchFamily="18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zh-TW" sz="1300" smtClean="0">
              <a:latin typeface="Times New Roman" pitchFamily="18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7DA594C0-2F82-4F32-B4A4-7495EB51337C}" type="slidenum">
              <a:rPr lang="zh-TW" altLang="en-US" sz="1300">
                <a:latin typeface="Times New Roman" pitchFamily="18" charset="0"/>
              </a:rPr>
              <a:pPr algn="r" defTabSz="990600"/>
              <a:t>10</a:t>
            </a:fld>
            <a:endParaRPr lang="zh-TW" altLang="zh-TW" sz="1300">
              <a:latin typeface="Times New Roman" pitchFamily="18" charset="0"/>
            </a:endParaRPr>
          </a:p>
        </p:txBody>
      </p:sp>
      <p:sp>
        <p:nvSpPr>
          <p:cNvPr id="3072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0725" name="投影片編號版面配置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algn="r" defTabSz="990600"/>
            <a:fld id="{08B74512-EF30-4875-80E5-C8F5F7359F4B}" type="slidenum">
              <a:rPr lang="zh-TW" altLang="en-US" sz="1300">
                <a:latin typeface="Times New Roman" pitchFamily="18" charset="0"/>
              </a:rPr>
              <a:pPr algn="r" defTabSz="990600"/>
              <a:t>10</a:t>
            </a:fld>
            <a:endParaRPr lang="en-US" altLang="zh-TW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CD7D0A40-6508-499B-985C-5F82C5542146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63130-7692-4E35-9307-F53DEBC9FEFB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918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8E78F-C586-4256-8204-724A2DF79C1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595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178800" cy="4495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638028-2671-426B-B3F0-CACBD2220D3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319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E5158-C86D-4FBE-8AA1-8CB99B8A8A8C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795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1DCBF-8D95-4C36-BB08-7CDDC5098F3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9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324483-AEEF-4708-ADC8-D9B2962EC30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051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73F0B-92E5-4D38-B43B-62409BECA03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810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3E00B-676D-46F7-957F-6C5FE337BE7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757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A69BD-3100-4F66-AAE9-AFAD6C9AC61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989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BA32E-31F7-4804-B287-688A661FE4A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44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CC755-9EBC-493F-AD65-D57745B5FDE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01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26500C80-D886-4696-8F1E-49A6AD6AAAEC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1124743"/>
            <a:ext cx="8010525" cy="2382838"/>
          </a:xfrm>
        </p:spPr>
        <p:txBody>
          <a:bodyPr/>
          <a:lstStyle/>
          <a:p>
            <a:r>
              <a:rPr lang="en-US" altLang="zh-TW" sz="3200" b="0" dirty="0">
                <a:solidFill>
                  <a:schemeClr val="accent1"/>
                </a:solidFill>
                <a:latin typeface="+mn-lt"/>
              </a:rPr>
              <a:t>CS4101 </a:t>
            </a:r>
            <a:r>
              <a:rPr lang="en-US" altLang="zh-TW" sz="3200" b="0" dirty="0" smtClean="0">
                <a:solidFill>
                  <a:schemeClr val="accent1"/>
                </a:solidFill>
                <a:latin typeface="+mn-lt"/>
              </a:rPr>
              <a:t>Introduction to Embedded Systems</a:t>
            </a:r>
            <a:r>
              <a:rPr lang="zh-TW" altLang="en-US" dirty="0">
                <a:latin typeface="+mn-lt"/>
              </a:rPr>
              <a:t/>
            </a:r>
            <a:br>
              <a:rPr lang="zh-TW" altLang="en-US" dirty="0">
                <a:latin typeface="+mn-lt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>Lab 12: Device Drivers</a:t>
            </a:r>
            <a:endParaRPr lang="en-US" altLang="zh-TW" dirty="0"/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8931"/>
            <a:ext cx="7778750" cy="1584325"/>
          </a:xfrm>
        </p:spPr>
        <p:txBody>
          <a:bodyPr/>
          <a:lstStyle/>
          <a:p>
            <a:r>
              <a:rPr lang="en-US" altLang="zh-TW" sz="2800"/>
              <a:t>Prof. Chung-Ta King</a:t>
            </a:r>
          </a:p>
          <a:p>
            <a:r>
              <a:rPr lang="en-US" altLang="zh-TW" sz="2400"/>
              <a:t>Department of Computer Science</a:t>
            </a:r>
          </a:p>
          <a:p>
            <a:r>
              <a:rPr lang="en-US" altLang="zh-TW" sz="2400"/>
              <a:t>National Tsing Hua University, Taiwan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Using Null Driver</a:t>
            </a:r>
            <a:endParaRPr lang="zh-TW" altLang="en-US" sz="1800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13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000" b="1" smtClean="0"/>
              <a:t> </a:t>
            </a:r>
          </a:p>
        </p:txBody>
      </p:sp>
      <p:graphicFrame>
        <p:nvGraphicFramePr>
          <p:cNvPr id="122779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10711"/>
              </p:ext>
            </p:extLst>
          </p:nvPr>
        </p:nvGraphicFramePr>
        <p:xfrm>
          <a:off x="395288" y="1412776"/>
          <a:ext cx="8424862" cy="4328146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432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#include &lt;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my_null_io.h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#define MY_TASK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extern void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my_task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(uint_32);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TASK_TEMPLATE_STRUCT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MQX_template_list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[] =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{MY_TASK,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my_task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 1500, 9, "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null_test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",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MQX_AUTO_START_TASK, 0, 0},  {0}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void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my_task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(uint_32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initial_data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FILE_PTR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null_file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uint_8 data[10];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if (IO_OK !=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io_my_null_install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("null:")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printf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("Error opening Null\n");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}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A69BD-3100-4F66-AAE9-AFAD6C9AC616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4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Using Null Driver</a:t>
            </a:r>
            <a:endParaRPr lang="zh-TW" altLang="en-US" sz="1800" smtClean="0"/>
          </a:p>
        </p:txBody>
      </p:sp>
      <p:sp>
        <p:nvSpPr>
          <p:cNvPr id="29698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13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000" b="1" smtClean="0"/>
              <a:t> </a:t>
            </a:r>
          </a:p>
        </p:txBody>
      </p:sp>
      <p:graphicFrame>
        <p:nvGraphicFramePr>
          <p:cNvPr id="122779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30422"/>
              </p:ext>
            </p:extLst>
          </p:nvPr>
        </p:nvGraphicFramePr>
        <p:xfrm>
          <a:off x="395288" y="1556792"/>
          <a:ext cx="8424862" cy="4176713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417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if (NULL == (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null_file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=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fopen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("null:", NULL )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))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printf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("Opening NULL device driver failed.\n");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mqx_exit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(-1);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if (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write(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null_file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 data, 4 )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!= 4)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printf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("Writing to NULL driver failed.\n");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mqx_exit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(-1);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fclose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null_file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printf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("NULL driver working\n");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mqx_exit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(0);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A69BD-3100-4F66-AAE9-AFAD6C9AC616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15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Installing a Null Device Driver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The </a:t>
            </a:r>
            <a:r>
              <a:rPr lang="en-US" altLang="zh-TW" dirty="0" err="1"/>
              <a:t>Freescale</a:t>
            </a:r>
            <a:r>
              <a:rPr lang="en-US" altLang="zh-TW" dirty="0"/>
              <a:t> MQX software solution includes several I/O device drivers that can be used as a </a:t>
            </a:r>
            <a:r>
              <a:rPr lang="en-US" altLang="zh-TW" dirty="0" smtClean="0"/>
              <a:t>reference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develop your own. 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These </a:t>
            </a:r>
            <a:r>
              <a:rPr lang="en-US" altLang="zh-TW" dirty="0"/>
              <a:t>drivers are located in your default installation folder (referred to in </a:t>
            </a:r>
            <a:r>
              <a:rPr lang="en-US" altLang="zh-TW" dirty="0" smtClean="0"/>
              <a:t>this</a:t>
            </a:r>
            <a:r>
              <a:rPr lang="zh-TW" altLang="en-US" dirty="0" smtClean="0"/>
              <a:t> </a:t>
            </a:r>
            <a:r>
              <a:rPr lang="en-US" altLang="zh-TW" dirty="0" smtClean="0"/>
              <a:t>document </a:t>
            </a:r>
            <a:r>
              <a:rPr lang="en-US" altLang="zh-TW" dirty="0"/>
              <a:t>as “&lt;</a:t>
            </a:r>
            <a:r>
              <a:rPr lang="en-US" altLang="zh-TW" dirty="0" err="1"/>
              <a:t>MQX_folder</a:t>
            </a:r>
            <a:r>
              <a:rPr lang="en-US" altLang="zh-TW" dirty="0"/>
              <a:t>&gt;”) inside the following path: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/>
              <a:t>            </a:t>
            </a:r>
            <a:r>
              <a:rPr lang="en-US" altLang="zh-TW" i="1" dirty="0" smtClean="0">
                <a:solidFill>
                  <a:srgbClr val="C00000"/>
                </a:solidFill>
              </a:rPr>
              <a:t>&lt;</a:t>
            </a:r>
            <a:r>
              <a:rPr lang="en-US" altLang="zh-TW" i="1" dirty="0" err="1">
                <a:solidFill>
                  <a:srgbClr val="C00000"/>
                </a:solidFill>
              </a:rPr>
              <a:t>MQX_folder</a:t>
            </a:r>
            <a:r>
              <a:rPr lang="en-US" altLang="zh-TW" i="1" dirty="0">
                <a:solidFill>
                  <a:srgbClr val="C00000"/>
                </a:solidFill>
              </a:rPr>
              <a:t>&gt;\</a:t>
            </a:r>
            <a:r>
              <a:rPr lang="en-US" altLang="zh-TW" i="1" dirty="0" err="1">
                <a:solidFill>
                  <a:srgbClr val="C00000"/>
                </a:solidFill>
              </a:rPr>
              <a:t>mqx</a:t>
            </a:r>
            <a:r>
              <a:rPr lang="en-US" altLang="zh-TW" i="1" dirty="0">
                <a:solidFill>
                  <a:srgbClr val="C00000"/>
                </a:solidFill>
              </a:rPr>
              <a:t>\source\</a:t>
            </a:r>
            <a:r>
              <a:rPr lang="en-US" altLang="zh-TW" i="1" dirty="0" err="1">
                <a:solidFill>
                  <a:srgbClr val="C00000"/>
                </a:solidFill>
              </a:rPr>
              <a:t>io</a:t>
            </a:r>
            <a:endParaRPr lang="zh-TW" altLang="en-US" i="1" dirty="0">
              <a:solidFill>
                <a:srgbClr val="C0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609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659687" cy="5111750"/>
          </a:xfrm>
        </p:spPr>
      </p:pic>
      <p:sp>
        <p:nvSpPr>
          <p:cNvPr id="5" name="文字方塊 4"/>
          <p:cNvSpPr txBox="1"/>
          <p:nvPr/>
        </p:nvSpPr>
        <p:spPr>
          <a:xfrm>
            <a:off x="900113" y="476250"/>
            <a:ext cx="7704137" cy="8309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Under  &lt;</a:t>
            </a:r>
            <a:r>
              <a:rPr lang="en-US" altLang="zh-TW" dirty="0" err="1"/>
              <a:t>mqx</a:t>
            </a:r>
            <a:r>
              <a:rPr lang="en-US" altLang="zh-TW" dirty="0"/>
              <a:t> folder&gt;/</a:t>
            </a:r>
            <a:r>
              <a:rPr lang="en-US" altLang="zh-TW" dirty="0" err="1"/>
              <a:t>mqx</a:t>
            </a:r>
            <a:r>
              <a:rPr lang="en-US" altLang="zh-TW" dirty="0"/>
              <a:t>/source/</a:t>
            </a:r>
            <a:r>
              <a:rPr lang="en-US" altLang="zh-TW" dirty="0" err="1"/>
              <a:t>io</a:t>
            </a:r>
            <a:r>
              <a:rPr lang="en-US" altLang="zh-TW" dirty="0"/>
              <a:t>, create a folder called </a:t>
            </a:r>
            <a:r>
              <a:rPr lang="en-US" altLang="zh-TW" dirty="0">
                <a:solidFill>
                  <a:srgbClr val="FFFF00"/>
                </a:solidFill>
              </a:rPr>
              <a:t>“</a:t>
            </a:r>
            <a:r>
              <a:rPr lang="en-US" altLang="zh-TW" dirty="0" err="1">
                <a:solidFill>
                  <a:srgbClr val="FFFF00"/>
                </a:solidFill>
              </a:rPr>
              <a:t>my_null_io</a:t>
            </a:r>
            <a:r>
              <a:rPr lang="en-US" altLang="zh-TW" dirty="0">
                <a:solidFill>
                  <a:srgbClr val="FFFF00"/>
                </a:solidFill>
              </a:rPr>
              <a:t>” </a:t>
            </a:r>
            <a:r>
              <a:rPr lang="en-US" altLang="zh-TW" dirty="0"/>
              <a:t>to contain your device driver. </a:t>
            </a: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3203575" y="4221163"/>
            <a:ext cx="5113338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4557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124744"/>
            <a:ext cx="7418388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139825" y="220663"/>
            <a:ext cx="6745288" cy="83099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Under the “</a:t>
            </a:r>
            <a:r>
              <a:rPr lang="en-US" altLang="zh-TW" dirty="0" err="1"/>
              <a:t>my_null_io</a:t>
            </a:r>
            <a:r>
              <a:rPr lang="en-US" altLang="zh-TW" dirty="0"/>
              <a:t>” folder, put the following 3 </a:t>
            </a:r>
            <a:r>
              <a:rPr lang="en-US" altLang="zh-TW" dirty="0" smtClean="0"/>
              <a:t>files: </a:t>
            </a:r>
            <a:r>
              <a:rPr lang="en-US" altLang="zh-TW" dirty="0" err="1" smtClean="0">
                <a:solidFill>
                  <a:srgbClr val="FFFF00"/>
                </a:solidFill>
              </a:rPr>
              <a:t>ionulprv.h</a:t>
            </a:r>
            <a:r>
              <a:rPr lang="en-US" altLang="zh-TW" dirty="0" smtClean="0">
                <a:solidFill>
                  <a:srgbClr val="FFFF00"/>
                </a:solidFill>
              </a:rPr>
              <a:t>, </a:t>
            </a:r>
            <a:r>
              <a:rPr lang="en-US" altLang="zh-TW" dirty="0" err="1" smtClean="0">
                <a:solidFill>
                  <a:srgbClr val="FFFF00"/>
                </a:solidFill>
              </a:rPr>
              <a:t>my_null_io.c</a:t>
            </a:r>
            <a:r>
              <a:rPr lang="en-US" altLang="zh-TW" dirty="0" smtClean="0">
                <a:solidFill>
                  <a:srgbClr val="FFFF00"/>
                </a:solidFill>
              </a:rPr>
              <a:t>, </a:t>
            </a:r>
            <a:r>
              <a:rPr lang="en-US" altLang="zh-TW" dirty="0" err="1" smtClean="0">
                <a:solidFill>
                  <a:srgbClr val="FFFF00"/>
                </a:solidFill>
              </a:rPr>
              <a:t>my_null_io.h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6600" y="2175669"/>
            <a:ext cx="4967288" cy="720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0005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700213"/>
            <a:ext cx="4606926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4163"/>
            <a:ext cx="52308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932363" y="3284538"/>
            <a:ext cx="1152525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04025" y="4005263"/>
            <a:ext cx="2736850" cy="200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76600" y="3644900"/>
            <a:ext cx="1222375" cy="2000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弧形箭號 (下彎) 4"/>
          <p:cNvSpPr/>
          <p:nvPr/>
        </p:nvSpPr>
        <p:spPr>
          <a:xfrm rot="20653841">
            <a:off x="3860800" y="3003550"/>
            <a:ext cx="1223963" cy="338138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 rot="20870098">
            <a:off x="3638550" y="2565400"/>
            <a:ext cx="1560513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/>
              <a:t>Drag-and-drop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00113" y="404664"/>
            <a:ext cx="7343775" cy="120032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dirty="0"/>
              <a:t>Drag-and-drop the whole </a:t>
            </a:r>
            <a:r>
              <a:rPr lang="en-US" altLang="zh-TW" dirty="0" err="1"/>
              <a:t>my_null_io</a:t>
            </a:r>
            <a:r>
              <a:rPr lang="en-US" altLang="zh-TW" dirty="0"/>
              <a:t> folder to your </a:t>
            </a:r>
            <a:r>
              <a:rPr lang="en-US" altLang="zh-TW" dirty="0" err="1"/>
              <a:t>Codewarrior</a:t>
            </a:r>
            <a:r>
              <a:rPr lang="en-US" altLang="zh-TW" dirty="0"/>
              <a:t> project inside the IO Drivers folder.</a:t>
            </a:r>
          </a:p>
          <a:p>
            <a:pPr>
              <a:defRPr/>
            </a:pPr>
            <a:r>
              <a:rPr lang="en-US" altLang="zh-TW" dirty="0"/>
              <a:t>	</a:t>
            </a:r>
            <a:r>
              <a:rPr lang="en-US" altLang="zh-TW" i="1" dirty="0">
                <a:solidFill>
                  <a:srgbClr val="FFFF00"/>
                </a:solidFill>
              </a:rPr>
              <a:t>bsp_twrk60d100m/Peripheral IO </a:t>
            </a:r>
            <a:r>
              <a:rPr lang="en-US" altLang="zh-TW" i="1" dirty="0" smtClean="0">
                <a:solidFill>
                  <a:srgbClr val="FFFF00"/>
                </a:solidFill>
              </a:rPr>
              <a:t>Drivers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2932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2881312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95288" y="3676650"/>
            <a:ext cx="2881312" cy="720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843" name="文字方塊 4"/>
          <p:cNvSpPr txBox="1">
            <a:spLocks noChangeArrowheads="1"/>
          </p:cNvSpPr>
          <p:nvPr/>
        </p:nvSpPr>
        <p:spPr bwMode="auto">
          <a:xfrm>
            <a:off x="3779838" y="1125538"/>
            <a:ext cx="4679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>
                <a:latin typeface="+mn-lt"/>
              </a:rPr>
              <a:t>When you finish </a:t>
            </a:r>
            <a:r>
              <a:rPr lang="en-US" altLang="zh-TW" sz="2400" dirty="0" smtClean="0">
                <a:latin typeface="+mn-lt"/>
              </a:rPr>
              <a:t>the drag-and-drop </a:t>
            </a:r>
            <a:r>
              <a:rPr lang="en-US" altLang="zh-TW" sz="2400" dirty="0">
                <a:latin typeface="+mn-lt"/>
              </a:rPr>
              <a:t>action,  you will see the following.</a:t>
            </a:r>
            <a:endParaRPr lang="zh-TW" altLang="en-US" sz="2400" dirty="0">
              <a:latin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495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1343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8931" y="188640"/>
            <a:ext cx="8097069" cy="120032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</a:rPr>
              <a:t>The projects will execute a .bat file, which, among other things, copies header files to the output directory. This file is located at</a:t>
            </a:r>
            <a:r>
              <a:rPr lang="en-US" altLang="zh-TW" dirty="0" smtClean="0">
                <a:solidFill>
                  <a:srgbClr val="FFFFFF"/>
                </a:solidFill>
              </a:rPr>
              <a:t>:  </a:t>
            </a:r>
            <a:r>
              <a:rPr lang="en-US" altLang="zh-TW" i="1" dirty="0" smtClean="0">
                <a:solidFill>
                  <a:srgbClr val="FFFF00"/>
                </a:solidFill>
              </a:rPr>
              <a:t>&lt;</a:t>
            </a:r>
            <a:r>
              <a:rPr lang="en-US" altLang="zh-TW" i="1" dirty="0" err="1">
                <a:solidFill>
                  <a:srgbClr val="FFFF00"/>
                </a:solidFill>
              </a:rPr>
              <a:t>mqx</a:t>
            </a:r>
            <a:r>
              <a:rPr lang="en-US" altLang="zh-TW" i="1" dirty="0">
                <a:solidFill>
                  <a:srgbClr val="FFFF00"/>
                </a:solidFill>
              </a:rPr>
              <a:t> folder&gt;\</a:t>
            </a:r>
            <a:r>
              <a:rPr lang="en-US" altLang="zh-TW" i="1" dirty="0" err="1" smtClean="0">
                <a:solidFill>
                  <a:srgbClr val="FFFF00"/>
                </a:solidFill>
              </a:rPr>
              <a:t>mqx</a:t>
            </a:r>
            <a:r>
              <a:rPr lang="en-US" altLang="zh-TW" i="1" dirty="0" smtClean="0">
                <a:solidFill>
                  <a:srgbClr val="FFFF00"/>
                </a:solidFill>
              </a:rPr>
              <a:t>\build\bat\bsp_twrk60d100m</a:t>
            </a:r>
          </a:p>
        </p:txBody>
      </p:sp>
      <p:sp>
        <p:nvSpPr>
          <p:cNvPr id="9" name="矩形 8"/>
          <p:cNvSpPr/>
          <p:nvPr/>
        </p:nvSpPr>
        <p:spPr>
          <a:xfrm>
            <a:off x="2916238" y="2636838"/>
            <a:ext cx="5256212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4704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" y="1988840"/>
            <a:ext cx="9144000" cy="363070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7504" y="851468"/>
            <a:ext cx="8928992" cy="7232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/>
              <a:t>Add the following line to the file</a:t>
            </a:r>
            <a:r>
              <a:rPr lang="zh-TW" altLang="en-US" dirty="0">
                <a:latin typeface="新細明體"/>
              </a:rPr>
              <a:t>：</a:t>
            </a:r>
            <a:endParaRPr lang="zh-TW" altLang="en-US" dirty="0"/>
          </a:p>
          <a:p>
            <a:pPr>
              <a:defRPr/>
            </a:pPr>
            <a:r>
              <a:rPr lang="en-US" altLang="zh-TW" sz="1700" i="1" dirty="0" smtClean="0">
                <a:solidFill>
                  <a:srgbClr val="FFFF00"/>
                </a:solidFill>
              </a:rPr>
              <a:t>copy </a:t>
            </a:r>
            <a:r>
              <a:rPr lang="en-US" altLang="zh-TW" sz="1700" i="1" dirty="0">
                <a:solidFill>
                  <a:srgbClr val="FFFF00"/>
                </a:solidFill>
              </a:rPr>
              <a:t>"%ROOTDIR%\</a:t>
            </a:r>
            <a:r>
              <a:rPr lang="en-US" altLang="zh-TW" sz="1700" i="1" dirty="0" err="1" smtClean="0">
                <a:solidFill>
                  <a:srgbClr val="FFFF00"/>
                </a:solidFill>
              </a:rPr>
              <a:t>mqx</a:t>
            </a:r>
            <a:r>
              <a:rPr lang="en-US" altLang="zh-TW" sz="1700" i="1" dirty="0" smtClean="0">
                <a:solidFill>
                  <a:srgbClr val="FFFF00"/>
                </a:solidFill>
              </a:rPr>
              <a:t>\source\</a:t>
            </a:r>
            <a:r>
              <a:rPr lang="en-US" altLang="zh-TW" sz="1700" i="1" dirty="0" err="1" smtClean="0">
                <a:solidFill>
                  <a:srgbClr val="FFFF00"/>
                </a:solidFill>
              </a:rPr>
              <a:t>io</a:t>
            </a:r>
            <a:r>
              <a:rPr lang="en-US" altLang="zh-TW" sz="1700" i="1" dirty="0" smtClean="0">
                <a:solidFill>
                  <a:srgbClr val="FFFF00"/>
                </a:solidFill>
              </a:rPr>
              <a:t>\</a:t>
            </a:r>
            <a:r>
              <a:rPr lang="en-US" altLang="zh-TW" sz="1700" i="1" dirty="0" err="1" smtClean="0">
                <a:solidFill>
                  <a:srgbClr val="FFFF00"/>
                </a:solidFill>
              </a:rPr>
              <a:t>my_null_io</a:t>
            </a:r>
            <a:r>
              <a:rPr lang="en-US" altLang="zh-TW" sz="1700" i="1" dirty="0" smtClean="0">
                <a:solidFill>
                  <a:srgbClr val="FFFF00"/>
                </a:solidFill>
              </a:rPr>
              <a:t>\</a:t>
            </a:r>
            <a:r>
              <a:rPr lang="en-US" altLang="zh-TW" sz="1700" i="1" dirty="0" err="1" smtClean="0">
                <a:solidFill>
                  <a:srgbClr val="FFFF00"/>
                </a:solidFill>
              </a:rPr>
              <a:t>my_null_io.h</a:t>
            </a:r>
            <a:r>
              <a:rPr lang="en-US" altLang="zh-TW" sz="1700" i="1" dirty="0">
                <a:solidFill>
                  <a:srgbClr val="FFFF00"/>
                </a:solidFill>
              </a:rPr>
              <a:t>" "%OUTPUTDIR%\</a:t>
            </a:r>
            <a:r>
              <a:rPr lang="en-US" altLang="zh-TW" sz="1700" i="1" dirty="0" err="1">
                <a:solidFill>
                  <a:srgbClr val="FFFF00"/>
                </a:solidFill>
              </a:rPr>
              <a:t>my_null_io.h</a:t>
            </a:r>
            <a:r>
              <a:rPr lang="en-US" altLang="zh-TW" sz="1700" i="1" dirty="0">
                <a:solidFill>
                  <a:srgbClr val="FFFF00"/>
                </a:solidFill>
              </a:rPr>
              <a:t>" /Y</a:t>
            </a:r>
            <a:endParaRPr lang="zh-TW" altLang="en-US" sz="1700" i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57" y="4149080"/>
            <a:ext cx="895323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141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Lab I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Test the Null Driver</a:t>
            </a:r>
            <a:endParaRPr lang="en-US" altLang="zh-TW" dirty="0" smtClean="0"/>
          </a:p>
          <a:p>
            <a:r>
              <a:rPr lang="en-US" altLang="zh-TW" dirty="0" smtClean="0"/>
              <a:t>This device driver can be used by adding the following header to your application: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	</a:t>
            </a:r>
            <a:r>
              <a:rPr lang="en-US" altLang="zh-TW" i="1" dirty="0" smtClean="0"/>
              <a:t>#include &lt;</a:t>
            </a:r>
            <a:r>
              <a:rPr lang="en-US" altLang="zh-TW" i="1" dirty="0" err="1" smtClean="0"/>
              <a:t>my_null_io.h</a:t>
            </a:r>
            <a:r>
              <a:rPr lang="en-US" altLang="zh-TW" i="1" dirty="0" smtClean="0"/>
              <a:t>&gt;</a:t>
            </a:r>
          </a:p>
          <a:p>
            <a:r>
              <a:rPr lang="en-US" altLang="zh-TW" dirty="0" smtClean="0"/>
              <a:t>New a </a:t>
            </a:r>
            <a:r>
              <a:rPr lang="en-US" altLang="zh-TW" dirty="0" err="1" smtClean="0"/>
              <a:t>mqx</a:t>
            </a:r>
            <a:r>
              <a:rPr lang="en-US" altLang="zh-TW" dirty="0" smtClean="0"/>
              <a:t> project and add </a:t>
            </a:r>
            <a:r>
              <a:rPr lang="en-US" altLang="zh-TW" i="1" dirty="0" smtClean="0"/>
              <a:t>#include &lt;</a:t>
            </a:r>
            <a:r>
              <a:rPr lang="en-US" altLang="zh-TW" i="1" dirty="0" err="1" smtClean="0"/>
              <a:t>my_null_io.h</a:t>
            </a:r>
            <a:r>
              <a:rPr lang="en-US" altLang="zh-TW" i="1" dirty="0" smtClean="0"/>
              <a:t>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see if it can be built successfully or not.</a:t>
            </a:r>
            <a:endParaRPr lang="en-US" altLang="zh-TW" i="1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5642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zh-TW" altLang="en-US" smtClean="0"/>
          </a:p>
        </p:txBody>
      </p:sp>
      <p:sp>
        <p:nvSpPr>
          <p:cNvPr id="16386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In this lab, we will learn</a:t>
            </a:r>
          </a:p>
          <a:p>
            <a:pPr lvl="1" eaLnBrk="1" hangingPunct="1"/>
            <a:r>
              <a:rPr lang="en-US" altLang="zh-TW" dirty="0" smtClean="0"/>
              <a:t>Basics of device drivers of MQX</a:t>
            </a:r>
          </a:p>
          <a:p>
            <a:pPr lvl="1" eaLnBrk="1" hangingPunct="1"/>
            <a:r>
              <a:rPr lang="en-US" altLang="zh-TW" dirty="0" smtClean="0"/>
              <a:t>To create and install a null IO driver</a:t>
            </a:r>
          </a:p>
          <a:p>
            <a:pPr lvl="1" eaLnBrk="1" hangingPunct="1"/>
            <a:r>
              <a:rPr lang="en-US" altLang="zh-TW" dirty="0" smtClean="0"/>
              <a:t>To develop a driver for the 3-axis accelerometer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782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Lab II</a:t>
            </a:r>
            <a:endParaRPr lang="zh-TW" altLang="en-US" dirty="0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Create a driver for the 3-axis accelerometer by providing the five driver services.</a:t>
            </a:r>
          </a:p>
          <a:p>
            <a:pPr lvl="1"/>
            <a:r>
              <a:rPr lang="en-US" altLang="zh-TW" dirty="0" smtClean="0"/>
              <a:t>The read service should return the 6 bytes of data</a:t>
            </a:r>
          </a:p>
          <a:p>
            <a:pPr lvl="1"/>
            <a:r>
              <a:rPr lang="en-US" altLang="zh-TW" dirty="0" smtClean="0"/>
              <a:t>There is no need to provide the write service</a:t>
            </a:r>
          </a:p>
          <a:p>
            <a:pPr lvl="1"/>
            <a:r>
              <a:rPr lang="en-US" altLang="zh-TW" dirty="0" smtClean="0"/>
              <a:t>The control service can set to catch 8-bit or 14-bit data from the 3-axis accelerometer</a:t>
            </a:r>
          </a:p>
          <a:p>
            <a:r>
              <a:rPr lang="en-US" altLang="zh-TW" dirty="0" smtClean="0"/>
              <a:t>Create a new project to print the 3-axis value by calling the 3-axis accelerometer </a:t>
            </a:r>
            <a:r>
              <a:rPr lang="en-US" altLang="zh-TW" dirty="0" smtClean="0"/>
              <a:t>driver.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19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432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812087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088" y="1268413"/>
            <a:ext cx="78120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088" y="2060575"/>
            <a:ext cx="781208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7088" y="2781300"/>
            <a:ext cx="7812087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8587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416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2597150"/>
            <a:ext cx="74168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36600" y="4868863"/>
            <a:ext cx="7416800" cy="18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612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字方塊 3"/>
          <p:cNvSpPr txBox="1">
            <a:spLocks noChangeArrowheads="1"/>
          </p:cNvSpPr>
          <p:nvPr/>
        </p:nvSpPr>
        <p:spPr bwMode="auto">
          <a:xfrm>
            <a:off x="217488" y="4437112"/>
            <a:ext cx="8675687" cy="16097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altLang="zh-TW" sz="2400">
                <a:latin typeface="+mn-lt"/>
              </a:rPr>
              <a:t>Write_I2C(I2C_ACCELEROMETER_ADDRESS,0x2A,0x03);</a:t>
            </a:r>
          </a:p>
          <a:p>
            <a:pPr marL="177800" indent="-177800">
              <a:buFontTx/>
              <a:buChar char="•"/>
            </a:pPr>
            <a:r>
              <a:rPr lang="en-US" altLang="zh-TW" sz="2400">
                <a:latin typeface="+mn-lt"/>
                <a:sym typeface="Wingdings" pitchFamily="2" charset="2"/>
              </a:rPr>
              <a:t>On 0x03 mode, the MSB value of 3-axis is meaningful.</a:t>
            </a:r>
          </a:p>
          <a:p>
            <a:pPr marL="177800" indent="-177800">
              <a:buFontTx/>
              <a:buChar char="•"/>
            </a:pPr>
            <a:r>
              <a:rPr lang="en-US" altLang="zh-TW" sz="2400">
                <a:latin typeface="+mn-lt"/>
                <a:sym typeface="Wingdings" pitchFamily="2" charset="2"/>
              </a:rPr>
              <a:t>So you need to </a:t>
            </a:r>
            <a:r>
              <a:rPr lang="en-US" altLang="zh-TW" sz="2400" b="1">
                <a:latin typeface="+mn-lt"/>
                <a:sym typeface="Wingdings" pitchFamily="2" charset="2"/>
              </a:rPr>
              <a:t>catch the MSB data </a:t>
            </a:r>
            <a:r>
              <a:rPr lang="en-US" altLang="zh-TW" sz="2400">
                <a:latin typeface="+mn-lt"/>
                <a:sym typeface="Wingdings" pitchFamily="2" charset="2"/>
              </a:rPr>
              <a:t>of 3-axis when reading the accelerometer.</a:t>
            </a:r>
            <a:endParaRPr lang="zh-TW" altLang="en-US" sz="2400">
              <a:latin typeface="+mn-lt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6407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3761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3-axis Original Value</a:t>
            </a:r>
            <a:endParaRPr lang="zh-TW" altLang="en-US" smtClean="0"/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measured acceleration data are stored in the OUT_X_MSB, OUT_Y_MSB, OUT_Z_MSB registers as 2’s complement 8-bit numbers.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23</a:t>
            </a:fld>
            <a:endParaRPr lang="zh-TW" altLang="zh-TW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-104484" y="3013051"/>
            <a:ext cx="9501020" cy="79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 9"/>
          <p:cNvSpPr/>
          <p:nvPr/>
        </p:nvSpPr>
        <p:spPr>
          <a:xfrm>
            <a:off x="3276600" y="4315718"/>
            <a:ext cx="350838" cy="3571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3627438" y="4320480"/>
            <a:ext cx="3524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995738" y="4312543"/>
            <a:ext cx="35242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4348163" y="4312543"/>
            <a:ext cx="350837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4699000" y="4320480"/>
            <a:ext cx="3524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5051425" y="4312543"/>
            <a:ext cx="35242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5403850" y="4320480"/>
            <a:ext cx="35083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5754688" y="4320480"/>
            <a:ext cx="3524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5068" name="文字方塊 7"/>
          <p:cNvSpPr txBox="1">
            <a:spLocks noChangeArrowheads="1"/>
          </p:cNvSpPr>
          <p:nvPr/>
        </p:nvSpPr>
        <p:spPr bwMode="auto">
          <a:xfrm>
            <a:off x="3021013" y="4744343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>
                <a:solidFill>
                  <a:srgbClr val="C00000"/>
                </a:solidFill>
              </a:rPr>
              <a:t>Sign bit</a:t>
            </a:r>
            <a:endParaRPr lang="zh-TW" altLang="en-US" sz="1400">
              <a:solidFill>
                <a:srgbClr val="C00000"/>
              </a:solidFill>
            </a:endParaRPr>
          </a:p>
        </p:txBody>
      </p:sp>
      <p:sp>
        <p:nvSpPr>
          <p:cNvPr id="45069" name="文字方塊 18"/>
          <p:cNvSpPr txBox="1">
            <a:spLocks noChangeArrowheads="1"/>
          </p:cNvSpPr>
          <p:nvPr/>
        </p:nvSpPr>
        <p:spPr bwMode="auto">
          <a:xfrm>
            <a:off x="4348163" y="4004568"/>
            <a:ext cx="839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b="1">
                <a:solidFill>
                  <a:srgbClr val="002060"/>
                </a:solidFill>
              </a:rPr>
              <a:t>Data bit</a:t>
            </a:r>
            <a:endParaRPr lang="zh-TW" altLang="en-US" sz="1400" b="1">
              <a:solidFill>
                <a:srgbClr val="002060"/>
              </a:solidFill>
            </a:endParaRPr>
          </a:p>
        </p:txBody>
      </p:sp>
      <p:sp>
        <p:nvSpPr>
          <p:cNvPr id="45070" name="文字方塊 8"/>
          <p:cNvSpPr txBox="1">
            <a:spLocks noChangeArrowheads="1"/>
          </p:cNvSpPr>
          <p:nvPr/>
        </p:nvSpPr>
        <p:spPr bwMode="auto">
          <a:xfrm>
            <a:off x="2673726" y="5661248"/>
            <a:ext cx="621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+mn-lt"/>
              </a:rPr>
              <a:t>Reference : http://en.wikipedia.org/wiki/Two%27s_complement</a:t>
            </a:r>
            <a:endParaRPr lang="zh-TW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0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Bonus</a:t>
            </a:r>
            <a:endParaRPr lang="zh-TW" altLang="en-US" smtClean="0"/>
          </a:p>
        </p:txBody>
      </p:sp>
      <p:sp>
        <p:nvSpPr>
          <p:cNvPr id="44034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Use a button to toggle a flag that selects the return value from </a:t>
            </a: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_</a:t>
            </a:r>
            <a:r>
              <a:rPr kumimoji="1" lang="en-US" altLang="zh-TW" dirty="0" err="1" smtClean="0">
                <a:ea typeface="標楷體" pitchFamily="65" charset="-120"/>
                <a:cs typeface="Courier New" pitchFamily="49" charset="0"/>
              </a:rPr>
              <a:t>io_null_read</a:t>
            </a: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(). </a:t>
            </a:r>
          </a:p>
          <a:p>
            <a:pPr lvl="1" eaLnBrk="1" hangingPunct="1"/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If the flag is equal to 0, then return the value of the 3 axis-</a:t>
            </a:r>
            <a:r>
              <a:rPr lang="en-US" altLang="zh-TW" dirty="0" smtClean="0"/>
              <a:t> accelerometer as in Basic Lab. </a:t>
            </a:r>
          </a:p>
          <a:p>
            <a:pPr lvl="1" eaLnBrk="1" hangingPunct="1"/>
            <a:r>
              <a:rPr lang="en-US" altLang="zh-TW" dirty="0" smtClean="0"/>
              <a:t>If the flag is 1, then return additionally the inclination, e.g., right, left, front, back.</a:t>
            </a: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 </a:t>
            </a:r>
          </a:p>
          <a:p>
            <a:pPr lvl="1" eaLnBrk="1" hangingPunct="1"/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To do this, you have to add a control</a:t>
            </a:r>
            <a:br>
              <a:rPr kumimoji="1" lang="en-US" altLang="zh-TW" dirty="0" smtClean="0">
                <a:ea typeface="標楷體" pitchFamily="65" charset="-120"/>
                <a:cs typeface="Courier New" pitchFamily="49" charset="0"/>
              </a:rPr>
            </a:b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function using _</a:t>
            </a:r>
            <a:r>
              <a:rPr kumimoji="1" lang="en-US" altLang="zh-TW" dirty="0" err="1" smtClean="0">
                <a:ea typeface="標楷體" pitchFamily="65" charset="-120"/>
                <a:cs typeface="Courier New" pitchFamily="49" charset="0"/>
              </a:rPr>
              <a:t>io_null_ioctl</a:t>
            </a: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(), which is</a:t>
            </a:r>
            <a:br>
              <a:rPr kumimoji="1" lang="en-US" altLang="zh-TW" dirty="0" smtClean="0">
                <a:ea typeface="標楷體" pitchFamily="65" charset="-120"/>
                <a:cs typeface="Courier New" pitchFamily="49" charset="0"/>
              </a:rPr>
            </a:br>
            <a:r>
              <a:rPr kumimoji="1" lang="en-US" altLang="zh-TW" dirty="0" smtClean="0">
                <a:ea typeface="標楷體" pitchFamily="65" charset="-120"/>
                <a:cs typeface="Courier New" pitchFamily="49" charset="0"/>
              </a:rPr>
              <a:t>called when the button is pushed.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4035" name="AutoShape 2" descr="http://www.facebook.com/ajax/messaging/attachment.php?attach_id=2c65c99b5ea0359ec27d3fa464cee8af&amp;mid=id.526149514075955&amp;hash=AQAzE6IpDWm6lRC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36" name="AutoShape 4" descr="http://www.facebook.com/ajax/messaging/attachment.php?attach_id=2c65c99b5ea0359ec27d3fa464cee8af&amp;mid=id.526149514075955&amp;hash=AQAzE6IpDWm6lRC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37" name="AutoShape 6" descr="http://www.facebook.com/ajax/messaging/attachment.php?attach_id=2c65c99b5ea0359ec27d3fa464cee8af&amp;mid=id.526149514075955&amp;hash=AQAzE6IpDWm6lRC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038" name="AutoShape 8" descr="http://www.facebook.com/ajax/messaging/attachment.php?attach_id=2c65c99b5ea0359ec27d3fa464cee8af&amp;mid=id.526149514075955&amp;hash=AQAzE6IpDWm6lRCN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6" r="46974" b="3304"/>
          <a:stretch/>
        </p:blipFill>
        <p:spPr bwMode="auto">
          <a:xfrm>
            <a:off x="6656265" y="3867817"/>
            <a:ext cx="2321128" cy="202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5"/>
          <p:cNvSpPr/>
          <p:nvPr/>
        </p:nvSpPr>
        <p:spPr>
          <a:xfrm>
            <a:off x="7308303" y="3861049"/>
            <a:ext cx="508525" cy="232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10"/>
          <p:cNvSpPr/>
          <p:nvPr/>
        </p:nvSpPr>
        <p:spPr>
          <a:xfrm>
            <a:off x="7816828" y="3861048"/>
            <a:ext cx="499588" cy="243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11"/>
          <p:cNvSpPr/>
          <p:nvPr/>
        </p:nvSpPr>
        <p:spPr>
          <a:xfrm>
            <a:off x="8329321" y="3867816"/>
            <a:ext cx="563159" cy="226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7"/>
          <p:cNvSpPr txBox="1"/>
          <p:nvPr/>
        </p:nvSpPr>
        <p:spPr>
          <a:xfrm>
            <a:off x="7214845" y="4094030"/>
            <a:ext cx="82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X-axis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文字方塊 14"/>
          <p:cNvSpPr txBox="1"/>
          <p:nvPr/>
        </p:nvSpPr>
        <p:spPr>
          <a:xfrm>
            <a:off x="7733261" y="4105654"/>
            <a:ext cx="666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Y</a:t>
            </a:r>
            <a:r>
              <a:rPr lang="en-US" altLang="zh-TW" sz="1400" dirty="0" smtClean="0">
                <a:solidFill>
                  <a:srgbClr val="FF0000"/>
                </a:solidFill>
              </a:rPr>
              <a:t>-axis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文字方塊 15"/>
          <p:cNvSpPr txBox="1"/>
          <p:nvPr/>
        </p:nvSpPr>
        <p:spPr>
          <a:xfrm>
            <a:off x="8274910" y="410703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Z-axis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文字方塊 27"/>
          <p:cNvSpPr txBox="1"/>
          <p:nvPr/>
        </p:nvSpPr>
        <p:spPr>
          <a:xfrm>
            <a:off x="3707904" y="4825407"/>
            <a:ext cx="2880319" cy="70788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Regular gravity value will be between </a:t>
            </a:r>
            <a:r>
              <a:rPr lang="en-US" altLang="zh-TW" sz="2000" dirty="0" smtClean="0">
                <a:ea typeface="新細明體"/>
              </a:rPr>
              <a:t>±65</a:t>
            </a:r>
            <a:endParaRPr lang="zh-TW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05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z="4800" smtClean="0"/>
              <a:t>Basics of I/O Device Drivers</a:t>
            </a:r>
            <a:endParaRPr lang="zh-TW" altLang="en-US" sz="4800" smtClean="0"/>
          </a:p>
        </p:txBody>
      </p:sp>
      <p:sp>
        <p:nvSpPr>
          <p:cNvPr id="17410" name="文字版面配置區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endParaRPr lang="en-US" altLang="zh-TW" sz="3600" smtClean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1DCBF-8D95-4C36-BB08-7CDDC5098F36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763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I/O Device Drivers</a:t>
            </a:r>
            <a:endParaRPr lang="zh-TW" altLang="en-US" smtClean="0"/>
          </a:p>
        </p:txBody>
      </p:sp>
      <p:sp>
        <p:nvSpPr>
          <p:cNvPr id="1843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Dynamically installed software packages that provide a direct interface to hardware</a:t>
            </a:r>
          </a:p>
          <a:p>
            <a:r>
              <a:rPr lang="en-US" altLang="zh-TW" smtClean="0"/>
              <a:t>Driver installation:</a:t>
            </a:r>
          </a:p>
          <a:p>
            <a:pPr lvl="1"/>
            <a:r>
              <a:rPr lang="en-US" altLang="zh-TW" smtClean="0"/>
              <a:t>Each device driver has a driver-specific installation function, io_device_install(), which is called in init_bsp.c under “mqx\source\bsp\” directory.</a:t>
            </a:r>
          </a:p>
          <a:p>
            <a:pPr lvl="1"/>
            <a:r>
              <a:rPr lang="en-US" altLang="zh-TW" smtClean="0"/>
              <a:t>The installation function then calls _io_dev_install() to register the device with MQX.</a:t>
            </a:r>
          </a:p>
          <a:p>
            <a:pPr lvl="1"/>
            <a:r>
              <a:rPr lang="en-US" altLang="zh-TW" smtClean="0"/>
              <a:t>To install a new device driver, the init_bsp.c needs to be modified and the BSP rebuilt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63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I/O Device Drivers</a:t>
            </a:r>
            <a:endParaRPr lang="zh-TW" altLang="en-US" smtClean="0"/>
          </a:p>
        </p:txBody>
      </p:sp>
      <p:sp>
        <p:nvSpPr>
          <p:cNvPr id="471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Device names</a:t>
            </a:r>
          </a:p>
          <a:p>
            <a:pPr lvl="1"/>
            <a:r>
              <a:rPr lang="en-US" altLang="zh-TW" dirty="0" smtClean="0"/>
              <a:t>Device name must end with “:”, e.g. _</a:t>
            </a:r>
            <a:r>
              <a:rPr lang="en-US" altLang="zh-TW" dirty="0" err="1" smtClean="0"/>
              <a:t>io_mfs_install</a:t>
            </a:r>
            <a:r>
              <a:rPr lang="en-US" altLang="zh-TW" dirty="0" smtClean="0"/>
              <a:t>("mfs1:" ...)</a:t>
            </a:r>
          </a:p>
          <a:p>
            <a:pPr lvl="1"/>
            <a:r>
              <a:rPr lang="en-US" altLang="zh-TW" dirty="0" smtClean="0"/>
              <a:t>Characters following “:” are information passed to device driver by </a:t>
            </a:r>
            <a:r>
              <a:rPr lang="en-US" altLang="zh-TW" dirty="0" err="1" smtClean="0"/>
              <a:t>fopen</a:t>
            </a:r>
            <a:r>
              <a:rPr lang="en-US" altLang="zh-TW" dirty="0" smtClean="0"/>
              <a:t>() call, e.g., </a:t>
            </a:r>
            <a:r>
              <a:rPr lang="en-US" altLang="zh-TW" dirty="0" err="1" smtClean="0"/>
              <a:t>fopen</a:t>
            </a:r>
            <a:r>
              <a:rPr lang="en-US" altLang="zh-TW" dirty="0" smtClean="0"/>
              <a:t>("mfs1:bob.txt") opens file bob.txt on device mfs1:</a:t>
            </a:r>
            <a:endParaRPr lang="zh-TW" altLang="en-US" dirty="0" smtClean="0"/>
          </a:p>
          <a:p>
            <a:r>
              <a:rPr lang="en-US" altLang="zh-TW" dirty="0" smtClean="0"/>
              <a:t>I/O device drivers must provide following services:</a:t>
            </a:r>
          </a:p>
          <a:p>
            <a:pPr lvl="1"/>
            <a:r>
              <a:rPr lang="en-US" altLang="zh-TW" dirty="0" smtClean="0"/>
              <a:t>_</a:t>
            </a:r>
            <a:r>
              <a:rPr lang="en-US" altLang="zh-TW" dirty="0" err="1" smtClean="0"/>
              <a:t>io_device_open</a:t>
            </a:r>
            <a:r>
              <a:rPr lang="en-US" altLang="zh-TW" dirty="0" smtClean="0"/>
              <a:t>: required</a:t>
            </a:r>
          </a:p>
          <a:p>
            <a:pPr lvl="1"/>
            <a:r>
              <a:rPr lang="en-US" altLang="zh-TW" dirty="0" smtClean="0"/>
              <a:t>_</a:t>
            </a:r>
            <a:r>
              <a:rPr lang="en-US" altLang="zh-TW" dirty="0" err="1" smtClean="0"/>
              <a:t>io_device_close</a:t>
            </a:r>
            <a:r>
              <a:rPr lang="en-US" altLang="zh-TW" dirty="0" smtClean="0"/>
              <a:t>: required</a:t>
            </a:r>
          </a:p>
          <a:p>
            <a:pPr lvl="1"/>
            <a:r>
              <a:rPr lang="en-US" altLang="zh-TW" dirty="0" smtClean="0"/>
              <a:t>_</a:t>
            </a:r>
            <a:r>
              <a:rPr lang="en-US" altLang="zh-TW" dirty="0" err="1" smtClean="0"/>
              <a:t>io_device_read</a:t>
            </a:r>
            <a:r>
              <a:rPr lang="en-US" altLang="zh-TW" dirty="0" smtClean="0"/>
              <a:t>: optional</a:t>
            </a:r>
          </a:p>
          <a:p>
            <a:pPr lvl="1"/>
            <a:r>
              <a:rPr lang="en-US" altLang="zh-TW" dirty="0" smtClean="0"/>
              <a:t>_</a:t>
            </a:r>
            <a:r>
              <a:rPr lang="en-US" altLang="zh-TW" dirty="0" err="1" smtClean="0"/>
              <a:t>io_device_write</a:t>
            </a:r>
            <a:r>
              <a:rPr lang="en-US" altLang="zh-TW" dirty="0" smtClean="0"/>
              <a:t>: optional</a:t>
            </a:r>
          </a:p>
          <a:p>
            <a:pPr lvl="1"/>
            <a:r>
              <a:rPr lang="en-US" altLang="zh-TW" dirty="0" smtClean="0"/>
              <a:t>_</a:t>
            </a:r>
            <a:r>
              <a:rPr lang="en-US" altLang="zh-TW" dirty="0" err="1" smtClean="0"/>
              <a:t>io_device_ioctl</a:t>
            </a:r>
            <a:r>
              <a:rPr lang="en-US" altLang="zh-TW" dirty="0" smtClean="0"/>
              <a:t>: optional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9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Null Driver</a:t>
            </a:r>
            <a:endParaRPr lang="en-CA" altLang="zh-TW" smtClean="0"/>
          </a:p>
        </p:txBody>
      </p:sp>
      <p:sp>
        <p:nvSpPr>
          <p:cNvPr id="19458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null device driver is an I/O device that functions as a device driver but does not perform any work.</a:t>
            </a:r>
          </a:p>
          <a:p>
            <a:pPr lvl="1"/>
            <a:r>
              <a:rPr lang="en-US" altLang="zh-TW" smtClean="0"/>
              <a:t>Code at “mqx\source\io\io_null\”</a:t>
            </a:r>
            <a:endParaRPr lang="en-CA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204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Null Driver</a:t>
            </a:r>
            <a:endParaRPr lang="zh-TW" altLang="en-US" sz="1800" smtClean="0"/>
          </a:p>
        </p:txBody>
      </p:sp>
      <p:sp>
        <p:nvSpPr>
          <p:cNvPr id="21506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13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000" b="1" smtClean="0"/>
              <a:t> </a:t>
            </a:r>
          </a:p>
        </p:txBody>
      </p:sp>
      <p:graphicFrame>
        <p:nvGraphicFramePr>
          <p:cNvPr id="122267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32011"/>
              </p:ext>
            </p:extLst>
          </p:nvPr>
        </p:nvGraphicFramePr>
        <p:xfrm>
          <a:off x="395288" y="1412776"/>
          <a:ext cx="8424862" cy="4328146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432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mqx_uint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io_my_null_install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char_ptr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identifier)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/* “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idetifier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” identifies the device for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fopen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mqx_uint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result;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result =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io_dev_install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(identifier,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io_my_null_open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io_my_null_close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io_my_null_read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io_my_null_write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io_my_null_ioctl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 NULL);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return result;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A69BD-3100-4F66-AAE9-AFAD6C9AC616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586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Null Driver</a:t>
            </a:r>
            <a:endParaRPr lang="zh-TW" altLang="en-US" sz="1800" smtClean="0"/>
          </a:p>
        </p:txBody>
      </p:sp>
      <p:sp>
        <p:nvSpPr>
          <p:cNvPr id="23554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13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000" b="1" smtClean="0"/>
              <a:t> </a:t>
            </a:r>
          </a:p>
        </p:txBody>
      </p:sp>
      <p:graphicFrame>
        <p:nvGraphicFramePr>
          <p:cNvPr id="122574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32258"/>
              </p:ext>
            </p:extLst>
          </p:nvPr>
        </p:nvGraphicFramePr>
        <p:xfrm>
          <a:off x="323528" y="1484784"/>
          <a:ext cx="8424862" cy="4176713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4176713">
                <a:tc>
                  <a:txBody>
                    <a:bodyPr/>
                    <a:lstStyle/>
                    <a:p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/* This function is called when the user calls </a:t>
                      </a:r>
                      <a:r>
                        <a:rPr lang="en-US" altLang="zh-TW" sz="2000" b="1" kern="1200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fopen</a:t>
                      </a: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. It prepares the driver for subsequent read, write, and </a:t>
                      </a:r>
                      <a:r>
                        <a:rPr lang="en-US" altLang="zh-TW" sz="2000" b="1" kern="1200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ioctl</a:t>
                      </a: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operations.*/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io_my_null_open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(MQX_FILE_PTR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fd_ptr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char_ptr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open_name_ptr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char_ptr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flags)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/* Nothing to do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return(MQX_OK);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A69BD-3100-4F66-AAE9-AFAD6C9AC616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37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Null Driver</a:t>
            </a:r>
            <a:endParaRPr lang="zh-TW" altLang="en-US" sz="1800" smtClean="0"/>
          </a:p>
        </p:txBody>
      </p:sp>
      <p:sp>
        <p:nvSpPr>
          <p:cNvPr id="25602" name="內容版面配置區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13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000" b="1" smtClean="0"/>
              <a:t> </a:t>
            </a:r>
          </a:p>
        </p:txBody>
      </p:sp>
      <p:graphicFrame>
        <p:nvGraphicFramePr>
          <p:cNvPr id="122779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41478"/>
              </p:ext>
            </p:extLst>
          </p:nvPr>
        </p:nvGraphicFramePr>
        <p:xfrm>
          <a:off x="395288" y="1556792"/>
          <a:ext cx="8424862" cy="4176713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417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io_my_null_read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(MQX_FILE_PTR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fd_ptr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char_ptr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data_ptr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num)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{ /* Body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return(0);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 /*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Endbody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io_my_null_ioctl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(MQX_FILE_PTR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fd_ptr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_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mqx_uint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cmd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,  pointer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param_ptr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{ /* Body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    return IO_ERROR_INVALID_IOCTL_CMD;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} /*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Endbody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 */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標楷體" pitchFamily="65" charset="-12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標楷體" pitchFamily="65" charset="-120"/>
                          <a:cs typeface="Courier New" pitchFamily="49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A69BD-3100-4F66-AAE9-AFAD6C9AC616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879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9381</TotalTime>
  <Words>1016</Words>
  <Application>Microsoft Office PowerPoint</Application>
  <PresentationFormat>如螢幕大小 (4:3)</PresentationFormat>
  <Paragraphs>190</Paragraphs>
  <Slides>25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CS4101 Introduction to Embedded Systems  Lab 12: Device Drivers</vt:lpstr>
      <vt:lpstr>Introduction</vt:lpstr>
      <vt:lpstr>Basics of I/O Device Drivers</vt:lpstr>
      <vt:lpstr>I/O Device Drivers</vt:lpstr>
      <vt:lpstr>I/O Device Drivers</vt:lpstr>
      <vt:lpstr>Null Driver</vt:lpstr>
      <vt:lpstr>Null Driver</vt:lpstr>
      <vt:lpstr>Null Driver</vt:lpstr>
      <vt:lpstr>Null Driver</vt:lpstr>
      <vt:lpstr>Using Null Driver</vt:lpstr>
      <vt:lpstr>Using Null Driver</vt:lpstr>
      <vt:lpstr>Installing a Null Device Driver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Basic Lab I</vt:lpstr>
      <vt:lpstr>Basic Lab II</vt:lpstr>
      <vt:lpstr>PowerPoint 簡報</vt:lpstr>
      <vt:lpstr>PowerPoint 簡報</vt:lpstr>
      <vt:lpstr>PowerPoint 簡報</vt:lpstr>
      <vt:lpstr>3-axis Original Value</vt:lpstr>
      <vt:lpstr>Bonus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for Embedded Systems</dc:title>
  <dc:creator>Preferred Customer</dc:creator>
  <cp:lastModifiedBy>WSN-N02</cp:lastModifiedBy>
  <cp:revision>635</cp:revision>
  <dcterms:created xsi:type="dcterms:W3CDTF">2000-02-07T23:54:30Z</dcterms:created>
  <dcterms:modified xsi:type="dcterms:W3CDTF">2014-12-15T16:39:50Z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