
<file path=[Content_Types].xml><?xml version="1.0" encoding="utf-8"?>
<Types xmlns="http://schemas.openxmlformats.org/package/2006/content-types">
  <Default Extension="png" ContentType="image/png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49" r:id="rId1"/>
  </p:sldMasterIdLst>
  <p:notesMasterIdLst>
    <p:notesMasterId r:id="rId17"/>
  </p:notesMasterIdLst>
  <p:handoutMasterIdLst>
    <p:handoutMasterId r:id="rId18"/>
  </p:handoutMasterIdLst>
  <p:sldIdLst>
    <p:sldId id="288" r:id="rId2"/>
    <p:sldId id="450" r:id="rId3"/>
    <p:sldId id="501" r:id="rId4"/>
    <p:sldId id="494" r:id="rId5"/>
    <p:sldId id="495" r:id="rId6"/>
    <p:sldId id="496" r:id="rId7"/>
    <p:sldId id="497" r:id="rId8"/>
    <p:sldId id="502" r:id="rId9"/>
    <p:sldId id="503" r:id="rId10"/>
    <p:sldId id="498" r:id="rId11"/>
    <p:sldId id="504" r:id="rId12"/>
    <p:sldId id="505" r:id="rId13"/>
    <p:sldId id="506" r:id="rId14"/>
    <p:sldId id="481" r:id="rId15"/>
    <p:sldId id="500" r:id="rId16"/>
  </p:sldIdLst>
  <p:sldSz cx="9144000" cy="6858000" type="screen4x3"/>
  <p:notesSz cx="10234613" cy="70993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58" userDrawn="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236">
          <p15:clr>
            <a:srgbClr val="A4A3A4"/>
          </p15:clr>
        </p15:guide>
        <p15:guide id="2" pos="3224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eter Marwedel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FF"/>
    <a:srgbClr val="0000FF"/>
    <a:srgbClr val="FF0000"/>
    <a:srgbClr val="339933"/>
    <a:srgbClr val="33CC33"/>
    <a:srgbClr val="FFCC66"/>
    <a:srgbClr val="FFCC99"/>
    <a:srgbClr val="99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429" autoAdjust="0"/>
    <p:restoredTop sz="87549" autoAdjust="0"/>
  </p:normalViewPr>
  <p:slideViewPr>
    <p:cSldViewPr>
      <p:cViewPr varScale="1">
        <p:scale>
          <a:sx n="48" d="100"/>
          <a:sy n="48" d="100"/>
        </p:scale>
        <p:origin x="1214" y="38"/>
      </p:cViewPr>
      <p:guideLst>
        <p:guide orient="horz" pos="3158"/>
        <p:guide pos="2880"/>
      </p:guideLst>
    </p:cSldViewPr>
  </p:slideViewPr>
  <p:outlineViewPr>
    <p:cViewPr>
      <p:scale>
        <a:sx n="33" d="100"/>
        <a:sy n="33" d="100"/>
      </p:scale>
      <p:origin x="0" y="-1837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>
      <p:cViewPr>
        <p:scale>
          <a:sx n="100" d="100"/>
          <a:sy n="100" d="100"/>
        </p:scale>
        <p:origin x="-58" y="1675"/>
      </p:cViewPr>
      <p:guideLst>
        <p:guide orient="horz" pos="2236"/>
        <p:guide pos="322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4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433888" cy="354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68" tIns="45784" rIns="91568" bIns="45784" numCol="1" anchor="t" anchorCtr="0" compatLnSpc="1">
            <a:prstTxWarp prst="textNoShape">
              <a:avLst/>
            </a:prstTxWarp>
          </a:bodyPr>
          <a:lstStyle>
            <a:lvl1pPr defTabSz="915988">
              <a:defRPr sz="1200"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</a:lstStyle>
          <a:p>
            <a:endParaRPr lang="zh-TW" altLang="zh-TW"/>
          </a:p>
        </p:txBody>
      </p:sp>
      <p:sp>
        <p:nvSpPr>
          <p:cNvPr id="2334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799138" y="0"/>
            <a:ext cx="4433887" cy="354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68" tIns="45784" rIns="91568" bIns="45784" numCol="1" anchor="t" anchorCtr="0" compatLnSpc="1">
            <a:prstTxWarp prst="textNoShape">
              <a:avLst/>
            </a:prstTxWarp>
          </a:bodyPr>
          <a:lstStyle>
            <a:lvl1pPr algn="r" defTabSz="915988">
              <a:defRPr sz="1200"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</a:lstStyle>
          <a:p>
            <a:endParaRPr lang="zh-TW" altLang="zh-TW"/>
          </a:p>
        </p:txBody>
      </p:sp>
      <p:sp>
        <p:nvSpPr>
          <p:cNvPr id="2334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743700"/>
            <a:ext cx="4433888" cy="354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68" tIns="45784" rIns="91568" bIns="45784" numCol="1" anchor="b" anchorCtr="0" compatLnSpc="1">
            <a:prstTxWarp prst="textNoShape">
              <a:avLst/>
            </a:prstTxWarp>
          </a:bodyPr>
          <a:lstStyle>
            <a:lvl1pPr defTabSz="915988">
              <a:defRPr sz="1200"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</a:lstStyle>
          <a:p>
            <a:endParaRPr lang="zh-TW" altLang="zh-TW"/>
          </a:p>
        </p:txBody>
      </p:sp>
      <p:sp>
        <p:nvSpPr>
          <p:cNvPr id="2334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799138" y="6743700"/>
            <a:ext cx="4433887" cy="354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68" tIns="45784" rIns="91568" bIns="45784" numCol="1" anchor="b" anchorCtr="0" compatLnSpc="1">
            <a:prstTxWarp prst="textNoShape">
              <a:avLst/>
            </a:prstTxWarp>
          </a:bodyPr>
          <a:lstStyle>
            <a:lvl1pPr algn="r" defTabSz="915988">
              <a:defRPr sz="1200"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</a:lstStyle>
          <a:p>
            <a:fld id="{9D195005-3462-4FA6-87CB-1C7C94B3FEB9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8695423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9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433888" cy="354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0" tIns="49520" rIns="99040" bIns="49520" numCol="1" anchor="t" anchorCtr="0" compatLnSpc="1">
            <a:prstTxWarp prst="textNoShape">
              <a:avLst/>
            </a:prstTxWarp>
          </a:bodyPr>
          <a:lstStyle>
            <a:lvl1pPr defTabSz="990600" eaLnBrk="1" hangingPunct="1">
              <a:defRPr kumimoji="1" sz="1300"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</a:lstStyle>
          <a:p>
            <a:endParaRPr lang="zh-TW" altLang="zh-TW"/>
          </a:p>
        </p:txBody>
      </p:sp>
      <p:sp>
        <p:nvSpPr>
          <p:cNvPr id="1699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800725" y="0"/>
            <a:ext cx="4433888" cy="354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0" tIns="49520" rIns="99040" bIns="49520" numCol="1" anchor="t" anchorCtr="0" compatLnSpc="1">
            <a:prstTxWarp prst="textNoShape">
              <a:avLst/>
            </a:prstTxWarp>
          </a:bodyPr>
          <a:lstStyle>
            <a:lvl1pPr algn="r" defTabSz="990600" eaLnBrk="1" hangingPunct="1">
              <a:defRPr kumimoji="1" sz="1300"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</a:lstStyle>
          <a:p>
            <a:endParaRPr lang="zh-TW" altLang="zh-TW"/>
          </a:p>
        </p:txBody>
      </p:sp>
      <p:sp>
        <p:nvSpPr>
          <p:cNvPr id="1699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341688" y="533400"/>
            <a:ext cx="3549650" cy="26622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699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363663" y="3373438"/>
            <a:ext cx="7507287" cy="3192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0" tIns="49520" rIns="99040" bIns="495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1699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745288"/>
            <a:ext cx="4433888" cy="354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0" tIns="49520" rIns="99040" bIns="49520" numCol="1" anchor="b" anchorCtr="0" compatLnSpc="1">
            <a:prstTxWarp prst="textNoShape">
              <a:avLst/>
            </a:prstTxWarp>
          </a:bodyPr>
          <a:lstStyle>
            <a:lvl1pPr defTabSz="990600" eaLnBrk="1" hangingPunct="1">
              <a:defRPr kumimoji="1" sz="1300"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</a:lstStyle>
          <a:p>
            <a:endParaRPr lang="zh-TW" altLang="zh-TW"/>
          </a:p>
        </p:txBody>
      </p:sp>
      <p:sp>
        <p:nvSpPr>
          <p:cNvPr id="1699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800725" y="6745288"/>
            <a:ext cx="4433888" cy="354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0" tIns="49520" rIns="99040" bIns="49520" numCol="1" anchor="b" anchorCtr="0" compatLnSpc="1">
            <a:prstTxWarp prst="textNoShape">
              <a:avLst/>
            </a:prstTxWarp>
          </a:bodyPr>
          <a:lstStyle>
            <a:lvl1pPr algn="r" defTabSz="990600" eaLnBrk="1" hangingPunct="1">
              <a:defRPr kumimoji="1" sz="1300"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</a:lstStyle>
          <a:p>
            <a:fld id="{B7A931DF-18EC-4525-9649-E7BA5D758270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34952593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A931DF-18EC-4525-9649-E7BA5D758270}" type="slidenum">
              <a:rPr lang="zh-TW" altLang="en-US" smtClean="0"/>
              <a:pPr/>
              <a:t>1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31538005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7"/>
          <p:cNvSpPr txBox="1">
            <a:spLocks noGrp="1" noChangeArrowheads="1"/>
          </p:cNvSpPr>
          <p:nvPr/>
        </p:nvSpPr>
        <p:spPr bwMode="auto">
          <a:xfrm>
            <a:off x="3886200" y="8688388"/>
            <a:ext cx="2971800" cy="455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040" tIns="49520" rIns="99040" bIns="49520" anchor="b"/>
          <a:lstStyle/>
          <a:p>
            <a:pPr algn="r" defTabSz="990600"/>
            <a:fld id="{65F29643-8D13-4AA0-ABE7-59E9F6FA5441}" type="slidenum">
              <a:rPr lang="zh-TW" altLang="en-US" sz="1300">
                <a:latin typeface="Times New Roman" pitchFamily="18" charset="0"/>
              </a:rPr>
              <a:pPr algn="r" defTabSz="990600"/>
              <a:t>4</a:t>
            </a:fld>
            <a:endParaRPr lang="zh-TW" altLang="zh-TW" sz="1300">
              <a:latin typeface="Times New Roman" pitchFamily="18" charset="0"/>
            </a:endParaRPr>
          </a:p>
        </p:txBody>
      </p:sp>
      <p:sp>
        <p:nvSpPr>
          <p:cNvPr id="22530" name="投影片圖像版面配置區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43000" y="687388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1" name="備忘稿版面配置區 2"/>
          <p:cNvSpPr>
            <a:spLocks noGrp="1"/>
          </p:cNvSpPr>
          <p:nvPr>
            <p:ph type="body" idx="1"/>
          </p:nvPr>
        </p:nvSpPr>
        <p:spPr bwMode="auto">
          <a:xfrm>
            <a:off x="914400" y="4344988"/>
            <a:ext cx="5029200" cy="4111625"/>
          </a:xfrm>
          <a:noFill/>
        </p:spPr>
        <p:txBody>
          <a:bodyPr wrap="square" lIns="99040" tIns="49520" rIns="99040" bIns="495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zh-TW" altLang="en-US" smtClean="0"/>
          </a:p>
        </p:txBody>
      </p:sp>
      <p:sp>
        <p:nvSpPr>
          <p:cNvPr id="22532" name="投影片編號版面配置區 3"/>
          <p:cNvSpPr txBox="1">
            <a:spLocks noGrp="1"/>
          </p:cNvSpPr>
          <p:nvPr/>
        </p:nvSpPr>
        <p:spPr bwMode="auto">
          <a:xfrm>
            <a:off x="3886200" y="8688388"/>
            <a:ext cx="2971800" cy="455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040" tIns="49520" rIns="99040" bIns="49520" anchor="b"/>
          <a:lstStyle/>
          <a:p>
            <a:pPr algn="r" defTabSz="990600"/>
            <a:fld id="{D183476E-CD8F-486C-A9A2-48714F5611EF}" type="slidenum">
              <a:rPr lang="zh-TW" altLang="en-US" sz="1300">
                <a:latin typeface="Times New Roman" pitchFamily="18" charset="0"/>
              </a:rPr>
              <a:pPr algn="r" defTabSz="990600"/>
              <a:t>4</a:t>
            </a:fld>
            <a:endParaRPr lang="en-US" altLang="zh-TW" sz="130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12348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7"/>
          <p:cNvSpPr txBox="1">
            <a:spLocks noGrp="1" noChangeArrowheads="1"/>
          </p:cNvSpPr>
          <p:nvPr/>
        </p:nvSpPr>
        <p:spPr bwMode="auto">
          <a:xfrm>
            <a:off x="3886200" y="8688388"/>
            <a:ext cx="2971800" cy="455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040" tIns="49520" rIns="99040" bIns="49520" anchor="b"/>
          <a:lstStyle/>
          <a:p>
            <a:pPr algn="r" defTabSz="990600"/>
            <a:fld id="{27AF55CA-A615-48D5-8DA2-E84B2D89A1F9}" type="slidenum">
              <a:rPr lang="zh-TW" altLang="en-US" sz="1300">
                <a:latin typeface="Times New Roman" pitchFamily="18" charset="0"/>
              </a:rPr>
              <a:pPr algn="r" defTabSz="990600"/>
              <a:t>5</a:t>
            </a:fld>
            <a:endParaRPr lang="zh-TW" altLang="zh-TW" sz="1300">
              <a:latin typeface="Times New Roman" pitchFamily="18" charset="0"/>
            </a:endParaRPr>
          </a:p>
        </p:txBody>
      </p:sp>
      <p:sp>
        <p:nvSpPr>
          <p:cNvPr id="24578" name="投影片圖像版面配置區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43000" y="687388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備忘稿版面配置區 2"/>
          <p:cNvSpPr>
            <a:spLocks noGrp="1"/>
          </p:cNvSpPr>
          <p:nvPr>
            <p:ph type="body" idx="1"/>
          </p:nvPr>
        </p:nvSpPr>
        <p:spPr bwMode="auto">
          <a:xfrm>
            <a:off x="914400" y="4344988"/>
            <a:ext cx="5029200" cy="4111625"/>
          </a:xfrm>
          <a:noFill/>
        </p:spPr>
        <p:txBody>
          <a:bodyPr wrap="square" lIns="99040" tIns="49520" rIns="99040" bIns="495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zh-TW" altLang="en-US" smtClean="0"/>
          </a:p>
        </p:txBody>
      </p:sp>
      <p:sp>
        <p:nvSpPr>
          <p:cNvPr id="24580" name="投影片編號版面配置區 3"/>
          <p:cNvSpPr txBox="1">
            <a:spLocks noGrp="1"/>
          </p:cNvSpPr>
          <p:nvPr/>
        </p:nvSpPr>
        <p:spPr bwMode="auto">
          <a:xfrm>
            <a:off x="3886200" y="8688388"/>
            <a:ext cx="2971800" cy="455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040" tIns="49520" rIns="99040" bIns="49520" anchor="b"/>
          <a:lstStyle/>
          <a:p>
            <a:pPr algn="r" defTabSz="990600"/>
            <a:fld id="{2036FFD9-A2B6-4242-830B-1F8C85FCCAC9}" type="slidenum">
              <a:rPr lang="zh-TW" altLang="en-US" sz="1300">
                <a:latin typeface="Times New Roman" pitchFamily="18" charset="0"/>
              </a:rPr>
              <a:pPr algn="r" defTabSz="990600"/>
              <a:t>5</a:t>
            </a:fld>
            <a:endParaRPr lang="en-US" altLang="zh-TW" sz="130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264442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7"/>
          <p:cNvSpPr txBox="1">
            <a:spLocks noGrp="1" noChangeArrowheads="1"/>
          </p:cNvSpPr>
          <p:nvPr/>
        </p:nvSpPr>
        <p:spPr bwMode="auto">
          <a:xfrm>
            <a:off x="3886200" y="8688388"/>
            <a:ext cx="2971800" cy="455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040" tIns="49520" rIns="99040" bIns="49520" anchor="b"/>
          <a:lstStyle/>
          <a:p>
            <a:pPr algn="r" defTabSz="990600"/>
            <a:fld id="{87B26AD8-44EF-40A6-8355-64D3D0A3E05A}" type="slidenum">
              <a:rPr lang="zh-TW" altLang="en-US" sz="1300">
                <a:latin typeface="Times New Roman" pitchFamily="18" charset="0"/>
              </a:rPr>
              <a:pPr algn="r" defTabSz="990600"/>
              <a:t>6</a:t>
            </a:fld>
            <a:endParaRPr lang="zh-TW" altLang="zh-TW" sz="1300">
              <a:latin typeface="Times New Roman" pitchFamily="18" charset="0"/>
            </a:endParaRPr>
          </a:p>
        </p:txBody>
      </p:sp>
      <p:sp>
        <p:nvSpPr>
          <p:cNvPr id="26626" name="投影片圖像版面配置區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43000" y="687388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7" name="備忘稿版面配置區 2"/>
          <p:cNvSpPr>
            <a:spLocks noGrp="1"/>
          </p:cNvSpPr>
          <p:nvPr>
            <p:ph type="body" idx="1"/>
          </p:nvPr>
        </p:nvSpPr>
        <p:spPr bwMode="auto">
          <a:xfrm>
            <a:off x="914400" y="4344988"/>
            <a:ext cx="5029200" cy="4111625"/>
          </a:xfrm>
          <a:noFill/>
        </p:spPr>
        <p:txBody>
          <a:bodyPr wrap="square" lIns="99040" tIns="49520" rIns="99040" bIns="495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zh-TW" altLang="en-US" smtClean="0"/>
          </a:p>
        </p:txBody>
      </p:sp>
      <p:sp>
        <p:nvSpPr>
          <p:cNvPr id="26628" name="投影片編號版面配置區 3"/>
          <p:cNvSpPr txBox="1">
            <a:spLocks noGrp="1"/>
          </p:cNvSpPr>
          <p:nvPr/>
        </p:nvSpPr>
        <p:spPr bwMode="auto">
          <a:xfrm>
            <a:off x="3886200" y="8688388"/>
            <a:ext cx="2971800" cy="455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040" tIns="49520" rIns="99040" bIns="49520" anchor="b"/>
          <a:lstStyle/>
          <a:p>
            <a:pPr algn="r" defTabSz="990600"/>
            <a:fld id="{087DC71D-79C8-42D3-ACE7-02CB44088CD0}" type="slidenum">
              <a:rPr lang="zh-TW" altLang="en-US" sz="1300">
                <a:latin typeface="Times New Roman" pitchFamily="18" charset="0"/>
              </a:rPr>
              <a:pPr algn="r" defTabSz="990600"/>
              <a:t>6</a:t>
            </a:fld>
            <a:endParaRPr lang="en-US" altLang="zh-TW" sz="130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312006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7"/>
          <p:cNvSpPr txBox="1">
            <a:spLocks noGrp="1" noChangeArrowheads="1"/>
          </p:cNvSpPr>
          <p:nvPr/>
        </p:nvSpPr>
        <p:spPr bwMode="auto">
          <a:xfrm>
            <a:off x="3886200" y="8688388"/>
            <a:ext cx="2971800" cy="455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040" tIns="49520" rIns="99040" bIns="49520" anchor="b"/>
          <a:lstStyle/>
          <a:p>
            <a:pPr algn="r" defTabSz="990600"/>
            <a:fld id="{E8B00EE4-CF5D-49C1-B9D4-F1D2D864F59D}" type="slidenum">
              <a:rPr lang="zh-TW" altLang="en-US" sz="1300">
                <a:latin typeface="Times New Roman" pitchFamily="18" charset="0"/>
              </a:rPr>
              <a:pPr algn="r" defTabSz="990600"/>
              <a:t>11</a:t>
            </a:fld>
            <a:endParaRPr lang="zh-TW" altLang="zh-TW" sz="1300">
              <a:latin typeface="Times New Roman" pitchFamily="18" charset="0"/>
            </a:endParaRPr>
          </a:p>
        </p:txBody>
      </p:sp>
      <p:sp>
        <p:nvSpPr>
          <p:cNvPr id="33794" name="投影片圖像版面配置區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43000" y="687388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5" name="備忘稿版面配置區 2"/>
          <p:cNvSpPr>
            <a:spLocks noGrp="1"/>
          </p:cNvSpPr>
          <p:nvPr>
            <p:ph type="body" idx="1"/>
          </p:nvPr>
        </p:nvSpPr>
        <p:spPr bwMode="auto">
          <a:xfrm>
            <a:off x="914400" y="4344988"/>
            <a:ext cx="5029200" cy="4111625"/>
          </a:xfrm>
          <a:noFill/>
        </p:spPr>
        <p:txBody>
          <a:bodyPr wrap="square" lIns="99040" tIns="49520" rIns="99040" bIns="495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zh-TW" altLang="en-US" smtClean="0"/>
          </a:p>
        </p:txBody>
      </p:sp>
      <p:sp>
        <p:nvSpPr>
          <p:cNvPr id="33796" name="投影片編號版面配置區 3"/>
          <p:cNvSpPr txBox="1">
            <a:spLocks noGrp="1"/>
          </p:cNvSpPr>
          <p:nvPr/>
        </p:nvSpPr>
        <p:spPr bwMode="auto">
          <a:xfrm>
            <a:off x="3886200" y="8688388"/>
            <a:ext cx="2971800" cy="455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040" tIns="49520" rIns="99040" bIns="49520" anchor="b"/>
          <a:lstStyle/>
          <a:p>
            <a:pPr algn="r" defTabSz="990600"/>
            <a:fld id="{8468CB15-7909-4B9E-A048-B460C24DFD76}" type="slidenum">
              <a:rPr lang="zh-TW" altLang="en-US" sz="1300">
                <a:latin typeface="Times New Roman" pitchFamily="18" charset="0"/>
              </a:rPr>
              <a:pPr algn="r" defTabSz="990600"/>
              <a:t>11</a:t>
            </a:fld>
            <a:endParaRPr lang="en-US" altLang="zh-TW" sz="130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37660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7"/>
          <p:cNvSpPr txBox="1">
            <a:spLocks noGrp="1" noChangeArrowheads="1"/>
          </p:cNvSpPr>
          <p:nvPr/>
        </p:nvSpPr>
        <p:spPr bwMode="auto">
          <a:xfrm>
            <a:off x="3886200" y="8688388"/>
            <a:ext cx="2971800" cy="455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040" tIns="49520" rIns="99040" bIns="49520" anchor="b"/>
          <a:lstStyle/>
          <a:p>
            <a:pPr algn="r" defTabSz="990600"/>
            <a:fld id="{1EECBC5A-1507-4F30-B541-08F532C63CAF}" type="slidenum">
              <a:rPr lang="zh-TW" altLang="en-US" sz="1300">
                <a:latin typeface="Times New Roman" pitchFamily="18" charset="0"/>
              </a:rPr>
              <a:pPr algn="r" defTabSz="990600"/>
              <a:t>12</a:t>
            </a:fld>
            <a:endParaRPr lang="zh-TW" altLang="zh-TW" sz="1300">
              <a:latin typeface="Times New Roman" pitchFamily="18" charset="0"/>
            </a:endParaRPr>
          </a:p>
        </p:txBody>
      </p:sp>
      <p:sp>
        <p:nvSpPr>
          <p:cNvPr id="35842" name="投影片圖像版面配置區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43000" y="687388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3" name="備忘稿版面配置區 2"/>
          <p:cNvSpPr>
            <a:spLocks noGrp="1"/>
          </p:cNvSpPr>
          <p:nvPr>
            <p:ph type="body" idx="1"/>
          </p:nvPr>
        </p:nvSpPr>
        <p:spPr bwMode="auto">
          <a:xfrm>
            <a:off x="914400" y="4344988"/>
            <a:ext cx="5029200" cy="4111625"/>
          </a:xfrm>
          <a:noFill/>
        </p:spPr>
        <p:txBody>
          <a:bodyPr wrap="square" lIns="99040" tIns="49520" rIns="99040" bIns="495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zh-TW" altLang="en-US" smtClean="0"/>
          </a:p>
        </p:txBody>
      </p:sp>
      <p:sp>
        <p:nvSpPr>
          <p:cNvPr id="35844" name="投影片編號版面配置區 3"/>
          <p:cNvSpPr txBox="1">
            <a:spLocks noGrp="1"/>
          </p:cNvSpPr>
          <p:nvPr/>
        </p:nvSpPr>
        <p:spPr bwMode="auto">
          <a:xfrm>
            <a:off x="3886200" y="8688388"/>
            <a:ext cx="2971800" cy="455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040" tIns="49520" rIns="99040" bIns="49520" anchor="b"/>
          <a:lstStyle/>
          <a:p>
            <a:pPr algn="r" defTabSz="990600"/>
            <a:fld id="{58051AEB-E0FF-40AA-8026-A411E854A6A7}" type="slidenum">
              <a:rPr lang="zh-TW" altLang="en-US" sz="1300">
                <a:latin typeface="Times New Roman" pitchFamily="18" charset="0"/>
              </a:rPr>
              <a:pPr algn="r" defTabSz="990600"/>
              <a:t>12</a:t>
            </a:fld>
            <a:endParaRPr lang="en-US" altLang="zh-TW" sz="130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00551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emf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6" name="Rectangle 10"/>
          <p:cNvSpPr>
            <a:spLocks noChangeArrowheads="1"/>
          </p:cNvSpPr>
          <p:nvPr userDrawn="1"/>
        </p:nvSpPr>
        <p:spPr bwMode="auto">
          <a:xfrm>
            <a:off x="0" y="6138863"/>
            <a:ext cx="9144000" cy="719137"/>
          </a:xfrm>
          <a:prstGeom prst="rect">
            <a:avLst/>
          </a:prstGeom>
          <a:solidFill>
            <a:srgbClr val="7F108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587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13500000" algn="ctr" rotWithShape="0">
                    <a:srgbClr val="5C005C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defRPr/>
            </a:pPr>
            <a:endParaRPr kumimoji="1" lang="zh-TW" altLang="en-US">
              <a:latin typeface="Calibri" pitchFamily="34" charset="0"/>
              <a:ea typeface="新細明體" pitchFamily="18" charset="-120"/>
            </a:endParaRPr>
          </a:p>
        </p:txBody>
      </p:sp>
      <p:pic>
        <p:nvPicPr>
          <p:cNvPr id="3081" name="Picture 11" descr="清大LOGO(鳥)"/>
          <p:cNvPicPr>
            <a:picLocks noChangeAspect="1" noChangeArrowheads="1"/>
          </p:cNvPicPr>
          <p:nvPr userDrawn="1"/>
        </p:nvPicPr>
        <p:blipFill>
          <a:blip r:embed="rId2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0163"/>
            <a:ext cx="1619250" cy="806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11188" y="692150"/>
            <a:ext cx="8010525" cy="2382838"/>
          </a:xfrm>
        </p:spPr>
        <p:txBody>
          <a:bodyPr/>
          <a:lstStyle>
            <a:lvl1pPr algn="ctr">
              <a:lnSpc>
                <a:spcPct val="100000"/>
              </a:lnSpc>
              <a:defRPr sz="4400"/>
            </a:lvl1pPr>
          </a:lstStyle>
          <a:p>
            <a:pPr lvl="0"/>
            <a:r>
              <a:rPr lang="en-US" altLang="zh-TW" noProof="0" smtClean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55650" y="3716338"/>
            <a:ext cx="7778750" cy="1584325"/>
          </a:xfrm>
        </p:spPr>
        <p:txBody>
          <a:bodyPr/>
          <a:lstStyle>
            <a:lvl1pPr marL="0" indent="0" algn="ctr">
              <a:spcBef>
                <a:spcPct val="15000"/>
              </a:spcBef>
              <a:buFontTx/>
              <a:buNone/>
              <a:defRPr sz="3200"/>
            </a:lvl1pPr>
          </a:lstStyle>
          <a:p>
            <a:pPr lvl="0"/>
            <a:r>
              <a:rPr lang="en-US" altLang="zh-TW" noProof="0" smtClean="0"/>
              <a:t>Click to edit Master subtitle style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11200" y="6229350"/>
            <a:ext cx="1930400" cy="514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50000"/>
              </a:spcBef>
              <a:defRPr sz="1400">
                <a:solidFill>
                  <a:srgbClr val="5E574E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</a:lstStyle>
          <a:p>
            <a:endParaRPr lang="zh-TW" altLang="zh-TW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49600" y="6229350"/>
            <a:ext cx="2844800" cy="514350"/>
          </a:xfrm>
        </p:spPr>
        <p:txBody>
          <a:bodyPr/>
          <a:lstStyle>
            <a:lvl1pPr>
              <a:defRPr>
                <a:solidFill>
                  <a:srgbClr val="5E574E"/>
                </a:solidFill>
              </a:defRPr>
            </a:lvl1pPr>
          </a:lstStyle>
          <a:p>
            <a:endParaRPr lang="zh-TW" altLang="zh-TW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604000" y="6229350"/>
            <a:ext cx="1828800" cy="514350"/>
          </a:xfrm>
        </p:spPr>
        <p:txBody>
          <a:bodyPr/>
          <a:lstStyle>
            <a:lvl1pPr>
              <a:defRPr/>
            </a:lvl1pPr>
          </a:lstStyle>
          <a:p>
            <a:fld id="{CD7D0A40-6508-499B-985C-5F82C5542146}" type="slidenum">
              <a:rPr lang="zh-TW" altLang="en-US"/>
              <a:pPr/>
              <a:t>‹#›</a:t>
            </a:fld>
            <a:endParaRPr lang="zh-TW" altLang="zh-TW"/>
          </a:p>
        </p:txBody>
      </p:sp>
      <p:pic>
        <p:nvPicPr>
          <p:cNvPr id="3086" name="Picture 14" descr="清大書法字 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650" y="6210300"/>
            <a:ext cx="2087563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11" name="Text Box 15"/>
          <p:cNvSpPr txBox="1">
            <a:spLocks noChangeArrowheads="1"/>
          </p:cNvSpPr>
          <p:nvPr userDrawn="1"/>
        </p:nvSpPr>
        <p:spPr bwMode="auto">
          <a:xfrm>
            <a:off x="682625" y="6553200"/>
            <a:ext cx="2520950" cy="304800"/>
          </a:xfrm>
          <a:prstGeom prst="rect">
            <a:avLst/>
          </a:prstGeom>
          <a:noFill/>
          <a:ln w="15875">
            <a:noFill/>
            <a:miter lim="800000"/>
            <a:headEnd/>
            <a:tailEnd/>
          </a:ln>
          <a:effectLst>
            <a:prstShdw prst="shdw18" dist="17961" dir="135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kumimoji="1" lang="en-US" altLang="zh-TW" sz="1400">
                <a:solidFill>
                  <a:schemeClr val="bg1"/>
                </a:solidFill>
                <a:latin typeface="Arial" pitchFamily="34" charset="0"/>
                <a:ea typeface="新細明體" pitchFamily="18" charset="-120"/>
              </a:rPr>
              <a:t>National Tsing Hua University</a:t>
            </a:r>
          </a:p>
        </p:txBody>
      </p:sp>
      <p:pic>
        <p:nvPicPr>
          <p:cNvPr id="3088" name="Picture 13" descr="清大LOGO(圓)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81725"/>
            <a:ext cx="684213" cy="67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9763130-7692-4E35-9307-F53DEBC9FEFB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36491858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559550" y="228600"/>
            <a:ext cx="2051050" cy="58642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06400" y="228600"/>
            <a:ext cx="6000750" cy="58642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708E78F-C586-4256-8204-724A2DF79C12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4459563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標題及表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06400" y="228600"/>
            <a:ext cx="8204200" cy="1143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表格版面配置區 2"/>
          <p:cNvSpPr>
            <a:spLocks noGrp="1"/>
          </p:cNvSpPr>
          <p:nvPr>
            <p:ph type="tbl" idx="1"/>
          </p:nvPr>
        </p:nvSpPr>
        <p:spPr>
          <a:xfrm>
            <a:off x="457200" y="1676400"/>
            <a:ext cx="8178800" cy="4495800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431800" y="622935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zh-TW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3124200" y="622935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6731000" y="622935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75638028-2671-426B-B3F0-CACBD2220D39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631901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E0E5158-C86D-4FBE-8AA1-8CB99B8A8A8C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30379579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421DCBF-8D95-4C36-BB08-7CDDC5098F36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3039574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25450" y="1125538"/>
            <a:ext cx="4013200" cy="4967287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91050" y="1125538"/>
            <a:ext cx="4013200" cy="4967287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1324483-AEEF-4708-ADC8-D9B2962EC30F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7051332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頁尾版面配置區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CF73F0B-92E5-4D38-B43B-62409BECA032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5810131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4B3E00B-676D-46F7-957F-6C5FE337BE7D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40757741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尾版面配置區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2EA69BD-3100-4F66-AAE9-AFAD6C9AC616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4698927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D3BA32E-31F7-4804-B287-688A661FE4A6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41944337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43CC755-9EBC-493F-AD65-D57745B5FDEF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1101511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em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em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w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>
          <a:outerShdw dist="107763" dir="2700000" algn="ctr" rotWithShape="0">
            <a:srgbClr val="000000"/>
          </a:outerShdw>
        </a:effectLst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6" name="Rectangle 10"/>
          <p:cNvSpPr>
            <a:spLocks noChangeArrowheads="1"/>
          </p:cNvSpPr>
          <p:nvPr userDrawn="1"/>
        </p:nvSpPr>
        <p:spPr bwMode="auto">
          <a:xfrm>
            <a:off x="0" y="6138863"/>
            <a:ext cx="9144000" cy="719137"/>
          </a:xfrm>
          <a:prstGeom prst="rect">
            <a:avLst/>
          </a:prstGeom>
          <a:solidFill>
            <a:srgbClr val="7F108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587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13500000" algn="ctr" rotWithShape="0">
                    <a:srgbClr val="5C005C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defRPr/>
            </a:pPr>
            <a:endParaRPr kumimoji="1" lang="zh-TW" altLang="en-US">
              <a:latin typeface="Calibri" pitchFamily="34" charset="0"/>
              <a:ea typeface="新細明體" pitchFamily="18" charset="-120"/>
            </a:endParaRPr>
          </a:p>
        </p:txBody>
      </p:sp>
      <p:pic>
        <p:nvPicPr>
          <p:cNvPr id="2057" name="Picture 11" descr="清大LOGO(鳥)"/>
          <p:cNvPicPr>
            <a:picLocks noChangeAspect="1" noChangeArrowheads="1"/>
          </p:cNvPicPr>
          <p:nvPr userDrawn="1"/>
        </p:nvPicPr>
        <p:blipFill>
          <a:blip r:embed="rId14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0163"/>
            <a:ext cx="1619250" cy="806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06400" y="228600"/>
            <a:ext cx="8204200" cy="679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25450" y="1125538"/>
            <a:ext cx="8178800" cy="4967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 dirty="0" smtClean="0"/>
              <a:t>Click to edit Master text styles</a:t>
            </a:r>
          </a:p>
          <a:p>
            <a:pPr lvl="1"/>
            <a:r>
              <a:rPr lang="en-US" altLang="zh-TW" dirty="0" smtClean="0"/>
              <a:t>Second level</a:t>
            </a:r>
          </a:p>
          <a:p>
            <a:pPr lvl="2"/>
            <a:r>
              <a:rPr lang="en-US" altLang="zh-TW" dirty="0" smtClean="0"/>
              <a:t>Third level</a:t>
            </a:r>
          </a:p>
          <a:p>
            <a:pPr lvl="3"/>
            <a:r>
              <a:rPr lang="en-US" altLang="zh-TW" dirty="0" smtClean="0"/>
              <a:t>Fourth level</a:t>
            </a:r>
          </a:p>
          <a:p>
            <a:pPr lvl="4"/>
            <a:r>
              <a:rPr lang="en-US" altLang="zh-TW" dirty="0" smtClean="0"/>
              <a:t>Fifth level</a:t>
            </a:r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2935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50000"/>
              </a:spcBef>
              <a:defRPr sz="1400">
                <a:solidFill>
                  <a:schemeClr val="bg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</a:lstStyle>
          <a:p>
            <a:endParaRPr lang="en-US" altLang="zh-TW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31000" y="622935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50000"/>
              </a:spcBef>
              <a:defRPr sz="1400"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</a:lstStyle>
          <a:p>
            <a:fld id="{26500C80-D886-4696-8F1E-49A6AD6AAAEC}" type="slidenum">
              <a:rPr lang="zh-TW" altLang="en-US"/>
              <a:pPr/>
              <a:t>‹#›</a:t>
            </a:fld>
            <a:endParaRPr lang="zh-TW" altLang="zh-TW"/>
          </a:p>
        </p:txBody>
      </p:sp>
      <p:sp>
        <p:nvSpPr>
          <p:cNvPr id="4105" name="Rectangle 9"/>
          <p:cNvSpPr>
            <a:spLocks noChangeArrowheads="1"/>
          </p:cNvSpPr>
          <p:nvPr userDrawn="1"/>
        </p:nvSpPr>
        <p:spPr bwMode="auto">
          <a:xfrm>
            <a:off x="0" y="908050"/>
            <a:ext cx="9144000" cy="144463"/>
          </a:xfrm>
          <a:prstGeom prst="rect">
            <a:avLst/>
          </a:prstGeom>
          <a:solidFill>
            <a:srgbClr val="7F108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587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13500000" algn="ctr" rotWithShape="0">
                    <a:srgbClr val="5C005C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defRPr/>
            </a:pPr>
            <a:endParaRPr kumimoji="1" lang="zh-TW" altLang="en-US">
              <a:latin typeface="Calibri" pitchFamily="34" charset="0"/>
              <a:ea typeface="新細明體" pitchFamily="18" charset="-120"/>
            </a:endParaRPr>
          </a:p>
        </p:txBody>
      </p:sp>
      <p:pic>
        <p:nvPicPr>
          <p:cNvPr id="2060" name="Picture 14" descr="清大書法字 "/>
          <p:cNvPicPr>
            <a:picLocks noChangeAspect="1" noChangeArrowheads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650" y="6210300"/>
            <a:ext cx="2087563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11" name="Text Box 15"/>
          <p:cNvSpPr txBox="1">
            <a:spLocks noChangeArrowheads="1"/>
          </p:cNvSpPr>
          <p:nvPr userDrawn="1"/>
        </p:nvSpPr>
        <p:spPr bwMode="auto">
          <a:xfrm>
            <a:off x="682625" y="6553200"/>
            <a:ext cx="2520950" cy="304800"/>
          </a:xfrm>
          <a:prstGeom prst="rect">
            <a:avLst/>
          </a:prstGeom>
          <a:noFill/>
          <a:ln w="15875">
            <a:noFill/>
            <a:miter lim="800000"/>
            <a:headEnd/>
            <a:tailEnd/>
          </a:ln>
          <a:effectLst>
            <a:prstShdw prst="shdw18" dist="17961" dir="135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kumimoji="1" lang="en-US" altLang="zh-TW" sz="1400">
                <a:solidFill>
                  <a:schemeClr val="bg1"/>
                </a:solidFill>
                <a:latin typeface="Arial" pitchFamily="34" charset="0"/>
                <a:ea typeface="新細明體" pitchFamily="18" charset="-120"/>
              </a:rPr>
              <a:t>National Tsing Hua University</a:t>
            </a:r>
          </a:p>
        </p:txBody>
      </p:sp>
      <p:pic>
        <p:nvPicPr>
          <p:cNvPr id="2062" name="Picture 13" descr="清大LOGO(圓)"/>
          <p:cNvPicPr>
            <a:picLocks noChangeAspect="1" noChangeArrowheads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81725"/>
            <a:ext cx="684213" cy="67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</p:sldLayoutIdLst>
  <p:hf hdr="0" ftr="0" dt="0"/>
  <p:txStyles>
    <p:titleStyle>
      <a:lvl1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panose="020F0502020204030204" pitchFamily="34" charset="0"/>
          <a:ea typeface="標楷體" panose="03000509000000000000" pitchFamily="65" charset="-120"/>
        </a:defRPr>
      </a:lvl2pPr>
      <a:lvl3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panose="020F0502020204030204" pitchFamily="34" charset="0"/>
          <a:ea typeface="標楷體" panose="03000509000000000000" pitchFamily="65" charset="-120"/>
        </a:defRPr>
      </a:lvl3pPr>
      <a:lvl4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panose="020F0502020204030204" pitchFamily="34" charset="0"/>
          <a:ea typeface="標楷體" panose="03000509000000000000" pitchFamily="65" charset="-120"/>
        </a:defRPr>
      </a:lvl4pPr>
      <a:lvl5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panose="020F0502020204030204" pitchFamily="34" charset="0"/>
          <a:ea typeface="標楷體" panose="03000509000000000000" pitchFamily="65" charset="-120"/>
        </a:defRPr>
      </a:lvl5pPr>
      <a:lvl6pPr marL="4572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panose="020F0502020204030204" pitchFamily="34" charset="0"/>
          <a:ea typeface="標楷體" panose="03000509000000000000" pitchFamily="65" charset="-120"/>
        </a:defRPr>
      </a:lvl6pPr>
      <a:lvl7pPr marL="9144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panose="020F0502020204030204" pitchFamily="34" charset="0"/>
          <a:ea typeface="標楷體" panose="03000509000000000000" pitchFamily="65" charset="-120"/>
        </a:defRPr>
      </a:lvl7pPr>
      <a:lvl8pPr marL="13716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panose="020F0502020204030204" pitchFamily="34" charset="0"/>
          <a:ea typeface="標楷體" panose="03000509000000000000" pitchFamily="65" charset="-120"/>
        </a:defRPr>
      </a:lvl8pPr>
      <a:lvl9pPr marL="18288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panose="020F0502020204030204" pitchFamily="34" charset="0"/>
          <a:ea typeface="標楷體" panose="03000509000000000000" pitchFamily="65" charset="-120"/>
        </a:defRPr>
      </a:lvl9pPr>
    </p:titleStyle>
    <p:bodyStyle>
      <a:lvl1pPr marL="342900" indent="-342900" algn="l" rtl="0" eaLnBrk="0" fontAlgn="base" hangingPunct="0">
        <a:spcBef>
          <a:spcPts val="300"/>
        </a:spcBef>
        <a:spcAft>
          <a:spcPct val="0"/>
        </a:spcAft>
        <a:buClr>
          <a:srgbClr val="0000FF"/>
        </a:buClr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ts val="300"/>
        </a:spcBef>
        <a:spcAft>
          <a:spcPct val="0"/>
        </a:spcAft>
        <a:buClr>
          <a:srgbClr val="0000FF"/>
        </a:buClr>
        <a:buFont typeface="Symbol" panose="05050102010706020507" pitchFamily="18" charset="2"/>
        <a:buChar char="-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ts val="300"/>
        </a:spcBef>
        <a:spcAft>
          <a:spcPct val="0"/>
        </a:spcAft>
        <a:buClr>
          <a:srgbClr val="0000FF"/>
        </a:buClr>
        <a:buChar char="•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562100" indent="-228600" algn="l" rtl="0" eaLnBrk="0" fontAlgn="base" hangingPunct="0">
        <a:spcBef>
          <a:spcPts val="300"/>
        </a:spcBef>
        <a:spcAft>
          <a:spcPct val="0"/>
        </a:spcAft>
        <a:buClr>
          <a:srgbClr val="0000FF"/>
        </a:buClr>
        <a:buFont typeface="Wingdings" panose="05000000000000000000" pitchFamily="2" charset="2"/>
        <a:buChar char="­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981200" indent="-228600" algn="l" rtl="0" eaLnBrk="0" fontAlgn="base" hangingPunct="0">
        <a:spcBef>
          <a:spcPts val="300"/>
        </a:spcBef>
        <a:spcAft>
          <a:spcPct val="0"/>
        </a:spcAft>
        <a:buClr>
          <a:srgbClr val="0000FF"/>
        </a:buClr>
        <a:buChar char="–"/>
        <a:defRPr kumimoji="1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0986" name="Rectangle 10"/>
          <p:cNvSpPr>
            <a:spLocks noGrp="1" noChangeArrowheads="1"/>
          </p:cNvSpPr>
          <p:nvPr>
            <p:ph type="ctrTitle"/>
          </p:nvPr>
        </p:nvSpPr>
        <p:spPr>
          <a:xfrm>
            <a:off x="611188" y="1124743"/>
            <a:ext cx="8010525" cy="2382838"/>
          </a:xfrm>
        </p:spPr>
        <p:txBody>
          <a:bodyPr/>
          <a:lstStyle/>
          <a:p>
            <a:r>
              <a:rPr lang="en-US" altLang="zh-TW" sz="3200" b="0" dirty="0">
                <a:solidFill>
                  <a:schemeClr val="accent1"/>
                </a:solidFill>
                <a:latin typeface="+mn-lt"/>
              </a:rPr>
              <a:t>CS4101 </a:t>
            </a:r>
            <a:r>
              <a:rPr lang="en-US" altLang="zh-TW" sz="3200" b="0" dirty="0" smtClean="0">
                <a:solidFill>
                  <a:schemeClr val="accent1"/>
                </a:solidFill>
                <a:latin typeface="+mn-lt"/>
              </a:rPr>
              <a:t>Introduction to Embedded Systems</a:t>
            </a:r>
            <a:r>
              <a:rPr lang="zh-TW" altLang="en-US" dirty="0">
                <a:latin typeface="+mn-lt"/>
              </a:rPr>
              <a:t/>
            </a:r>
            <a:br>
              <a:rPr lang="zh-TW" altLang="en-US" dirty="0">
                <a:latin typeface="+mn-lt"/>
              </a:rPr>
            </a:br>
            <a:r>
              <a:rPr lang="zh-TW" altLang="en-US" dirty="0"/>
              <a:t/>
            </a:r>
            <a:br>
              <a:rPr lang="zh-TW" altLang="en-US" dirty="0"/>
            </a:br>
            <a:r>
              <a:rPr lang="en-US" altLang="zh-TW" dirty="0" smtClean="0"/>
              <a:t>Lab 10: Timer and Interrupt</a:t>
            </a:r>
            <a:endParaRPr lang="en-US" altLang="zh-TW" dirty="0"/>
          </a:p>
        </p:txBody>
      </p:sp>
      <p:sp>
        <p:nvSpPr>
          <p:cNvPr id="510987" name="Rectangle 11"/>
          <p:cNvSpPr>
            <a:spLocks noGrp="1" noChangeArrowheads="1"/>
          </p:cNvSpPr>
          <p:nvPr>
            <p:ph type="subTitle" idx="1"/>
          </p:nvPr>
        </p:nvSpPr>
        <p:spPr>
          <a:xfrm>
            <a:off x="755650" y="4148931"/>
            <a:ext cx="7778750" cy="1584325"/>
          </a:xfrm>
        </p:spPr>
        <p:txBody>
          <a:bodyPr/>
          <a:lstStyle/>
          <a:p>
            <a:r>
              <a:rPr lang="en-US" altLang="zh-TW" sz="2800"/>
              <a:t>Prof. Chung-Ta King</a:t>
            </a:r>
          </a:p>
          <a:p>
            <a:r>
              <a:rPr lang="en-US" altLang="zh-TW" sz="2400"/>
              <a:t>Department of Computer Science</a:t>
            </a:r>
          </a:p>
          <a:p>
            <a:r>
              <a:rPr lang="en-US" altLang="zh-TW" sz="2400"/>
              <a:t>National Tsing Hua University, Taiwan</a:t>
            </a:r>
            <a:endParaRPr lang="zh-TW" altLang="en-US" sz="2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標題 4"/>
          <p:cNvSpPr>
            <a:spLocks noGrp="1"/>
          </p:cNvSpPr>
          <p:nvPr>
            <p:ph type="title"/>
          </p:nvPr>
        </p:nvSpPr>
        <p:spPr/>
        <p:txBody>
          <a:bodyPr anchor="b"/>
          <a:lstStyle/>
          <a:p>
            <a:pPr eaLnBrk="1" hangingPunct="1"/>
            <a:r>
              <a:rPr lang="en-US" altLang="zh-TW" dirty="0" smtClean="0"/>
              <a:t>Example of Button Interrupt  </a:t>
            </a:r>
            <a:endParaRPr lang="zh-TW" altLang="en-US" sz="2400" dirty="0" smtClean="0"/>
          </a:p>
        </p:txBody>
      </p:sp>
      <p:graphicFrame>
        <p:nvGraphicFramePr>
          <p:cNvPr id="7" name="Group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8975392"/>
              </p:ext>
            </p:extLst>
          </p:nvPr>
        </p:nvGraphicFramePr>
        <p:xfrm>
          <a:off x="395536" y="1124744"/>
          <a:ext cx="8353425" cy="4968240"/>
        </p:xfrm>
        <a:graphic>
          <a:graphicData uri="http://schemas.openxmlformats.org/drawingml/2006/table">
            <a:tbl>
              <a:tblPr/>
              <a:tblGrid>
                <a:gridCol w="8353425"/>
              </a:tblGrid>
              <a:tr h="41767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#if defined BSP_BUTTON1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	#define PIN_BTN1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	GPIO_PIN_STRUCT pin_btn1[] = {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		BSP_BUTTON1 | </a:t>
                      </a: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GPIO_PIN_IRQ_FALLING</a:t>
                      </a: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,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		GPIO_LIST_END};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#</a:t>
                      </a:r>
                      <a:r>
                        <a:rPr kumimoji="0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endif</a:t>
                      </a:r>
                      <a:endParaRPr kumimoji="0" lang="en-US" altLang="zh-TW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新細明體" charset="-120"/>
                        <a:cs typeface="Courier New" pitchFamily="49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void </a:t>
                      </a:r>
                      <a:r>
                        <a:rPr kumimoji="0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Main_task</a:t>
                      </a: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(uint32_t </a:t>
                      </a:r>
                      <a:r>
                        <a:rPr kumimoji="0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initial_data</a:t>
                      </a: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) {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  //</a:t>
                      </a:r>
                      <a:r>
                        <a:rPr kumimoji="0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gpio</a:t>
                      </a: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 sw1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  port_file_btn1 = </a:t>
                      </a:r>
                      <a:r>
                        <a:rPr kumimoji="0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fopen</a:t>
                      </a: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("</a:t>
                      </a:r>
                      <a:r>
                        <a:rPr kumimoji="0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gpio:read</a:t>
                      </a: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",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                           (char*) &amp;pin_btn1 );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  </a:t>
                      </a:r>
                      <a:r>
                        <a:rPr kumimoji="0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ioctl</a:t>
                      </a: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(port_file_btn1, </a:t>
                      </a: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GPIO_IOCTL_SET_IRQ_FUNCTION</a:t>
                      </a: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,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          (void*)btn_1_INT_callback); 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}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void btn_1_INT_callback(void) {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	</a:t>
                      </a:r>
                      <a:r>
                        <a:rPr kumimoji="0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printf</a:t>
                      </a: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("BTN_1\n");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}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</a:tr>
            </a:tbl>
          </a:graphicData>
        </a:graphic>
      </p:graphicFrame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75EAD3E7-B039-4A93-AACD-1369AB5C0DA9}" type="slidenum">
              <a:rPr lang="zh-TW" altLang="en-US" smtClean="0"/>
              <a:pPr>
                <a:defRPr/>
              </a:pPr>
              <a:t>9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747726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Example of Interrupts (1/3)</a:t>
            </a:r>
          </a:p>
        </p:txBody>
      </p:sp>
      <p:sp>
        <p:nvSpPr>
          <p:cNvPr id="31746" name="Rectangle 1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 smtClean="0"/>
              <a:t>Install an ISR that will call the previous ISR, which is the BSP-provided periodic timer ISR.</a:t>
            </a:r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5EAD3E7-B039-4A93-AACD-1369AB5C0DA9}" type="slidenum">
              <a:rPr lang="zh-TW" altLang="en-US" smtClean="0"/>
              <a:pPr/>
              <a:t>10</a:t>
            </a:fld>
            <a:endParaRPr lang="zh-TW" altLang="zh-TW"/>
          </a:p>
        </p:txBody>
      </p:sp>
      <p:graphicFrame>
        <p:nvGraphicFramePr>
          <p:cNvPr id="35852" name="Group 12"/>
          <p:cNvGraphicFramePr>
            <a:graphicFrameLocks noGrp="1"/>
          </p:cNvGraphicFramePr>
          <p:nvPr>
            <p:ph sz="half" idx="4294967295"/>
            <p:extLst/>
          </p:nvPr>
        </p:nvGraphicFramePr>
        <p:xfrm>
          <a:off x="467544" y="2128232"/>
          <a:ext cx="8280400" cy="3749040"/>
        </p:xfrm>
        <a:graphic>
          <a:graphicData uri="http://schemas.openxmlformats.org/drawingml/2006/table">
            <a:tbl>
              <a:tblPr/>
              <a:tblGrid>
                <a:gridCol w="8280400"/>
              </a:tblGrid>
              <a:tr h="37433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#include &lt;</a:t>
                      </a:r>
                      <a:r>
                        <a:rPr kumimoji="0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mqx.h</a:t>
                      </a: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&gt;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#include &lt;</a:t>
                      </a:r>
                      <a:r>
                        <a:rPr kumimoji="0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bsp.h</a:t>
                      </a: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&gt;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#define MAIN_TASK 10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extern void </a:t>
                      </a:r>
                      <a:r>
                        <a:rPr kumimoji="0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main_task</a:t>
                      </a: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(uint_32);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extern void </a:t>
                      </a:r>
                      <a:r>
                        <a:rPr kumimoji="0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new_tick_isr</a:t>
                      </a: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(pointer);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const</a:t>
                      </a: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 TASK_TEMPLATE_STRUCT  </a:t>
                      </a:r>
                      <a:r>
                        <a:rPr kumimoji="0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MQX_template_list</a:t>
                      </a: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[] = {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  /* Task Index, Function,  Stack, Priority, Name,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     Attributes,          </a:t>
                      </a:r>
                      <a:r>
                        <a:rPr kumimoji="0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Param</a:t>
                      </a: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, Time Slice */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  { MAIN_TASK,  </a:t>
                      </a:r>
                      <a:r>
                        <a:rPr kumimoji="0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main_task</a:t>
                      </a: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, 2000,  8,        "Main",     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    MQX_AUTO_START_TASK, 0,     0 },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  { 0 }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};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98066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標題 4"/>
          <p:cNvSpPr>
            <a:spLocks noGrp="1"/>
          </p:cNvSpPr>
          <p:nvPr>
            <p:ph type="title" idx="4294967295"/>
          </p:nvPr>
        </p:nvSpPr>
        <p:spPr/>
        <p:txBody>
          <a:bodyPr anchor="b"/>
          <a:lstStyle/>
          <a:p>
            <a:pPr eaLnBrk="1" hangingPunct="1"/>
            <a:r>
              <a:rPr lang="en-US" altLang="zh-TW" smtClean="0"/>
              <a:t>Example of Interrupts (2/3)</a:t>
            </a:r>
            <a:endParaRPr lang="zh-TW" altLang="en-US" sz="2400" smtClean="0"/>
          </a:p>
        </p:txBody>
      </p:sp>
      <p:graphicFrame>
        <p:nvGraphicFramePr>
          <p:cNvPr id="36873" name="Group 9"/>
          <p:cNvGraphicFramePr>
            <a:graphicFrameLocks noGrp="1"/>
          </p:cNvGraphicFramePr>
          <p:nvPr>
            <p:extLst/>
          </p:nvPr>
        </p:nvGraphicFramePr>
        <p:xfrm>
          <a:off x="395536" y="1196752"/>
          <a:ext cx="8353425" cy="4785360"/>
        </p:xfrm>
        <a:graphic>
          <a:graphicData uri="http://schemas.openxmlformats.org/drawingml/2006/table">
            <a:tbl>
              <a:tblPr/>
              <a:tblGrid>
                <a:gridCol w="8353425"/>
              </a:tblGrid>
              <a:tr h="41767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typedef</a:t>
                      </a: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 </a:t>
                      </a:r>
                      <a:r>
                        <a:rPr kumimoji="0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struct</a:t>
                      </a: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 </a:t>
                      </a:r>
                      <a:r>
                        <a:rPr kumimoji="0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my_isr_struct</a:t>
                      </a: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 {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   pointer    OLD_ISR_DATA;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   void       (_CODE_PTR_ OLD_ISR)(pointer);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   _</a:t>
                      </a:r>
                      <a:r>
                        <a:rPr kumimoji="0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mqx_uint</a:t>
                      </a: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  TICK_COUNT;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} MY_ISR_STRUCT, _PTR_ MY_ISR_STRUCT_PTR;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en-US" altLang="zh-TW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新細明體" charset="-120"/>
                        <a:cs typeface="Courier New" pitchFamily="49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void </a:t>
                      </a:r>
                      <a:r>
                        <a:rPr kumimoji="0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new_tick_isr</a:t>
                      </a: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(pointer </a:t>
                      </a:r>
                      <a:r>
                        <a:rPr kumimoji="0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user_isr_ptr</a:t>
                      </a: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) {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  MY_ISR_STRUCT_PTR  </a:t>
                      </a:r>
                      <a:r>
                        <a:rPr kumimoji="0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isr_ptr</a:t>
                      </a: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  </a:t>
                      </a:r>
                      <a:r>
                        <a:rPr kumimoji="0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isr_ptr</a:t>
                      </a: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 = (MY_ISR_STRUCT_PTR)</a:t>
                      </a:r>
                      <a:r>
                        <a:rPr kumimoji="0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user_isr_ptr</a:t>
                      </a: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  </a:t>
                      </a:r>
                      <a:r>
                        <a:rPr kumimoji="0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isr_ptr</a:t>
                      </a: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-&gt;TICK_COUNT++;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  /* Chain to the previous </a:t>
                      </a:r>
                      <a:r>
                        <a:rPr kumimoji="0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notifier</a:t>
                      </a: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 */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  (*</a:t>
                      </a:r>
                      <a:r>
                        <a:rPr kumimoji="0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isr_ptr</a:t>
                      </a: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-&gt;OLD_ISR)(</a:t>
                      </a:r>
                      <a:r>
                        <a:rPr kumimoji="0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isr_ptr</a:t>
                      </a: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-&gt;OLD_ISR_DATA);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}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</a:tr>
            </a:tbl>
          </a:graphicData>
        </a:graphic>
      </p:graphicFrame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AD4F8DA-99A1-4CF9-A981-2621FECEC23E}" type="slidenum">
              <a:rPr lang="zh-TW" altLang="en-US" smtClean="0"/>
              <a:pPr>
                <a:defRPr/>
              </a:pPr>
              <a:t>11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339549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標題 4"/>
          <p:cNvSpPr>
            <a:spLocks noGrp="1"/>
          </p:cNvSpPr>
          <p:nvPr>
            <p:ph type="title" idx="4294967295"/>
          </p:nvPr>
        </p:nvSpPr>
        <p:spPr/>
        <p:txBody>
          <a:bodyPr anchor="b"/>
          <a:lstStyle/>
          <a:p>
            <a:pPr eaLnBrk="1" hangingPunct="1"/>
            <a:r>
              <a:rPr lang="en-US" altLang="zh-TW" smtClean="0"/>
              <a:t>Example of Interrupts (3/3)</a:t>
            </a:r>
            <a:endParaRPr lang="zh-TW" altLang="en-US" sz="2400" smtClean="0"/>
          </a:p>
        </p:txBody>
      </p:sp>
      <p:graphicFrame>
        <p:nvGraphicFramePr>
          <p:cNvPr id="38922" name="Group 10"/>
          <p:cNvGraphicFramePr>
            <a:graphicFrameLocks noGrp="1"/>
          </p:cNvGraphicFramePr>
          <p:nvPr>
            <p:extLst/>
          </p:nvPr>
        </p:nvGraphicFramePr>
        <p:xfrm>
          <a:off x="468313" y="1074256"/>
          <a:ext cx="8353425" cy="5019040"/>
        </p:xfrm>
        <a:graphic>
          <a:graphicData uri="http://schemas.openxmlformats.org/drawingml/2006/table">
            <a:tbl>
              <a:tblPr/>
              <a:tblGrid>
                <a:gridCol w="8353425"/>
              </a:tblGrid>
              <a:tr h="41767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void </a:t>
                      </a:r>
                      <a:r>
                        <a:rPr kumimoji="0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main_task</a:t>
                      </a: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(uint_32 </a:t>
                      </a:r>
                      <a:r>
                        <a:rPr kumimoji="0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initial_data</a:t>
                      </a: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) {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  MY_ISR_STRUCT_PTR  </a:t>
                      </a:r>
                      <a:r>
                        <a:rPr kumimoji="0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isr_ptr</a:t>
                      </a: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  </a:t>
                      </a:r>
                      <a:r>
                        <a:rPr kumimoji="0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isr_ptr</a:t>
                      </a: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 =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   _</a:t>
                      </a:r>
                      <a:r>
                        <a:rPr kumimoji="0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mem_alloc_zero</a:t>
                      </a: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((_</a:t>
                      </a:r>
                      <a:r>
                        <a:rPr kumimoji="0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mem_size</a:t>
                      </a: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)</a:t>
                      </a:r>
                      <a:r>
                        <a:rPr kumimoji="0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sizeof</a:t>
                      </a: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(MY_ISR_STRUCT));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  </a:t>
                      </a:r>
                      <a:r>
                        <a:rPr kumimoji="0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isr_ptr</a:t>
                      </a: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-&gt;TICK_COUNT = 0;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  </a:t>
                      </a:r>
                      <a:r>
                        <a:rPr kumimoji="0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isr_ptr</a:t>
                      </a: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-&gt;OLD_ISR_DATA =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      </a:t>
                      </a: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_</a:t>
                      </a:r>
                      <a:r>
                        <a:rPr kumimoji="0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int_get_isr_data</a:t>
                      </a: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(BSP_TIMER_INTERRUPT_VECTOR);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  </a:t>
                      </a:r>
                      <a:r>
                        <a:rPr kumimoji="0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isr_ptr</a:t>
                      </a: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-&gt;OLD_ISR =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      </a:t>
                      </a: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_</a:t>
                      </a:r>
                      <a:r>
                        <a:rPr kumimoji="0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int_get_isr</a:t>
                      </a: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(BSP_TIMER_INTERRUPT_VECTOR);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  </a:t>
                      </a: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_</a:t>
                      </a:r>
                      <a:r>
                        <a:rPr kumimoji="0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int_install_isr</a:t>
                      </a: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(BSP_TIMER_INTERRUPT_VECTOR,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                   </a:t>
                      </a:r>
                      <a:r>
                        <a:rPr kumimoji="0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new_tick_isr</a:t>
                      </a: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, </a:t>
                      </a:r>
                      <a:r>
                        <a:rPr kumimoji="0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isr_ptr</a:t>
                      </a: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);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  _</a:t>
                      </a:r>
                      <a:r>
                        <a:rPr kumimoji="0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time_delay_ticks</a:t>
                      </a: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(200);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  </a:t>
                      </a:r>
                      <a:r>
                        <a:rPr kumimoji="0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printf</a:t>
                      </a: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("\</a:t>
                      </a:r>
                      <a:r>
                        <a:rPr kumimoji="0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nTick</a:t>
                      </a: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 count = %d\n", </a:t>
                      </a:r>
                      <a:r>
                        <a:rPr kumimoji="0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isr_ptr</a:t>
                      </a: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-&gt;TICK_COUNT);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  _</a:t>
                      </a:r>
                      <a:r>
                        <a:rPr kumimoji="0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task_block</a:t>
                      </a: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();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}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</a:tr>
            </a:tbl>
          </a:graphicData>
        </a:graphic>
      </p:graphicFrame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AD4F8DA-99A1-4CF9-A981-2621FECEC23E}" type="slidenum">
              <a:rPr lang="zh-TW" altLang="en-US" smtClean="0"/>
              <a:pPr>
                <a:defRPr/>
              </a:pPr>
              <a:t>12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24389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Basic Lab</a:t>
            </a:r>
            <a:endParaRPr lang="zh-TW" altLang="en-US" dirty="0" smtClean="0"/>
          </a:p>
        </p:txBody>
      </p:sp>
      <p:sp>
        <p:nvSpPr>
          <p:cNvPr id="48130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Create a print task, which print “Hello, World!” every second continuously. </a:t>
            </a:r>
          </a:p>
          <a:p>
            <a:r>
              <a:rPr lang="en-US" altLang="zh-TW" dirty="0" smtClean="0"/>
              <a:t>Use interrupt to monitor button1 and button2.</a:t>
            </a:r>
          </a:p>
          <a:p>
            <a:pPr lvl="1"/>
            <a:r>
              <a:rPr lang="en-US" altLang="zh-TW" dirty="0" smtClean="0"/>
              <a:t>When button1 is pressed, flash the red LED (ON 0.3 sec and OFF 0.7 sec). Turn off the LED when it is released.</a:t>
            </a:r>
          </a:p>
          <a:p>
            <a:pPr lvl="1"/>
            <a:r>
              <a:rPr lang="en-US" altLang="zh-TW" dirty="0" smtClean="0"/>
              <a:t>When button2 is pressed, flash the green LED (ON 0.5 sec and OFF 0.5 sec). Turn off the LED when it is released.</a:t>
            </a:r>
          </a:p>
          <a:p>
            <a:r>
              <a:rPr lang="en-US" altLang="zh-TW" dirty="0" smtClean="0"/>
              <a:t>Note that the print task must print “Hello, World!” even when the buttons are pressed.</a:t>
            </a:r>
          </a:p>
          <a:p>
            <a:r>
              <a:rPr lang="en-US" altLang="zh-TW" sz="2400" dirty="0" smtClean="0"/>
              <a:t>Hint1: create one task to handle one event and make all events interrupt-driven</a:t>
            </a:r>
          </a:p>
          <a:p>
            <a:r>
              <a:rPr lang="en-US" altLang="zh-TW" sz="2400" dirty="0" smtClean="0"/>
              <a:t>Hint2</a:t>
            </a:r>
            <a:r>
              <a:rPr lang="en-US" altLang="zh-TW" sz="2400" dirty="0" smtClean="0"/>
              <a:t>: add </a:t>
            </a:r>
            <a:r>
              <a:rPr lang="en-US" altLang="zh-TW" sz="2400" dirty="0" smtClean="0"/>
              <a:t>in </a:t>
            </a:r>
            <a:r>
              <a:rPr lang="en-US" altLang="zh-TW" sz="2400" dirty="0" err="1" smtClean="0"/>
              <a:t>user_config.h</a:t>
            </a:r>
            <a:r>
              <a:rPr lang="en-US" altLang="zh-TW" sz="2400" dirty="0" smtClean="0"/>
              <a:t> </a:t>
            </a:r>
            <a:r>
              <a:rPr lang="zh-TW" altLang="en-US" sz="2400" dirty="0" smtClean="0"/>
              <a:t>→</a:t>
            </a:r>
            <a:r>
              <a:rPr lang="en-US" altLang="zh-TW" sz="2400" dirty="0" smtClean="0"/>
              <a:t>#define</a:t>
            </a:r>
            <a:r>
              <a:rPr lang="zh-TW" altLang="en-US" sz="2400" dirty="0" smtClean="0"/>
              <a:t> </a:t>
            </a:r>
            <a:r>
              <a:rPr lang="en-US" altLang="zh-TW" sz="2400" dirty="0" smtClean="0"/>
              <a:t>MQX_USE_TIMER</a:t>
            </a:r>
            <a:r>
              <a:rPr lang="zh-TW" altLang="en-US" sz="2400" dirty="0" smtClean="0"/>
              <a:t>  </a:t>
            </a:r>
            <a:r>
              <a:rPr lang="en-US" altLang="zh-TW" sz="2400" dirty="0" smtClean="0"/>
              <a:t>1</a:t>
            </a:r>
            <a:endParaRPr lang="zh-TW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1991496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Bonus Lab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Implement a game to measure your responsiveness</a:t>
            </a:r>
          </a:p>
          <a:p>
            <a:pPr lvl="1"/>
            <a:r>
              <a:rPr lang="en-US" altLang="zh-TW" dirty="0" smtClean="0"/>
              <a:t>The Tower system flashes green LED at 1 sec</a:t>
            </a:r>
          </a:p>
          <a:p>
            <a:pPr lvl="1"/>
            <a:r>
              <a:rPr lang="en-US" altLang="zh-TW" dirty="0" smtClean="0"/>
              <a:t>You press button1 to stop LED flashing and start a new run of the game</a:t>
            </a:r>
          </a:p>
          <a:p>
            <a:pPr lvl="1"/>
            <a:r>
              <a:rPr lang="en-US" altLang="zh-TW" dirty="0" smtClean="0"/>
              <a:t>The Tower system waits for a random time to turn on the red LED. When you see the red LED is on, press button2</a:t>
            </a:r>
          </a:p>
          <a:p>
            <a:pPr lvl="1"/>
            <a:r>
              <a:rPr lang="en-US" altLang="zh-TW" dirty="0" smtClean="0"/>
              <a:t>If the interval from LED on to button2 press is </a:t>
            </a:r>
            <a:r>
              <a:rPr lang="en-US" altLang="zh-TW" dirty="0" smtClean="0"/>
              <a:t>smaller than a threshold, both red and green LED flash at 1 sec. Otherwise, red LED flash at 0.5 sec. Your response time is also printed on the screen.</a:t>
            </a:r>
          </a:p>
          <a:p>
            <a:pPr lvl="1"/>
            <a:r>
              <a:rPr lang="en-US" altLang="zh-TW" dirty="0" smtClean="0"/>
              <a:t>After 5 sec, return to flashing green LED at 1 sec and wait for next run 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E0E5158-C86D-4FBE-8AA1-8CB99B8A8A8C}" type="slidenum">
              <a:rPr lang="zh-TW" altLang="en-US" smtClean="0"/>
              <a:pPr/>
              <a:t>14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5606130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Introduction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In this lab, we will learn</a:t>
            </a:r>
          </a:p>
          <a:p>
            <a:pPr lvl="1"/>
            <a:r>
              <a:rPr lang="en-US" altLang="zh-TW" dirty="0" smtClean="0"/>
              <a:t>Timer and interrupt of MQX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E0E5158-C86D-4FBE-8AA1-8CB99B8A8A8C}" type="slidenum">
              <a:rPr lang="zh-TW" altLang="en-US" smtClean="0"/>
              <a:pPr/>
              <a:t>1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0077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Timers</a:t>
            </a:r>
            <a:endParaRPr lang="zh-TW" altLang="en-US" dirty="0" smtClean="0"/>
          </a:p>
        </p:txBody>
      </p:sp>
      <p:sp>
        <p:nvSpPr>
          <p:cNvPr id="20482" name="Rectangle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 smtClean="0"/>
              <a:t>Create timer component:</a:t>
            </a:r>
          </a:p>
          <a:p>
            <a:pPr lvl="1"/>
            <a:r>
              <a:rPr lang="en-US" altLang="zh-TW" dirty="0" smtClean="0"/>
              <a:t>A timer component and associated Timer task can be explicitly created by </a:t>
            </a:r>
            <a:r>
              <a:rPr lang="en-US" altLang="zh-TW" dirty="0"/>
              <a:t>calling </a:t>
            </a:r>
            <a:r>
              <a:rPr lang="en-US" altLang="zh-TW" b="1" dirty="0"/>
              <a:t>_</a:t>
            </a:r>
            <a:r>
              <a:rPr lang="en-US" altLang="zh-TW" b="1" dirty="0" err="1"/>
              <a:t>timer_create_component</a:t>
            </a:r>
            <a:r>
              <a:rPr lang="en-US" altLang="zh-TW" b="1" dirty="0"/>
              <a:t>() </a:t>
            </a:r>
            <a:r>
              <a:rPr lang="en-US" altLang="zh-TW" dirty="0"/>
              <a:t>with the </a:t>
            </a:r>
            <a:r>
              <a:rPr lang="en-US" altLang="zh-TW" dirty="0" smtClean="0"/>
              <a:t>priority and </a:t>
            </a:r>
            <a:r>
              <a:rPr lang="en-US" altLang="zh-TW" dirty="0"/>
              <a:t>stack size for Timer </a:t>
            </a:r>
            <a:r>
              <a:rPr lang="en-US" altLang="zh-TW" dirty="0" smtClean="0"/>
              <a:t>task. </a:t>
            </a:r>
          </a:p>
          <a:p>
            <a:pPr lvl="1"/>
            <a:r>
              <a:rPr lang="en-US" altLang="zh-TW" dirty="0" smtClean="0"/>
              <a:t>Timer task manages </a:t>
            </a:r>
            <a:r>
              <a:rPr lang="en-US" altLang="zh-TW" dirty="0"/>
              <a:t>timer queues and provides a context </a:t>
            </a:r>
            <a:r>
              <a:rPr lang="en-US" altLang="zh-TW" dirty="0" smtClean="0"/>
              <a:t>for </a:t>
            </a:r>
            <a:r>
              <a:rPr lang="en-US" altLang="zh-TW" dirty="0"/>
              <a:t>notification functions</a:t>
            </a:r>
            <a:r>
              <a:rPr lang="en-US" altLang="zh-TW" dirty="0" smtClean="0"/>
              <a:t>.</a:t>
            </a:r>
          </a:p>
          <a:p>
            <a:r>
              <a:rPr lang="en-US" altLang="zh-TW" dirty="0" smtClean="0"/>
              <a:t>Start timers:</a:t>
            </a:r>
          </a:p>
          <a:p>
            <a:pPr lvl="1"/>
            <a:r>
              <a:rPr lang="en-US" altLang="zh-TW" dirty="0" smtClean="0"/>
              <a:t>Start </a:t>
            </a:r>
            <a:r>
              <a:rPr lang="en-US" altLang="zh-TW" dirty="0"/>
              <a:t>a timer with </a:t>
            </a:r>
            <a:r>
              <a:rPr lang="en-US" altLang="zh-TW" dirty="0" smtClean="0"/>
              <a:t>calls such as </a:t>
            </a:r>
            <a:r>
              <a:rPr lang="en-US" altLang="zh-TW" b="1" dirty="0"/>
              <a:t>_</a:t>
            </a:r>
            <a:r>
              <a:rPr lang="en-US" altLang="zh-TW" b="1" dirty="0" err="1"/>
              <a:t>timer_start_periodic_at</a:t>
            </a:r>
            <a:r>
              <a:rPr lang="en-US" altLang="zh-TW" b="1" dirty="0" smtClean="0"/>
              <a:t>()</a:t>
            </a:r>
            <a:r>
              <a:rPr lang="en-US" altLang="zh-TW" dirty="0" smtClean="0"/>
              <a:t> </a:t>
            </a:r>
            <a:r>
              <a:rPr lang="en-US" altLang="zh-TW" b="1" dirty="0" smtClean="0"/>
              <a:t>_</a:t>
            </a:r>
            <a:r>
              <a:rPr lang="en-US" altLang="zh-TW" b="1" dirty="0" err="1"/>
              <a:t>timer_start_oneshot_after_ticks</a:t>
            </a:r>
            <a:r>
              <a:rPr lang="en-US" altLang="zh-TW" b="1" dirty="0" smtClean="0"/>
              <a:t>() </a:t>
            </a:r>
            <a:r>
              <a:rPr lang="en-US" altLang="zh-TW" dirty="0" smtClean="0"/>
              <a:t> </a:t>
            </a:r>
          </a:p>
          <a:p>
            <a:pPr lvl="1"/>
            <a:r>
              <a:rPr lang="en-US" altLang="zh-TW" dirty="0" smtClean="0"/>
              <a:t>MQX then inserts </a:t>
            </a:r>
            <a:r>
              <a:rPr lang="en-US" altLang="zh-TW" dirty="0"/>
              <a:t>a timer request into the queue of outstanding timers</a:t>
            </a:r>
            <a:r>
              <a:rPr lang="en-US" altLang="zh-TW" dirty="0" smtClean="0"/>
              <a:t>. </a:t>
            </a:r>
          </a:p>
          <a:p>
            <a:pPr lvl="1"/>
            <a:r>
              <a:rPr lang="en-US" altLang="zh-TW" dirty="0" smtClean="0"/>
              <a:t>When </a:t>
            </a:r>
            <a:r>
              <a:rPr lang="en-US" altLang="zh-TW" dirty="0"/>
              <a:t>the timer expires, the notification function runs.</a:t>
            </a:r>
            <a:endParaRPr lang="en-US" altLang="zh-TW" dirty="0" smtClean="0"/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5EAD3E7-B039-4A93-AACD-1369AB5C0DA9}" type="slidenum">
              <a:rPr lang="zh-TW" altLang="en-US" smtClean="0"/>
              <a:pPr/>
              <a:t>2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3590469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Example of Timers</a:t>
            </a:r>
            <a:endParaRPr lang="zh-TW" altLang="en-US" dirty="0" smtClean="0"/>
          </a:p>
        </p:txBody>
      </p:sp>
      <p:sp>
        <p:nvSpPr>
          <p:cNvPr id="20482" name="Rectangle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 smtClean="0"/>
              <a:t>Simulate a LED being turned on and off every second</a:t>
            </a:r>
          </a:p>
          <a:p>
            <a:pPr lvl="1"/>
            <a:r>
              <a:rPr lang="en-US" altLang="zh-TW" dirty="0" smtClean="0"/>
              <a:t>One timer turns the LED on, and another turns it off. </a:t>
            </a:r>
          </a:p>
          <a:p>
            <a:pPr lvl="1"/>
            <a:r>
              <a:rPr lang="en-US" altLang="zh-TW" dirty="0" smtClean="0"/>
              <a:t>Each timer has a period of 2 seconds with an offset of 1 second between them. </a:t>
            </a:r>
          </a:p>
          <a:p>
            <a:pPr lvl="1"/>
            <a:r>
              <a:rPr lang="en-US" altLang="zh-TW" dirty="0" smtClean="0"/>
              <a:t>Task runs for 6 seconds. </a:t>
            </a:r>
            <a:endParaRPr lang="zh-TW" altLang="en-US" dirty="0" smtClean="0"/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5EAD3E7-B039-4A93-AACD-1369AB5C0DA9}" type="slidenum">
              <a:rPr lang="zh-TW" altLang="en-US" smtClean="0"/>
              <a:pPr/>
              <a:t>3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336696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標題 4"/>
          <p:cNvSpPr>
            <a:spLocks noGrp="1"/>
          </p:cNvSpPr>
          <p:nvPr>
            <p:ph type="title" idx="4294967295"/>
          </p:nvPr>
        </p:nvSpPr>
        <p:spPr/>
        <p:txBody>
          <a:bodyPr anchor="b"/>
          <a:lstStyle/>
          <a:p>
            <a:pPr eaLnBrk="1" hangingPunct="1"/>
            <a:r>
              <a:rPr lang="en-US" altLang="zh-TW" smtClean="0"/>
              <a:t>Example of Timers (1/3)</a:t>
            </a:r>
            <a:endParaRPr lang="zh-TW" altLang="en-US" sz="2400" smtClean="0"/>
          </a:p>
        </p:txBody>
      </p:sp>
      <p:graphicFrame>
        <p:nvGraphicFramePr>
          <p:cNvPr id="21513" name="Group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22246832"/>
              </p:ext>
            </p:extLst>
          </p:nvPr>
        </p:nvGraphicFramePr>
        <p:xfrm>
          <a:off x="395536" y="1174968"/>
          <a:ext cx="8353425" cy="5486400"/>
        </p:xfrm>
        <a:graphic>
          <a:graphicData uri="http://schemas.openxmlformats.org/drawingml/2006/table">
            <a:tbl>
              <a:tblPr/>
              <a:tblGrid>
                <a:gridCol w="8353425"/>
              </a:tblGrid>
              <a:tr h="46085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#include &lt;</a:t>
                      </a:r>
                      <a:r>
                        <a:rPr kumimoji="0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mqx.h</a:t>
                      </a: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&gt;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#include &lt;</a:t>
                      </a:r>
                      <a:r>
                        <a:rPr kumimoji="0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bsp.h</a:t>
                      </a: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&gt;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#include &lt;</a:t>
                      </a:r>
                      <a:r>
                        <a:rPr kumimoji="0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fio.h</a:t>
                      </a: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&gt;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#include &lt;</a:t>
                      </a:r>
                      <a:r>
                        <a:rPr kumimoji="0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timer.h</a:t>
                      </a: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&gt;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#define TIMER_TASK_PRIORITY  2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#define TIMER_STACK_SIZE     2000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#define MAIN_TASK      10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MQX_FILE_PTR port_file_btn1;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extern void </a:t>
                      </a:r>
                      <a:r>
                        <a:rPr kumimoji="0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main_task</a:t>
                      </a: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(uint32_t);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void btn_1_INT_callback(void);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const</a:t>
                      </a: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 TASK_TEMPLATE_STRUCT  </a:t>
                      </a:r>
                      <a:r>
                        <a:rPr kumimoji="0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MQX_template_list</a:t>
                      </a: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[] = {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  /* Task Index, Function, Stack, Priority,  Name,    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     Attributes, </a:t>
                      </a:r>
                      <a:r>
                        <a:rPr kumimoji="0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Param</a:t>
                      </a: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, Time Slice */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  { MAIN_TASK,  </a:t>
                      </a:r>
                      <a:r>
                        <a:rPr kumimoji="0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main_task</a:t>
                      </a: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,  2000,  8,        "Main",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    MQX_AUTO_START_TASK, 0,     0 },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  { 0 }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};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</a:tr>
            </a:tbl>
          </a:graphicData>
        </a:graphic>
      </p:graphicFrame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AD4F8DA-99A1-4CF9-A981-2621FECEC23E}" type="slidenum">
              <a:rPr lang="zh-TW" altLang="en-US" smtClean="0"/>
              <a:pPr>
                <a:defRPr/>
              </a:pPr>
              <a:t>4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502474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標題 4"/>
          <p:cNvSpPr>
            <a:spLocks noGrp="1"/>
          </p:cNvSpPr>
          <p:nvPr>
            <p:ph type="title" idx="4294967295"/>
          </p:nvPr>
        </p:nvSpPr>
        <p:spPr/>
        <p:txBody>
          <a:bodyPr anchor="b"/>
          <a:lstStyle/>
          <a:p>
            <a:pPr eaLnBrk="1" hangingPunct="1"/>
            <a:r>
              <a:rPr lang="en-US" altLang="zh-TW" smtClean="0"/>
              <a:t>Example of Timers (2/3)</a:t>
            </a:r>
            <a:endParaRPr lang="zh-TW" altLang="en-US" sz="2400" smtClean="0"/>
          </a:p>
        </p:txBody>
      </p:sp>
      <p:graphicFrame>
        <p:nvGraphicFramePr>
          <p:cNvPr id="26634" name="Group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58269232"/>
              </p:ext>
            </p:extLst>
          </p:nvPr>
        </p:nvGraphicFramePr>
        <p:xfrm>
          <a:off x="395536" y="1350992"/>
          <a:ext cx="8353425" cy="4526280"/>
        </p:xfrm>
        <a:graphic>
          <a:graphicData uri="http://schemas.openxmlformats.org/drawingml/2006/table">
            <a:tbl>
              <a:tblPr/>
              <a:tblGrid>
                <a:gridCol w="8353425"/>
              </a:tblGrid>
              <a:tr h="41767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static void </a:t>
                      </a:r>
                      <a:r>
                        <a:rPr kumimoji="0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LED_on</a:t>
                      </a: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(_</a:t>
                      </a:r>
                      <a:r>
                        <a:rPr kumimoji="0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timer_id</a:t>
                      </a: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 id, void* </a:t>
                      </a:r>
                      <a:r>
                        <a:rPr kumimoji="0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data_ptr</a:t>
                      </a: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,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      MQX_TICK_STRUCT_PTR </a:t>
                      </a:r>
                      <a:r>
                        <a:rPr kumimoji="0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tick_ptr</a:t>
                      </a: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{ /* turn on LED */ }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en-US" altLang="zh-TW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新細明體" charset="-120"/>
                        <a:cs typeface="Courier New" pitchFamily="49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static void </a:t>
                      </a:r>
                      <a:r>
                        <a:rPr kumimoji="0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LED_off</a:t>
                      </a: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(_</a:t>
                      </a:r>
                      <a:r>
                        <a:rPr kumimoji="0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timer_id</a:t>
                      </a: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 id, void* </a:t>
                      </a:r>
                      <a:r>
                        <a:rPr kumimoji="0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data_ptr</a:t>
                      </a: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,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      MQX_TICK_STRUCT_PTR </a:t>
                      </a:r>
                      <a:r>
                        <a:rPr kumimoji="0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tick_ptr</a:t>
                      </a: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{ /* turn off LED */ }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en-US" altLang="zh-TW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新細明體" charset="-120"/>
                        <a:cs typeface="Courier New" pitchFamily="49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void </a:t>
                      </a:r>
                      <a:r>
                        <a:rPr kumimoji="0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main_task</a:t>
                      </a: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(uint32_t </a:t>
                      </a:r>
                      <a:r>
                        <a:rPr kumimoji="0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initial_data</a:t>
                      </a: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) {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  </a:t>
                      </a: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MQX_TICK_STRUCT</a:t>
                      </a: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 ticks, </a:t>
                      </a:r>
                      <a:r>
                        <a:rPr kumimoji="0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dticks</a:t>
                      </a: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  </a:t>
                      </a: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_</a:t>
                      </a:r>
                      <a:r>
                        <a:rPr kumimoji="0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timer_id</a:t>
                      </a: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 </a:t>
                      </a:r>
                      <a:r>
                        <a:rPr kumimoji="0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on_timer</a:t>
                      </a: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, </a:t>
                      </a:r>
                      <a:r>
                        <a:rPr kumimoji="0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off_timer</a:t>
                      </a: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  uint_8 time = 6; // total running time in seconds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  </a:t>
                      </a: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_</a:t>
                      </a:r>
                      <a:r>
                        <a:rPr kumimoji="0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timer_create_component</a:t>
                      </a: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(TIMER_TASK_PRIORITY,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                                 TIMER_STACK_SIZE);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</a:tr>
            </a:tbl>
          </a:graphicData>
        </a:graphic>
      </p:graphicFrame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AD4F8DA-99A1-4CF9-A981-2621FECEC23E}" type="slidenum">
              <a:rPr lang="zh-TW" altLang="en-US" smtClean="0"/>
              <a:pPr>
                <a:defRPr/>
              </a:pPr>
              <a:t>5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4243764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標題 4"/>
          <p:cNvSpPr>
            <a:spLocks noGrp="1"/>
          </p:cNvSpPr>
          <p:nvPr>
            <p:ph type="title" idx="4294967295"/>
          </p:nvPr>
        </p:nvSpPr>
        <p:spPr/>
        <p:txBody>
          <a:bodyPr anchor="b"/>
          <a:lstStyle/>
          <a:p>
            <a:pPr eaLnBrk="1" hangingPunct="1"/>
            <a:r>
              <a:rPr lang="en-US" altLang="zh-TW" smtClean="0"/>
              <a:t>Example of Timers (3/3)</a:t>
            </a:r>
            <a:endParaRPr lang="zh-TW" altLang="en-US" sz="2400" smtClean="0"/>
          </a:p>
        </p:txBody>
      </p:sp>
      <p:graphicFrame>
        <p:nvGraphicFramePr>
          <p:cNvPr id="28682" name="Group 10"/>
          <p:cNvGraphicFramePr>
            <a:graphicFrameLocks noGrp="1"/>
          </p:cNvGraphicFramePr>
          <p:nvPr>
            <p:extLst/>
          </p:nvPr>
        </p:nvGraphicFramePr>
        <p:xfrm>
          <a:off x="395536" y="1268760"/>
          <a:ext cx="8353425" cy="4526280"/>
        </p:xfrm>
        <a:graphic>
          <a:graphicData uri="http://schemas.openxmlformats.org/drawingml/2006/table">
            <a:tbl>
              <a:tblPr/>
              <a:tblGrid>
                <a:gridCol w="8353425"/>
              </a:tblGrid>
              <a:tr h="41767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  </a:t>
                      </a: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_</a:t>
                      </a:r>
                      <a:r>
                        <a:rPr kumimoji="0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time_init_ticks</a:t>
                      </a: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(&amp;</a:t>
                      </a:r>
                      <a:r>
                        <a:rPr kumimoji="0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dticks</a:t>
                      </a: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, 0);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  </a:t>
                      </a: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_</a:t>
                      </a:r>
                      <a:r>
                        <a:rPr kumimoji="0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time_add_sec_to_ticks</a:t>
                      </a: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(&amp;</a:t>
                      </a:r>
                      <a:r>
                        <a:rPr kumimoji="0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dticks</a:t>
                      </a: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, 2); // 2 seconds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  </a:t>
                      </a: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_</a:t>
                      </a:r>
                      <a:r>
                        <a:rPr kumimoji="0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time_get_elapsed_ticks</a:t>
                      </a: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(&amp;ticks);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  _</a:t>
                      </a:r>
                      <a:r>
                        <a:rPr kumimoji="0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time_add_sec_to_ticks</a:t>
                      </a: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(&amp;ticks, 1); // cur time + 1s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  </a:t>
                      </a:r>
                      <a:r>
                        <a:rPr kumimoji="0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on_timer</a:t>
                      </a: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 = </a:t>
                      </a: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_</a:t>
                      </a:r>
                      <a:r>
                        <a:rPr kumimoji="0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timer_start_periodic_at_ticks</a:t>
                      </a: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(</a:t>
                      </a:r>
                      <a:r>
                        <a:rPr kumimoji="0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LED_on</a:t>
                      </a: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,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     0, TIMER_ELAPSED_TIME_MODE, &amp;ticks, &amp;</a:t>
                      </a:r>
                      <a:r>
                        <a:rPr kumimoji="0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dticks</a:t>
                      </a: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);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  _</a:t>
                      </a:r>
                      <a:r>
                        <a:rPr kumimoji="0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time_add_sec_to_ticks</a:t>
                      </a: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(&amp;ticks, 1); // cur time + 2s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  </a:t>
                      </a:r>
                      <a:r>
                        <a:rPr kumimoji="0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off_timer</a:t>
                      </a: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 = </a:t>
                      </a: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_</a:t>
                      </a:r>
                      <a:r>
                        <a:rPr kumimoji="0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timer_start_periodic_at_ticks</a:t>
                      </a: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(</a:t>
                      </a:r>
                      <a:r>
                        <a:rPr kumimoji="0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LED_off</a:t>
                      </a: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,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     0, TIMER_ELAPSED_TIME_MODE, &amp;ticks, &amp;</a:t>
                      </a:r>
                      <a:r>
                        <a:rPr kumimoji="0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dticks</a:t>
                      </a: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);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  _</a:t>
                      </a:r>
                      <a:r>
                        <a:rPr kumimoji="0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time_delay</a:t>
                      </a: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(time * 100); // wait 6 seconds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  _</a:t>
                      </a:r>
                      <a:r>
                        <a:rPr kumimoji="0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timer_cancel</a:t>
                      </a: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(</a:t>
                      </a:r>
                      <a:r>
                        <a:rPr kumimoji="0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on_timer</a:t>
                      </a: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);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  _</a:t>
                      </a:r>
                      <a:r>
                        <a:rPr kumimoji="0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timer_cancel</a:t>
                      </a: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(</a:t>
                      </a:r>
                      <a:r>
                        <a:rPr kumimoji="0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off_timer</a:t>
                      </a: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);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  _</a:t>
                      </a:r>
                      <a:r>
                        <a:rPr kumimoji="0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task_block</a:t>
                      </a: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();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}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</a:tr>
            </a:tbl>
          </a:graphicData>
        </a:graphic>
      </p:graphicFrame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AD4F8DA-99A1-4CF9-A981-2621FECEC23E}" type="slidenum">
              <a:rPr lang="zh-TW" altLang="en-US" smtClean="0"/>
              <a:pPr>
                <a:defRPr/>
              </a:pPr>
              <a:t>6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3915906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MQX Interrupts</a:t>
            </a:r>
            <a:endParaRPr lang="zh-TW" altLang="en-US" dirty="0" smtClean="0"/>
          </a:p>
        </p:txBody>
      </p:sp>
      <p:sp>
        <p:nvSpPr>
          <p:cNvPr id="29698" name="Rectangle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 smtClean="0"/>
              <a:t>An MQX ISR is not a task. It is a small routine that reacts to hardware interrupts or exceptions</a:t>
            </a:r>
          </a:p>
          <a:p>
            <a:r>
              <a:rPr lang="en-US" altLang="zh-TW" dirty="0" smtClean="0"/>
              <a:t>There </a:t>
            </a:r>
            <a:r>
              <a:rPr lang="en-US" altLang="zh-TW" dirty="0" smtClean="0"/>
              <a:t>is a </a:t>
            </a:r>
            <a:r>
              <a:rPr lang="en-US" altLang="zh-TW" i="1" dirty="0" smtClean="0"/>
              <a:t>kernel ISR </a:t>
            </a:r>
            <a:r>
              <a:rPr lang="en-US" altLang="zh-TW" dirty="0" smtClean="0"/>
              <a:t>(_</a:t>
            </a:r>
            <a:r>
              <a:rPr lang="en-US" altLang="zh-TW" dirty="0" err="1" smtClean="0"/>
              <a:t>int_kernel_isr</a:t>
            </a:r>
            <a:r>
              <a:rPr lang="en-US" altLang="zh-TW" dirty="0" smtClean="0"/>
              <a:t>()) that runs before any other </a:t>
            </a:r>
            <a:r>
              <a:rPr lang="en-US" altLang="zh-TW" dirty="0" smtClean="0"/>
              <a:t>ISR</a:t>
            </a:r>
            <a:endParaRPr lang="en-US" altLang="zh-TW" dirty="0" smtClean="0"/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5EAD3E7-B039-4A93-AACD-1369AB5C0DA9}" type="slidenum">
              <a:rPr lang="zh-TW" altLang="en-US" smtClean="0"/>
              <a:pPr/>
              <a:t>7</a:t>
            </a:fld>
            <a:endParaRPr lang="zh-TW" altLang="zh-TW"/>
          </a:p>
        </p:txBody>
      </p:sp>
      <p:sp>
        <p:nvSpPr>
          <p:cNvPr id="5" name="文字方塊 4"/>
          <p:cNvSpPr txBox="1"/>
          <p:nvPr/>
        </p:nvSpPr>
        <p:spPr>
          <a:xfrm>
            <a:off x="6653021" y="5826750"/>
            <a:ext cx="231146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1600" dirty="0" smtClean="0">
                <a:latin typeface="+mn-lt"/>
              </a:rPr>
              <a:t>(MQX RTOS User’s Guide)</a:t>
            </a:r>
            <a:endParaRPr lang="zh-TW" altLang="en-US" sz="1600" dirty="0">
              <a:latin typeface="+mn-lt"/>
            </a:endParaRPr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6300" y="2924944"/>
            <a:ext cx="7391400" cy="2933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3208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mtClean="0"/>
              <a:t>Initializing Interrupt Handling</a:t>
            </a:r>
            <a:endParaRPr lang="zh-TW" altLang="en-US" smtClean="0"/>
          </a:p>
        </p:txBody>
      </p:sp>
      <p:sp>
        <p:nvSpPr>
          <p:cNvPr id="30722" name="Rectangle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 smtClean="0"/>
              <a:t>Application </a:t>
            </a:r>
            <a:r>
              <a:rPr lang="en-US" altLang="zh-TW" dirty="0"/>
              <a:t>can replace the ISR with an application-defined, </a:t>
            </a:r>
            <a:r>
              <a:rPr lang="en-US" altLang="zh-TW" dirty="0" smtClean="0"/>
              <a:t>interrupt-specific ISR with </a:t>
            </a:r>
            <a:r>
              <a:rPr lang="en-US" altLang="zh-TW" b="1" dirty="0"/>
              <a:t>_</a:t>
            </a:r>
            <a:r>
              <a:rPr lang="en-US" altLang="zh-TW" b="1" dirty="0" err="1"/>
              <a:t>int_install_isr</a:t>
            </a:r>
            <a:r>
              <a:rPr lang="en-US" altLang="zh-TW" b="1" dirty="0" smtClean="0"/>
              <a:t>()</a:t>
            </a:r>
            <a:r>
              <a:rPr lang="en-US" altLang="zh-TW" dirty="0" smtClean="0"/>
              <a:t> </a:t>
            </a:r>
          </a:p>
          <a:p>
            <a:pPr lvl="1"/>
            <a:r>
              <a:rPr lang="en-US" altLang="zh-TW" dirty="0" smtClean="0"/>
              <a:t>interrupt number</a:t>
            </a:r>
          </a:p>
          <a:p>
            <a:pPr lvl="1"/>
            <a:r>
              <a:rPr lang="en-US" altLang="zh-TW" dirty="0" smtClean="0"/>
              <a:t>pointer </a:t>
            </a:r>
            <a:r>
              <a:rPr lang="en-US" altLang="zh-TW" dirty="0"/>
              <a:t>to the ISR </a:t>
            </a:r>
            <a:r>
              <a:rPr lang="en-US" altLang="zh-TW" dirty="0" smtClean="0"/>
              <a:t>function</a:t>
            </a:r>
          </a:p>
          <a:p>
            <a:pPr lvl="1"/>
            <a:r>
              <a:rPr lang="en-US" altLang="zh-TW" dirty="0"/>
              <a:t>Pointer to </a:t>
            </a:r>
            <a:r>
              <a:rPr lang="en-US" altLang="zh-TW" dirty="0" smtClean="0"/>
              <a:t>data </a:t>
            </a:r>
            <a:r>
              <a:rPr lang="en-US" altLang="zh-TW" dirty="0"/>
              <a:t>to be passed as </a:t>
            </a:r>
            <a:r>
              <a:rPr lang="en-US" altLang="zh-TW" dirty="0" smtClean="0"/>
              <a:t>first </a:t>
            </a:r>
            <a:r>
              <a:rPr lang="en-US" altLang="zh-TW" dirty="0"/>
              <a:t>parameter to the </a:t>
            </a:r>
            <a:r>
              <a:rPr lang="en-US" altLang="zh-TW" dirty="0" smtClean="0"/>
              <a:t>ISR</a:t>
            </a:r>
          </a:p>
          <a:p>
            <a:r>
              <a:rPr lang="en-US" altLang="zh-TW" dirty="0" smtClean="0"/>
              <a:t>An </a:t>
            </a:r>
            <a:r>
              <a:rPr lang="en-US" altLang="zh-TW" dirty="0"/>
              <a:t>application-defined ISR usually signals a </a:t>
            </a:r>
            <a:r>
              <a:rPr lang="en-US" altLang="zh-TW" dirty="0" smtClean="0"/>
              <a:t>task using mechanisms such as event or semaphore</a:t>
            </a:r>
          </a:p>
          <a:p>
            <a:pPr lvl="1"/>
            <a:r>
              <a:rPr lang="en-US" altLang="zh-TW" dirty="0" smtClean="0"/>
              <a:t>The will then be </a:t>
            </a:r>
            <a:r>
              <a:rPr lang="en-US" altLang="zh-TW" dirty="0" err="1" smtClean="0"/>
              <a:t>dequeued</a:t>
            </a:r>
            <a:r>
              <a:rPr lang="en-US" altLang="zh-TW" dirty="0" smtClean="0"/>
              <a:t> from </a:t>
            </a:r>
            <a:r>
              <a:rPr lang="en-US" altLang="zh-TW" dirty="0"/>
              <a:t>a task </a:t>
            </a:r>
            <a:r>
              <a:rPr lang="en-US" altLang="zh-TW" dirty="0" smtClean="0"/>
              <a:t>queue and put </a:t>
            </a:r>
            <a:r>
              <a:rPr lang="en-US" altLang="zh-TW" dirty="0"/>
              <a:t>in the task’s ready </a:t>
            </a:r>
            <a:r>
              <a:rPr lang="en-US" altLang="zh-TW" dirty="0" smtClean="0"/>
              <a:t>queue</a:t>
            </a:r>
            <a:endParaRPr lang="zh-TW" altLang="en-US" sz="2400" dirty="0" smtClean="0"/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75EAD3E7-B039-4A93-AACD-1369AB5C0DA9}" type="slidenum">
              <a:rPr lang="zh-TW" altLang="en-US" smtClean="0"/>
              <a:pPr>
                <a:defRPr/>
              </a:pPr>
              <a:t>8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3248069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ontemporary Portrait">
  <a:themeElements>
    <a:clrScheme name="Contemporary Portrait 2">
      <a:dk1>
        <a:srgbClr val="000000"/>
      </a:dk1>
      <a:lt1>
        <a:srgbClr val="FFFFFF"/>
      </a:lt1>
      <a:dk2>
        <a:srgbClr val="000000"/>
      </a:dk2>
      <a:lt2>
        <a:srgbClr val="5E574E"/>
      </a:lt2>
      <a:accent1>
        <a:srgbClr val="FF6600"/>
      </a:accent1>
      <a:accent2>
        <a:srgbClr val="FFCC00"/>
      </a:accent2>
      <a:accent3>
        <a:srgbClr val="FFFFFF"/>
      </a:accent3>
      <a:accent4>
        <a:srgbClr val="000000"/>
      </a:accent4>
      <a:accent5>
        <a:srgbClr val="FFB8AA"/>
      </a:accent5>
      <a:accent6>
        <a:srgbClr val="E7B900"/>
      </a:accent6>
      <a:hlink>
        <a:srgbClr val="996633"/>
      </a:hlink>
      <a:folHlink>
        <a:srgbClr val="808000"/>
      </a:folHlink>
    </a:clrScheme>
    <a:fontScheme name="Contemporary Portrait">
      <a:majorFont>
        <a:latin typeface="Calibri"/>
        <a:ea typeface="標楷體"/>
        <a:cs typeface=""/>
      </a:majorFont>
      <a:minorFont>
        <a:latin typeface="Calibri"/>
        <a:ea typeface="標楷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zh-TW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anose="020B0604030504040204" pitchFamily="34" charset="0"/>
            <a:ea typeface="標楷體" panose="03000509000000000000" pitchFamily="65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zh-TW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anose="020B0604030504040204" pitchFamily="34" charset="0"/>
            <a:ea typeface="標楷體" panose="03000509000000000000" pitchFamily="65" charset="-120"/>
          </a:defRPr>
        </a:defPPr>
      </a:lstStyle>
    </a:lnDef>
  </a:objectDefaults>
  <a:extraClrSchemeLst>
    <a:extraClrScheme>
      <a:clrScheme name="Contemporary Portrait 1">
        <a:dk1>
          <a:srgbClr val="5E574E"/>
        </a:dk1>
        <a:lt1>
          <a:srgbClr val="FFFFCC"/>
        </a:lt1>
        <a:dk2>
          <a:srgbClr val="000000"/>
        </a:dk2>
        <a:lt2>
          <a:srgbClr val="FFCC00"/>
        </a:lt2>
        <a:accent1>
          <a:srgbClr val="CC9900"/>
        </a:accent1>
        <a:accent2>
          <a:srgbClr val="FF6600"/>
        </a:accent2>
        <a:accent3>
          <a:srgbClr val="AAAAAA"/>
        </a:accent3>
        <a:accent4>
          <a:srgbClr val="DADAAE"/>
        </a:accent4>
        <a:accent5>
          <a:srgbClr val="E2CAAA"/>
        </a:accent5>
        <a:accent6>
          <a:srgbClr val="E75C00"/>
        </a:accent6>
        <a:hlink>
          <a:srgbClr val="FF00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temporary Portrait 2">
        <a:dk1>
          <a:srgbClr val="000000"/>
        </a:dk1>
        <a:lt1>
          <a:srgbClr val="FFFFFF"/>
        </a:lt1>
        <a:dk2>
          <a:srgbClr val="000000"/>
        </a:dk2>
        <a:lt2>
          <a:srgbClr val="5E574E"/>
        </a:lt2>
        <a:accent1>
          <a:srgbClr val="FF66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FFB8AA"/>
        </a:accent5>
        <a:accent6>
          <a:srgbClr val="E7B900"/>
        </a:accent6>
        <a:hlink>
          <a:srgbClr val="996633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mporary Portrait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mporary Portrait 4">
        <a:dk1>
          <a:srgbClr val="000000"/>
        </a:dk1>
        <a:lt1>
          <a:srgbClr val="FFFFFF"/>
        </a:lt1>
        <a:dk2>
          <a:srgbClr val="800000"/>
        </a:dk2>
        <a:lt2>
          <a:srgbClr val="5E574E"/>
        </a:lt2>
        <a:accent1>
          <a:srgbClr val="FF66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FFB8AA"/>
        </a:accent5>
        <a:accent6>
          <a:srgbClr val="E7B900"/>
        </a:accent6>
        <a:hlink>
          <a:srgbClr val="FF0000"/>
        </a:hlink>
        <a:folHlink>
          <a:srgbClr val="FFFF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mporary Portrait 5">
        <a:dk1>
          <a:srgbClr val="000066"/>
        </a:dk1>
        <a:lt1>
          <a:srgbClr val="FFFFFF"/>
        </a:lt1>
        <a:dk2>
          <a:srgbClr val="0000FF"/>
        </a:dk2>
        <a:lt2>
          <a:srgbClr val="000000"/>
        </a:lt2>
        <a:accent1>
          <a:srgbClr val="0066FF"/>
        </a:accent1>
        <a:accent2>
          <a:srgbClr val="33CCCC"/>
        </a:accent2>
        <a:accent3>
          <a:srgbClr val="FFFFFF"/>
        </a:accent3>
        <a:accent4>
          <a:srgbClr val="000056"/>
        </a:accent4>
        <a:accent5>
          <a:srgbClr val="AAB8FF"/>
        </a:accent5>
        <a:accent6>
          <a:srgbClr val="2DB9B9"/>
        </a:accent6>
        <a:hlink>
          <a:srgbClr val="FF00FF"/>
        </a:hlink>
        <a:folHlink>
          <a:srgbClr val="9933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mporary Portrait 6">
        <a:dk1>
          <a:srgbClr val="000000"/>
        </a:dk1>
        <a:lt1>
          <a:srgbClr val="FFFFFF"/>
        </a:lt1>
        <a:dk2>
          <a:srgbClr val="000066"/>
        </a:dk2>
        <a:lt2>
          <a:srgbClr val="FFCC00"/>
        </a:lt2>
        <a:accent1>
          <a:srgbClr val="0066FF"/>
        </a:accent1>
        <a:accent2>
          <a:srgbClr val="33CCCC"/>
        </a:accent2>
        <a:accent3>
          <a:srgbClr val="AAAAB8"/>
        </a:accent3>
        <a:accent4>
          <a:srgbClr val="DADADA"/>
        </a:accent4>
        <a:accent5>
          <a:srgbClr val="AAB8FF"/>
        </a:accent5>
        <a:accent6>
          <a:srgbClr val="2DB9B9"/>
        </a:accent6>
        <a:hlink>
          <a:srgbClr val="FF00FF"/>
        </a:hlink>
        <a:folHlink>
          <a:srgbClr val="9933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temporary Portrait 7">
        <a:dk1>
          <a:srgbClr val="5E574E"/>
        </a:dk1>
        <a:lt1>
          <a:srgbClr val="FFFFCC"/>
        </a:lt1>
        <a:dk2>
          <a:srgbClr val="800000"/>
        </a:dk2>
        <a:lt2>
          <a:srgbClr val="FFCC00"/>
        </a:lt2>
        <a:accent1>
          <a:srgbClr val="CC9900"/>
        </a:accent1>
        <a:accent2>
          <a:srgbClr val="FF6600"/>
        </a:accent2>
        <a:accent3>
          <a:srgbClr val="C0AAAA"/>
        </a:accent3>
        <a:accent4>
          <a:srgbClr val="DADAAE"/>
        </a:accent4>
        <a:accent5>
          <a:srgbClr val="E2CAAA"/>
        </a:accent5>
        <a:accent6>
          <a:srgbClr val="E75C00"/>
        </a:accent6>
        <a:hlink>
          <a:srgbClr val="FF00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Designs\Contemporary Portrait.pot</Template>
  <TotalTime>10676</TotalTime>
  <Words>1102</Words>
  <Application>Microsoft Office PowerPoint</Application>
  <PresentationFormat>如螢幕大小 (4:3)</PresentationFormat>
  <Paragraphs>179</Paragraphs>
  <Slides>15</Slides>
  <Notes>6</Notes>
  <HiddenSlides>0</HiddenSlides>
  <MMClips>0</MMClips>
  <ScaleCrop>false</ScaleCrop>
  <HeadingPairs>
    <vt:vector size="6" baseType="variant">
      <vt:variant>
        <vt:lpstr>使用字型</vt:lpstr>
      </vt:variant>
      <vt:variant>
        <vt:i4>9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15</vt:i4>
      </vt:variant>
    </vt:vector>
  </HeadingPairs>
  <TitlesOfParts>
    <vt:vector size="25" baseType="lpstr">
      <vt:lpstr>新細明體</vt:lpstr>
      <vt:lpstr>標楷體</vt:lpstr>
      <vt:lpstr>Arial</vt:lpstr>
      <vt:lpstr>Calibri</vt:lpstr>
      <vt:lpstr>Courier New</vt:lpstr>
      <vt:lpstr>Symbol</vt:lpstr>
      <vt:lpstr>Tahoma</vt:lpstr>
      <vt:lpstr>Times New Roman</vt:lpstr>
      <vt:lpstr>Wingdings</vt:lpstr>
      <vt:lpstr>Contemporary Portrait</vt:lpstr>
      <vt:lpstr>CS4101 Introduction to Embedded Systems  Lab 10: Timer and Interrupt</vt:lpstr>
      <vt:lpstr>Introduction</vt:lpstr>
      <vt:lpstr>Timers</vt:lpstr>
      <vt:lpstr>Example of Timers</vt:lpstr>
      <vt:lpstr>Example of Timers (1/3)</vt:lpstr>
      <vt:lpstr>Example of Timers (2/3)</vt:lpstr>
      <vt:lpstr>Example of Timers (3/3)</vt:lpstr>
      <vt:lpstr>MQX Interrupts</vt:lpstr>
      <vt:lpstr>Initializing Interrupt Handling</vt:lpstr>
      <vt:lpstr>Example of Button Interrupt  </vt:lpstr>
      <vt:lpstr>Example of Interrupts (1/3)</vt:lpstr>
      <vt:lpstr>Example of Interrupts (2/3)</vt:lpstr>
      <vt:lpstr>Example of Interrupts (3/3)</vt:lpstr>
      <vt:lpstr>Basic Lab</vt:lpstr>
      <vt:lpstr>Bonus Lab</vt:lpstr>
    </vt:vector>
  </TitlesOfParts>
  <Company>Dell Computer Corporation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Networking for Embedded Systems</dc:title>
  <dc:creator>Preferred Customer</dc:creator>
  <cp:lastModifiedBy>Chung-Ta King</cp:lastModifiedBy>
  <cp:revision>683</cp:revision>
  <dcterms:created xsi:type="dcterms:W3CDTF">2000-02-07T23:54:30Z</dcterms:created>
  <dcterms:modified xsi:type="dcterms:W3CDTF">2014-12-02T06:29:24Z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teType">
    <vt:i4>1</vt:i4>
  </property>
  <property fmtid="{D5CDD505-2E9C-101B-9397-08002B2CF9AE}" pid="3" name="GraphicType">
    <vt:i4>1</vt:i4>
  </property>
  <property fmtid="{D5CDD505-2E9C-101B-9397-08002B2CF9AE}" pid="4" name="Compression">
    <vt:i4>100</vt:i4>
  </property>
  <property fmtid="{D5CDD505-2E9C-101B-9397-08002B2CF9AE}" pid="5" name="ScreenSize">
    <vt:i4>1</vt:i4>
  </property>
  <property fmtid="{D5CDD505-2E9C-101B-9397-08002B2CF9AE}" pid="6" name="ScreenUsage">
    <vt:i4>3</vt:i4>
  </property>
  <property fmtid="{D5CDD505-2E9C-101B-9397-08002B2CF9AE}" pid="7" name="MailAddress">
    <vt:lpwstr>wolf@princeton.edu</vt:lpwstr>
  </property>
  <property fmtid="{D5CDD505-2E9C-101B-9397-08002B2CF9AE}" pid="8" name="HomePage">
    <vt:lpwstr>http://www.ee.princeton.edu/~wolf</vt:lpwstr>
  </property>
  <property fmtid="{D5CDD505-2E9C-101B-9397-08002B2CF9AE}" pid="9" name="Other">
    <vt:lpwstr>Overheads for Computers as Components_x000d_
(c) 2000 Morgan Kaufman</vt:lpwstr>
  </property>
  <property fmtid="{D5CDD505-2E9C-101B-9397-08002B2CF9AE}" pid="10" name="DownloadOriginal">
    <vt:bool>true</vt:bool>
  </property>
  <property fmtid="{D5CDD505-2E9C-101B-9397-08002B2CF9AE}" pid="11" name="DownloadIEButton">
    <vt:bool>false</vt:bool>
  </property>
  <property fmtid="{D5CDD505-2E9C-101B-9397-08002B2CF9AE}" pid="12" name="UseBrowserColor">
    <vt:bool>true</vt:bool>
  </property>
  <property fmtid="{D5CDD505-2E9C-101B-9397-08002B2CF9AE}" pid="13" name="BackColor">
    <vt:i4>15132390</vt:i4>
  </property>
  <property fmtid="{D5CDD505-2E9C-101B-9397-08002B2CF9AE}" pid="14" name="TextColor">
    <vt:i4>0</vt:i4>
  </property>
  <property fmtid="{D5CDD505-2E9C-101B-9397-08002B2CF9AE}" pid="15" name="LinkColor">
    <vt:i4>16711782</vt:i4>
  </property>
  <property fmtid="{D5CDD505-2E9C-101B-9397-08002B2CF9AE}" pid="16" name="VisitedColor">
    <vt:i4>10040268</vt:i4>
  </property>
  <property fmtid="{D5CDD505-2E9C-101B-9397-08002B2CF9AE}" pid="17" name="TransparentButton">
    <vt:i4>0</vt:i4>
  </property>
  <property fmtid="{D5CDD505-2E9C-101B-9397-08002B2CF9AE}" pid="18" name="ButtonType">
    <vt:i4>3</vt:i4>
  </property>
  <property fmtid="{D5CDD505-2E9C-101B-9397-08002B2CF9AE}" pid="19" name="ShowNotes">
    <vt:bool>false</vt:bool>
  </property>
  <property fmtid="{D5CDD505-2E9C-101B-9397-08002B2CF9AE}" pid="20" name="NavBtnPos">
    <vt:i4>3</vt:i4>
  </property>
  <property fmtid="{D5CDD505-2E9C-101B-9397-08002B2CF9AE}" pid="21" name="OutputDir">
    <vt:lpwstr>D:\Computers as Components\Web Aids\overheads</vt:lpwstr>
  </property>
</Properties>
</file>