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88" r:id="rId2"/>
    <p:sldId id="450" r:id="rId3"/>
    <p:sldId id="501" r:id="rId4"/>
    <p:sldId id="494" r:id="rId5"/>
    <p:sldId id="495" r:id="rId6"/>
    <p:sldId id="496" r:id="rId7"/>
    <p:sldId id="497" r:id="rId8"/>
    <p:sldId id="502" r:id="rId9"/>
    <p:sldId id="503" r:id="rId10"/>
    <p:sldId id="498" r:id="rId11"/>
    <p:sldId id="504" r:id="rId12"/>
    <p:sldId id="505" r:id="rId13"/>
    <p:sldId id="506" r:id="rId14"/>
    <p:sldId id="481" r:id="rId15"/>
    <p:sldId id="500" r:id="rId16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00FF"/>
    <a:srgbClr val="FF0000"/>
    <a:srgbClr val="339933"/>
    <a:srgbClr val="33CC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29" autoAdjust="0"/>
    <p:restoredTop sz="87549" autoAdjust="0"/>
  </p:normalViewPr>
  <p:slideViewPr>
    <p:cSldViewPr>
      <p:cViewPr varScale="1">
        <p:scale>
          <a:sx n="48" d="100"/>
          <a:sy n="48" d="100"/>
        </p:scale>
        <p:origin x="1214" y="38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-18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53800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65F29643-8D13-4AA0-ABE7-59E9F6FA5441}" type="slidenum">
              <a:rPr lang="zh-TW" altLang="en-US" sz="1300">
                <a:latin typeface="Times New Roman" pitchFamily="18" charset="0"/>
              </a:rPr>
              <a:pPr algn="r" defTabSz="990600"/>
              <a:t>4</a:t>
            </a:fld>
            <a:endParaRPr lang="zh-TW" altLang="zh-TW" sz="1300">
              <a:latin typeface="Times New Roman" pitchFamily="18" charset="0"/>
            </a:endParaRPr>
          </a:p>
        </p:txBody>
      </p:sp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4344988"/>
            <a:ext cx="5029200" cy="4111625"/>
          </a:xfrm>
          <a:noFill/>
        </p:spPr>
        <p:txBody>
          <a:bodyPr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22532" name="投影片編號版面配置區 3"/>
          <p:cNvSpPr txBox="1">
            <a:spLocks noGrp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D183476E-CD8F-486C-A9A2-48714F5611EF}" type="slidenum">
              <a:rPr lang="zh-TW" altLang="en-US" sz="1300">
                <a:latin typeface="Times New Roman" pitchFamily="18" charset="0"/>
              </a:rPr>
              <a:pPr algn="r" defTabSz="990600"/>
              <a:t>4</a:t>
            </a:fld>
            <a:endParaRPr lang="en-US" altLang="zh-TW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34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27AF55CA-A615-48D5-8DA2-E84B2D89A1F9}" type="slidenum">
              <a:rPr lang="zh-TW" altLang="en-US" sz="1300">
                <a:latin typeface="Times New Roman" pitchFamily="18" charset="0"/>
              </a:rPr>
              <a:pPr algn="r" defTabSz="990600"/>
              <a:t>5</a:t>
            </a:fld>
            <a:endParaRPr lang="zh-TW" altLang="zh-TW" sz="1300">
              <a:latin typeface="Times New Roman" pitchFamily="18" charset="0"/>
            </a:endParaRPr>
          </a:p>
        </p:txBody>
      </p:sp>
      <p:sp>
        <p:nvSpPr>
          <p:cNvPr id="245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4344988"/>
            <a:ext cx="5029200" cy="4111625"/>
          </a:xfrm>
          <a:noFill/>
        </p:spPr>
        <p:txBody>
          <a:bodyPr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24580" name="投影片編號版面配置區 3"/>
          <p:cNvSpPr txBox="1">
            <a:spLocks noGrp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2036FFD9-A2B6-4242-830B-1F8C85FCCAC9}" type="slidenum">
              <a:rPr lang="zh-TW" altLang="en-US" sz="1300">
                <a:latin typeface="Times New Roman" pitchFamily="18" charset="0"/>
              </a:rPr>
              <a:pPr algn="r" defTabSz="990600"/>
              <a:t>5</a:t>
            </a:fld>
            <a:endParaRPr lang="en-US" altLang="zh-TW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44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87B26AD8-44EF-40A6-8355-64D3D0A3E05A}" type="slidenum">
              <a:rPr lang="zh-TW" altLang="en-US" sz="1300">
                <a:latin typeface="Times New Roman" pitchFamily="18" charset="0"/>
              </a:rPr>
              <a:pPr algn="r" defTabSz="990600"/>
              <a:t>6</a:t>
            </a:fld>
            <a:endParaRPr lang="zh-TW" altLang="zh-TW" sz="1300">
              <a:latin typeface="Times New Roman" pitchFamily="18" charset="0"/>
            </a:endParaRPr>
          </a:p>
        </p:txBody>
      </p:sp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4344988"/>
            <a:ext cx="5029200" cy="4111625"/>
          </a:xfrm>
          <a:noFill/>
        </p:spPr>
        <p:txBody>
          <a:bodyPr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26628" name="投影片編號版面配置區 3"/>
          <p:cNvSpPr txBox="1">
            <a:spLocks noGrp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087DC71D-79C8-42D3-ACE7-02CB44088CD0}" type="slidenum">
              <a:rPr lang="zh-TW" altLang="en-US" sz="1300">
                <a:latin typeface="Times New Roman" pitchFamily="18" charset="0"/>
              </a:rPr>
              <a:pPr algn="r" defTabSz="990600"/>
              <a:t>6</a:t>
            </a:fld>
            <a:endParaRPr lang="en-US" altLang="zh-TW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20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E8B00EE4-CF5D-49C1-B9D4-F1D2D864F59D}" type="slidenum">
              <a:rPr lang="zh-TW" altLang="en-US" sz="1300">
                <a:latin typeface="Times New Roman" pitchFamily="18" charset="0"/>
              </a:rPr>
              <a:pPr algn="r" defTabSz="990600"/>
              <a:t>11</a:t>
            </a:fld>
            <a:endParaRPr lang="zh-TW" altLang="zh-TW" sz="1300">
              <a:latin typeface="Times New Roman" pitchFamily="18" charset="0"/>
            </a:endParaRPr>
          </a:p>
        </p:txBody>
      </p:sp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4344988"/>
            <a:ext cx="5029200" cy="4111625"/>
          </a:xfrm>
          <a:noFill/>
        </p:spPr>
        <p:txBody>
          <a:bodyPr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33796" name="投影片編號版面配置區 3"/>
          <p:cNvSpPr txBox="1">
            <a:spLocks noGrp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8468CB15-7909-4B9E-A048-B460C24DFD76}" type="slidenum">
              <a:rPr lang="zh-TW" altLang="en-US" sz="1300">
                <a:latin typeface="Times New Roman" pitchFamily="18" charset="0"/>
              </a:rPr>
              <a:pPr algn="r" defTabSz="990600"/>
              <a:t>11</a:t>
            </a:fld>
            <a:endParaRPr lang="en-US" altLang="zh-TW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6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1EECBC5A-1507-4F30-B541-08F532C63CAF}" type="slidenum">
              <a:rPr lang="zh-TW" altLang="en-US" sz="1300">
                <a:latin typeface="Times New Roman" pitchFamily="18" charset="0"/>
              </a:rPr>
              <a:pPr algn="r" defTabSz="990600"/>
              <a:t>12</a:t>
            </a:fld>
            <a:endParaRPr lang="zh-TW" altLang="zh-TW" sz="1300">
              <a:latin typeface="Times New Roman" pitchFamily="18" charset="0"/>
            </a:endParaRPr>
          </a:p>
        </p:txBody>
      </p:sp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4344988"/>
            <a:ext cx="5029200" cy="4111625"/>
          </a:xfrm>
          <a:noFill/>
        </p:spPr>
        <p:txBody>
          <a:bodyPr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35844" name="投影片編號版面配置區 3"/>
          <p:cNvSpPr txBox="1">
            <a:spLocks noGrp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58051AEB-E0FF-40AA-8026-A411E854A6A7}" type="slidenum">
              <a:rPr lang="zh-TW" altLang="en-US" sz="1300">
                <a:latin typeface="Times New Roman" pitchFamily="18" charset="0"/>
              </a:rPr>
              <a:pPr algn="r" defTabSz="990600"/>
              <a:t>12</a:t>
            </a:fld>
            <a:endParaRPr lang="en-US" altLang="zh-TW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5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178800" cy="4495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5638028-2671-426B-B3F0-CACBD2220D3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3190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11188" y="1124743"/>
            <a:ext cx="8010525" cy="2382838"/>
          </a:xfrm>
        </p:spPr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Lab 10: Timer and Interrupt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148931"/>
            <a:ext cx="7778750" cy="1584325"/>
          </a:xfrm>
        </p:spPr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標題 4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zh-TW" dirty="0" smtClean="0"/>
              <a:t>Example of Button Interrupt  </a:t>
            </a:r>
            <a:endParaRPr lang="zh-TW" altLang="en-US" sz="2400" dirty="0" smtClean="0"/>
          </a:p>
        </p:txBody>
      </p:sp>
      <p:graphicFrame>
        <p:nvGraphicFramePr>
          <p:cNvPr id="7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975392"/>
              </p:ext>
            </p:extLst>
          </p:nvPr>
        </p:nvGraphicFramePr>
        <p:xfrm>
          <a:off x="395536" y="1124744"/>
          <a:ext cx="8353425" cy="496824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#if defined BSP_BUTTON1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	#define PIN_BTN1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	GPIO_PIN_STRUCT pin_btn1[] =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		BSP_BUTTON1 |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GPIO_PIN_IRQ_FALLING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		GPIO_LIST_END};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endif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(uint32_t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initial_data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//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gpio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sw1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port_file_btn1 =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fopen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("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gpio:read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",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                     (char*) &amp;pin_btn1 );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ioctl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(port_file_btn1,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GPIO_IOCTL_SET_IRQ_FUNCTION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    (void*)btn_1_INT_callback);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void btn_1_INT_callback(void)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	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printf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("BTN_1\n");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4772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 of Interrupts (1/3)</a:t>
            </a:r>
          </a:p>
        </p:txBody>
      </p:sp>
      <p:sp>
        <p:nvSpPr>
          <p:cNvPr id="31746" name="Rectangle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Install an ISR that will call the previous ISR, which is the BSP-provided periodic timer ISR.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10</a:t>
            </a:fld>
            <a:endParaRPr lang="zh-TW" altLang="zh-TW"/>
          </a:p>
        </p:txBody>
      </p:sp>
      <p:graphicFrame>
        <p:nvGraphicFramePr>
          <p:cNvPr id="35852" name="Group 12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467544" y="2128232"/>
          <a:ext cx="8280400" cy="3749040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374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mqx.h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bsp.h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#define MAIN_TASK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extern 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(uint_32);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extern 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new_tick_isr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(pointer);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const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TASK_TEMPLATE_STRUCT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MQX_template_list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[] =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/* Task Index, Function,  Stack, Priority, Name,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Attributes,        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Param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Time Slice */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{ MAIN_TASK,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2000,  8,        "Main",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MQX_AUTO_START_TASK, 0,     0 },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{ 0 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0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標題 4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zh-TW" smtClean="0"/>
              <a:t>Example of Interrupts (2/3)</a:t>
            </a:r>
            <a:endParaRPr lang="zh-TW" altLang="en-US" sz="2400" smtClean="0"/>
          </a:p>
        </p:txBody>
      </p:sp>
      <p:graphicFrame>
        <p:nvGraphicFramePr>
          <p:cNvPr id="36873" name="Group 9"/>
          <p:cNvGraphicFramePr>
            <a:graphicFrameLocks noGrp="1"/>
          </p:cNvGraphicFramePr>
          <p:nvPr>
            <p:extLst/>
          </p:nvPr>
        </p:nvGraphicFramePr>
        <p:xfrm>
          <a:off x="395536" y="1196752"/>
          <a:ext cx="8353425" cy="47853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typedef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struct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my_isr_struct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pointer    OLD_ISR_DATA;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void       (_CODE_PTR_ OLD_ISR)(pointer);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mqx_uint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TICK_COUNT;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 MY_ISR_STRUCT, _PTR_ MY_ISR_STRUCT_PTR;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new_tick_isr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(pointer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user_isr_ptr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MY_ISR_STRUCT_PTR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= (MY_ISR_STRUCT_PTR)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user_isr_ptr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-&gt;TICK_COUNT++;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/* Chain to the previous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notifier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*/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(*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-&gt;OLD_ISR)(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-&gt;OLD_ISR_DATA);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D4F8DA-99A1-4CF9-A981-2621FECEC23E}" type="slidenum">
              <a:rPr lang="zh-TW" altLang="en-US" smtClean="0"/>
              <a:pPr>
                <a:defRPr/>
              </a:pPr>
              <a:t>11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395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標題 4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zh-TW" smtClean="0"/>
              <a:t>Example of Interrupts (3/3)</a:t>
            </a:r>
            <a:endParaRPr lang="zh-TW" altLang="en-US" sz="2400" smtClean="0"/>
          </a:p>
        </p:txBody>
      </p:sp>
      <p:graphicFrame>
        <p:nvGraphicFramePr>
          <p:cNvPr id="38922" name="Group 10"/>
          <p:cNvGraphicFramePr>
            <a:graphicFrameLocks noGrp="1"/>
          </p:cNvGraphicFramePr>
          <p:nvPr>
            <p:extLst/>
          </p:nvPr>
        </p:nvGraphicFramePr>
        <p:xfrm>
          <a:off x="468313" y="1074256"/>
          <a:ext cx="8353425" cy="501904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(uint_32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initial_data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MY_ISR_STRUCT_PTR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mem_alloc_zero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((_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mem_size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sizeof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(MY_ISR_STRUCT));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-&gt;TICK_COUNT = 0;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-&gt;OLD_ISR_DATA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int_get_isr_data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(BSP_TIMER_INTERRUPT_VECTOR);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-&gt;OLD_ISR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int_get_isr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(BSP_TIMER_INTERRUPT_VECTOR);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int_install_isr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(BSP_TIMER_INTERRUPT_VECTOR,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           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new_tick_isr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time_delay_ticks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(200);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printf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("\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nTick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count = %d\n",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-&gt;TICK_COUNT);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task_block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D4F8DA-99A1-4CF9-A981-2621FECEC23E}" type="slidenum">
              <a:rPr lang="zh-TW" altLang="en-US" smtClean="0"/>
              <a:pPr>
                <a:defRPr/>
              </a:pPr>
              <a:t>12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43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Basic Lab</a:t>
            </a:r>
            <a:endParaRPr lang="zh-TW" altLang="en-US" dirty="0" smtClean="0"/>
          </a:p>
        </p:txBody>
      </p:sp>
      <p:sp>
        <p:nvSpPr>
          <p:cNvPr id="4813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Create a print task, which print “Hello, World!” every second continuously. </a:t>
            </a:r>
          </a:p>
          <a:p>
            <a:r>
              <a:rPr lang="en-US" altLang="zh-TW" dirty="0" smtClean="0"/>
              <a:t>Use interrupt to monitor button1 and button2.</a:t>
            </a:r>
          </a:p>
          <a:p>
            <a:pPr lvl="1"/>
            <a:r>
              <a:rPr lang="en-US" altLang="zh-TW" dirty="0" smtClean="0"/>
              <a:t>When button1 is pressed, flash the red LED (ON 0.3 sec and OFF 0.7 sec). Turn off the LED when it is released.</a:t>
            </a:r>
          </a:p>
          <a:p>
            <a:pPr lvl="1"/>
            <a:r>
              <a:rPr lang="en-US" altLang="zh-TW" dirty="0" smtClean="0"/>
              <a:t>When button2 is pressed, flash the green LED (ON 0.5 sec and OFF 0.5 sec). Turn off the LED when it is released.</a:t>
            </a:r>
          </a:p>
          <a:p>
            <a:r>
              <a:rPr lang="en-US" altLang="zh-TW" dirty="0" smtClean="0"/>
              <a:t>Note that the print task must print “Hello, World!” even when the buttons are pressed.</a:t>
            </a:r>
          </a:p>
          <a:p>
            <a:r>
              <a:rPr lang="en-US" altLang="zh-TW" sz="2400" dirty="0" smtClean="0"/>
              <a:t>Hint1: create one task to handle one event and make all events interrupt-driven</a:t>
            </a:r>
          </a:p>
          <a:p>
            <a:r>
              <a:rPr lang="en-US" altLang="zh-TW" sz="2400" dirty="0" smtClean="0"/>
              <a:t>Hint2</a:t>
            </a:r>
            <a:r>
              <a:rPr lang="en-US" altLang="zh-TW" sz="2400" dirty="0" smtClean="0"/>
              <a:t>: add </a:t>
            </a:r>
            <a:r>
              <a:rPr lang="en-US" altLang="zh-TW" sz="2400" dirty="0" smtClean="0"/>
              <a:t>in </a:t>
            </a:r>
            <a:r>
              <a:rPr lang="en-US" altLang="zh-TW" sz="2400" dirty="0" err="1" smtClean="0"/>
              <a:t>user_config.h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→</a:t>
            </a:r>
            <a:r>
              <a:rPr lang="en-US" altLang="zh-TW" sz="2400" dirty="0" smtClean="0"/>
              <a:t>#define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MQX_USE_TIMER</a:t>
            </a:r>
            <a:r>
              <a:rPr lang="zh-TW" altLang="en-US" sz="2400" dirty="0" smtClean="0"/>
              <a:t>  </a:t>
            </a:r>
            <a:r>
              <a:rPr lang="en-US" altLang="zh-TW" sz="2400" dirty="0" smtClean="0"/>
              <a:t>1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14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Bonus Lab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Implement a game to measure your responsiveness</a:t>
            </a:r>
          </a:p>
          <a:p>
            <a:pPr lvl="1"/>
            <a:r>
              <a:rPr lang="en-US" altLang="zh-TW" dirty="0" smtClean="0"/>
              <a:t>The Tower system flashes green LED at 1 sec</a:t>
            </a:r>
          </a:p>
          <a:p>
            <a:pPr lvl="1"/>
            <a:r>
              <a:rPr lang="en-US" altLang="zh-TW" dirty="0" smtClean="0"/>
              <a:t>You press button1 to stop LED flashing and start a new run of the game</a:t>
            </a:r>
          </a:p>
          <a:p>
            <a:pPr lvl="1"/>
            <a:r>
              <a:rPr lang="en-US" altLang="zh-TW" dirty="0" smtClean="0"/>
              <a:t>The Tower system waits for a random time to turn on the red LED. When you see the red LED is on, press button2</a:t>
            </a:r>
          </a:p>
          <a:p>
            <a:pPr lvl="1"/>
            <a:r>
              <a:rPr lang="en-US" altLang="zh-TW" dirty="0" smtClean="0"/>
              <a:t>If the interval from LED on to button2 press is </a:t>
            </a:r>
            <a:r>
              <a:rPr lang="en-US" altLang="zh-TW" dirty="0" smtClean="0"/>
              <a:t>smaller than a threshold, both red and green LED flash at 1 sec. Otherwise, red LED flash at 0.5 sec. Your response time is also printed on the screen.</a:t>
            </a:r>
          </a:p>
          <a:p>
            <a:pPr lvl="1"/>
            <a:r>
              <a:rPr lang="en-US" altLang="zh-TW" dirty="0" smtClean="0"/>
              <a:t>After 5 sec, return to flashing green LED at 1 sec and wait for next run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6061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this lab, we will learn</a:t>
            </a:r>
          </a:p>
          <a:p>
            <a:pPr lvl="1"/>
            <a:r>
              <a:rPr lang="en-US" altLang="zh-TW" dirty="0" smtClean="0"/>
              <a:t>Timer and interrupt of MQX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0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Timers</a:t>
            </a:r>
            <a:endParaRPr lang="zh-TW" altLang="en-US" dirty="0" smtClean="0"/>
          </a:p>
        </p:txBody>
      </p:sp>
      <p:sp>
        <p:nvSpPr>
          <p:cNvPr id="20482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Create timer component:</a:t>
            </a:r>
          </a:p>
          <a:p>
            <a:pPr lvl="1"/>
            <a:r>
              <a:rPr lang="en-US" altLang="zh-TW" dirty="0" smtClean="0"/>
              <a:t>A timer component and associated Timer task can be explicitly created by </a:t>
            </a:r>
            <a:r>
              <a:rPr lang="en-US" altLang="zh-TW" dirty="0"/>
              <a:t>calling </a:t>
            </a:r>
            <a:r>
              <a:rPr lang="en-US" altLang="zh-TW" b="1" dirty="0"/>
              <a:t>_</a:t>
            </a:r>
            <a:r>
              <a:rPr lang="en-US" altLang="zh-TW" b="1" dirty="0" err="1"/>
              <a:t>timer_create_component</a:t>
            </a:r>
            <a:r>
              <a:rPr lang="en-US" altLang="zh-TW" b="1" dirty="0"/>
              <a:t>() </a:t>
            </a:r>
            <a:r>
              <a:rPr lang="en-US" altLang="zh-TW" dirty="0"/>
              <a:t>with the </a:t>
            </a:r>
            <a:r>
              <a:rPr lang="en-US" altLang="zh-TW" dirty="0" smtClean="0"/>
              <a:t>priority and </a:t>
            </a:r>
            <a:r>
              <a:rPr lang="en-US" altLang="zh-TW" dirty="0"/>
              <a:t>stack size for Timer </a:t>
            </a:r>
            <a:r>
              <a:rPr lang="en-US" altLang="zh-TW" dirty="0" smtClean="0"/>
              <a:t>task. </a:t>
            </a:r>
          </a:p>
          <a:p>
            <a:pPr lvl="1"/>
            <a:r>
              <a:rPr lang="en-US" altLang="zh-TW" dirty="0" smtClean="0"/>
              <a:t>Timer task manages </a:t>
            </a:r>
            <a:r>
              <a:rPr lang="en-US" altLang="zh-TW" dirty="0"/>
              <a:t>timer queues and provides a context </a:t>
            </a:r>
            <a:r>
              <a:rPr lang="en-US" altLang="zh-TW" dirty="0" smtClean="0"/>
              <a:t>for </a:t>
            </a:r>
            <a:r>
              <a:rPr lang="en-US" altLang="zh-TW" dirty="0"/>
              <a:t>notification functions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Start timers:</a:t>
            </a:r>
          </a:p>
          <a:p>
            <a:pPr lvl="1"/>
            <a:r>
              <a:rPr lang="en-US" altLang="zh-TW" dirty="0" smtClean="0"/>
              <a:t>Start </a:t>
            </a:r>
            <a:r>
              <a:rPr lang="en-US" altLang="zh-TW" dirty="0"/>
              <a:t>a timer with </a:t>
            </a:r>
            <a:r>
              <a:rPr lang="en-US" altLang="zh-TW" dirty="0" smtClean="0"/>
              <a:t>calls such as </a:t>
            </a:r>
            <a:r>
              <a:rPr lang="en-US" altLang="zh-TW" b="1" dirty="0"/>
              <a:t>_</a:t>
            </a:r>
            <a:r>
              <a:rPr lang="en-US" altLang="zh-TW" b="1" dirty="0" err="1"/>
              <a:t>timer_start_periodic_at</a:t>
            </a:r>
            <a:r>
              <a:rPr lang="en-US" altLang="zh-TW" b="1" dirty="0" smtClean="0"/>
              <a:t>()</a:t>
            </a:r>
            <a:r>
              <a:rPr lang="en-US" altLang="zh-TW" dirty="0" smtClean="0"/>
              <a:t> </a:t>
            </a:r>
            <a:r>
              <a:rPr lang="en-US" altLang="zh-TW" b="1" dirty="0" smtClean="0"/>
              <a:t>_</a:t>
            </a:r>
            <a:r>
              <a:rPr lang="en-US" altLang="zh-TW" b="1" dirty="0" err="1"/>
              <a:t>timer_start_oneshot_after_ticks</a:t>
            </a:r>
            <a:r>
              <a:rPr lang="en-US" altLang="zh-TW" b="1" dirty="0" smtClean="0"/>
              <a:t>() 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MQX then inserts </a:t>
            </a:r>
            <a:r>
              <a:rPr lang="en-US" altLang="zh-TW" dirty="0"/>
              <a:t>a timer request into the queue of outstanding timers</a:t>
            </a:r>
            <a:r>
              <a:rPr lang="en-US" altLang="zh-TW" dirty="0" smtClean="0"/>
              <a:t>. </a:t>
            </a:r>
          </a:p>
          <a:p>
            <a:pPr lvl="1"/>
            <a:r>
              <a:rPr lang="en-US" altLang="zh-TW" dirty="0" smtClean="0"/>
              <a:t>When </a:t>
            </a:r>
            <a:r>
              <a:rPr lang="en-US" altLang="zh-TW" dirty="0"/>
              <a:t>the timer expires, the notification function runs.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904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of Timers</a:t>
            </a:r>
            <a:endParaRPr lang="zh-TW" altLang="en-US" dirty="0" smtClean="0"/>
          </a:p>
        </p:txBody>
      </p:sp>
      <p:sp>
        <p:nvSpPr>
          <p:cNvPr id="20482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Simulate a LED being turned on and off every second</a:t>
            </a:r>
          </a:p>
          <a:p>
            <a:pPr lvl="1"/>
            <a:r>
              <a:rPr lang="en-US" altLang="zh-TW" dirty="0" smtClean="0"/>
              <a:t>One timer turns the LED on, and another turns it off. </a:t>
            </a:r>
          </a:p>
          <a:p>
            <a:pPr lvl="1"/>
            <a:r>
              <a:rPr lang="en-US" altLang="zh-TW" dirty="0" smtClean="0"/>
              <a:t>Each timer has a period of 2 seconds with an offset of 1 second between them. </a:t>
            </a:r>
          </a:p>
          <a:p>
            <a:pPr lvl="1"/>
            <a:r>
              <a:rPr lang="en-US" altLang="zh-TW" dirty="0" smtClean="0"/>
              <a:t>Task runs for 6 seconds. </a:t>
            </a:r>
            <a:endParaRPr lang="zh-TW" altLang="en-US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366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標題 4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zh-TW" smtClean="0"/>
              <a:t>Example of Timers (1/3)</a:t>
            </a:r>
            <a:endParaRPr lang="zh-TW" altLang="en-US" sz="2400" smtClean="0"/>
          </a:p>
        </p:txBody>
      </p:sp>
      <p:graphicFrame>
        <p:nvGraphicFramePr>
          <p:cNvPr id="21513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246832"/>
              </p:ext>
            </p:extLst>
          </p:nvPr>
        </p:nvGraphicFramePr>
        <p:xfrm>
          <a:off x="395536" y="1174968"/>
          <a:ext cx="8353425" cy="548640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60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mqx.h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bsp.h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fio.h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timer.h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#define TIMER_TASK_PRIORITY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#define TIMER_STACK_SIZE     2000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#define MAIN_TASK     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MQX_FILE_PTR port_file_btn1;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extern 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(uint32_t);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void btn_1_INT_callback(void);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const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TASK_TEMPLATE_STRUCT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MQX_template_list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[] =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/* Task Index, Function, Stack, Priority,  Name,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Attributes,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Param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Time Slice */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{ MAIN_TASK,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 2000,  8,        "Main",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MQX_AUTO_START_TASK, 0,     0 },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{ 0 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D4F8DA-99A1-4CF9-A981-2621FECEC23E}" type="slidenum">
              <a:rPr lang="zh-TW" altLang="en-US" smtClean="0"/>
              <a:pPr>
                <a:defRPr/>
              </a:pPr>
              <a:t>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024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4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zh-TW" smtClean="0"/>
              <a:t>Example of Timers (2/3)</a:t>
            </a:r>
            <a:endParaRPr lang="zh-TW" altLang="en-US" sz="2400" smtClean="0"/>
          </a:p>
        </p:txBody>
      </p:sp>
      <p:graphicFrame>
        <p:nvGraphicFramePr>
          <p:cNvPr id="26634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269232"/>
              </p:ext>
            </p:extLst>
          </p:nvPr>
        </p:nvGraphicFramePr>
        <p:xfrm>
          <a:off x="395536" y="1350992"/>
          <a:ext cx="8353425" cy="452628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static 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LED_on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timer_id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id, void*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data_ptr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MQX_TICK_STRUCT_PTR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tick_ptr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{ /* turn on LED */ 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static 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LED_off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timer_id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id, void*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data_ptr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MQX_TICK_STRUCT_PTR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tick_ptr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{ /* turn off LED */ 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(uint32_t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initial_data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MQX_TICK_STRUCT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ticks,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timer_id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on_timer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off_timer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uint_8 time = 6; // total running time in seconds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timer_create_component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(TIMER_TASK_PRIORITY,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                           TIMER_STACK_SIZE);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D4F8DA-99A1-4CF9-A981-2621FECEC23E}" type="slidenum">
              <a:rPr lang="zh-TW" altLang="en-US" smtClean="0"/>
              <a:pPr>
                <a:defRPr/>
              </a:pPr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2437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4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zh-TW" smtClean="0"/>
              <a:t>Example of Timers (3/3)</a:t>
            </a:r>
            <a:endParaRPr lang="zh-TW" altLang="en-US" sz="2400" smtClean="0"/>
          </a:p>
        </p:txBody>
      </p:sp>
      <p:graphicFrame>
        <p:nvGraphicFramePr>
          <p:cNvPr id="28682" name="Group 10"/>
          <p:cNvGraphicFramePr>
            <a:graphicFrameLocks noGrp="1"/>
          </p:cNvGraphicFramePr>
          <p:nvPr>
            <p:extLst/>
          </p:nvPr>
        </p:nvGraphicFramePr>
        <p:xfrm>
          <a:off x="395536" y="1268760"/>
          <a:ext cx="8353425" cy="452628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time_init_ticks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(&amp;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time_add_sec_to_ticks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(&amp;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2); // 2 seconds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time_get_elapsed_ticks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(&amp;ticks);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time_add_sec_to_ticks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(&amp;ticks, 1); // cur time + 1s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on_timer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=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timer_start_periodic_at_ticks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LED_on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0, TIMER_ELAPSED_TIME_MODE, &amp;ticks, &amp;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time_add_sec_to_ticks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(&amp;ticks, 1); // cur time + 2s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off_timer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=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timer_start_periodic_at_ticks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LED_off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0, TIMER_ELAPSED_TIME_MODE, &amp;ticks, &amp;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time_delay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(time * 100); // wait 6 seconds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timer_cancel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on_timer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timer_cancel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off_timer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task_block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D4F8DA-99A1-4CF9-A981-2621FECEC23E}" type="slidenum">
              <a:rPr lang="zh-TW" altLang="en-US" smtClean="0"/>
              <a:pPr>
                <a:defRPr/>
              </a:pPr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159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MQX Interrupts</a:t>
            </a:r>
            <a:endParaRPr lang="zh-TW" altLang="en-US" dirty="0" smtClean="0"/>
          </a:p>
        </p:txBody>
      </p:sp>
      <p:sp>
        <p:nvSpPr>
          <p:cNvPr id="29698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 MQX ISR is not a task. It is a small routine that reacts to hardware interrupts or exceptions</a:t>
            </a:r>
          </a:p>
          <a:p>
            <a:r>
              <a:rPr lang="en-US" altLang="zh-TW" dirty="0" smtClean="0"/>
              <a:t>There </a:t>
            </a:r>
            <a:r>
              <a:rPr lang="en-US" altLang="zh-TW" dirty="0" smtClean="0"/>
              <a:t>is a </a:t>
            </a:r>
            <a:r>
              <a:rPr lang="en-US" altLang="zh-TW" i="1" dirty="0" smtClean="0"/>
              <a:t>kernel ISR </a:t>
            </a:r>
            <a:r>
              <a:rPr lang="en-US" altLang="zh-TW" dirty="0" smtClean="0"/>
              <a:t>(_</a:t>
            </a:r>
            <a:r>
              <a:rPr lang="en-US" altLang="zh-TW" dirty="0" err="1" smtClean="0"/>
              <a:t>int_kernel_isr</a:t>
            </a:r>
            <a:r>
              <a:rPr lang="en-US" altLang="zh-TW" dirty="0" smtClean="0"/>
              <a:t>()) that runs before any other </a:t>
            </a:r>
            <a:r>
              <a:rPr lang="en-US" altLang="zh-TW" dirty="0" smtClean="0"/>
              <a:t>ISR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7</a:t>
            </a:fld>
            <a:endParaRPr lang="zh-TW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6653021" y="5826750"/>
            <a:ext cx="23114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+mn-lt"/>
              </a:rPr>
              <a:t>(MQX RTOS User’s Guide)</a:t>
            </a:r>
            <a:endParaRPr lang="zh-TW" altLang="en-US" sz="1600" dirty="0">
              <a:latin typeface="+mn-lt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2924944"/>
            <a:ext cx="73914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20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Initializing Interrupt Handling</a:t>
            </a:r>
            <a:endParaRPr lang="zh-TW" altLang="en-US" smtClean="0"/>
          </a:p>
        </p:txBody>
      </p:sp>
      <p:sp>
        <p:nvSpPr>
          <p:cNvPr id="30722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Application </a:t>
            </a:r>
            <a:r>
              <a:rPr lang="en-US" altLang="zh-TW" dirty="0"/>
              <a:t>can replace the ISR with an application-defined, </a:t>
            </a:r>
            <a:r>
              <a:rPr lang="en-US" altLang="zh-TW" dirty="0" smtClean="0"/>
              <a:t>interrupt-specific ISR with </a:t>
            </a:r>
            <a:r>
              <a:rPr lang="en-US" altLang="zh-TW" b="1" dirty="0"/>
              <a:t>_</a:t>
            </a:r>
            <a:r>
              <a:rPr lang="en-US" altLang="zh-TW" b="1" dirty="0" err="1"/>
              <a:t>int_install_isr</a:t>
            </a:r>
            <a:r>
              <a:rPr lang="en-US" altLang="zh-TW" b="1" dirty="0" smtClean="0"/>
              <a:t>()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interrupt number</a:t>
            </a:r>
          </a:p>
          <a:p>
            <a:pPr lvl="1"/>
            <a:r>
              <a:rPr lang="en-US" altLang="zh-TW" dirty="0" smtClean="0"/>
              <a:t>pointer </a:t>
            </a:r>
            <a:r>
              <a:rPr lang="en-US" altLang="zh-TW" dirty="0"/>
              <a:t>to the ISR </a:t>
            </a:r>
            <a:r>
              <a:rPr lang="en-US" altLang="zh-TW" dirty="0" smtClean="0"/>
              <a:t>function</a:t>
            </a:r>
          </a:p>
          <a:p>
            <a:pPr lvl="1"/>
            <a:r>
              <a:rPr lang="en-US" altLang="zh-TW" dirty="0"/>
              <a:t>Pointer to </a:t>
            </a:r>
            <a:r>
              <a:rPr lang="en-US" altLang="zh-TW" dirty="0" smtClean="0"/>
              <a:t>data </a:t>
            </a:r>
            <a:r>
              <a:rPr lang="en-US" altLang="zh-TW" dirty="0"/>
              <a:t>to be passed as </a:t>
            </a:r>
            <a:r>
              <a:rPr lang="en-US" altLang="zh-TW" dirty="0" smtClean="0"/>
              <a:t>first </a:t>
            </a:r>
            <a:r>
              <a:rPr lang="en-US" altLang="zh-TW" dirty="0"/>
              <a:t>parameter to the </a:t>
            </a:r>
            <a:r>
              <a:rPr lang="en-US" altLang="zh-TW" dirty="0" smtClean="0"/>
              <a:t>ISR</a:t>
            </a:r>
          </a:p>
          <a:p>
            <a:r>
              <a:rPr lang="en-US" altLang="zh-TW" dirty="0" smtClean="0"/>
              <a:t>An </a:t>
            </a:r>
            <a:r>
              <a:rPr lang="en-US" altLang="zh-TW" dirty="0"/>
              <a:t>application-defined ISR usually signals a </a:t>
            </a:r>
            <a:r>
              <a:rPr lang="en-US" altLang="zh-TW" dirty="0" smtClean="0"/>
              <a:t>task using mechanisms such as event or semaphore</a:t>
            </a:r>
          </a:p>
          <a:p>
            <a:pPr lvl="1"/>
            <a:r>
              <a:rPr lang="en-US" altLang="zh-TW" dirty="0" smtClean="0"/>
              <a:t>The will then be </a:t>
            </a:r>
            <a:r>
              <a:rPr lang="en-US" altLang="zh-TW" dirty="0" err="1" smtClean="0"/>
              <a:t>dequeued</a:t>
            </a:r>
            <a:r>
              <a:rPr lang="en-US" altLang="zh-TW" dirty="0" smtClean="0"/>
              <a:t> from </a:t>
            </a:r>
            <a:r>
              <a:rPr lang="en-US" altLang="zh-TW" dirty="0"/>
              <a:t>a task </a:t>
            </a:r>
            <a:r>
              <a:rPr lang="en-US" altLang="zh-TW" dirty="0" smtClean="0"/>
              <a:t>queue and put </a:t>
            </a:r>
            <a:r>
              <a:rPr lang="en-US" altLang="zh-TW" dirty="0"/>
              <a:t>in the task’s ready </a:t>
            </a:r>
            <a:r>
              <a:rPr lang="en-US" altLang="zh-TW" dirty="0" smtClean="0"/>
              <a:t>queue</a:t>
            </a:r>
            <a:endParaRPr lang="zh-TW" altLang="en-US" sz="2400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4806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10676</TotalTime>
  <Words>1102</Words>
  <Application>Microsoft Office PowerPoint</Application>
  <PresentationFormat>如螢幕大小 (4:3)</PresentationFormat>
  <Paragraphs>179</Paragraphs>
  <Slides>15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5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Introduction to Embedded Systems  Lab 10: Timer and Interrupt</vt:lpstr>
      <vt:lpstr>Introduction</vt:lpstr>
      <vt:lpstr>Timers</vt:lpstr>
      <vt:lpstr>Example of Timers</vt:lpstr>
      <vt:lpstr>Example of Timers (1/3)</vt:lpstr>
      <vt:lpstr>Example of Timers (2/3)</vt:lpstr>
      <vt:lpstr>Example of Timers (3/3)</vt:lpstr>
      <vt:lpstr>MQX Interrupts</vt:lpstr>
      <vt:lpstr>Initializing Interrupt Handling</vt:lpstr>
      <vt:lpstr>Example of Button Interrupt  </vt:lpstr>
      <vt:lpstr>Example of Interrupts (1/3)</vt:lpstr>
      <vt:lpstr>Example of Interrupts (2/3)</vt:lpstr>
      <vt:lpstr>Example of Interrupts (3/3)</vt:lpstr>
      <vt:lpstr>Basic Lab</vt:lpstr>
      <vt:lpstr>Bonus Lab</vt:lpstr>
    </vt:vector>
  </TitlesOfParts>
  <Company>Dell Computer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Chung-Ta King</cp:lastModifiedBy>
  <cp:revision>683</cp:revision>
  <dcterms:created xsi:type="dcterms:W3CDTF">2000-02-07T23:54:30Z</dcterms:created>
  <dcterms:modified xsi:type="dcterms:W3CDTF">2014-12-02T06:29:24Z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