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39"/>
  </p:notesMasterIdLst>
  <p:handoutMasterIdLst>
    <p:handoutMasterId r:id="rId40"/>
  </p:handoutMasterIdLst>
  <p:sldIdLst>
    <p:sldId id="288" r:id="rId2"/>
    <p:sldId id="450" r:id="rId3"/>
    <p:sldId id="451" r:id="rId4"/>
    <p:sldId id="453" r:id="rId5"/>
    <p:sldId id="452" r:id="rId6"/>
    <p:sldId id="454" r:id="rId7"/>
    <p:sldId id="455" r:id="rId8"/>
    <p:sldId id="456" r:id="rId9"/>
    <p:sldId id="457" r:id="rId10"/>
    <p:sldId id="458" r:id="rId11"/>
    <p:sldId id="485" r:id="rId12"/>
    <p:sldId id="459" r:id="rId13"/>
    <p:sldId id="463" r:id="rId14"/>
    <p:sldId id="462" r:id="rId15"/>
    <p:sldId id="480" r:id="rId16"/>
    <p:sldId id="465" r:id="rId17"/>
    <p:sldId id="466" r:id="rId18"/>
    <p:sldId id="467" r:id="rId19"/>
    <p:sldId id="468" r:id="rId20"/>
    <p:sldId id="469" r:id="rId21"/>
    <p:sldId id="470" r:id="rId22"/>
    <p:sldId id="471" r:id="rId23"/>
    <p:sldId id="473" r:id="rId24"/>
    <p:sldId id="486" r:id="rId25"/>
    <p:sldId id="487" r:id="rId26"/>
    <p:sldId id="488" r:id="rId27"/>
    <p:sldId id="475" r:id="rId28"/>
    <p:sldId id="476" r:id="rId29"/>
    <p:sldId id="477" r:id="rId30"/>
    <p:sldId id="478" r:id="rId31"/>
    <p:sldId id="479" r:id="rId32"/>
    <p:sldId id="489" r:id="rId33"/>
    <p:sldId id="490" r:id="rId34"/>
    <p:sldId id="491" r:id="rId35"/>
    <p:sldId id="492" r:id="rId36"/>
    <p:sldId id="481" r:id="rId37"/>
    <p:sldId id="493" r:id="rId38"/>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5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FF"/>
    <a:srgbClr val="FF0000"/>
    <a:srgbClr val="339933"/>
    <a:srgbClr val="33CC33"/>
    <a:srgbClr val="FFCC66"/>
    <a:srgbClr val="FFCC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9" autoAdjust="0"/>
    <p:restoredTop sz="87549" autoAdjust="0"/>
  </p:normalViewPr>
  <p:slideViewPr>
    <p:cSldViewPr>
      <p:cViewPr varScale="1">
        <p:scale>
          <a:sx n="48" d="100"/>
          <a:sy n="48" d="100"/>
        </p:scale>
        <p:origin x="1214" y="38"/>
      </p:cViewPr>
      <p:guideLst>
        <p:guide orient="horz" pos="3158"/>
        <p:guide pos="2880"/>
      </p:guideLst>
    </p:cSldViewPr>
  </p:slideViewPr>
  <p:outlineViewPr>
    <p:cViewPr>
      <p:scale>
        <a:sx n="33" d="100"/>
        <a:sy n="33" d="100"/>
      </p:scale>
      <p:origin x="0" y="-1837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9D195005-3462-4FA6-87CB-1C7C94B3FEB9}" type="slidenum">
              <a:rPr lang="zh-TW" altLang="en-US"/>
              <a:pPr/>
              <a:t>‹#›</a:t>
            </a:fld>
            <a:endParaRPr lang="zh-TW" altLang="zh-TW"/>
          </a:p>
        </p:txBody>
      </p:sp>
    </p:spTree>
    <p:extLst>
      <p:ext uri="{BB962C8B-B14F-4D97-AF65-F5344CB8AC3E}">
        <p14:creationId xmlns:p14="http://schemas.microsoft.com/office/powerpoint/2010/main" val="186954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7A931DF-18EC-4525-9649-E7BA5D758270}" type="slidenum">
              <a:rPr lang="zh-TW" altLang="en-US"/>
              <a:pPr/>
              <a:t>‹#›</a:t>
            </a:fld>
            <a:endParaRPr lang="zh-TW" altLang="zh-TW"/>
          </a:p>
        </p:txBody>
      </p:sp>
    </p:spTree>
    <p:extLst>
      <p:ext uri="{BB962C8B-B14F-4D97-AF65-F5344CB8AC3E}">
        <p14:creationId xmlns:p14="http://schemas.microsoft.com/office/powerpoint/2010/main" val="234952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a:t>
            </a:fld>
            <a:endParaRPr lang="zh-TW" altLang="zh-TW"/>
          </a:p>
        </p:txBody>
      </p:sp>
    </p:spTree>
    <p:extLst>
      <p:ext uri="{BB962C8B-B14F-4D97-AF65-F5344CB8AC3E}">
        <p14:creationId xmlns:p14="http://schemas.microsoft.com/office/powerpoint/2010/main" val="315380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3D72A-61D9-40E5-A020-B6E8DCBBE1CC}" type="slidenum">
              <a:rPr lang="zh-TW" altLang="en-US"/>
              <a:pPr/>
              <a:t>15</a:t>
            </a:fld>
            <a:endParaRPr lang="zh-TW" altLang="zh-TW"/>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a:xfrm>
            <a:off x="1023938" y="3371850"/>
            <a:ext cx="8186737" cy="3194050"/>
          </a:xfrm>
        </p:spPr>
        <p:txBody>
          <a:bodyPr/>
          <a:lstStyle/>
          <a:p>
            <a:r>
              <a:rPr lang="en-US" altLang="zh-TW" dirty="0"/>
              <a:t>How does MQX determine which of the ready tasks gets to become the active task? By using a scheduler.</a:t>
            </a:r>
          </a:p>
          <a:p>
            <a:endParaRPr lang="en-US" altLang="zh-TW" dirty="0"/>
          </a:p>
          <a:p>
            <a:r>
              <a:rPr lang="en-US" altLang="zh-TW" dirty="0"/>
              <a:t>There are several scheduling policies that MQX supports. The most commonly used is First In-First Out. This means the task that becomes active is the highest priority task that has been ready the longest. A task will continue running as long as it is the highest priority ready task.</a:t>
            </a:r>
          </a:p>
          <a:p>
            <a:endParaRPr lang="en-US" altLang="zh-TW" dirty="0"/>
          </a:p>
          <a:p>
            <a:r>
              <a:rPr lang="en-US" altLang="zh-TW" dirty="0"/>
              <a:t>The next scheduling policy is called Round Robin. This behaves exactly the same as First In-First Out, except that the scheduler is explicitly called after a specified period of time, called a time slice. This allows other tasks at the same priority level to gain control of the processor. The length of the time slice can be set on a per-task basis, so not all tasks necessarily have to use round-robin, nor have the same time slice value.</a:t>
            </a:r>
          </a:p>
          <a:p>
            <a:endParaRPr lang="en-US" altLang="zh-TW" dirty="0"/>
          </a:p>
          <a:p>
            <a:r>
              <a:rPr lang="en-US" altLang="zh-TW" dirty="0"/>
              <a:t>Finally there is a way to explicitly schedule the tasks using task queues in MQX, but it is not used very often and will not be covered here </a:t>
            </a:r>
          </a:p>
        </p:txBody>
      </p:sp>
    </p:spTree>
    <p:extLst>
      <p:ext uri="{BB962C8B-B14F-4D97-AF65-F5344CB8AC3E}">
        <p14:creationId xmlns:p14="http://schemas.microsoft.com/office/powerpoint/2010/main" val="65834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52757-6425-4AC8-A48E-EDF6D6E6F1F9}" type="slidenum">
              <a:rPr lang="zh-TW" altLang="en-US"/>
              <a:pPr/>
              <a:t>16</a:t>
            </a:fld>
            <a:endParaRPr lang="zh-TW" altLang="zh-TW"/>
          </a:p>
        </p:txBody>
      </p:sp>
      <p:sp>
        <p:nvSpPr>
          <p:cNvPr id="1164290" name="Rectangle 2"/>
          <p:cNvSpPr>
            <a:spLocks noGrp="1" noRot="1" noChangeAspect="1" noChangeArrowheads="1" noTextEdit="1"/>
          </p:cNvSpPr>
          <p:nvPr>
            <p:ph type="sldImg"/>
          </p:nvPr>
        </p:nvSpPr>
        <p:spPr>
          <a:xfrm>
            <a:off x="3478213" y="633413"/>
            <a:ext cx="3282950" cy="2462212"/>
          </a:xfrm>
          <a:ln w="12700" cap="flat">
            <a:solidFill>
              <a:schemeClr val="tx1"/>
            </a:solidFill>
          </a:ln>
          <a:extLst>
            <a:ext uri="{909E8E84-426E-40DD-AFC4-6F175D3DCCD1}">
              <a14:hiddenFill xmlns:a14="http://schemas.microsoft.com/office/drawing/2010/main">
                <a:noFill/>
              </a14:hiddenFill>
            </a:ext>
          </a:extLst>
        </p:spPr>
      </p:sp>
      <p:sp>
        <p:nvSpPr>
          <p:cNvPr id="1164291" name="Rectangle 3"/>
          <p:cNvSpPr>
            <a:spLocks noGrp="1" noChangeArrowheads="1"/>
          </p:cNvSpPr>
          <p:nvPr>
            <p:ph type="body" idx="1"/>
          </p:nvPr>
        </p:nvSpPr>
        <p:spPr>
          <a:xfrm>
            <a:off x="1362075" y="3373438"/>
            <a:ext cx="7508875" cy="3213100"/>
          </a:xfrm>
          <a:noFill/>
          <a:ln/>
        </p:spPr>
        <p:txBody>
          <a:bodyPr lIns="95631" tIns="48598" rIns="95631" bIns="48598"/>
          <a:lstStyle/>
          <a:p>
            <a:pPr defTabSz="939800"/>
            <a:r>
              <a:rPr lang="en-US" altLang="zh-TW" dirty="0"/>
              <a:t>This diagram shows First In-First Out scheduling. Each priority has a queue associated with it, representing tasks was placed into the ready state at that priority level. The schedule first looks at the highest priority ready queue, and runs that task. That task will run as long as it needs until the task finishes. </a:t>
            </a:r>
          </a:p>
          <a:p>
            <a:pPr defTabSz="939800"/>
            <a:endParaRPr lang="en-US" altLang="zh-TW" dirty="0"/>
          </a:p>
          <a:p>
            <a:pPr defTabSz="939800"/>
            <a:r>
              <a:rPr lang="en-US" altLang="zh-TW" dirty="0"/>
              <a:t>Once the green task is finished, the scheduler is called and it looks at the highest priority queue. That queue is now empty, so it moves down to the next highest priority queue. The red task then runs until it is finished. The scheduler is called again, and it takes the next ready task that has been waiting the longest, which is the blue task. This continues on with the yellow task and so on until all the ready queues are empty. </a:t>
            </a:r>
          </a:p>
          <a:p>
            <a:pPr defTabSz="939800"/>
            <a:endParaRPr lang="en-US" altLang="zh-TW" dirty="0"/>
          </a:p>
        </p:txBody>
      </p:sp>
    </p:spTree>
    <p:extLst>
      <p:ext uri="{BB962C8B-B14F-4D97-AF65-F5344CB8AC3E}">
        <p14:creationId xmlns:p14="http://schemas.microsoft.com/office/powerpoint/2010/main" val="306068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D174A-BF68-417E-AA14-A8D05D9F1356}" type="slidenum">
              <a:rPr lang="zh-TW" altLang="en-US"/>
              <a:pPr/>
              <a:t>17</a:t>
            </a:fld>
            <a:endParaRPr lang="zh-TW" altLang="zh-TW"/>
          </a:p>
        </p:txBody>
      </p:sp>
      <p:sp>
        <p:nvSpPr>
          <p:cNvPr id="1166338" name="Rectangle 2"/>
          <p:cNvSpPr>
            <a:spLocks noGrp="1" noRot="1" noChangeAspect="1" noChangeArrowheads="1" noTextEdit="1"/>
          </p:cNvSpPr>
          <p:nvPr>
            <p:ph type="sldImg"/>
          </p:nvPr>
        </p:nvSpPr>
        <p:spPr>
          <a:xfrm>
            <a:off x="3478213" y="633413"/>
            <a:ext cx="3282950" cy="2462212"/>
          </a:xfrm>
          <a:ln w="12700" cap="flat">
            <a:solidFill>
              <a:schemeClr val="tx1"/>
            </a:solidFill>
          </a:ln>
          <a:extLst>
            <a:ext uri="{909E8E84-426E-40DD-AFC4-6F175D3DCCD1}">
              <a14:hiddenFill xmlns:a14="http://schemas.microsoft.com/office/drawing/2010/main">
                <a:noFill/>
              </a14:hiddenFill>
            </a:ext>
          </a:extLst>
        </p:spPr>
      </p:sp>
      <p:sp>
        <p:nvSpPr>
          <p:cNvPr id="1166339" name="Rectangle 3"/>
          <p:cNvSpPr>
            <a:spLocks noGrp="1" noChangeArrowheads="1"/>
          </p:cNvSpPr>
          <p:nvPr>
            <p:ph type="body" idx="1"/>
          </p:nvPr>
        </p:nvSpPr>
        <p:spPr>
          <a:xfrm>
            <a:off x="1362075" y="3373438"/>
            <a:ext cx="7508875" cy="3213100"/>
          </a:xfrm>
          <a:noFill/>
          <a:ln/>
        </p:spPr>
        <p:txBody>
          <a:bodyPr lIns="95631" tIns="48598" rIns="95631" bIns="48598"/>
          <a:lstStyle/>
          <a:p>
            <a:pPr defTabSz="939800"/>
            <a:r>
              <a:rPr lang="de-DE" altLang="zh-TW" sz="800"/>
              <a:t>FIFO (also called priority-based preemptive) scheduling is a core component — the active task is the highest-priority task that has been ready the longest. FIFO is the default scheduling in Freescale MQX.</a:t>
            </a:r>
          </a:p>
          <a:p>
            <a:pPr defTabSz="939800"/>
            <a:endParaRPr lang="es-MX" altLang="zh-TW" sz="800">
              <a:latin typeface="Courier New" panose="02070309020205020404" pitchFamily="49" charset="0"/>
            </a:endParaRPr>
          </a:p>
          <a:p>
            <a:pPr defTabSz="939800"/>
            <a:r>
              <a:rPr lang="en-US" altLang="zh-TW"/>
              <a:t>The active task runs, until any of the</a:t>
            </a:r>
          </a:p>
          <a:p>
            <a:pPr defTabSz="939800"/>
            <a:r>
              <a:rPr lang="en-US" altLang="zh-TW"/>
              <a:t>following occurs:</a:t>
            </a:r>
          </a:p>
          <a:p>
            <a:pPr defTabSz="939800"/>
            <a:r>
              <a:rPr lang="en-US" altLang="zh-TW"/>
              <a:t>-The active task voluntarily relinquishes the processor, because it calls a blocking MQX function.</a:t>
            </a:r>
          </a:p>
          <a:p>
            <a:pPr defTabSz="939800"/>
            <a:r>
              <a:rPr lang="en-US" altLang="zh-TW"/>
              <a:t>-An interrupt occurs that has higher priority than the active task.</a:t>
            </a:r>
          </a:p>
          <a:p>
            <a:pPr defTabSz="939800"/>
            <a:r>
              <a:rPr lang="en-US" altLang="zh-TW"/>
              <a:t>-A task that has priority higher than the active task, becomes ready.</a:t>
            </a:r>
          </a:p>
        </p:txBody>
      </p:sp>
    </p:spTree>
    <p:extLst>
      <p:ext uri="{BB962C8B-B14F-4D97-AF65-F5344CB8AC3E}">
        <p14:creationId xmlns:p14="http://schemas.microsoft.com/office/powerpoint/2010/main" val="1187310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32C8B-EE34-4896-A274-59A67D771374}" type="slidenum">
              <a:rPr lang="zh-TW" altLang="en-US"/>
              <a:pPr/>
              <a:t>18</a:t>
            </a:fld>
            <a:endParaRPr lang="zh-TW" altLang="zh-TW"/>
          </a:p>
        </p:txBody>
      </p:sp>
      <p:sp>
        <p:nvSpPr>
          <p:cNvPr id="1168386" name="Rectangle 2"/>
          <p:cNvSpPr>
            <a:spLocks noGrp="1" noRot="1" noChangeAspect="1" noChangeArrowheads="1" noTextEdit="1"/>
          </p:cNvSpPr>
          <p:nvPr>
            <p:ph type="sldImg"/>
          </p:nvPr>
        </p:nvSpPr>
        <p:spPr>
          <a:xfrm>
            <a:off x="3478213" y="633413"/>
            <a:ext cx="3282950" cy="2462212"/>
          </a:xfrm>
          <a:ln w="12700" cap="flat">
            <a:solidFill>
              <a:schemeClr val="tx1"/>
            </a:solidFill>
          </a:ln>
          <a:extLst>
            <a:ext uri="{909E8E84-426E-40DD-AFC4-6F175D3DCCD1}">
              <a14:hiddenFill xmlns:a14="http://schemas.microsoft.com/office/drawing/2010/main">
                <a:noFill/>
              </a14:hiddenFill>
            </a:ext>
          </a:extLst>
        </p:spPr>
      </p:sp>
      <p:sp>
        <p:nvSpPr>
          <p:cNvPr id="1168387" name="Rectangle 3"/>
          <p:cNvSpPr>
            <a:spLocks noGrp="1" noChangeArrowheads="1"/>
          </p:cNvSpPr>
          <p:nvPr>
            <p:ph type="body" idx="1"/>
          </p:nvPr>
        </p:nvSpPr>
        <p:spPr>
          <a:xfrm>
            <a:off x="1362075" y="3373438"/>
            <a:ext cx="7508875" cy="3213100"/>
          </a:xfrm>
          <a:noFill/>
          <a:ln/>
        </p:spPr>
        <p:txBody>
          <a:bodyPr lIns="95631" tIns="48598" rIns="95631" bIns="48598"/>
          <a:lstStyle/>
          <a:p>
            <a:pPr defTabSz="939800"/>
            <a:r>
              <a:rPr lang="de-DE" altLang="zh-TW" sz="800"/>
              <a:t>FIFO (also called priority-based preemptive) scheduling is a core component — the active task is the highest-priority task that has been ready the longest. FIFO is the default scheduling in Freescale MQX.</a:t>
            </a:r>
          </a:p>
          <a:p>
            <a:pPr defTabSz="939800"/>
            <a:endParaRPr lang="es-MX" altLang="zh-TW" sz="800">
              <a:latin typeface="Courier New" panose="02070309020205020404" pitchFamily="49" charset="0"/>
            </a:endParaRPr>
          </a:p>
          <a:p>
            <a:pPr defTabSz="939800"/>
            <a:r>
              <a:rPr lang="en-US" altLang="zh-TW"/>
              <a:t>The active task runs, until any of the</a:t>
            </a:r>
          </a:p>
          <a:p>
            <a:pPr defTabSz="939800"/>
            <a:r>
              <a:rPr lang="en-US" altLang="zh-TW"/>
              <a:t>following occurs:</a:t>
            </a:r>
          </a:p>
          <a:p>
            <a:pPr defTabSz="939800"/>
            <a:r>
              <a:rPr lang="en-US" altLang="zh-TW"/>
              <a:t>-The active task voluntarily relinquishes the processor, because it calls a blocking MQX function.</a:t>
            </a:r>
          </a:p>
          <a:p>
            <a:pPr defTabSz="939800"/>
            <a:r>
              <a:rPr lang="en-US" altLang="zh-TW"/>
              <a:t>-An interrupt occurs that has higher priority than the active task.</a:t>
            </a:r>
          </a:p>
          <a:p>
            <a:pPr defTabSz="939800"/>
            <a:r>
              <a:rPr lang="en-US" altLang="zh-TW"/>
              <a:t>-A task that has priority higher than the active task, becomes ready.</a:t>
            </a:r>
          </a:p>
        </p:txBody>
      </p:sp>
    </p:spTree>
    <p:extLst>
      <p:ext uri="{BB962C8B-B14F-4D97-AF65-F5344CB8AC3E}">
        <p14:creationId xmlns:p14="http://schemas.microsoft.com/office/powerpoint/2010/main" val="70465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90D4A-2778-4F47-BE72-5C453C5404AC}" type="slidenum">
              <a:rPr lang="zh-TW" altLang="en-US"/>
              <a:pPr/>
              <a:t>19</a:t>
            </a:fld>
            <a:endParaRPr lang="zh-TW" altLang="zh-TW"/>
          </a:p>
        </p:txBody>
      </p:sp>
      <p:sp>
        <p:nvSpPr>
          <p:cNvPr id="1170434" name="Rectangle 2"/>
          <p:cNvSpPr>
            <a:spLocks noGrp="1" noRot="1" noChangeAspect="1" noChangeArrowheads="1" noTextEdit="1"/>
          </p:cNvSpPr>
          <p:nvPr>
            <p:ph type="sldImg"/>
          </p:nvPr>
        </p:nvSpPr>
        <p:spPr>
          <a:xfrm>
            <a:off x="3478213" y="633413"/>
            <a:ext cx="3282950" cy="2462212"/>
          </a:xfrm>
          <a:ln w="12700" cap="flat">
            <a:solidFill>
              <a:schemeClr val="tx1"/>
            </a:solidFill>
          </a:ln>
          <a:extLst>
            <a:ext uri="{909E8E84-426E-40DD-AFC4-6F175D3DCCD1}">
              <a14:hiddenFill xmlns:a14="http://schemas.microsoft.com/office/drawing/2010/main">
                <a:noFill/>
              </a14:hiddenFill>
            </a:ext>
          </a:extLst>
        </p:spPr>
      </p:sp>
      <p:sp>
        <p:nvSpPr>
          <p:cNvPr id="1170435" name="Rectangle 3"/>
          <p:cNvSpPr>
            <a:spLocks noGrp="1" noChangeArrowheads="1"/>
          </p:cNvSpPr>
          <p:nvPr>
            <p:ph type="body" idx="1"/>
          </p:nvPr>
        </p:nvSpPr>
        <p:spPr>
          <a:xfrm>
            <a:off x="1362075" y="3373438"/>
            <a:ext cx="7508875" cy="3213100"/>
          </a:xfrm>
          <a:noFill/>
          <a:ln/>
        </p:spPr>
        <p:txBody>
          <a:bodyPr lIns="95631" tIns="48598" rIns="95631" bIns="48598"/>
          <a:lstStyle/>
          <a:p>
            <a:pPr defTabSz="939800"/>
            <a:r>
              <a:rPr lang="en-US" altLang="zh-TW"/>
              <a:t>Round Robin scheduling works similarly. We have 3 tasks all with the same priority, but each take different amounts of time to finish executing their code. </a:t>
            </a:r>
          </a:p>
          <a:p>
            <a:pPr defTabSz="939800"/>
            <a:endParaRPr lang="en-US" altLang="zh-TW"/>
          </a:p>
          <a:p>
            <a:pPr defTabSz="939800"/>
            <a:r>
              <a:rPr lang="en-US" altLang="zh-TW"/>
              <a:t>Task1 runs first, but because the timeslice is set to 50ms, the scheduler is called before Task1 can finish. Task 2 then gets to run, and is able to finish in the 50ms time slice. Then task 3 becomes the active task (as it has been waiting the longest) and also runs for 50ms before being interrupted by the scheduler. Now task1 gets to run again until it completes its work, and then the scheduler is called one last time to let task3 become the active task until it also finishes its work. </a:t>
            </a:r>
            <a:endParaRPr lang="de-DE" altLang="zh-TW"/>
          </a:p>
        </p:txBody>
      </p:sp>
    </p:spTree>
    <p:extLst>
      <p:ext uri="{BB962C8B-B14F-4D97-AF65-F5344CB8AC3E}">
        <p14:creationId xmlns:p14="http://schemas.microsoft.com/office/powerpoint/2010/main" val="18128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26</a:t>
            </a:fld>
            <a:endParaRPr lang="zh-TW" altLang="zh-TW"/>
          </a:p>
        </p:txBody>
      </p:sp>
    </p:spTree>
    <p:extLst>
      <p:ext uri="{BB962C8B-B14F-4D97-AF65-F5344CB8AC3E}">
        <p14:creationId xmlns:p14="http://schemas.microsoft.com/office/powerpoint/2010/main" val="232102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31</a:t>
            </a:fld>
            <a:endParaRPr lang="zh-TW" altLang="zh-TW"/>
          </a:p>
        </p:txBody>
      </p:sp>
    </p:spTree>
    <p:extLst>
      <p:ext uri="{BB962C8B-B14F-4D97-AF65-F5344CB8AC3E}">
        <p14:creationId xmlns:p14="http://schemas.microsoft.com/office/powerpoint/2010/main" val="55569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D94C0C0-7607-47C4-8541-6C46AAC94536}" type="slidenum">
              <a:rPr lang="zh-TW" altLang="en-US"/>
              <a:pPr/>
              <a:t>5</a:t>
            </a:fld>
            <a:endParaRPr lang="zh-TW" altLang="zh-TW"/>
          </a:p>
        </p:txBody>
      </p:sp>
      <p:sp>
        <p:nvSpPr>
          <p:cNvPr id="1114114" name="Rectangle 7"/>
          <p:cNvSpPr txBox="1">
            <a:spLocks noGrp="1" noChangeArrowheads="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8AD90BAA-CE6F-4C2D-AC87-013468694164}" type="slidenum">
              <a:rPr kumimoji="1" lang="zh-TW" altLang="en-US" sz="1300"/>
              <a:pPr algn="r" eaLnBrk="1" hangingPunct="1"/>
              <a:t>5</a:t>
            </a:fld>
            <a:endParaRPr kumimoji="1" lang="zh-TW" altLang="zh-TW" sz="1300"/>
          </a:p>
        </p:txBody>
      </p:sp>
      <p:sp>
        <p:nvSpPr>
          <p:cNvPr id="1114115" name="投影片圖像版面配置區 1"/>
          <p:cNvSpPr>
            <a:spLocks noGrp="1" noRot="1" noChangeAspect="1" noTextEdit="1"/>
          </p:cNvSpPr>
          <p:nvPr>
            <p:ph type="sldImg"/>
          </p:nvPr>
        </p:nvSpPr>
        <p:spPr>
          <a:xfrm>
            <a:off x="3343275" y="533400"/>
            <a:ext cx="3549650" cy="2662238"/>
          </a:xfrm>
          <a:ln/>
          <a:extLst>
            <a:ext uri="{909E8E84-426E-40DD-AFC4-6F175D3DCCD1}">
              <a14:hiddenFill xmlns:a14="http://schemas.microsoft.com/office/drawing/2010/main">
                <a:noFill/>
              </a14:hiddenFill>
            </a:ext>
          </a:extLst>
        </p:spPr>
      </p:sp>
      <p:sp>
        <p:nvSpPr>
          <p:cNvPr id="1114116" name="備忘稿版面配置區 2"/>
          <p:cNvSpPr>
            <a:spLocks noGrp="1"/>
          </p:cNvSpPr>
          <p:nvPr>
            <p:ph type="body" idx="1"/>
          </p:nvPr>
        </p:nvSpPr>
        <p:spPr>
          <a:xfrm>
            <a:off x="1365250" y="3373438"/>
            <a:ext cx="7504113" cy="3192462"/>
          </a:xfrm>
        </p:spPr>
        <p:txBody>
          <a:bodyPr/>
          <a:lstStyle/>
          <a:p>
            <a:pPr eaLnBrk="1" hangingPunct="1"/>
            <a:endParaRPr lang="zh-TW" altLang="en-US"/>
          </a:p>
        </p:txBody>
      </p:sp>
      <p:sp>
        <p:nvSpPr>
          <p:cNvPr id="1114117" name="投影片編號版面配置區 3"/>
          <p:cNvSpPr txBox="1">
            <a:spLocks noGrp="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47B1F212-3416-4072-A521-10C3CBF1AA05}" type="slidenum">
              <a:rPr kumimoji="1" lang="zh-TW" altLang="en-US" sz="1300"/>
              <a:pPr algn="r" eaLnBrk="1" hangingPunct="1"/>
              <a:t>5</a:t>
            </a:fld>
            <a:endParaRPr kumimoji="1" lang="en-US" altLang="zh-TW" sz="1300"/>
          </a:p>
        </p:txBody>
      </p:sp>
    </p:spTree>
    <p:extLst>
      <p:ext uri="{BB962C8B-B14F-4D97-AF65-F5344CB8AC3E}">
        <p14:creationId xmlns:p14="http://schemas.microsoft.com/office/powerpoint/2010/main" val="51429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B025E06-5551-450B-BB12-83890E136E7D}" type="slidenum">
              <a:rPr lang="zh-TW" altLang="en-US"/>
              <a:pPr/>
              <a:t>6</a:t>
            </a:fld>
            <a:endParaRPr lang="zh-TW" altLang="zh-TW"/>
          </a:p>
        </p:txBody>
      </p:sp>
      <p:sp>
        <p:nvSpPr>
          <p:cNvPr id="1116162" name="Rectangle 7"/>
          <p:cNvSpPr txBox="1">
            <a:spLocks noGrp="1" noChangeArrowheads="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5BD80F1D-C884-4B25-995C-61D9FDEB0EFE}" type="slidenum">
              <a:rPr kumimoji="1" lang="zh-TW" altLang="en-US" sz="1300"/>
              <a:pPr algn="r" eaLnBrk="1" hangingPunct="1"/>
              <a:t>6</a:t>
            </a:fld>
            <a:endParaRPr kumimoji="1" lang="zh-TW" altLang="zh-TW" sz="1300"/>
          </a:p>
        </p:txBody>
      </p:sp>
      <p:sp>
        <p:nvSpPr>
          <p:cNvPr id="1116163" name="投影片圖像版面配置區 1"/>
          <p:cNvSpPr>
            <a:spLocks noGrp="1" noRot="1" noChangeAspect="1" noTextEdit="1"/>
          </p:cNvSpPr>
          <p:nvPr>
            <p:ph type="sldImg"/>
          </p:nvPr>
        </p:nvSpPr>
        <p:spPr>
          <a:xfrm>
            <a:off x="3343275" y="533400"/>
            <a:ext cx="3549650" cy="2662238"/>
          </a:xfrm>
          <a:ln/>
          <a:extLst>
            <a:ext uri="{909E8E84-426E-40DD-AFC4-6F175D3DCCD1}">
              <a14:hiddenFill xmlns:a14="http://schemas.microsoft.com/office/drawing/2010/main">
                <a:noFill/>
              </a14:hiddenFill>
            </a:ext>
          </a:extLst>
        </p:spPr>
      </p:sp>
      <p:sp>
        <p:nvSpPr>
          <p:cNvPr id="1116164" name="備忘稿版面配置區 2"/>
          <p:cNvSpPr>
            <a:spLocks noGrp="1"/>
          </p:cNvSpPr>
          <p:nvPr>
            <p:ph type="body" idx="1"/>
          </p:nvPr>
        </p:nvSpPr>
        <p:spPr>
          <a:xfrm>
            <a:off x="1365250" y="3373438"/>
            <a:ext cx="7504113" cy="3192462"/>
          </a:xfrm>
        </p:spPr>
        <p:txBody>
          <a:bodyPr/>
          <a:lstStyle/>
          <a:p>
            <a:pPr eaLnBrk="1" hangingPunct="1"/>
            <a:endParaRPr lang="zh-TW" altLang="en-US"/>
          </a:p>
        </p:txBody>
      </p:sp>
      <p:sp>
        <p:nvSpPr>
          <p:cNvPr id="1116165" name="投影片編號版面配置區 3"/>
          <p:cNvSpPr txBox="1">
            <a:spLocks noGrp="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A6BFA2A3-C7DC-43CF-B0EE-100CECEDE106}" type="slidenum">
              <a:rPr kumimoji="1" lang="zh-TW" altLang="en-US" sz="1300"/>
              <a:pPr algn="r" eaLnBrk="1" hangingPunct="1"/>
              <a:t>6</a:t>
            </a:fld>
            <a:endParaRPr kumimoji="1" lang="en-US" altLang="zh-TW" sz="1300"/>
          </a:p>
        </p:txBody>
      </p:sp>
    </p:spTree>
    <p:extLst>
      <p:ext uri="{BB962C8B-B14F-4D97-AF65-F5344CB8AC3E}">
        <p14:creationId xmlns:p14="http://schemas.microsoft.com/office/powerpoint/2010/main" val="121076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AB404-D98E-47C8-A5D0-CBA3D9B138AA}" type="slidenum">
              <a:rPr lang="zh-TW" altLang="en-US"/>
              <a:pPr/>
              <a:t>7</a:t>
            </a:fld>
            <a:endParaRPr lang="zh-TW" altLang="zh-TW"/>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p:txBody>
          <a:bodyPr/>
          <a:lstStyle/>
          <a:p>
            <a:r>
              <a:rPr lang="en-US" altLang="zh-TW" dirty="0"/>
              <a:t>If you change the priority of </a:t>
            </a:r>
            <a:r>
              <a:rPr lang="en-US" altLang="zh-TW" dirty="0" err="1"/>
              <a:t>world_task</a:t>
            </a:r>
            <a:r>
              <a:rPr lang="en-US" altLang="zh-TW" dirty="0"/>
              <a:t> to be of the same priority as </a:t>
            </a:r>
            <a:r>
              <a:rPr lang="en-US" altLang="zh-TW" dirty="0" err="1"/>
              <a:t>hello_task</a:t>
            </a:r>
            <a:r>
              <a:rPr lang="en-US" altLang="zh-TW" dirty="0"/>
              <a:t>, the output is World only.</a:t>
            </a:r>
          </a:p>
          <a:p>
            <a:r>
              <a:rPr lang="en-US" altLang="zh-TW" dirty="0"/>
              <a:t>The </a:t>
            </a:r>
            <a:r>
              <a:rPr lang="en-US" altLang="zh-TW" dirty="0" err="1"/>
              <a:t>world_task</a:t>
            </a:r>
            <a:r>
              <a:rPr lang="en-US" altLang="zh-TW" dirty="0"/>
              <a:t> runs before </a:t>
            </a:r>
            <a:r>
              <a:rPr lang="en-US" altLang="zh-TW" dirty="0" err="1"/>
              <a:t>hello_task</a:t>
            </a:r>
            <a:r>
              <a:rPr lang="en-US" altLang="zh-TW" dirty="0"/>
              <a:t>, because </a:t>
            </a:r>
            <a:r>
              <a:rPr lang="en-US" altLang="zh-TW" dirty="0" err="1"/>
              <a:t>world_task</a:t>
            </a:r>
            <a:r>
              <a:rPr lang="en-US" altLang="zh-TW" dirty="0"/>
              <a:t> has the same priority and does not relinquish</a:t>
            </a:r>
          </a:p>
          <a:p>
            <a:r>
              <a:rPr lang="en-US" altLang="zh-TW" dirty="0"/>
              <a:t>control with a blocking function. Since </a:t>
            </a:r>
            <a:r>
              <a:rPr lang="en-US" altLang="zh-TW" dirty="0" err="1"/>
              <a:t>world_task</a:t>
            </a:r>
            <a:r>
              <a:rPr lang="en-US" altLang="zh-TW" dirty="0"/>
              <a:t> calls _</a:t>
            </a:r>
            <a:r>
              <a:rPr lang="en-US" altLang="zh-TW" dirty="0" err="1"/>
              <a:t>mqx_exit</a:t>
            </a:r>
            <a:r>
              <a:rPr lang="en-US" altLang="zh-TW" dirty="0"/>
              <a:t>() after printing World, nothing else</a:t>
            </a:r>
          </a:p>
          <a:p>
            <a:r>
              <a:rPr lang="en-US" altLang="zh-TW" dirty="0"/>
              <a:t>can be printed, because </a:t>
            </a:r>
            <a:r>
              <a:rPr lang="en-US" altLang="zh-TW" dirty="0" err="1"/>
              <a:t>hello_task</a:t>
            </a:r>
            <a:r>
              <a:rPr lang="en-US" altLang="zh-TW" dirty="0"/>
              <a:t> does not have the opportunity to run again.</a:t>
            </a:r>
            <a:endParaRPr lang="zh-TW" altLang="en-US" dirty="0"/>
          </a:p>
          <a:p>
            <a:endParaRPr lang="zh-TW" altLang="en-US" dirty="0"/>
          </a:p>
        </p:txBody>
      </p:sp>
    </p:spTree>
    <p:extLst>
      <p:ext uri="{BB962C8B-B14F-4D97-AF65-F5344CB8AC3E}">
        <p14:creationId xmlns:p14="http://schemas.microsoft.com/office/powerpoint/2010/main" val="165722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endParaRPr lang="en-US" altLang="zh-TW" sz="1200" b="0" dirty="0" smtClean="0">
              <a:solidFill>
                <a:schemeClr val="tx1"/>
              </a:solidFill>
              <a:latin typeface="Calibri" panose="020F0502020204030204" pitchFamily="34" charset="0"/>
            </a:endParaRPr>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9</a:t>
            </a:fld>
            <a:endParaRPr lang="zh-TW" altLang="zh-TW"/>
          </a:p>
        </p:txBody>
      </p:sp>
    </p:spTree>
    <p:extLst>
      <p:ext uri="{BB962C8B-B14F-4D97-AF65-F5344CB8AC3E}">
        <p14:creationId xmlns:p14="http://schemas.microsoft.com/office/powerpoint/2010/main" val="91288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93A7E1-C449-4083-8692-BBCE5FBD0E72}" type="slidenum">
              <a:rPr lang="en-US" altLang="zh-TW"/>
              <a:pPr/>
              <a:t>10</a:t>
            </a:fld>
            <a:endParaRPr lang="en-US" altLang="zh-TW"/>
          </a:p>
        </p:txBody>
      </p:sp>
      <p:sp>
        <p:nvSpPr>
          <p:cNvPr id="2002946" name="Rectangle 11"/>
          <p:cNvSpPr txBox="1">
            <a:spLocks noGrp="1" noChangeArrowheads="1"/>
          </p:cNvSpPr>
          <p:nvPr/>
        </p:nvSpPr>
        <p:spPr bwMode="auto">
          <a:xfrm>
            <a:off x="0" y="9345613"/>
            <a:ext cx="73152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6400" tIns="48201" rIns="96400" bIns="48201" anchor="b"/>
          <a:lstStyle>
            <a:lvl1pPr defTabSz="963613">
              <a:defRPr>
                <a:solidFill>
                  <a:schemeClr val="tx1"/>
                </a:solidFill>
                <a:latin typeface="Arial" panose="020B0604020202020204" pitchFamily="34" charset="0"/>
              </a:defRPr>
            </a:lvl1pPr>
            <a:lvl2pPr marL="742950" indent="-285750" defTabSz="963613">
              <a:defRPr>
                <a:solidFill>
                  <a:schemeClr val="tx1"/>
                </a:solidFill>
                <a:latin typeface="Arial" panose="020B0604020202020204" pitchFamily="34" charset="0"/>
              </a:defRPr>
            </a:lvl2pPr>
            <a:lvl3pPr marL="1143000" indent="-228600" defTabSz="963613">
              <a:defRPr>
                <a:solidFill>
                  <a:schemeClr val="tx1"/>
                </a:solidFill>
                <a:latin typeface="Arial" panose="020B0604020202020204" pitchFamily="34" charset="0"/>
              </a:defRPr>
            </a:lvl3pPr>
            <a:lvl4pPr marL="1600200" indent="-228600" defTabSz="963613">
              <a:defRPr>
                <a:solidFill>
                  <a:schemeClr val="tx1"/>
                </a:solidFill>
                <a:latin typeface="Arial" panose="020B0604020202020204" pitchFamily="34" charset="0"/>
              </a:defRPr>
            </a:lvl4pPr>
            <a:lvl5pPr marL="2057400" indent="-228600" defTabSz="963613">
              <a:defRPr>
                <a:solidFill>
                  <a:schemeClr val="tx1"/>
                </a:solidFill>
                <a:latin typeface="Arial" panose="020B0604020202020204" pitchFamily="34" charset="0"/>
              </a:defRPr>
            </a:lvl5pPr>
            <a:lvl6pPr marL="2514600" indent="-228600" defTabSz="963613" fontAlgn="base">
              <a:spcBef>
                <a:spcPct val="0"/>
              </a:spcBef>
              <a:spcAft>
                <a:spcPct val="0"/>
              </a:spcAft>
              <a:defRPr>
                <a:solidFill>
                  <a:schemeClr val="tx1"/>
                </a:solidFill>
                <a:latin typeface="Arial" panose="020B0604020202020204" pitchFamily="34" charset="0"/>
              </a:defRPr>
            </a:lvl6pPr>
            <a:lvl7pPr marL="2971800" indent="-228600" defTabSz="963613" fontAlgn="base">
              <a:spcBef>
                <a:spcPct val="0"/>
              </a:spcBef>
              <a:spcAft>
                <a:spcPct val="0"/>
              </a:spcAft>
              <a:defRPr>
                <a:solidFill>
                  <a:schemeClr val="tx1"/>
                </a:solidFill>
                <a:latin typeface="Arial" panose="020B0604020202020204" pitchFamily="34" charset="0"/>
              </a:defRPr>
            </a:lvl7pPr>
            <a:lvl8pPr marL="3429000" indent="-228600" defTabSz="963613" fontAlgn="base">
              <a:spcBef>
                <a:spcPct val="0"/>
              </a:spcBef>
              <a:spcAft>
                <a:spcPct val="0"/>
              </a:spcAft>
              <a:defRPr>
                <a:solidFill>
                  <a:schemeClr val="tx1"/>
                </a:solidFill>
                <a:latin typeface="Arial" panose="020B0604020202020204" pitchFamily="34" charset="0"/>
              </a:defRPr>
            </a:lvl8pPr>
            <a:lvl9pPr marL="3886200" indent="-228600" defTabSz="963613" fontAlgn="base">
              <a:spcBef>
                <a:spcPct val="0"/>
              </a:spcBef>
              <a:spcAft>
                <a:spcPct val="0"/>
              </a:spcAft>
              <a:defRPr>
                <a:solidFill>
                  <a:schemeClr val="tx1"/>
                </a:solidFill>
                <a:latin typeface="Arial" panose="020B0604020202020204" pitchFamily="34" charset="0"/>
              </a:defRPr>
            </a:lvl9pPr>
          </a:lstStyle>
          <a:p>
            <a:pPr algn="ctr" eaLnBrk="0" hangingPunct="0"/>
            <a:fld id="{6C9640BA-00E8-4D58-9D3B-35637EEF032A}" type="slidenum">
              <a:rPr lang="en-US" altLang="zh-TW" sz="1500" b="1"/>
              <a:pPr algn="ctr" eaLnBrk="0" hangingPunct="0"/>
              <a:t>10</a:t>
            </a:fld>
            <a:endParaRPr lang="en-US" altLang="zh-TW" sz="1500" b="1"/>
          </a:p>
        </p:txBody>
      </p:sp>
      <p:sp>
        <p:nvSpPr>
          <p:cNvPr id="2002947" name="Rectangle 2"/>
          <p:cNvSpPr>
            <a:spLocks noGrp="1" noRot="1" noChangeAspect="1" noChangeArrowheads="1" noTextEdit="1"/>
          </p:cNvSpPr>
          <p:nvPr>
            <p:ph type="sldImg"/>
          </p:nvPr>
        </p:nvSpPr>
        <p:spPr>
          <a:ln/>
        </p:spPr>
      </p:sp>
      <p:sp>
        <p:nvSpPr>
          <p:cNvPr id="2002948" name="Rectangle 3"/>
          <p:cNvSpPr>
            <a:spLocks noGrp="1" noChangeArrowheads="1"/>
          </p:cNvSpPr>
          <p:nvPr>
            <p:ph type="body" idx="1"/>
          </p:nvPr>
        </p:nvSpPr>
        <p:spPr>
          <a:xfrm>
            <a:off x="974725" y="4560888"/>
            <a:ext cx="5365750" cy="4319587"/>
          </a:xfrm>
          <a:ln/>
        </p:spPr>
        <p:txBody>
          <a:bodyPr/>
          <a:lstStyle/>
          <a:p>
            <a:r>
              <a:rPr lang="en-US" altLang="zh-TW" dirty="0"/>
              <a:t>This diagram shows the visual representation of the different task states. Looking at the active task, it can go to the terminated state if the task finishes its work or becomes explicitly terminated. </a:t>
            </a:r>
          </a:p>
          <a:p>
            <a:endParaRPr lang="en-US" altLang="zh-TW" dirty="0"/>
          </a:p>
          <a:p>
            <a:r>
              <a:rPr lang="en-US" altLang="zh-TW" dirty="0"/>
              <a:t>If it calls a blocking call, then it goes into the blocked state. This means it is now waiting for some condition to become true.</a:t>
            </a:r>
          </a:p>
          <a:p>
            <a:r>
              <a:rPr lang="en-US" altLang="zh-TW" dirty="0"/>
              <a:t>Finally if a higher priority task becomes ready, its time slice expires, or an interrupt occurs, then the active tasks gets put into ready state. At that point a context switch occurs, and a task that was in the ready queue gets promoted to being the active task. </a:t>
            </a:r>
          </a:p>
          <a:p>
            <a:endParaRPr lang="en-US" altLang="zh-TW" dirty="0"/>
          </a:p>
          <a:p>
            <a:r>
              <a:rPr lang="en-US" altLang="zh-TW" dirty="0"/>
              <a:t>If a task becomes unblocked because that condition became true, then it gets put into the ready state and the schedule determines if it is the highest priority task that could be running, and does a context switch if that is the case. Also when a task is first created, it gets put into the ready state.</a:t>
            </a:r>
          </a:p>
        </p:txBody>
      </p:sp>
    </p:spTree>
    <p:extLst>
      <p:ext uri="{BB962C8B-B14F-4D97-AF65-F5344CB8AC3E}">
        <p14:creationId xmlns:p14="http://schemas.microsoft.com/office/powerpoint/2010/main" val="416920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1474F-70A1-4379-B2D8-E1158C767C06}" type="slidenum">
              <a:rPr lang="zh-TW" altLang="en-US"/>
              <a:pPr/>
              <a:t>11</a:t>
            </a:fld>
            <a:endParaRPr lang="zh-TW" altLang="zh-TW"/>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r>
              <a:rPr lang="en-US" altLang="zh-TW" dirty="0"/>
              <a:t>Now that we</a:t>
            </a:r>
            <a:r>
              <a:rPr lang="en-US" altLang="zh-TW" dirty="0">
                <a:latin typeface="Arial" panose="020B0604020202020204" pitchFamily="34" charset="0"/>
              </a:rPr>
              <a:t>’</a:t>
            </a:r>
            <a:r>
              <a:rPr lang="en-US" altLang="zh-TW" dirty="0"/>
              <a:t>ve covered the concept of tasks in an RTOS, lets link it with specific MQX calls. Tasks can be created when MQX starts, and also by calling the </a:t>
            </a:r>
            <a:r>
              <a:rPr lang="en-US" altLang="zh-TW" dirty="0" err="1"/>
              <a:t>task_create</a:t>
            </a:r>
            <a:r>
              <a:rPr lang="en-US" altLang="zh-TW" dirty="0"/>
              <a:t> function. </a:t>
            </a:r>
          </a:p>
          <a:p>
            <a:endParaRPr lang="en-US" altLang="zh-TW" dirty="0"/>
          </a:p>
          <a:p>
            <a:r>
              <a:rPr lang="en-US" altLang="zh-TW" dirty="0"/>
              <a:t>The active task can be put into the blocked state if it calls </a:t>
            </a:r>
            <a:r>
              <a:rPr lang="en-US" altLang="zh-TW" dirty="0" err="1"/>
              <a:t>task_block</a:t>
            </a:r>
            <a:r>
              <a:rPr lang="en-US" altLang="zh-TW" dirty="0"/>
              <a:t> on itself. Another task can then call </a:t>
            </a:r>
            <a:r>
              <a:rPr lang="en-US" altLang="zh-TW" dirty="0" err="1"/>
              <a:t>task_ready</a:t>
            </a:r>
            <a:r>
              <a:rPr lang="en-US" altLang="zh-TW" dirty="0"/>
              <a:t> on the blocked task to put it back into the ready state. And the active task can also end itself or any other task by calling </a:t>
            </a:r>
            <a:r>
              <a:rPr lang="en-US" altLang="zh-TW" dirty="0" err="1"/>
              <a:t>task_abort</a:t>
            </a:r>
            <a:r>
              <a:rPr lang="en-US" altLang="zh-TW" dirty="0"/>
              <a:t> or </a:t>
            </a:r>
            <a:r>
              <a:rPr lang="en-US" altLang="zh-TW" dirty="0" err="1"/>
              <a:t>task_destory</a:t>
            </a:r>
            <a:r>
              <a:rPr lang="en-US" altLang="zh-TW" dirty="0"/>
              <a:t>. </a:t>
            </a:r>
          </a:p>
          <a:p>
            <a:endParaRPr lang="en-US" altLang="zh-TW" dirty="0"/>
          </a:p>
          <a:p>
            <a:r>
              <a:rPr lang="en-US" altLang="zh-TW" dirty="0"/>
              <a:t>There are many other ways that a task can enter or leave these states. However this diagram shows some of the explicit commands that can be used to manipulate the task states directly.</a:t>
            </a:r>
            <a:endParaRPr lang="zh-TW" altLang="en-US" dirty="0"/>
          </a:p>
        </p:txBody>
      </p:sp>
    </p:spTree>
    <p:extLst>
      <p:ext uri="{BB962C8B-B14F-4D97-AF65-F5344CB8AC3E}">
        <p14:creationId xmlns:p14="http://schemas.microsoft.com/office/powerpoint/2010/main" val="136944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5458D-2DFA-464A-9585-74BF35E834CB}" type="slidenum">
              <a:rPr lang="zh-TW" altLang="en-US"/>
              <a:pPr/>
              <a:t>13</a:t>
            </a:fld>
            <a:endParaRPr lang="zh-TW" altLang="zh-TW"/>
          </a:p>
        </p:txBody>
      </p:sp>
      <p:sp>
        <p:nvSpPr>
          <p:cNvPr id="1208322" name="Rectangle 2"/>
          <p:cNvSpPr>
            <a:spLocks noGrp="1" noRot="1" noChangeAspect="1" noChangeArrowheads="1" noTextEdit="1"/>
          </p:cNvSpPr>
          <p:nvPr>
            <p:ph type="sldImg"/>
          </p:nvPr>
        </p:nvSpPr>
        <p:spPr>
          <a:xfrm>
            <a:off x="3478213" y="633413"/>
            <a:ext cx="3282950" cy="2462212"/>
          </a:xfrm>
          <a:ln w="12700" cap="flat">
            <a:solidFill>
              <a:schemeClr val="tx1"/>
            </a:solidFill>
          </a:ln>
          <a:extLst>
            <a:ext uri="{909E8E84-426E-40DD-AFC4-6F175D3DCCD1}">
              <a14:hiddenFill xmlns:a14="http://schemas.microsoft.com/office/drawing/2010/main">
                <a:noFill/>
              </a14:hiddenFill>
            </a:ext>
          </a:extLst>
        </p:spPr>
      </p:sp>
      <p:sp>
        <p:nvSpPr>
          <p:cNvPr id="1208323" name="Rectangle 3"/>
          <p:cNvSpPr>
            <a:spLocks noGrp="1" noChangeArrowheads="1"/>
          </p:cNvSpPr>
          <p:nvPr>
            <p:ph type="body" idx="1"/>
          </p:nvPr>
        </p:nvSpPr>
        <p:spPr>
          <a:xfrm>
            <a:off x="1362075" y="3373438"/>
            <a:ext cx="7508875" cy="3213100"/>
          </a:xfrm>
          <a:noFill/>
          <a:ln/>
        </p:spPr>
        <p:txBody>
          <a:bodyPr lIns="95631" tIns="48598" rIns="95631" bIns="48598"/>
          <a:lstStyle/>
          <a:p>
            <a:pPr defTabSz="939800"/>
            <a:r>
              <a:rPr lang="de-DE" altLang="zh-TW" sz="800">
                <a:latin typeface="Courier New" panose="02070309020205020404" pitchFamily="49" charset="0"/>
              </a:rPr>
              <a:t>Task flow example</a:t>
            </a:r>
          </a:p>
          <a:p>
            <a:pPr defTabSz="939800"/>
            <a:endParaRPr lang="de-DE" altLang="zh-TW" sz="800">
              <a:latin typeface="Courier New" panose="02070309020205020404" pitchFamily="49" charset="0"/>
            </a:endParaRPr>
          </a:p>
          <a:p>
            <a:pPr defTabSz="939800"/>
            <a:r>
              <a:rPr lang="de-DE" altLang="zh-TW" sz="800">
                <a:latin typeface="Courier New" panose="02070309020205020404" pitchFamily="49" charset="0"/>
              </a:rPr>
              <a:t>Init_task starts first because of the MQX_AUTO_START_TASK configuration flag</a:t>
            </a:r>
          </a:p>
          <a:p>
            <a:pPr defTabSz="939800"/>
            <a:endParaRPr lang="de-DE" altLang="zh-TW" sz="800">
              <a:latin typeface="Courier New" panose="02070309020205020404" pitchFamily="49" charset="0"/>
            </a:endParaRPr>
          </a:p>
          <a:p>
            <a:pPr defTabSz="939800"/>
            <a:r>
              <a:rPr lang="de-DE" altLang="zh-TW" sz="800">
                <a:latin typeface="Courier New" panose="02070309020205020404" pitchFamily="49" charset="0"/>
              </a:rPr>
              <a:t>It continues until it creates TaskA. Because Task A has a higher priority, it begins to run.</a:t>
            </a:r>
          </a:p>
          <a:p>
            <a:pPr defTabSz="939800"/>
            <a:endParaRPr lang="de-DE" altLang="zh-TW" sz="800">
              <a:latin typeface="Courier New" panose="02070309020205020404" pitchFamily="49" charset="0"/>
            </a:endParaRPr>
          </a:p>
          <a:p>
            <a:pPr defTabSz="939800"/>
            <a:r>
              <a:rPr lang="de-DE" altLang="zh-TW" sz="800">
                <a:latin typeface="Courier New" panose="02070309020205020404" pitchFamily="49" charset="0"/>
              </a:rPr>
              <a:t>Inside Task A, it creates Task B, but puts it in a blocked state. Then Task A ends.</a:t>
            </a:r>
          </a:p>
          <a:p>
            <a:pPr defTabSz="939800"/>
            <a:endParaRPr lang="de-DE" altLang="zh-TW" sz="800">
              <a:latin typeface="Courier New" panose="02070309020205020404" pitchFamily="49" charset="0"/>
            </a:endParaRPr>
          </a:p>
          <a:p>
            <a:pPr defTabSz="939800"/>
            <a:r>
              <a:rPr lang="de-DE" altLang="zh-TW" sz="800">
                <a:latin typeface="Courier New" panose="02070309020205020404" pitchFamily="49" charset="0"/>
              </a:rPr>
              <a:t>Control goes back to the init_task(). It continues until it makes Task B ready. Since Task B is a higher priority, it then begins to run. It goes until the task terminates itself.</a:t>
            </a:r>
          </a:p>
          <a:p>
            <a:pPr defTabSz="939800"/>
            <a:endParaRPr lang="de-DE" altLang="zh-TW" sz="800">
              <a:latin typeface="Courier New" panose="02070309020205020404" pitchFamily="49" charset="0"/>
            </a:endParaRPr>
          </a:p>
          <a:p>
            <a:pPr defTabSz="939800"/>
            <a:r>
              <a:rPr lang="de-DE" altLang="zh-TW" sz="800">
                <a:latin typeface="Courier New" panose="02070309020205020404" pitchFamily="49" charset="0"/>
              </a:rPr>
              <a:t>Then control goes back once again to the init_task, until it also ends.</a:t>
            </a:r>
          </a:p>
        </p:txBody>
      </p:sp>
    </p:spTree>
    <p:extLst>
      <p:ext uri="{BB962C8B-B14F-4D97-AF65-F5344CB8AC3E}">
        <p14:creationId xmlns:p14="http://schemas.microsoft.com/office/powerpoint/2010/main" val="151611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14</a:t>
            </a:fld>
            <a:endParaRPr lang="zh-TW" altLang="zh-TW"/>
          </a:p>
        </p:txBody>
      </p:sp>
    </p:spTree>
    <p:extLst>
      <p:ext uri="{BB962C8B-B14F-4D97-AF65-F5344CB8AC3E}">
        <p14:creationId xmlns:p14="http://schemas.microsoft.com/office/powerpoint/2010/main" val="722706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CD7D0A40-6508-499B-985C-5F82C5542146}"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59763130-7692-4E35-9307-F53DEBC9FEFB}" type="slidenum">
              <a:rPr lang="zh-TW" altLang="en-US"/>
              <a:pPr/>
              <a:t>‹#›</a:t>
            </a:fld>
            <a:endParaRPr lang="zh-TW" altLang="zh-TW"/>
          </a:p>
        </p:txBody>
      </p:sp>
    </p:spTree>
    <p:extLst>
      <p:ext uri="{BB962C8B-B14F-4D97-AF65-F5344CB8AC3E}">
        <p14:creationId xmlns:p14="http://schemas.microsoft.com/office/powerpoint/2010/main" val="364918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2708E78F-C586-4256-8204-724A2DF79C12}" type="slidenum">
              <a:rPr lang="zh-TW" altLang="en-US"/>
              <a:pPr/>
              <a:t>‹#›</a:t>
            </a:fld>
            <a:endParaRPr lang="zh-TW" altLang="zh-TW"/>
          </a:p>
        </p:txBody>
      </p:sp>
    </p:spTree>
    <p:extLst>
      <p:ext uri="{BB962C8B-B14F-4D97-AF65-F5344CB8AC3E}">
        <p14:creationId xmlns:p14="http://schemas.microsoft.com/office/powerpoint/2010/main" val="144595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06400" y="228600"/>
            <a:ext cx="82042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76400"/>
            <a:ext cx="8178800" cy="4495800"/>
          </a:xfrm>
        </p:spPr>
        <p:txBody>
          <a:bodyPr/>
          <a:lstStyle/>
          <a:p>
            <a:endParaRPr lang="zh-TW" altLang="en-US"/>
          </a:p>
        </p:txBody>
      </p:sp>
      <p:sp>
        <p:nvSpPr>
          <p:cNvPr id="4" name="日期版面配置區 3"/>
          <p:cNvSpPr>
            <a:spLocks noGrp="1"/>
          </p:cNvSpPr>
          <p:nvPr>
            <p:ph type="dt" sz="half" idx="10"/>
          </p:nvPr>
        </p:nvSpPr>
        <p:spPr>
          <a:xfrm>
            <a:off x="431800" y="6229350"/>
            <a:ext cx="1905000" cy="457200"/>
          </a:xfrm>
          <a:prstGeom prst="rect">
            <a:avLst/>
          </a:prstGeom>
        </p:spPr>
        <p:txBody>
          <a:bodyPr/>
          <a:lstStyle>
            <a:lvl1pPr>
              <a:defRPr/>
            </a:lvl1pPr>
          </a:lstStyle>
          <a:p>
            <a:endParaRPr lang="zh-TW" altLang="zh-TW"/>
          </a:p>
        </p:txBody>
      </p:sp>
      <p:sp>
        <p:nvSpPr>
          <p:cNvPr id="5" name="頁尾版面配置區 4"/>
          <p:cNvSpPr>
            <a:spLocks noGrp="1"/>
          </p:cNvSpPr>
          <p:nvPr>
            <p:ph type="ftr" sz="quarter" idx="11"/>
          </p:nvPr>
        </p:nvSpPr>
        <p:spPr>
          <a:xfrm>
            <a:off x="3124200" y="6229350"/>
            <a:ext cx="28956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731000" y="6229350"/>
            <a:ext cx="1905000" cy="457200"/>
          </a:xfrm>
        </p:spPr>
        <p:txBody>
          <a:bodyPr/>
          <a:lstStyle>
            <a:lvl1pPr>
              <a:defRPr/>
            </a:lvl1pPr>
          </a:lstStyle>
          <a:p>
            <a:fld id="{75638028-2671-426B-B3F0-CACBD2220D39}" type="slidenum">
              <a:rPr lang="zh-TW" altLang="en-US"/>
              <a:pPr/>
              <a:t>‹#›</a:t>
            </a:fld>
            <a:endParaRPr lang="zh-TW" altLang="zh-TW"/>
          </a:p>
        </p:txBody>
      </p:sp>
    </p:spTree>
    <p:extLst>
      <p:ext uri="{BB962C8B-B14F-4D97-AF65-F5344CB8AC3E}">
        <p14:creationId xmlns:p14="http://schemas.microsoft.com/office/powerpoint/2010/main" val="263190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E0E5158-C86D-4FBE-8AA1-8CB99B8A8A8C}" type="slidenum">
              <a:rPr lang="zh-TW" altLang="en-US"/>
              <a:pPr/>
              <a:t>‹#›</a:t>
            </a:fld>
            <a:endParaRPr lang="zh-TW" altLang="zh-TW"/>
          </a:p>
        </p:txBody>
      </p:sp>
    </p:spTree>
    <p:extLst>
      <p:ext uri="{BB962C8B-B14F-4D97-AF65-F5344CB8AC3E}">
        <p14:creationId xmlns:p14="http://schemas.microsoft.com/office/powerpoint/2010/main" val="30379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3421DCBF-8D95-4C36-BB08-7CDDC5098F36}" type="slidenum">
              <a:rPr lang="zh-TW" altLang="en-US"/>
              <a:pPr/>
              <a:t>‹#›</a:t>
            </a:fld>
            <a:endParaRPr lang="zh-TW" altLang="zh-TW"/>
          </a:p>
        </p:txBody>
      </p:sp>
    </p:spTree>
    <p:extLst>
      <p:ext uri="{BB962C8B-B14F-4D97-AF65-F5344CB8AC3E}">
        <p14:creationId xmlns:p14="http://schemas.microsoft.com/office/powerpoint/2010/main" val="303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1324483-AEEF-4708-ADC8-D9B2962EC30F}" type="slidenum">
              <a:rPr lang="zh-TW" altLang="en-US"/>
              <a:pPr/>
              <a:t>‹#›</a:t>
            </a:fld>
            <a:endParaRPr lang="zh-TW" altLang="zh-TW"/>
          </a:p>
        </p:txBody>
      </p:sp>
    </p:spTree>
    <p:extLst>
      <p:ext uri="{BB962C8B-B14F-4D97-AF65-F5344CB8AC3E}">
        <p14:creationId xmlns:p14="http://schemas.microsoft.com/office/powerpoint/2010/main" val="1705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7CF73F0B-92E5-4D38-B43B-62409BECA032}" type="slidenum">
              <a:rPr lang="zh-TW" altLang="en-US"/>
              <a:pPr/>
              <a:t>‹#›</a:t>
            </a:fld>
            <a:endParaRPr lang="zh-TW" altLang="zh-TW"/>
          </a:p>
        </p:txBody>
      </p:sp>
    </p:spTree>
    <p:extLst>
      <p:ext uri="{BB962C8B-B14F-4D97-AF65-F5344CB8AC3E}">
        <p14:creationId xmlns:p14="http://schemas.microsoft.com/office/powerpoint/2010/main" val="15810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74B3E00B-676D-46F7-957F-6C5FE337BE7D}" type="slidenum">
              <a:rPr lang="zh-TW" altLang="en-US"/>
              <a:pPr/>
              <a:t>‹#›</a:t>
            </a:fld>
            <a:endParaRPr lang="zh-TW" altLang="zh-TW"/>
          </a:p>
        </p:txBody>
      </p:sp>
    </p:spTree>
    <p:extLst>
      <p:ext uri="{BB962C8B-B14F-4D97-AF65-F5344CB8AC3E}">
        <p14:creationId xmlns:p14="http://schemas.microsoft.com/office/powerpoint/2010/main" val="40757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C2EA69BD-3100-4F66-AAE9-AFAD6C9AC616}" type="slidenum">
              <a:rPr lang="zh-TW" altLang="en-US"/>
              <a:pPr/>
              <a:t>‹#›</a:t>
            </a:fld>
            <a:endParaRPr lang="zh-TW" altLang="zh-TW"/>
          </a:p>
        </p:txBody>
      </p:sp>
    </p:spTree>
    <p:extLst>
      <p:ext uri="{BB962C8B-B14F-4D97-AF65-F5344CB8AC3E}">
        <p14:creationId xmlns:p14="http://schemas.microsoft.com/office/powerpoint/2010/main" val="146989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D3BA32E-31F7-4804-B287-688A661FE4A6}" type="slidenum">
              <a:rPr lang="zh-TW" altLang="en-US"/>
              <a:pPr/>
              <a:t>‹#›</a:t>
            </a:fld>
            <a:endParaRPr lang="zh-TW" altLang="zh-TW"/>
          </a:p>
        </p:txBody>
      </p:sp>
    </p:spTree>
    <p:extLst>
      <p:ext uri="{BB962C8B-B14F-4D97-AF65-F5344CB8AC3E}">
        <p14:creationId xmlns:p14="http://schemas.microsoft.com/office/powerpoint/2010/main" val="41944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643CC755-9EBC-493F-AD65-D57745B5FDEF}" type="slidenum">
              <a:rPr lang="zh-TW" altLang="en-US"/>
              <a:pPr/>
              <a:t>‹#›</a:t>
            </a:fld>
            <a:endParaRPr lang="zh-TW" altLang="zh-TW"/>
          </a:p>
        </p:txBody>
      </p:sp>
    </p:spTree>
    <p:extLst>
      <p:ext uri="{BB962C8B-B14F-4D97-AF65-F5344CB8AC3E}">
        <p14:creationId xmlns:p14="http://schemas.microsoft.com/office/powerpoint/2010/main" val="11101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4"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26500C80-D886-4696-8F1E-49A6AD6AAAEC}"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a:xfrm>
            <a:off x="611188" y="1124743"/>
            <a:ext cx="8010525" cy="2382838"/>
          </a:xfrm>
        </p:spPr>
        <p:txBody>
          <a:bodyPr/>
          <a:lstStyle/>
          <a:p>
            <a:r>
              <a:rPr lang="en-US" altLang="zh-TW" sz="3200" b="0" dirty="0">
                <a:solidFill>
                  <a:schemeClr val="accent1"/>
                </a:solidFill>
                <a:latin typeface="+mn-lt"/>
              </a:rPr>
              <a:t>CS4101 </a:t>
            </a:r>
            <a:r>
              <a:rPr lang="en-US" altLang="zh-TW" sz="3200" b="0" dirty="0" smtClean="0">
                <a:solidFill>
                  <a:schemeClr val="accent1"/>
                </a:solidFill>
                <a:latin typeface="+mn-lt"/>
              </a:rPr>
              <a:t>Introduction to Embedded Systems</a:t>
            </a:r>
            <a:r>
              <a:rPr lang="zh-TW" altLang="en-US" dirty="0">
                <a:latin typeface="+mn-lt"/>
              </a:rPr>
              <a:t/>
            </a:r>
            <a:br>
              <a:rPr lang="zh-TW" altLang="en-US" dirty="0">
                <a:latin typeface="+mn-lt"/>
              </a:rPr>
            </a:br>
            <a:r>
              <a:rPr lang="zh-TW" altLang="en-US" dirty="0"/>
              <a:t/>
            </a:r>
            <a:br>
              <a:rPr lang="zh-TW" altLang="en-US" dirty="0"/>
            </a:br>
            <a:r>
              <a:rPr lang="en-US" altLang="zh-TW" dirty="0" smtClean="0"/>
              <a:t>Lab 9: Task Scheduling</a:t>
            </a:r>
            <a:endParaRPr lang="en-US" altLang="zh-TW" dirty="0"/>
          </a:p>
        </p:txBody>
      </p:sp>
      <p:sp>
        <p:nvSpPr>
          <p:cNvPr id="510987" name="Rectangle 11"/>
          <p:cNvSpPr>
            <a:spLocks noGrp="1" noChangeArrowheads="1"/>
          </p:cNvSpPr>
          <p:nvPr>
            <p:ph type="subTitle" idx="1"/>
          </p:nvPr>
        </p:nvSpPr>
        <p:spPr>
          <a:xfrm>
            <a:off x="755650" y="4148931"/>
            <a:ext cx="7778750" cy="1584325"/>
          </a:xfrm>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0" name="Rectangle 4"/>
          <p:cNvSpPr>
            <a:spLocks noGrp="1" noChangeArrowheads="1"/>
          </p:cNvSpPr>
          <p:nvPr>
            <p:ph type="title"/>
          </p:nvPr>
        </p:nvSpPr>
        <p:spPr/>
        <p:txBody>
          <a:bodyPr/>
          <a:lstStyle/>
          <a:p>
            <a:r>
              <a:rPr lang="en-US" altLang="zh-TW" smtClean="0"/>
              <a:t>Task States</a:t>
            </a:r>
            <a:endParaRPr lang="en-US" altLang="zh-TW"/>
          </a:p>
        </p:txBody>
      </p:sp>
      <p:sp>
        <p:nvSpPr>
          <p:cNvPr id="1125381" name="Rectangle 5"/>
          <p:cNvSpPr>
            <a:spLocks noGrp="1" noChangeArrowheads="1"/>
          </p:cNvSpPr>
          <p:nvPr>
            <p:ph type="body" idx="1"/>
          </p:nvPr>
        </p:nvSpPr>
        <p:spPr/>
        <p:txBody>
          <a:bodyPr/>
          <a:lstStyle/>
          <a:p>
            <a:r>
              <a:rPr lang="en-US" altLang="zh-TW" dirty="0" smtClean="0"/>
              <a:t>A task is in one of these logical states:</a:t>
            </a:r>
          </a:p>
          <a:p>
            <a:pPr lvl="1"/>
            <a:r>
              <a:rPr lang="en-US" altLang="zh-TW" dirty="0" smtClean="0">
                <a:solidFill>
                  <a:srgbClr val="FF0000"/>
                </a:solidFill>
              </a:rPr>
              <a:t>Blocked</a:t>
            </a:r>
            <a:r>
              <a:rPr lang="en-US" altLang="zh-TW" dirty="0" smtClean="0"/>
              <a:t>: the task is blocked and is not ready, waiting for a condition to be true</a:t>
            </a:r>
          </a:p>
          <a:p>
            <a:pPr lvl="1"/>
            <a:r>
              <a:rPr lang="en-US" altLang="zh-TW" dirty="0" smtClean="0">
                <a:solidFill>
                  <a:srgbClr val="FF0000"/>
                </a:solidFill>
              </a:rPr>
              <a:t>Active</a:t>
            </a:r>
            <a:r>
              <a:rPr lang="en-US" altLang="zh-TW" dirty="0" smtClean="0"/>
              <a:t>: the task is ready and is running because it is the highest-priority ready task</a:t>
            </a:r>
          </a:p>
          <a:p>
            <a:pPr lvl="1"/>
            <a:r>
              <a:rPr lang="en-US" altLang="zh-TW" dirty="0" smtClean="0">
                <a:solidFill>
                  <a:srgbClr val="FF0000"/>
                </a:solidFill>
              </a:rPr>
              <a:t>Ready</a:t>
            </a:r>
            <a:r>
              <a:rPr lang="en-US" altLang="zh-TW" dirty="0" smtClean="0"/>
              <a:t>: the task is ready, but not running because it is not the highest-priority ready task</a:t>
            </a:r>
          </a:p>
          <a:p>
            <a:pPr lvl="1"/>
            <a:endParaRPr lang="en-US" altLang="zh-TW" dirty="0" smtClean="0"/>
          </a:p>
          <a:p>
            <a:endParaRPr lang="zh-TW" altLang="en-US" dirty="0"/>
          </a:p>
        </p:txBody>
      </p:sp>
      <p:sp>
        <p:nvSpPr>
          <p:cNvPr id="7" name="投影片編號版面配置區 5"/>
          <p:cNvSpPr>
            <a:spLocks noGrp="1"/>
          </p:cNvSpPr>
          <p:nvPr>
            <p:ph type="sldNum" sz="quarter" idx="11"/>
          </p:nvPr>
        </p:nvSpPr>
        <p:spPr>
          <a:xfrm>
            <a:off x="6731000" y="6229350"/>
            <a:ext cx="1905000" cy="457200"/>
          </a:xfrm>
        </p:spPr>
        <p:txBody>
          <a:bodyPr/>
          <a:lstStyle/>
          <a:p>
            <a:fld id="{2AEDD89B-1955-4714-B615-70B321D3E36B}" type="slidenum">
              <a:rPr lang="zh-TW" altLang="en-US" smtClean="0"/>
              <a:pPr/>
              <a:t>9</a:t>
            </a:fld>
            <a:endParaRPr lang="zh-TW" altLang="zh-TW"/>
          </a:p>
        </p:txBody>
      </p:sp>
    </p:spTree>
    <p:extLst>
      <p:ext uri="{BB962C8B-B14F-4D97-AF65-F5344CB8AC3E}">
        <p14:creationId xmlns:p14="http://schemas.microsoft.com/office/powerpoint/2010/main" val="3981100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Task States</a:t>
            </a:r>
            <a:endParaRPr lang="zh-TW" altLang="en-US" dirty="0"/>
          </a:p>
        </p:txBody>
      </p:sp>
      <p:sp>
        <p:nvSpPr>
          <p:cNvPr id="19" name="投影片編號版面配置區 1"/>
          <p:cNvSpPr>
            <a:spLocks noGrp="1"/>
          </p:cNvSpPr>
          <p:nvPr>
            <p:ph type="sldNum" sz="quarter" idx="11"/>
          </p:nvPr>
        </p:nvSpPr>
        <p:spPr/>
        <p:txBody>
          <a:bodyPr/>
          <a:lstStyle/>
          <a:p>
            <a:fld id="{CD56ABDD-99B5-47BD-9B8B-05B7DCB1B321}" type="slidenum">
              <a:rPr lang="en-US" altLang="zh-TW" smtClean="0"/>
              <a:pPr/>
              <a:t>10</a:t>
            </a:fld>
            <a:endParaRPr lang="en-US" altLang="zh-TW"/>
          </a:p>
        </p:txBody>
      </p:sp>
      <p:sp>
        <p:nvSpPr>
          <p:cNvPr id="2001922" name="Oval 3"/>
          <p:cNvSpPr>
            <a:spLocks noChangeArrowheads="1"/>
          </p:cNvSpPr>
          <p:nvPr/>
        </p:nvSpPr>
        <p:spPr bwMode="auto">
          <a:xfrm>
            <a:off x="3590925" y="1289397"/>
            <a:ext cx="1876425" cy="1019175"/>
          </a:xfrm>
          <a:prstGeom prst="ellipse">
            <a:avLst/>
          </a:prstGeom>
          <a:solidFill>
            <a:srgbClr val="CCFF99"/>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2800" b="1">
                <a:latin typeface="+mn-lt"/>
                <a:ea typeface="新細明體" panose="02020500000000000000" pitchFamily="18" charset="-120"/>
              </a:rPr>
              <a:t>Active</a:t>
            </a:r>
          </a:p>
        </p:txBody>
      </p:sp>
      <p:sp>
        <p:nvSpPr>
          <p:cNvPr id="2001923" name="Oval 4"/>
          <p:cNvSpPr>
            <a:spLocks noChangeArrowheads="1"/>
          </p:cNvSpPr>
          <p:nvPr/>
        </p:nvSpPr>
        <p:spPr bwMode="auto">
          <a:xfrm>
            <a:off x="3638550" y="4858097"/>
            <a:ext cx="1876425" cy="1019175"/>
          </a:xfrm>
          <a:prstGeom prst="ellipse">
            <a:avLst/>
          </a:prstGeom>
          <a:solidFill>
            <a:srgbClr val="FFFF99"/>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2800" b="1">
                <a:latin typeface="+mn-lt"/>
                <a:ea typeface="新細明體" panose="02020500000000000000" pitchFamily="18" charset="-120"/>
              </a:rPr>
              <a:t>Ready</a:t>
            </a:r>
          </a:p>
        </p:txBody>
      </p:sp>
      <p:sp>
        <p:nvSpPr>
          <p:cNvPr id="2001924" name="Oval 5"/>
          <p:cNvSpPr>
            <a:spLocks noChangeArrowheads="1"/>
          </p:cNvSpPr>
          <p:nvPr/>
        </p:nvSpPr>
        <p:spPr bwMode="auto">
          <a:xfrm>
            <a:off x="6835775" y="3095972"/>
            <a:ext cx="1876425" cy="1019175"/>
          </a:xfrm>
          <a:prstGeom prst="ellipse">
            <a:avLst/>
          </a:prstGeom>
          <a:solidFill>
            <a:srgbClr val="FF5050"/>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2800" b="1">
                <a:latin typeface="+mn-lt"/>
                <a:ea typeface="新細明體" panose="02020500000000000000" pitchFamily="18" charset="-120"/>
              </a:rPr>
              <a:t>Blocked</a:t>
            </a:r>
          </a:p>
        </p:txBody>
      </p:sp>
      <p:sp>
        <p:nvSpPr>
          <p:cNvPr id="2001925" name="Line 6"/>
          <p:cNvSpPr>
            <a:spLocks noChangeShapeType="1"/>
          </p:cNvSpPr>
          <p:nvPr/>
        </p:nvSpPr>
        <p:spPr bwMode="auto">
          <a:xfrm flipV="1">
            <a:off x="4891088" y="2330797"/>
            <a:ext cx="1587" cy="24780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001926" name="Line 7"/>
          <p:cNvSpPr>
            <a:spLocks noChangeShapeType="1"/>
          </p:cNvSpPr>
          <p:nvPr/>
        </p:nvSpPr>
        <p:spPr bwMode="auto">
          <a:xfrm>
            <a:off x="4206875" y="2370485"/>
            <a:ext cx="30163" cy="24685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001927" name="Line 8"/>
          <p:cNvSpPr>
            <a:spLocks noChangeShapeType="1"/>
          </p:cNvSpPr>
          <p:nvPr/>
        </p:nvSpPr>
        <p:spPr bwMode="auto">
          <a:xfrm>
            <a:off x="5478463" y="1800572"/>
            <a:ext cx="2265362" cy="1235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001928" name="Line 9"/>
          <p:cNvSpPr>
            <a:spLocks noChangeShapeType="1"/>
          </p:cNvSpPr>
          <p:nvPr/>
        </p:nvSpPr>
        <p:spPr bwMode="auto">
          <a:xfrm flipH="1">
            <a:off x="5529263" y="4151660"/>
            <a:ext cx="2262187"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001929" name="Rectangle 10"/>
          <p:cNvSpPr>
            <a:spLocks noChangeArrowheads="1"/>
          </p:cNvSpPr>
          <p:nvPr/>
        </p:nvSpPr>
        <p:spPr bwMode="auto">
          <a:xfrm>
            <a:off x="4537075" y="3765897"/>
            <a:ext cx="1597026" cy="4445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1800" b="1" dirty="0">
                <a:latin typeface="+mn-lt"/>
                <a:ea typeface="新細明體" panose="02020500000000000000" pitchFamily="18" charset="-120"/>
              </a:rPr>
              <a:t>Context Switch</a:t>
            </a:r>
          </a:p>
        </p:txBody>
      </p:sp>
      <p:sp>
        <p:nvSpPr>
          <p:cNvPr id="2001930" name="Text Box 11"/>
          <p:cNvSpPr txBox="1">
            <a:spLocks noChangeArrowheads="1"/>
          </p:cNvSpPr>
          <p:nvPr/>
        </p:nvSpPr>
        <p:spPr bwMode="auto">
          <a:xfrm>
            <a:off x="6337300" y="1810097"/>
            <a:ext cx="138271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2000" b="1">
                <a:latin typeface="+mn-lt"/>
                <a:ea typeface="新細明體" panose="02020500000000000000" pitchFamily="18" charset="-120"/>
              </a:rPr>
              <a:t>Blocking Call</a:t>
            </a:r>
          </a:p>
        </p:txBody>
      </p:sp>
      <p:sp>
        <p:nvSpPr>
          <p:cNvPr id="2001931" name="Text Box 13"/>
          <p:cNvSpPr txBox="1">
            <a:spLocks noChangeArrowheads="1"/>
          </p:cNvSpPr>
          <p:nvPr/>
        </p:nvSpPr>
        <p:spPr bwMode="auto">
          <a:xfrm>
            <a:off x="6316689" y="4654897"/>
            <a:ext cx="18985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2000" b="1">
                <a:latin typeface="+mn-lt"/>
                <a:ea typeface="新細明體" panose="02020500000000000000" pitchFamily="18" charset="-120"/>
              </a:rPr>
              <a:t>Object</a:t>
            </a:r>
            <a:br>
              <a:rPr lang="en-US" altLang="zh-TW" sz="2000" b="1">
                <a:latin typeface="+mn-lt"/>
                <a:ea typeface="新細明體" panose="02020500000000000000" pitchFamily="18" charset="-120"/>
              </a:rPr>
            </a:br>
            <a:r>
              <a:rPr lang="en-US" altLang="zh-TW" sz="2000" b="1">
                <a:latin typeface="+mn-lt"/>
                <a:ea typeface="新細明體" panose="02020500000000000000" pitchFamily="18" charset="-120"/>
              </a:rPr>
              <a:t>Available</a:t>
            </a:r>
          </a:p>
          <a:p>
            <a:pPr algn="ctr">
              <a:buClr>
                <a:schemeClr val="folHlink"/>
              </a:buClr>
              <a:buSzPct val="60000"/>
            </a:pPr>
            <a:r>
              <a:rPr lang="en-US" altLang="zh-TW" sz="2000" b="1">
                <a:latin typeface="+mn-lt"/>
                <a:ea typeface="新細明體" panose="02020500000000000000" pitchFamily="18" charset="-120"/>
              </a:rPr>
              <a:t>Timeout Expires</a:t>
            </a:r>
          </a:p>
        </p:txBody>
      </p:sp>
      <p:sp>
        <p:nvSpPr>
          <p:cNvPr id="2001932" name="Oval 5"/>
          <p:cNvSpPr>
            <a:spLocks noChangeArrowheads="1"/>
          </p:cNvSpPr>
          <p:nvPr/>
        </p:nvSpPr>
        <p:spPr bwMode="auto">
          <a:xfrm>
            <a:off x="269875" y="3154710"/>
            <a:ext cx="1876425" cy="1019175"/>
          </a:xfrm>
          <a:prstGeom prst="ellipse">
            <a:avLst/>
          </a:prstGeom>
          <a:solidFill>
            <a:srgbClr val="33CCCC"/>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2800" b="1">
                <a:latin typeface="+mn-lt"/>
                <a:ea typeface="新細明體" panose="02020500000000000000" pitchFamily="18" charset="-120"/>
              </a:rPr>
              <a:t>Terminated</a:t>
            </a:r>
          </a:p>
        </p:txBody>
      </p:sp>
      <p:sp>
        <p:nvSpPr>
          <p:cNvPr id="2001933" name="Line 8"/>
          <p:cNvSpPr>
            <a:spLocks noChangeShapeType="1"/>
          </p:cNvSpPr>
          <p:nvPr/>
        </p:nvSpPr>
        <p:spPr bwMode="auto">
          <a:xfrm>
            <a:off x="1238250" y="5369619"/>
            <a:ext cx="2393950" cy="2822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001934" name="Line 9"/>
          <p:cNvSpPr>
            <a:spLocks noChangeShapeType="1"/>
          </p:cNvSpPr>
          <p:nvPr/>
        </p:nvSpPr>
        <p:spPr bwMode="auto">
          <a:xfrm flipH="1">
            <a:off x="1238250" y="1792635"/>
            <a:ext cx="2339975" cy="1330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001935" name="Rectangle 10"/>
          <p:cNvSpPr>
            <a:spLocks noChangeArrowheads="1"/>
          </p:cNvSpPr>
          <p:nvPr/>
        </p:nvSpPr>
        <p:spPr bwMode="auto">
          <a:xfrm>
            <a:off x="2436813" y="2668935"/>
            <a:ext cx="2100262" cy="1096961"/>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TW" sz="1800" b="1" dirty="0">
                <a:latin typeface="+mn-lt"/>
                <a:ea typeface="新細明體" panose="02020500000000000000" pitchFamily="18" charset="-120"/>
              </a:rPr>
              <a:t>Higher-priority Task </a:t>
            </a:r>
          </a:p>
          <a:p>
            <a:r>
              <a:rPr lang="en-US" altLang="zh-TW" sz="1800" b="1" dirty="0">
                <a:latin typeface="+mn-lt"/>
                <a:ea typeface="新細明體" panose="02020500000000000000" pitchFamily="18" charset="-120"/>
              </a:rPr>
              <a:t>    becomes Ready</a:t>
            </a:r>
          </a:p>
          <a:p>
            <a:r>
              <a:rPr lang="en-US" altLang="zh-TW" sz="1800" b="1" dirty="0">
                <a:latin typeface="+mn-lt"/>
                <a:ea typeface="新細明體" panose="02020500000000000000" pitchFamily="18" charset="-120"/>
              </a:rPr>
              <a:t>Time Slice Expires</a:t>
            </a:r>
          </a:p>
          <a:p>
            <a:r>
              <a:rPr lang="en-US" altLang="zh-TW" sz="1800" b="1" dirty="0">
                <a:latin typeface="+mn-lt"/>
                <a:ea typeface="新細明體" panose="02020500000000000000" pitchFamily="18" charset="-120"/>
              </a:rPr>
              <a:t>Interrupt comes in</a:t>
            </a:r>
          </a:p>
        </p:txBody>
      </p:sp>
      <p:sp>
        <p:nvSpPr>
          <p:cNvPr id="2001936" name="Text Box 11"/>
          <p:cNvSpPr txBox="1">
            <a:spLocks noChangeArrowheads="1"/>
          </p:cNvSpPr>
          <p:nvPr/>
        </p:nvSpPr>
        <p:spPr bwMode="auto">
          <a:xfrm>
            <a:off x="947738" y="1432272"/>
            <a:ext cx="1931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2000" b="1" dirty="0">
                <a:latin typeface="+mn-lt"/>
                <a:ea typeface="新細明體" panose="02020500000000000000" pitchFamily="18" charset="-120"/>
              </a:rPr>
              <a:t>Task Finishes</a:t>
            </a:r>
          </a:p>
          <a:p>
            <a:pPr algn="ctr">
              <a:buClr>
                <a:schemeClr val="folHlink"/>
              </a:buClr>
              <a:buSzPct val="60000"/>
            </a:pPr>
            <a:r>
              <a:rPr lang="en-US" altLang="zh-TW" sz="2000" b="1" dirty="0">
                <a:latin typeface="+mn-lt"/>
                <a:ea typeface="新細明體" panose="02020500000000000000" pitchFamily="18" charset="-120"/>
              </a:rPr>
              <a:t>Explicit Termination</a:t>
            </a:r>
          </a:p>
        </p:txBody>
      </p:sp>
      <p:sp>
        <p:nvSpPr>
          <p:cNvPr id="2001937" name="Text Box 11"/>
          <p:cNvSpPr txBox="1">
            <a:spLocks noChangeArrowheads="1"/>
          </p:cNvSpPr>
          <p:nvPr/>
        </p:nvSpPr>
        <p:spPr bwMode="auto">
          <a:xfrm>
            <a:off x="1754852" y="4725144"/>
            <a:ext cx="8009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
                <a:schemeClr val="folHlink"/>
              </a:buClr>
              <a:buSzPct val="60000"/>
            </a:pPr>
            <a:r>
              <a:rPr lang="en-US" altLang="zh-TW" sz="2000" b="1" dirty="0">
                <a:latin typeface="+mn-lt"/>
                <a:ea typeface="新細明體" panose="02020500000000000000" pitchFamily="18" charset="-120"/>
              </a:rPr>
              <a:t>Task</a:t>
            </a:r>
            <a:br>
              <a:rPr lang="en-US" altLang="zh-TW" sz="2000" b="1" dirty="0">
                <a:latin typeface="+mn-lt"/>
                <a:ea typeface="新細明體" panose="02020500000000000000" pitchFamily="18" charset="-120"/>
              </a:rPr>
            </a:br>
            <a:r>
              <a:rPr lang="en-US" altLang="zh-TW" sz="2000" b="1" dirty="0">
                <a:latin typeface="+mn-lt"/>
                <a:ea typeface="新細明體" panose="02020500000000000000" pitchFamily="18" charset="-120"/>
              </a:rPr>
              <a:t>Starts</a:t>
            </a:r>
          </a:p>
        </p:txBody>
      </p:sp>
    </p:spTree>
    <p:extLst>
      <p:ext uri="{BB962C8B-B14F-4D97-AF65-F5344CB8AC3E}">
        <p14:creationId xmlns:p14="http://schemas.microsoft.com/office/powerpoint/2010/main" val="303152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564904"/>
            <a:ext cx="4924425" cy="4005262"/>
          </a:xfrm>
          <a:prstGeom prst="rect">
            <a:avLst/>
          </a:prstGeom>
          <a:noFill/>
          <a:extLst>
            <a:ext uri="{909E8E84-426E-40DD-AFC4-6F175D3DCCD1}">
              <a14:hiddenFill xmlns:a14="http://schemas.microsoft.com/office/drawing/2010/main">
                <a:solidFill>
                  <a:srgbClr val="FFFFFF"/>
                </a:solidFill>
              </a14:hiddenFill>
            </a:ext>
          </a:extLst>
        </p:spPr>
      </p:pic>
      <p:sp>
        <p:nvSpPr>
          <p:cNvPr id="1126402" name="Rectangle 2"/>
          <p:cNvSpPr>
            <a:spLocks noGrp="1" noChangeArrowheads="1"/>
          </p:cNvSpPr>
          <p:nvPr>
            <p:ph type="title"/>
          </p:nvPr>
        </p:nvSpPr>
        <p:spPr/>
        <p:txBody>
          <a:bodyPr/>
          <a:lstStyle/>
          <a:p>
            <a:r>
              <a:rPr lang="en-US" altLang="zh-TW" dirty="0" smtClean="0"/>
              <a:t>Transitions between Task States</a:t>
            </a:r>
            <a:endParaRPr lang="en-US" altLang="zh-TW" dirty="0"/>
          </a:p>
        </p:txBody>
      </p:sp>
      <p:sp>
        <p:nvSpPr>
          <p:cNvPr id="1126403" name="Rectangle 3"/>
          <p:cNvSpPr>
            <a:spLocks noGrp="1" noChangeArrowheads="1"/>
          </p:cNvSpPr>
          <p:nvPr>
            <p:ph type="body" idx="1"/>
          </p:nvPr>
        </p:nvSpPr>
        <p:spPr/>
        <p:txBody>
          <a:bodyPr/>
          <a:lstStyle/>
          <a:p>
            <a:r>
              <a:rPr lang="en-US" altLang="zh-TW" dirty="0" smtClean="0"/>
              <a:t>Tasks can be automatically created when MQX starts; also, any task can create another task by calling _</a:t>
            </a:r>
            <a:r>
              <a:rPr lang="en-US" altLang="zh-TW" dirty="0" err="1" smtClean="0"/>
              <a:t>task_create</a:t>
            </a:r>
            <a:r>
              <a:rPr lang="en-US" altLang="zh-TW" dirty="0" smtClean="0"/>
              <a:t>() or _</a:t>
            </a:r>
            <a:r>
              <a:rPr lang="en-US" altLang="zh-TW" dirty="0" err="1" smtClean="0"/>
              <a:t>task_create_blocked</a:t>
            </a:r>
            <a:r>
              <a:rPr lang="en-US" altLang="zh-TW" dirty="0" smtClean="0"/>
              <a:t>()</a:t>
            </a:r>
          </a:p>
          <a:p>
            <a:pPr lvl="1"/>
            <a:r>
              <a:rPr lang="en-US" altLang="zh-TW" dirty="0" smtClean="0"/>
              <a:t>_</a:t>
            </a:r>
            <a:r>
              <a:rPr lang="en-US" altLang="zh-TW" dirty="0" err="1" smtClean="0"/>
              <a:t>task_create</a:t>
            </a:r>
            <a:r>
              <a:rPr lang="en-US" altLang="zh-TW" dirty="0" smtClean="0"/>
              <a:t>() puts the new task in </a:t>
            </a:r>
            <a:br>
              <a:rPr lang="en-US" altLang="zh-TW" dirty="0" smtClean="0"/>
            </a:br>
            <a:r>
              <a:rPr lang="en-US" altLang="zh-TW" dirty="0" smtClean="0"/>
              <a:t>the ready state and the scheduler </a:t>
            </a:r>
            <a:br>
              <a:rPr lang="en-US" altLang="zh-TW" dirty="0" smtClean="0"/>
            </a:br>
            <a:r>
              <a:rPr lang="en-US" altLang="zh-TW" dirty="0" smtClean="0"/>
              <a:t>runs the highest priority task</a:t>
            </a:r>
          </a:p>
          <a:p>
            <a:pPr lvl="1"/>
            <a:r>
              <a:rPr lang="en-US" altLang="zh-TW" dirty="0" smtClean="0"/>
              <a:t>If _</a:t>
            </a:r>
            <a:r>
              <a:rPr lang="en-US" altLang="zh-TW" dirty="0" err="1" smtClean="0"/>
              <a:t>task_create_blocked</a:t>
            </a:r>
            <a:r>
              <a:rPr lang="en-US" altLang="zh-TW" dirty="0" smtClean="0"/>
              <a:t> is </a:t>
            </a:r>
            <a:br>
              <a:rPr lang="en-US" altLang="zh-TW" dirty="0" smtClean="0"/>
            </a:br>
            <a:r>
              <a:rPr lang="en-US" altLang="zh-TW" dirty="0" smtClean="0"/>
              <a:t>used, the task is not </a:t>
            </a:r>
            <a:br>
              <a:rPr lang="en-US" altLang="zh-TW" dirty="0" smtClean="0"/>
            </a:br>
            <a:r>
              <a:rPr lang="en-US" altLang="zh-TW" dirty="0" smtClean="0"/>
              <a:t>ready until _</a:t>
            </a:r>
            <a:r>
              <a:rPr lang="en-US" altLang="zh-TW" dirty="0" err="1" smtClean="0"/>
              <a:t>task_ready</a:t>
            </a:r>
            <a:r>
              <a:rPr lang="en-US" altLang="zh-TW" dirty="0" smtClean="0"/>
              <a:t>() </a:t>
            </a:r>
            <a:br>
              <a:rPr lang="en-US" altLang="zh-TW" dirty="0" smtClean="0"/>
            </a:br>
            <a:r>
              <a:rPr lang="en-US" altLang="zh-TW" dirty="0" smtClean="0"/>
              <a:t>is called </a:t>
            </a:r>
          </a:p>
          <a:p>
            <a:endParaRPr lang="zh-TW" altLang="en-US" dirty="0"/>
          </a:p>
        </p:txBody>
      </p:sp>
      <p:sp>
        <p:nvSpPr>
          <p:cNvPr id="6" name="投影片編號版面配置區 5"/>
          <p:cNvSpPr>
            <a:spLocks noGrp="1"/>
          </p:cNvSpPr>
          <p:nvPr>
            <p:ph type="sldNum" sz="quarter" idx="11"/>
          </p:nvPr>
        </p:nvSpPr>
        <p:spPr>
          <a:xfrm>
            <a:off x="6731000" y="6229350"/>
            <a:ext cx="1905000" cy="457200"/>
          </a:xfrm>
        </p:spPr>
        <p:txBody>
          <a:bodyPr/>
          <a:lstStyle/>
          <a:p>
            <a:fld id="{EE2CC826-88D8-49DD-B999-4DFF3178FBCA}" type="slidenum">
              <a:rPr lang="zh-TW" altLang="en-US" smtClean="0"/>
              <a:pPr/>
              <a:t>11</a:t>
            </a:fld>
            <a:endParaRPr lang="zh-TW" altLang="zh-TW"/>
          </a:p>
        </p:txBody>
      </p:sp>
    </p:spTree>
    <p:extLst>
      <p:ext uri="{BB962C8B-B14F-4D97-AF65-F5344CB8AC3E}">
        <p14:creationId xmlns:p14="http://schemas.microsoft.com/office/powerpoint/2010/main" val="2816845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483" name="Rectangle 115"/>
          <p:cNvSpPr>
            <a:spLocks noGrp="1" noChangeArrowheads="1"/>
          </p:cNvSpPr>
          <p:nvPr>
            <p:ph type="title"/>
          </p:nvPr>
        </p:nvSpPr>
        <p:spPr/>
        <p:txBody>
          <a:bodyPr/>
          <a:lstStyle/>
          <a:p>
            <a:r>
              <a:rPr lang="en-US" altLang="zh-TW" smtClean="0"/>
              <a:t>Common Calls for Task Management</a:t>
            </a:r>
            <a:endParaRPr lang="en-US" altLang="zh-TW"/>
          </a:p>
        </p:txBody>
      </p:sp>
      <p:sp>
        <p:nvSpPr>
          <p:cNvPr id="33" name="投影片編號版面配置區 5"/>
          <p:cNvSpPr>
            <a:spLocks noGrp="1"/>
          </p:cNvSpPr>
          <p:nvPr>
            <p:ph type="sldNum" sz="quarter" idx="11"/>
          </p:nvPr>
        </p:nvSpPr>
        <p:spPr/>
        <p:txBody>
          <a:bodyPr/>
          <a:lstStyle/>
          <a:p>
            <a:fld id="{02A80B0E-5234-4F98-9FE1-7DD06F119BBF}" type="slidenum">
              <a:rPr lang="zh-TW" altLang="en-US" smtClean="0"/>
              <a:pPr/>
              <a:t>12</a:t>
            </a:fld>
            <a:endParaRPr lang="zh-TW" altLang="zh-TW"/>
          </a:p>
        </p:txBody>
      </p:sp>
      <p:graphicFrame>
        <p:nvGraphicFramePr>
          <p:cNvPr id="1210494" name="Group 126"/>
          <p:cNvGraphicFramePr>
            <a:graphicFrameLocks noGrp="1"/>
          </p:cNvGraphicFramePr>
          <p:nvPr>
            <p:ph idx="4294967295"/>
            <p:extLst>
              <p:ext uri="{D42A27DB-BD31-4B8C-83A1-F6EECF244321}">
                <p14:modId xmlns:p14="http://schemas.microsoft.com/office/powerpoint/2010/main" val="1189788801"/>
              </p:ext>
            </p:extLst>
          </p:nvPr>
        </p:nvGraphicFramePr>
        <p:xfrm>
          <a:off x="251520" y="1235738"/>
          <a:ext cx="8712968" cy="4641534"/>
        </p:xfrm>
        <a:graphic>
          <a:graphicData uri="http://schemas.openxmlformats.org/drawingml/2006/table">
            <a:tbl>
              <a:tblPr/>
              <a:tblGrid>
                <a:gridCol w="3096344"/>
                <a:gridCol w="5616624"/>
              </a:tblGrid>
              <a:tr h="500063">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_task_abort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4588"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Terminates the task after running its task exit handler and releasing its resources.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_task_create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Allocates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&amp; starts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(makes ready) a new task.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_task_create_blocked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Allocates a new task in the blocked state.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_task_destroy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Terminates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task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after freeing its resources.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_task_errno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Gets the task error code for the active task.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_task_get_id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Gets the task ID.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_task_get_processor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822325"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230313"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383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46288"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034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606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178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750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Gets processor # on which a task resides.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_task_restart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4588"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Restarts a task at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top of its function</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 keeps same task descriptor, task ID, task stack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72587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ChangeArrowheads="1"/>
          </p:cNvSpPr>
          <p:nvPr/>
        </p:nvSpPr>
        <p:spPr bwMode="auto">
          <a:xfrm>
            <a:off x="2509838" y="2220689"/>
            <a:ext cx="3856037" cy="582613"/>
          </a:xfrm>
          <a:prstGeom prst="rect">
            <a:avLst/>
          </a:prstGeom>
          <a:solidFill>
            <a:srgbClr val="00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299" name="Rectangle 3"/>
          <p:cNvSpPr>
            <a:spLocks noChangeArrowheads="1"/>
          </p:cNvSpPr>
          <p:nvPr/>
        </p:nvSpPr>
        <p:spPr bwMode="auto">
          <a:xfrm>
            <a:off x="6905625" y="1663477"/>
            <a:ext cx="498475" cy="784225"/>
          </a:xfrm>
          <a:prstGeom prst="rect">
            <a:avLst/>
          </a:prstGeom>
          <a:solidFill>
            <a:srgbClr val="99F98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00" name="Rectangle 4"/>
          <p:cNvSpPr>
            <a:spLocks noChangeArrowheads="1"/>
          </p:cNvSpPr>
          <p:nvPr/>
        </p:nvSpPr>
        <p:spPr bwMode="auto">
          <a:xfrm>
            <a:off x="2509838" y="1196752"/>
            <a:ext cx="3856037" cy="614362"/>
          </a:xfrm>
          <a:prstGeom prst="rect">
            <a:avLst/>
          </a:prstGeom>
          <a:solidFill>
            <a:srgbClr val="99F98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01" name="Rectangle 5"/>
          <p:cNvSpPr>
            <a:spLocks noChangeArrowheads="1"/>
          </p:cNvSpPr>
          <p:nvPr/>
        </p:nvSpPr>
        <p:spPr bwMode="auto">
          <a:xfrm>
            <a:off x="2509838" y="1796827"/>
            <a:ext cx="3856037" cy="441325"/>
          </a:xfrm>
          <a:prstGeom prst="rect">
            <a:avLst/>
          </a:prstGeom>
          <a:solidFill>
            <a:srgbClr val="CC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02" name="Text Box 6"/>
          <p:cNvSpPr txBox="1">
            <a:spLocks noChangeArrowheads="1"/>
          </p:cNvSpPr>
          <p:nvPr/>
        </p:nvSpPr>
        <p:spPr bwMode="auto">
          <a:xfrm>
            <a:off x="2514600" y="1203102"/>
            <a:ext cx="3857625" cy="16004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TW" sz="1400" b="1" dirty="0">
                <a:latin typeface="Courier New" panose="02070309020205020404" pitchFamily="49" charset="0"/>
                <a:ea typeface="新細明體" panose="02020500000000000000" pitchFamily="18" charset="-120"/>
              </a:rPr>
              <a:t>void </a:t>
            </a:r>
            <a:r>
              <a:rPr lang="en-US" altLang="zh-TW" sz="1400" b="1" dirty="0" err="1">
                <a:latin typeface="Courier New" panose="02070309020205020404" pitchFamily="49" charset="0"/>
                <a:ea typeface="新細明體" panose="02020500000000000000" pitchFamily="18" charset="-120"/>
              </a:rPr>
              <a:t>init_task</a:t>
            </a:r>
            <a:r>
              <a:rPr lang="en-US" altLang="zh-TW" sz="1400" b="1" dirty="0">
                <a:latin typeface="Courier New" panose="02070309020205020404" pitchFamily="49" charset="0"/>
                <a:ea typeface="新細明體" panose="02020500000000000000" pitchFamily="18" charset="-120"/>
              </a:rPr>
              <a:t>(void</a:t>
            </a:r>
            <a:r>
              <a:rPr lang="en-US" altLang="zh-TW" sz="1400" b="1" dirty="0" smtClean="0">
                <a:latin typeface="Courier New" panose="02070309020205020404" pitchFamily="49" charset="0"/>
                <a:ea typeface="新細明體" panose="02020500000000000000" pitchFamily="18" charset="-120"/>
              </a:rPr>
              <a:t>) {</a:t>
            </a:r>
            <a:endParaRPr lang="en-US" altLang="zh-TW" sz="1400" b="1" dirty="0">
              <a:latin typeface="Courier New" panose="02070309020205020404" pitchFamily="49" charset="0"/>
              <a:ea typeface="新細明體" panose="02020500000000000000" pitchFamily="18" charset="-120"/>
            </a:endParaRPr>
          </a:p>
          <a:p>
            <a:pPr eaLnBrk="1" hangingPunct="1"/>
            <a:r>
              <a:rPr lang="en-US" altLang="zh-TW" sz="1400" b="1" dirty="0">
                <a:latin typeface="Courier New" panose="02070309020205020404" pitchFamily="49" charset="0"/>
                <a:ea typeface="新細明體" panose="02020500000000000000" pitchFamily="18" charset="-120"/>
              </a:rPr>
              <a:t>  _</a:t>
            </a:r>
            <a:r>
              <a:rPr lang="en-US" altLang="zh-TW" sz="1400" b="1" dirty="0" err="1">
                <a:latin typeface="Courier New" panose="02070309020205020404" pitchFamily="49" charset="0"/>
                <a:ea typeface="新細明體" panose="02020500000000000000" pitchFamily="18" charset="-120"/>
              </a:rPr>
              <a:t>task_create</a:t>
            </a:r>
            <a:r>
              <a:rPr lang="en-US" altLang="zh-TW" sz="1400" b="1" dirty="0">
                <a:latin typeface="Courier New" panose="02070309020205020404" pitchFamily="49" charset="0"/>
                <a:ea typeface="新細明體" panose="02020500000000000000" pitchFamily="18" charset="-120"/>
              </a:rPr>
              <a:t>(0,TASK_A,0);</a:t>
            </a:r>
          </a:p>
          <a:p>
            <a:pPr eaLnBrk="1" hangingPunct="1"/>
            <a:r>
              <a:rPr lang="en-US" altLang="zh-TW" sz="1400" b="1" dirty="0">
                <a:latin typeface="Courier New" panose="02070309020205020404" pitchFamily="49" charset="0"/>
                <a:ea typeface="新細明體" panose="02020500000000000000" pitchFamily="18" charset="-120"/>
              </a:rPr>
              <a:t>  </a:t>
            </a:r>
            <a:r>
              <a:rPr lang="en-US" altLang="zh-TW" sz="1400" b="1" dirty="0" smtClean="0">
                <a:latin typeface="Courier New" panose="02070309020205020404" pitchFamily="49" charset="0"/>
                <a:ea typeface="新細明體" panose="02020500000000000000" pitchFamily="18" charset="-120"/>
              </a:rPr>
              <a:t>...</a:t>
            </a:r>
          </a:p>
          <a:p>
            <a:pPr eaLnBrk="1" hangingPunct="1"/>
            <a:r>
              <a:rPr lang="en-US" altLang="zh-TW" sz="1400" b="1" dirty="0" smtClean="0">
                <a:latin typeface="Courier New" panose="02070309020205020404" pitchFamily="49" charset="0"/>
                <a:ea typeface="新細明體" panose="02020500000000000000" pitchFamily="18" charset="-120"/>
              </a:rPr>
              <a:t>  ...</a:t>
            </a:r>
          </a:p>
          <a:p>
            <a:pPr eaLnBrk="1" hangingPunct="1"/>
            <a:endParaRPr lang="en-US" altLang="zh-TW" sz="1400" b="1" dirty="0">
              <a:latin typeface="Courier New" panose="02070309020205020404" pitchFamily="49" charset="0"/>
              <a:ea typeface="新細明體" panose="02020500000000000000" pitchFamily="18" charset="-120"/>
            </a:endParaRPr>
          </a:p>
          <a:p>
            <a:pPr eaLnBrk="1" hangingPunct="1"/>
            <a:r>
              <a:rPr lang="en-US" altLang="zh-TW" sz="1400" b="1" dirty="0">
                <a:latin typeface="Courier New" panose="02070309020205020404" pitchFamily="49" charset="0"/>
                <a:ea typeface="新細明體" panose="02020500000000000000" pitchFamily="18" charset="-120"/>
              </a:rPr>
              <a:t>  _</a:t>
            </a:r>
            <a:r>
              <a:rPr lang="en-US" altLang="zh-TW" sz="1400" b="1" dirty="0" err="1">
                <a:latin typeface="Courier New" panose="02070309020205020404" pitchFamily="49" charset="0"/>
                <a:ea typeface="新細明體" panose="02020500000000000000" pitchFamily="18" charset="-120"/>
              </a:rPr>
              <a:t>task_ready</a:t>
            </a:r>
            <a:r>
              <a:rPr lang="en-US" altLang="zh-TW" sz="1400" b="1" dirty="0">
                <a:latin typeface="Courier New" panose="02070309020205020404" pitchFamily="49" charset="0"/>
                <a:ea typeface="新細明體" panose="02020500000000000000" pitchFamily="18" charset="-120"/>
              </a:rPr>
              <a:t>(</a:t>
            </a:r>
            <a:r>
              <a:rPr lang="en-US" altLang="zh-TW" sz="1400" b="1" dirty="0" err="1">
                <a:latin typeface="Courier New" panose="02070309020205020404" pitchFamily="49" charset="0"/>
                <a:ea typeface="新細明體" panose="02020500000000000000" pitchFamily="18" charset="-120"/>
              </a:rPr>
              <a:t>Task_B</a:t>
            </a:r>
            <a:r>
              <a:rPr lang="en-US" altLang="zh-TW" sz="1400" b="1" dirty="0" smtClean="0">
                <a:latin typeface="Courier New" panose="02070309020205020404" pitchFamily="49" charset="0"/>
                <a:ea typeface="新細明體" panose="02020500000000000000" pitchFamily="18" charset="-120"/>
              </a:rPr>
              <a:t>);</a:t>
            </a:r>
            <a:endParaRPr lang="en-US" altLang="zh-TW" sz="1400" b="1" dirty="0">
              <a:latin typeface="Courier New" panose="02070309020205020404" pitchFamily="49" charset="0"/>
              <a:ea typeface="新細明體" panose="02020500000000000000" pitchFamily="18" charset="-120"/>
            </a:endParaRPr>
          </a:p>
          <a:p>
            <a:pPr eaLnBrk="1" hangingPunct="1"/>
            <a:r>
              <a:rPr lang="en-US" altLang="zh-TW" sz="1400" b="1" dirty="0">
                <a:latin typeface="Courier New" panose="02070309020205020404" pitchFamily="49" charset="0"/>
                <a:ea typeface="新細明體" panose="02020500000000000000" pitchFamily="18" charset="-120"/>
              </a:rPr>
              <a:t>}</a:t>
            </a:r>
          </a:p>
        </p:txBody>
      </p:sp>
      <p:sp>
        <p:nvSpPr>
          <p:cNvPr id="1207303" name="Rectangle 7"/>
          <p:cNvSpPr>
            <a:spLocks noGrp="1" noChangeArrowheads="1"/>
          </p:cNvSpPr>
          <p:nvPr>
            <p:ph type="title"/>
          </p:nvPr>
        </p:nvSpPr>
        <p:spPr/>
        <p:txBody>
          <a:bodyPr/>
          <a:lstStyle/>
          <a:p>
            <a:r>
              <a:rPr lang="en-US" altLang="zh-TW" smtClean="0"/>
              <a:t>Task Creation Example</a:t>
            </a:r>
            <a:endParaRPr lang="en-US" altLang="zh-TW"/>
          </a:p>
        </p:txBody>
      </p:sp>
      <p:sp>
        <p:nvSpPr>
          <p:cNvPr id="1207304" name="Text Box 8"/>
          <p:cNvSpPr txBox="1">
            <a:spLocks noChangeArrowheads="1"/>
          </p:cNvSpPr>
          <p:nvPr/>
        </p:nvSpPr>
        <p:spPr bwMode="auto">
          <a:xfrm>
            <a:off x="0" y="1303114"/>
            <a:ext cx="23749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TW" sz="1600" b="1" dirty="0">
                <a:latin typeface="Courier New" panose="02070309020205020404" pitchFamily="49" charset="0"/>
                <a:ea typeface="新細明體" panose="02020500000000000000" pitchFamily="18" charset="-120"/>
              </a:rPr>
              <a:t>{INIT_TASK, </a:t>
            </a:r>
            <a:r>
              <a:rPr lang="en-US" altLang="zh-TW" sz="1600" b="1" dirty="0" err="1">
                <a:latin typeface="Courier New" panose="02070309020205020404" pitchFamily="49" charset="0"/>
                <a:ea typeface="新細明體" panose="02020500000000000000" pitchFamily="18" charset="-120"/>
              </a:rPr>
              <a:t>init_task</a:t>
            </a:r>
            <a:r>
              <a:rPr lang="en-US" altLang="zh-TW" sz="1600" b="1" dirty="0">
                <a:latin typeface="Courier New" panose="02070309020205020404" pitchFamily="49" charset="0"/>
                <a:ea typeface="新細明體" panose="02020500000000000000" pitchFamily="18" charset="-120"/>
              </a:rPr>
              <a:t>, 1500, 11, "</a:t>
            </a:r>
            <a:r>
              <a:rPr lang="en-US" altLang="zh-TW" sz="1600" b="1" dirty="0" err="1">
                <a:latin typeface="Courier New" panose="02070309020205020404" pitchFamily="49" charset="0"/>
                <a:ea typeface="新細明體" panose="02020500000000000000" pitchFamily="18" charset="-120"/>
              </a:rPr>
              <a:t>init</a:t>
            </a:r>
            <a:r>
              <a:rPr lang="en-US" altLang="zh-TW" sz="1600" b="1" dirty="0">
                <a:latin typeface="Courier New" panose="02070309020205020404" pitchFamily="49" charset="0"/>
                <a:ea typeface="新細明體" panose="02020500000000000000" pitchFamily="18" charset="-120"/>
              </a:rPr>
              <a:t>", MQX_AUTO_START_TASK, 0, 0},</a:t>
            </a:r>
          </a:p>
          <a:p>
            <a:pPr eaLnBrk="1" hangingPunct="1"/>
            <a:endParaRPr lang="zh-TW" altLang="en-US" sz="1600" b="1" dirty="0">
              <a:latin typeface="Courier New" panose="02070309020205020404" pitchFamily="49" charset="0"/>
              <a:ea typeface="新細明體" panose="02020500000000000000" pitchFamily="18" charset="-120"/>
            </a:endParaRPr>
          </a:p>
        </p:txBody>
      </p:sp>
      <p:sp>
        <p:nvSpPr>
          <p:cNvPr id="1207305" name="Text Box 9"/>
          <p:cNvSpPr txBox="1">
            <a:spLocks noChangeArrowheads="1"/>
          </p:cNvSpPr>
          <p:nvPr/>
        </p:nvSpPr>
        <p:spPr bwMode="auto">
          <a:xfrm>
            <a:off x="2514600" y="4576539"/>
            <a:ext cx="3871913" cy="1381125"/>
          </a:xfrm>
          <a:prstGeom prst="rect">
            <a:avLst/>
          </a:prstGeom>
          <a:solidFill>
            <a:srgbClr val="B4C9FE"/>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TW" sz="1400" b="1">
                <a:latin typeface="Courier New" panose="02070309020205020404" pitchFamily="49" charset="0"/>
                <a:ea typeface="新細明體" panose="02020500000000000000" pitchFamily="18" charset="-120"/>
              </a:rPr>
              <a:t>void Task_B(void)</a:t>
            </a:r>
          </a:p>
          <a:p>
            <a:pPr eaLnBrk="1" hangingPunct="1"/>
            <a:r>
              <a:rPr lang="en-US" altLang="zh-TW" sz="1400" b="1">
                <a:latin typeface="Courier New" panose="02070309020205020404" pitchFamily="49" charset="0"/>
                <a:ea typeface="新細明體" panose="02020500000000000000" pitchFamily="18" charset="-120"/>
              </a:rPr>
              <a:t>{</a:t>
            </a:r>
          </a:p>
          <a:p>
            <a:pPr eaLnBrk="1" hangingPunct="1"/>
            <a:r>
              <a:rPr lang="en-US" altLang="zh-TW" sz="1400" b="1">
                <a:latin typeface="Courier New" panose="02070309020205020404" pitchFamily="49" charset="0"/>
                <a:ea typeface="新細明體" panose="02020500000000000000" pitchFamily="18" charset="-120"/>
              </a:rPr>
              <a:t>   </a:t>
            </a:r>
          </a:p>
          <a:p>
            <a:pPr eaLnBrk="1" hangingPunct="1"/>
            <a:r>
              <a:rPr lang="en-US" altLang="zh-TW" sz="1400" b="1">
                <a:latin typeface="Courier New" panose="02070309020205020404" pitchFamily="49" charset="0"/>
                <a:ea typeface="新細明體" panose="02020500000000000000" pitchFamily="18" charset="-120"/>
              </a:rPr>
              <a:t>   ...</a:t>
            </a:r>
          </a:p>
          <a:p>
            <a:pPr eaLnBrk="1" hangingPunct="1"/>
            <a:r>
              <a:rPr lang="en-US" altLang="zh-TW" sz="1400" b="1">
                <a:latin typeface="Courier New" panose="02070309020205020404" pitchFamily="49" charset="0"/>
                <a:ea typeface="新細明體" panose="02020500000000000000" pitchFamily="18" charset="-120"/>
              </a:rPr>
              <a:t>   _task_abort(TASK_B);</a:t>
            </a:r>
          </a:p>
          <a:p>
            <a:pPr eaLnBrk="1" hangingPunct="1"/>
            <a:r>
              <a:rPr lang="en-US" altLang="zh-TW" sz="1400" b="1">
                <a:latin typeface="Courier New" panose="02070309020205020404" pitchFamily="49" charset="0"/>
                <a:ea typeface="新細明體" panose="02020500000000000000" pitchFamily="18" charset="-120"/>
              </a:rPr>
              <a:t>}</a:t>
            </a:r>
            <a:endParaRPr lang="en-US" altLang="zh-TW" sz="1400" b="1">
              <a:solidFill>
                <a:schemeClr val="bg1"/>
              </a:solidFill>
              <a:latin typeface="Courier New" panose="02070309020205020404" pitchFamily="49" charset="0"/>
              <a:ea typeface="新細明體" panose="02020500000000000000" pitchFamily="18" charset="-120"/>
            </a:endParaRPr>
          </a:p>
        </p:txBody>
      </p:sp>
      <p:sp>
        <p:nvSpPr>
          <p:cNvPr id="1207306" name="Text Box 10"/>
          <p:cNvSpPr txBox="1">
            <a:spLocks noChangeArrowheads="1"/>
          </p:cNvSpPr>
          <p:nvPr/>
        </p:nvSpPr>
        <p:spPr bwMode="auto">
          <a:xfrm>
            <a:off x="2514600" y="2863627"/>
            <a:ext cx="3857625" cy="1655762"/>
          </a:xfrm>
          <a:prstGeom prst="rect">
            <a:avLst/>
          </a:prstGeom>
          <a:solidFill>
            <a:srgbClr val="FF8D8D"/>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s-MX" altLang="zh-TW" sz="1400" b="1">
                <a:latin typeface="Courier New" panose="02070309020205020404" pitchFamily="49" charset="0"/>
                <a:ea typeface="新細明體" panose="02020500000000000000" pitchFamily="18" charset="-120"/>
              </a:rPr>
              <a:t>void Task_A(void)</a:t>
            </a:r>
            <a:endParaRPr lang="en-US" altLang="zh-TW" sz="1400" b="1">
              <a:latin typeface="Courier New" panose="02070309020205020404" pitchFamily="49" charset="0"/>
              <a:ea typeface="新細明體" panose="02020500000000000000" pitchFamily="18" charset="-120"/>
            </a:endParaRPr>
          </a:p>
          <a:p>
            <a:pPr eaLnBrk="1" hangingPunct="1"/>
            <a:r>
              <a:rPr lang="en-US" altLang="zh-TW" sz="1400" b="1">
                <a:latin typeface="Courier New" panose="02070309020205020404" pitchFamily="49" charset="0"/>
                <a:ea typeface="新細明體" panose="02020500000000000000" pitchFamily="18" charset="-120"/>
              </a:rPr>
              <a:t>{</a:t>
            </a:r>
          </a:p>
          <a:p>
            <a:pPr eaLnBrk="1" hangingPunct="1"/>
            <a:r>
              <a:rPr lang="en-US" altLang="zh-TW" sz="1400" b="1">
                <a:latin typeface="Courier New" panose="02070309020205020404" pitchFamily="49" charset="0"/>
                <a:ea typeface="新細明體" panose="02020500000000000000" pitchFamily="18" charset="-120"/>
              </a:rPr>
              <a:t>      ...</a:t>
            </a:r>
          </a:p>
          <a:p>
            <a:pPr eaLnBrk="1" hangingPunct="1"/>
            <a:r>
              <a:rPr lang="en-US" altLang="zh-TW" sz="1400" b="1">
                <a:latin typeface="Courier New" panose="02070309020205020404" pitchFamily="49" charset="0"/>
                <a:ea typeface="新細明體" panose="02020500000000000000" pitchFamily="18" charset="-120"/>
              </a:rPr>
              <a:t> _task_create_blocked(0,TASK_B,0);</a:t>
            </a:r>
          </a:p>
          <a:p>
            <a:pPr eaLnBrk="1" hangingPunct="1"/>
            <a:r>
              <a:rPr lang="en-US" altLang="zh-TW" sz="1800" b="1">
                <a:latin typeface="Arial" panose="020B0604020202020204" pitchFamily="34" charset="0"/>
                <a:ea typeface="新細明體" panose="02020500000000000000" pitchFamily="18" charset="-120"/>
              </a:rPr>
              <a:t> ...</a:t>
            </a:r>
          </a:p>
          <a:p>
            <a:pPr eaLnBrk="1" hangingPunct="1"/>
            <a:r>
              <a:rPr lang="en-US" altLang="zh-TW" sz="1400" b="1">
                <a:latin typeface="Courier New" panose="02070309020205020404" pitchFamily="49" charset="0"/>
                <a:ea typeface="新細明體" panose="02020500000000000000" pitchFamily="18" charset="-120"/>
              </a:rPr>
              <a:t> _task_abort(TASK_A);</a:t>
            </a:r>
          </a:p>
          <a:p>
            <a:pPr eaLnBrk="1" hangingPunct="1"/>
            <a:r>
              <a:rPr lang="en-US" altLang="zh-TW" sz="1400" b="1">
                <a:latin typeface="Courier New" panose="02070309020205020404" pitchFamily="49" charset="0"/>
                <a:ea typeface="新細明體" panose="02020500000000000000" pitchFamily="18" charset="-120"/>
              </a:rPr>
              <a:t>}</a:t>
            </a:r>
          </a:p>
        </p:txBody>
      </p:sp>
      <p:sp>
        <p:nvSpPr>
          <p:cNvPr id="1207307" name="Rectangle 11"/>
          <p:cNvSpPr>
            <a:spLocks noChangeArrowheads="1"/>
          </p:cNvSpPr>
          <p:nvPr/>
        </p:nvSpPr>
        <p:spPr bwMode="auto">
          <a:xfrm>
            <a:off x="7594600" y="5324252"/>
            <a:ext cx="116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Times New Roman" panose="02020603050405020304" pitchFamily="18" charset="0"/>
                <a:ea typeface="新細明體" panose="02020500000000000000" pitchFamily="18" charset="-120"/>
              </a:rPr>
              <a:t>CPU Time</a:t>
            </a:r>
          </a:p>
        </p:txBody>
      </p:sp>
      <p:sp>
        <p:nvSpPr>
          <p:cNvPr id="1207308" name="Line 12"/>
          <p:cNvSpPr>
            <a:spLocks noChangeShapeType="1"/>
          </p:cNvSpPr>
          <p:nvPr/>
        </p:nvSpPr>
        <p:spPr bwMode="auto">
          <a:xfrm rot="5400000">
            <a:off x="5114925" y="3584352"/>
            <a:ext cx="4597400" cy="0"/>
          </a:xfrm>
          <a:prstGeom prst="line">
            <a:avLst/>
          </a:prstGeom>
          <a:noFill/>
          <a:ln w="12700">
            <a:solidFill>
              <a:schemeClr val="tx1"/>
            </a:solidFill>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09" name="Rectangle 13"/>
          <p:cNvSpPr>
            <a:spLocks noChangeArrowheads="1"/>
          </p:cNvSpPr>
          <p:nvPr/>
        </p:nvSpPr>
        <p:spPr bwMode="auto">
          <a:xfrm rot="5400000" flipV="1">
            <a:off x="6783387" y="1796827"/>
            <a:ext cx="754063" cy="5032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99F9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10" name="Freeform 14"/>
          <p:cNvSpPr>
            <a:spLocks/>
          </p:cNvSpPr>
          <p:nvPr/>
        </p:nvSpPr>
        <p:spPr bwMode="auto">
          <a:xfrm>
            <a:off x="7440613" y="1593627"/>
            <a:ext cx="642937" cy="192087"/>
          </a:xfrm>
          <a:custGeom>
            <a:avLst/>
            <a:gdLst>
              <a:gd name="T0" fmla="*/ 0 w 405"/>
              <a:gd name="T1" fmla="*/ 48 h 121"/>
              <a:gd name="T2" fmla="*/ 154 w 405"/>
              <a:gd name="T3" fmla="*/ 0 h 121"/>
              <a:gd name="T4" fmla="*/ 97 w 405"/>
              <a:gd name="T5" fmla="*/ 121 h 121"/>
              <a:gd name="T6" fmla="*/ 405 w 405"/>
              <a:gd name="T7" fmla="*/ 16 h 121"/>
            </a:gdLst>
            <a:ahLst/>
            <a:cxnLst>
              <a:cxn ang="0">
                <a:pos x="T0" y="T1"/>
              </a:cxn>
              <a:cxn ang="0">
                <a:pos x="T2" y="T3"/>
              </a:cxn>
              <a:cxn ang="0">
                <a:pos x="T4" y="T5"/>
              </a:cxn>
              <a:cxn ang="0">
                <a:pos x="T6" y="T7"/>
              </a:cxn>
            </a:cxnLst>
            <a:rect l="0" t="0" r="r" b="b"/>
            <a:pathLst>
              <a:path w="405" h="121">
                <a:moveTo>
                  <a:pt x="0" y="48"/>
                </a:moveTo>
                <a:lnTo>
                  <a:pt x="154" y="0"/>
                </a:lnTo>
                <a:lnTo>
                  <a:pt x="97" y="121"/>
                </a:lnTo>
                <a:lnTo>
                  <a:pt x="405" y="16"/>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zh-TW" altLang="en-US"/>
          </a:p>
        </p:txBody>
      </p:sp>
      <p:sp>
        <p:nvSpPr>
          <p:cNvPr id="1207311" name="Text Box 15"/>
          <p:cNvSpPr txBox="1">
            <a:spLocks noChangeArrowheads="1"/>
          </p:cNvSpPr>
          <p:nvPr/>
        </p:nvSpPr>
        <p:spPr bwMode="auto">
          <a:xfrm>
            <a:off x="7561263" y="1252314"/>
            <a:ext cx="158273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2000">
                <a:latin typeface="Times New Roman" panose="02020603050405020304" pitchFamily="18" charset="0"/>
                <a:ea typeface="新細明體" panose="02020500000000000000" pitchFamily="18" charset="-120"/>
              </a:rPr>
              <a:t>init_task is created when MQX starts</a:t>
            </a:r>
            <a:endParaRPr lang="en-US" altLang="zh-TW" sz="2000" i="1">
              <a:latin typeface="Times New Roman" panose="02020603050405020304" pitchFamily="18" charset="0"/>
              <a:ea typeface="新細明體" panose="02020500000000000000" pitchFamily="18" charset="-120"/>
            </a:endParaRPr>
          </a:p>
        </p:txBody>
      </p:sp>
      <p:sp>
        <p:nvSpPr>
          <p:cNvPr id="1207312" name="Text Box 16"/>
          <p:cNvSpPr txBox="1">
            <a:spLocks noChangeArrowheads="1"/>
          </p:cNvSpPr>
          <p:nvPr/>
        </p:nvSpPr>
        <p:spPr bwMode="auto">
          <a:xfrm>
            <a:off x="0" y="2916014"/>
            <a:ext cx="2362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TW" sz="1600" b="1">
                <a:latin typeface="Courier New" panose="02070309020205020404" pitchFamily="49" charset="0"/>
                <a:ea typeface="新細明體" panose="02020500000000000000" pitchFamily="18" charset="-120"/>
              </a:rPr>
              <a:t>{TASK_A, Task_A, 1500, 10, “Task A", 0, 0, 0},</a:t>
            </a:r>
          </a:p>
        </p:txBody>
      </p:sp>
      <p:sp>
        <p:nvSpPr>
          <p:cNvPr id="1207313" name="Text Box 17"/>
          <p:cNvSpPr txBox="1">
            <a:spLocks noChangeArrowheads="1"/>
          </p:cNvSpPr>
          <p:nvPr/>
        </p:nvSpPr>
        <p:spPr bwMode="auto">
          <a:xfrm>
            <a:off x="0" y="4401914"/>
            <a:ext cx="2362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TW" sz="1600" b="1">
                <a:latin typeface="Courier New" panose="02070309020205020404" pitchFamily="49" charset="0"/>
                <a:ea typeface="新細明體" panose="02020500000000000000" pitchFamily="18" charset="-120"/>
              </a:rPr>
              <a:t>{TASK_B, Task_B, 1500, 9, “Task B", 0, 0, 0},</a:t>
            </a:r>
          </a:p>
        </p:txBody>
      </p:sp>
      <p:sp>
        <p:nvSpPr>
          <p:cNvPr id="1207314" name="Rectangle 18"/>
          <p:cNvSpPr>
            <a:spLocks noChangeArrowheads="1"/>
          </p:cNvSpPr>
          <p:nvPr/>
        </p:nvSpPr>
        <p:spPr bwMode="auto">
          <a:xfrm rot="5400000" flipV="1">
            <a:off x="6778625" y="2549302"/>
            <a:ext cx="754063" cy="503237"/>
          </a:xfrm>
          <a:prstGeom prst="rect">
            <a:avLst/>
          </a:prstGeom>
          <a:solidFill>
            <a:srgbClr val="FF8D8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15" name="Rectangle 19"/>
          <p:cNvSpPr>
            <a:spLocks noChangeArrowheads="1"/>
          </p:cNvSpPr>
          <p:nvPr/>
        </p:nvSpPr>
        <p:spPr bwMode="auto">
          <a:xfrm rot="5400000" flipV="1">
            <a:off x="6778626" y="3306539"/>
            <a:ext cx="754062" cy="503237"/>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16" name="Rectangle 20"/>
          <p:cNvSpPr>
            <a:spLocks noChangeArrowheads="1"/>
          </p:cNvSpPr>
          <p:nvPr/>
        </p:nvSpPr>
        <p:spPr bwMode="auto">
          <a:xfrm rot="5400000" flipV="1">
            <a:off x="6778625" y="4063777"/>
            <a:ext cx="754063" cy="503237"/>
          </a:xfrm>
          <a:prstGeom prst="rect">
            <a:avLst/>
          </a:prstGeom>
          <a:solidFill>
            <a:srgbClr val="B4C9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17" name="Rectangle 21"/>
          <p:cNvSpPr>
            <a:spLocks noChangeArrowheads="1"/>
          </p:cNvSpPr>
          <p:nvPr/>
        </p:nvSpPr>
        <p:spPr bwMode="auto">
          <a:xfrm rot="5400000" flipV="1">
            <a:off x="6781006" y="4823396"/>
            <a:ext cx="754063" cy="488950"/>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07318" name="Line 22"/>
          <p:cNvSpPr>
            <a:spLocks noChangeShapeType="1"/>
          </p:cNvSpPr>
          <p:nvPr/>
        </p:nvSpPr>
        <p:spPr bwMode="auto">
          <a:xfrm>
            <a:off x="6400800" y="1546002"/>
            <a:ext cx="428625" cy="371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07319" name="Line 23"/>
          <p:cNvSpPr>
            <a:spLocks noChangeShapeType="1"/>
          </p:cNvSpPr>
          <p:nvPr/>
        </p:nvSpPr>
        <p:spPr bwMode="auto">
          <a:xfrm flipV="1">
            <a:off x="6386513" y="2789014"/>
            <a:ext cx="471487" cy="714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07320" name="Line 24"/>
          <p:cNvSpPr>
            <a:spLocks noChangeShapeType="1"/>
          </p:cNvSpPr>
          <p:nvPr/>
        </p:nvSpPr>
        <p:spPr bwMode="auto">
          <a:xfrm>
            <a:off x="6388100" y="1977802"/>
            <a:ext cx="469900"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07321" name="Line 25"/>
          <p:cNvSpPr>
            <a:spLocks noChangeShapeType="1"/>
          </p:cNvSpPr>
          <p:nvPr/>
        </p:nvSpPr>
        <p:spPr bwMode="auto">
          <a:xfrm flipV="1">
            <a:off x="6400800" y="4374927"/>
            <a:ext cx="457200" cy="885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07322" name="Line 26"/>
          <p:cNvSpPr>
            <a:spLocks noChangeShapeType="1"/>
          </p:cNvSpPr>
          <p:nvPr/>
        </p:nvSpPr>
        <p:spPr bwMode="auto">
          <a:xfrm>
            <a:off x="6375400" y="2554064"/>
            <a:ext cx="482600" cy="2560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13</a:t>
            </a:fld>
            <a:endParaRPr lang="zh-TW" altLang="zh-TW"/>
          </a:p>
        </p:txBody>
      </p:sp>
    </p:spTree>
    <p:extLst>
      <p:ext uri="{BB962C8B-B14F-4D97-AF65-F5344CB8AC3E}">
        <p14:creationId xmlns:p14="http://schemas.microsoft.com/office/powerpoint/2010/main" val="640772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p:txBody>
          <a:bodyPr/>
          <a:lstStyle/>
          <a:p>
            <a:pPr algn="ctr" eaLnBrk="1" hangingPunct="1"/>
            <a:r>
              <a:rPr lang="en-US" altLang="zh-TW" dirty="0" smtClean="0"/>
              <a:t>Task Scheduling</a:t>
            </a:r>
            <a:endParaRPr lang="zh-TW" altLang="en-US" dirty="0" smtClean="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3421DCBF-8D95-4C36-BB08-7CDDC5098F36}" type="slidenum">
              <a:rPr lang="zh-TW" altLang="en-US" smtClean="0"/>
              <a:pPr/>
              <a:t>14</a:t>
            </a:fld>
            <a:endParaRPr lang="zh-TW" altLang="zh-TW"/>
          </a:p>
        </p:txBody>
      </p:sp>
    </p:spTree>
    <p:extLst>
      <p:ext uri="{BB962C8B-B14F-4D97-AF65-F5344CB8AC3E}">
        <p14:creationId xmlns:p14="http://schemas.microsoft.com/office/powerpoint/2010/main" val="3480902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29" name="Rectangle 13"/>
          <p:cNvSpPr>
            <a:spLocks noGrp="1" noChangeArrowheads="1"/>
          </p:cNvSpPr>
          <p:nvPr>
            <p:ph type="title"/>
          </p:nvPr>
        </p:nvSpPr>
        <p:spPr/>
        <p:txBody>
          <a:bodyPr/>
          <a:lstStyle/>
          <a:p>
            <a:r>
              <a:rPr lang="es-MX" altLang="zh-TW" smtClean="0"/>
              <a:t>MQX Scheduling Policies</a:t>
            </a:r>
            <a:endParaRPr lang="en-US" altLang="zh-TW"/>
          </a:p>
        </p:txBody>
      </p:sp>
      <p:sp>
        <p:nvSpPr>
          <p:cNvPr id="1161230" name="Rectangle 14"/>
          <p:cNvSpPr>
            <a:spLocks noGrp="1" noChangeArrowheads="1"/>
          </p:cNvSpPr>
          <p:nvPr>
            <p:ph type="body" idx="1"/>
          </p:nvPr>
        </p:nvSpPr>
        <p:spPr/>
        <p:txBody>
          <a:bodyPr/>
          <a:lstStyle/>
          <a:p>
            <a:r>
              <a:rPr lang="en-US" altLang="zh-TW" dirty="0" smtClean="0"/>
              <a:t>FIFO: (default policy)</a:t>
            </a:r>
          </a:p>
          <a:p>
            <a:pPr lvl="1"/>
            <a:r>
              <a:rPr lang="en-US" altLang="zh-TW" dirty="0" smtClean="0"/>
              <a:t>Active task is the highest-priority task that has been ready for the longest</a:t>
            </a:r>
          </a:p>
          <a:p>
            <a:r>
              <a:rPr lang="es-MX" altLang="zh-TW" dirty="0" smtClean="0"/>
              <a:t>Round Robin:</a:t>
            </a:r>
          </a:p>
          <a:p>
            <a:pPr lvl="1"/>
            <a:r>
              <a:rPr lang="es-MX" altLang="zh-TW" dirty="0" smtClean="0"/>
              <a:t>Active task is the highest-priority task that has been ready for the longest without consuming its </a:t>
            </a:r>
            <a:r>
              <a:rPr lang="es-MX" altLang="zh-TW" dirty="0" smtClean="0">
                <a:solidFill>
                  <a:srgbClr val="FF0000"/>
                </a:solidFill>
              </a:rPr>
              <a:t>time slice</a:t>
            </a:r>
          </a:p>
          <a:p>
            <a:pPr lvl="1"/>
            <a:r>
              <a:rPr lang="en-US" altLang="zh-TW" dirty="0" smtClean="0"/>
              <a:t>The scheduler is explicitly called after a specified period of time, a time slice. </a:t>
            </a:r>
          </a:p>
          <a:p>
            <a:pPr lvl="2"/>
            <a:r>
              <a:rPr lang="en-US" altLang="zh-TW" dirty="0" smtClean="0"/>
              <a:t>Allows other tasks at same priority level to be active</a:t>
            </a:r>
          </a:p>
          <a:p>
            <a:pPr lvl="2"/>
            <a:r>
              <a:rPr lang="en-US" altLang="zh-TW" dirty="0" smtClean="0"/>
              <a:t>Tasks in an application may have combinations of FIFO and round-robin with different time slice values.</a:t>
            </a:r>
          </a:p>
          <a:p>
            <a:r>
              <a:rPr lang="en-US" altLang="zh-TW" dirty="0" smtClean="0"/>
              <a:t>Explicit: using task queues</a:t>
            </a:r>
            <a:endParaRPr lang="en-US" altLang="zh-TW" dirty="0"/>
          </a:p>
        </p:txBody>
      </p:sp>
      <p:sp>
        <p:nvSpPr>
          <p:cNvPr id="5" name="投影片編號版面配置區 5"/>
          <p:cNvSpPr>
            <a:spLocks noGrp="1"/>
          </p:cNvSpPr>
          <p:nvPr>
            <p:ph type="sldNum" sz="quarter" idx="11"/>
          </p:nvPr>
        </p:nvSpPr>
        <p:spPr/>
        <p:txBody>
          <a:bodyPr/>
          <a:lstStyle/>
          <a:p>
            <a:fld id="{84B8BE6B-CDC0-49D4-9DF9-3D56BAC24F3D}" type="slidenum">
              <a:rPr lang="zh-TW" altLang="en-US" smtClean="0"/>
              <a:pPr/>
              <a:t>15</a:t>
            </a:fld>
            <a:endParaRPr lang="zh-TW" altLang="zh-TW"/>
          </a:p>
        </p:txBody>
      </p:sp>
    </p:spTree>
    <p:extLst>
      <p:ext uri="{BB962C8B-B14F-4D97-AF65-F5344CB8AC3E}">
        <p14:creationId xmlns:p14="http://schemas.microsoft.com/office/powerpoint/2010/main" val="29046236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61230">
                                            <p:txEl>
                                              <p:pRg st="0" end="0"/>
                                            </p:txEl>
                                          </p:spTgt>
                                        </p:tgtEl>
                                        <p:attrNameLst>
                                          <p:attrName>style.visibility</p:attrName>
                                        </p:attrNameLst>
                                      </p:cBhvr>
                                      <p:to>
                                        <p:strVal val="visible"/>
                                      </p:to>
                                    </p:set>
                                    <p:animEffect transition="in" filter="wipe(up)">
                                      <p:cBhvr>
                                        <p:cTn id="7" dur="500"/>
                                        <p:tgtEl>
                                          <p:spTgt spid="1161230">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161230">
                                            <p:txEl>
                                              <p:pRg st="1" end="1"/>
                                            </p:txEl>
                                          </p:spTgt>
                                        </p:tgtEl>
                                        <p:attrNameLst>
                                          <p:attrName>style.visibility</p:attrName>
                                        </p:attrNameLst>
                                      </p:cBhvr>
                                      <p:to>
                                        <p:strVal val="visible"/>
                                      </p:to>
                                    </p:set>
                                    <p:animEffect transition="in" filter="wipe(up)">
                                      <p:cBhvr>
                                        <p:cTn id="11" dur="500"/>
                                        <p:tgtEl>
                                          <p:spTgt spid="116123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161230">
                                            <p:txEl>
                                              <p:pRg st="2" end="2"/>
                                            </p:txEl>
                                          </p:spTgt>
                                        </p:tgtEl>
                                        <p:attrNameLst>
                                          <p:attrName>style.visibility</p:attrName>
                                        </p:attrNameLst>
                                      </p:cBhvr>
                                      <p:to>
                                        <p:strVal val="visible"/>
                                      </p:to>
                                    </p:set>
                                    <p:animEffect transition="in" filter="wipe(up)">
                                      <p:cBhvr>
                                        <p:cTn id="16" dur="500"/>
                                        <p:tgtEl>
                                          <p:spTgt spid="1161230">
                                            <p:txEl>
                                              <p:pRg st="2" end="2"/>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161230">
                                            <p:txEl>
                                              <p:pRg st="3" end="3"/>
                                            </p:txEl>
                                          </p:spTgt>
                                        </p:tgtEl>
                                        <p:attrNameLst>
                                          <p:attrName>style.visibility</p:attrName>
                                        </p:attrNameLst>
                                      </p:cBhvr>
                                      <p:to>
                                        <p:strVal val="visible"/>
                                      </p:to>
                                    </p:set>
                                    <p:animEffect transition="in" filter="wipe(up)">
                                      <p:cBhvr>
                                        <p:cTn id="20" dur="500"/>
                                        <p:tgtEl>
                                          <p:spTgt spid="1161230">
                                            <p:txEl>
                                              <p:pRg st="3" end="3"/>
                                            </p:txEl>
                                          </p:spTgt>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1161230">
                                            <p:txEl>
                                              <p:pRg st="4" end="4"/>
                                            </p:txEl>
                                          </p:spTgt>
                                        </p:tgtEl>
                                        <p:attrNameLst>
                                          <p:attrName>style.visibility</p:attrName>
                                        </p:attrNameLst>
                                      </p:cBhvr>
                                      <p:to>
                                        <p:strVal val="visible"/>
                                      </p:to>
                                    </p:set>
                                    <p:animEffect transition="in" filter="wipe(up)">
                                      <p:cBhvr>
                                        <p:cTn id="24" dur="500"/>
                                        <p:tgtEl>
                                          <p:spTgt spid="1161230">
                                            <p:txEl>
                                              <p:pRg st="4" end="4"/>
                                            </p:txEl>
                                          </p:spTgt>
                                        </p:tgtEl>
                                      </p:cBhvr>
                                    </p:animEffect>
                                  </p:childTnLst>
                                </p:cTn>
                              </p:par>
                            </p:childTnLst>
                          </p:cTn>
                        </p:par>
                        <p:par>
                          <p:cTn id="25" fill="hold" nodeType="afterGroup">
                            <p:stCondLst>
                              <p:cond delay="1500"/>
                            </p:stCondLst>
                            <p:childTnLst>
                              <p:par>
                                <p:cTn id="26" presetID="22" presetClass="entr" presetSubtype="1" fill="hold" nodeType="afterEffect">
                                  <p:stCondLst>
                                    <p:cond delay="0"/>
                                  </p:stCondLst>
                                  <p:childTnLst>
                                    <p:set>
                                      <p:cBhvr>
                                        <p:cTn id="27" dur="1" fill="hold">
                                          <p:stCondLst>
                                            <p:cond delay="0"/>
                                          </p:stCondLst>
                                        </p:cTn>
                                        <p:tgtEl>
                                          <p:spTgt spid="1161230">
                                            <p:txEl>
                                              <p:pRg st="5" end="5"/>
                                            </p:txEl>
                                          </p:spTgt>
                                        </p:tgtEl>
                                        <p:attrNameLst>
                                          <p:attrName>style.visibility</p:attrName>
                                        </p:attrNameLst>
                                      </p:cBhvr>
                                      <p:to>
                                        <p:strVal val="visible"/>
                                      </p:to>
                                    </p:set>
                                    <p:animEffect transition="in" filter="wipe(up)">
                                      <p:cBhvr>
                                        <p:cTn id="28" dur="500"/>
                                        <p:tgtEl>
                                          <p:spTgt spid="1161230">
                                            <p:txEl>
                                              <p:pRg st="5" end="5"/>
                                            </p:txEl>
                                          </p:spTgt>
                                        </p:tgtEl>
                                      </p:cBhvr>
                                    </p:animEffect>
                                  </p:childTnLst>
                                </p:cTn>
                              </p:par>
                            </p:childTnLst>
                          </p:cTn>
                        </p:par>
                        <p:par>
                          <p:cTn id="29" fill="hold" nodeType="afterGroup">
                            <p:stCondLst>
                              <p:cond delay="2000"/>
                            </p:stCondLst>
                            <p:childTnLst>
                              <p:par>
                                <p:cTn id="30" presetID="22" presetClass="entr" presetSubtype="1" fill="hold" nodeType="afterEffect">
                                  <p:stCondLst>
                                    <p:cond delay="0"/>
                                  </p:stCondLst>
                                  <p:childTnLst>
                                    <p:set>
                                      <p:cBhvr>
                                        <p:cTn id="31" dur="1" fill="hold">
                                          <p:stCondLst>
                                            <p:cond delay="0"/>
                                          </p:stCondLst>
                                        </p:cTn>
                                        <p:tgtEl>
                                          <p:spTgt spid="1161230">
                                            <p:txEl>
                                              <p:pRg st="6" end="6"/>
                                            </p:txEl>
                                          </p:spTgt>
                                        </p:tgtEl>
                                        <p:attrNameLst>
                                          <p:attrName>style.visibility</p:attrName>
                                        </p:attrNameLst>
                                      </p:cBhvr>
                                      <p:to>
                                        <p:strVal val="visible"/>
                                      </p:to>
                                    </p:set>
                                    <p:animEffect transition="in" filter="wipe(up)">
                                      <p:cBhvr>
                                        <p:cTn id="32" dur="500"/>
                                        <p:tgtEl>
                                          <p:spTgt spid="1161230">
                                            <p:txEl>
                                              <p:pRg st="6" end="6"/>
                                            </p:txEl>
                                          </p:spTgt>
                                        </p:tgtEl>
                                      </p:cBhvr>
                                    </p:animEffect>
                                  </p:childTnLst>
                                </p:cTn>
                              </p:par>
                            </p:childTnLst>
                          </p:cTn>
                        </p:par>
                        <p:par>
                          <p:cTn id="33" fill="hold" nodeType="afterGroup">
                            <p:stCondLst>
                              <p:cond delay="2500"/>
                            </p:stCondLst>
                            <p:childTnLst>
                              <p:par>
                                <p:cTn id="34" presetID="22" presetClass="entr" presetSubtype="1" fill="hold" nodeType="afterEffect">
                                  <p:stCondLst>
                                    <p:cond delay="0"/>
                                  </p:stCondLst>
                                  <p:childTnLst>
                                    <p:set>
                                      <p:cBhvr>
                                        <p:cTn id="35" dur="1" fill="hold">
                                          <p:stCondLst>
                                            <p:cond delay="0"/>
                                          </p:stCondLst>
                                        </p:cTn>
                                        <p:tgtEl>
                                          <p:spTgt spid="1161230">
                                            <p:txEl>
                                              <p:pRg st="7" end="7"/>
                                            </p:txEl>
                                          </p:spTgt>
                                        </p:tgtEl>
                                        <p:attrNameLst>
                                          <p:attrName>style.visibility</p:attrName>
                                        </p:attrNameLst>
                                      </p:cBhvr>
                                      <p:to>
                                        <p:strVal val="visible"/>
                                      </p:to>
                                    </p:set>
                                    <p:animEffect transition="in" filter="wipe(up)">
                                      <p:cBhvr>
                                        <p:cTn id="36" dur="500"/>
                                        <p:tgtEl>
                                          <p:spTgt spid="11612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ChangeArrowheads="1"/>
          </p:cNvSpPr>
          <p:nvPr>
            <p:ph type="title"/>
          </p:nvPr>
        </p:nvSpPr>
        <p:spPr/>
        <p:txBody>
          <a:bodyPr/>
          <a:lstStyle/>
          <a:p>
            <a:r>
              <a:rPr lang="en-US" altLang="zh-TW" dirty="0" smtClean="0"/>
              <a:t>Priority-Based FIFO Scheduling</a:t>
            </a:r>
            <a:endParaRPr lang="en-US" altLang="zh-TW" dirty="0"/>
          </a:p>
        </p:txBody>
      </p:sp>
      <p:sp>
        <p:nvSpPr>
          <p:cNvPr id="1163267" name="AutoShape 3"/>
          <p:cNvSpPr>
            <a:spLocks noChangeArrowheads="1"/>
          </p:cNvSpPr>
          <p:nvPr/>
        </p:nvSpPr>
        <p:spPr bwMode="auto">
          <a:xfrm>
            <a:off x="1928813" y="1268760"/>
            <a:ext cx="5262562" cy="781050"/>
          </a:xfrm>
          <a:prstGeom prst="rightArrow">
            <a:avLst>
              <a:gd name="adj1" fmla="val 50000"/>
              <a:gd name="adj2" fmla="val 93705"/>
            </a:avLst>
          </a:prstGeom>
          <a:gradFill rotWithShape="0">
            <a:gsLst>
              <a:gs pos="0">
                <a:srgbClr val="ABA3AA"/>
              </a:gs>
              <a:gs pos="100000">
                <a:srgbClr val="ABA3AA">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zh-TW" sz="1800">
                <a:latin typeface="Arial" panose="020B0604020202020204" pitchFamily="34" charset="0"/>
                <a:ea typeface="新細明體" panose="02020500000000000000" pitchFamily="18" charset="-120"/>
              </a:rPr>
              <a:t>priority</a:t>
            </a:r>
          </a:p>
        </p:txBody>
      </p:sp>
      <p:sp>
        <p:nvSpPr>
          <p:cNvPr id="1163268" name="Rectangle 4"/>
          <p:cNvSpPr>
            <a:spLocks noChangeArrowheads="1"/>
          </p:cNvSpPr>
          <p:nvPr/>
        </p:nvSpPr>
        <p:spPr bwMode="auto">
          <a:xfrm>
            <a:off x="7466013" y="1475135"/>
            <a:ext cx="487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600">
                <a:latin typeface="Arial" panose="020B0604020202020204" pitchFamily="34" charset="0"/>
                <a:ea typeface="新細明體" panose="02020500000000000000" pitchFamily="18" charset="-120"/>
              </a:rPr>
              <a:t>low</a:t>
            </a:r>
          </a:p>
        </p:txBody>
      </p:sp>
      <p:sp>
        <p:nvSpPr>
          <p:cNvPr id="1163269" name="Rectangle 5"/>
          <p:cNvSpPr>
            <a:spLocks noChangeArrowheads="1"/>
          </p:cNvSpPr>
          <p:nvPr/>
        </p:nvSpPr>
        <p:spPr bwMode="auto">
          <a:xfrm>
            <a:off x="1003300" y="1478310"/>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600">
                <a:latin typeface="Arial" panose="020B0604020202020204" pitchFamily="34" charset="0"/>
                <a:ea typeface="新細明體" panose="02020500000000000000" pitchFamily="18" charset="-120"/>
              </a:rPr>
              <a:t>high</a:t>
            </a:r>
          </a:p>
        </p:txBody>
      </p:sp>
      <p:sp>
        <p:nvSpPr>
          <p:cNvPr id="1163270" name="Freeform 6"/>
          <p:cNvSpPr>
            <a:spLocks/>
          </p:cNvSpPr>
          <p:nvPr/>
        </p:nvSpPr>
        <p:spPr bwMode="auto">
          <a:xfrm>
            <a:off x="2233613"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3271" name="Rectangle 7"/>
          <p:cNvSpPr>
            <a:spLocks noChangeArrowheads="1"/>
          </p:cNvSpPr>
          <p:nvPr/>
        </p:nvSpPr>
        <p:spPr bwMode="auto">
          <a:xfrm>
            <a:off x="2322513" y="3249960"/>
            <a:ext cx="312737" cy="244475"/>
          </a:xfrm>
          <a:prstGeom prst="rect">
            <a:avLst/>
          </a:prstGeom>
          <a:solidFill>
            <a:srgbClr val="99F98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72" name="Freeform 8"/>
          <p:cNvSpPr>
            <a:spLocks/>
          </p:cNvSpPr>
          <p:nvPr/>
        </p:nvSpPr>
        <p:spPr bwMode="auto">
          <a:xfrm>
            <a:off x="6156325"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3273" name="Rectangle 9"/>
          <p:cNvSpPr>
            <a:spLocks noChangeArrowheads="1"/>
          </p:cNvSpPr>
          <p:nvPr/>
        </p:nvSpPr>
        <p:spPr bwMode="auto">
          <a:xfrm>
            <a:off x="6243638" y="3249960"/>
            <a:ext cx="315912" cy="24447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74" name="Freeform 10"/>
          <p:cNvSpPr>
            <a:spLocks/>
          </p:cNvSpPr>
          <p:nvPr/>
        </p:nvSpPr>
        <p:spPr bwMode="auto">
          <a:xfrm>
            <a:off x="3295650"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3275" name="Rectangle 11"/>
          <p:cNvSpPr>
            <a:spLocks noChangeArrowheads="1"/>
          </p:cNvSpPr>
          <p:nvPr/>
        </p:nvSpPr>
        <p:spPr bwMode="auto">
          <a:xfrm>
            <a:off x="3384550" y="2905473"/>
            <a:ext cx="312738" cy="246062"/>
          </a:xfrm>
          <a:prstGeom prst="rect">
            <a:avLst/>
          </a:prstGeom>
          <a:solidFill>
            <a:srgbClr val="B4C9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76" name="Rectangle 12"/>
          <p:cNvSpPr>
            <a:spLocks noChangeArrowheads="1"/>
          </p:cNvSpPr>
          <p:nvPr/>
        </p:nvSpPr>
        <p:spPr bwMode="auto">
          <a:xfrm>
            <a:off x="3384550" y="3249960"/>
            <a:ext cx="312738" cy="244475"/>
          </a:xfrm>
          <a:prstGeom prst="rect">
            <a:avLst/>
          </a:prstGeom>
          <a:solidFill>
            <a:srgbClr val="FF8D8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77" name="Rectangle 13"/>
          <p:cNvSpPr>
            <a:spLocks noChangeArrowheads="1"/>
          </p:cNvSpPr>
          <p:nvPr/>
        </p:nvSpPr>
        <p:spPr bwMode="auto">
          <a:xfrm>
            <a:off x="3384550" y="2562573"/>
            <a:ext cx="312738" cy="244475"/>
          </a:xfrm>
          <a:prstGeom prst="rect">
            <a:avLst/>
          </a:prstGeom>
          <a:solidFill>
            <a:srgbClr val="F2FE9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78" name="Freeform 14"/>
          <p:cNvSpPr>
            <a:spLocks/>
          </p:cNvSpPr>
          <p:nvPr/>
        </p:nvSpPr>
        <p:spPr bwMode="auto">
          <a:xfrm>
            <a:off x="4357688"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3279" name="Rectangle 15"/>
          <p:cNvSpPr>
            <a:spLocks noChangeArrowheads="1"/>
          </p:cNvSpPr>
          <p:nvPr/>
        </p:nvSpPr>
        <p:spPr bwMode="auto">
          <a:xfrm>
            <a:off x="4446588" y="3249960"/>
            <a:ext cx="314325" cy="244475"/>
          </a:xfrm>
          <a:prstGeom prst="rect">
            <a:avLst/>
          </a:prstGeom>
          <a:solidFill>
            <a:srgbClr val="00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0" name="Oval 16"/>
          <p:cNvSpPr>
            <a:spLocks noChangeArrowheads="1"/>
          </p:cNvSpPr>
          <p:nvPr/>
        </p:nvSpPr>
        <p:spPr bwMode="auto">
          <a:xfrm>
            <a:off x="5264150" y="2905473"/>
            <a:ext cx="68263"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1" name="Oval 17"/>
          <p:cNvSpPr>
            <a:spLocks noChangeArrowheads="1"/>
          </p:cNvSpPr>
          <p:nvPr/>
        </p:nvSpPr>
        <p:spPr bwMode="auto">
          <a:xfrm>
            <a:off x="5508625" y="2905473"/>
            <a:ext cx="69850"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2" name="Oval 18"/>
          <p:cNvSpPr>
            <a:spLocks noChangeArrowheads="1"/>
          </p:cNvSpPr>
          <p:nvPr/>
        </p:nvSpPr>
        <p:spPr bwMode="auto">
          <a:xfrm>
            <a:off x="5754688" y="2905473"/>
            <a:ext cx="68262"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3" name="Line 19"/>
          <p:cNvSpPr>
            <a:spLocks noChangeShapeType="1"/>
          </p:cNvSpPr>
          <p:nvPr/>
        </p:nvSpPr>
        <p:spPr bwMode="auto">
          <a:xfrm>
            <a:off x="1498600" y="5540723"/>
            <a:ext cx="6492875" cy="3175"/>
          </a:xfrm>
          <a:prstGeom prst="line">
            <a:avLst/>
          </a:prstGeom>
          <a:noFill/>
          <a:ln w="190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4" name="Rectangle 20"/>
          <p:cNvSpPr>
            <a:spLocks noChangeArrowheads="1"/>
          </p:cNvSpPr>
          <p:nvPr/>
        </p:nvSpPr>
        <p:spPr bwMode="auto">
          <a:xfrm>
            <a:off x="1830388" y="5026373"/>
            <a:ext cx="1098550" cy="503237"/>
          </a:xfrm>
          <a:prstGeom prst="rect">
            <a:avLst/>
          </a:prstGeom>
          <a:solidFill>
            <a:srgbClr val="99F98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5" name="Rectangle 21"/>
          <p:cNvSpPr>
            <a:spLocks noChangeArrowheads="1"/>
          </p:cNvSpPr>
          <p:nvPr/>
        </p:nvSpPr>
        <p:spPr bwMode="auto">
          <a:xfrm>
            <a:off x="3360738" y="5026373"/>
            <a:ext cx="1157287" cy="503237"/>
          </a:xfrm>
          <a:prstGeom prst="rect">
            <a:avLst/>
          </a:prstGeom>
          <a:solidFill>
            <a:srgbClr val="B4C9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6" name="Rectangle 22"/>
          <p:cNvSpPr>
            <a:spLocks noChangeArrowheads="1"/>
          </p:cNvSpPr>
          <p:nvPr/>
        </p:nvSpPr>
        <p:spPr bwMode="auto">
          <a:xfrm>
            <a:off x="5407025" y="5026373"/>
            <a:ext cx="898525" cy="503237"/>
          </a:xfrm>
          <a:prstGeom prst="rect">
            <a:avLst/>
          </a:prstGeom>
          <a:solidFill>
            <a:srgbClr val="00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7" name="Rectangle 23"/>
          <p:cNvSpPr>
            <a:spLocks noChangeArrowheads="1"/>
          </p:cNvSpPr>
          <p:nvPr/>
        </p:nvSpPr>
        <p:spPr bwMode="auto">
          <a:xfrm>
            <a:off x="2928938" y="5026373"/>
            <a:ext cx="428625" cy="503237"/>
          </a:xfrm>
          <a:prstGeom prst="rect">
            <a:avLst/>
          </a:prstGeom>
          <a:solidFill>
            <a:srgbClr val="FF8D8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8" name="Rectangle 24"/>
          <p:cNvSpPr>
            <a:spLocks noChangeArrowheads="1"/>
          </p:cNvSpPr>
          <p:nvPr/>
        </p:nvSpPr>
        <p:spPr bwMode="auto">
          <a:xfrm>
            <a:off x="4518025" y="5026373"/>
            <a:ext cx="889000" cy="503237"/>
          </a:xfrm>
          <a:prstGeom prst="rect">
            <a:avLst/>
          </a:prstGeom>
          <a:solidFill>
            <a:srgbClr val="F2FE9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89" name="Rectangle 25"/>
          <p:cNvSpPr>
            <a:spLocks noChangeArrowheads="1"/>
          </p:cNvSpPr>
          <p:nvPr/>
        </p:nvSpPr>
        <p:spPr bwMode="auto">
          <a:xfrm>
            <a:off x="6792913" y="5026373"/>
            <a:ext cx="746125" cy="50323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163290" name="Group 26"/>
          <p:cNvGrpSpPr>
            <a:grpSpLocks/>
          </p:cNvGrpSpPr>
          <p:nvPr/>
        </p:nvGrpSpPr>
        <p:grpSpPr bwMode="auto">
          <a:xfrm>
            <a:off x="6392863" y="5262910"/>
            <a:ext cx="327025" cy="30163"/>
            <a:chOff x="4027" y="3157"/>
            <a:chExt cx="206" cy="19"/>
          </a:xfrm>
        </p:grpSpPr>
        <p:sp>
          <p:nvSpPr>
            <p:cNvPr id="1163291" name="Oval 27"/>
            <p:cNvSpPr>
              <a:spLocks noChangeArrowheads="1"/>
            </p:cNvSpPr>
            <p:nvPr/>
          </p:nvSpPr>
          <p:spPr bwMode="auto">
            <a:xfrm>
              <a:off x="4027" y="3157"/>
              <a:ext cx="23"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92" name="Oval 28"/>
            <p:cNvSpPr>
              <a:spLocks noChangeArrowheads="1"/>
            </p:cNvSpPr>
            <p:nvPr/>
          </p:nvSpPr>
          <p:spPr bwMode="auto">
            <a:xfrm>
              <a:off x="4119" y="3157"/>
              <a:ext cx="22"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93" name="Oval 29"/>
            <p:cNvSpPr>
              <a:spLocks noChangeArrowheads="1"/>
            </p:cNvSpPr>
            <p:nvPr/>
          </p:nvSpPr>
          <p:spPr bwMode="auto">
            <a:xfrm>
              <a:off x="4210" y="3157"/>
              <a:ext cx="23"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163294" name="Rectangle 30"/>
          <p:cNvSpPr>
            <a:spLocks noChangeArrowheads="1"/>
          </p:cNvSpPr>
          <p:nvPr/>
        </p:nvSpPr>
        <p:spPr bwMode="auto">
          <a:xfrm>
            <a:off x="977900" y="2164110"/>
            <a:ext cx="755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FIFO</a:t>
            </a:r>
          </a:p>
          <a:p>
            <a:r>
              <a:rPr lang="en-US" altLang="zh-TW" sz="1800">
                <a:latin typeface="Arial" panose="020B0604020202020204" pitchFamily="34" charset="0"/>
                <a:ea typeface="新細明體" panose="02020500000000000000" pitchFamily="18" charset="-120"/>
              </a:rPr>
              <a:t>list of</a:t>
            </a:r>
          </a:p>
          <a:p>
            <a:r>
              <a:rPr lang="en-US" altLang="zh-TW" sz="1800" i="1">
                <a:latin typeface="Arial" panose="020B0604020202020204" pitchFamily="34" charset="0"/>
                <a:ea typeface="新細明體" panose="02020500000000000000" pitchFamily="18" charset="-120"/>
              </a:rPr>
              <a:t>ready</a:t>
            </a:r>
          </a:p>
          <a:p>
            <a:r>
              <a:rPr lang="en-US" altLang="zh-TW" sz="1800">
                <a:latin typeface="Arial" panose="020B0604020202020204" pitchFamily="34" charset="0"/>
                <a:ea typeface="新細明體" panose="02020500000000000000" pitchFamily="18" charset="-120"/>
              </a:rPr>
              <a:t>tasks</a:t>
            </a:r>
          </a:p>
        </p:txBody>
      </p:sp>
      <p:sp>
        <p:nvSpPr>
          <p:cNvPr id="1163295" name="Rectangle 31"/>
          <p:cNvSpPr>
            <a:spLocks noChangeArrowheads="1"/>
          </p:cNvSpPr>
          <p:nvPr/>
        </p:nvSpPr>
        <p:spPr bwMode="auto">
          <a:xfrm>
            <a:off x="941388" y="5037485"/>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CPU</a:t>
            </a:r>
          </a:p>
        </p:txBody>
      </p:sp>
      <p:sp>
        <p:nvSpPr>
          <p:cNvPr id="1163296" name="Rectangle 32"/>
          <p:cNvSpPr>
            <a:spLocks noChangeArrowheads="1"/>
          </p:cNvSpPr>
          <p:nvPr/>
        </p:nvSpPr>
        <p:spPr bwMode="auto">
          <a:xfrm>
            <a:off x="7004050" y="5616923"/>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processor time</a:t>
            </a:r>
          </a:p>
        </p:txBody>
      </p:sp>
      <p:sp>
        <p:nvSpPr>
          <p:cNvPr id="1163297" name="Line 33"/>
          <p:cNvSpPr>
            <a:spLocks noChangeShapeType="1"/>
          </p:cNvSpPr>
          <p:nvPr/>
        </p:nvSpPr>
        <p:spPr bwMode="auto">
          <a:xfrm>
            <a:off x="2928938"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298" name="Rectangle 34"/>
          <p:cNvSpPr>
            <a:spLocks noChangeArrowheads="1"/>
          </p:cNvSpPr>
          <p:nvPr/>
        </p:nvSpPr>
        <p:spPr bwMode="auto">
          <a:xfrm>
            <a:off x="250825" y="5618510"/>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zh-TW" sz="1600">
                <a:latin typeface="Arial" panose="020B0604020202020204" pitchFamily="34" charset="0"/>
                <a:ea typeface="新細明體" panose="02020500000000000000" pitchFamily="18" charset="-120"/>
              </a:rPr>
              <a:t>Scheduler active</a:t>
            </a:r>
          </a:p>
        </p:txBody>
      </p:sp>
      <p:sp>
        <p:nvSpPr>
          <p:cNvPr id="1163299" name="Line 35"/>
          <p:cNvSpPr>
            <a:spLocks noChangeShapeType="1"/>
          </p:cNvSpPr>
          <p:nvPr/>
        </p:nvSpPr>
        <p:spPr bwMode="auto">
          <a:xfrm>
            <a:off x="3357563"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300" name="Line 36"/>
          <p:cNvSpPr>
            <a:spLocks noChangeShapeType="1"/>
          </p:cNvSpPr>
          <p:nvPr/>
        </p:nvSpPr>
        <p:spPr bwMode="auto">
          <a:xfrm>
            <a:off x="4498975"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301" name="Line 37"/>
          <p:cNvSpPr>
            <a:spLocks noChangeShapeType="1"/>
          </p:cNvSpPr>
          <p:nvPr/>
        </p:nvSpPr>
        <p:spPr bwMode="auto">
          <a:xfrm>
            <a:off x="5407025"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302" name="Line 38"/>
          <p:cNvSpPr>
            <a:spLocks noChangeShapeType="1"/>
          </p:cNvSpPr>
          <p:nvPr/>
        </p:nvSpPr>
        <p:spPr bwMode="auto">
          <a:xfrm>
            <a:off x="6305550"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3303" name="Line 39"/>
          <p:cNvSpPr>
            <a:spLocks noChangeShapeType="1"/>
          </p:cNvSpPr>
          <p:nvPr/>
        </p:nvSpPr>
        <p:spPr bwMode="auto">
          <a:xfrm>
            <a:off x="6792913"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163304" name="AutoShape 40"/>
          <p:cNvCxnSpPr>
            <a:cxnSpLocks noChangeShapeType="1"/>
            <a:stCxn id="1163298" idx="3"/>
            <a:endCxn id="1163297" idx="1"/>
          </p:cNvCxnSpPr>
          <p:nvPr/>
        </p:nvCxnSpPr>
        <p:spPr bwMode="auto">
          <a:xfrm flipV="1">
            <a:off x="2195513" y="5750273"/>
            <a:ext cx="733425" cy="3651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3305" name="AutoShape 41"/>
          <p:cNvCxnSpPr>
            <a:cxnSpLocks noChangeShapeType="1"/>
            <a:stCxn id="1163271" idx="2"/>
            <a:endCxn id="1163284" idx="0"/>
          </p:cNvCxnSpPr>
          <p:nvPr/>
        </p:nvCxnSpPr>
        <p:spPr bwMode="auto">
          <a:xfrm flipH="1">
            <a:off x="2379663" y="3494435"/>
            <a:ext cx="100012" cy="15319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3306" name="AutoShape 42"/>
          <p:cNvCxnSpPr>
            <a:cxnSpLocks noChangeShapeType="1"/>
            <a:stCxn id="1163276" idx="2"/>
            <a:endCxn id="1163287" idx="0"/>
          </p:cNvCxnSpPr>
          <p:nvPr/>
        </p:nvCxnSpPr>
        <p:spPr bwMode="auto">
          <a:xfrm flipH="1">
            <a:off x="3143250" y="3494435"/>
            <a:ext cx="398463" cy="15319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3307" name="AutoShape 43"/>
          <p:cNvCxnSpPr>
            <a:cxnSpLocks noChangeShapeType="1"/>
            <a:stCxn id="1163275" idx="2"/>
            <a:endCxn id="1163285" idx="0"/>
          </p:cNvCxnSpPr>
          <p:nvPr/>
        </p:nvCxnSpPr>
        <p:spPr bwMode="auto">
          <a:xfrm>
            <a:off x="3541713" y="3151535"/>
            <a:ext cx="398462" cy="18748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3308" name="AutoShape 44"/>
          <p:cNvCxnSpPr>
            <a:cxnSpLocks noChangeShapeType="1"/>
            <a:stCxn id="1163277" idx="2"/>
            <a:endCxn id="1163288" idx="0"/>
          </p:cNvCxnSpPr>
          <p:nvPr/>
        </p:nvCxnSpPr>
        <p:spPr bwMode="auto">
          <a:xfrm>
            <a:off x="3541713" y="2807048"/>
            <a:ext cx="1420812" cy="2219325"/>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3309" name="AutoShape 45"/>
          <p:cNvCxnSpPr>
            <a:cxnSpLocks noChangeShapeType="1"/>
            <a:stCxn id="1163279" idx="2"/>
            <a:endCxn id="1163286" idx="0"/>
          </p:cNvCxnSpPr>
          <p:nvPr/>
        </p:nvCxnSpPr>
        <p:spPr bwMode="auto">
          <a:xfrm>
            <a:off x="4603750" y="3494435"/>
            <a:ext cx="1252538" cy="15319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3310" name="AutoShape 46"/>
          <p:cNvCxnSpPr>
            <a:cxnSpLocks noChangeShapeType="1"/>
            <a:stCxn id="1163273" idx="2"/>
            <a:endCxn id="1163289" idx="0"/>
          </p:cNvCxnSpPr>
          <p:nvPr/>
        </p:nvCxnSpPr>
        <p:spPr bwMode="auto">
          <a:xfrm>
            <a:off x="6402388" y="3494435"/>
            <a:ext cx="763587" cy="15319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grpSp>
        <p:nvGrpSpPr>
          <p:cNvPr id="1163320" name="Group 56"/>
          <p:cNvGrpSpPr>
            <a:grpSpLocks/>
          </p:cNvGrpSpPr>
          <p:nvPr/>
        </p:nvGrpSpPr>
        <p:grpSpPr bwMode="auto">
          <a:xfrm>
            <a:off x="2497138" y="3643660"/>
            <a:ext cx="884237" cy="1216025"/>
            <a:chOff x="1366" y="2339"/>
            <a:chExt cx="557" cy="766"/>
          </a:xfrm>
        </p:grpSpPr>
        <p:sp>
          <p:nvSpPr>
            <p:cNvPr id="1163321" name="Rectangle 57"/>
            <p:cNvSpPr>
              <a:spLocks noChangeArrowheads="1"/>
            </p:cNvSpPr>
            <p:nvPr/>
          </p:nvSpPr>
          <p:spPr bwMode="auto">
            <a:xfrm>
              <a:off x="1701" y="2461"/>
              <a:ext cx="222" cy="235"/>
            </a:xfrm>
            <a:prstGeom prst="rect">
              <a:avLst/>
            </a:prstGeom>
            <a:solidFill>
              <a:srgbClr val="FF0000">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de-DE" altLang="zh-TW" sz="1400">
                <a:latin typeface="Arial" panose="020B0604020202020204" pitchFamily="34" charset="0"/>
                <a:ea typeface="新細明體" panose="02020500000000000000" pitchFamily="18" charset="-120"/>
              </a:endParaRPr>
            </a:p>
          </p:txBody>
        </p:sp>
        <p:sp>
          <p:nvSpPr>
            <p:cNvPr id="1163322" name="Rectangle 58"/>
            <p:cNvSpPr>
              <a:spLocks noChangeArrowheads="1"/>
            </p:cNvSpPr>
            <p:nvPr/>
          </p:nvSpPr>
          <p:spPr bwMode="auto">
            <a:xfrm>
              <a:off x="1366" y="2461"/>
              <a:ext cx="213" cy="235"/>
            </a:xfrm>
            <a:prstGeom prst="rect">
              <a:avLst/>
            </a:prstGeom>
            <a:solidFill>
              <a:srgbClr val="99F98F">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de-DE" altLang="zh-TW" sz="1400">
                <a:latin typeface="Arial" panose="020B0604020202020204" pitchFamily="34" charset="0"/>
                <a:ea typeface="新細明體" panose="02020500000000000000" pitchFamily="18" charset="-120"/>
              </a:endParaRPr>
            </a:p>
          </p:txBody>
        </p:sp>
        <p:sp>
          <p:nvSpPr>
            <p:cNvPr id="1163323" name="Rectangle 59"/>
            <p:cNvSpPr>
              <a:spLocks noChangeArrowheads="1"/>
            </p:cNvSpPr>
            <p:nvPr/>
          </p:nvSpPr>
          <p:spPr bwMode="auto">
            <a:xfrm>
              <a:off x="1575" y="2461"/>
              <a:ext cx="114" cy="235"/>
            </a:xfrm>
            <a:prstGeom prst="rect">
              <a:avLst/>
            </a:prstGeom>
            <a:solidFill>
              <a:srgbClr val="F2FE9A">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algn="ctr" eaLnBrk="1" hangingPunct="1"/>
              <a:r>
                <a:rPr lang="en-US" altLang="zh-TW" sz="1000">
                  <a:latin typeface="Arial" panose="020B0604020202020204" pitchFamily="34" charset="0"/>
                  <a:ea typeface="新細明體" panose="02020500000000000000" pitchFamily="18" charset="-120"/>
                </a:rPr>
                <a:t>Ready</a:t>
              </a:r>
            </a:p>
          </p:txBody>
        </p:sp>
        <p:sp>
          <p:nvSpPr>
            <p:cNvPr id="1163324" name="Line 60"/>
            <p:cNvSpPr>
              <a:spLocks noChangeShapeType="1"/>
            </p:cNvSpPr>
            <p:nvPr/>
          </p:nvSpPr>
          <p:spPr bwMode="auto">
            <a:xfrm>
              <a:off x="1579" y="2426"/>
              <a:ext cx="0" cy="32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3325" name="Line 61"/>
            <p:cNvSpPr>
              <a:spLocks noChangeShapeType="1"/>
            </p:cNvSpPr>
            <p:nvPr/>
          </p:nvSpPr>
          <p:spPr bwMode="auto">
            <a:xfrm>
              <a:off x="1692" y="2428"/>
              <a:ext cx="0" cy="32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3326" name="Line 62"/>
            <p:cNvSpPr>
              <a:spLocks noChangeShapeType="1"/>
            </p:cNvSpPr>
            <p:nvPr/>
          </p:nvSpPr>
          <p:spPr bwMode="auto">
            <a:xfrm>
              <a:off x="1564" y="2428"/>
              <a:ext cx="14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3327" name="Line 63"/>
            <p:cNvSpPr>
              <a:spLocks noChangeShapeType="1"/>
            </p:cNvSpPr>
            <p:nvPr/>
          </p:nvSpPr>
          <p:spPr bwMode="auto">
            <a:xfrm>
              <a:off x="1576" y="2731"/>
              <a:ext cx="13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3328" name="Oval 64"/>
            <p:cNvSpPr>
              <a:spLocks noChangeArrowheads="1"/>
            </p:cNvSpPr>
            <p:nvPr/>
          </p:nvSpPr>
          <p:spPr bwMode="auto">
            <a:xfrm>
              <a:off x="1379" y="2339"/>
              <a:ext cx="494" cy="478"/>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92F987"/>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3329" name="Line 65"/>
            <p:cNvSpPr>
              <a:spLocks noChangeShapeType="1"/>
            </p:cNvSpPr>
            <p:nvPr/>
          </p:nvSpPr>
          <p:spPr bwMode="auto">
            <a:xfrm>
              <a:off x="1629" y="2817"/>
              <a:ext cx="9" cy="28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16</a:t>
            </a:fld>
            <a:endParaRPr lang="zh-TW" altLang="zh-TW"/>
          </a:p>
        </p:txBody>
      </p:sp>
    </p:spTree>
    <p:extLst>
      <p:ext uri="{BB962C8B-B14F-4D97-AF65-F5344CB8AC3E}">
        <p14:creationId xmlns:p14="http://schemas.microsoft.com/office/powerpoint/2010/main" val="2594208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63320"/>
                                        </p:tgtEl>
                                        <p:attrNameLst>
                                          <p:attrName>style.visibility</p:attrName>
                                        </p:attrNameLst>
                                      </p:cBhvr>
                                      <p:to>
                                        <p:strVal val="visible"/>
                                      </p:to>
                                    </p:set>
                                    <p:animEffect transition="in" filter="wipe(up)">
                                      <p:cBhvr>
                                        <p:cTn id="7" dur="500"/>
                                        <p:tgtEl>
                                          <p:spTgt spid="116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1163271"/>
                                        </p:tgtEl>
                                        <p:attrNameLst>
                                          <p:attrName>ppt_x</p:attrName>
                                        </p:attrNameLst>
                                      </p:cBhvr>
                                      <p:tavLst>
                                        <p:tav tm="0">
                                          <p:val>
                                            <p:strVal val="ppt_x"/>
                                          </p:val>
                                        </p:tav>
                                        <p:tav tm="100000">
                                          <p:val>
                                            <p:strVal val="ppt_x"/>
                                          </p:val>
                                        </p:tav>
                                      </p:tavLst>
                                    </p:anim>
                                    <p:anim calcmode="lin" valueType="num">
                                      <p:cBhvr additive="base">
                                        <p:cTn id="12" dur="500"/>
                                        <p:tgtEl>
                                          <p:spTgt spid="1163271"/>
                                        </p:tgtEl>
                                        <p:attrNameLst>
                                          <p:attrName>ppt_y</p:attrName>
                                        </p:attrNameLst>
                                      </p:cBhvr>
                                      <p:tavLst>
                                        <p:tav tm="0">
                                          <p:val>
                                            <p:strVal val="ppt_y"/>
                                          </p:val>
                                        </p:tav>
                                        <p:tav tm="100000">
                                          <p:val>
                                            <p:strVal val="1+ppt_h/2"/>
                                          </p:val>
                                        </p:tav>
                                      </p:tavLst>
                                    </p:anim>
                                    <p:set>
                                      <p:cBhvr>
                                        <p:cTn id="13" dur="1" fill="hold">
                                          <p:stCondLst>
                                            <p:cond delay="499"/>
                                          </p:stCondLst>
                                        </p:cTn>
                                        <p:tgtEl>
                                          <p:spTgt spid="1163271"/>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163305"/>
                                        </p:tgtEl>
                                        <p:attrNameLst>
                                          <p:attrName>ppt_x</p:attrName>
                                        </p:attrNameLst>
                                      </p:cBhvr>
                                      <p:tavLst>
                                        <p:tav tm="0">
                                          <p:val>
                                            <p:strVal val="ppt_x"/>
                                          </p:val>
                                        </p:tav>
                                        <p:tav tm="100000">
                                          <p:val>
                                            <p:strVal val="ppt_x"/>
                                          </p:val>
                                        </p:tav>
                                      </p:tavLst>
                                    </p:anim>
                                    <p:anim calcmode="lin" valueType="num">
                                      <p:cBhvr additive="base">
                                        <p:cTn id="16" dur="500"/>
                                        <p:tgtEl>
                                          <p:spTgt spid="1163305"/>
                                        </p:tgtEl>
                                        <p:attrNameLst>
                                          <p:attrName>ppt_y</p:attrName>
                                        </p:attrNameLst>
                                      </p:cBhvr>
                                      <p:tavLst>
                                        <p:tav tm="0">
                                          <p:val>
                                            <p:strVal val="ppt_y"/>
                                          </p:val>
                                        </p:tav>
                                        <p:tav tm="100000">
                                          <p:val>
                                            <p:strVal val="1+ppt_h/2"/>
                                          </p:val>
                                        </p:tav>
                                      </p:tavLst>
                                    </p:anim>
                                    <p:set>
                                      <p:cBhvr>
                                        <p:cTn id="17" dur="1" fill="hold">
                                          <p:stCondLst>
                                            <p:cond delay="499"/>
                                          </p:stCondLst>
                                        </p:cTn>
                                        <p:tgtEl>
                                          <p:spTgt spid="116330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nodeType="clickEffect">
                                  <p:stCondLst>
                                    <p:cond delay="0"/>
                                  </p:stCondLst>
                                  <p:childTnLst>
                                    <p:anim calcmode="lin" valueType="num">
                                      <p:cBhvr additive="base">
                                        <p:cTn id="21" dur="500"/>
                                        <p:tgtEl>
                                          <p:spTgt spid="1163306"/>
                                        </p:tgtEl>
                                        <p:attrNameLst>
                                          <p:attrName>ppt_x</p:attrName>
                                        </p:attrNameLst>
                                      </p:cBhvr>
                                      <p:tavLst>
                                        <p:tav tm="0">
                                          <p:val>
                                            <p:strVal val="ppt_x"/>
                                          </p:val>
                                        </p:tav>
                                        <p:tav tm="100000">
                                          <p:val>
                                            <p:strVal val="ppt_x"/>
                                          </p:val>
                                        </p:tav>
                                      </p:tavLst>
                                    </p:anim>
                                    <p:anim calcmode="lin" valueType="num">
                                      <p:cBhvr additive="base">
                                        <p:cTn id="22" dur="500"/>
                                        <p:tgtEl>
                                          <p:spTgt spid="1163306"/>
                                        </p:tgtEl>
                                        <p:attrNameLst>
                                          <p:attrName>ppt_y</p:attrName>
                                        </p:attrNameLst>
                                      </p:cBhvr>
                                      <p:tavLst>
                                        <p:tav tm="0">
                                          <p:val>
                                            <p:strVal val="ppt_y"/>
                                          </p:val>
                                        </p:tav>
                                        <p:tav tm="100000">
                                          <p:val>
                                            <p:strVal val="1+ppt_h/2"/>
                                          </p:val>
                                        </p:tav>
                                      </p:tavLst>
                                    </p:anim>
                                    <p:set>
                                      <p:cBhvr>
                                        <p:cTn id="23" dur="1" fill="hold">
                                          <p:stCondLst>
                                            <p:cond delay="499"/>
                                          </p:stCondLst>
                                        </p:cTn>
                                        <p:tgtEl>
                                          <p:spTgt spid="1163306"/>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1163276"/>
                                        </p:tgtEl>
                                        <p:attrNameLst>
                                          <p:attrName>ppt_x</p:attrName>
                                        </p:attrNameLst>
                                      </p:cBhvr>
                                      <p:tavLst>
                                        <p:tav tm="0">
                                          <p:val>
                                            <p:strVal val="ppt_x"/>
                                          </p:val>
                                        </p:tav>
                                        <p:tav tm="100000">
                                          <p:val>
                                            <p:strVal val="ppt_x"/>
                                          </p:val>
                                        </p:tav>
                                      </p:tavLst>
                                    </p:anim>
                                    <p:anim calcmode="lin" valueType="num">
                                      <p:cBhvr additive="base">
                                        <p:cTn id="26" dur="500"/>
                                        <p:tgtEl>
                                          <p:spTgt spid="1163276"/>
                                        </p:tgtEl>
                                        <p:attrNameLst>
                                          <p:attrName>ppt_y</p:attrName>
                                        </p:attrNameLst>
                                      </p:cBhvr>
                                      <p:tavLst>
                                        <p:tav tm="0">
                                          <p:val>
                                            <p:strVal val="ppt_y"/>
                                          </p:val>
                                        </p:tav>
                                        <p:tav tm="100000">
                                          <p:val>
                                            <p:strVal val="1+ppt_h/2"/>
                                          </p:val>
                                        </p:tav>
                                      </p:tavLst>
                                    </p:anim>
                                    <p:set>
                                      <p:cBhvr>
                                        <p:cTn id="27" dur="1" fill="hold">
                                          <p:stCondLst>
                                            <p:cond delay="499"/>
                                          </p:stCondLst>
                                        </p:cTn>
                                        <p:tgtEl>
                                          <p:spTgt spid="11632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71" grpId="0" animBg="1"/>
      <p:bldP spid="11632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p:txBody>
          <a:bodyPr/>
          <a:lstStyle/>
          <a:p>
            <a:r>
              <a:rPr lang="en-US" altLang="zh-TW" smtClean="0"/>
              <a:t>Priority-Based FIFO Scheduling</a:t>
            </a:r>
            <a:endParaRPr lang="en-US" altLang="zh-TW"/>
          </a:p>
        </p:txBody>
      </p:sp>
      <p:sp>
        <p:nvSpPr>
          <p:cNvPr id="1165315" name="AutoShape 3"/>
          <p:cNvSpPr>
            <a:spLocks noChangeArrowheads="1"/>
          </p:cNvSpPr>
          <p:nvPr/>
        </p:nvSpPr>
        <p:spPr bwMode="auto">
          <a:xfrm>
            <a:off x="1928813" y="1268760"/>
            <a:ext cx="5262562" cy="781050"/>
          </a:xfrm>
          <a:prstGeom prst="rightArrow">
            <a:avLst>
              <a:gd name="adj1" fmla="val 50000"/>
              <a:gd name="adj2" fmla="val 93705"/>
            </a:avLst>
          </a:prstGeom>
          <a:gradFill rotWithShape="0">
            <a:gsLst>
              <a:gs pos="0">
                <a:srgbClr val="ABA3AA"/>
              </a:gs>
              <a:gs pos="100000">
                <a:srgbClr val="ABA3AA">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zh-TW" sz="1800">
                <a:latin typeface="Arial" panose="020B0604020202020204" pitchFamily="34" charset="0"/>
                <a:ea typeface="新細明體" panose="02020500000000000000" pitchFamily="18" charset="-120"/>
              </a:rPr>
              <a:t>priority</a:t>
            </a:r>
          </a:p>
        </p:txBody>
      </p:sp>
      <p:sp>
        <p:nvSpPr>
          <p:cNvPr id="1165316" name="Rectangle 4"/>
          <p:cNvSpPr>
            <a:spLocks noChangeArrowheads="1"/>
          </p:cNvSpPr>
          <p:nvPr/>
        </p:nvSpPr>
        <p:spPr bwMode="auto">
          <a:xfrm>
            <a:off x="7466013" y="1475135"/>
            <a:ext cx="487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600">
                <a:latin typeface="Arial" panose="020B0604020202020204" pitchFamily="34" charset="0"/>
                <a:ea typeface="新細明體" panose="02020500000000000000" pitchFamily="18" charset="-120"/>
              </a:rPr>
              <a:t>low</a:t>
            </a:r>
          </a:p>
        </p:txBody>
      </p:sp>
      <p:sp>
        <p:nvSpPr>
          <p:cNvPr id="1165317" name="Rectangle 5"/>
          <p:cNvSpPr>
            <a:spLocks noChangeArrowheads="1"/>
          </p:cNvSpPr>
          <p:nvPr/>
        </p:nvSpPr>
        <p:spPr bwMode="auto">
          <a:xfrm>
            <a:off x="1003300" y="1478310"/>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600">
                <a:latin typeface="Arial" panose="020B0604020202020204" pitchFamily="34" charset="0"/>
                <a:ea typeface="新細明體" panose="02020500000000000000" pitchFamily="18" charset="-120"/>
              </a:rPr>
              <a:t>high</a:t>
            </a:r>
          </a:p>
        </p:txBody>
      </p:sp>
      <p:sp>
        <p:nvSpPr>
          <p:cNvPr id="1165318" name="Freeform 6"/>
          <p:cNvSpPr>
            <a:spLocks/>
          </p:cNvSpPr>
          <p:nvPr/>
        </p:nvSpPr>
        <p:spPr bwMode="auto">
          <a:xfrm>
            <a:off x="2233613"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5319" name="Freeform 7"/>
          <p:cNvSpPr>
            <a:spLocks/>
          </p:cNvSpPr>
          <p:nvPr/>
        </p:nvSpPr>
        <p:spPr bwMode="auto">
          <a:xfrm>
            <a:off x="6156325"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5320" name="Rectangle 8"/>
          <p:cNvSpPr>
            <a:spLocks noChangeArrowheads="1"/>
          </p:cNvSpPr>
          <p:nvPr/>
        </p:nvSpPr>
        <p:spPr bwMode="auto">
          <a:xfrm>
            <a:off x="6243638" y="3249960"/>
            <a:ext cx="315912" cy="24447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21" name="Freeform 9"/>
          <p:cNvSpPr>
            <a:spLocks/>
          </p:cNvSpPr>
          <p:nvPr/>
        </p:nvSpPr>
        <p:spPr bwMode="auto">
          <a:xfrm>
            <a:off x="3295650"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5322" name="Rectangle 10"/>
          <p:cNvSpPr>
            <a:spLocks noChangeArrowheads="1"/>
          </p:cNvSpPr>
          <p:nvPr/>
        </p:nvSpPr>
        <p:spPr bwMode="auto">
          <a:xfrm>
            <a:off x="3384550" y="3251548"/>
            <a:ext cx="312738" cy="246062"/>
          </a:xfrm>
          <a:prstGeom prst="rect">
            <a:avLst/>
          </a:prstGeom>
          <a:solidFill>
            <a:srgbClr val="B4C9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23" name="Rectangle 11"/>
          <p:cNvSpPr>
            <a:spLocks noChangeArrowheads="1"/>
          </p:cNvSpPr>
          <p:nvPr/>
        </p:nvSpPr>
        <p:spPr bwMode="auto">
          <a:xfrm>
            <a:off x="3368675" y="2892773"/>
            <a:ext cx="312738" cy="244475"/>
          </a:xfrm>
          <a:prstGeom prst="rect">
            <a:avLst/>
          </a:prstGeom>
          <a:solidFill>
            <a:srgbClr val="F2FE9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24" name="Freeform 12"/>
          <p:cNvSpPr>
            <a:spLocks/>
          </p:cNvSpPr>
          <p:nvPr/>
        </p:nvSpPr>
        <p:spPr bwMode="auto">
          <a:xfrm>
            <a:off x="4357688"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5325" name="Rectangle 13"/>
          <p:cNvSpPr>
            <a:spLocks noChangeArrowheads="1"/>
          </p:cNvSpPr>
          <p:nvPr/>
        </p:nvSpPr>
        <p:spPr bwMode="auto">
          <a:xfrm>
            <a:off x="4446588" y="3249960"/>
            <a:ext cx="314325" cy="244475"/>
          </a:xfrm>
          <a:prstGeom prst="rect">
            <a:avLst/>
          </a:prstGeom>
          <a:solidFill>
            <a:srgbClr val="00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26" name="Oval 14"/>
          <p:cNvSpPr>
            <a:spLocks noChangeArrowheads="1"/>
          </p:cNvSpPr>
          <p:nvPr/>
        </p:nvSpPr>
        <p:spPr bwMode="auto">
          <a:xfrm>
            <a:off x="5264150" y="2905473"/>
            <a:ext cx="68263"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27" name="Oval 15"/>
          <p:cNvSpPr>
            <a:spLocks noChangeArrowheads="1"/>
          </p:cNvSpPr>
          <p:nvPr/>
        </p:nvSpPr>
        <p:spPr bwMode="auto">
          <a:xfrm>
            <a:off x="5508625" y="2905473"/>
            <a:ext cx="69850"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28" name="Oval 16"/>
          <p:cNvSpPr>
            <a:spLocks noChangeArrowheads="1"/>
          </p:cNvSpPr>
          <p:nvPr/>
        </p:nvSpPr>
        <p:spPr bwMode="auto">
          <a:xfrm>
            <a:off x="5754688" y="2905473"/>
            <a:ext cx="68262"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29" name="Line 17"/>
          <p:cNvSpPr>
            <a:spLocks noChangeShapeType="1"/>
          </p:cNvSpPr>
          <p:nvPr/>
        </p:nvSpPr>
        <p:spPr bwMode="auto">
          <a:xfrm>
            <a:off x="1498600" y="5540723"/>
            <a:ext cx="6492875" cy="3175"/>
          </a:xfrm>
          <a:prstGeom prst="line">
            <a:avLst/>
          </a:prstGeom>
          <a:noFill/>
          <a:ln w="190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30" name="Rectangle 18"/>
          <p:cNvSpPr>
            <a:spLocks noChangeArrowheads="1"/>
          </p:cNvSpPr>
          <p:nvPr/>
        </p:nvSpPr>
        <p:spPr bwMode="auto">
          <a:xfrm>
            <a:off x="1830388" y="5026373"/>
            <a:ext cx="1098550" cy="503237"/>
          </a:xfrm>
          <a:prstGeom prst="rect">
            <a:avLst/>
          </a:prstGeom>
          <a:solidFill>
            <a:srgbClr val="99F98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31" name="Rectangle 19"/>
          <p:cNvSpPr>
            <a:spLocks noChangeArrowheads="1"/>
          </p:cNvSpPr>
          <p:nvPr/>
        </p:nvSpPr>
        <p:spPr bwMode="auto">
          <a:xfrm>
            <a:off x="3360738" y="5026373"/>
            <a:ext cx="1157287" cy="503237"/>
          </a:xfrm>
          <a:prstGeom prst="rect">
            <a:avLst/>
          </a:prstGeom>
          <a:solidFill>
            <a:srgbClr val="B4C9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32" name="Rectangle 20"/>
          <p:cNvSpPr>
            <a:spLocks noChangeArrowheads="1"/>
          </p:cNvSpPr>
          <p:nvPr/>
        </p:nvSpPr>
        <p:spPr bwMode="auto">
          <a:xfrm>
            <a:off x="5407025" y="5026373"/>
            <a:ext cx="898525" cy="503237"/>
          </a:xfrm>
          <a:prstGeom prst="rect">
            <a:avLst/>
          </a:prstGeom>
          <a:solidFill>
            <a:srgbClr val="00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33" name="Rectangle 21"/>
          <p:cNvSpPr>
            <a:spLocks noChangeArrowheads="1"/>
          </p:cNvSpPr>
          <p:nvPr/>
        </p:nvSpPr>
        <p:spPr bwMode="auto">
          <a:xfrm>
            <a:off x="2928938" y="5026373"/>
            <a:ext cx="428625" cy="503237"/>
          </a:xfrm>
          <a:prstGeom prst="rect">
            <a:avLst/>
          </a:prstGeom>
          <a:solidFill>
            <a:srgbClr val="FF8D8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34" name="Rectangle 22"/>
          <p:cNvSpPr>
            <a:spLocks noChangeArrowheads="1"/>
          </p:cNvSpPr>
          <p:nvPr/>
        </p:nvSpPr>
        <p:spPr bwMode="auto">
          <a:xfrm>
            <a:off x="4518025" y="5026373"/>
            <a:ext cx="889000" cy="503237"/>
          </a:xfrm>
          <a:prstGeom prst="rect">
            <a:avLst/>
          </a:prstGeom>
          <a:solidFill>
            <a:srgbClr val="F2FE9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35" name="Rectangle 23"/>
          <p:cNvSpPr>
            <a:spLocks noChangeArrowheads="1"/>
          </p:cNvSpPr>
          <p:nvPr/>
        </p:nvSpPr>
        <p:spPr bwMode="auto">
          <a:xfrm>
            <a:off x="6792913" y="5026373"/>
            <a:ext cx="746125" cy="50323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165336" name="Group 24"/>
          <p:cNvGrpSpPr>
            <a:grpSpLocks/>
          </p:cNvGrpSpPr>
          <p:nvPr/>
        </p:nvGrpSpPr>
        <p:grpSpPr bwMode="auto">
          <a:xfrm>
            <a:off x="6392863" y="5262910"/>
            <a:ext cx="327025" cy="30163"/>
            <a:chOff x="4027" y="3157"/>
            <a:chExt cx="206" cy="19"/>
          </a:xfrm>
        </p:grpSpPr>
        <p:sp>
          <p:nvSpPr>
            <p:cNvPr id="1165337" name="Oval 25"/>
            <p:cNvSpPr>
              <a:spLocks noChangeArrowheads="1"/>
            </p:cNvSpPr>
            <p:nvPr/>
          </p:nvSpPr>
          <p:spPr bwMode="auto">
            <a:xfrm>
              <a:off x="4027" y="3157"/>
              <a:ext cx="23"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38" name="Oval 26"/>
            <p:cNvSpPr>
              <a:spLocks noChangeArrowheads="1"/>
            </p:cNvSpPr>
            <p:nvPr/>
          </p:nvSpPr>
          <p:spPr bwMode="auto">
            <a:xfrm>
              <a:off x="4119" y="3157"/>
              <a:ext cx="22"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39" name="Oval 27"/>
            <p:cNvSpPr>
              <a:spLocks noChangeArrowheads="1"/>
            </p:cNvSpPr>
            <p:nvPr/>
          </p:nvSpPr>
          <p:spPr bwMode="auto">
            <a:xfrm>
              <a:off x="4210" y="3157"/>
              <a:ext cx="23"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165340" name="Rectangle 28"/>
          <p:cNvSpPr>
            <a:spLocks noChangeArrowheads="1"/>
          </p:cNvSpPr>
          <p:nvPr/>
        </p:nvSpPr>
        <p:spPr bwMode="auto">
          <a:xfrm>
            <a:off x="977900" y="2164110"/>
            <a:ext cx="755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FIFO</a:t>
            </a:r>
          </a:p>
          <a:p>
            <a:r>
              <a:rPr lang="en-US" altLang="zh-TW" sz="1800">
                <a:latin typeface="Arial" panose="020B0604020202020204" pitchFamily="34" charset="0"/>
                <a:ea typeface="新細明體" panose="02020500000000000000" pitchFamily="18" charset="-120"/>
              </a:rPr>
              <a:t>list of</a:t>
            </a:r>
          </a:p>
          <a:p>
            <a:r>
              <a:rPr lang="en-US" altLang="zh-TW" sz="1800" i="1">
                <a:latin typeface="Arial" panose="020B0604020202020204" pitchFamily="34" charset="0"/>
                <a:ea typeface="新細明體" panose="02020500000000000000" pitchFamily="18" charset="-120"/>
              </a:rPr>
              <a:t>ready</a:t>
            </a:r>
          </a:p>
          <a:p>
            <a:r>
              <a:rPr lang="en-US" altLang="zh-TW" sz="1800">
                <a:latin typeface="Arial" panose="020B0604020202020204" pitchFamily="34" charset="0"/>
                <a:ea typeface="新細明體" panose="02020500000000000000" pitchFamily="18" charset="-120"/>
              </a:rPr>
              <a:t>tasks</a:t>
            </a:r>
          </a:p>
        </p:txBody>
      </p:sp>
      <p:sp>
        <p:nvSpPr>
          <p:cNvPr id="1165341" name="Rectangle 29"/>
          <p:cNvSpPr>
            <a:spLocks noChangeArrowheads="1"/>
          </p:cNvSpPr>
          <p:nvPr/>
        </p:nvSpPr>
        <p:spPr bwMode="auto">
          <a:xfrm>
            <a:off x="941388" y="5037485"/>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CPU</a:t>
            </a:r>
          </a:p>
        </p:txBody>
      </p:sp>
      <p:sp>
        <p:nvSpPr>
          <p:cNvPr id="1165342" name="Rectangle 30"/>
          <p:cNvSpPr>
            <a:spLocks noChangeArrowheads="1"/>
          </p:cNvSpPr>
          <p:nvPr/>
        </p:nvSpPr>
        <p:spPr bwMode="auto">
          <a:xfrm>
            <a:off x="7004050" y="5616923"/>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processor time</a:t>
            </a:r>
          </a:p>
        </p:txBody>
      </p:sp>
      <p:sp>
        <p:nvSpPr>
          <p:cNvPr id="1165343" name="Line 31"/>
          <p:cNvSpPr>
            <a:spLocks noChangeShapeType="1"/>
          </p:cNvSpPr>
          <p:nvPr/>
        </p:nvSpPr>
        <p:spPr bwMode="auto">
          <a:xfrm>
            <a:off x="2928938"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44" name="Rectangle 32"/>
          <p:cNvSpPr>
            <a:spLocks noChangeArrowheads="1"/>
          </p:cNvSpPr>
          <p:nvPr/>
        </p:nvSpPr>
        <p:spPr bwMode="auto">
          <a:xfrm>
            <a:off x="179388" y="5589935"/>
            <a:ext cx="1944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zh-TW" sz="1600">
                <a:latin typeface="Arial" panose="020B0604020202020204" pitchFamily="34" charset="0"/>
                <a:ea typeface="新細明體" panose="02020500000000000000" pitchFamily="18" charset="-120"/>
              </a:rPr>
              <a:t>Scheduler active</a:t>
            </a:r>
          </a:p>
        </p:txBody>
      </p:sp>
      <p:sp>
        <p:nvSpPr>
          <p:cNvPr id="1165345" name="Line 33"/>
          <p:cNvSpPr>
            <a:spLocks noChangeShapeType="1"/>
          </p:cNvSpPr>
          <p:nvPr/>
        </p:nvSpPr>
        <p:spPr bwMode="auto">
          <a:xfrm>
            <a:off x="3357563"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46" name="Line 34"/>
          <p:cNvSpPr>
            <a:spLocks noChangeShapeType="1"/>
          </p:cNvSpPr>
          <p:nvPr/>
        </p:nvSpPr>
        <p:spPr bwMode="auto">
          <a:xfrm>
            <a:off x="4498975"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47" name="Line 35"/>
          <p:cNvSpPr>
            <a:spLocks noChangeShapeType="1"/>
          </p:cNvSpPr>
          <p:nvPr/>
        </p:nvSpPr>
        <p:spPr bwMode="auto">
          <a:xfrm>
            <a:off x="5407025"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48" name="Line 36"/>
          <p:cNvSpPr>
            <a:spLocks noChangeShapeType="1"/>
          </p:cNvSpPr>
          <p:nvPr/>
        </p:nvSpPr>
        <p:spPr bwMode="auto">
          <a:xfrm>
            <a:off x="6305550"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5349" name="Line 37"/>
          <p:cNvSpPr>
            <a:spLocks noChangeShapeType="1"/>
          </p:cNvSpPr>
          <p:nvPr/>
        </p:nvSpPr>
        <p:spPr bwMode="auto">
          <a:xfrm>
            <a:off x="6792913"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165350" name="AutoShape 38"/>
          <p:cNvCxnSpPr>
            <a:cxnSpLocks noChangeShapeType="1"/>
            <a:stCxn id="1165344" idx="3"/>
            <a:endCxn id="1165343" idx="1"/>
          </p:cNvCxnSpPr>
          <p:nvPr/>
        </p:nvCxnSpPr>
        <p:spPr bwMode="auto">
          <a:xfrm flipV="1">
            <a:off x="2124075" y="5750273"/>
            <a:ext cx="804863" cy="793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5351" name="AutoShape 39"/>
          <p:cNvCxnSpPr>
            <a:cxnSpLocks noChangeShapeType="1"/>
            <a:stCxn id="1165322" idx="2"/>
            <a:endCxn id="1165331" idx="0"/>
          </p:cNvCxnSpPr>
          <p:nvPr/>
        </p:nvCxnSpPr>
        <p:spPr bwMode="auto">
          <a:xfrm>
            <a:off x="3541713" y="3497610"/>
            <a:ext cx="398462" cy="1528763"/>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5352" name="AutoShape 40"/>
          <p:cNvCxnSpPr>
            <a:cxnSpLocks noChangeShapeType="1"/>
            <a:stCxn id="1165323" idx="2"/>
            <a:endCxn id="1165334" idx="0"/>
          </p:cNvCxnSpPr>
          <p:nvPr/>
        </p:nvCxnSpPr>
        <p:spPr bwMode="auto">
          <a:xfrm>
            <a:off x="3525838" y="3137248"/>
            <a:ext cx="1436687" cy="1889125"/>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5353" name="AutoShape 41"/>
          <p:cNvCxnSpPr>
            <a:cxnSpLocks noChangeShapeType="1"/>
            <a:stCxn id="1165325" idx="2"/>
            <a:endCxn id="1165332" idx="0"/>
          </p:cNvCxnSpPr>
          <p:nvPr/>
        </p:nvCxnSpPr>
        <p:spPr bwMode="auto">
          <a:xfrm>
            <a:off x="4603750" y="3494435"/>
            <a:ext cx="1252538" cy="15319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5354" name="AutoShape 42"/>
          <p:cNvCxnSpPr>
            <a:cxnSpLocks noChangeShapeType="1"/>
            <a:stCxn id="1165320" idx="2"/>
            <a:endCxn id="1165335" idx="0"/>
          </p:cNvCxnSpPr>
          <p:nvPr/>
        </p:nvCxnSpPr>
        <p:spPr bwMode="auto">
          <a:xfrm>
            <a:off x="6402388" y="3494435"/>
            <a:ext cx="763587" cy="15319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grpSp>
        <p:nvGrpSpPr>
          <p:cNvPr id="1165364" name="Group 52"/>
          <p:cNvGrpSpPr>
            <a:grpSpLocks/>
          </p:cNvGrpSpPr>
          <p:nvPr/>
        </p:nvGrpSpPr>
        <p:grpSpPr bwMode="auto">
          <a:xfrm>
            <a:off x="2497138" y="3643660"/>
            <a:ext cx="884237" cy="1216025"/>
            <a:chOff x="1366" y="2339"/>
            <a:chExt cx="557" cy="766"/>
          </a:xfrm>
        </p:grpSpPr>
        <p:sp>
          <p:nvSpPr>
            <p:cNvPr id="1165365" name="Rectangle 53"/>
            <p:cNvSpPr>
              <a:spLocks noChangeArrowheads="1"/>
            </p:cNvSpPr>
            <p:nvPr/>
          </p:nvSpPr>
          <p:spPr bwMode="auto">
            <a:xfrm>
              <a:off x="1701" y="2461"/>
              <a:ext cx="222" cy="235"/>
            </a:xfrm>
            <a:prstGeom prst="rect">
              <a:avLst/>
            </a:prstGeom>
            <a:solidFill>
              <a:srgbClr val="FF0000">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de-DE" altLang="zh-TW" sz="1400">
                <a:latin typeface="Arial" panose="020B0604020202020204" pitchFamily="34" charset="0"/>
                <a:ea typeface="新細明體" panose="02020500000000000000" pitchFamily="18" charset="-120"/>
              </a:endParaRPr>
            </a:p>
          </p:txBody>
        </p:sp>
        <p:sp>
          <p:nvSpPr>
            <p:cNvPr id="1165366" name="Rectangle 54"/>
            <p:cNvSpPr>
              <a:spLocks noChangeArrowheads="1"/>
            </p:cNvSpPr>
            <p:nvPr/>
          </p:nvSpPr>
          <p:spPr bwMode="auto">
            <a:xfrm>
              <a:off x="1366" y="2461"/>
              <a:ext cx="213" cy="235"/>
            </a:xfrm>
            <a:prstGeom prst="rect">
              <a:avLst/>
            </a:prstGeom>
            <a:solidFill>
              <a:srgbClr val="99F98F">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de-DE" altLang="zh-TW" sz="1400">
                <a:latin typeface="Arial" panose="020B0604020202020204" pitchFamily="34" charset="0"/>
                <a:ea typeface="新細明體" panose="02020500000000000000" pitchFamily="18" charset="-120"/>
              </a:endParaRPr>
            </a:p>
          </p:txBody>
        </p:sp>
        <p:sp>
          <p:nvSpPr>
            <p:cNvPr id="1165367" name="Rectangle 55"/>
            <p:cNvSpPr>
              <a:spLocks noChangeArrowheads="1"/>
            </p:cNvSpPr>
            <p:nvPr/>
          </p:nvSpPr>
          <p:spPr bwMode="auto">
            <a:xfrm>
              <a:off x="1575" y="2461"/>
              <a:ext cx="114" cy="235"/>
            </a:xfrm>
            <a:prstGeom prst="rect">
              <a:avLst/>
            </a:prstGeom>
            <a:solidFill>
              <a:srgbClr val="F2FE9A">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algn="ctr" eaLnBrk="1" hangingPunct="1"/>
              <a:r>
                <a:rPr lang="en-US" altLang="zh-TW" sz="1000">
                  <a:latin typeface="Arial" panose="020B0604020202020204" pitchFamily="34" charset="0"/>
                  <a:ea typeface="新細明體" panose="02020500000000000000" pitchFamily="18" charset="-120"/>
                </a:rPr>
                <a:t>Ready</a:t>
              </a:r>
            </a:p>
          </p:txBody>
        </p:sp>
        <p:sp>
          <p:nvSpPr>
            <p:cNvPr id="1165368" name="Line 56"/>
            <p:cNvSpPr>
              <a:spLocks noChangeShapeType="1"/>
            </p:cNvSpPr>
            <p:nvPr/>
          </p:nvSpPr>
          <p:spPr bwMode="auto">
            <a:xfrm>
              <a:off x="1579" y="2426"/>
              <a:ext cx="0" cy="32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5369" name="Line 57"/>
            <p:cNvSpPr>
              <a:spLocks noChangeShapeType="1"/>
            </p:cNvSpPr>
            <p:nvPr/>
          </p:nvSpPr>
          <p:spPr bwMode="auto">
            <a:xfrm>
              <a:off x="1692" y="2428"/>
              <a:ext cx="0" cy="32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5370" name="Line 58"/>
            <p:cNvSpPr>
              <a:spLocks noChangeShapeType="1"/>
            </p:cNvSpPr>
            <p:nvPr/>
          </p:nvSpPr>
          <p:spPr bwMode="auto">
            <a:xfrm>
              <a:off x="1564" y="2428"/>
              <a:ext cx="14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5371" name="Line 59"/>
            <p:cNvSpPr>
              <a:spLocks noChangeShapeType="1"/>
            </p:cNvSpPr>
            <p:nvPr/>
          </p:nvSpPr>
          <p:spPr bwMode="auto">
            <a:xfrm>
              <a:off x="1576" y="2731"/>
              <a:ext cx="13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5372" name="Oval 60"/>
            <p:cNvSpPr>
              <a:spLocks noChangeArrowheads="1"/>
            </p:cNvSpPr>
            <p:nvPr/>
          </p:nvSpPr>
          <p:spPr bwMode="auto">
            <a:xfrm>
              <a:off x="1379" y="2339"/>
              <a:ext cx="494" cy="478"/>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92F987"/>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5373" name="Line 61"/>
            <p:cNvSpPr>
              <a:spLocks noChangeShapeType="1"/>
            </p:cNvSpPr>
            <p:nvPr/>
          </p:nvSpPr>
          <p:spPr bwMode="auto">
            <a:xfrm>
              <a:off x="1629" y="2817"/>
              <a:ext cx="9" cy="28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17</a:t>
            </a:fld>
            <a:endParaRPr lang="zh-TW" altLang="zh-TW"/>
          </a:p>
        </p:txBody>
      </p:sp>
    </p:spTree>
    <p:extLst>
      <p:ext uri="{BB962C8B-B14F-4D97-AF65-F5344CB8AC3E}">
        <p14:creationId xmlns:p14="http://schemas.microsoft.com/office/powerpoint/2010/main" val="3158926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65364"/>
                                        </p:tgtEl>
                                        <p:attrNameLst>
                                          <p:attrName>style.visibility</p:attrName>
                                        </p:attrNameLst>
                                      </p:cBhvr>
                                      <p:to>
                                        <p:strVal val="visible"/>
                                      </p:to>
                                    </p:set>
                                    <p:animEffect transition="in" filter="wipe(up)">
                                      <p:cBhvr>
                                        <p:cTn id="7" dur="500"/>
                                        <p:tgtEl>
                                          <p:spTgt spid="116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p:txBody>
          <a:bodyPr/>
          <a:lstStyle/>
          <a:p>
            <a:r>
              <a:rPr lang="en-US" altLang="zh-TW" smtClean="0"/>
              <a:t>Priority-Based FIFO Scheduling</a:t>
            </a:r>
            <a:endParaRPr lang="en-US" altLang="zh-TW"/>
          </a:p>
        </p:txBody>
      </p:sp>
      <p:sp>
        <p:nvSpPr>
          <p:cNvPr id="1167363" name="AutoShape 3"/>
          <p:cNvSpPr>
            <a:spLocks noChangeArrowheads="1"/>
          </p:cNvSpPr>
          <p:nvPr/>
        </p:nvSpPr>
        <p:spPr bwMode="auto">
          <a:xfrm>
            <a:off x="1928813" y="1268760"/>
            <a:ext cx="5262562" cy="781050"/>
          </a:xfrm>
          <a:prstGeom prst="rightArrow">
            <a:avLst>
              <a:gd name="adj1" fmla="val 50000"/>
              <a:gd name="adj2" fmla="val 93705"/>
            </a:avLst>
          </a:prstGeom>
          <a:gradFill rotWithShape="0">
            <a:gsLst>
              <a:gs pos="0">
                <a:srgbClr val="ABA3AA"/>
              </a:gs>
              <a:gs pos="100000">
                <a:srgbClr val="ABA3AA">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zh-TW" sz="1800">
                <a:latin typeface="Arial" panose="020B0604020202020204" pitchFamily="34" charset="0"/>
                <a:ea typeface="新細明體" panose="02020500000000000000" pitchFamily="18" charset="-120"/>
              </a:rPr>
              <a:t>priority</a:t>
            </a:r>
          </a:p>
        </p:txBody>
      </p:sp>
      <p:sp>
        <p:nvSpPr>
          <p:cNvPr id="1167364" name="Rectangle 4"/>
          <p:cNvSpPr>
            <a:spLocks noChangeArrowheads="1"/>
          </p:cNvSpPr>
          <p:nvPr/>
        </p:nvSpPr>
        <p:spPr bwMode="auto">
          <a:xfrm>
            <a:off x="7466013" y="1475135"/>
            <a:ext cx="487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600">
                <a:latin typeface="Arial" panose="020B0604020202020204" pitchFamily="34" charset="0"/>
                <a:ea typeface="新細明體" panose="02020500000000000000" pitchFamily="18" charset="-120"/>
              </a:rPr>
              <a:t>low</a:t>
            </a:r>
          </a:p>
        </p:txBody>
      </p:sp>
      <p:sp>
        <p:nvSpPr>
          <p:cNvPr id="1167365" name="Rectangle 5"/>
          <p:cNvSpPr>
            <a:spLocks noChangeArrowheads="1"/>
          </p:cNvSpPr>
          <p:nvPr/>
        </p:nvSpPr>
        <p:spPr bwMode="auto">
          <a:xfrm>
            <a:off x="1003300" y="1478310"/>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600">
                <a:latin typeface="Arial" panose="020B0604020202020204" pitchFamily="34" charset="0"/>
                <a:ea typeface="新細明體" panose="02020500000000000000" pitchFamily="18" charset="-120"/>
              </a:rPr>
              <a:t>high</a:t>
            </a:r>
          </a:p>
        </p:txBody>
      </p:sp>
      <p:sp>
        <p:nvSpPr>
          <p:cNvPr id="1167366" name="Freeform 6"/>
          <p:cNvSpPr>
            <a:spLocks/>
          </p:cNvSpPr>
          <p:nvPr/>
        </p:nvSpPr>
        <p:spPr bwMode="auto">
          <a:xfrm>
            <a:off x="2233613"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7367" name="Freeform 7"/>
          <p:cNvSpPr>
            <a:spLocks/>
          </p:cNvSpPr>
          <p:nvPr/>
        </p:nvSpPr>
        <p:spPr bwMode="auto">
          <a:xfrm>
            <a:off x="6156325"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7368" name="Rectangle 8"/>
          <p:cNvSpPr>
            <a:spLocks noChangeArrowheads="1"/>
          </p:cNvSpPr>
          <p:nvPr/>
        </p:nvSpPr>
        <p:spPr bwMode="auto">
          <a:xfrm>
            <a:off x="6243638" y="3249960"/>
            <a:ext cx="315912" cy="24447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69" name="Freeform 9"/>
          <p:cNvSpPr>
            <a:spLocks/>
          </p:cNvSpPr>
          <p:nvPr/>
        </p:nvSpPr>
        <p:spPr bwMode="auto">
          <a:xfrm>
            <a:off x="3295650"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7370" name="Rectangle 10"/>
          <p:cNvSpPr>
            <a:spLocks noChangeArrowheads="1"/>
          </p:cNvSpPr>
          <p:nvPr/>
        </p:nvSpPr>
        <p:spPr bwMode="auto">
          <a:xfrm>
            <a:off x="3382963" y="3270598"/>
            <a:ext cx="312737" cy="244475"/>
          </a:xfrm>
          <a:prstGeom prst="rect">
            <a:avLst/>
          </a:prstGeom>
          <a:solidFill>
            <a:srgbClr val="F2FE9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71" name="Freeform 11"/>
          <p:cNvSpPr>
            <a:spLocks/>
          </p:cNvSpPr>
          <p:nvPr/>
        </p:nvSpPr>
        <p:spPr bwMode="auto">
          <a:xfrm>
            <a:off x="4357688" y="2200623"/>
            <a:ext cx="492125" cy="1385887"/>
          </a:xfrm>
          <a:custGeom>
            <a:avLst/>
            <a:gdLst>
              <a:gd name="T0" fmla="*/ 0 w 310"/>
              <a:gd name="T1" fmla="*/ 0 h 873"/>
              <a:gd name="T2" fmla="*/ 0 w 310"/>
              <a:gd name="T3" fmla="*/ 872 h 873"/>
              <a:gd name="T4" fmla="*/ 309 w 310"/>
              <a:gd name="T5" fmla="*/ 872 h 873"/>
              <a:gd name="T6" fmla="*/ 309 w 310"/>
              <a:gd name="T7" fmla="*/ 0 h 873"/>
            </a:gdLst>
            <a:ahLst/>
            <a:cxnLst>
              <a:cxn ang="0">
                <a:pos x="T0" y="T1"/>
              </a:cxn>
              <a:cxn ang="0">
                <a:pos x="T2" y="T3"/>
              </a:cxn>
              <a:cxn ang="0">
                <a:pos x="T4" y="T5"/>
              </a:cxn>
              <a:cxn ang="0">
                <a:pos x="T6" y="T7"/>
              </a:cxn>
            </a:cxnLst>
            <a:rect l="0" t="0" r="r" b="b"/>
            <a:pathLst>
              <a:path w="310" h="873">
                <a:moveTo>
                  <a:pt x="0" y="0"/>
                </a:moveTo>
                <a:lnTo>
                  <a:pt x="0" y="872"/>
                </a:lnTo>
                <a:lnTo>
                  <a:pt x="309" y="872"/>
                </a:lnTo>
                <a:lnTo>
                  <a:pt x="30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7372" name="Rectangle 12"/>
          <p:cNvSpPr>
            <a:spLocks noChangeArrowheads="1"/>
          </p:cNvSpPr>
          <p:nvPr/>
        </p:nvSpPr>
        <p:spPr bwMode="auto">
          <a:xfrm>
            <a:off x="4446588" y="3249960"/>
            <a:ext cx="314325" cy="244475"/>
          </a:xfrm>
          <a:prstGeom prst="rect">
            <a:avLst/>
          </a:prstGeom>
          <a:solidFill>
            <a:srgbClr val="00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73" name="Oval 13"/>
          <p:cNvSpPr>
            <a:spLocks noChangeArrowheads="1"/>
          </p:cNvSpPr>
          <p:nvPr/>
        </p:nvSpPr>
        <p:spPr bwMode="auto">
          <a:xfrm>
            <a:off x="5264150" y="2905473"/>
            <a:ext cx="68263"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74" name="Oval 14"/>
          <p:cNvSpPr>
            <a:spLocks noChangeArrowheads="1"/>
          </p:cNvSpPr>
          <p:nvPr/>
        </p:nvSpPr>
        <p:spPr bwMode="auto">
          <a:xfrm>
            <a:off x="5508625" y="2905473"/>
            <a:ext cx="69850"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75" name="Oval 15"/>
          <p:cNvSpPr>
            <a:spLocks noChangeArrowheads="1"/>
          </p:cNvSpPr>
          <p:nvPr/>
        </p:nvSpPr>
        <p:spPr bwMode="auto">
          <a:xfrm>
            <a:off x="5754688" y="2905473"/>
            <a:ext cx="68262" cy="730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76" name="Line 16"/>
          <p:cNvSpPr>
            <a:spLocks noChangeShapeType="1"/>
          </p:cNvSpPr>
          <p:nvPr/>
        </p:nvSpPr>
        <p:spPr bwMode="auto">
          <a:xfrm>
            <a:off x="1498600" y="5540723"/>
            <a:ext cx="6492875" cy="3175"/>
          </a:xfrm>
          <a:prstGeom prst="line">
            <a:avLst/>
          </a:prstGeom>
          <a:noFill/>
          <a:ln w="190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77" name="Rectangle 17"/>
          <p:cNvSpPr>
            <a:spLocks noChangeArrowheads="1"/>
          </p:cNvSpPr>
          <p:nvPr/>
        </p:nvSpPr>
        <p:spPr bwMode="auto">
          <a:xfrm>
            <a:off x="1830388" y="5026373"/>
            <a:ext cx="1098550" cy="503237"/>
          </a:xfrm>
          <a:prstGeom prst="rect">
            <a:avLst/>
          </a:prstGeom>
          <a:solidFill>
            <a:srgbClr val="99F98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78" name="Rectangle 18"/>
          <p:cNvSpPr>
            <a:spLocks noChangeArrowheads="1"/>
          </p:cNvSpPr>
          <p:nvPr/>
        </p:nvSpPr>
        <p:spPr bwMode="auto">
          <a:xfrm>
            <a:off x="3360738" y="5026373"/>
            <a:ext cx="1157287" cy="503237"/>
          </a:xfrm>
          <a:prstGeom prst="rect">
            <a:avLst/>
          </a:prstGeom>
          <a:solidFill>
            <a:srgbClr val="B4C9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79" name="Rectangle 19"/>
          <p:cNvSpPr>
            <a:spLocks noChangeArrowheads="1"/>
          </p:cNvSpPr>
          <p:nvPr/>
        </p:nvSpPr>
        <p:spPr bwMode="auto">
          <a:xfrm>
            <a:off x="5407025" y="5026373"/>
            <a:ext cx="898525" cy="503237"/>
          </a:xfrm>
          <a:prstGeom prst="rect">
            <a:avLst/>
          </a:prstGeom>
          <a:solidFill>
            <a:srgbClr val="00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80" name="Rectangle 20"/>
          <p:cNvSpPr>
            <a:spLocks noChangeArrowheads="1"/>
          </p:cNvSpPr>
          <p:nvPr/>
        </p:nvSpPr>
        <p:spPr bwMode="auto">
          <a:xfrm>
            <a:off x="2928938" y="5026373"/>
            <a:ext cx="428625" cy="503237"/>
          </a:xfrm>
          <a:prstGeom prst="rect">
            <a:avLst/>
          </a:prstGeom>
          <a:solidFill>
            <a:srgbClr val="FF8D8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81" name="Rectangle 21"/>
          <p:cNvSpPr>
            <a:spLocks noChangeArrowheads="1"/>
          </p:cNvSpPr>
          <p:nvPr/>
        </p:nvSpPr>
        <p:spPr bwMode="auto">
          <a:xfrm>
            <a:off x="4518025" y="5026373"/>
            <a:ext cx="889000" cy="503237"/>
          </a:xfrm>
          <a:prstGeom prst="rect">
            <a:avLst/>
          </a:prstGeom>
          <a:solidFill>
            <a:srgbClr val="F2FE9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82" name="Rectangle 22"/>
          <p:cNvSpPr>
            <a:spLocks noChangeArrowheads="1"/>
          </p:cNvSpPr>
          <p:nvPr/>
        </p:nvSpPr>
        <p:spPr bwMode="auto">
          <a:xfrm>
            <a:off x="6792913" y="5026373"/>
            <a:ext cx="746125" cy="50323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167383" name="Group 23"/>
          <p:cNvGrpSpPr>
            <a:grpSpLocks/>
          </p:cNvGrpSpPr>
          <p:nvPr/>
        </p:nvGrpSpPr>
        <p:grpSpPr bwMode="auto">
          <a:xfrm>
            <a:off x="6392863" y="5262910"/>
            <a:ext cx="327025" cy="30163"/>
            <a:chOff x="4027" y="3157"/>
            <a:chExt cx="206" cy="19"/>
          </a:xfrm>
        </p:grpSpPr>
        <p:sp>
          <p:nvSpPr>
            <p:cNvPr id="1167384" name="Oval 24"/>
            <p:cNvSpPr>
              <a:spLocks noChangeArrowheads="1"/>
            </p:cNvSpPr>
            <p:nvPr/>
          </p:nvSpPr>
          <p:spPr bwMode="auto">
            <a:xfrm>
              <a:off x="4027" y="3157"/>
              <a:ext cx="23"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85" name="Oval 25"/>
            <p:cNvSpPr>
              <a:spLocks noChangeArrowheads="1"/>
            </p:cNvSpPr>
            <p:nvPr/>
          </p:nvSpPr>
          <p:spPr bwMode="auto">
            <a:xfrm>
              <a:off x="4119" y="3157"/>
              <a:ext cx="22"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86" name="Oval 26"/>
            <p:cNvSpPr>
              <a:spLocks noChangeArrowheads="1"/>
            </p:cNvSpPr>
            <p:nvPr/>
          </p:nvSpPr>
          <p:spPr bwMode="auto">
            <a:xfrm>
              <a:off x="4210" y="3157"/>
              <a:ext cx="23"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167387" name="Rectangle 27"/>
          <p:cNvSpPr>
            <a:spLocks noChangeArrowheads="1"/>
          </p:cNvSpPr>
          <p:nvPr/>
        </p:nvSpPr>
        <p:spPr bwMode="auto">
          <a:xfrm>
            <a:off x="977900" y="2164110"/>
            <a:ext cx="755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FIFO</a:t>
            </a:r>
          </a:p>
          <a:p>
            <a:r>
              <a:rPr lang="en-US" altLang="zh-TW" sz="1800">
                <a:latin typeface="Arial" panose="020B0604020202020204" pitchFamily="34" charset="0"/>
                <a:ea typeface="新細明體" panose="02020500000000000000" pitchFamily="18" charset="-120"/>
              </a:rPr>
              <a:t>list of</a:t>
            </a:r>
          </a:p>
          <a:p>
            <a:r>
              <a:rPr lang="en-US" altLang="zh-TW" sz="1800" i="1">
                <a:latin typeface="Arial" panose="020B0604020202020204" pitchFamily="34" charset="0"/>
                <a:ea typeface="新細明體" panose="02020500000000000000" pitchFamily="18" charset="-120"/>
              </a:rPr>
              <a:t>ready</a:t>
            </a:r>
          </a:p>
          <a:p>
            <a:r>
              <a:rPr lang="en-US" altLang="zh-TW" sz="1800">
                <a:latin typeface="Arial" panose="020B0604020202020204" pitchFamily="34" charset="0"/>
                <a:ea typeface="新細明體" panose="02020500000000000000" pitchFamily="18" charset="-120"/>
              </a:rPr>
              <a:t>tasks</a:t>
            </a:r>
          </a:p>
        </p:txBody>
      </p:sp>
      <p:sp>
        <p:nvSpPr>
          <p:cNvPr id="1167388" name="Rectangle 28"/>
          <p:cNvSpPr>
            <a:spLocks noChangeArrowheads="1"/>
          </p:cNvSpPr>
          <p:nvPr/>
        </p:nvSpPr>
        <p:spPr bwMode="auto">
          <a:xfrm>
            <a:off x="941388" y="5037485"/>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CPU</a:t>
            </a:r>
          </a:p>
        </p:txBody>
      </p:sp>
      <p:sp>
        <p:nvSpPr>
          <p:cNvPr id="1167389" name="Rectangle 29"/>
          <p:cNvSpPr>
            <a:spLocks noChangeArrowheads="1"/>
          </p:cNvSpPr>
          <p:nvPr/>
        </p:nvSpPr>
        <p:spPr bwMode="auto">
          <a:xfrm>
            <a:off x="7004050" y="5616923"/>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TW" sz="1800">
                <a:latin typeface="Arial" panose="020B0604020202020204" pitchFamily="34" charset="0"/>
                <a:ea typeface="新細明體" panose="02020500000000000000" pitchFamily="18" charset="-120"/>
              </a:rPr>
              <a:t>processor time</a:t>
            </a:r>
          </a:p>
        </p:txBody>
      </p:sp>
      <p:sp>
        <p:nvSpPr>
          <p:cNvPr id="1167390" name="Line 30"/>
          <p:cNvSpPr>
            <a:spLocks noChangeShapeType="1"/>
          </p:cNvSpPr>
          <p:nvPr/>
        </p:nvSpPr>
        <p:spPr bwMode="auto">
          <a:xfrm>
            <a:off x="2928938"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91" name="Rectangle 31"/>
          <p:cNvSpPr>
            <a:spLocks noChangeArrowheads="1"/>
          </p:cNvSpPr>
          <p:nvPr/>
        </p:nvSpPr>
        <p:spPr bwMode="auto">
          <a:xfrm>
            <a:off x="250825" y="5618510"/>
            <a:ext cx="176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zh-TW" sz="1600">
                <a:latin typeface="Arial" panose="020B0604020202020204" pitchFamily="34" charset="0"/>
                <a:ea typeface="新細明體" panose="02020500000000000000" pitchFamily="18" charset="-120"/>
              </a:rPr>
              <a:t>Scheduler active</a:t>
            </a:r>
          </a:p>
        </p:txBody>
      </p:sp>
      <p:sp>
        <p:nvSpPr>
          <p:cNvPr id="1167392" name="Line 32"/>
          <p:cNvSpPr>
            <a:spLocks noChangeShapeType="1"/>
          </p:cNvSpPr>
          <p:nvPr/>
        </p:nvSpPr>
        <p:spPr bwMode="auto">
          <a:xfrm>
            <a:off x="3357563"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93" name="Line 33"/>
          <p:cNvSpPr>
            <a:spLocks noChangeShapeType="1"/>
          </p:cNvSpPr>
          <p:nvPr/>
        </p:nvSpPr>
        <p:spPr bwMode="auto">
          <a:xfrm>
            <a:off x="4498975"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94" name="Line 34"/>
          <p:cNvSpPr>
            <a:spLocks noChangeShapeType="1"/>
          </p:cNvSpPr>
          <p:nvPr/>
        </p:nvSpPr>
        <p:spPr bwMode="auto">
          <a:xfrm>
            <a:off x="5407025"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95" name="Line 35"/>
          <p:cNvSpPr>
            <a:spLocks noChangeShapeType="1"/>
          </p:cNvSpPr>
          <p:nvPr/>
        </p:nvSpPr>
        <p:spPr bwMode="auto">
          <a:xfrm>
            <a:off x="6305550"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7396" name="Line 36"/>
          <p:cNvSpPr>
            <a:spLocks noChangeShapeType="1"/>
          </p:cNvSpPr>
          <p:nvPr/>
        </p:nvSpPr>
        <p:spPr bwMode="auto">
          <a:xfrm>
            <a:off x="6792913" y="48342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167397" name="AutoShape 37"/>
          <p:cNvCxnSpPr>
            <a:cxnSpLocks noChangeShapeType="1"/>
            <a:stCxn id="1167391" idx="3"/>
            <a:endCxn id="1167390" idx="1"/>
          </p:cNvCxnSpPr>
          <p:nvPr/>
        </p:nvCxnSpPr>
        <p:spPr bwMode="auto">
          <a:xfrm flipV="1">
            <a:off x="2016125" y="5750273"/>
            <a:ext cx="912813" cy="3651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7398" name="AutoShape 38"/>
          <p:cNvCxnSpPr>
            <a:cxnSpLocks noChangeShapeType="1"/>
            <a:stCxn id="1167370" idx="2"/>
            <a:endCxn id="1167381" idx="0"/>
          </p:cNvCxnSpPr>
          <p:nvPr/>
        </p:nvCxnSpPr>
        <p:spPr bwMode="auto">
          <a:xfrm>
            <a:off x="3540125" y="3515073"/>
            <a:ext cx="1422400" cy="1511300"/>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7399" name="AutoShape 39"/>
          <p:cNvCxnSpPr>
            <a:cxnSpLocks noChangeShapeType="1"/>
            <a:stCxn id="1167372" idx="2"/>
            <a:endCxn id="1167379" idx="0"/>
          </p:cNvCxnSpPr>
          <p:nvPr/>
        </p:nvCxnSpPr>
        <p:spPr bwMode="auto">
          <a:xfrm>
            <a:off x="4603750" y="3494435"/>
            <a:ext cx="1252538" cy="15319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167400" name="AutoShape 40"/>
          <p:cNvCxnSpPr>
            <a:cxnSpLocks noChangeShapeType="1"/>
            <a:stCxn id="1167368" idx="2"/>
            <a:endCxn id="1167382" idx="0"/>
          </p:cNvCxnSpPr>
          <p:nvPr/>
        </p:nvCxnSpPr>
        <p:spPr bwMode="auto">
          <a:xfrm>
            <a:off x="6402388" y="3494435"/>
            <a:ext cx="763587" cy="1531938"/>
          </a:xfrm>
          <a:prstGeom prst="straightConnector1">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grpSp>
        <p:nvGrpSpPr>
          <p:cNvPr id="1167410" name="Group 50"/>
          <p:cNvGrpSpPr>
            <a:grpSpLocks/>
          </p:cNvGrpSpPr>
          <p:nvPr/>
        </p:nvGrpSpPr>
        <p:grpSpPr bwMode="auto">
          <a:xfrm>
            <a:off x="2497138" y="3643660"/>
            <a:ext cx="884237" cy="1216025"/>
            <a:chOff x="1366" y="2339"/>
            <a:chExt cx="557" cy="766"/>
          </a:xfrm>
        </p:grpSpPr>
        <p:sp>
          <p:nvSpPr>
            <p:cNvPr id="1167411" name="Rectangle 51"/>
            <p:cNvSpPr>
              <a:spLocks noChangeArrowheads="1"/>
            </p:cNvSpPr>
            <p:nvPr/>
          </p:nvSpPr>
          <p:spPr bwMode="auto">
            <a:xfrm>
              <a:off x="1701" y="2461"/>
              <a:ext cx="222" cy="235"/>
            </a:xfrm>
            <a:prstGeom prst="rect">
              <a:avLst/>
            </a:prstGeom>
            <a:solidFill>
              <a:srgbClr val="FF0000">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de-DE" altLang="zh-TW" sz="1400">
                <a:latin typeface="Arial" panose="020B0604020202020204" pitchFamily="34" charset="0"/>
                <a:ea typeface="新細明體" panose="02020500000000000000" pitchFamily="18" charset="-120"/>
              </a:endParaRPr>
            </a:p>
          </p:txBody>
        </p:sp>
        <p:sp>
          <p:nvSpPr>
            <p:cNvPr id="1167412" name="Rectangle 52"/>
            <p:cNvSpPr>
              <a:spLocks noChangeArrowheads="1"/>
            </p:cNvSpPr>
            <p:nvPr/>
          </p:nvSpPr>
          <p:spPr bwMode="auto">
            <a:xfrm>
              <a:off x="1366" y="2461"/>
              <a:ext cx="213" cy="235"/>
            </a:xfrm>
            <a:prstGeom prst="rect">
              <a:avLst/>
            </a:prstGeom>
            <a:solidFill>
              <a:srgbClr val="99F98F">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de-DE" altLang="zh-TW" sz="1400">
                <a:latin typeface="Arial" panose="020B0604020202020204" pitchFamily="34" charset="0"/>
                <a:ea typeface="新細明體" panose="02020500000000000000" pitchFamily="18" charset="-120"/>
              </a:endParaRPr>
            </a:p>
          </p:txBody>
        </p:sp>
        <p:sp>
          <p:nvSpPr>
            <p:cNvPr id="1167413" name="Rectangle 53"/>
            <p:cNvSpPr>
              <a:spLocks noChangeArrowheads="1"/>
            </p:cNvSpPr>
            <p:nvPr/>
          </p:nvSpPr>
          <p:spPr bwMode="auto">
            <a:xfrm>
              <a:off x="1575" y="2461"/>
              <a:ext cx="114" cy="235"/>
            </a:xfrm>
            <a:prstGeom prst="rect">
              <a:avLst/>
            </a:prstGeom>
            <a:solidFill>
              <a:srgbClr val="F2FE9A">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algn="ctr" eaLnBrk="1" hangingPunct="1"/>
              <a:r>
                <a:rPr lang="en-US" altLang="zh-TW" sz="1000">
                  <a:latin typeface="Arial" panose="020B0604020202020204" pitchFamily="34" charset="0"/>
                  <a:ea typeface="新細明體" panose="02020500000000000000" pitchFamily="18" charset="-120"/>
                </a:rPr>
                <a:t>Ready</a:t>
              </a:r>
            </a:p>
          </p:txBody>
        </p:sp>
        <p:sp>
          <p:nvSpPr>
            <p:cNvPr id="1167414" name="Line 54"/>
            <p:cNvSpPr>
              <a:spLocks noChangeShapeType="1"/>
            </p:cNvSpPr>
            <p:nvPr/>
          </p:nvSpPr>
          <p:spPr bwMode="auto">
            <a:xfrm>
              <a:off x="1579" y="2426"/>
              <a:ext cx="0" cy="32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7415" name="Line 55"/>
            <p:cNvSpPr>
              <a:spLocks noChangeShapeType="1"/>
            </p:cNvSpPr>
            <p:nvPr/>
          </p:nvSpPr>
          <p:spPr bwMode="auto">
            <a:xfrm>
              <a:off x="1692" y="2428"/>
              <a:ext cx="0" cy="32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7416" name="Line 56"/>
            <p:cNvSpPr>
              <a:spLocks noChangeShapeType="1"/>
            </p:cNvSpPr>
            <p:nvPr/>
          </p:nvSpPr>
          <p:spPr bwMode="auto">
            <a:xfrm>
              <a:off x="1564" y="2428"/>
              <a:ext cx="14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7417" name="Line 57"/>
            <p:cNvSpPr>
              <a:spLocks noChangeShapeType="1"/>
            </p:cNvSpPr>
            <p:nvPr/>
          </p:nvSpPr>
          <p:spPr bwMode="auto">
            <a:xfrm>
              <a:off x="1576" y="2731"/>
              <a:ext cx="13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7418" name="Oval 58"/>
            <p:cNvSpPr>
              <a:spLocks noChangeArrowheads="1"/>
            </p:cNvSpPr>
            <p:nvPr/>
          </p:nvSpPr>
          <p:spPr bwMode="auto">
            <a:xfrm>
              <a:off x="1379" y="2339"/>
              <a:ext cx="494" cy="478"/>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92F987"/>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7419" name="Line 59"/>
            <p:cNvSpPr>
              <a:spLocks noChangeShapeType="1"/>
            </p:cNvSpPr>
            <p:nvPr/>
          </p:nvSpPr>
          <p:spPr bwMode="auto">
            <a:xfrm>
              <a:off x="1629" y="2817"/>
              <a:ext cx="9" cy="28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18</a:t>
            </a:fld>
            <a:endParaRPr lang="zh-TW" altLang="zh-TW"/>
          </a:p>
        </p:txBody>
      </p:sp>
    </p:spTree>
    <p:extLst>
      <p:ext uri="{BB962C8B-B14F-4D97-AF65-F5344CB8AC3E}">
        <p14:creationId xmlns:p14="http://schemas.microsoft.com/office/powerpoint/2010/main" val="1448826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67410"/>
                                        </p:tgtEl>
                                        <p:attrNameLst>
                                          <p:attrName>style.visibility</p:attrName>
                                        </p:attrNameLst>
                                      </p:cBhvr>
                                      <p:to>
                                        <p:strVal val="visible"/>
                                      </p:to>
                                    </p:set>
                                    <p:animEffect transition="in" filter="wipe(up)">
                                      <p:cBhvr>
                                        <p:cTn id="7" dur="500"/>
                                        <p:tgtEl>
                                          <p:spTgt spid="116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1167370"/>
                                        </p:tgtEl>
                                        <p:attrNameLst>
                                          <p:attrName>ppt_x</p:attrName>
                                        </p:attrNameLst>
                                      </p:cBhvr>
                                      <p:tavLst>
                                        <p:tav tm="0">
                                          <p:val>
                                            <p:strVal val="ppt_x"/>
                                          </p:val>
                                        </p:tav>
                                        <p:tav tm="100000">
                                          <p:val>
                                            <p:strVal val="ppt_x"/>
                                          </p:val>
                                        </p:tav>
                                      </p:tavLst>
                                    </p:anim>
                                    <p:anim calcmode="lin" valueType="num">
                                      <p:cBhvr additive="base">
                                        <p:cTn id="12" dur="500"/>
                                        <p:tgtEl>
                                          <p:spTgt spid="1167370"/>
                                        </p:tgtEl>
                                        <p:attrNameLst>
                                          <p:attrName>ppt_y</p:attrName>
                                        </p:attrNameLst>
                                      </p:cBhvr>
                                      <p:tavLst>
                                        <p:tav tm="0">
                                          <p:val>
                                            <p:strVal val="ppt_y"/>
                                          </p:val>
                                        </p:tav>
                                        <p:tav tm="100000">
                                          <p:val>
                                            <p:strVal val="1+ppt_h/2"/>
                                          </p:val>
                                        </p:tav>
                                      </p:tavLst>
                                    </p:anim>
                                    <p:set>
                                      <p:cBhvr>
                                        <p:cTn id="13" dur="1" fill="hold">
                                          <p:stCondLst>
                                            <p:cond delay="499"/>
                                          </p:stCondLst>
                                        </p:cTn>
                                        <p:tgtEl>
                                          <p:spTgt spid="1167370"/>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167398"/>
                                        </p:tgtEl>
                                        <p:attrNameLst>
                                          <p:attrName>ppt_x</p:attrName>
                                        </p:attrNameLst>
                                      </p:cBhvr>
                                      <p:tavLst>
                                        <p:tav tm="0">
                                          <p:val>
                                            <p:strVal val="ppt_x"/>
                                          </p:val>
                                        </p:tav>
                                        <p:tav tm="100000">
                                          <p:val>
                                            <p:strVal val="ppt_x"/>
                                          </p:val>
                                        </p:tav>
                                      </p:tavLst>
                                    </p:anim>
                                    <p:anim calcmode="lin" valueType="num">
                                      <p:cBhvr additive="base">
                                        <p:cTn id="16" dur="500"/>
                                        <p:tgtEl>
                                          <p:spTgt spid="1167398"/>
                                        </p:tgtEl>
                                        <p:attrNameLst>
                                          <p:attrName>ppt_y</p:attrName>
                                        </p:attrNameLst>
                                      </p:cBhvr>
                                      <p:tavLst>
                                        <p:tav tm="0">
                                          <p:val>
                                            <p:strVal val="ppt_y"/>
                                          </p:val>
                                        </p:tav>
                                        <p:tav tm="100000">
                                          <p:val>
                                            <p:strVal val="1+ppt_h/2"/>
                                          </p:val>
                                        </p:tav>
                                      </p:tavLst>
                                    </p:anim>
                                    <p:set>
                                      <p:cBhvr>
                                        <p:cTn id="17" dur="1" fill="hold">
                                          <p:stCondLst>
                                            <p:cond delay="499"/>
                                          </p:stCondLst>
                                        </p:cTn>
                                        <p:tgtEl>
                                          <p:spTgt spid="116739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0" nodeType="clickEffect">
                                  <p:stCondLst>
                                    <p:cond delay="0"/>
                                  </p:stCondLst>
                                  <p:childTnLst>
                                    <p:anim calcmode="lin" valueType="num">
                                      <p:cBhvr additive="base">
                                        <p:cTn id="21" dur="500"/>
                                        <p:tgtEl>
                                          <p:spTgt spid="1167372"/>
                                        </p:tgtEl>
                                        <p:attrNameLst>
                                          <p:attrName>ppt_x</p:attrName>
                                        </p:attrNameLst>
                                      </p:cBhvr>
                                      <p:tavLst>
                                        <p:tav tm="0">
                                          <p:val>
                                            <p:strVal val="ppt_x"/>
                                          </p:val>
                                        </p:tav>
                                        <p:tav tm="100000">
                                          <p:val>
                                            <p:strVal val="ppt_x"/>
                                          </p:val>
                                        </p:tav>
                                      </p:tavLst>
                                    </p:anim>
                                    <p:anim calcmode="lin" valueType="num">
                                      <p:cBhvr additive="base">
                                        <p:cTn id="22" dur="500"/>
                                        <p:tgtEl>
                                          <p:spTgt spid="1167372"/>
                                        </p:tgtEl>
                                        <p:attrNameLst>
                                          <p:attrName>ppt_y</p:attrName>
                                        </p:attrNameLst>
                                      </p:cBhvr>
                                      <p:tavLst>
                                        <p:tav tm="0">
                                          <p:val>
                                            <p:strVal val="ppt_y"/>
                                          </p:val>
                                        </p:tav>
                                        <p:tav tm="100000">
                                          <p:val>
                                            <p:strVal val="1+ppt_h/2"/>
                                          </p:val>
                                        </p:tav>
                                      </p:tavLst>
                                    </p:anim>
                                    <p:set>
                                      <p:cBhvr>
                                        <p:cTn id="23" dur="1" fill="hold">
                                          <p:stCondLst>
                                            <p:cond delay="499"/>
                                          </p:stCondLst>
                                        </p:cTn>
                                        <p:tgtEl>
                                          <p:spTgt spid="1167372"/>
                                        </p:tgtEl>
                                        <p:attrNameLst>
                                          <p:attrName>style.visibility</p:attrName>
                                        </p:attrNameLst>
                                      </p:cBhvr>
                                      <p:to>
                                        <p:strVal val="hidden"/>
                                      </p:to>
                                    </p:set>
                                  </p:childTnLst>
                                </p:cTn>
                              </p:par>
                              <p:par>
                                <p:cTn id="24" presetID="2" presetClass="exit" presetSubtype="4" fill="hold" nodeType="withEffect">
                                  <p:stCondLst>
                                    <p:cond delay="0"/>
                                  </p:stCondLst>
                                  <p:childTnLst>
                                    <p:anim calcmode="lin" valueType="num">
                                      <p:cBhvr additive="base">
                                        <p:cTn id="25" dur="500"/>
                                        <p:tgtEl>
                                          <p:spTgt spid="1167399"/>
                                        </p:tgtEl>
                                        <p:attrNameLst>
                                          <p:attrName>ppt_x</p:attrName>
                                        </p:attrNameLst>
                                      </p:cBhvr>
                                      <p:tavLst>
                                        <p:tav tm="0">
                                          <p:val>
                                            <p:strVal val="ppt_x"/>
                                          </p:val>
                                        </p:tav>
                                        <p:tav tm="100000">
                                          <p:val>
                                            <p:strVal val="ppt_x"/>
                                          </p:val>
                                        </p:tav>
                                      </p:tavLst>
                                    </p:anim>
                                    <p:anim calcmode="lin" valueType="num">
                                      <p:cBhvr additive="base">
                                        <p:cTn id="26" dur="500"/>
                                        <p:tgtEl>
                                          <p:spTgt spid="1167399"/>
                                        </p:tgtEl>
                                        <p:attrNameLst>
                                          <p:attrName>ppt_y</p:attrName>
                                        </p:attrNameLst>
                                      </p:cBhvr>
                                      <p:tavLst>
                                        <p:tav tm="0">
                                          <p:val>
                                            <p:strVal val="ppt_y"/>
                                          </p:val>
                                        </p:tav>
                                        <p:tav tm="100000">
                                          <p:val>
                                            <p:strVal val="1+ppt_h/2"/>
                                          </p:val>
                                        </p:tav>
                                      </p:tavLst>
                                    </p:anim>
                                    <p:set>
                                      <p:cBhvr>
                                        <p:cTn id="27" dur="1" fill="hold">
                                          <p:stCondLst>
                                            <p:cond delay="499"/>
                                          </p:stCondLst>
                                        </p:cTn>
                                        <p:tgtEl>
                                          <p:spTgt spid="116739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0" nodeType="clickEffect">
                                  <p:stCondLst>
                                    <p:cond delay="0"/>
                                  </p:stCondLst>
                                  <p:childTnLst>
                                    <p:anim calcmode="lin" valueType="num">
                                      <p:cBhvr additive="base">
                                        <p:cTn id="31" dur="500"/>
                                        <p:tgtEl>
                                          <p:spTgt spid="1167368"/>
                                        </p:tgtEl>
                                        <p:attrNameLst>
                                          <p:attrName>ppt_x</p:attrName>
                                        </p:attrNameLst>
                                      </p:cBhvr>
                                      <p:tavLst>
                                        <p:tav tm="0">
                                          <p:val>
                                            <p:strVal val="ppt_x"/>
                                          </p:val>
                                        </p:tav>
                                        <p:tav tm="100000">
                                          <p:val>
                                            <p:strVal val="ppt_x"/>
                                          </p:val>
                                        </p:tav>
                                      </p:tavLst>
                                    </p:anim>
                                    <p:anim calcmode="lin" valueType="num">
                                      <p:cBhvr additive="base">
                                        <p:cTn id="32" dur="500"/>
                                        <p:tgtEl>
                                          <p:spTgt spid="1167368"/>
                                        </p:tgtEl>
                                        <p:attrNameLst>
                                          <p:attrName>ppt_y</p:attrName>
                                        </p:attrNameLst>
                                      </p:cBhvr>
                                      <p:tavLst>
                                        <p:tav tm="0">
                                          <p:val>
                                            <p:strVal val="ppt_y"/>
                                          </p:val>
                                        </p:tav>
                                        <p:tav tm="100000">
                                          <p:val>
                                            <p:strVal val="1+ppt_h/2"/>
                                          </p:val>
                                        </p:tav>
                                      </p:tavLst>
                                    </p:anim>
                                    <p:set>
                                      <p:cBhvr>
                                        <p:cTn id="33" dur="1" fill="hold">
                                          <p:stCondLst>
                                            <p:cond delay="499"/>
                                          </p:stCondLst>
                                        </p:cTn>
                                        <p:tgtEl>
                                          <p:spTgt spid="1167368"/>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167400"/>
                                        </p:tgtEl>
                                        <p:attrNameLst>
                                          <p:attrName>ppt_x</p:attrName>
                                        </p:attrNameLst>
                                      </p:cBhvr>
                                      <p:tavLst>
                                        <p:tav tm="0">
                                          <p:val>
                                            <p:strVal val="ppt_x"/>
                                          </p:val>
                                        </p:tav>
                                        <p:tav tm="100000">
                                          <p:val>
                                            <p:strVal val="ppt_x"/>
                                          </p:val>
                                        </p:tav>
                                      </p:tavLst>
                                    </p:anim>
                                    <p:anim calcmode="lin" valueType="num">
                                      <p:cBhvr additive="base">
                                        <p:cTn id="36" dur="500"/>
                                        <p:tgtEl>
                                          <p:spTgt spid="1167400"/>
                                        </p:tgtEl>
                                        <p:attrNameLst>
                                          <p:attrName>ppt_y</p:attrName>
                                        </p:attrNameLst>
                                      </p:cBhvr>
                                      <p:tavLst>
                                        <p:tav tm="0">
                                          <p:val>
                                            <p:strVal val="ppt_y"/>
                                          </p:val>
                                        </p:tav>
                                        <p:tav tm="100000">
                                          <p:val>
                                            <p:strVal val="1+ppt_h/2"/>
                                          </p:val>
                                        </p:tav>
                                      </p:tavLst>
                                    </p:anim>
                                    <p:set>
                                      <p:cBhvr>
                                        <p:cTn id="37" dur="1" fill="hold">
                                          <p:stCondLst>
                                            <p:cond delay="499"/>
                                          </p:stCondLst>
                                        </p:cTn>
                                        <p:tgtEl>
                                          <p:spTgt spid="11674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8" grpId="0" animBg="1"/>
      <p:bldP spid="1167370" grpId="0" animBg="1"/>
      <p:bldP spid="11673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Introduction</a:t>
            </a:r>
            <a:endParaRPr lang="zh-TW" altLang="en-US" dirty="0"/>
          </a:p>
        </p:txBody>
      </p:sp>
      <p:sp>
        <p:nvSpPr>
          <p:cNvPr id="3" name="內容版面配置區 2"/>
          <p:cNvSpPr>
            <a:spLocks noGrp="1"/>
          </p:cNvSpPr>
          <p:nvPr>
            <p:ph idx="1"/>
          </p:nvPr>
        </p:nvSpPr>
        <p:spPr/>
        <p:txBody>
          <a:bodyPr/>
          <a:lstStyle/>
          <a:p>
            <a:r>
              <a:rPr lang="en-US" altLang="zh-TW" dirty="0" smtClean="0"/>
              <a:t>In this lab, we will learn</a:t>
            </a:r>
          </a:p>
          <a:p>
            <a:pPr lvl="1"/>
            <a:r>
              <a:rPr lang="en-US" altLang="zh-TW" dirty="0" smtClean="0"/>
              <a:t>Basic concepts of MQX tasks</a:t>
            </a:r>
          </a:p>
          <a:p>
            <a:pPr lvl="1"/>
            <a:r>
              <a:rPr lang="en-US" altLang="zh-TW" dirty="0" smtClean="0"/>
              <a:t>Scheduling and management of tasks</a:t>
            </a:r>
          </a:p>
          <a:p>
            <a:pPr lvl="1"/>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a:t>
            </a:fld>
            <a:endParaRPr lang="zh-TW" altLang="zh-TW"/>
          </a:p>
        </p:txBody>
      </p:sp>
    </p:spTree>
    <p:extLst>
      <p:ext uri="{BB962C8B-B14F-4D97-AF65-F5344CB8AC3E}">
        <p14:creationId xmlns:p14="http://schemas.microsoft.com/office/powerpoint/2010/main" val="2007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r>
              <a:rPr lang="en-US" altLang="zh-TW" smtClean="0"/>
              <a:t>Round-Robin Scheduling</a:t>
            </a:r>
            <a:endParaRPr lang="en-US" altLang="zh-TW"/>
          </a:p>
        </p:txBody>
      </p:sp>
      <p:sp>
        <p:nvSpPr>
          <p:cNvPr id="1169420" name="Line 12"/>
          <p:cNvSpPr>
            <a:spLocks noChangeShapeType="1"/>
          </p:cNvSpPr>
          <p:nvPr/>
        </p:nvSpPr>
        <p:spPr bwMode="auto">
          <a:xfrm>
            <a:off x="1262063" y="5550248"/>
            <a:ext cx="6677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69421" name="Line 13"/>
          <p:cNvSpPr>
            <a:spLocks noChangeShapeType="1"/>
          </p:cNvSpPr>
          <p:nvPr/>
        </p:nvSpPr>
        <p:spPr bwMode="auto">
          <a:xfrm>
            <a:off x="2733675" y="5526435"/>
            <a:ext cx="0" cy="714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22" name="Line 14"/>
          <p:cNvSpPr>
            <a:spLocks noChangeShapeType="1"/>
          </p:cNvSpPr>
          <p:nvPr/>
        </p:nvSpPr>
        <p:spPr bwMode="auto">
          <a:xfrm>
            <a:off x="4181475" y="5513735"/>
            <a:ext cx="0" cy="714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23" name="Line 15"/>
          <p:cNvSpPr>
            <a:spLocks noChangeShapeType="1"/>
          </p:cNvSpPr>
          <p:nvPr/>
        </p:nvSpPr>
        <p:spPr bwMode="auto">
          <a:xfrm>
            <a:off x="5546725" y="5510560"/>
            <a:ext cx="0" cy="714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24" name="Text Box 16"/>
          <p:cNvSpPr txBox="1">
            <a:spLocks noChangeArrowheads="1"/>
          </p:cNvSpPr>
          <p:nvPr/>
        </p:nvSpPr>
        <p:spPr bwMode="auto">
          <a:xfrm>
            <a:off x="7796213" y="5683598"/>
            <a:ext cx="447675" cy="2127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B127"/>
              </a:buClr>
            </a:pPr>
            <a:r>
              <a:rPr lang="de-DE" altLang="zh-TW" sz="1400">
                <a:latin typeface="Arial" panose="020B0604020202020204" pitchFamily="34" charset="0"/>
                <a:ea typeface="新細明體" panose="02020500000000000000" pitchFamily="18" charset="-120"/>
              </a:rPr>
              <a:t>time</a:t>
            </a:r>
            <a:endParaRPr lang="en-US" altLang="zh-TW" sz="1400">
              <a:latin typeface="Arial" panose="020B0604020202020204" pitchFamily="34" charset="0"/>
              <a:ea typeface="新細明體" panose="02020500000000000000" pitchFamily="18" charset="-120"/>
            </a:endParaRPr>
          </a:p>
        </p:txBody>
      </p:sp>
      <p:sp>
        <p:nvSpPr>
          <p:cNvPr id="1169425" name="Text Box 17"/>
          <p:cNvSpPr txBox="1">
            <a:spLocks noChangeArrowheads="1"/>
          </p:cNvSpPr>
          <p:nvPr/>
        </p:nvSpPr>
        <p:spPr bwMode="auto">
          <a:xfrm>
            <a:off x="2224088" y="5655023"/>
            <a:ext cx="804862" cy="2127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B127"/>
              </a:buClr>
            </a:pPr>
            <a:r>
              <a:rPr lang="de-DE" altLang="zh-TW" sz="1400">
                <a:latin typeface="Arial" panose="020B0604020202020204" pitchFamily="34" charset="0"/>
                <a:ea typeface="新細明體" panose="02020500000000000000" pitchFamily="18" charset="-120"/>
              </a:rPr>
              <a:t>50ms</a:t>
            </a:r>
            <a:endParaRPr lang="en-US" altLang="zh-TW" sz="1400">
              <a:latin typeface="Arial" panose="020B0604020202020204" pitchFamily="34" charset="0"/>
              <a:ea typeface="新細明體" panose="02020500000000000000" pitchFamily="18" charset="-120"/>
            </a:endParaRPr>
          </a:p>
        </p:txBody>
      </p:sp>
      <p:sp>
        <p:nvSpPr>
          <p:cNvPr id="1169426" name="Text Box 18"/>
          <p:cNvSpPr txBox="1">
            <a:spLocks noChangeArrowheads="1"/>
          </p:cNvSpPr>
          <p:nvPr/>
        </p:nvSpPr>
        <p:spPr bwMode="auto">
          <a:xfrm>
            <a:off x="3881438" y="5642323"/>
            <a:ext cx="704850" cy="2127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B127"/>
              </a:buClr>
            </a:pPr>
            <a:r>
              <a:rPr lang="de-DE" altLang="zh-TW" sz="1400">
                <a:latin typeface="Arial" panose="020B0604020202020204" pitchFamily="34" charset="0"/>
                <a:ea typeface="新細明體" panose="02020500000000000000" pitchFamily="18" charset="-120"/>
              </a:rPr>
              <a:t>100ms</a:t>
            </a:r>
            <a:endParaRPr lang="en-US" altLang="zh-TW" sz="1400">
              <a:latin typeface="Arial" panose="020B0604020202020204" pitchFamily="34" charset="0"/>
              <a:ea typeface="新細明體" panose="02020500000000000000" pitchFamily="18" charset="-120"/>
            </a:endParaRPr>
          </a:p>
        </p:txBody>
      </p:sp>
      <p:sp>
        <p:nvSpPr>
          <p:cNvPr id="1169427" name="Text Box 19"/>
          <p:cNvSpPr txBox="1">
            <a:spLocks noChangeArrowheads="1"/>
          </p:cNvSpPr>
          <p:nvPr/>
        </p:nvSpPr>
        <p:spPr bwMode="auto">
          <a:xfrm>
            <a:off x="5194300" y="5639148"/>
            <a:ext cx="685800" cy="2127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B127"/>
              </a:buClr>
            </a:pPr>
            <a:r>
              <a:rPr lang="de-DE" altLang="zh-TW" sz="1400">
                <a:latin typeface="Arial" panose="020B0604020202020204" pitchFamily="34" charset="0"/>
                <a:ea typeface="新細明體" panose="02020500000000000000" pitchFamily="18" charset="-120"/>
              </a:rPr>
              <a:t>150ms</a:t>
            </a:r>
            <a:endParaRPr lang="en-US" altLang="zh-TW" sz="1400">
              <a:latin typeface="Arial" panose="020B0604020202020204" pitchFamily="34" charset="0"/>
              <a:ea typeface="新細明體" panose="02020500000000000000" pitchFamily="18" charset="-120"/>
            </a:endParaRPr>
          </a:p>
        </p:txBody>
      </p:sp>
      <p:sp>
        <p:nvSpPr>
          <p:cNvPr id="1169428" name="Line 20"/>
          <p:cNvSpPr>
            <a:spLocks noChangeShapeType="1"/>
          </p:cNvSpPr>
          <p:nvPr/>
        </p:nvSpPr>
        <p:spPr bwMode="auto">
          <a:xfrm>
            <a:off x="1262063" y="5507385"/>
            <a:ext cx="0" cy="714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29" name="Text Box 21"/>
          <p:cNvSpPr txBox="1">
            <a:spLocks noChangeArrowheads="1"/>
          </p:cNvSpPr>
          <p:nvPr/>
        </p:nvSpPr>
        <p:spPr bwMode="auto">
          <a:xfrm>
            <a:off x="1119188" y="5655023"/>
            <a:ext cx="304800" cy="2127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B127"/>
              </a:buClr>
            </a:pPr>
            <a:r>
              <a:rPr lang="de-DE" altLang="zh-TW" sz="1400">
                <a:latin typeface="Arial" panose="020B0604020202020204" pitchFamily="34" charset="0"/>
                <a:ea typeface="新細明體" panose="02020500000000000000" pitchFamily="18" charset="-120"/>
              </a:rPr>
              <a:t>T0</a:t>
            </a:r>
            <a:endParaRPr lang="en-US" altLang="zh-TW" sz="1400">
              <a:latin typeface="Arial" panose="020B0604020202020204" pitchFamily="34" charset="0"/>
              <a:ea typeface="新細明體" panose="02020500000000000000" pitchFamily="18" charset="-120"/>
            </a:endParaRPr>
          </a:p>
        </p:txBody>
      </p:sp>
      <p:sp>
        <p:nvSpPr>
          <p:cNvPr id="1169430" name="Line 22"/>
          <p:cNvSpPr>
            <a:spLocks noChangeShapeType="1"/>
          </p:cNvSpPr>
          <p:nvPr/>
        </p:nvSpPr>
        <p:spPr bwMode="auto">
          <a:xfrm>
            <a:off x="7042150" y="5520085"/>
            <a:ext cx="0" cy="714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31" name="Text Box 23"/>
          <p:cNvSpPr txBox="1">
            <a:spLocks noChangeArrowheads="1"/>
          </p:cNvSpPr>
          <p:nvPr/>
        </p:nvSpPr>
        <p:spPr bwMode="auto">
          <a:xfrm>
            <a:off x="6646863" y="5648673"/>
            <a:ext cx="842962" cy="2127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B127"/>
              </a:buClr>
            </a:pPr>
            <a:r>
              <a:rPr lang="de-DE" altLang="zh-TW" sz="1400">
                <a:latin typeface="Arial" panose="020B0604020202020204" pitchFamily="34" charset="0"/>
                <a:ea typeface="新細明體" panose="02020500000000000000" pitchFamily="18" charset="-120"/>
              </a:rPr>
              <a:t>200ms</a:t>
            </a:r>
            <a:endParaRPr lang="en-US" altLang="zh-TW" sz="1400">
              <a:latin typeface="Arial" panose="020B0604020202020204" pitchFamily="34" charset="0"/>
              <a:ea typeface="新細明體" panose="02020500000000000000" pitchFamily="18" charset="-120"/>
            </a:endParaRPr>
          </a:p>
        </p:txBody>
      </p:sp>
      <p:sp>
        <p:nvSpPr>
          <p:cNvPr id="1169432" name="Rectangle 24"/>
          <p:cNvSpPr>
            <a:spLocks noChangeArrowheads="1"/>
          </p:cNvSpPr>
          <p:nvPr/>
        </p:nvSpPr>
        <p:spPr bwMode="auto">
          <a:xfrm>
            <a:off x="2528888" y="1579910"/>
            <a:ext cx="2149475" cy="373063"/>
          </a:xfrm>
          <a:prstGeom prst="rect">
            <a:avLst/>
          </a:prstGeom>
          <a:solidFill>
            <a:srgbClr val="99F98F">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MX" altLang="zh-TW" sz="1800">
                <a:latin typeface="Arial" panose="020B0604020202020204" pitchFamily="34" charset="0"/>
                <a:ea typeface="新細明體" panose="02020500000000000000" pitchFamily="18" charset="-120"/>
              </a:rPr>
              <a:t>75ms</a:t>
            </a:r>
            <a:endParaRPr lang="en-US" altLang="zh-TW" sz="1800">
              <a:latin typeface="Arial" panose="020B0604020202020204" pitchFamily="34" charset="0"/>
              <a:ea typeface="新細明體" panose="02020500000000000000" pitchFamily="18" charset="-120"/>
            </a:endParaRPr>
          </a:p>
        </p:txBody>
      </p:sp>
      <p:sp>
        <p:nvSpPr>
          <p:cNvPr id="1169433" name="Rectangle 25"/>
          <p:cNvSpPr>
            <a:spLocks noChangeArrowheads="1"/>
          </p:cNvSpPr>
          <p:nvPr/>
        </p:nvSpPr>
        <p:spPr bwMode="auto">
          <a:xfrm>
            <a:off x="2546350" y="1268760"/>
            <a:ext cx="876300" cy="357188"/>
          </a:xfrm>
          <a:prstGeom prst="rect">
            <a:avLst/>
          </a:prstGeom>
          <a:noFill/>
          <a:ln>
            <a:noFill/>
          </a:ln>
          <a:effectLst/>
          <a:extLst>
            <a:ext uri="{909E8E84-426E-40DD-AFC4-6F175D3DCCD1}">
              <a14:hiddenFill xmlns:a14="http://schemas.microsoft.com/office/drawing/2010/main">
                <a:solidFill>
                  <a:srgbClr val="00CC99">
                    <a:alpha val="50000"/>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550" tIns="41275" rIns="82550" bIns="41275">
            <a:spAutoFit/>
          </a:bodyPr>
          <a:lstStyle/>
          <a:p>
            <a:r>
              <a:rPr lang="en-US" altLang="zh-TW" sz="1800" b="1" i="1">
                <a:solidFill>
                  <a:srgbClr val="000000"/>
                </a:solidFill>
                <a:latin typeface="Arial" panose="020B0604020202020204" pitchFamily="34" charset="0"/>
                <a:ea typeface="新細明體" panose="02020500000000000000" pitchFamily="18" charset="-120"/>
              </a:rPr>
              <a:t>Task 1</a:t>
            </a:r>
          </a:p>
        </p:txBody>
      </p:sp>
      <p:sp>
        <p:nvSpPr>
          <p:cNvPr id="1169434" name="Rectangle 26"/>
          <p:cNvSpPr>
            <a:spLocks noChangeArrowheads="1"/>
          </p:cNvSpPr>
          <p:nvPr/>
        </p:nvSpPr>
        <p:spPr bwMode="auto">
          <a:xfrm>
            <a:off x="2538413" y="2303810"/>
            <a:ext cx="1420812" cy="373063"/>
          </a:xfrm>
          <a:prstGeom prst="rect">
            <a:avLst/>
          </a:prstGeom>
          <a:solidFill>
            <a:schemeClr val="accent2">
              <a:alpha val="5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MX" altLang="zh-TW" sz="1800">
                <a:latin typeface="Arial" panose="020B0604020202020204" pitchFamily="34" charset="0"/>
                <a:ea typeface="新細明體" panose="02020500000000000000" pitchFamily="18" charset="-120"/>
              </a:rPr>
              <a:t>50ms</a:t>
            </a:r>
            <a:endParaRPr lang="en-US" altLang="zh-TW" sz="1800">
              <a:latin typeface="Arial" panose="020B0604020202020204" pitchFamily="34" charset="0"/>
              <a:ea typeface="新細明體" panose="02020500000000000000" pitchFamily="18" charset="-120"/>
            </a:endParaRPr>
          </a:p>
        </p:txBody>
      </p:sp>
      <p:sp>
        <p:nvSpPr>
          <p:cNvPr id="1169435" name="Rectangle 27"/>
          <p:cNvSpPr>
            <a:spLocks noChangeArrowheads="1"/>
          </p:cNvSpPr>
          <p:nvPr/>
        </p:nvSpPr>
        <p:spPr bwMode="auto">
          <a:xfrm>
            <a:off x="2555875" y="1992660"/>
            <a:ext cx="876300" cy="357188"/>
          </a:xfrm>
          <a:prstGeom prst="rect">
            <a:avLst/>
          </a:prstGeom>
          <a:noFill/>
          <a:ln>
            <a:noFill/>
          </a:ln>
          <a:effectLst/>
          <a:extLst>
            <a:ext uri="{909E8E84-426E-40DD-AFC4-6F175D3DCCD1}">
              <a14:hiddenFill xmlns:a14="http://schemas.microsoft.com/office/drawing/2010/main">
                <a:solidFill>
                  <a:srgbClr val="00CC99">
                    <a:alpha val="50000"/>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550" tIns="41275" rIns="82550" bIns="41275">
            <a:spAutoFit/>
          </a:bodyPr>
          <a:lstStyle/>
          <a:p>
            <a:r>
              <a:rPr lang="en-US" altLang="zh-TW" sz="1800" b="1" i="1">
                <a:solidFill>
                  <a:srgbClr val="000000"/>
                </a:solidFill>
                <a:latin typeface="Arial" panose="020B0604020202020204" pitchFamily="34" charset="0"/>
                <a:ea typeface="新細明體" panose="02020500000000000000" pitchFamily="18" charset="-120"/>
              </a:rPr>
              <a:t>Task 2</a:t>
            </a:r>
          </a:p>
        </p:txBody>
      </p:sp>
      <p:sp>
        <p:nvSpPr>
          <p:cNvPr id="1169436" name="Rectangle 28"/>
          <p:cNvSpPr>
            <a:spLocks noChangeArrowheads="1"/>
          </p:cNvSpPr>
          <p:nvPr/>
        </p:nvSpPr>
        <p:spPr bwMode="auto">
          <a:xfrm>
            <a:off x="2562225" y="3013423"/>
            <a:ext cx="1692275" cy="373062"/>
          </a:xfrm>
          <a:prstGeom prst="rect">
            <a:avLst/>
          </a:prstGeom>
          <a:solidFill>
            <a:srgbClr val="FFCC99">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MX" altLang="zh-TW" sz="1800">
                <a:latin typeface="Arial" panose="020B0604020202020204" pitchFamily="34" charset="0"/>
                <a:ea typeface="新細明體" panose="02020500000000000000" pitchFamily="18" charset="-120"/>
              </a:rPr>
              <a:t>60ms</a:t>
            </a:r>
            <a:endParaRPr lang="en-US" altLang="zh-TW" sz="1800">
              <a:latin typeface="Arial" panose="020B0604020202020204" pitchFamily="34" charset="0"/>
              <a:ea typeface="新細明體" panose="02020500000000000000" pitchFamily="18" charset="-120"/>
            </a:endParaRPr>
          </a:p>
        </p:txBody>
      </p:sp>
      <p:sp>
        <p:nvSpPr>
          <p:cNvPr id="1169437" name="Rectangle 29"/>
          <p:cNvSpPr>
            <a:spLocks noChangeArrowheads="1"/>
          </p:cNvSpPr>
          <p:nvPr/>
        </p:nvSpPr>
        <p:spPr bwMode="auto">
          <a:xfrm>
            <a:off x="2579688" y="2702273"/>
            <a:ext cx="876300" cy="357187"/>
          </a:xfrm>
          <a:prstGeom prst="rect">
            <a:avLst/>
          </a:prstGeom>
          <a:noFill/>
          <a:ln>
            <a:noFill/>
          </a:ln>
          <a:effectLst/>
          <a:extLst>
            <a:ext uri="{909E8E84-426E-40DD-AFC4-6F175D3DCCD1}">
              <a14:hiddenFill xmlns:a14="http://schemas.microsoft.com/office/drawing/2010/main">
                <a:solidFill>
                  <a:srgbClr val="00CC99">
                    <a:alpha val="50000"/>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550" tIns="41275" rIns="82550" bIns="41275">
            <a:spAutoFit/>
          </a:bodyPr>
          <a:lstStyle/>
          <a:p>
            <a:r>
              <a:rPr lang="en-US" altLang="zh-TW" sz="1800" b="1" i="1">
                <a:solidFill>
                  <a:srgbClr val="000000"/>
                </a:solidFill>
                <a:latin typeface="Arial" panose="020B0604020202020204" pitchFamily="34" charset="0"/>
                <a:ea typeface="新細明體" panose="02020500000000000000" pitchFamily="18" charset="-120"/>
              </a:rPr>
              <a:t>Task 3</a:t>
            </a:r>
          </a:p>
        </p:txBody>
      </p:sp>
      <p:sp>
        <p:nvSpPr>
          <p:cNvPr id="1169438" name="Rectangle 30"/>
          <p:cNvSpPr>
            <a:spLocks noChangeArrowheads="1"/>
          </p:cNvSpPr>
          <p:nvPr/>
        </p:nvSpPr>
        <p:spPr bwMode="auto">
          <a:xfrm>
            <a:off x="587375" y="2697510"/>
            <a:ext cx="1924050" cy="327025"/>
          </a:xfrm>
          <a:prstGeom prst="rect">
            <a:avLst/>
          </a:prstGeom>
          <a:noFill/>
          <a:ln>
            <a:noFill/>
          </a:ln>
          <a:effectLst/>
          <a:extLst>
            <a:ext uri="{909E8E84-426E-40DD-AFC4-6F175D3DCCD1}">
              <a14:hiddenFill xmlns:a14="http://schemas.microsoft.com/office/drawing/2010/main">
                <a:solidFill>
                  <a:srgbClr val="00CC99">
                    <a:alpha val="50000"/>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550" tIns="41275" rIns="82550" bIns="41275">
            <a:spAutoFit/>
          </a:bodyPr>
          <a:lstStyle/>
          <a:p>
            <a:r>
              <a:rPr lang="en-US" altLang="zh-TW" sz="1600" b="1" i="1">
                <a:solidFill>
                  <a:srgbClr val="000000"/>
                </a:solidFill>
                <a:latin typeface="Arial" panose="020B0604020202020204" pitchFamily="34" charset="0"/>
                <a:ea typeface="新細明體" panose="02020500000000000000" pitchFamily="18" charset="-120"/>
              </a:rPr>
              <a:t>Time Slice = 50ms</a:t>
            </a:r>
          </a:p>
        </p:txBody>
      </p:sp>
      <p:sp>
        <p:nvSpPr>
          <p:cNvPr id="1169439" name="Rectangle 31"/>
          <p:cNvSpPr>
            <a:spLocks noChangeArrowheads="1"/>
          </p:cNvSpPr>
          <p:nvPr/>
        </p:nvSpPr>
        <p:spPr bwMode="auto">
          <a:xfrm>
            <a:off x="1266825" y="5089873"/>
            <a:ext cx="1492250" cy="387350"/>
          </a:xfrm>
          <a:prstGeom prst="rect">
            <a:avLst/>
          </a:prstGeom>
          <a:solidFill>
            <a:srgbClr val="99F98F">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MX" altLang="zh-TW" sz="1600">
                <a:latin typeface="Arial" panose="020B0604020202020204" pitchFamily="34" charset="0"/>
                <a:ea typeface="新細明體" panose="02020500000000000000" pitchFamily="18" charset="-120"/>
              </a:rPr>
              <a:t>Task1</a:t>
            </a:r>
            <a:endParaRPr lang="en-US" altLang="zh-TW" sz="1600">
              <a:latin typeface="Arial" panose="020B0604020202020204" pitchFamily="34" charset="0"/>
              <a:ea typeface="新細明體" panose="02020500000000000000" pitchFamily="18" charset="-120"/>
            </a:endParaRPr>
          </a:p>
        </p:txBody>
      </p:sp>
      <p:sp>
        <p:nvSpPr>
          <p:cNvPr id="1169440" name="Rectangle 32"/>
          <p:cNvSpPr>
            <a:spLocks noChangeArrowheads="1"/>
          </p:cNvSpPr>
          <p:nvPr/>
        </p:nvSpPr>
        <p:spPr bwMode="auto">
          <a:xfrm>
            <a:off x="2762250" y="5099398"/>
            <a:ext cx="1420813" cy="373062"/>
          </a:xfrm>
          <a:prstGeom prst="rect">
            <a:avLst/>
          </a:prstGeom>
          <a:solidFill>
            <a:schemeClr val="accent2">
              <a:alpha val="5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MX" altLang="zh-TW" sz="1600">
                <a:latin typeface="Arial" panose="020B0604020202020204" pitchFamily="34" charset="0"/>
                <a:ea typeface="新細明體" panose="02020500000000000000" pitchFamily="18" charset="-120"/>
              </a:rPr>
              <a:t>Task2</a:t>
            </a:r>
            <a:endParaRPr lang="en-US" altLang="zh-TW" sz="1600">
              <a:latin typeface="Arial" panose="020B0604020202020204" pitchFamily="34" charset="0"/>
              <a:ea typeface="新細明體" panose="02020500000000000000" pitchFamily="18" charset="-120"/>
            </a:endParaRPr>
          </a:p>
        </p:txBody>
      </p:sp>
      <p:sp>
        <p:nvSpPr>
          <p:cNvPr id="1169441" name="Rectangle 33"/>
          <p:cNvSpPr>
            <a:spLocks noChangeArrowheads="1"/>
          </p:cNvSpPr>
          <p:nvPr/>
        </p:nvSpPr>
        <p:spPr bwMode="auto">
          <a:xfrm>
            <a:off x="4186238" y="5094635"/>
            <a:ext cx="1349375" cy="387350"/>
          </a:xfrm>
          <a:prstGeom prst="rect">
            <a:avLst/>
          </a:prstGeom>
          <a:solidFill>
            <a:srgbClr val="FFCC99">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MX" altLang="zh-TW" sz="1600">
                <a:latin typeface="Arial" panose="020B0604020202020204" pitchFamily="34" charset="0"/>
                <a:ea typeface="新細明體" panose="02020500000000000000" pitchFamily="18" charset="-120"/>
              </a:rPr>
              <a:t>Task3</a:t>
            </a:r>
            <a:endParaRPr lang="en-US" altLang="zh-TW" sz="1600">
              <a:latin typeface="Arial" panose="020B0604020202020204" pitchFamily="34" charset="0"/>
              <a:ea typeface="新細明體" panose="02020500000000000000" pitchFamily="18" charset="-120"/>
            </a:endParaRPr>
          </a:p>
        </p:txBody>
      </p:sp>
      <p:sp>
        <p:nvSpPr>
          <p:cNvPr id="1169442" name="Rectangle 34"/>
          <p:cNvSpPr>
            <a:spLocks noChangeArrowheads="1"/>
          </p:cNvSpPr>
          <p:nvPr/>
        </p:nvSpPr>
        <p:spPr bwMode="auto">
          <a:xfrm>
            <a:off x="5524500" y="5089873"/>
            <a:ext cx="692150" cy="387350"/>
          </a:xfrm>
          <a:prstGeom prst="rect">
            <a:avLst/>
          </a:prstGeom>
          <a:solidFill>
            <a:srgbClr val="99F98F">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MX" altLang="zh-TW" sz="1600">
                <a:latin typeface="Arial" panose="020B0604020202020204" pitchFamily="34" charset="0"/>
                <a:ea typeface="新細明體" panose="02020500000000000000" pitchFamily="18" charset="-120"/>
              </a:rPr>
              <a:t>Task1</a:t>
            </a:r>
            <a:endParaRPr lang="en-US" altLang="zh-TW" sz="1600">
              <a:latin typeface="Arial" panose="020B0604020202020204" pitchFamily="34" charset="0"/>
              <a:ea typeface="新細明體" panose="02020500000000000000" pitchFamily="18" charset="-120"/>
            </a:endParaRPr>
          </a:p>
        </p:txBody>
      </p:sp>
      <p:sp>
        <p:nvSpPr>
          <p:cNvPr id="1169443" name="Rectangle 35"/>
          <p:cNvSpPr>
            <a:spLocks noChangeArrowheads="1"/>
          </p:cNvSpPr>
          <p:nvPr/>
        </p:nvSpPr>
        <p:spPr bwMode="auto">
          <a:xfrm>
            <a:off x="6224588" y="5089873"/>
            <a:ext cx="463550" cy="387350"/>
          </a:xfrm>
          <a:prstGeom prst="rect">
            <a:avLst/>
          </a:prstGeom>
          <a:solidFill>
            <a:srgbClr val="FFCC99">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MX" altLang="zh-TW" sz="1600">
                <a:latin typeface="Arial" panose="020B0604020202020204" pitchFamily="34" charset="0"/>
                <a:ea typeface="新細明體" panose="02020500000000000000" pitchFamily="18" charset="-120"/>
              </a:rPr>
              <a:t>Task3</a:t>
            </a:r>
            <a:endParaRPr lang="en-US" altLang="zh-TW" sz="1600">
              <a:latin typeface="Arial" panose="020B0604020202020204" pitchFamily="34" charset="0"/>
              <a:ea typeface="新細明體" panose="02020500000000000000" pitchFamily="18" charset="-120"/>
            </a:endParaRPr>
          </a:p>
        </p:txBody>
      </p:sp>
      <p:grpSp>
        <p:nvGrpSpPr>
          <p:cNvPr id="1169444" name="Group 36"/>
          <p:cNvGrpSpPr>
            <a:grpSpLocks/>
          </p:cNvGrpSpPr>
          <p:nvPr/>
        </p:nvGrpSpPr>
        <p:grpSpPr bwMode="auto">
          <a:xfrm>
            <a:off x="2306638" y="3781773"/>
            <a:ext cx="884237" cy="1216025"/>
            <a:chOff x="1366" y="2339"/>
            <a:chExt cx="557" cy="766"/>
          </a:xfrm>
        </p:grpSpPr>
        <p:sp>
          <p:nvSpPr>
            <p:cNvPr id="1169445" name="Rectangle 37"/>
            <p:cNvSpPr>
              <a:spLocks noChangeArrowheads="1"/>
            </p:cNvSpPr>
            <p:nvPr/>
          </p:nvSpPr>
          <p:spPr bwMode="auto">
            <a:xfrm>
              <a:off x="1701" y="2461"/>
              <a:ext cx="222" cy="235"/>
            </a:xfrm>
            <a:prstGeom prst="rect">
              <a:avLst/>
            </a:prstGeom>
            <a:solidFill>
              <a:srgbClr val="B4C9FE">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de-DE" altLang="zh-TW" sz="1400">
                <a:latin typeface="Arial" panose="020B0604020202020204" pitchFamily="34" charset="0"/>
                <a:ea typeface="新細明體" panose="02020500000000000000" pitchFamily="18" charset="-120"/>
              </a:endParaRPr>
            </a:p>
          </p:txBody>
        </p:sp>
        <p:sp>
          <p:nvSpPr>
            <p:cNvPr id="1169446" name="Rectangle 38"/>
            <p:cNvSpPr>
              <a:spLocks noChangeArrowheads="1"/>
            </p:cNvSpPr>
            <p:nvPr/>
          </p:nvSpPr>
          <p:spPr bwMode="auto">
            <a:xfrm>
              <a:off x="1366" y="2461"/>
              <a:ext cx="213" cy="235"/>
            </a:xfrm>
            <a:prstGeom prst="rect">
              <a:avLst/>
            </a:prstGeom>
            <a:solidFill>
              <a:srgbClr val="99F98F">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de-DE" altLang="zh-TW" sz="1400">
                <a:latin typeface="Arial" panose="020B0604020202020204" pitchFamily="34" charset="0"/>
                <a:ea typeface="新細明體" panose="02020500000000000000" pitchFamily="18" charset="-120"/>
              </a:endParaRPr>
            </a:p>
          </p:txBody>
        </p:sp>
        <p:sp>
          <p:nvSpPr>
            <p:cNvPr id="1169447" name="Rectangle 39"/>
            <p:cNvSpPr>
              <a:spLocks noChangeArrowheads="1"/>
            </p:cNvSpPr>
            <p:nvPr/>
          </p:nvSpPr>
          <p:spPr bwMode="auto">
            <a:xfrm>
              <a:off x="1575" y="2461"/>
              <a:ext cx="114" cy="235"/>
            </a:xfrm>
            <a:prstGeom prst="rect">
              <a:avLst/>
            </a:prstGeom>
            <a:solidFill>
              <a:srgbClr val="F2FE9A">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algn="ctr" eaLnBrk="1" hangingPunct="1"/>
              <a:r>
                <a:rPr lang="en-US" altLang="zh-TW" sz="1000">
                  <a:latin typeface="Arial" panose="020B0604020202020204" pitchFamily="34" charset="0"/>
                  <a:ea typeface="新細明體" panose="02020500000000000000" pitchFamily="18" charset="-120"/>
                </a:rPr>
                <a:t>Ready</a:t>
              </a:r>
            </a:p>
          </p:txBody>
        </p:sp>
        <p:sp>
          <p:nvSpPr>
            <p:cNvPr id="1169448" name="Line 40"/>
            <p:cNvSpPr>
              <a:spLocks noChangeShapeType="1"/>
            </p:cNvSpPr>
            <p:nvPr/>
          </p:nvSpPr>
          <p:spPr bwMode="auto">
            <a:xfrm>
              <a:off x="1579" y="2426"/>
              <a:ext cx="0" cy="32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49" name="Line 41"/>
            <p:cNvSpPr>
              <a:spLocks noChangeShapeType="1"/>
            </p:cNvSpPr>
            <p:nvPr/>
          </p:nvSpPr>
          <p:spPr bwMode="auto">
            <a:xfrm>
              <a:off x="1692" y="2428"/>
              <a:ext cx="0" cy="32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50" name="Line 42"/>
            <p:cNvSpPr>
              <a:spLocks noChangeShapeType="1"/>
            </p:cNvSpPr>
            <p:nvPr/>
          </p:nvSpPr>
          <p:spPr bwMode="auto">
            <a:xfrm>
              <a:off x="1564" y="2428"/>
              <a:ext cx="14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51" name="Line 43"/>
            <p:cNvSpPr>
              <a:spLocks noChangeShapeType="1"/>
            </p:cNvSpPr>
            <p:nvPr/>
          </p:nvSpPr>
          <p:spPr bwMode="auto">
            <a:xfrm>
              <a:off x="1576" y="2731"/>
              <a:ext cx="13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52" name="Oval 44"/>
            <p:cNvSpPr>
              <a:spLocks noChangeArrowheads="1"/>
            </p:cNvSpPr>
            <p:nvPr/>
          </p:nvSpPr>
          <p:spPr bwMode="auto">
            <a:xfrm>
              <a:off x="1379" y="2339"/>
              <a:ext cx="494" cy="478"/>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92F987"/>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69453" name="Line 45"/>
            <p:cNvSpPr>
              <a:spLocks noChangeShapeType="1"/>
            </p:cNvSpPr>
            <p:nvPr/>
          </p:nvSpPr>
          <p:spPr bwMode="auto">
            <a:xfrm>
              <a:off x="1629" y="2817"/>
              <a:ext cx="9" cy="28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169454" name="Text Box 46"/>
          <p:cNvSpPr txBox="1">
            <a:spLocks noChangeArrowheads="1"/>
          </p:cNvSpPr>
          <p:nvPr/>
        </p:nvSpPr>
        <p:spPr bwMode="auto">
          <a:xfrm>
            <a:off x="5219700" y="3549998"/>
            <a:ext cx="504825" cy="2127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B127"/>
              </a:buClr>
            </a:pPr>
            <a:r>
              <a:rPr lang="de-DE" altLang="zh-TW" sz="1400">
                <a:latin typeface="Arial" panose="020B0604020202020204" pitchFamily="34" charset="0"/>
                <a:ea typeface="新細明體" panose="02020500000000000000" pitchFamily="18" charset="-120"/>
              </a:rPr>
              <a:t>time</a:t>
            </a:r>
            <a:endParaRPr lang="en-US" altLang="zh-TW" sz="1400">
              <a:latin typeface="Arial" panose="020B0604020202020204" pitchFamily="34" charset="0"/>
              <a:ea typeface="新細明體" panose="02020500000000000000" pitchFamily="18" charset="-120"/>
            </a:endParaRPr>
          </a:p>
        </p:txBody>
      </p:sp>
      <p:sp>
        <p:nvSpPr>
          <p:cNvPr id="1169455" name="Line 47"/>
          <p:cNvSpPr>
            <a:spLocks noChangeShapeType="1"/>
          </p:cNvSpPr>
          <p:nvPr/>
        </p:nvSpPr>
        <p:spPr bwMode="auto">
          <a:xfrm>
            <a:off x="2203450" y="3634135"/>
            <a:ext cx="2928938" cy="31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169456" name="Group 48"/>
          <p:cNvGrpSpPr>
            <a:grpSpLocks/>
          </p:cNvGrpSpPr>
          <p:nvPr/>
        </p:nvGrpSpPr>
        <p:grpSpPr bwMode="auto">
          <a:xfrm>
            <a:off x="6797675" y="5224810"/>
            <a:ext cx="327025" cy="30163"/>
            <a:chOff x="4027" y="3157"/>
            <a:chExt cx="206" cy="19"/>
          </a:xfrm>
        </p:grpSpPr>
        <p:sp>
          <p:nvSpPr>
            <p:cNvPr id="1169457" name="Oval 49"/>
            <p:cNvSpPr>
              <a:spLocks noChangeArrowheads="1"/>
            </p:cNvSpPr>
            <p:nvPr/>
          </p:nvSpPr>
          <p:spPr bwMode="auto">
            <a:xfrm>
              <a:off x="4027" y="3157"/>
              <a:ext cx="23"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9458" name="Oval 50"/>
            <p:cNvSpPr>
              <a:spLocks noChangeArrowheads="1"/>
            </p:cNvSpPr>
            <p:nvPr/>
          </p:nvSpPr>
          <p:spPr bwMode="auto">
            <a:xfrm>
              <a:off x="4119" y="3157"/>
              <a:ext cx="22"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9459" name="Oval 51"/>
            <p:cNvSpPr>
              <a:spLocks noChangeArrowheads="1"/>
            </p:cNvSpPr>
            <p:nvPr/>
          </p:nvSpPr>
          <p:spPr bwMode="auto">
            <a:xfrm>
              <a:off x="4210" y="3157"/>
              <a:ext cx="23" cy="1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169460" name="Line 52"/>
          <p:cNvSpPr>
            <a:spLocks noChangeShapeType="1"/>
          </p:cNvSpPr>
          <p:nvPr/>
        </p:nvSpPr>
        <p:spPr bwMode="auto">
          <a:xfrm>
            <a:off x="6710363" y="4796185"/>
            <a:ext cx="0" cy="88741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9461" name="Line 53"/>
          <p:cNvSpPr>
            <a:spLocks noChangeShapeType="1"/>
          </p:cNvSpPr>
          <p:nvPr/>
        </p:nvSpPr>
        <p:spPr bwMode="auto">
          <a:xfrm>
            <a:off x="2733675" y="5020023"/>
            <a:ext cx="0" cy="55880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9462" name="Line 54"/>
          <p:cNvSpPr>
            <a:spLocks noChangeShapeType="1"/>
          </p:cNvSpPr>
          <p:nvPr/>
        </p:nvSpPr>
        <p:spPr bwMode="auto">
          <a:xfrm>
            <a:off x="4186238" y="5029548"/>
            <a:ext cx="0" cy="55880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9463" name="Line 55"/>
          <p:cNvSpPr>
            <a:spLocks noChangeShapeType="1"/>
          </p:cNvSpPr>
          <p:nvPr/>
        </p:nvSpPr>
        <p:spPr bwMode="auto">
          <a:xfrm>
            <a:off x="5543550" y="5029548"/>
            <a:ext cx="0" cy="55880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9464" name="Line 56"/>
          <p:cNvSpPr>
            <a:spLocks noChangeShapeType="1"/>
          </p:cNvSpPr>
          <p:nvPr/>
        </p:nvSpPr>
        <p:spPr bwMode="auto">
          <a:xfrm>
            <a:off x="6229350" y="5015260"/>
            <a:ext cx="0" cy="55880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9465" name="Text Box 57"/>
          <p:cNvSpPr txBox="1">
            <a:spLocks noChangeArrowheads="1"/>
          </p:cNvSpPr>
          <p:nvPr/>
        </p:nvSpPr>
        <p:spPr bwMode="auto">
          <a:xfrm>
            <a:off x="782638" y="1949798"/>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TW" sz="1800">
                <a:latin typeface="Arial" panose="020B0604020202020204" pitchFamily="34" charset="0"/>
                <a:ea typeface="新細明體" panose="02020500000000000000" pitchFamily="18" charset="-120"/>
              </a:rPr>
              <a:t>Same Priority</a:t>
            </a:r>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19</a:t>
            </a:fld>
            <a:endParaRPr lang="zh-TW" altLang="zh-TW"/>
          </a:p>
        </p:txBody>
      </p:sp>
    </p:spTree>
    <p:extLst>
      <p:ext uri="{BB962C8B-B14F-4D97-AF65-F5344CB8AC3E}">
        <p14:creationId xmlns:p14="http://schemas.microsoft.com/office/powerpoint/2010/main" val="506576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9439"/>
                                        </p:tgtEl>
                                        <p:attrNameLst>
                                          <p:attrName>style.visibility</p:attrName>
                                        </p:attrNameLst>
                                      </p:cBhvr>
                                      <p:to>
                                        <p:strVal val="visible"/>
                                      </p:to>
                                    </p:set>
                                    <p:animEffect transition="in" filter="box(in)">
                                      <p:cBhvr>
                                        <p:cTn id="7" dur="500"/>
                                        <p:tgtEl>
                                          <p:spTgt spid="1169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69440"/>
                                        </p:tgtEl>
                                        <p:attrNameLst>
                                          <p:attrName>style.visibility</p:attrName>
                                        </p:attrNameLst>
                                      </p:cBhvr>
                                      <p:to>
                                        <p:strVal val="visible"/>
                                      </p:to>
                                    </p:set>
                                    <p:animEffect transition="in" filter="box(in)">
                                      <p:cBhvr>
                                        <p:cTn id="12" dur="500"/>
                                        <p:tgtEl>
                                          <p:spTgt spid="11694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69441"/>
                                        </p:tgtEl>
                                        <p:attrNameLst>
                                          <p:attrName>style.visibility</p:attrName>
                                        </p:attrNameLst>
                                      </p:cBhvr>
                                      <p:to>
                                        <p:strVal val="visible"/>
                                      </p:to>
                                    </p:set>
                                    <p:animEffect transition="in" filter="box(in)">
                                      <p:cBhvr>
                                        <p:cTn id="17" dur="500"/>
                                        <p:tgtEl>
                                          <p:spTgt spid="11694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69442"/>
                                        </p:tgtEl>
                                        <p:attrNameLst>
                                          <p:attrName>style.visibility</p:attrName>
                                        </p:attrNameLst>
                                      </p:cBhvr>
                                      <p:to>
                                        <p:strVal val="visible"/>
                                      </p:to>
                                    </p:set>
                                    <p:animEffect transition="in" filter="box(in)">
                                      <p:cBhvr>
                                        <p:cTn id="22" dur="500"/>
                                        <p:tgtEl>
                                          <p:spTgt spid="11694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69443"/>
                                        </p:tgtEl>
                                        <p:attrNameLst>
                                          <p:attrName>style.visibility</p:attrName>
                                        </p:attrNameLst>
                                      </p:cBhvr>
                                      <p:to>
                                        <p:strVal val="visible"/>
                                      </p:to>
                                    </p:set>
                                    <p:animEffect transition="in" filter="box(in)">
                                      <p:cBhvr>
                                        <p:cTn id="27" dur="500"/>
                                        <p:tgtEl>
                                          <p:spTgt spid="116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39" grpId="0" animBg="1"/>
      <p:bldP spid="1169440" grpId="0" animBg="1"/>
      <p:bldP spid="1169441" grpId="0" animBg="1"/>
      <p:bldP spid="1169442" grpId="0" animBg="1"/>
      <p:bldP spid="11694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p:txBody>
          <a:bodyPr/>
          <a:lstStyle/>
          <a:p>
            <a:r>
              <a:rPr lang="en-US" altLang="zh-TW" smtClean="0"/>
              <a:t>Context Switching</a:t>
            </a:r>
            <a:endParaRPr lang="zh-TW" altLang="en-US"/>
          </a:p>
        </p:txBody>
      </p:sp>
      <p:sp>
        <p:nvSpPr>
          <p:cNvPr id="1201155" name="Rectangle 3"/>
          <p:cNvSpPr>
            <a:spLocks noGrp="1" noChangeArrowheads="1"/>
          </p:cNvSpPr>
          <p:nvPr>
            <p:ph type="body" idx="1"/>
          </p:nvPr>
        </p:nvSpPr>
        <p:spPr/>
        <p:txBody>
          <a:bodyPr/>
          <a:lstStyle/>
          <a:p>
            <a:r>
              <a:rPr lang="en-US" altLang="zh-TW" dirty="0" smtClean="0"/>
              <a:t>A task A will stop running and call scheduler if:</a:t>
            </a:r>
          </a:p>
          <a:p>
            <a:pPr lvl="1"/>
            <a:r>
              <a:rPr lang="en-US" altLang="zh-TW" dirty="0" smtClean="0"/>
              <a:t>It calls a blocking function</a:t>
            </a:r>
          </a:p>
          <a:p>
            <a:pPr lvl="1"/>
            <a:r>
              <a:rPr lang="en-US" altLang="zh-TW" dirty="0" smtClean="0"/>
              <a:t>Its time slice expires (Round Robin)</a:t>
            </a:r>
          </a:p>
          <a:p>
            <a:pPr lvl="1"/>
            <a:r>
              <a:rPr lang="en-US" altLang="zh-TW" dirty="0" smtClean="0"/>
              <a:t>A higher priority task is made ready</a:t>
            </a:r>
          </a:p>
          <a:p>
            <a:r>
              <a:rPr lang="en-US" altLang="zh-TW" dirty="0" smtClean="0"/>
              <a:t>An interrupt occurs</a:t>
            </a:r>
          </a:p>
          <a:p>
            <a:r>
              <a:rPr lang="en-US" altLang="zh-TW" dirty="0" smtClean="0"/>
              <a:t>Then:</a:t>
            </a:r>
          </a:p>
          <a:p>
            <a:pPr lvl="1"/>
            <a:r>
              <a:rPr lang="en-US" altLang="zh-TW" dirty="0" smtClean="0"/>
              <a:t>Context of task A is stored</a:t>
            </a:r>
          </a:p>
          <a:p>
            <a:pPr lvl="1"/>
            <a:r>
              <a:rPr lang="en-US" altLang="zh-TW" dirty="0" smtClean="0"/>
              <a:t>Context of highest priority task in ready queue is restored</a:t>
            </a:r>
          </a:p>
          <a:p>
            <a:r>
              <a:rPr lang="en-US" altLang="zh-TW" dirty="0" smtClean="0"/>
              <a:t>Task A is put at the end of ready or wait queue,</a:t>
            </a:r>
          </a:p>
          <a:p>
            <a:pPr lvl="1"/>
            <a:r>
              <a:rPr lang="en-US" altLang="zh-TW" dirty="0" smtClean="0"/>
              <a:t>If called a blocking function, is put in wait queue</a:t>
            </a:r>
          </a:p>
          <a:p>
            <a:pPr lvl="1"/>
            <a:r>
              <a:rPr lang="en-US" altLang="zh-TW" dirty="0" smtClean="0"/>
              <a:t>Else is put back in ready queue </a:t>
            </a:r>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6509934F-E1BB-4A55-9848-CAA2A2DA0151}" type="slidenum">
              <a:rPr lang="zh-TW" altLang="en-US" smtClean="0"/>
              <a:pPr/>
              <a:t>20</a:t>
            </a:fld>
            <a:endParaRPr lang="zh-TW" altLang="zh-TW"/>
          </a:p>
        </p:txBody>
      </p:sp>
    </p:spTree>
    <p:extLst>
      <p:ext uri="{BB962C8B-B14F-4D97-AF65-F5344CB8AC3E}">
        <p14:creationId xmlns:p14="http://schemas.microsoft.com/office/powerpoint/2010/main" val="1006525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p:txBody>
          <a:bodyPr/>
          <a:lstStyle/>
          <a:p>
            <a:r>
              <a:rPr lang="en-US" altLang="zh-TW" smtClean="0"/>
              <a:t>Preemption</a:t>
            </a:r>
            <a:endParaRPr lang="zh-TW" altLang="en-US"/>
          </a:p>
        </p:txBody>
      </p:sp>
      <p:sp>
        <p:nvSpPr>
          <p:cNvPr id="1202179" name="Rectangle 3"/>
          <p:cNvSpPr>
            <a:spLocks noGrp="1" noChangeArrowheads="1"/>
          </p:cNvSpPr>
          <p:nvPr>
            <p:ph type="body" idx="1"/>
          </p:nvPr>
        </p:nvSpPr>
        <p:spPr/>
        <p:txBody>
          <a:bodyPr/>
          <a:lstStyle/>
          <a:p>
            <a:r>
              <a:rPr lang="en-US" altLang="zh-TW" smtClean="0"/>
              <a:t>Preemption occurs when a higher-priority task becomes ready, and thus becomes active</a:t>
            </a:r>
          </a:p>
          <a:p>
            <a:pPr lvl="1"/>
            <a:r>
              <a:rPr lang="en-US" altLang="zh-TW" smtClean="0"/>
              <a:t>The previously active task is still ready, but is no longer the active task</a:t>
            </a:r>
          </a:p>
          <a:p>
            <a:r>
              <a:rPr lang="en-US" altLang="zh-TW" smtClean="0"/>
              <a:t>Occurs when:</a:t>
            </a:r>
          </a:p>
          <a:p>
            <a:pPr lvl="1"/>
            <a:r>
              <a:rPr lang="en-US" altLang="zh-TW" smtClean="0"/>
              <a:t>An interrupt handler causes a higher-priority task to become ready </a:t>
            </a:r>
          </a:p>
          <a:p>
            <a:pPr lvl="1"/>
            <a:r>
              <a:rPr lang="en-US" altLang="zh-TW" smtClean="0"/>
              <a:t>Active task makes a higher-priority task ready</a:t>
            </a:r>
          </a:p>
          <a:p>
            <a:endParaRPr lang="zh-TW" altLang="en-US"/>
          </a:p>
        </p:txBody>
      </p:sp>
      <p:sp>
        <p:nvSpPr>
          <p:cNvPr id="5" name="投影片編號版面配置區 5"/>
          <p:cNvSpPr>
            <a:spLocks noGrp="1"/>
          </p:cNvSpPr>
          <p:nvPr>
            <p:ph type="sldNum" sz="quarter" idx="11"/>
          </p:nvPr>
        </p:nvSpPr>
        <p:spPr>
          <a:xfrm>
            <a:off x="6731000" y="6229350"/>
            <a:ext cx="1905000" cy="457200"/>
          </a:xfrm>
        </p:spPr>
        <p:txBody>
          <a:bodyPr/>
          <a:lstStyle/>
          <a:p>
            <a:fld id="{CECD8879-CA3A-4BDF-A968-0CC646ED6DB6}" type="slidenum">
              <a:rPr lang="zh-TW" altLang="en-US" smtClean="0"/>
              <a:pPr/>
              <a:t>21</a:t>
            </a:fld>
            <a:endParaRPr lang="zh-TW" altLang="zh-TW"/>
          </a:p>
        </p:txBody>
      </p:sp>
    </p:spTree>
    <p:extLst>
      <p:ext uri="{BB962C8B-B14F-4D97-AF65-F5344CB8AC3E}">
        <p14:creationId xmlns:p14="http://schemas.microsoft.com/office/powerpoint/2010/main" val="1674849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556" name="Rectangle 116"/>
          <p:cNvSpPr>
            <a:spLocks noGrp="1" noChangeArrowheads="1"/>
          </p:cNvSpPr>
          <p:nvPr>
            <p:ph type="title"/>
          </p:nvPr>
        </p:nvSpPr>
        <p:spPr/>
        <p:txBody>
          <a:bodyPr/>
          <a:lstStyle/>
          <a:p>
            <a:r>
              <a:rPr lang="en-US" altLang="zh-TW" smtClean="0"/>
              <a:t>Common Calls for Task Scheduling</a:t>
            </a:r>
            <a:endParaRPr lang="en-US" altLang="zh-TW"/>
          </a:p>
        </p:txBody>
      </p:sp>
      <p:sp>
        <p:nvSpPr>
          <p:cNvPr id="36" name="投影片編號版面配置區 5"/>
          <p:cNvSpPr>
            <a:spLocks noGrp="1"/>
          </p:cNvSpPr>
          <p:nvPr>
            <p:ph type="sldNum" sz="quarter" idx="11"/>
          </p:nvPr>
        </p:nvSpPr>
        <p:spPr/>
        <p:txBody>
          <a:bodyPr/>
          <a:lstStyle/>
          <a:p>
            <a:fld id="{4362E010-3B0E-41F4-BE38-F0301A89E128}" type="slidenum">
              <a:rPr lang="zh-TW" altLang="en-US" smtClean="0"/>
              <a:pPr/>
              <a:t>22</a:t>
            </a:fld>
            <a:endParaRPr lang="zh-TW" altLang="zh-TW"/>
          </a:p>
        </p:txBody>
      </p:sp>
      <p:graphicFrame>
        <p:nvGraphicFramePr>
          <p:cNvPr id="1213561" name="Group 121"/>
          <p:cNvGraphicFramePr>
            <a:graphicFrameLocks noGrp="1"/>
          </p:cNvGraphicFramePr>
          <p:nvPr>
            <p:ph idx="4294967295"/>
            <p:extLst>
              <p:ext uri="{D42A27DB-BD31-4B8C-83A1-F6EECF244321}">
                <p14:modId xmlns:p14="http://schemas.microsoft.com/office/powerpoint/2010/main" val="525677243"/>
              </p:ext>
            </p:extLst>
          </p:nvPr>
        </p:nvGraphicFramePr>
        <p:xfrm>
          <a:off x="179512" y="1174968"/>
          <a:ext cx="8856984" cy="4846320"/>
        </p:xfrm>
        <a:graphic>
          <a:graphicData uri="http://schemas.openxmlformats.org/drawingml/2006/table">
            <a:tbl>
              <a:tblPr/>
              <a:tblGrid>
                <a:gridCol w="3960440"/>
                <a:gridCol w="4896544"/>
              </a:tblGrid>
              <a:tr h="1011238">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_</a:t>
                      </a:r>
                      <a:r>
                        <a:rPr kumimoji="0" lang="en-US" altLang="zh-TW" sz="2400" b="0" i="0" u="none" strike="noStrike" cap="none" normalizeH="0" baseline="0" dirty="0" err="1" smtClean="0">
                          <a:ln>
                            <a:noFill/>
                          </a:ln>
                          <a:solidFill>
                            <a:schemeClr val="tx1"/>
                          </a:solidFill>
                          <a:effectLst/>
                          <a:latin typeface="+mn-lt"/>
                          <a:ea typeface="新細明體" panose="02020500000000000000" pitchFamily="18" charset="-120"/>
                          <a:cs typeface="Tahoma" panose="020B0604030504040204" pitchFamily="34" charset="0"/>
                        </a:rPr>
                        <a:t>sched_yield</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822325"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230313"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383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46288"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034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606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178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750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Moves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active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task to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end </a:t>
                      </a: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of its ready queue, which yields the processor to the next ready task of equal priority.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_task_block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Blocks the task.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_task_get_priority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Gets a task's priority.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_task_ready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Makes a task ready.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_task_set_priority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Sets a task's priority.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_task_start_preemption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822325"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230313"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383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46288"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034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606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178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75088"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Re-enables preemption for the task.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_sched_set_policy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Sets the scheduling policy.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_sched_set_rr_interval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Sets the time slice in milliseconds.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新細明體" panose="02020500000000000000" pitchFamily="18" charset="-120"/>
                          <a:cs typeface="Tahoma" panose="020B0604030504040204" pitchFamily="34" charset="0"/>
                        </a:rPr>
                        <a:t>_sched_set_rr_interval_ticks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5621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19812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4384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895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352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10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新細明體" panose="02020500000000000000" pitchFamily="18" charset="-120"/>
                          <a:cs typeface="Tahoma" panose="020B0604030504040204" pitchFamily="34" charset="0"/>
                        </a:rPr>
                        <a:t>Sets the time slice in tick time.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78430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en-US" altLang="zh-TW" dirty="0" smtClean="0"/>
              <a:t>Board Support Package (BSP)</a:t>
            </a:r>
            <a:endParaRPr lang="zh-TW" altLang="en-US" dirty="0"/>
          </a:p>
        </p:txBody>
      </p:sp>
      <p:sp>
        <p:nvSpPr>
          <p:cNvPr id="9" name="文字版面配置區 8"/>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23</a:t>
            </a:fld>
            <a:endParaRPr lang="zh-TW" altLang="zh-TW"/>
          </a:p>
        </p:txBody>
      </p:sp>
    </p:spTree>
    <p:extLst>
      <p:ext uri="{BB962C8B-B14F-4D97-AF65-F5344CB8AC3E}">
        <p14:creationId xmlns:p14="http://schemas.microsoft.com/office/powerpoint/2010/main" val="4184674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a:t>What is a Board Support </a:t>
            </a:r>
            <a:r>
              <a:rPr lang="en-US" altLang="zh-TW" dirty="0" smtClean="0"/>
              <a:t>Package? </a:t>
            </a:r>
            <a:endParaRPr lang="zh-TW" altLang="en-US" dirty="0"/>
          </a:p>
        </p:txBody>
      </p:sp>
      <p:sp>
        <p:nvSpPr>
          <p:cNvPr id="3" name="內容版面配置區 2"/>
          <p:cNvSpPr>
            <a:spLocks noGrp="1"/>
          </p:cNvSpPr>
          <p:nvPr>
            <p:ph idx="1"/>
          </p:nvPr>
        </p:nvSpPr>
        <p:spPr/>
        <p:txBody>
          <a:bodyPr/>
          <a:lstStyle/>
          <a:p>
            <a:r>
              <a:rPr lang="en-US" altLang="zh-TW" dirty="0" smtClean="0"/>
              <a:t>Startup code for the processor</a:t>
            </a:r>
          </a:p>
          <a:p>
            <a:r>
              <a:rPr lang="en-US" altLang="zh-TW" dirty="0" smtClean="0"/>
              <a:t>Initialize memory, clock, </a:t>
            </a:r>
            <a:br>
              <a:rPr lang="en-US" altLang="zh-TW" dirty="0" smtClean="0"/>
            </a:br>
            <a:r>
              <a:rPr lang="en-US" altLang="zh-TW" dirty="0" smtClean="0"/>
              <a:t>interrupt controller</a:t>
            </a:r>
          </a:p>
          <a:p>
            <a:r>
              <a:rPr lang="en-US" altLang="zh-TW" dirty="0" smtClean="0"/>
              <a:t>All the drivers needed with the </a:t>
            </a:r>
            <a:br>
              <a:rPr lang="en-US" altLang="zh-TW" dirty="0" smtClean="0"/>
            </a:br>
            <a:r>
              <a:rPr lang="en-US" altLang="zh-TW" dirty="0" smtClean="0"/>
              <a:t>proper settings</a:t>
            </a:r>
          </a:p>
          <a:p>
            <a:endParaRPr lang="zh-TW" altLang="en-US"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24</a:t>
            </a:fld>
            <a:endParaRPr lang="zh-TW" altLang="zh-TW"/>
          </a:p>
        </p:txBody>
      </p:sp>
      <p:pic>
        <p:nvPicPr>
          <p:cNvPr id="8" name="圖片 7"/>
          <p:cNvPicPr>
            <a:picLocks noChangeAspect="1"/>
          </p:cNvPicPr>
          <p:nvPr/>
        </p:nvPicPr>
        <p:blipFill>
          <a:blip r:embed="rId2" cstate="print"/>
          <a:stretch>
            <a:fillRect/>
          </a:stretch>
        </p:blipFill>
        <p:spPr>
          <a:xfrm>
            <a:off x="5652120" y="1052736"/>
            <a:ext cx="3353535" cy="5030438"/>
          </a:xfrm>
          <a:prstGeom prst="rect">
            <a:avLst/>
          </a:prstGeom>
        </p:spPr>
      </p:pic>
    </p:spTree>
    <p:extLst>
      <p:ext uri="{BB962C8B-B14F-4D97-AF65-F5344CB8AC3E}">
        <p14:creationId xmlns:p14="http://schemas.microsoft.com/office/powerpoint/2010/main" val="1244870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MQX BSP</a:t>
            </a:r>
            <a:endParaRPr lang="zh-TW" altLang="en-US" dirty="0"/>
          </a:p>
        </p:txBody>
      </p:sp>
      <p:sp>
        <p:nvSpPr>
          <p:cNvPr id="3" name="內容版面配置區 2"/>
          <p:cNvSpPr>
            <a:spLocks noGrp="1"/>
          </p:cNvSpPr>
          <p:nvPr>
            <p:ph idx="1"/>
          </p:nvPr>
        </p:nvSpPr>
        <p:spPr/>
        <p:txBody>
          <a:bodyPr/>
          <a:lstStyle/>
          <a:p>
            <a:r>
              <a:rPr lang="en-US" altLang="zh-TW" dirty="0" smtClean="0"/>
              <a:t>Initializes microprocessor and board</a:t>
            </a:r>
          </a:p>
          <a:p>
            <a:pPr lvl="1"/>
            <a:r>
              <a:rPr lang="en-US" altLang="zh-TW" dirty="0" smtClean="0"/>
              <a:t>Clocks, memory interface, core registers</a:t>
            </a:r>
          </a:p>
          <a:p>
            <a:r>
              <a:rPr lang="en-US" altLang="zh-TW" dirty="0" smtClean="0"/>
              <a:t>Defines board specific parameters</a:t>
            </a:r>
          </a:p>
          <a:p>
            <a:pPr lvl="1"/>
            <a:r>
              <a:rPr lang="en-US" altLang="zh-TW" dirty="0" smtClean="0"/>
              <a:t>Clocks, memory parameters, interrupt usage, driver parameters/enabling, MQX limits, IO pin definitions, ...</a:t>
            </a:r>
          </a:p>
          <a:p>
            <a:r>
              <a:rPr lang="en-US" altLang="zh-TW" dirty="0" smtClean="0"/>
              <a:t>Presents board-specific API to IO drivers and application</a:t>
            </a:r>
          </a:p>
          <a:p>
            <a:pPr lvl="1"/>
            <a:r>
              <a:rPr lang="en-US" altLang="zh-TW" dirty="0" smtClean="0"/>
              <a:t>Timer ISR functions used by MQX scheduler, IO pin initializations</a:t>
            </a:r>
          </a:p>
          <a:p>
            <a:r>
              <a:rPr lang="en-US" altLang="zh-TW" dirty="0" smtClean="0"/>
              <a:t>Installs and initializes device drivers (selected by </a:t>
            </a:r>
            <a:r>
              <a:rPr lang="en-US" altLang="zh-TW" dirty="0" err="1" smtClean="0"/>
              <a:t>user_config.h</a:t>
            </a:r>
            <a:r>
              <a:rPr lang="en-US" altLang="zh-TW" dirty="0" smtClean="0"/>
              <a:t>)</a:t>
            </a:r>
          </a:p>
          <a:p>
            <a:endParaRPr lang="zh-TW" altLang="en-US"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25</a:t>
            </a:fld>
            <a:endParaRPr lang="zh-TW" altLang="zh-TW"/>
          </a:p>
        </p:txBody>
      </p:sp>
    </p:spTree>
    <p:extLst>
      <p:ext uri="{BB962C8B-B14F-4D97-AF65-F5344CB8AC3E}">
        <p14:creationId xmlns:p14="http://schemas.microsoft.com/office/powerpoint/2010/main" val="2823937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p:txBody>
          <a:bodyPr/>
          <a:lstStyle/>
          <a:p>
            <a:pPr algn="ctr" eaLnBrk="1" hangingPunct="1"/>
            <a:r>
              <a:rPr lang="en-US" altLang="zh-TW" dirty="0" smtClean="0"/>
              <a:t>Use GPIO</a:t>
            </a:r>
            <a:endParaRPr lang="zh-TW" altLang="en-US" dirty="0" smtClean="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3421DCBF-8D95-4C36-BB08-7CDDC5098F36}" type="slidenum">
              <a:rPr lang="zh-TW" altLang="en-US" smtClean="0"/>
              <a:pPr/>
              <a:t>26</a:t>
            </a:fld>
            <a:endParaRPr lang="zh-TW" altLang="zh-TW"/>
          </a:p>
        </p:txBody>
      </p:sp>
    </p:spTree>
    <p:extLst>
      <p:ext uri="{BB962C8B-B14F-4D97-AF65-F5344CB8AC3E}">
        <p14:creationId xmlns:p14="http://schemas.microsoft.com/office/powerpoint/2010/main" val="1577604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p:txBody>
          <a:bodyPr/>
          <a:lstStyle/>
          <a:p>
            <a:pPr eaLnBrk="1" hangingPunct="1"/>
            <a:r>
              <a:rPr lang="en-US" altLang="zh-TW" dirty="0" smtClean="0"/>
              <a:t>Initialize </a:t>
            </a:r>
            <a:r>
              <a:rPr lang="en-US" altLang="zh-TW" dirty="0" smtClean="0"/>
              <a:t>LED</a:t>
            </a:r>
            <a:endParaRPr lang="zh-TW" altLang="en-US" dirty="0" smtClean="0"/>
          </a:p>
        </p:txBody>
      </p:sp>
      <p:sp>
        <p:nvSpPr>
          <p:cNvPr id="34818" name="內容版面配置區 2"/>
          <p:cNvSpPr>
            <a:spLocks noGrp="1"/>
          </p:cNvSpPr>
          <p:nvPr>
            <p:ph idx="1"/>
          </p:nvPr>
        </p:nvSpPr>
        <p:spPr/>
        <p:txBody>
          <a:bodyPr/>
          <a:lstStyle/>
          <a:p>
            <a:pPr marL="0" indent="0" eaLnBrk="1" hangingPunct="1">
              <a:buNone/>
            </a:pPr>
            <a:r>
              <a:rPr lang="en-US" altLang="zh-TW" dirty="0" smtClean="0"/>
              <a:t>#if defined BSP_LED1</a:t>
            </a:r>
            <a:br>
              <a:rPr lang="en-US" altLang="zh-TW" dirty="0" smtClean="0"/>
            </a:br>
            <a:r>
              <a:rPr lang="en-US" altLang="zh-TW" dirty="0" smtClean="0"/>
              <a:t>        #define PIN_LED1</a:t>
            </a:r>
            <a:br>
              <a:rPr lang="en-US" altLang="zh-TW" dirty="0" smtClean="0"/>
            </a:br>
            <a:r>
              <a:rPr lang="en-US" altLang="zh-TW" dirty="0" smtClean="0"/>
              <a:t>        GPIO_PIN_STRUCT pin_led1[] = {</a:t>
            </a:r>
            <a:br>
              <a:rPr lang="en-US" altLang="zh-TW" dirty="0" smtClean="0"/>
            </a:br>
            <a:r>
              <a:rPr lang="en-US" altLang="zh-TW" dirty="0" smtClean="0"/>
              <a:t>                BSP_LED1,</a:t>
            </a:r>
            <a:br>
              <a:rPr lang="en-US" altLang="zh-TW" dirty="0" smtClean="0"/>
            </a:br>
            <a:r>
              <a:rPr lang="en-US" altLang="zh-TW" dirty="0" smtClean="0"/>
              <a:t>                GPIO_LIST_END</a:t>
            </a:r>
            <a:br>
              <a:rPr lang="en-US" altLang="zh-TW" dirty="0" smtClean="0"/>
            </a:br>
            <a:r>
              <a:rPr lang="en-US" altLang="zh-TW" dirty="0" smtClean="0"/>
              <a:t>        };</a:t>
            </a:r>
            <a:br>
              <a:rPr lang="en-US" altLang="zh-TW" dirty="0" smtClean="0"/>
            </a:br>
            <a:r>
              <a:rPr lang="en-US" altLang="zh-TW" dirty="0" smtClean="0"/>
              <a:t>#</a:t>
            </a:r>
            <a:r>
              <a:rPr lang="en-US" altLang="zh-TW" dirty="0" err="1" smtClean="0"/>
              <a:t>endif</a:t>
            </a:r>
            <a:endParaRPr lang="en-US" altLang="zh-TW" dirty="0" smtClean="0"/>
          </a:p>
          <a:p>
            <a:pPr eaLnBrk="1" hangingPunct="1"/>
            <a:endParaRPr lang="en-US" altLang="zh-TW" dirty="0" smtClean="0"/>
          </a:p>
          <a:p>
            <a:pPr eaLnBrk="1" hangingPunct="1"/>
            <a:r>
              <a:rPr lang="en-US" altLang="zh-TW" b="1" dirty="0" smtClean="0"/>
              <a:t>PSP, BSP</a:t>
            </a:r>
            <a:r>
              <a:rPr lang="en-US" altLang="zh-TW" b="1" dirty="0" smtClean="0">
                <a:sym typeface="Wingdings" pitchFamily="2" charset="2"/>
              </a:rPr>
              <a:t>twrk60d100m User </a:t>
            </a:r>
            <a:r>
              <a:rPr lang="en-US" altLang="zh-TW" b="1" dirty="0" err="1" smtClean="0">
                <a:sym typeface="Wingdings" pitchFamily="2" charset="2"/>
              </a:rPr>
              <a:t>Config</a:t>
            </a:r>
            <a:r>
              <a:rPr lang="en-US" altLang="zh-TW" b="1" dirty="0" smtClean="0">
                <a:sym typeface="Wingdings" pitchFamily="2" charset="2"/>
              </a:rPr>
              <a:t></a:t>
            </a:r>
            <a:br>
              <a:rPr lang="en-US" altLang="zh-TW" b="1" dirty="0" smtClean="0">
                <a:sym typeface="Wingdings" pitchFamily="2" charset="2"/>
              </a:rPr>
            </a:br>
            <a:r>
              <a:rPr lang="en-US" altLang="zh-TW" b="1" dirty="0" err="1" smtClean="0">
                <a:sym typeface="Wingdings" pitchFamily="2" charset="2"/>
              </a:rPr>
              <a:t>user_config.h</a:t>
            </a:r>
            <a:r>
              <a:rPr lang="en-US" altLang="zh-TW" b="1" dirty="0" smtClean="0">
                <a:sym typeface="Wingdings" pitchFamily="2" charset="2"/>
              </a:rPr>
              <a:t></a:t>
            </a:r>
            <a:r>
              <a:rPr lang="en-US" altLang="zh-TW" b="1" dirty="0" smtClean="0"/>
              <a:t>#define BSPCFG_ENABLE_GPIODEV    1</a:t>
            </a:r>
            <a:endParaRPr lang="zh-TW" altLang="en-US" dirty="0" smtClean="0"/>
          </a:p>
          <a:p>
            <a:pPr eaLnBrk="1" hangingPunct="1"/>
            <a:endParaRPr lang="zh-TW" altLang="en-US" dirty="0" smtClean="0"/>
          </a:p>
        </p:txBody>
      </p:sp>
      <p:sp>
        <p:nvSpPr>
          <p:cNvPr id="2" name="投影片編號版面配置區 1"/>
          <p:cNvSpPr>
            <a:spLocks noGrp="1"/>
          </p:cNvSpPr>
          <p:nvPr>
            <p:ph type="sldNum" sz="quarter" idx="11"/>
          </p:nvPr>
        </p:nvSpPr>
        <p:spPr/>
        <p:txBody>
          <a:bodyPr/>
          <a:lstStyle/>
          <a:p>
            <a:fld id="{8E0E5158-C86D-4FBE-8AA1-8CB99B8A8A8C}" type="slidenum">
              <a:rPr lang="zh-TW" altLang="en-US" smtClean="0"/>
              <a:pPr/>
              <a:t>27</a:t>
            </a:fld>
            <a:endParaRPr lang="zh-TW" altLang="zh-TW"/>
          </a:p>
        </p:txBody>
      </p:sp>
    </p:spTree>
    <p:extLst>
      <p:ext uri="{BB962C8B-B14F-4D97-AF65-F5344CB8AC3E}">
        <p14:creationId xmlns:p14="http://schemas.microsoft.com/office/powerpoint/2010/main" val="3408506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p:txBody>
          <a:bodyPr/>
          <a:lstStyle/>
          <a:p>
            <a:r>
              <a:rPr lang="en-US" altLang="zh-TW" dirty="0" smtClean="0"/>
              <a:t>Turn on the LED</a:t>
            </a:r>
            <a:endParaRPr lang="zh-TW" altLang="en-US" dirty="0" smtClean="0"/>
          </a:p>
        </p:txBody>
      </p:sp>
      <p:sp>
        <p:nvSpPr>
          <p:cNvPr id="35842" name="內容版面配置區 2"/>
          <p:cNvSpPr>
            <a:spLocks noGrp="1"/>
          </p:cNvSpPr>
          <p:nvPr>
            <p:ph idx="1"/>
          </p:nvPr>
        </p:nvSpPr>
        <p:spPr/>
        <p:txBody>
          <a:bodyPr/>
          <a:lstStyle/>
          <a:p>
            <a:pPr marL="0" indent="0">
              <a:buNone/>
            </a:pPr>
            <a:r>
              <a:rPr lang="en-US" altLang="zh-TW" dirty="0" smtClean="0"/>
              <a:t>/* </a:t>
            </a:r>
            <a:r>
              <a:rPr lang="en-US" altLang="zh-TW" dirty="0" smtClean="0"/>
              <a:t>open </a:t>
            </a:r>
            <a:r>
              <a:rPr lang="en-US" altLang="zh-TW" dirty="0" smtClean="0"/>
              <a:t>device for output */</a:t>
            </a:r>
            <a:br>
              <a:rPr lang="en-US" altLang="zh-TW" dirty="0" smtClean="0"/>
            </a:br>
            <a:r>
              <a:rPr lang="en-US" altLang="zh-TW" dirty="0" smtClean="0"/>
              <a:t>port_file_led1 = </a:t>
            </a:r>
            <a:r>
              <a:rPr lang="en-US" altLang="zh-TW" dirty="0" err="1" smtClean="0"/>
              <a:t>fopen</a:t>
            </a:r>
            <a:r>
              <a:rPr lang="en-US" altLang="zh-TW" dirty="0" smtClean="0"/>
              <a:t>("</a:t>
            </a:r>
            <a:r>
              <a:rPr lang="en-US" altLang="zh-TW" dirty="0" err="1" smtClean="0"/>
              <a:t>gpio:write</a:t>
            </a:r>
            <a:r>
              <a:rPr lang="en-US" altLang="zh-TW" dirty="0" smtClean="0"/>
              <a:t>", (char *) NULL);</a:t>
            </a:r>
            <a:br>
              <a:rPr lang="en-US" altLang="zh-TW" dirty="0" smtClean="0"/>
            </a:br>
            <a:r>
              <a:rPr lang="en-US" altLang="zh-TW" dirty="0" smtClean="0"/>
              <a:t/>
            </a:r>
            <a:br>
              <a:rPr lang="en-US" altLang="zh-TW" dirty="0" smtClean="0"/>
            </a:br>
            <a:r>
              <a:rPr lang="en-US" altLang="zh-TW" dirty="0" smtClean="0"/>
              <a:t>/* add pins/signals to the existing file */    </a:t>
            </a:r>
            <a:r>
              <a:rPr lang="en-US" altLang="zh-TW" dirty="0" err="1" smtClean="0"/>
              <a:t>ioctl</a:t>
            </a:r>
            <a:r>
              <a:rPr lang="en-US" altLang="zh-TW" dirty="0" smtClean="0"/>
              <a:t>(port_file_led1, GPIO_IOCTL_ADD_PINS,</a:t>
            </a:r>
            <a:br>
              <a:rPr lang="en-US" altLang="zh-TW" dirty="0" smtClean="0"/>
            </a:br>
            <a:r>
              <a:rPr lang="en-US" altLang="zh-TW" dirty="0" smtClean="0"/>
              <a:t>             &amp;pin_led1 );</a:t>
            </a:r>
            <a:br>
              <a:rPr lang="en-US" altLang="zh-TW" dirty="0" smtClean="0"/>
            </a:br>
            <a:r>
              <a:rPr lang="en-US" altLang="zh-TW" dirty="0" smtClean="0"/>
              <a:t/>
            </a:r>
            <a:br>
              <a:rPr lang="en-US" altLang="zh-TW" dirty="0" smtClean="0"/>
            </a:br>
            <a:r>
              <a:rPr lang="en-US" altLang="zh-TW" dirty="0" smtClean="0"/>
              <a:t>/* write logical 0 to all signals in the file (fast) */    </a:t>
            </a:r>
            <a:br>
              <a:rPr lang="en-US" altLang="zh-TW" dirty="0" smtClean="0"/>
            </a:br>
            <a:r>
              <a:rPr lang="en-US" altLang="zh-TW" dirty="0" err="1" smtClean="0"/>
              <a:t>ioctl</a:t>
            </a:r>
            <a:r>
              <a:rPr lang="en-US" altLang="zh-TW" dirty="0" smtClean="0"/>
              <a:t>(port_file_led1, GPIO_IOCTL_WRITE_LOG0, NULL );</a:t>
            </a:r>
            <a:endParaRPr lang="zh-TW" altLang="en-US" dirty="0" smtClean="0"/>
          </a:p>
        </p:txBody>
      </p:sp>
      <p:sp>
        <p:nvSpPr>
          <p:cNvPr id="2" name="投影片編號版面配置區 1"/>
          <p:cNvSpPr>
            <a:spLocks noGrp="1"/>
          </p:cNvSpPr>
          <p:nvPr>
            <p:ph type="sldNum" sz="quarter" idx="11"/>
          </p:nvPr>
        </p:nvSpPr>
        <p:spPr/>
        <p:txBody>
          <a:bodyPr/>
          <a:lstStyle/>
          <a:p>
            <a:fld id="{8E0E5158-C86D-4FBE-8AA1-8CB99B8A8A8C}" type="slidenum">
              <a:rPr lang="zh-TW" altLang="en-US" smtClean="0"/>
              <a:pPr/>
              <a:t>28</a:t>
            </a:fld>
            <a:endParaRPr lang="zh-TW" altLang="zh-TW" dirty="0"/>
          </a:p>
        </p:txBody>
      </p:sp>
    </p:spTree>
    <p:extLst>
      <p:ext uri="{BB962C8B-B14F-4D97-AF65-F5344CB8AC3E}">
        <p14:creationId xmlns:p14="http://schemas.microsoft.com/office/powerpoint/2010/main" val="3095315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p:txBody>
          <a:bodyPr/>
          <a:lstStyle/>
          <a:p>
            <a:r>
              <a:rPr lang="en-US" altLang="zh-TW" smtClean="0"/>
              <a:t>MQX Tasks</a:t>
            </a:r>
            <a:endParaRPr lang="en-US" altLang="zh-TW"/>
          </a:p>
        </p:txBody>
      </p:sp>
      <p:sp>
        <p:nvSpPr>
          <p:cNvPr id="1195011" name="Rectangle 3"/>
          <p:cNvSpPr>
            <a:spLocks noGrp="1" noChangeArrowheads="1"/>
          </p:cNvSpPr>
          <p:nvPr>
            <p:ph type="body" idx="1"/>
          </p:nvPr>
        </p:nvSpPr>
        <p:spPr/>
        <p:txBody>
          <a:bodyPr/>
          <a:lstStyle/>
          <a:p>
            <a:r>
              <a:rPr lang="en-US" altLang="zh-TW" dirty="0" smtClean="0"/>
              <a:t>Multiple tasks, created from same or different task template, can coexist</a:t>
            </a:r>
          </a:p>
          <a:p>
            <a:pPr lvl="1"/>
            <a:r>
              <a:rPr lang="en-US" altLang="zh-TW" dirty="0" smtClean="0"/>
              <a:t>MQX maintains each instance by saving its </a:t>
            </a:r>
            <a:r>
              <a:rPr lang="en-US" altLang="zh-TW" dirty="0" smtClean="0">
                <a:solidFill>
                  <a:srgbClr val="FF0000"/>
                </a:solidFill>
              </a:rPr>
              <a:t>context</a:t>
            </a:r>
            <a:r>
              <a:rPr lang="en-US" altLang="zh-TW" dirty="0" smtClean="0"/>
              <a:t>:   program counter, registers, and stack. </a:t>
            </a:r>
          </a:p>
          <a:p>
            <a:pPr lvl="1"/>
            <a:r>
              <a:rPr lang="en-US" altLang="zh-TW" dirty="0" smtClean="0"/>
              <a:t>Each task has an application-unique 32-bit task ID, which MQX and other tasks use to identify the task.</a:t>
            </a:r>
          </a:p>
          <a:p>
            <a:r>
              <a:rPr lang="en-US" altLang="zh-TW" dirty="0" smtClean="0"/>
              <a:t>A task is defined by its </a:t>
            </a:r>
            <a:r>
              <a:rPr lang="en-US" altLang="zh-TW" dirty="0" smtClean="0">
                <a:solidFill>
                  <a:srgbClr val="FF0000"/>
                </a:solidFill>
              </a:rPr>
              <a:t>task descriptor</a:t>
            </a:r>
            <a:r>
              <a:rPr lang="en-US" altLang="zh-TW" dirty="0" smtClean="0"/>
              <a:t>:</a:t>
            </a:r>
          </a:p>
          <a:p>
            <a:pPr lvl="1"/>
            <a:r>
              <a:rPr lang="en-US" altLang="zh-TW" dirty="0" smtClean="0"/>
              <a:t>Task ID</a:t>
            </a:r>
          </a:p>
          <a:p>
            <a:pPr lvl="1"/>
            <a:r>
              <a:rPr lang="en-US" altLang="zh-TW" dirty="0" smtClean="0"/>
              <a:t>Context: program counter, stack, registers</a:t>
            </a:r>
          </a:p>
          <a:p>
            <a:pPr lvl="1"/>
            <a:r>
              <a:rPr lang="en-US" altLang="zh-TW" dirty="0" smtClean="0"/>
              <a:t>Priority</a:t>
            </a:r>
          </a:p>
          <a:p>
            <a:pPr lvl="1"/>
            <a:r>
              <a:rPr lang="en-US" altLang="zh-TW" dirty="0" smtClean="0"/>
              <a:t>Resources and task-specific parameters</a:t>
            </a:r>
          </a:p>
          <a:p>
            <a:pPr lvl="1"/>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4424A6E8-ADBE-44A7-88F6-E17F542C3B76}" type="slidenum">
              <a:rPr lang="zh-TW" altLang="en-US" smtClean="0"/>
              <a:pPr/>
              <a:t>2</a:t>
            </a:fld>
            <a:endParaRPr lang="zh-TW" altLang="zh-TW"/>
          </a:p>
        </p:txBody>
      </p:sp>
    </p:spTree>
    <p:extLst>
      <p:ext uri="{BB962C8B-B14F-4D97-AF65-F5344CB8AC3E}">
        <p14:creationId xmlns:p14="http://schemas.microsoft.com/office/powerpoint/2010/main" val="3589449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p:txBody>
          <a:bodyPr/>
          <a:lstStyle/>
          <a:p>
            <a:r>
              <a:rPr lang="en-US" altLang="zh-TW" smtClean="0"/>
              <a:t>Initialize Button</a:t>
            </a:r>
            <a:endParaRPr lang="zh-TW" altLang="en-US" dirty="0" smtClean="0"/>
          </a:p>
        </p:txBody>
      </p:sp>
      <p:sp>
        <p:nvSpPr>
          <p:cNvPr id="36866" name="內容版面配置區 2"/>
          <p:cNvSpPr>
            <a:spLocks noGrp="1"/>
          </p:cNvSpPr>
          <p:nvPr>
            <p:ph idx="1"/>
          </p:nvPr>
        </p:nvSpPr>
        <p:spPr/>
        <p:txBody>
          <a:bodyPr/>
          <a:lstStyle/>
          <a:p>
            <a:pPr marL="0" indent="0">
              <a:buNone/>
            </a:pPr>
            <a:r>
              <a:rPr lang="en-US" altLang="zh-TW" dirty="0" smtClean="0"/>
              <a:t>#if defined BSP_BUTTON1</a:t>
            </a:r>
            <a:br>
              <a:rPr lang="en-US" altLang="zh-TW" dirty="0" smtClean="0"/>
            </a:br>
            <a:r>
              <a:rPr lang="en-US" altLang="zh-TW" dirty="0" smtClean="0"/>
              <a:t>        #define PIN_BTN1</a:t>
            </a:r>
            <a:br>
              <a:rPr lang="en-US" altLang="zh-TW" dirty="0" smtClean="0"/>
            </a:br>
            <a:r>
              <a:rPr lang="en-US" altLang="zh-TW" dirty="0" smtClean="0"/>
              <a:t>        GPIO_PIN_STRUCT pin_btn1[] = {</a:t>
            </a:r>
            <a:br>
              <a:rPr lang="en-US" altLang="zh-TW" dirty="0" smtClean="0"/>
            </a:br>
            <a:r>
              <a:rPr lang="en-US" altLang="zh-TW" dirty="0" smtClean="0"/>
              <a:t>                BSP_BUTTON1,</a:t>
            </a:r>
            <a:br>
              <a:rPr lang="en-US" altLang="zh-TW" dirty="0" smtClean="0"/>
            </a:br>
            <a:r>
              <a:rPr lang="en-US" altLang="zh-TW" dirty="0" smtClean="0"/>
              <a:t>                GPIO_LIST_END</a:t>
            </a:r>
            <a:br>
              <a:rPr lang="en-US" altLang="zh-TW" dirty="0" smtClean="0"/>
            </a:br>
            <a:r>
              <a:rPr lang="en-US" altLang="zh-TW" dirty="0" smtClean="0"/>
              <a:t>        };</a:t>
            </a:r>
            <a:br>
              <a:rPr lang="en-US" altLang="zh-TW" dirty="0" smtClean="0"/>
            </a:br>
            <a:r>
              <a:rPr lang="en-US" altLang="zh-TW" dirty="0" smtClean="0"/>
              <a:t>#</a:t>
            </a:r>
            <a:r>
              <a:rPr lang="en-US" altLang="zh-TW" dirty="0" err="1" smtClean="0"/>
              <a:t>endif</a:t>
            </a:r>
            <a:endParaRPr lang="zh-TW" altLang="en-US" dirty="0" smtClean="0"/>
          </a:p>
        </p:txBody>
      </p:sp>
      <p:sp>
        <p:nvSpPr>
          <p:cNvPr id="2" name="投影片編號版面配置區 1"/>
          <p:cNvSpPr>
            <a:spLocks noGrp="1"/>
          </p:cNvSpPr>
          <p:nvPr>
            <p:ph type="sldNum" sz="quarter" idx="11"/>
          </p:nvPr>
        </p:nvSpPr>
        <p:spPr/>
        <p:txBody>
          <a:bodyPr/>
          <a:lstStyle/>
          <a:p>
            <a:fld id="{8E0E5158-C86D-4FBE-8AA1-8CB99B8A8A8C}" type="slidenum">
              <a:rPr lang="zh-TW" altLang="en-US" smtClean="0"/>
              <a:pPr/>
              <a:t>29</a:t>
            </a:fld>
            <a:endParaRPr lang="zh-TW" altLang="zh-TW"/>
          </a:p>
        </p:txBody>
      </p:sp>
    </p:spTree>
    <p:extLst>
      <p:ext uri="{BB962C8B-B14F-4D97-AF65-F5344CB8AC3E}">
        <p14:creationId xmlns:p14="http://schemas.microsoft.com/office/powerpoint/2010/main" val="3262627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p:cNvSpPr>
            <a:spLocks noGrp="1"/>
          </p:cNvSpPr>
          <p:nvPr>
            <p:ph type="title"/>
          </p:nvPr>
        </p:nvSpPr>
        <p:spPr/>
        <p:txBody>
          <a:bodyPr/>
          <a:lstStyle/>
          <a:p>
            <a:pPr eaLnBrk="1" hangingPunct="1"/>
            <a:r>
              <a:rPr lang="en-US" altLang="zh-TW" dirty="0" smtClean="0"/>
              <a:t>Check </a:t>
            </a:r>
            <a:r>
              <a:rPr lang="en-US" altLang="zh-TW" dirty="0" smtClean="0"/>
              <a:t>Button Status</a:t>
            </a:r>
            <a:endParaRPr lang="zh-TW" altLang="en-US" dirty="0" smtClean="0"/>
          </a:p>
        </p:txBody>
      </p:sp>
      <p:sp>
        <p:nvSpPr>
          <p:cNvPr id="37890" name="內容版面配置區 2"/>
          <p:cNvSpPr>
            <a:spLocks noGrp="1"/>
          </p:cNvSpPr>
          <p:nvPr>
            <p:ph idx="1"/>
          </p:nvPr>
        </p:nvSpPr>
        <p:spPr/>
        <p:txBody>
          <a:bodyPr/>
          <a:lstStyle/>
          <a:p>
            <a:pPr marL="0" indent="0" eaLnBrk="1" hangingPunct="1">
              <a:buNone/>
            </a:pPr>
            <a:r>
              <a:rPr lang="en-US" altLang="zh-TW" dirty="0" smtClean="0"/>
              <a:t>/* open device for input */</a:t>
            </a:r>
            <a:endParaRPr lang="en-US" altLang="zh-TW" dirty="0"/>
          </a:p>
          <a:p>
            <a:pPr marL="0" indent="0" eaLnBrk="1" hangingPunct="1">
              <a:buNone/>
            </a:pPr>
            <a:r>
              <a:rPr lang="en-US" altLang="zh-TW" dirty="0" smtClean="0"/>
              <a:t>port_file_btn1 </a:t>
            </a:r>
            <a:r>
              <a:rPr lang="en-US" altLang="zh-TW" dirty="0"/>
              <a:t>= </a:t>
            </a:r>
            <a:r>
              <a:rPr lang="en-US" altLang="zh-TW" dirty="0" err="1"/>
              <a:t>fopen</a:t>
            </a:r>
            <a:r>
              <a:rPr lang="en-US" altLang="zh-TW" dirty="0"/>
              <a:t>("</a:t>
            </a:r>
            <a:r>
              <a:rPr lang="en-US" altLang="zh-TW" dirty="0" err="1"/>
              <a:t>gpio:read</a:t>
            </a:r>
            <a:r>
              <a:rPr lang="en-US" altLang="zh-TW" dirty="0"/>
              <a:t>", </a:t>
            </a:r>
            <a:r>
              <a:rPr lang="en-US" altLang="zh-TW" dirty="0" smtClean="0"/>
              <a:t/>
            </a:r>
            <a:br>
              <a:rPr lang="en-US" altLang="zh-TW" dirty="0" smtClean="0"/>
            </a:br>
            <a:r>
              <a:rPr lang="en-US" altLang="zh-TW" dirty="0" smtClean="0"/>
              <a:t>                                             (</a:t>
            </a:r>
            <a:r>
              <a:rPr lang="en-US" altLang="zh-TW" dirty="0"/>
              <a:t>char *) </a:t>
            </a:r>
            <a:r>
              <a:rPr lang="en-US" altLang="zh-TW" dirty="0" smtClean="0"/>
              <a:t> </a:t>
            </a:r>
            <a:r>
              <a:rPr lang="en-US" altLang="zh-TW" dirty="0" smtClean="0"/>
              <a:t>&amp;pin_btn1 );</a:t>
            </a:r>
            <a:br>
              <a:rPr lang="en-US" altLang="zh-TW" dirty="0" smtClean="0"/>
            </a:br>
            <a:r>
              <a:rPr lang="en-US" altLang="zh-TW" dirty="0" smtClean="0"/>
              <a:t/>
            </a:r>
            <a:br>
              <a:rPr lang="en-US" altLang="zh-TW" dirty="0" smtClean="0"/>
            </a:br>
            <a:r>
              <a:rPr lang="en-US" altLang="zh-TW" dirty="0" smtClean="0"/>
              <a:t>/* read status from the input device</a:t>
            </a:r>
            <a:endParaRPr lang="en-US" altLang="zh-TW" dirty="0"/>
          </a:p>
          <a:p>
            <a:pPr marL="0" indent="0" eaLnBrk="1" hangingPunct="1">
              <a:buNone/>
            </a:pPr>
            <a:r>
              <a:rPr lang="en-US" altLang="zh-TW" dirty="0" err="1" smtClean="0"/>
              <a:t>ioctl</a:t>
            </a:r>
            <a:r>
              <a:rPr lang="en-US" altLang="zh-TW" dirty="0" smtClean="0"/>
              <a:t>(port_file_btn1</a:t>
            </a:r>
            <a:r>
              <a:rPr lang="en-US" altLang="zh-TW" dirty="0"/>
              <a:t>, GPIO_IOCTL_READ, </a:t>
            </a:r>
            <a:r>
              <a:rPr lang="en-US" altLang="zh-TW" dirty="0" smtClean="0"/>
              <a:t/>
            </a:r>
            <a:br>
              <a:rPr lang="en-US" altLang="zh-TW" dirty="0" smtClean="0"/>
            </a:br>
            <a:r>
              <a:rPr lang="en-US" altLang="zh-TW" dirty="0" smtClean="0"/>
              <a:t>          (</a:t>
            </a:r>
            <a:r>
              <a:rPr lang="en-US" altLang="zh-TW" dirty="0"/>
              <a:t>char *) </a:t>
            </a:r>
            <a:r>
              <a:rPr lang="en-US" altLang="zh-TW" dirty="0" smtClean="0"/>
              <a:t>&amp;</a:t>
            </a:r>
            <a:r>
              <a:rPr lang="en-US" altLang="zh-TW" dirty="0"/>
              <a:t>pin_btn1);</a:t>
            </a:r>
            <a:endParaRPr lang="zh-TW" altLang="en-US" dirty="0" smtClean="0"/>
          </a:p>
        </p:txBody>
      </p:sp>
      <p:sp>
        <p:nvSpPr>
          <p:cNvPr id="2" name="投影片編號版面配置區 1"/>
          <p:cNvSpPr>
            <a:spLocks noGrp="1"/>
          </p:cNvSpPr>
          <p:nvPr>
            <p:ph type="sldNum" sz="quarter" idx="11"/>
          </p:nvPr>
        </p:nvSpPr>
        <p:spPr/>
        <p:txBody>
          <a:bodyPr/>
          <a:lstStyle/>
          <a:p>
            <a:fld id="{8E0E5158-C86D-4FBE-8AA1-8CB99B8A8A8C}" type="slidenum">
              <a:rPr lang="zh-TW" altLang="en-US" smtClean="0"/>
              <a:pPr/>
              <a:t>30</a:t>
            </a:fld>
            <a:endParaRPr lang="zh-TW" altLang="zh-TW"/>
          </a:p>
        </p:txBody>
      </p:sp>
    </p:spTree>
    <p:extLst>
      <p:ext uri="{BB962C8B-B14F-4D97-AF65-F5344CB8AC3E}">
        <p14:creationId xmlns:p14="http://schemas.microsoft.com/office/powerpoint/2010/main" val="1730445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p:txBody>
          <a:bodyPr/>
          <a:lstStyle/>
          <a:p>
            <a:pPr algn="ctr" eaLnBrk="1" hangingPunct="1"/>
            <a:r>
              <a:rPr lang="en-US" altLang="zh-TW" sz="5000" dirty="0" smtClean="0"/>
              <a:t>Create a New MQX Project</a:t>
            </a:r>
            <a:endParaRPr lang="zh-TW" altLang="en-US" sz="5000" dirty="0" smtClean="0"/>
          </a:p>
        </p:txBody>
      </p:sp>
      <p:sp>
        <p:nvSpPr>
          <p:cNvPr id="3" name="文字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fld id="{3421DCBF-8D95-4C36-BB08-7CDDC5098F36}" type="slidenum">
              <a:rPr lang="zh-TW" altLang="en-US" smtClean="0"/>
              <a:pPr/>
              <a:t>31</a:t>
            </a:fld>
            <a:endParaRPr lang="zh-TW" altLang="zh-TW"/>
          </a:p>
        </p:txBody>
      </p:sp>
    </p:spTree>
    <p:extLst>
      <p:ext uri="{BB962C8B-B14F-4D97-AF65-F5344CB8AC3E}">
        <p14:creationId xmlns:p14="http://schemas.microsoft.com/office/powerpoint/2010/main" val="2773078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8E0E5158-C86D-4FBE-8AA1-8CB99B8A8A8C}" type="slidenum">
              <a:rPr lang="zh-TW" altLang="en-US" smtClean="0"/>
              <a:pPr/>
              <a:t>32</a:t>
            </a:fld>
            <a:endParaRPr lang="zh-TW" altLang="zh-TW"/>
          </a:p>
        </p:txBody>
      </p:sp>
      <p:sp>
        <p:nvSpPr>
          <p:cNvPr id="3" name="標題 2"/>
          <p:cNvSpPr>
            <a:spLocks noGrp="1"/>
          </p:cNvSpPr>
          <p:nvPr>
            <p:ph type="title"/>
          </p:nvPr>
        </p:nvSpPr>
        <p:spPr/>
        <p:txBody>
          <a:bodyPr/>
          <a:lstStyle/>
          <a:p>
            <a:endParaRPr lang="zh-TW" altLang="en-US"/>
          </a:p>
        </p:txBody>
      </p:sp>
      <p:pic>
        <p:nvPicPr>
          <p:cNvPr id="7" name="內容版面配置區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62" y="1052737"/>
            <a:ext cx="8636412" cy="4855610"/>
          </a:xfrm>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484784"/>
            <a:ext cx="3164245" cy="419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向右箭號 7"/>
          <p:cNvSpPr/>
          <p:nvPr/>
        </p:nvSpPr>
        <p:spPr bwMode="auto">
          <a:xfrm>
            <a:off x="3995936" y="2276872"/>
            <a:ext cx="1008112" cy="86409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2571975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33</a:t>
            </a:fld>
            <a:endParaRPr lang="zh-TW" altLang="zh-TW"/>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98582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2416" y="14720"/>
            <a:ext cx="296611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向右箭號 7"/>
          <p:cNvSpPr/>
          <p:nvPr/>
        </p:nvSpPr>
        <p:spPr bwMode="auto">
          <a:xfrm>
            <a:off x="1763688" y="1070760"/>
            <a:ext cx="1008112" cy="86409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9" name="向右箭號 8"/>
          <p:cNvSpPr/>
          <p:nvPr/>
        </p:nvSpPr>
        <p:spPr bwMode="auto">
          <a:xfrm rot="1557736">
            <a:off x="4752147" y="1098486"/>
            <a:ext cx="1008112" cy="86409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pic>
        <p:nvPicPr>
          <p:cNvPr id="7" name="內容版面配置區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731701" y="1371107"/>
            <a:ext cx="3387075" cy="4704272"/>
          </a:xfrm>
        </p:spPr>
      </p:pic>
    </p:spTree>
    <p:extLst>
      <p:ext uri="{BB962C8B-B14F-4D97-AF65-F5344CB8AC3E}">
        <p14:creationId xmlns:p14="http://schemas.microsoft.com/office/powerpoint/2010/main" val="3097338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 name="內容版面配置區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88075" y="1700808"/>
            <a:ext cx="3355925" cy="4608041"/>
          </a:xfrm>
        </p:spPr>
      </p:pic>
      <p:sp>
        <p:nvSpPr>
          <p:cNvPr id="4" name="投影片編號版面配置區 3"/>
          <p:cNvSpPr>
            <a:spLocks noGrp="1"/>
          </p:cNvSpPr>
          <p:nvPr>
            <p:ph type="sldNum" sz="quarter" idx="11"/>
          </p:nvPr>
        </p:nvSpPr>
        <p:spPr/>
        <p:txBody>
          <a:bodyPr/>
          <a:lstStyle/>
          <a:p>
            <a:fld id="{8E0E5158-C86D-4FBE-8AA1-8CB99B8A8A8C}" type="slidenum">
              <a:rPr lang="zh-TW" altLang="en-US" smtClean="0"/>
              <a:pPr/>
              <a:t>34</a:t>
            </a:fld>
            <a:endParaRPr lang="zh-TW" altLang="zh-TW"/>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9" y="-1"/>
            <a:ext cx="2946757" cy="392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42" y="-1"/>
            <a:ext cx="2952328" cy="392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向右箭號 7"/>
          <p:cNvSpPr/>
          <p:nvPr/>
        </p:nvSpPr>
        <p:spPr bwMode="auto">
          <a:xfrm>
            <a:off x="1763688" y="612971"/>
            <a:ext cx="1008112" cy="86409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9" name="向右箭號 8"/>
          <p:cNvSpPr/>
          <p:nvPr/>
        </p:nvSpPr>
        <p:spPr bwMode="auto">
          <a:xfrm rot="2360077">
            <a:off x="4673199" y="1528740"/>
            <a:ext cx="1008112" cy="86409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737958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p:txBody>
          <a:bodyPr/>
          <a:lstStyle/>
          <a:p>
            <a:r>
              <a:rPr lang="en-US" altLang="zh-TW" smtClean="0"/>
              <a:t>Basic Lab</a:t>
            </a:r>
            <a:endParaRPr lang="zh-TW" altLang="en-US" dirty="0" smtClean="0"/>
          </a:p>
        </p:txBody>
      </p:sp>
      <p:sp>
        <p:nvSpPr>
          <p:cNvPr id="48130" name="內容版面配置區 2"/>
          <p:cNvSpPr>
            <a:spLocks noGrp="1"/>
          </p:cNvSpPr>
          <p:nvPr>
            <p:ph idx="1"/>
          </p:nvPr>
        </p:nvSpPr>
        <p:spPr/>
        <p:txBody>
          <a:bodyPr/>
          <a:lstStyle/>
          <a:p>
            <a:r>
              <a:rPr lang="en-US" altLang="zh-TW" dirty="0" smtClean="0"/>
              <a:t>Create </a:t>
            </a:r>
            <a:r>
              <a:rPr lang="en-US" altLang="zh-TW" dirty="0" smtClean="0"/>
              <a:t>four</a:t>
            </a:r>
            <a:r>
              <a:rPr lang="en-US" altLang="zh-TW" dirty="0" smtClean="0"/>
              <a:t> tasks: main, print, LED1, and LED2, where LED1 and LED2 use the same task template.</a:t>
            </a:r>
          </a:p>
          <a:p>
            <a:pPr lvl="1"/>
            <a:r>
              <a:rPr lang="en-US" altLang="zh-TW" dirty="0" smtClean="0"/>
              <a:t>M</a:t>
            </a:r>
            <a:r>
              <a:rPr lang="en-US" altLang="zh-TW" dirty="0" smtClean="0"/>
              <a:t>ain task initialized IO, creates print task, and yields CPU.</a:t>
            </a:r>
          </a:p>
          <a:p>
            <a:pPr lvl="1"/>
            <a:r>
              <a:rPr lang="en-US" altLang="zh-TW" dirty="0" smtClean="0"/>
              <a:t>Print task </a:t>
            </a:r>
            <a:r>
              <a:rPr lang="en-US" altLang="zh-TW" dirty="0" smtClean="0"/>
              <a:t>prints “Hello, World!”, delays 500, yields CPU. </a:t>
            </a:r>
          </a:p>
          <a:p>
            <a:pPr lvl="1"/>
            <a:r>
              <a:rPr lang="en-US" altLang="zh-TW" dirty="0" smtClean="0"/>
              <a:t>Main task checks</a:t>
            </a:r>
            <a:r>
              <a:rPr lang="en-US" altLang="zh-TW" dirty="0" smtClean="0"/>
              <a:t> whether button1 or button2 are pressed.</a:t>
            </a:r>
            <a:r>
              <a:rPr lang="en-US" altLang="zh-TW" dirty="0" smtClean="0"/>
              <a:t> </a:t>
            </a:r>
          </a:p>
          <a:p>
            <a:pPr lvl="2"/>
            <a:r>
              <a:rPr lang="en-US" altLang="zh-TW" dirty="0" smtClean="0"/>
              <a:t>If button1 (button2) is pressed, </a:t>
            </a:r>
            <a:r>
              <a:rPr lang="en-US" altLang="zh-TW" dirty="0" smtClean="0"/>
              <a:t>main task creates LED1 (LED2) task to </a:t>
            </a:r>
            <a:r>
              <a:rPr lang="en-US" altLang="zh-TW" dirty="0" smtClean="0"/>
              <a:t>blink red (green) LED until button1 (button2) is released.</a:t>
            </a:r>
          </a:p>
          <a:p>
            <a:r>
              <a:rPr lang="en-US" altLang="zh-TW" dirty="0" smtClean="0"/>
              <a:t>Hint: </a:t>
            </a:r>
          </a:p>
          <a:p>
            <a:pPr lvl="1"/>
            <a:r>
              <a:rPr lang="en-US" altLang="zh-TW" dirty="0" smtClean="0"/>
              <a:t>You may like to use functions such as _</a:t>
            </a:r>
            <a:r>
              <a:rPr lang="en-US" altLang="zh-TW" dirty="0" err="1" smtClean="0"/>
              <a:t>sched_yield</a:t>
            </a:r>
            <a:r>
              <a:rPr lang="en-US" altLang="zh-TW" dirty="0" smtClean="0"/>
              <a:t>(), </a:t>
            </a:r>
            <a:r>
              <a:rPr lang="en-US" altLang="zh-TW" dirty="0" smtClean="0"/>
              <a:t> _</a:t>
            </a:r>
            <a:r>
              <a:rPr lang="en-US" altLang="zh-TW" dirty="0" err="1" smtClean="0"/>
              <a:t>task_block</a:t>
            </a:r>
            <a:r>
              <a:rPr lang="en-US" altLang="zh-TW" dirty="0" smtClean="0"/>
              <a:t>(), and _</a:t>
            </a:r>
            <a:r>
              <a:rPr lang="en-US" altLang="zh-TW" dirty="0" err="1" smtClean="0"/>
              <a:t>task_ready</a:t>
            </a:r>
            <a:r>
              <a:rPr lang="en-US" altLang="zh-TW" dirty="0" smtClean="0"/>
              <a:t>() </a:t>
            </a:r>
          </a:p>
          <a:p>
            <a:pPr lvl="1"/>
            <a:r>
              <a:rPr lang="en-US" altLang="zh-TW" dirty="0" smtClean="0"/>
              <a:t>Set the priority of the tasks carefully</a:t>
            </a:r>
          </a:p>
          <a:p>
            <a:endParaRPr lang="zh-TW" altLang="en-US" dirty="0" smtClean="0"/>
          </a:p>
        </p:txBody>
      </p:sp>
    </p:spTree>
    <p:extLst>
      <p:ext uri="{BB962C8B-B14F-4D97-AF65-F5344CB8AC3E}">
        <p14:creationId xmlns:p14="http://schemas.microsoft.com/office/powerpoint/2010/main" val="1991496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Bonus Lab</a:t>
            </a:r>
            <a:endParaRPr lang="zh-TW" altLang="en-US" dirty="0"/>
          </a:p>
        </p:txBody>
      </p:sp>
      <p:sp>
        <p:nvSpPr>
          <p:cNvPr id="3" name="內容版面配置區 2"/>
          <p:cNvSpPr>
            <a:spLocks noGrp="1"/>
          </p:cNvSpPr>
          <p:nvPr>
            <p:ph idx="1"/>
          </p:nvPr>
        </p:nvSpPr>
        <p:spPr/>
        <p:txBody>
          <a:bodyPr/>
          <a:lstStyle/>
          <a:p>
            <a:pPr eaLnBrk="1" hangingPunct="1"/>
            <a:r>
              <a:rPr lang="en-US" altLang="zh-TW" dirty="0" smtClean="0"/>
              <a:t>Modify Basic Lab to use the round robin scheduling and perform the same operations.</a:t>
            </a:r>
          </a:p>
          <a:p>
            <a:pPr eaLnBrk="1" hangingPunct="1"/>
            <a:r>
              <a:rPr lang="en-US" altLang="zh-TW" dirty="0" smtClean="0"/>
              <a:t>Use the main task to monitor whether button1 and button2 are pressed and released. Then create or destroy LED1 and LED2 tasks accordingly. </a:t>
            </a:r>
          </a:p>
          <a:p>
            <a:pPr lvl="1" eaLnBrk="1" hangingPunct="1"/>
            <a:r>
              <a:rPr lang="en-US" altLang="zh-TW" dirty="0" smtClean="0"/>
              <a:t>In other words, LED1 and LED2 only need to blink the LED periodically and do not need to check button status.</a:t>
            </a:r>
          </a:p>
          <a:p>
            <a:pPr lvl="1" eaLnBrk="1" hangingPunct="1"/>
            <a:r>
              <a:rPr lang="en-US" altLang="zh-TW" dirty="0" smtClean="0"/>
              <a:t>Hint: set their priority and time slices properly</a:t>
            </a:r>
            <a:endParaRPr lang="en-US" altLang="zh-TW" dirty="0" smtClean="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36</a:t>
            </a:fld>
            <a:endParaRPr lang="zh-TW"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2" name="Rectangle 4"/>
          <p:cNvSpPr>
            <a:spLocks noGrp="1" noChangeArrowheads="1"/>
          </p:cNvSpPr>
          <p:nvPr>
            <p:ph type="title"/>
          </p:nvPr>
        </p:nvSpPr>
        <p:spPr/>
        <p:txBody>
          <a:bodyPr/>
          <a:lstStyle/>
          <a:p>
            <a:r>
              <a:rPr lang="en-US" altLang="zh-TW" smtClean="0"/>
              <a:t>Task Environment</a:t>
            </a:r>
            <a:endParaRPr lang="zh-TW" altLang="en-US"/>
          </a:p>
        </p:txBody>
      </p:sp>
      <p:sp>
        <p:nvSpPr>
          <p:cNvPr id="5" name="投影片編號版面配置區 4"/>
          <p:cNvSpPr>
            <a:spLocks noGrp="1"/>
          </p:cNvSpPr>
          <p:nvPr>
            <p:ph type="sldNum" sz="quarter" idx="11"/>
          </p:nvPr>
        </p:nvSpPr>
        <p:spPr>
          <a:xfrm>
            <a:off x="6731000" y="6229350"/>
            <a:ext cx="1905000" cy="457200"/>
          </a:xfrm>
        </p:spPr>
        <p:txBody>
          <a:bodyPr/>
          <a:lstStyle/>
          <a:p>
            <a:fld id="{D1D31028-59AD-4D39-B47D-0A14486BBA26}" type="slidenum">
              <a:rPr lang="zh-TW" altLang="en-US" smtClean="0"/>
              <a:pPr/>
              <a:t>3</a:t>
            </a:fld>
            <a:endParaRPr lang="zh-TW" altLang="zh-TW"/>
          </a:p>
        </p:txBody>
      </p:sp>
      <p:pic>
        <p:nvPicPr>
          <p:cNvPr id="11233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25" y="1340768"/>
            <a:ext cx="8777288"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924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r>
              <a:rPr lang="en-US" altLang="zh-TW" smtClean="0"/>
              <a:t>Priorities</a:t>
            </a:r>
            <a:endParaRPr lang="zh-TW" altLang="en-US"/>
          </a:p>
        </p:txBody>
      </p:sp>
      <p:sp>
        <p:nvSpPr>
          <p:cNvPr id="1200131" name="Rectangle 3"/>
          <p:cNvSpPr>
            <a:spLocks noGrp="1" noChangeArrowheads="1"/>
          </p:cNvSpPr>
          <p:nvPr>
            <p:ph type="body" idx="1"/>
          </p:nvPr>
        </p:nvSpPr>
        <p:spPr/>
        <p:txBody>
          <a:bodyPr/>
          <a:lstStyle/>
          <a:p>
            <a:r>
              <a:rPr lang="en-US" altLang="zh-TW" dirty="0" smtClean="0"/>
              <a:t>Priorities run from 0 to N</a:t>
            </a:r>
          </a:p>
          <a:p>
            <a:pPr lvl="1"/>
            <a:r>
              <a:rPr lang="en-US" altLang="zh-TW" dirty="0" smtClean="0"/>
              <a:t>Priority 0: interrupts disabled, 1 highest priority</a:t>
            </a:r>
          </a:p>
          <a:p>
            <a:r>
              <a:rPr lang="en-US" altLang="zh-TW" dirty="0" smtClean="0"/>
              <a:t>N is set by the highest priority in </a:t>
            </a:r>
            <a:r>
              <a:rPr lang="en-US" altLang="zh-TW" dirty="0" err="1" smtClean="0"/>
              <a:t>MQX_Template_List</a:t>
            </a:r>
            <a:endParaRPr lang="en-US" altLang="zh-TW" dirty="0" smtClean="0"/>
          </a:p>
          <a:p>
            <a:pPr lvl="1"/>
            <a:r>
              <a:rPr lang="en-US" altLang="zh-TW" dirty="0" smtClean="0"/>
              <a:t>Idle task runs at N+1</a:t>
            </a:r>
          </a:p>
          <a:p>
            <a:r>
              <a:rPr lang="en-US" altLang="zh-TW" dirty="0" smtClean="0"/>
              <a:t>MQX creates one ready queue for each priority up to lowest priority </a:t>
            </a:r>
            <a:r>
              <a:rPr lang="en-US" altLang="zh-TW" dirty="0" smtClean="0">
                <a:sym typeface="Wingdings" panose="05000000000000000000" pitchFamily="2" charset="2"/>
              </a:rPr>
              <a:t> </a:t>
            </a:r>
            <a:r>
              <a:rPr lang="en-US" altLang="zh-TW" dirty="0" smtClean="0"/>
              <a:t>priorities are consecutive</a:t>
            </a:r>
          </a:p>
          <a:p>
            <a:r>
              <a:rPr lang="en-US" altLang="zh-TW" dirty="0" smtClean="0"/>
              <a:t>Can change priority during runtime _</a:t>
            </a:r>
            <a:r>
              <a:rPr lang="en-US" altLang="zh-TW" dirty="0" err="1" smtClean="0"/>
              <a:t>task_set_priority</a:t>
            </a:r>
            <a:r>
              <a:rPr lang="en-US" altLang="zh-TW" dirty="0" smtClean="0"/>
              <a:t>()</a:t>
            </a:r>
          </a:p>
          <a:p>
            <a:r>
              <a:rPr lang="en-US" altLang="zh-TW" dirty="0" smtClean="0"/>
              <a:t>Any tasks at priority below 6 can mask certain levels of interrupts </a:t>
            </a:r>
            <a:r>
              <a:rPr lang="en-US" altLang="zh-TW" dirty="0" smtClean="0">
                <a:sym typeface="Wingdings" panose="05000000000000000000" pitchFamily="2" charset="2"/>
              </a:rPr>
              <a:t> </a:t>
            </a:r>
            <a:r>
              <a:rPr lang="en-US" altLang="zh-TW" dirty="0" smtClean="0"/>
              <a:t>user tasks should start at 7 or above </a:t>
            </a:r>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06D6637C-8727-4246-8DED-BDB16171FF79}" type="slidenum">
              <a:rPr lang="zh-TW" altLang="en-US" smtClean="0"/>
              <a:pPr/>
              <a:t>4</a:t>
            </a:fld>
            <a:endParaRPr lang="zh-TW" altLang="zh-TW"/>
          </a:p>
        </p:txBody>
      </p:sp>
    </p:spTree>
    <p:extLst>
      <p:ext uri="{BB962C8B-B14F-4D97-AF65-F5344CB8AC3E}">
        <p14:creationId xmlns:p14="http://schemas.microsoft.com/office/powerpoint/2010/main" val="421382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1"/>
          </p:nvPr>
        </p:nvSpPr>
        <p:spPr>
          <a:xfrm>
            <a:off x="6731000" y="6229350"/>
            <a:ext cx="1905000" cy="457200"/>
          </a:xfrm>
        </p:spPr>
        <p:txBody>
          <a:bodyPr/>
          <a:lstStyle/>
          <a:p>
            <a:fld id="{B155068E-AF24-44E0-90C6-33353BB3426C}" type="slidenum">
              <a:rPr lang="zh-TW" altLang="en-US" smtClean="0"/>
              <a:pPr/>
              <a:t>5</a:t>
            </a:fld>
            <a:endParaRPr lang="zh-TW" altLang="zh-TW"/>
          </a:p>
        </p:txBody>
      </p:sp>
      <p:sp>
        <p:nvSpPr>
          <p:cNvPr id="1113090" name="標題 4"/>
          <p:cNvSpPr>
            <a:spLocks noGrp="1"/>
          </p:cNvSpPr>
          <p:nvPr>
            <p:ph type="title" idx="4294967295"/>
          </p:nvPr>
        </p:nvSpPr>
        <p:spPr>
          <a:xfrm>
            <a:off x="0" y="228600"/>
            <a:ext cx="8204200" cy="679450"/>
          </a:xfrm>
        </p:spPr>
        <p:txBody>
          <a:bodyPr/>
          <a:lstStyle/>
          <a:p>
            <a:pPr eaLnBrk="1" hangingPunct="1"/>
            <a:r>
              <a:rPr lang="en-US" altLang="zh-TW"/>
              <a:t>“Hello World 2” on MQX</a:t>
            </a:r>
            <a:r>
              <a:rPr lang="en-US" altLang="zh-TW" sz="1800"/>
              <a:t>  (1/2)</a:t>
            </a:r>
            <a:endParaRPr lang="zh-TW" altLang="en-US" sz="1800"/>
          </a:p>
        </p:txBody>
      </p:sp>
      <p:graphicFrame>
        <p:nvGraphicFramePr>
          <p:cNvPr id="1113110" name="Group 22"/>
          <p:cNvGraphicFramePr>
            <a:graphicFrameLocks noGrp="1"/>
          </p:cNvGraphicFramePr>
          <p:nvPr>
            <p:extLst>
              <p:ext uri="{D42A27DB-BD31-4B8C-83A1-F6EECF244321}">
                <p14:modId xmlns:p14="http://schemas.microsoft.com/office/powerpoint/2010/main" val="2377240161"/>
              </p:ext>
            </p:extLst>
          </p:nvPr>
        </p:nvGraphicFramePr>
        <p:xfrm>
          <a:off x="468313" y="1083528"/>
          <a:ext cx="8353425" cy="4937760"/>
        </p:xfrm>
        <a:graphic>
          <a:graphicData uri="http://schemas.openxmlformats.org/drawingml/2006/table">
            <a:tbl>
              <a:tblPr/>
              <a:tblGrid>
                <a:gridCol w="8353425"/>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&lt;</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mqx.h</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&gt;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&lt;</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bsp.h</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&gt;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&lt;</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fio.h</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&gt;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Task IDs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#define HELLO_TASK  5</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#define WORLD_TASK  6</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extern void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(uint_32);</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extern void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world_task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(uint_32);</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const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TASK_TEMPLATE_STRUCT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MQX_template_list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Task Index, Function, Stack, Priority, Name,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Attributes, Parameters, Time Slice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{WORLD_TASK,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world_task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1000, 9, "world",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MQX_AUTO_START_TASK, 0, 0},</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{HELLO_TASK,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1000, 8, "hello", 0,0,0},</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0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411822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1"/>
          </p:nvPr>
        </p:nvSpPr>
        <p:spPr>
          <a:xfrm>
            <a:off x="6731000" y="6229350"/>
            <a:ext cx="1905000" cy="457200"/>
          </a:xfrm>
        </p:spPr>
        <p:txBody>
          <a:bodyPr/>
          <a:lstStyle/>
          <a:p>
            <a:fld id="{5E0183B6-883D-4D1E-8B03-04F0B2D8297E}" type="slidenum">
              <a:rPr lang="zh-TW" altLang="en-US" smtClean="0"/>
              <a:pPr/>
              <a:t>6</a:t>
            </a:fld>
            <a:endParaRPr lang="zh-TW" altLang="zh-TW"/>
          </a:p>
        </p:txBody>
      </p:sp>
      <p:sp>
        <p:nvSpPr>
          <p:cNvPr id="1115138" name="標題 4"/>
          <p:cNvSpPr>
            <a:spLocks noGrp="1"/>
          </p:cNvSpPr>
          <p:nvPr>
            <p:ph type="title" idx="4294967295"/>
          </p:nvPr>
        </p:nvSpPr>
        <p:spPr>
          <a:xfrm>
            <a:off x="0" y="228600"/>
            <a:ext cx="8204200" cy="679450"/>
          </a:xfrm>
        </p:spPr>
        <p:txBody>
          <a:bodyPr/>
          <a:lstStyle/>
          <a:p>
            <a:pPr eaLnBrk="1" hangingPunct="1"/>
            <a:r>
              <a:rPr lang="en-US" altLang="zh-TW"/>
              <a:t>“Hello World 2” on MQX</a:t>
            </a:r>
            <a:r>
              <a:rPr lang="en-US" altLang="zh-TW" sz="1800"/>
              <a:t> (2/2)</a:t>
            </a:r>
            <a:endParaRPr lang="zh-TW" altLang="en-US" sz="1800"/>
          </a:p>
        </p:txBody>
      </p:sp>
      <p:graphicFrame>
        <p:nvGraphicFramePr>
          <p:cNvPr id="1115175" name="Group 39"/>
          <p:cNvGraphicFramePr>
            <a:graphicFrameLocks noGrp="1"/>
          </p:cNvGraphicFramePr>
          <p:nvPr>
            <p:extLst>
              <p:ext uri="{D42A27DB-BD31-4B8C-83A1-F6EECF244321}">
                <p14:modId xmlns:p14="http://schemas.microsoft.com/office/powerpoint/2010/main" val="4071491053"/>
              </p:ext>
            </p:extLst>
          </p:nvPr>
        </p:nvGraphicFramePr>
        <p:xfrm>
          <a:off x="468313" y="1124744"/>
          <a:ext cx="8353425" cy="4937760"/>
        </p:xfrm>
        <a:graphic>
          <a:graphicData uri="http://schemas.openxmlformats.org/drawingml/2006/table">
            <a:tbl>
              <a:tblPr/>
              <a:tblGrid>
                <a:gridCol w="8353425"/>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world_task:create</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&amp; print " World "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void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world_task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(uint_32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initial_data</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_</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task_id</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hello_task_id</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hello_task_id</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_</a:t>
                      </a:r>
                      <a:r>
                        <a:rPr kumimoji="1" lang="en-US" altLang="zh-TW" sz="2000" b="1" i="0" u="none" strike="noStrike" cap="none" normalizeH="0" baseline="0" dirty="0" err="1"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task_create</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(0, HELLO_TASK, 0);</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if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hello_task_id</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MQX_NULL_TASK_ID)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printf</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("\n Could not create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\n");</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else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printf</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World \n");</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_</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rPr>
                        <a:t>mqx_exit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(0);</a:t>
                      </a:r>
                      <a:endParaRPr kumimoji="1" lang="en-US" altLang="zh-TW" sz="18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endParaRP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void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(uint_32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initial_data</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printf</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("\n Hello\n");</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_</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task_block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endPar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endParaRP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334696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8" name="Rectangle 6"/>
          <p:cNvSpPr>
            <a:spLocks noGrp="1" noChangeArrowheads="1"/>
          </p:cNvSpPr>
          <p:nvPr>
            <p:ph type="title"/>
          </p:nvPr>
        </p:nvSpPr>
        <p:spPr/>
        <p:txBody>
          <a:bodyPr/>
          <a:lstStyle/>
          <a:p>
            <a:r>
              <a:rPr lang="en-US" altLang="zh-TW" smtClean="0"/>
              <a:t>“Hello World 2” Explained</a:t>
            </a:r>
            <a:endParaRPr lang="en-US" altLang="zh-TW"/>
          </a:p>
        </p:txBody>
      </p:sp>
      <p:sp>
        <p:nvSpPr>
          <p:cNvPr id="1196039" name="Rectangle 7"/>
          <p:cNvSpPr>
            <a:spLocks noGrp="1" noChangeArrowheads="1"/>
          </p:cNvSpPr>
          <p:nvPr>
            <p:ph type="body" idx="1"/>
          </p:nvPr>
        </p:nvSpPr>
        <p:spPr/>
        <p:txBody>
          <a:bodyPr/>
          <a:lstStyle/>
          <a:p>
            <a:r>
              <a:rPr lang="en-US" altLang="zh-TW" smtClean="0"/>
              <a:t>When MQX starts, it creates world_task. </a:t>
            </a:r>
          </a:p>
          <a:p>
            <a:r>
              <a:rPr lang="en-US" altLang="zh-TW" smtClean="0"/>
              <a:t>The world_task creates hello_task by calling _task_create() with hello_task as a parameter. </a:t>
            </a:r>
          </a:p>
          <a:p>
            <a:r>
              <a:rPr lang="en-US" altLang="zh-TW" smtClean="0"/>
              <a:t>If _task_create() is successful, it returns the task ID of the new child task; otherwise, it returns MQX_NULL_TASK_ID.</a:t>
            </a:r>
          </a:p>
          <a:p>
            <a:r>
              <a:rPr lang="en-US" altLang="zh-TW" smtClean="0"/>
              <a:t>The new hello_task task has a higher priority than world_task, it becomes active and prints “Hello”. </a:t>
            </a:r>
          </a:p>
          <a:p>
            <a:r>
              <a:rPr lang="en-US" altLang="zh-TW" smtClean="0"/>
              <a:t>The world_task is then scheduled and prints “World”. </a:t>
            </a:r>
            <a:endParaRPr lang="en-US" altLang="zh-TW"/>
          </a:p>
        </p:txBody>
      </p:sp>
      <p:sp>
        <p:nvSpPr>
          <p:cNvPr id="5" name="投影片編號版面配置區 5"/>
          <p:cNvSpPr>
            <a:spLocks noGrp="1"/>
          </p:cNvSpPr>
          <p:nvPr>
            <p:ph type="sldNum" sz="quarter" idx="11"/>
          </p:nvPr>
        </p:nvSpPr>
        <p:spPr>
          <a:xfrm>
            <a:off x="6731000" y="6229350"/>
            <a:ext cx="1905000" cy="457200"/>
          </a:xfrm>
        </p:spPr>
        <p:txBody>
          <a:bodyPr/>
          <a:lstStyle/>
          <a:p>
            <a:fld id="{53F33989-4A21-40C5-8D42-30EF3BD010BD}" type="slidenum">
              <a:rPr lang="zh-TW" altLang="en-US" smtClean="0"/>
              <a:pPr/>
              <a:t>7</a:t>
            </a:fld>
            <a:endParaRPr lang="zh-TW" altLang="zh-TW"/>
          </a:p>
        </p:txBody>
      </p:sp>
    </p:spTree>
    <p:extLst>
      <p:ext uri="{BB962C8B-B14F-4D97-AF65-F5344CB8AC3E}">
        <p14:creationId xmlns:p14="http://schemas.microsoft.com/office/powerpoint/2010/main" val="2349539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p:txBody>
          <a:bodyPr/>
          <a:lstStyle/>
          <a:p>
            <a:r>
              <a:rPr lang="en-US" altLang="zh-TW" smtClean="0"/>
              <a:t>_task_create()</a:t>
            </a:r>
            <a:endParaRPr lang="zh-TW" altLang="en-US"/>
          </a:p>
        </p:txBody>
      </p:sp>
      <p:sp>
        <p:nvSpPr>
          <p:cNvPr id="1216515" name="Rectangle 3"/>
          <p:cNvSpPr>
            <a:spLocks noGrp="1" noChangeArrowheads="1"/>
          </p:cNvSpPr>
          <p:nvPr>
            <p:ph type="body" idx="1"/>
          </p:nvPr>
        </p:nvSpPr>
        <p:spPr/>
        <p:txBody>
          <a:bodyPr/>
          <a:lstStyle/>
          <a:p>
            <a:r>
              <a:rPr lang="en-US" altLang="zh-TW" dirty="0" smtClean="0"/>
              <a:t>_</a:t>
            </a:r>
            <a:r>
              <a:rPr lang="en-US" altLang="zh-TW" dirty="0" err="1" smtClean="0"/>
              <a:t>task_id</a:t>
            </a:r>
            <a:r>
              <a:rPr lang="en-US" altLang="zh-TW" dirty="0" smtClean="0"/>
              <a:t> _</a:t>
            </a:r>
            <a:r>
              <a:rPr lang="en-US" altLang="zh-TW" dirty="0" err="1" smtClean="0"/>
              <a:t>task_create</a:t>
            </a:r>
            <a:r>
              <a:rPr lang="en-US" altLang="zh-TW" dirty="0" smtClean="0"/>
              <a:t>( </a:t>
            </a:r>
            <a:br>
              <a:rPr lang="en-US" altLang="zh-TW" dirty="0" smtClean="0"/>
            </a:br>
            <a:r>
              <a:rPr lang="en-US" altLang="zh-TW" dirty="0" smtClean="0"/>
              <a:t>  _</a:t>
            </a:r>
            <a:r>
              <a:rPr lang="en-US" altLang="zh-TW" dirty="0" err="1" smtClean="0"/>
              <a:t>processor_number</a:t>
            </a:r>
            <a:r>
              <a:rPr lang="en-US" altLang="zh-TW" dirty="0" smtClean="0"/>
              <a:t> </a:t>
            </a:r>
            <a:r>
              <a:rPr lang="en-US" altLang="zh-TW" dirty="0" err="1" smtClean="0"/>
              <a:t>processor_number</a:t>
            </a:r>
            <a:r>
              <a:rPr lang="en-US" altLang="zh-TW" dirty="0" smtClean="0"/>
              <a:t>,</a:t>
            </a:r>
            <a:br>
              <a:rPr lang="en-US" altLang="zh-TW" dirty="0" smtClean="0"/>
            </a:br>
            <a:r>
              <a:rPr lang="en-US" altLang="zh-TW" dirty="0" smtClean="0"/>
              <a:t>  _</a:t>
            </a:r>
            <a:r>
              <a:rPr lang="en-US" altLang="zh-TW" dirty="0" err="1" smtClean="0"/>
              <a:t>mqx_uint</a:t>
            </a:r>
            <a:r>
              <a:rPr lang="en-US" altLang="zh-TW" dirty="0" smtClean="0"/>
              <a:t> </a:t>
            </a:r>
            <a:r>
              <a:rPr lang="en-US" altLang="zh-TW" dirty="0" err="1" smtClean="0"/>
              <a:t>template_index</a:t>
            </a:r>
            <a:r>
              <a:rPr lang="en-US" altLang="zh-TW" dirty="0" smtClean="0"/>
              <a:t>, </a:t>
            </a:r>
            <a:br>
              <a:rPr lang="en-US" altLang="zh-TW" dirty="0" smtClean="0"/>
            </a:br>
            <a:r>
              <a:rPr lang="en-US" altLang="zh-TW" dirty="0" smtClean="0"/>
              <a:t>  uint_32 </a:t>
            </a:r>
            <a:r>
              <a:rPr lang="en-US" altLang="zh-TW" dirty="0" err="1" smtClean="0"/>
              <a:t>create_parameter</a:t>
            </a:r>
            <a:r>
              <a:rPr lang="en-US" altLang="zh-TW" dirty="0" smtClean="0"/>
              <a:t>) </a:t>
            </a:r>
          </a:p>
          <a:p>
            <a:pPr lvl="1"/>
            <a:r>
              <a:rPr lang="en-US" altLang="zh-TW" dirty="0" err="1" smtClean="0"/>
              <a:t>processor_number</a:t>
            </a:r>
            <a:r>
              <a:rPr lang="en-US" altLang="zh-TW" dirty="0" smtClean="0"/>
              <a:t>: # of the processor where the task is to be created or 0 if created on local </a:t>
            </a:r>
          </a:p>
          <a:p>
            <a:pPr lvl="1"/>
            <a:r>
              <a:rPr lang="en-US" altLang="zh-TW" dirty="0" err="1" smtClean="0"/>
              <a:t>template_index</a:t>
            </a:r>
            <a:r>
              <a:rPr lang="en-US" altLang="zh-TW" dirty="0" smtClean="0"/>
              <a:t>: index of the task template in the processor’s task template list to use for the child task or 0 to use the template that </a:t>
            </a:r>
            <a:r>
              <a:rPr lang="en-US" altLang="zh-TW" dirty="0" err="1" smtClean="0"/>
              <a:t>create_parameter</a:t>
            </a:r>
            <a:r>
              <a:rPr lang="en-US" altLang="zh-TW" dirty="0" smtClean="0"/>
              <a:t> defines </a:t>
            </a:r>
          </a:p>
          <a:p>
            <a:pPr lvl="1"/>
            <a:r>
              <a:rPr lang="en-US" altLang="zh-TW" dirty="0" err="1" smtClean="0"/>
              <a:t>create_parameter</a:t>
            </a:r>
            <a:r>
              <a:rPr lang="en-US" altLang="zh-TW" dirty="0" smtClean="0"/>
              <a:t>: if </a:t>
            </a:r>
            <a:r>
              <a:rPr lang="en-US" altLang="zh-TW" dirty="0" err="1" smtClean="0"/>
              <a:t>template_index</a:t>
            </a:r>
            <a:r>
              <a:rPr lang="en-US" altLang="zh-TW" dirty="0" smtClean="0"/>
              <a:t> is not 0, then pointer to the parameters that MQX passes to the child task; otherwise pointer to the task template </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A1AC3EA2-8C5B-4B78-B764-D23C8F876CC9}" type="slidenum">
              <a:rPr lang="zh-TW" altLang="en-US" smtClean="0"/>
              <a:pPr/>
              <a:t>8</a:t>
            </a:fld>
            <a:endParaRPr lang="zh-TW" altLang="zh-TW"/>
          </a:p>
        </p:txBody>
      </p:sp>
    </p:spTree>
    <p:extLst>
      <p:ext uri="{BB962C8B-B14F-4D97-AF65-F5344CB8AC3E}">
        <p14:creationId xmlns:p14="http://schemas.microsoft.com/office/powerpoint/2010/main" val="355560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9293</TotalTime>
  <Words>2750</Words>
  <Application>Microsoft Office PowerPoint</Application>
  <PresentationFormat>如螢幕大小 (4:3)</PresentationFormat>
  <Paragraphs>394</Paragraphs>
  <Slides>37</Slides>
  <Notes>16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37</vt:i4>
      </vt:variant>
    </vt:vector>
  </HeadingPairs>
  <TitlesOfParts>
    <vt:vector size="47" baseType="lpstr">
      <vt:lpstr>新細明體</vt:lpstr>
      <vt:lpstr>標楷體</vt:lpstr>
      <vt:lpstr>Arial</vt:lpstr>
      <vt:lpstr>Calibri</vt:lpstr>
      <vt:lpstr>Courier New</vt:lpstr>
      <vt:lpstr>Symbol</vt:lpstr>
      <vt:lpstr>Tahoma</vt:lpstr>
      <vt:lpstr>Times New Roman</vt:lpstr>
      <vt:lpstr>Wingdings</vt:lpstr>
      <vt:lpstr>Contemporary Portrait</vt:lpstr>
      <vt:lpstr>CS4101 Introduction to Embedded Systems  Lab 9: Task Scheduling</vt:lpstr>
      <vt:lpstr>Introduction</vt:lpstr>
      <vt:lpstr>MQX Tasks</vt:lpstr>
      <vt:lpstr>Task Environment</vt:lpstr>
      <vt:lpstr>Priorities</vt:lpstr>
      <vt:lpstr>“Hello World 2” on MQX  (1/2)</vt:lpstr>
      <vt:lpstr>“Hello World 2” on MQX (2/2)</vt:lpstr>
      <vt:lpstr>“Hello World 2” Explained</vt:lpstr>
      <vt:lpstr>_task_create()</vt:lpstr>
      <vt:lpstr>Task States</vt:lpstr>
      <vt:lpstr>Task States</vt:lpstr>
      <vt:lpstr>Transitions between Task States</vt:lpstr>
      <vt:lpstr>Common Calls for Task Management</vt:lpstr>
      <vt:lpstr>Task Creation Example</vt:lpstr>
      <vt:lpstr>Task Scheduling</vt:lpstr>
      <vt:lpstr>MQX Scheduling Policies</vt:lpstr>
      <vt:lpstr>Priority-Based FIFO Scheduling</vt:lpstr>
      <vt:lpstr>Priority-Based FIFO Scheduling</vt:lpstr>
      <vt:lpstr>Priority-Based FIFO Scheduling</vt:lpstr>
      <vt:lpstr>Round-Robin Scheduling</vt:lpstr>
      <vt:lpstr>Context Switching</vt:lpstr>
      <vt:lpstr>Preemption</vt:lpstr>
      <vt:lpstr>Common Calls for Task Scheduling</vt:lpstr>
      <vt:lpstr>Board Support Package (BSP)</vt:lpstr>
      <vt:lpstr>What is a Board Support Package? </vt:lpstr>
      <vt:lpstr>MQX BSP</vt:lpstr>
      <vt:lpstr>Use GPIO</vt:lpstr>
      <vt:lpstr>Initialize LED</vt:lpstr>
      <vt:lpstr>Turn on the LED</vt:lpstr>
      <vt:lpstr>Initialize Button</vt:lpstr>
      <vt:lpstr>Check Button Status</vt:lpstr>
      <vt:lpstr>Create a New MQX Project</vt:lpstr>
      <vt:lpstr>PowerPoint 簡報</vt:lpstr>
      <vt:lpstr>PowerPoint 簡報</vt:lpstr>
      <vt:lpstr>PowerPoint 簡報</vt:lpstr>
      <vt:lpstr>Basic Lab</vt:lpstr>
      <vt:lpstr>Bonus Lab</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for Embedded Systems</dc:title>
  <dc:creator>Preferred Customer</dc:creator>
  <cp:lastModifiedBy>Chung-Ta King</cp:lastModifiedBy>
  <cp:revision>658</cp:revision>
  <dcterms:created xsi:type="dcterms:W3CDTF">2000-02-07T23:54:30Z</dcterms:created>
  <dcterms:modified xsi:type="dcterms:W3CDTF">2014-11-25T06:38:03Z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