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88" r:id="rId2"/>
    <p:sldId id="493" r:id="rId3"/>
    <p:sldId id="494" r:id="rId4"/>
    <p:sldId id="495" r:id="rId5"/>
    <p:sldId id="496" r:id="rId6"/>
    <p:sldId id="497" r:id="rId7"/>
    <p:sldId id="498" r:id="rId8"/>
    <p:sldId id="450" r:id="rId9"/>
    <p:sldId id="474" r:id="rId10"/>
    <p:sldId id="453" r:id="rId11"/>
    <p:sldId id="478" r:id="rId12"/>
    <p:sldId id="479" r:id="rId13"/>
    <p:sldId id="480" r:id="rId14"/>
    <p:sldId id="481" r:id="rId15"/>
    <p:sldId id="499" r:id="rId16"/>
    <p:sldId id="483" r:id="rId17"/>
    <p:sldId id="484" r:id="rId18"/>
    <p:sldId id="485" r:id="rId19"/>
    <p:sldId id="491" r:id="rId20"/>
    <p:sldId id="492" r:id="rId21"/>
    <p:sldId id="473" r:id="rId22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000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10" autoAdjust="0"/>
    <p:restoredTop sz="96552" autoAdjust="0"/>
  </p:normalViewPr>
  <p:slideViewPr>
    <p:cSldViewPr>
      <p:cViewPr>
        <p:scale>
          <a:sx n="75" d="100"/>
          <a:sy n="75" d="100"/>
        </p:scale>
        <p:origin x="-1404" y="-72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65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B969B-A6F3-496D-8A73-BB0896B7BABB}" type="slidenum">
              <a:rPr lang="zh-TW" altLang="en-US"/>
              <a:pPr/>
              <a:t>1</a:t>
            </a:fld>
            <a:endParaRPr lang="zh-TW" altLang="zh-TW"/>
          </a:p>
        </p:txBody>
      </p:sp>
      <p:sp>
        <p:nvSpPr>
          <p:cNvPr id="1112066" name="Rectangle 7"/>
          <p:cNvSpPr txBox="1">
            <a:spLocks noGrp="1" noChangeArrowheads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BB29E42C-FD58-4FB7-9B22-41871792CEB0}" type="slidenum">
              <a:rPr kumimoji="1" lang="zh-TW" altLang="en-US" sz="1300"/>
              <a:pPr algn="r" eaLnBrk="1" hangingPunct="1"/>
              <a:t>1</a:t>
            </a:fld>
            <a:endParaRPr kumimoji="1" lang="zh-TW" altLang="zh-TW" sz="1300"/>
          </a:p>
        </p:txBody>
      </p:sp>
      <p:sp>
        <p:nvSpPr>
          <p:cNvPr id="1112067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343275" y="533400"/>
            <a:ext cx="3549650" cy="2662238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12068" name="備忘稿版面配置區 2"/>
          <p:cNvSpPr>
            <a:spLocks noGrp="1"/>
          </p:cNvSpPr>
          <p:nvPr>
            <p:ph type="body" idx="1"/>
          </p:nvPr>
        </p:nvSpPr>
        <p:spPr>
          <a:xfrm>
            <a:off x="1365250" y="3373438"/>
            <a:ext cx="7504113" cy="3192462"/>
          </a:xfrm>
          <a:noFill/>
        </p:spPr>
        <p:txBody>
          <a:bodyPr/>
          <a:lstStyle/>
          <a:p>
            <a:r>
              <a:rPr lang="en-US" altLang="zh-TW"/>
              <a:t>The hello_task is an autostart task. So, at initialization, MQX creates one instance of the task with a</a:t>
            </a:r>
          </a:p>
          <a:p>
            <a:r>
              <a:rPr lang="en-US" altLang="zh-TW"/>
              <a:t>creation parameter of zero. The application defines the task template index (HELLO_TASK). The task is of</a:t>
            </a:r>
          </a:p>
          <a:p>
            <a:r>
              <a:rPr lang="en-US" altLang="zh-TW"/>
              <a:t>priority 8. The function </a:t>
            </a:r>
            <a:r>
              <a:rPr lang="en-US" altLang="zh-TW" b="1"/>
              <a:t>hello_task() </a:t>
            </a:r>
            <a:r>
              <a:rPr lang="en-US" altLang="zh-TW"/>
              <a:t>is the code-entry point for the task. The stack size is 0x1500</a:t>
            </a:r>
          </a:p>
          <a:p>
            <a:r>
              <a:rPr lang="en-US" altLang="zh-TW"/>
              <a:t>single-addressable units.</a:t>
            </a:r>
            <a:endParaRPr lang="zh-TW" altLang="en-US"/>
          </a:p>
        </p:txBody>
      </p:sp>
      <p:sp>
        <p:nvSpPr>
          <p:cNvPr id="1112069" name="投影片編號版面配置區 3"/>
          <p:cNvSpPr txBox="1">
            <a:spLocks noGrp="1"/>
          </p:cNvSpPr>
          <p:nvPr/>
        </p:nvSpPr>
        <p:spPr bwMode="auto">
          <a:xfrm>
            <a:off x="5799138" y="6745288"/>
            <a:ext cx="44354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40" tIns="49520" rIns="99040" bIns="49520" anchor="b"/>
          <a:lstStyle>
            <a:lvl1pPr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F0D15DA6-8CE7-4DAB-A3DB-160C929B47AD}" type="slidenum">
              <a:rPr kumimoji="1" lang="zh-TW" altLang="en-US" sz="1300"/>
              <a:pPr algn="r" eaLnBrk="1" hangingPunct="1"/>
              <a:t>1</a:t>
            </a:fld>
            <a:endParaRPr kumimoji="1" lang="en-US" altLang="zh-TW" sz="1300"/>
          </a:p>
        </p:txBody>
      </p:sp>
    </p:spTree>
    <p:extLst>
      <p:ext uri="{BB962C8B-B14F-4D97-AF65-F5344CB8AC3E}">
        <p14:creationId xmlns:p14="http://schemas.microsoft.com/office/powerpoint/2010/main" val="622351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5E102-0708-4A2E-8F8E-92ADAF42ECE2}" type="slidenum">
              <a:rPr lang="zh-TW" altLang="en-US"/>
              <a:pPr/>
              <a:t>5</a:t>
            </a:fld>
            <a:endParaRPr lang="zh-TW" altLang="zh-TW"/>
          </a:p>
        </p:txBody>
      </p:sp>
      <p:sp>
        <p:nvSpPr>
          <p:cNvPr id="119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 dirty="0" err="1"/>
              <a:t>world_task</a:t>
            </a:r>
            <a:endParaRPr lang="en-US" altLang="zh-TW" b="1" dirty="0"/>
          </a:p>
          <a:p>
            <a:r>
              <a:rPr lang="en-US" altLang="zh-TW" dirty="0"/>
              <a:t>The </a:t>
            </a:r>
            <a:r>
              <a:rPr lang="en-US" altLang="zh-TW" dirty="0" err="1"/>
              <a:t>world_task</a:t>
            </a:r>
            <a:r>
              <a:rPr lang="en-US" altLang="zh-TW" dirty="0"/>
              <a:t> is an </a:t>
            </a:r>
            <a:r>
              <a:rPr lang="en-US" altLang="zh-TW" dirty="0" err="1"/>
              <a:t>autostart</a:t>
            </a:r>
            <a:r>
              <a:rPr lang="en-US" altLang="zh-TW" dirty="0"/>
              <a:t> task. So, at initialization, MQX creates one instance of the task with a</a:t>
            </a:r>
          </a:p>
          <a:p>
            <a:r>
              <a:rPr lang="en-US" altLang="zh-TW" dirty="0"/>
              <a:t>creation parameter of zero. The application defines the task template index (MAIN_TASK). The task is of</a:t>
            </a:r>
          </a:p>
          <a:p>
            <a:r>
              <a:rPr lang="en-US" altLang="zh-TW" dirty="0"/>
              <a:t>priority 9. The function </a:t>
            </a:r>
            <a:r>
              <a:rPr lang="en-US" altLang="zh-TW" b="1" dirty="0" err="1"/>
              <a:t>world_task</a:t>
            </a:r>
            <a:r>
              <a:rPr lang="en-US" altLang="zh-TW" b="1" dirty="0"/>
              <a:t>() </a:t>
            </a:r>
            <a:r>
              <a:rPr lang="en-US" altLang="zh-TW" dirty="0"/>
              <a:t>is the code-entry point for the task. The stack size is 0x3000</a:t>
            </a:r>
          </a:p>
          <a:p>
            <a:r>
              <a:rPr lang="en-US" altLang="zh-TW" dirty="0"/>
              <a:t>single-addressable units.</a:t>
            </a:r>
          </a:p>
          <a:p>
            <a:endParaRPr lang="zh-TW" altLang="en-US" dirty="0"/>
          </a:p>
          <a:p>
            <a:r>
              <a:rPr lang="en-US" altLang="zh-TW" b="1" dirty="0" err="1"/>
              <a:t>hello_task</a:t>
            </a:r>
            <a:endParaRPr lang="en-US" altLang="zh-TW" b="1" dirty="0"/>
          </a:p>
          <a:p>
            <a:r>
              <a:rPr lang="en-US" altLang="zh-TW" dirty="0"/>
              <a:t>The </a:t>
            </a:r>
            <a:r>
              <a:rPr lang="en-US" altLang="zh-TW" dirty="0" err="1"/>
              <a:t>hello_task</a:t>
            </a:r>
            <a:r>
              <a:rPr lang="en-US" altLang="zh-TW" dirty="0"/>
              <a:t> task is a time-slice task with a time slice of 100, in milliseconds, if the default compile-time</a:t>
            </a:r>
          </a:p>
          <a:p>
            <a:r>
              <a:rPr lang="en-US" altLang="zh-TW" dirty="0"/>
              <a:t>configuration options are used.</a:t>
            </a:r>
          </a:p>
          <a:p>
            <a:endParaRPr lang="zh-TW" altLang="en-US" dirty="0"/>
          </a:p>
          <a:p>
            <a:r>
              <a:rPr lang="en-US" altLang="zh-TW" b="1" dirty="0" err="1"/>
              <a:t>Float_task</a:t>
            </a:r>
            <a:endParaRPr lang="en-US" altLang="zh-TW" b="1" dirty="0"/>
          </a:p>
          <a:p>
            <a:r>
              <a:rPr lang="en-US" altLang="zh-TW" dirty="0"/>
              <a:t>The </a:t>
            </a:r>
            <a:r>
              <a:rPr lang="en-US" altLang="zh-TW" dirty="0" err="1"/>
              <a:t>Float_task</a:t>
            </a:r>
            <a:r>
              <a:rPr lang="en-US" altLang="zh-TW" dirty="0"/>
              <a:t> task is both a floating-point task and an </a:t>
            </a:r>
            <a:r>
              <a:rPr lang="en-US" altLang="zh-TW" dirty="0" err="1"/>
              <a:t>autostart</a:t>
            </a:r>
            <a:r>
              <a:rPr lang="en-US" altLang="zh-TW" dirty="0"/>
              <a:t> task.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681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A931DF-18EC-4525-9649-E7BA5D758270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5380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olderview?id=0B4tCB87OXhqeRGJXb3p2eDdPZGs&amp;usp=shari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scale.com/webapp/sps/site/overview.jsp?code=CW_SPECIALEDI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Lab 8: Tower System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sz="2800"/>
              <a:t>Prof. Chung-Ta King</a:t>
            </a:r>
          </a:p>
          <a:p>
            <a:r>
              <a:rPr lang="en-US" altLang="zh-TW" sz="2400"/>
              <a:t>Department of Computer Science</a:t>
            </a:r>
          </a:p>
          <a:p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MQX™ RTOS </a:t>
            </a:r>
            <a:r>
              <a:rPr lang="en-US" altLang="zh-TW" dirty="0" smtClean="0"/>
              <a:t>4.1.1 </a:t>
            </a:r>
            <a:r>
              <a:rPr lang="en-US" altLang="zh-TW" dirty="0" smtClean="0"/>
              <a:t>TWR-K60D100M</a:t>
            </a:r>
            <a:endParaRPr lang="zh-TW" altLang="en-US" dirty="0" smtClean="0"/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Run the self-extracting K60D100M package installer and proceed according to instructions</a:t>
            </a:r>
          </a:p>
          <a:p>
            <a:pPr lvl="1"/>
            <a:r>
              <a:rPr lang="en-US" altLang="zh-TW" smtClean="0"/>
              <a:t>The files will be installed directly into the specified folder in your PC</a:t>
            </a:r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66948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Setting up the Tower System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a PC (</a:t>
            </a:r>
            <a:r>
              <a:rPr lang="en-US" altLang="zh-TW" i="1" dirty="0" smtClean="0"/>
              <a:t>host</a:t>
            </a:r>
            <a:r>
              <a:rPr lang="en-US" altLang="zh-TW" dirty="0" smtClean="0"/>
              <a:t>) to control and develop programs for the Tower System (</a:t>
            </a:r>
            <a:r>
              <a:rPr lang="en-US" altLang="zh-TW" i="1" dirty="0" smtClean="0"/>
              <a:t>target</a:t>
            </a:r>
            <a:r>
              <a:rPr lang="en-US" altLang="zh-TW" dirty="0" smtClean="0"/>
              <a:t>), and load files to the Tower System</a:t>
            </a:r>
          </a:p>
          <a:p>
            <a:pPr lvl="1"/>
            <a:r>
              <a:rPr lang="en-US" altLang="zh-TW" dirty="0" smtClean="0"/>
              <a:t>Connect one end of the USB cable to the PC and the other end to the power/OSJTAG mini-B connector on the </a:t>
            </a:r>
            <a:r>
              <a:rPr lang="en-US" altLang="zh-TW" u="sng" dirty="0" smtClean="0"/>
              <a:t>TWR-K60D100M module</a:t>
            </a:r>
            <a:r>
              <a:rPr lang="en-US" altLang="zh-TW" dirty="0" smtClean="0"/>
              <a:t>.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165201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Building the MQX Libraries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PSP (</a:t>
            </a:r>
            <a:r>
              <a:rPr lang="en-US" altLang="zh-TW" i="1" dirty="0"/>
              <a:t>Processor </a:t>
            </a:r>
            <a:r>
              <a:rPr lang="en-US" altLang="zh-TW" i="1" dirty="0" smtClean="0"/>
              <a:t>Support Package</a:t>
            </a:r>
            <a:r>
              <a:rPr lang="en-US" altLang="zh-TW" dirty="0"/>
              <a:t>) and BSP (</a:t>
            </a:r>
            <a:r>
              <a:rPr lang="en-US" altLang="zh-TW" i="1" dirty="0"/>
              <a:t>Board </a:t>
            </a:r>
            <a:r>
              <a:rPr lang="en-US" altLang="zh-TW" i="1" dirty="0" smtClean="0"/>
              <a:t>Support </a:t>
            </a:r>
            <a:r>
              <a:rPr lang="en-US" altLang="zh-TW" i="1" dirty="0"/>
              <a:t>Package</a:t>
            </a:r>
            <a:r>
              <a:rPr lang="en-US" altLang="zh-TW" dirty="0"/>
              <a:t>) libraries must be built before building any application or changing kernel or I/O drivers 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5111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1. Import BSP and PSP files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Select menu File/Import/General/Existing Projects into Workspace and navigate to your MQX installation directory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1243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1. Import BSP and PSP Files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13</a:t>
            </a:fld>
            <a:endParaRPr lang="zh-TW" altLang="zh-TW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396" y="1124173"/>
            <a:ext cx="2479675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821" y="2492598"/>
            <a:ext cx="3314700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2921" y="1052736"/>
            <a:ext cx="2822575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字方塊 8"/>
          <p:cNvSpPr txBox="1"/>
          <p:nvPr/>
        </p:nvSpPr>
        <p:spPr>
          <a:xfrm>
            <a:off x="35496" y="1484536"/>
            <a:ext cx="360363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1</a:t>
            </a:r>
            <a:endParaRPr kumimoji="0"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1403921" y="2276698"/>
            <a:ext cx="358775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2</a:t>
            </a:r>
            <a:endParaRPr kumimoji="0" lang="zh-TW" altLang="en-US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3275584" y="1195611"/>
            <a:ext cx="360362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3</a:t>
            </a:r>
            <a:endParaRPr kumimoji="0"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5291709" y="2348136"/>
            <a:ext cx="360362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4</a:t>
            </a:r>
            <a:endParaRPr kumimoji="0" lang="zh-TW" altLang="en-US" dirty="0"/>
          </a:p>
        </p:txBody>
      </p:sp>
      <p:sp>
        <p:nvSpPr>
          <p:cNvPr id="13" name="文字方塊 15"/>
          <p:cNvSpPr txBox="1">
            <a:spLocks noChangeArrowheads="1"/>
          </p:cNvSpPr>
          <p:nvPr/>
        </p:nvSpPr>
        <p:spPr bwMode="auto">
          <a:xfrm>
            <a:off x="467296" y="5457418"/>
            <a:ext cx="8135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2000" b="1" i="1" dirty="0">
                <a:solidFill>
                  <a:srgbClr val="FF0000"/>
                </a:solidFill>
                <a:latin typeface="Calibri" pitchFamily="34" charset="0"/>
              </a:rPr>
              <a:t>Warning </a:t>
            </a:r>
            <a:r>
              <a:rPr kumimoji="0" lang="en-US" altLang="zh-TW" sz="2000" b="1" dirty="0">
                <a:latin typeface="Calibri" pitchFamily="34" charset="0"/>
              </a:rPr>
              <a:t>: The "Copy projects into workspace" check box in the file importer </a:t>
            </a:r>
            <a:r>
              <a:rPr kumimoji="0" lang="en-US" altLang="zh-TW" sz="2000" b="1" dirty="0">
                <a:solidFill>
                  <a:srgbClr val="C00000"/>
                </a:solidFill>
                <a:latin typeface="Calibri" pitchFamily="34" charset="0"/>
              </a:rPr>
              <a:t>must be </a:t>
            </a:r>
            <a:r>
              <a:rPr kumimoji="0" lang="en-US" altLang="zh-TW" sz="2000" b="1" dirty="0" smtClean="0">
                <a:solidFill>
                  <a:srgbClr val="C00000"/>
                </a:solidFill>
                <a:latin typeface="Calibri" pitchFamily="34" charset="0"/>
              </a:rPr>
              <a:t>unchecked</a:t>
            </a:r>
            <a:r>
              <a:rPr lang="en-US" altLang="zh-TW" sz="2000" b="1" dirty="0" smtClean="0">
                <a:latin typeface="Calibri" pitchFamily="34" charset="0"/>
              </a:rPr>
              <a:t>; </a:t>
            </a:r>
            <a:r>
              <a:rPr kumimoji="0" lang="en-US" altLang="zh-TW" sz="2000" b="1" dirty="0" smtClean="0">
                <a:latin typeface="Calibri" pitchFamily="34" charset="0"/>
              </a:rPr>
              <a:t>otherwise, the project will be corrupted.</a:t>
            </a:r>
            <a:endParaRPr kumimoji="0" lang="zh-TW" altLang="en-US" sz="2000" dirty="0">
              <a:latin typeface="Calibri" pitchFamily="34" charset="0"/>
            </a:endParaRPr>
          </a:p>
        </p:txBody>
      </p:sp>
      <p:cxnSp>
        <p:nvCxnSpPr>
          <p:cNvPr id="15" name="直線接點 14"/>
          <p:cNvCxnSpPr/>
          <p:nvPr/>
        </p:nvCxnSpPr>
        <p:spPr>
          <a:xfrm>
            <a:off x="6012434" y="2924398"/>
            <a:ext cx="14398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050" name="Picture 2" descr="C:\Users\kelly\Desktop\圖片 2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716" y="1819227"/>
            <a:ext cx="2069159" cy="3859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直線單箭頭接點 17"/>
          <p:cNvCxnSpPr/>
          <p:nvPr/>
        </p:nvCxnSpPr>
        <p:spPr>
          <a:xfrm flipH="1" flipV="1">
            <a:off x="3778821" y="3284761"/>
            <a:ext cx="1296988" cy="23034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字方塊 16"/>
          <p:cNvSpPr txBox="1">
            <a:spLocks noChangeArrowheads="1"/>
          </p:cNvSpPr>
          <p:nvPr/>
        </p:nvSpPr>
        <p:spPr bwMode="auto">
          <a:xfrm>
            <a:off x="6726249" y="2100341"/>
            <a:ext cx="1354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1200" dirty="0">
                <a:solidFill>
                  <a:srgbClr val="C00000"/>
                </a:solidFill>
                <a:latin typeface="Calibri" pitchFamily="34" charset="0"/>
              </a:rPr>
              <a:t>Freescale MQX </a:t>
            </a:r>
            <a:r>
              <a:rPr kumimoji="0" lang="en-US" altLang="zh-TW" sz="1200" dirty="0" smtClean="0">
                <a:solidFill>
                  <a:srgbClr val="C00000"/>
                </a:solidFill>
                <a:latin typeface="Calibri" pitchFamily="34" charset="0"/>
              </a:rPr>
              <a:t>4.1</a:t>
            </a:r>
            <a:endParaRPr kumimoji="0" lang="zh-TW" altLang="en-US" sz="1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6" name="文字方塊 22"/>
          <p:cNvSpPr txBox="1">
            <a:spLocks noChangeArrowheads="1"/>
          </p:cNvSpPr>
          <p:nvPr/>
        </p:nvSpPr>
        <p:spPr bwMode="auto">
          <a:xfrm>
            <a:off x="7236296" y="3453604"/>
            <a:ext cx="147784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1200" dirty="0" err="1" smtClean="0">
                <a:solidFill>
                  <a:srgbClr val="C00000"/>
                </a:solidFill>
                <a:latin typeface="Calibri" pitchFamily="34" charset="0"/>
              </a:rPr>
              <a:t>mqx</a:t>
            </a:r>
            <a:r>
              <a:rPr kumimoji="0" lang="en-US" altLang="zh-TW" sz="1200" dirty="0" smtClean="0">
                <a:solidFill>
                  <a:srgbClr val="C00000"/>
                </a:solidFill>
                <a:latin typeface="Calibri" pitchFamily="34" charset="0"/>
              </a:rPr>
              <a:t>/build/cw10gcc/</a:t>
            </a:r>
            <a:endParaRPr kumimoji="0" lang="zh-TW" altLang="en-US" sz="1200" dirty="0">
              <a:solidFill>
                <a:srgbClr val="C00000"/>
              </a:solidFill>
              <a:latin typeface="Calibri" pitchFamily="34" charset="0"/>
            </a:endParaRPr>
          </a:p>
        </p:txBody>
      </p:sp>
      <p:cxnSp>
        <p:nvCxnSpPr>
          <p:cNvPr id="17" name="直線接點 16"/>
          <p:cNvCxnSpPr/>
          <p:nvPr/>
        </p:nvCxnSpPr>
        <p:spPr>
          <a:xfrm>
            <a:off x="5939409" y="3787998"/>
            <a:ext cx="36036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" name="矩形 2"/>
          <p:cNvSpPr/>
          <p:nvPr/>
        </p:nvSpPr>
        <p:spPr>
          <a:xfrm>
            <a:off x="7662771" y="3980085"/>
            <a:ext cx="16482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b="1" dirty="0">
                <a:solidFill>
                  <a:srgbClr val="FF0000"/>
                </a:solidFill>
              </a:rPr>
              <a:t>bsp_twrk60d100m</a:t>
            </a:r>
            <a:endParaRPr lang="zh-TW" altLang="en-US" sz="1200" b="1" dirty="0">
              <a:solidFill>
                <a:srgbClr val="FF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7662771" y="4270984"/>
            <a:ext cx="16482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200" b="1" dirty="0" smtClean="0">
                <a:solidFill>
                  <a:srgbClr val="FF0000"/>
                </a:solidFill>
              </a:rPr>
              <a:t>psp_twrk60d100m</a:t>
            </a:r>
            <a:endParaRPr lang="zh-TW" alt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40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2. Use CodeWarrior to Compile Libraries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sym typeface="Wingdings" pitchFamily="2" charset="2"/>
              </a:rPr>
              <a:t>Build target (b</a:t>
            </a:r>
            <a:r>
              <a:rPr lang="en-US" altLang="zh-TW" dirty="0" smtClean="0"/>
              <a:t>y default, the Debug build target is selected in all projects</a:t>
            </a:r>
            <a:r>
              <a:rPr lang="en-US" altLang="zh-TW" dirty="0" smtClean="0">
                <a:sym typeface="Wingdings" pitchFamily="2" charset="2"/>
              </a:rPr>
              <a:t>)</a:t>
            </a:r>
          </a:p>
          <a:p>
            <a:r>
              <a:rPr lang="en-US" altLang="zh-TW" dirty="0" smtClean="0"/>
              <a:t>Switch all libraries to Release target and rebuild again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14</a:t>
            </a:fld>
            <a:endParaRPr lang="zh-TW" altLang="zh-TW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565351"/>
            <a:ext cx="3146425" cy="249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84438" y="3086051"/>
            <a:ext cx="2641600" cy="326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0663" y="2493913"/>
            <a:ext cx="5113337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文字方塊 10"/>
          <p:cNvSpPr txBox="1"/>
          <p:nvPr/>
        </p:nvSpPr>
        <p:spPr>
          <a:xfrm>
            <a:off x="107950" y="2420888"/>
            <a:ext cx="360363" cy="3698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1</a:t>
            </a:r>
            <a:endParaRPr kumimoji="0" lang="zh-TW" altLang="en-US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2411413" y="2997151"/>
            <a:ext cx="360362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2</a:t>
            </a:r>
            <a:endParaRPr kumimoji="0" lang="zh-TW" altLang="en-US" dirty="0"/>
          </a:p>
        </p:txBody>
      </p:sp>
      <p:sp>
        <p:nvSpPr>
          <p:cNvPr id="13" name="文字方塊 12"/>
          <p:cNvSpPr txBox="1"/>
          <p:nvPr/>
        </p:nvSpPr>
        <p:spPr>
          <a:xfrm>
            <a:off x="3851275" y="2493913"/>
            <a:ext cx="360363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3</a:t>
            </a:r>
            <a:endParaRPr kumimoji="0" lang="zh-TW" altLang="en-US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6012160" y="3286076"/>
            <a:ext cx="2913105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Build again ! (Release </a:t>
            </a:r>
            <a:r>
              <a:rPr kumimoji="0" lang="en-US" altLang="zh-TW" dirty="0" smtClean="0"/>
              <a:t/>
            </a:r>
            <a:br>
              <a:rPr kumimoji="0" lang="en-US" altLang="zh-TW" dirty="0" smtClean="0"/>
            </a:br>
            <a:r>
              <a:rPr kumimoji="0" lang="en-US" altLang="zh-TW" dirty="0" smtClean="0"/>
              <a:t>target</a:t>
            </a:r>
            <a:r>
              <a:rPr kumimoji="0" lang="en-US" altLang="zh-TW" dirty="0"/>
              <a:t>)</a:t>
            </a:r>
            <a:endParaRPr kumimoji="0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51031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259" y="2729075"/>
            <a:ext cx="1874282" cy="3528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Basic Lab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Import example project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hello</a:t>
            </a:r>
            <a:r>
              <a:rPr lang="en-US" altLang="zh-TW" dirty="0"/>
              <a:t> and load to board</a:t>
            </a:r>
          </a:p>
          <a:p>
            <a:pPr lvl="1"/>
            <a:r>
              <a:rPr lang="en-US" altLang="zh-TW" dirty="0"/>
              <a:t>Select menu </a:t>
            </a:r>
            <a:r>
              <a:rPr lang="en-US" altLang="zh-TW" i="1" dirty="0">
                <a:solidFill>
                  <a:srgbClr val="FF0000"/>
                </a:solidFill>
              </a:rPr>
              <a:t>File/Import/General/Existing Projects into Workspace</a:t>
            </a:r>
            <a:r>
              <a:rPr lang="en-US" altLang="zh-TW" dirty="0"/>
              <a:t> and search for example directory (</a:t>
            </a:r>
            <a:r>
              <a:rPr lang="en-US" altLang="zh-TW" sz="2000" i="1" dirty="0"/>
              <a:t>Freescale </a:t>
            </a:r>
            <a:r>
              <a:rPr lang="en-US" altLang="zh-TW" sz="2000" i="1" dirty="0" smtClean="0"/>
              <a:t>MQX_4_1/</a:t>
            </a:r>
            <a:r>
              <a:rPr lang="en-US" altLang="zh-TW" sz="2000" i="1" dirty="0" err="1" smtClean="0"/>
              <a:t>mqx</a:t>
            </a:r>
            <a:r>
              <a:rPr lang="en-US" altLang="zh-TW" sz="2000" i="1" dirty="0" smtClean="0"/>
              <a:t>/examples/hello/cw10gcc/hello_twrk60d100m</a:t>
            </a:r>
            <a:r>
              <a:rPr lang="en-US" altLang="zh-TW" dirty="0"/>
              <a:t>).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15</a:t>
            </a:fld>
            <a:endParaRPr lang="zh-TW" altLang="zh-TW"/>
          </a:p>
        </p:txBody>
      </p:sp>
      <p:sp>
        <p:nvSpPr>
          <p:cNvPr id="5" name="文字方塊 4"/>
          <p:cNvSpPr txBox="1"/>
          <p:nvPr/>
        </p:nvSpPr>
        <p:spPr>
          <a:xfrm>
            <a:off x="5864874" y="4455095"/>
            <a:ext cx="271099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Debug the project </a:t>
            </a:r>
            <a:endParaRPr kumimoji="0" lang="en-US" altLang="zh-TW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 smtClean="0"/>
              <a:t>hello_twrk60d100m</a:t>
            </a:r>
            <a:endParaRPr kumimoji="0"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5893449" y="3239988"/>
            <a:ext cx="2710999" cy="83099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Build the project </a:t>
            </a:r>
            <a:endParaRPr kumimoji="0" lang="en-US" altLang="zh-TW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 smtClean="0"/>
              <a:t>hello_twrk60d100m</a:t>
            </a:r>
            <a:endParaRPr kumimoji="0" lang="zh-TW" altLang="en-US" dirty="0"/>
          </a:p>
        </p:txBody>
      </p:sp>
      <p:sp>
        <p:nvSpPr>
          <p:cNvPr id="9" name="文字方塊 8"/>
          <p:cNvSpPr txBox="1"/>
          <p:nvPr/>
        </p:nvSpPr>
        <p:spPr>
          <a:xfrm>
            <a:off x="6023624" y="2879626"/>
            <a:ext cx="360362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2</a:t>
            </a:r>
            <a:endParaRPr kumimoji="0" lang="zh-TW" altLang="en-US" dirty="0"/>
          </a:p>
        </p:txBody>
      </p:sp>
      <p:sp>
        <p:nvSpPr>
          <p:cNvPr id="10" name="文字方塊 9"/>
          <p:cNvSpPr txBox="1"/>
          <p:nvPr/>
        </p:nvSpPr>
        <p:spPr>
          <a:xfrm>
            <a:off x="6023624" y="4094733"/>
            <a:ext cx="360362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3</a:t>
            </a:r>
            <a:endParaRPr kumimoji="0"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694386" y="2736751"/>
            <a:ext cx="360363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dirty="0"/>
              <a:t>1</a:t>
            </a:r>
            <a:endParaRPr kumimoji="0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9099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Basic Lab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 smtClean="0"/>
              <a:t>Download and install P&amp;E OSBDM OSJTAG Virtual Serial Toolkit </a:t>
            </a:r>
          </a:p>
          <a:p>
            <a:r>
              <a:rPr lang="en-US" altLang="zh-TW" sz="2000" dirty="0" smtClean="0"/>
              <a:t>Open P&amp;E OSBDM Toolkit </a:t>
            </a:r>
            <a:r>
              <a:rPr lang="en-US" altLang="zh-TW" sz="2000" dirty="0" smtClean="0">
                <a:sym typeface="Wingdings" pitchFamily="2" charset="2"/>
              </a:rPr>
              <a:t> Utilities  Terminal Utility </a:t>
            </a:r>
          </a:p>
          <a:p>
            <a:r>
              <a:rPr lang="en-US" altLang="zh-TW" sz="2000" dirty="0" smtClean="0">
                <a:sym typeface="Wingdings" pitchFamily="2" charset="2"/>
              </a:rPr>
              <a:t>Check following items:  Port: USB COM   Baud:115200  </a:t>
            </a:r>
            <a:r>
              <a:rPr lang="en-US" altLang="zh-TW" sz="2000" dirty="0" err="1" smtClean="0">
                <a:sym typeface="Wingdings" pitchFamily="2" charset="2"/>
              </a:rPr>
              <a:t>Parity:None</a:t>
            </a:r>
            <a:r>
              <a:rPr lang="en-US" altLang="zh-TW" sz="2000" dirty="0" smtClean="0">
                <a:sym typeface="Wingdings" pitchFamily="2" charset="2"/>
              </a:rPr>
              <a:t>  Bits:8</a:t>
            </a:r>
          </a:p>
          <a:p>
            <a:r>
              <a:rPr lang="en-US" altLang="zh-TW" sz="2000" dirty="0" smtClean="0"/>
              <a:t>Press “Open Serial Port”</a:t>
            </a:r>
            <a:endParaRPr lang="zh-TW" altLang="en-US" sz="2000" dirty="0" smtClean="0"/>
          </a:p>
          <a:p>
            <a:endParaRPr lang="zh-TW" altLang="en-US" sz="20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16</a:t>
            </a:fld>
            <a:endParaRPr lang="zh-TW" altLang="zh-TW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5466" y="2852713"/>
            <a:ext cx="5658768" cy="38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259632" y="2420888"/>
            <a:ext cx="79208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b="1" i="1" dirty="0">
                <a:solidFill>
                  <a:srgbClr val="FF0000"/>
                </a:solidFill>
                <a:latin typeface="Calibri" pitchFamily="34" charset="0"/>
              </a:rPr>
              <a:t>Note </a:t>
            </a:r>
            <a:r>
              <a:rPr kumimoji="0" lang="en-US" altLang="zh-TW" b="1" dirty="0">
                <a:latin typeface="Calibri" pitchFamily="34" charset="0"/>
              </a:rPr>
              <a:t>: You can download toolkit from course FTP (final page)</a:t>
            </a:r>
            <a:endParaRPr kumimoji="0" lang="zh-TW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26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Additional Explanations</a:t>
            </a:r>
            <a:endParaRPr lang="zh-TW" altLang="en-US" dirty="0"/>
          </a:p>
        </p:txBody>
      </p:sp>
      <p:sp>
        <p:nvSpPr>
          <p:cNvPr id="6" name="副標題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30024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Update Firmware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When you first load a program to the Tower System, you need to update its firmware.</a:t>
            </a:r>
          </a:p>
          <a:p>
            <a:r>
              <a:rPr lang="en-US" altLang="zh-TW" dirty="0"/>
              <a:t>Press “Debug” button on </a:t>
            </a:r>
            <a:r>
              <a:rPr lang="en-US" altLang="zh-TW" dirty="0" smtClean="0"/>
              <a:t>CodeWarrior</a:t>
            </a:r>
            <a:r>
              <a:rPr lang="en-US" altLang="zh-TW" dirty="0"/>
              <a:t>, and you will see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B3E00B-676D-46F7-957F-6C5FE337BE7D}" type="slidenum">
              <a:rPr lang="zh-TW" altLang="en-US" smtClean="0"/>
              <a:pPr/>
              <a:t>18</a:t>
            </a:fld>
            <a:endParaRPr lang="zh-TW" altLang="zh-TW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681" y="2573164"/>
            <a:ext cx="6256563" cy="655377"/>
          </a:xfrm>
          <a:prstGeom prst="rect">
            <a:avLst/>
          </a:prstGeom>
        </p:spPr>
      </p:pic>
      <p:pic>
        <p:nvPicPr>
          <p:cNvPr id="7" name="圖片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702" y="3433868"/>
            <a:ext cx="2413098" cy="2546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文字方塊 7"/>
          <p:cNvSpPr txBox="1"/>
          <p:nvPr/>
        </p:nvSpPr>
        <p:spPr>
          <a:xfrm>
            <a:off x="6245224" y="3801095"/>
            <a:ext cx="2808288" cy="19383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Unplug USB cable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Find an idle jumper and insert the 2-pin </a:t>
            </a:r>
            <a:r>
              <a:rPr kumimoji="0" lang="en-US" altLang="zh-TW" sz="2000" dirty="0" err="1"/>
              <a:t>bootloader</a:t>
            </a:r>
            <a:r>
              <a:rPr kumimoji="0" lang="en-US" altLang="zh-TW" sz="2000" dirty="0"/>
              <a:t> header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Reconnect USB cable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Press ”OK”</a:t>
            </a:r>
            <a:endParaRPr kumimoji="0" lang="zh-TW" altLang="en-US" sz="2000" dirty="0"/>
          </a:p>
        </p:txBody>
      </p:sp>
      <p:pic>
        <p:nvPicPr>
          <p:cNvPr id="9" name="圖片 5"/>
          <p:cNvPicPr>
            <a:picLocks noChangeAspect="1"/>
          </p:cNvPicPr>
          <p:nvPr/>
        </p:nvPicPr>
        <p:blipFill>
          <a:blip r:embed="rId4"/>
          <a:srcRect l="11348" t="6503" r="6406"/>
          <a:stretch>
            <a:fillRect/>
          </a:stretch>
        </p:blipFill>
        <p:spPr bwMode="auto">
          <a:xfrm>
            <a:off x="3491880" y="3864358"/>
            <a:ext cx="2480687" cy="2115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5435599" y="5431935"/>
            <a:ext cx="360363" cy="4318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/>
          </a:p>
        </p:txBody>
      </p:sp>
      <p:sp>
        <p:nvSpPr>
          <p:cNvPr id="11" name="文字方塊 7"/>
          <p:cNvSpPr txBox="1">
            <a:spLocks noChangeArrowheads="1"/>
          </p:cNvSpPr>
          <p:nvPr/>
        </p:nvSpPr>
        <p:spPr bwMode="auto">
          <a:xfrm>
            <a:off x="5249067" y="4922148"/>
            <a:ext cx="733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b="1" dirty="0">
                <a:solidFill>
                  <a:srgbClr val="FFFF00"/>
                </a:solidFill>
                <a:latin typeface="Calibri" pitchFamily="34" charset="0"/>
              </a:rPr>
              <a:t>BOOT</a:t>
            </a:r>
            <a:endParaRPr kumimoji="0" lang="zh-TW" altLang="en-US" b="1" dirty="0">
              <a:solidFill>
                <a:srgbClr val="FFFF00"/>
              </a:solidFill>
              <a:latin typeface="Calibri" pitchFamily="34" charset="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7217567" y="2204864"/>
            <a:ext cx="360363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b="1" dirty="0" smtClean="0"/>
              <a:t>1</a:t>
            </a:r>
            <a:endParaRPr kumimoji="0" lang="zh-TW" altLang="en-US" b="1" dirty="0"/>
          </a:p>
        </p:txBody>
      </p:sp>
      <p:sp>
        <p:nvSpPr>
          <p:cNvPr id="13" name="文字方塊 11"/>
          <p:cNvSpPr txBox="1"/>
          <p:nvPr/>
        </p:nvSpPr>
        <p:spPr>
          <a:xfrm>
            <a:off x="271741" y="3216100"/>
            <a:ext cx="360363" cy="3683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b="1" dirty="0" smtClean="0"/>
              <a:t>2</a:t>
            </a:r>
            <a:endParaRPr kumimoji="0"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val="201369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“Hello World” on MQX</a:t>
            </a:r>
            <a:r>
              <a:rPr lang="en-US" altLang="zh-TW" sz="1800"/>
              <a:t> </a:t>
            </a:r>
            <a:endParaRPr lang="zh-TW" altLang="en-US" sz="1800"/>
          </a:p>
        </p:txBody>
      </p:sp>
      <p:sp>
        <p:nvSpPr>
          <p:cNvPr id="7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F59149-B646-4B3F-B3BD-A00270B23CDD}" type="slidenum">
              <a:rPr lang="zh-TW" altLang="en-US" smtClean="0"/>
              <a:pPr/>
              <a:t>1</a:t>
            </a:fld>
            <a:endParaRPr lang="zh-TW" altLang="zh-TW"/>
          </a:p>
        </p:txBody>
      </p:sp>
      <p:graphicFrame>
        <p:nvGraphicFramePr>
          <p:cNvPr id="111107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662558"/>
              </p:ext>
            </p:extLst>
          </p:nvPr>
        </p:nvGraphicFramePr>
        <p:xfrm>
          <a:off x="468313" y="1268760"/>
          <a:ext cx="8353425" cy="4632960"/>
        </p:xfrm>
        <a:graphic>
          <a:graphicData uri="http://schemas.openxmlformats.org/drawingml/2006/table">
            <a:tbl>
              <a:tblPr/>
              <a:tblGrid>
                <a:gridCol w="8353425"/>
              </a:tblGrid>
              <a:tr h="4176713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bsp.h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#include &lt;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fio.h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#define HELLO_TASK 5 /* Task IDs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extern 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hello_task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TASK_TEMPLATE_STRUCT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MQX_template_list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[]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=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{ /* Task Index, Function, Stack, Priority, Name,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 Attributes, Parameters, Time Slice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{HELLO_TASK,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hello_task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, 1500, 8, "hello",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MQX_AUTO_START_TASK, 0, 0 }, { 0 }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void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hello_task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(uint_32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initial_data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){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printf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("Hello World\n");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    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task_block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(); // block the task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  <a:cs typeface="Courier New" panose="02070309020205020404" pitchFamily="49" charset="0"/>
                        </a:rPr>
                        <a:t>}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sp>
        <p:nvSpPr>
          <p:cNvPr id="1111073" name="AutoShape 33"/>
          <p:cNvSpPr>
            <a:spLocks noChangeArrowheads="1"/>
          </p:cNvSpPr>
          <p:nvPr/>
        </p:nvSpPr>
        <p:spPr bwMode="auto">
          <a:xfrm>
            <a:off x="468313" y="2781647"/>
            <a:ext cx="8064500" cy="180022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1074" name="AutoShape 34"/>
          <p:cNvSpPr>
            <a:spLocks noChangeArrowheads="1"/>
          </p:cNvSpPr>
          <p:nvPr/>
        </p:nvSpPr>
        <p:spPr bwMode="auto">
          <a:xfrm>
            <a:off x="468313" y="4653310"/>
            <a:ext cx="8064500" cy="1152525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013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1073" grpId="0" animBg="1"/>
      <p:bldP spid="111107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Update Firmware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19</a:t>
            </a:fld>
            <a:endParaRPr lang="zh-TW" altLang="zh-TW"/>
          </a:p>
        </p:txBody>
      </p:sp>
      <p:pic>
        <p:nvPicPr>
          <p:cNvPr id="5" name="內容版面配置區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55650" y="1246782"/>
            <a:ext cx="6448425" cy="1676400"/>
          </a:xfrm>
          <a:prstGeom prst="rect">
            <a:avLst/>
          </a:prstGeom>
        </p:spPr>
      </p:pic>
      <p:sp>
        <p:nvSpPr>
          <p:cNvPr id="6" name="文字方塊 11"/>
          <p:cNvSpPr txBox="1"/>
          <p:nvPr/>
        </p:nvSpPr>
        <p:spPr>
          <a:xfrm>
            <a:off x="463550" y="1016595"/>
            <a:ext cx="360363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b="1" dirty="0"/>
              <a:t>2</a:t>
            </a:r>
            <a:endParaRPr kumimoji="0" lang="zh-TW" altLang="en-US" b="1" dirty="0"/>
          </a:p>
        </p:txBody>
      </p:sp>
      <p:sp>
        <p:nvSpPr>
          <p:cNvPr id="7" name="文字方塊 5"/>
          <p:cNvSpPr txBox="1">
            <a:spLocks noChangeArrowheads="1"/>
          </p:cNvSpPr>
          <p:nvPr/>
        </p:nvSpPr>
        <p:spPr bwMode="auto">
          <a:xfrm>
            <a:off x="5364163" y="2240557"/>
            <a:ext cx="3506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000">
                <a:latin typeface="Calibri" pitchFamily="34" charset="0"/>
              </a:rPr>
              <a:t>Wait for the update of firmware</a:t>
            </a:r>
            <a:endParaRPr kumimoji="0" lang="zh-TW" altLang="en-US" sz="2000">
              <a:latin typeface="Calibri" pitchFamily="34" charset="0"/>
            </a:endParaRPr>
          </a:p>
        </p:txBody>
      </p:sp>
      <p:pic>
        <p:nvPicPr>
          <p:cNvPr id="8" name="圖片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3913" y="3326705"/>
            <a:ext cx="3024187" cy="262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文字方塊 11"/>
          <p:cNvSpPr txBox="1"/>
          <p:nvPr/>
        </p:nvSpPr>
        <p:spPr>
          <a:xfrm>
            <a:off x="463550" y="3140968"/>
            <a:ext cx="360363" cy="36988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b="1" dirty="0" smtClean="0"/>
              <a:t>3</a:t>
            </a:r>
            <a:endParaRPr kumimoji="0" lang="zh-TW" altLang="en-US" b="1" dirty="0"/>
          </a:p>
        </p:txBody>
      </p:sp>
      <p:sp>
        <p:nvSpPr>
          <p:cNvPr id="10" name="文字方塊 9"/>
          <p:cNvSpPr txBox="1"/>
          <p:nvPr/>
        </p:nvSpPr>
        <p:spPr>
          <a:xfrm>
            <a:off x="4432300" y="3758505"/>
            <a:ext cx="4460875" cy="16303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Unplug the USB cable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Remove the jumper from the 2-pin </a:t>
            </a:r>
            <a:r>
              <a:rPr kumimoji="0" lang="en-US" altLang="zh-TW" sz="2000" dirty="0" err="1"/>
              <a:t>bootloader</a:t>
            </a:r>
            <a:r>
              <a:rPr kumimoji="0" lang="en-US" altLang="zh-TW" sz="2000" dirty="0"/>
              <a:t> header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Reconnect the USB cable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kumimoji="0" lang="en-US" altLang="zh-TW" sz="2000" dirty="0"/>
              <a:t>Press “OK”</a:t>
            </a:r>
            <a:endParaRPr kumimoji="0"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4747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Download Software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TW" sz="3000" dirty="0" smtClean="0"/>
              <a:t>Download from </a:t>
            </a:r>
            <a:r>
              <a:rPr lang="en-US" altLang="zh-TW" sz="3000" dirty="0">
                <a:hlinkClick r:id="rId2"/>
              </a:rPr>
              <a:t>https://drive.google.com/folderview?id=0B4tCB87OXhqeRGJXb3p2eDdPZGs&amp;usp=sharing</a:t>
            </a:r>
            <a:endParaRPr lang="en-US" altLang="zh-TW" sz="3000" b="1" dirty="0" smtClean="0"/>
          </a:p>
          <a:p>
            <a:pPr marL="971550" lvl="1" indent="-514350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altLang="zh-TW" sz="2600" dirty="0" smtClean="0"/>
              <a:t>CW_MCU_v10.6_SE_Offline.exe   </a:t>
            </a:r>
          </a:p>
          <a:p>
            <a:pPr marL="1371600" lvl="2" indent="-514350">
              <a:lnSpc>
                <a:spcPct val="90000"/>
              </a:lnSpc>
            </a:pPr>
            <a:r>
              <a:rPr lang="en-US" altLang="zh-TW" sz="2200" i="1" dirty="0" smtClean="0"/>
              <a:t>CodeWarrior v10.6</a:t>
            </a:r>
          </a:p>
          <a:p>
            <a:pPr marL="971550" lvl="1" indent="-514350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altLang="zh-TW" sz="2600" dirty="0" smtClean="0"/>
              <a:t>FSLMQXOS_4_1_1_GA.exe</a:t>
            </a:r>
          </a:p>
          <a:p>
            <a:pPr marL="1371600" lvl="2" indent="-514350">
              <a:lnSpc>
                <a:spcPct val="90000"/>
              </a:lnSpc>
            </a:pPr>
            <a:r>
              <a:rPr lang="en-US" altLang="zh-TW" sz="2400" i="1" dirty="0"/>
              <a:t>FSLMQXOS_4_1_1_GA</a:t>
            </a:r>
            <a:endParaRPr lang="en-US" altLang="zh-TW" sz="2200" i="1" dirty="0" smtClean="0"/>
          </a:p>
          <a:p>
            <a:pPr marL="971550" lvl="1" indent="-514350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en-US" altLang="zh-TW" sz="2600" dirty="0" smtClean="0"/>
              <a:t>pemicro_osbdm_osjtag_tower_toolkit.exe</a:t>
            </a:r>
          </a:p>
          <a:p>
            <a:pPr marL="1371600" lvl="2" indent="-514350">
              <a:lnSpc>
                <a:spcPct val="90000"/>
              </a:lnSpc>
            </a:pPr>
            <a:r>
              <a:rPr lang="en-US" altLang="zh-TW" sz="2200" i="1" dirty="0" smtClean="0"/>
              <a:t>P&amp;E OSBDM OSJTAG Virtual Serial Toolkit</a:t>
            </a:r>
            <a:endParaRPr lang="zh-TW" alt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96580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“Hello World” Explained</a:t>
            </a:r>
            <a:endParaRPr lang="en-US" altLang="zh-TW"/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There is no main() defined</a:t>
            </a:r>
          </a:p>
          <a:p>
            <a:pPr lvl="1"/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main()</a:t>
            </a:r>
            <a:r>
              <a:rPr lang="en-US" altLang="zh-TW" dirty="0" smtClean="0"/>
              <a:t>in </a:t>
            </a:r>
            <a:r>
              <a:rPr lang="en-US" altLang="zh-TW" i="1" dirty="0" err="1" smtClean="0"/>
              <a:t>mqx</a:t>
            </a:r>
            <a:r>
              <a:rPr lang="en-US" altLang="zh-TW" i="1" dirty="0" smtClean="0"/>
              <a:t>\source\</a:t>
            </a:r>
            <a:r>
              <a:rPr lang="en-US" altLang="zh-TW" i="1" dirty="0" err="1" smtClean="0"/>
              <a:t>bsp</a:t>
            </a:r>
            <a:r>
              <a:rPr lang="en-US" altLang="zh-TW" i="1" dirty="0" smtClean="0"/>
              <a:t>\twrk60d100m\</a:t>
            </a:r>
            <a:r>
              <a:rPr lang="en-US" altLang="zh-TW" i="1" dirty="0" err="1" smtClean="0"/>
              <a:t>mqx_main.c</a:t>
            </a:r>
            <a:endParaRPr lang="en-US" altLang="zh-TW" i="1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altLang="zh-TW" dirty="0" smtClean="0"/>
              <a:t>starts MQX and initializes it according to the MQX initialization structure (with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MQX_template_list</a:t>
            </a:r>
            <a:r>
              <a:rPr lang="en-US" altLang="zh-TW" dirty="0" smtClean="0"/>
              <a:t> as a member) defined in </a:t>
            </a:r>
            <a:r>
              <a:rPr lang="en-US" altLang="zh-TW" i="1" dirty="0" err="1" smtClean="0"/>
              <a:t>mqx_init.c</a:t>
            </a:r>
            <a:r>
              <a:rPr lang="en-US" altLang="zh-TW" i="1" dirty="0" smtClean="0"/>
              <a:t> </a:t>
            </a:r>
            <a:endParaRPr lang="en-US" altLang="zh-TW" i="1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F746FB77-58ED-45A6-80A2-21304482814A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1182741" name="Group 2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206623834"/>
              </p:ext>
            </p:extLst>
          </p:nvPr>
        </p:nvGraphicFramePr>
        <p:xfrm>
          <a:off x="467544" y="2132856"/>
          <a:ext cx="8135937" cy="2520950"/>
        </p:xfrm>
        <a:graphic>
          <a:graphicData uri="http://schemas.openxmlformats.org/drawingml/2006/table">
            <a:tbl>
              <a:tblPr/>
              <a:tblGrid>
                <a:gridCol w="8135937"/>
              </a:tblGrid>
              <a:tr h="2520950"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defRPr kumimoji="1"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FF33CC"/>
                        </a:buClr>
                        <a:buSzPct val="90000"/>
                        <a:buFont typeface="Wingdings" panose="05000000000000000000" pitchFamily="2" charset="2"/>
                        <a:defRPr kumimoji="1"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buFont typeface="Wingdings" panose="05000000000000000000" pitchFamily="2" charset="2"/>
                        <a:defRPr kumimoji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ct val="10000"/>
                        </a:spcBef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defRPr kumimoji="1" sz="16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標楷體" panose="03000509000000000000" pitchFamily="65" charset="-12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int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main(void) {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extern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const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MQX_INITIALIZATION_STRUCT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                             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MQX_init_struct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/* Start MQX */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_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mqx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( (MQX_INITIALIZATION_STRUCT_PTR)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                            &amp;</a:t>
                      </a:r>
                      <a:r>
                        <a:rPr kumimoji="1" lang="en-US" altLang="zh-TW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MQX_init_struct</a:t>
                      </a: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  return 0;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標楷體" panose="03000509000000000000" pitchFamily="65" charset="-120"/>
                        </a:rPr>
                        <a:t>}</a:t>
                      </a:r>
                      <a:endParaRPr kumimoji="1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ea typeface="標楷體" panose="03000509000000000000" pitchFamily="65" charset="-120"/>
                        <a:cs typeface="Courier New" panose="02070309020205020404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964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2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“Hello World” Explained</a:t>
            </a:r>
            <a:endParaRPr lang="en-US" altLang="zh-TW"/>
          </a:p>
        </p:txBody>
      </p:sp>
      <p:sp>
        <p:nvSpPr>
          <p:cNvPr id="11192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task is a unique instance of a </a:t>
            </a:r>
            <a:r>
              <a:rPr lang="en-US" altLang="zh-TW" dirty="0" smtClean="0">
                <a:solidFill>
                  <a:srgbClr val="FF0000"/>
                </a:solidFill>
              </a:rPr>
              <a:t>task template</a:t>
            </a:r>
          </a:p>
          <a:p>
            <a:pPr lvl="1"/>
            <a:r>
              <a:rPr lang="en-US" altLang="zh-TW" dirty="0" smtClean="0"/>
              <a:t>Can have multiple tasks from same template, and each has its own instance</a:t>
            </a:r>
          </a:p>
          <a:p>
            <a:pPr lvl="1"/>
            <a:r>
              <a:rPr lang="en-US" altLang="zh-TW" dirty="0" smtClean="0"/>
              <a:t>Each task has a unique 32-bit task ID used by MQX</a:t>
            </a:r>
          </a:p>
          <a:p>
            <a:pPr lvl="1"/>
            <a:r>
              <a:rPr lang="en-US" altLang="zh-TW" dirty="0" smtClean="0"/>
              <a:t>Automatic clean up of resources when terminates</a:t>
            </a:r>
          </a:p>
          <a:p>
            <a:r>
              <a:rPr lang="en-US" altLang="zh-TW" dirty="0" smtClean="0"/>
              <a:t>Tasks are managed by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MQX_template_list</a:t>
            </a:r>
            <a:r>
              <a:rPr lang="en-US" altLang="zh-TW" dirty="0" smtClean="0"/>
              <a:t>, an array of task templates for creating tasks</a:t>
            </a:r>
          </a:p>
          <a:p>
            <a:pPr lvl="1"/>
            <a:r>
              <a:rPr lang="en-US" altLang="zh-TW" dirty="0" smtClean="0"/>
              <a:t>Terminated by a zero-filled task template</a:t>
            </a: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E72EA16F-E7D6-4CF1-AB7D-5CC770B9E490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4070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“Hello World” Explained</a:t>
            </a:r>
            <a:endParaRPr lang="en-US" altLang="zh-TW"/>
          </a:p>
        </p:txBody>
      </p:sp>
      <p:sp>
        <p:nvSpPr>
          <p:cNvPr id="118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 task template contains these fields:</a:t>
            </a:r>
          </a:p>
          <a:p>
            <a:pPr marL="0" indent="0">
              <a:buNone/>
            </a:pPr>
            <a:r>
              <a:rPr lang="en-US" altLang="zh-TW" sz="2400" dirty="0" smtClean="0"/>
              <a:t> 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mqx_uint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TASK_TEMPLATE_INDEX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void (_CODE_PTR_)(uint_32)	TASK_ADDRESS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mem_size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TASK_STACKSIZE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mqx_uint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TASK_PRIORITY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char 				_PTR_TASK_NAME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mqx_uint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			TASK_ATTRIBUTES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uint_32				CREATION_PARAMETER</a:t>
            </a:r>
          </a:p>
          <a:p>
            <a:pPr marL="0" indent="0">
              <a:buNone/>
            </a:pP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_</a:t>
            </a:r>
            <a:r>
              <a:rPr lang="en-US" altLang="zh-TW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mqx_uint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DEFAULT_TIME_SLICE</a:t>
            </a:r>
          </a:p>
          <a:p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TASK_TEMPLATE_STRUCT</a:t>
            </a:r>
            <a:r>
              <a:rPr lang="en-US" altLang="zh-TW" dirty="0" smtClean="0"/>
              <a:t> defined in </a:t>
            </a:r>
            <a:r>
              <a:rPr lang="en-US" altLang="zh-TW" i="1" dirty="0" err="1" smtClean="0"/>
              <a:t>mqx</a:t>
            </a:r>
            <a:r>
              <a:rPr lang="en-US" altLang="zh-TW" i="1" dirty="0" smtClean="0"/>
              <a:t>\source\include\</a:t>
            </a:r>
            <a:r>
              <a:rPr lang="en-US" altLang="zh-TW" i="1" dirty="0" err="1" smtClean="0"/>
              <a:t>mqx.h</a:t>
            </a:r>
            <a:endParaRPr lang="zh-TW" altLang="en-US" i="1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CEF98DC-2C5B-4F60-9F82-2A1142DCA375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0868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MQX_template_list Examples</a:t>
            </a:r>
            <a:endParaRPr lang="zh-TW" altLang="en-US"/>
          </a:p>
        </p:txBody>
      </p:sp>
      <p:sp>
        <p:nvSpPr>
          <p:cNvPr id="1188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MAIN_TASK,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world_task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0x3000, 9, "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world_task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MQX_AUTO_START_TASK, 0L, 0},</a:t>
            </a:r>
          </a:p>
          <a:p>
            <a:pPr marL="0" indent="0">
              <a:buNone/>
            </a:pPr>
            <a:endParaRPr lang="en-US" altLang="zh-TW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HELLO,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hello_task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0x1000, 8, "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hello_task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MQX_TIME_SLICE_TASK, 0L, 100},</a:t>
            </a:r>
          </a:p>
          <a:p>
            <a:pPr marL="0" indent="0">
              <a:buNone/>
            </a:pPr>
            <a:endParaRPr lang="en-US" altLang="zh-TW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 LED, 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0x2000, 10, "</a:t>
            </a: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Float_task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MQX_AUTO_START_TASK | MQX_FLOATING_POINT_TASK, 0L, 0},</a:t>
            </a:r>
            <a:endParaRPr lang="zh-TW" alt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2EAFC564-5B49-4131-8D7E-D49530514547}" type="slidenum">
              <a:rPr lang="zh-TW" altLang="en-US" smtClean="0"/>
              <a:pPr/>
              <a:t>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7534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194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on Task Attributes</a:t>
            </a:r>
            <a:endParaRPr lang="en-US" altLang="zh-TW" dirty="0"/>
          </a:p>
        </p:txBody>
      </p:sp>
      <p:sp>
        <p:nvSpPr>
          <p:cNvPr id="119194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Any combination of the following attributes can be assigned to a task:</a:t>
            </a:r>
          </a:p>
          <a:p>
            <a:pPr lvl="1"/>
            <a:r>
              <a:rPr lang="en-US" altLang="zh-TW" i="1" dirty="0" err="1" smtClean="0">
                <a:solidFill>
                  <a:srgbClr val="FF0000"/>
                </a:solidFill>
              </a:rPr>
              <a:t>Autostart</a:t>
            </a:r>
            <a:r>
              <a:rPr lang="en-US" altLang="zh-TW" dirty="0" smtClean="0"/>
              <a:t>: When MQX starts, it creates one instance of the task.</a:t>
            </a:r>
          </a:p>
          <a:p>
            <a:pPr lvl="1"/>
            <a:r>
              <a:rPr lang="en-US" altLang="zh-TW" i="1" dirty="0" smtClean="0"/>
              <a:t>DSP</a:t>
            </a:r>
            <a:r>
              <a:rPr lang="en-US" altLang="zh-TW" dirty="0" smtClean="0"/>
              <a:t>: MQX saves the DSP co-processor registers as part of the task’s context.</a:t>
            </a:r>
          </a:p>
          <a:p>
            <a:pPr lvl="1"/>
            <a:r>
              <a:rPr lang="en-US" altLang="zh-TW" i="1" dirty="0" smtClean="0"/>
              <a:t>Floating point</a:t>
            </a:r>
            <a:r>
              <a:rPr lang="en-US" altLang="zh-TW" dirty="0" smtClean="0"/>
              <a:t>: MQX saves floating-point registers as part of the task’s context.</a:t>
            </a:r>
          </a:p>
          <a:p>
            <a:pPr lvl="1"/>
            <a:r>
              <a:rPr lang="en-US" altLang="zh-TW" i="1" dirty="0" smtClean="0">
                <a:solidFill>
                  <a:srgbClr val="FF0000"/>
                </a:solidFill>
              </a:rPr>
              <a:t>Time slice</a:t>
            </a:r>
            <a:r>
              <a:rPr lang="en-US" altLang="zh-TW" dirty="0" smtClean="0"/>
              <a:t>: MQX uses round robin scheduling for the task (the default is FIFO scheduling).</a:t>
            </a:r>
            <a:endParaRPr lang="zh-TW" altLang="en-US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731000" y="6229350"/>
            <a:ext cx="1905000" cy="457200"/>
          </a:xfrm>
        </p:spPr>
        <p:txBody>
          <a:bodyPr/>
          <a:lstStyle/>
          <a:p>
            <a:fld id="{43B9AAA6-429D-47D8-9822-A7A94ECF1820}" type="slidenum">
              <a:rPr lang="zh-TW" altLang="en-US" smtClean="0"/>
              <a:pPr/>
              <a:t>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5823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 to the Lab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 </a:t>
            </a:r>
            <a:r>
              <a:rPr lang="en-US" altLang="zh-TW" dirty="0"/>
              <a:t>this lab, we will </a:t>
            </a:r>
            <a:r>
              <a:rPr lang="en-US" altLang="zh-TW" dirty="0" smtClean="0"/>
              <a:t>learn to set up the Freescale Tower System</a:t>
            </a:r>
            <a:endParaRPr lang="en-US" altLang="zh-TW" dirty="0"/>
          </a:p>
          <a:p>
            <a:pPr lvl="1"/>
            <a:r>
              <a:rPr lang="en-US" altLang="zh-TW" dirty="0"/>
              <a:t>To install the development environment and MQX</a:t>
            </a:r>
          </a:p>
          <a:p>
            <a:pPr lvl="1"/>
            <a:r>
              <a:rPr lang="en-US" altLang="zh-TW" dirty="0"/>
              <a:t>To set up Tower System and build MQX libraries</a:t>
            </a:r>
          </a:p>
          <a:p>
            <a:pPr lvl="1"/>
            <a:r>
              <a:rPr lang="en-US" altLang="zh-TW" dirty="0"/>
              <a:t>To develop and download </a:t>
            </a:r>
            <a:r>
              <a:rPr lang="en-US" altLang="zh-TW" dirty="0" smtClean="0"/>
              <a:t>programs </a:t>
            </a:r>
            <a:r>
              <a:rPr lang="en-US" altLang="zh-TW" dirty="0"/>
              <a:t>to Tower</a:t>
            </a:r>
            <a:endParaRPr lang="zh-TW" altLang="en-US" dirty="0"/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07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CodeWarrior Development Studio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Go to CodeWarrior for Microcontrollers10 </a:t>
            </a:r>
          </a:p>
          <a:p>
            <a:pPr lvl="1">
              <a:buFont typeface="Arial" charset="0"/>
              <a:buNone/>
            </a:pPr>
            <a:r>
              <a:rPr lang="en-US" altLang="zh-TW" dirty="0"/>
              <a:t>(</a:t>
            </a:r>
            <a:r>
              <a:rPr lang="en-US" altLang="zh-TW" dirty="0">
                <a:hlinkClick r:id="rId2"/>
              </a:rPr>
              <a:t>http://www.freescale.com/webapp/sps/site/overview.jsp?code=CW_SPECIALEDITIONS</a:t>
            </a:r>
            <a:r>
              <a:rPr lang="en-US" altLang="zh-TW" dirty="0"/>
              <a:t>)</a:t>
            </a:r>
          </a:p>
          <a:p>
            <a:pPr lvl="1">
              <a:lnSpc>
                <a:spcPct val="90000"/>
              </a:lnSpc>
              <a:spcBef>
                <a:spcPct val="15000"/>
              </a:spcBef>
            </a:pPr>
            <a:r>
              <a:rPr lang="en-US" altLang="zh-TW" dirty="0"/>
              <a:t>Select </a:t>
            </a:r>
            <a:r>
              <a:rPr lang="en-US" altLang="zh-TW" dirty="0" smtClean="0"/>
              <a:t>“ Special </a:t>
            </a:r>
            <a:r>
              <a:rPr lang="en-US" altLang="zh-TW" dirty="0"/>
              <a:t>Edition: CodeWarrior for Microcontrollers 10.6 (Eclipse, Offline</a:t>
            </a:r>
            <a:r>
              <a:rPr lang="en-US" altLang="zh-TW" dirty="0" smtClean="0"/>
              <a:t>)” </a:t>
            </a:r>
            <a:r>
              <a:rPr lang="en-US" altLang="zh-TW" dirty="0"/>
              <a:t>in Getting </a:t>
            </a:r>
            <a:r>
              <a:rPr lang="en-US" altLang="zh-TW" dirty="0" smtClean="0"/>
              <a:t>Started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6" name="文字方塊 4"/>
          <p:cNvSpPr txBox="1">
            <a:spLocks noChangeArrowheads="1"/>
          </p:cNvSpPr>
          <p:nvPr/>
        </p:nvSpPr>
        <p:spPr bwMode="auto">
          <a:xfrm>
            <a:off x="6918325" y="4365055"/>
            <a:ext cx="21542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sz="2000" dirty="0">
                <a:latin typeface="Calibri" pitchFamily="34" charset="0"/>
              </a:rPr>
              <a:t>You can download from the website or course ftp</a:t>
            </a:r>
            <a:endParaRPr kumimoji="0" lang="zh-TW" altLang="en-US" sz="2000" dirty="0">
              <a:latin typeface="Calibri" pitchFamily="34" charset="0"/>
            </a:endParaRPr>
          </a:p>
        </p:txBody>
      </p:sp>
      <p:grpSp>
        <p:nvGrpSpPr>
          <p:cNvPr id="8" name="群組 7"/>
          <p:cNvGrpSpPr/>
          <p:nvPr/>
        </p:nvGrpSpPr>
        <p:grpSpPr>
          <a:xfrm>
            <a:off x="532102" y="3068960"/>
            <a:ext cx="5840098" cy="3024336"/>
            <a:chOff x="532102" y="3068960"/>
            <a:chExt cx="5840098" cy="302433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102" y="3068960"/>
              <a:ext cx="5840098" cy="3024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矩形 6"/>
            <p:cNvSpPr/>
            <p:nvPr/>
          </p:nvSpPr>
          <p:spPr bwMode="auto">
            <a:xfrm>
              <a:off x="611560" y="5229200"/>
              <a:ext cx="5760640" cy="432048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602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9961</TotalTime>
  <Words>1092</Words>
  <Application>Microsoft Office PowerPoint</Application>
  <PresentationFormat>如螢幕大小 (4:3)</PresentationFormat>
  <Paragraphs>188</Paragraphs>
  <Slides>21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Contemporary Portrait</vt:lpstr>
      <vt:lpstr>CS4101 Introduction to Embedded Systems  Lab 8: Tower System</vt:lpstr>
      <vt:lpstr>“Hello World” on MQX </vt:lpstr>
      <vt:lpstr>“Hello World” Explained</vt:lpstr>
      <vt:lpstr>“Hello World” Explained</vt:lpstr>
      <vt:lpstr>“Hello World” Explained</vt:lpstr>
      <vt:lpstr>MQX_template_list Examples</vt:lpstr>
      <vt:lpstr>More on Task Attributes</vt:lpstr>
      <vt:lpstr>Introduction to the Lab</vt:lpstr>
      <vt:lpstr>CodeWarrior Development Studio</vt:lpstr>
      <vt:lpstr>MQX™ RTOS 4.1.1 TWR-K60D100M</vt:lpstr>
      <vt:lpstr>Setting up the Tower System</vt:lpstr>
      <vt:lpstr>Building the MQX Libraries </vt:lpstr>
      <vt:lpstr>1. Import BSP and PSP files</vt:lpstr>
      <vt:lpstr>1. Import BSP and PSP Files</vt:lpstr>
      <vt:lpstr>2. Use CodeWarrior to Compile Libraries</vt:lpstr>
      <vt:lpstr>Basic Lab</vt:lpstr>
      <vt:lpstr>Basic Lab</vt:lpstr>
      <vt:lpstr>Additional Explanations</vt:lpstr>
      <vt:lpstr>Update Firmware</vt:lpstr>
      <vt:lpstr>Update Firmware</vt:lpstr>
      <vt:lpstr>Download Software</vt:lpstr>
    </vt:vector>
  </TitlesOfParts>
  <Company>Dell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yojen</cp:lastModifiedBy>
  <cp:revision>625</cp:revision>
  <dcterms:created xsi:type="dcterms:W3CDTF">2000-02-07T23:54:30Z</dcterms:created>
  <dcterms:modified xsi:type="dcterms:W3CDTF">2014-11-18T06:20:28Z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