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9" r:id="rId1"/>
  </p:sldMasterIdLst>
  <p:notesMasterIdLst>
    <p:notesMasterId r:id="rId48"/>
  </p:notesMasterIdLst>
  <p:handoutMasterIdLst>
    <p:handoutMasterId r:id="rId49"/>
  </p:handoutMasterIdLst>
  <p:sldIdLst>
    <p:sldId id="288" r:id="rId2"/>
    <p:sldId id="451" r:id="rId3"/>
    <p:sldId id="452" r:id="rId4"/>
    <p:sldId id="453" r:id="rId5"/>
    <p:sldId id="454" r:id="rId6"/>
    <p:sldId id="455" r:id="rId7"/>
    <p:sldId id="456" r:id="rId8"/>
    <p:sldId id="457" r:id="rId9"/>
    <p:sldId id="458" r:id="rId10"/>
    <p:sldId id="459" r:id="rId11"/>
    <p:sldId id="460" r:id="rId12"/>
    <p:sldId id="461" r:id="rId13"/>
    <p:sldId id="463" r:id="rId14"/>
    <p:sldId id="462" r:id="rId15"/>
    <p:sldId id="464" r:id="rId16"/>
    <p:sldId id="465" r:id="rId17"/>
    <p:sldId id="492" r:id="rId18"/>
    <p:sldId id="493" r:id="rId19"/>
    <p:sldId id="466" r:id="rId20"/>
    <p:sldId id="467" r:id="rId21"/>
    <p:sldId id="468" r:id="rId22"/>
    <p:sldId id="469" r:id="rId23"/>
    <p:sldId id="470" r:id="rId24"/>
    <p:sldId id="471" r:id="rId25"/>
    <p:sldId id="472" r:id="rId26"/>
    <p:sldId id="473" r:id="rId27"/>
    <p:sldId id="494" r:id="rId28"/>
    <p:sldId id="495" r:id="rId29"/>
    <p:sldId id="497" r:id="rId30"/>
    <p:sldId id="498" r:id="rId31"/>
    <p:sldId id="499" r:id="rId32"/>
    <p:sldId id="501" r:id="rId33"/>
    <p:sldId id="477" r:id="rId34"/>
    <p:sldId id="478" r:id="rId35"/>
    <p:sldId id="479" r:id="rId36"/>
    <p:sldId id="480" r:id="rId37"/>
    <p:sldId id="481" r:id="rId38"/>
    <p:sldId id="482" r:id="rId39"/>
    <p:sldId id="483" r:id="rId40"/>
    <p:sldId id="484" r:id="rId41"/>
    <p:sldId id="491" r:id="rId42"/>
    <p:sldId id="486" r:id="rId43"/>
    <p:sldId id="487" r:id="rId44"/>
    <p:sldId id="488" r:id="rId45"/>
    <p:sldId id="489" r:id="rId46"/>
    <p:sldId id="490" r:id="rId47"/>
  </p:sldIdLst>
  <p:sldSz cx="9144000" cy="6858000" type="screen4x3"/>
  <p:notesSz cx="10234613" cy="70993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6" userDrawn="1">
          <p15:clr>
            <a:srgbClr val="A4A3A4"/>
          </p15:clr>
        </p15:guide>
        <p15:guide id="2" pos="322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er Marwedel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99FF99"/>
    <a:srgbClr val="339933"/>
    <a:srgbClr val="33CC33"/>
    <a:srgbClr val="FFCC66"/>
    <a:srgbClr val="FFCC99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95" autoAdjust="0"/>
    <p:restoredTop sz="94660"/>
  </p:normalViewPr>
  <p:slideViewPr>
    <p:cSldViewPr>
      <p:cViewPr varScale="1">
        <p:scale>
          <a:sx n="78" d="100"/>
          <a:sy n="78" d="100"/>
        </p:scale>
        <p:origin x="427" y="67"/>
      </p:cViewPr>
      <p:guideLst>
        <p:guide orient="horz" pos="316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-21619"/>
    </p:cViewPr>
  </p:sorterViewPr>
  <p:notesViewPr>
    <p:cSldViewPr>
      <p:cViewPr>
        <p:scale>
          <a:sx n="100" d="100"/>
          <a:sy n="100" d="100"/>
        </p:scale>
        <p:origin x="-58" y="1675"/>
      </p:cViewPr>
      <p:guideLst>
        <p:guide orient="horz" pos="2236"/>
        <p:guide pos="32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0" tIns="45780" rIns="91560" bIns="45780" numCol="1" anchor="t" anchorCtr="0" compatLnSpc="1">
            <a:prstTxWarp prst="textNoShape">
              <a:avLst/>
            </a:prstTxWarp>
          </a:bodyPr>
          <a:lstStyle>
            <a:lvl1pPr defTabSz="915909">
              <a:defRPr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9140" y="1"/>
            <a:ext cx="4433887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0" tIns="45780" rIns="91560" bIns="45780" numCol="1" anchor="t" anchorCtr="0" compatLnSpc="1">
            <a:prstTxWarp prst="textNoShape">
              <a:avLst/>
            </a:prstTxWarp>
          </a:bodyPr>
          <a:lstStyle>
            <a:lvl1pPr algn="r" defTabSz="915909">
              <a:defRPr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2334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3701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0" tIns="45780" rIns="91560" bIns="45780" numCol="1" anchor="b" anchorCtr="0" compatLnSpc="1">
            <a:prstTxWarp prst="textNoShape">
              <a:avLst/>
            </a:prstTxWarp>
          </a:bodyPr>
          <a:lstStyle>
            <a:lvl1pPr defTabSz="915909">
              <a:defRPr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2334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9140" y="6743701"/>
            <a:ext cx="4433887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0" tIns="45780" rIns="91560" bIns="45780" numCol="1" anchor="b" anchorCtr="0" compatLnSpc="1">
            <a:prstTxWarp prst="textNoShape">
              <a:avLst/>
            </a:prstTxWarp>
          </a:bodyPr>
          <a:lstStyle>
            <a:lvl1pPr algn="r" defTabSz="915909">
              <a:defRPr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fld id="{B1325A9D-FAB7-4797-8322-BC4A2F2BBA17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585623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2" tIns="49515" rIns="99032" bIns="49515" numCol="1" anchor="t" anchorCtr="0" compatLnSpc="1">
            <a:prstTxWarp prst="textNoShape">
              <a:avLst/>
            </a:prstTxWarp>
          </a:bodyPr>
          <a:lstStyle>
            <a:lvl1pPr defTabSz="990515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800725" y="1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2" tIns="49515" rIns="99032" bIns="49515" numCol="1" anchor="t" anchorCtr="0" compatLnSpc="1">
            <a:prstTxWarp prst="textNoShape">
              <a:avLst/>
            </a:prstTxWarp>
          </a:bodyPr>
          <a:lstStyle>
            <a:lvl1pPr algn="r" defTabSz="990515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169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1688" y="533400"/>
            <a:ext cx="3549650" cy="26622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9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63664" y="3373438"/>
            <a:ext cx="7507287" cy="319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2" tIns="49515" rIns="99032" bIns="495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5288"/>
            <a:ext cx="4433888" cy="35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2" tIns="49515" rIns="99032" bIns="49515" numCol="1" anchor="b" anchorCtr="0" compatLnSpc="1">
            <a:prstTxWarp prst="textNoShape">
              <a:avLst/>
            </a:prstTxWarp>
          </a:bodyPr>
          <a:lstStyle>
            <a:lvl1pPr defTabSz="990515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800725" y="6745288"/>
            <a:ext cx="4433888" cy="35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2" tIns="49515" rIns="99032" bIns="49515" numCol="1" anchor="b" anchorCtr="0" compatLnSpc="1">
            <a:prstTxWarp prst="textNoShape">
              <a:avLst/>
            </a:prstTxWarp>
          </a:bodyPr>
          <a:lstStyle>
            <a:lvl1pPr algn="r" defTabSz="990515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fld id="{B9CD987E-F49D-41F0-8708-86B5D525514B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5131959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D987E-F49D-41F0-8708-86B5D525514B}" type="slidenum">
              <a:rPr lang="zh-TW" altLang="en-US" smtClean="0"/>
              <a:pPr/>
              <a:t>1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5960940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6B3E86-D97F-4580-825A-4B3C8ED0BF59}" type="slidenum">
              <a:rPr lang="zh-TW" altLang="en-US"/>
              <a:pPr/>
              <a:t>34</a:t>
            </a:fld>
            <a:endParaRPr lang="zh-TW" altLang="zh-TW"/>
          </a:p>
        </p:txBody>
      </p:sp>
      <p:sp>
        <p:nvSpPr>
          <p:cNvPr id="1155074" name="Rectangle 7"/>
          <p:cNvSpPr txBox="1">
            <a:spLocks noGrp="1" noChangeArrowheads="1"/>
          </p:cNvSpPr>
          <p:nvPr/>
        </p:nvSpPr>
        <p:spPr bwMode="auto">
          <a:xfrm>
            <a:off x="5797550" y="6743700"/>
            <a:ext cx="4435475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232D8166-0DC8-422F-B554-21C955D65046}" type="slidenum">
              <a:rPr lang="zh-TW" altLang="en-US" sz="1300"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/>
              <a:t>34</a:t>
            </a:fld>
            <a:endParaRPr lang="en-US" altLang="zh-TW" sz="13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5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5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3938" y="3371850"/>
            <a:ext cx="8186737" cy="3194050"/>
          </a:xfrm>
        </p:spPr>
        <p:txBody>
          <a:bodyPr lIns="96661" tIns="48331" rIns="96661" bIns="48331"/>
          <a:lstStyle/>
          <a:p>
            <a:r>
              <a:rPr lang="en-US" altLang="zh-TW"/>
              <a:t>This should be a quick review from the basic RTOS section earlier</a:t>
            </a:r>
          </a:p>
          <a:p>
            <a:endParaRPr lang="en-US" altLang="zh-TW"/>
          </a:p>
          <a:p>
            <a:r>
              <a:rPr lang="en-US" altLang="zh-TW"/>
              <a:t>Mutex is special case where the count =1 so only one task can hold it at a time</a:t>
            </a:r>
          </a:p>
        </p:txBody>
      </p:sp>
    </p:spTree>
    <p:extLst>
      <p:ext uri="{BB962C8B-B14F-4D97-AF65-F5344CB8AC3E}">
        <p14:creationId xmlns:p14="http://schemas.microsoft.com/office/powerpoint/2010/main" val="27692617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9873AE-1FD3-412D-8D28-BA7936D77DC3}" type="slidenum">
              <a:rPr lang="zh-TW" altLang="en-US"/>
              <a:pPr/>
              <a:t>36</a:t>
            </a:fld>
            <a:endParaRPr lang="zh-TW" altLang="zh-TW"/>
          </a:p>
        </p:txBody>
      </p:sp>
      <p:sp>
        <p:nvSpPr>
          <p:cNvPr id="1215490" name="Rectangle 7"/>
          <p:cNvSpPr txBox="1">
            <a:spLocks noGrp="1" noChangeArrowheads="1"/>
          </p:cNvSpPr>
          <p:nvPr/>
        </p:nvSpPr>
        <p:spPr bwMode="auto">
          <a:xfrm>
            <a:off x="5799138" y="6745288"/>
            <a:ext cx="4435475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0" tIns="49520" rIns="99040" bIns="49520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C5BC345B-807F-4000-8C2C-D493E5FAC1BD}" type="slidenum">
              <a:rPr kumimoji="1" lang="zh-TW" altLang="en-US" sz="1300"/>
              <a:pPr algn="r" eaLnBrk="1" hangingPunct="1"/>
              <a:t>36</a:t>
            </a:fld>
            <a:endParaRPr kumimoji="1" lang="zh-TW" altLang="zh-TW" sz="1300"/>
          </a:p>
        </p:txBody>
      </p:sp>
      <p:sp>
        <p:nvSpPr>
          <p:cNvPr id="1215491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343275" y="533400"/>
            <a:ext cx="3549650" cy="2662238"/>
          </a:xfrm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215492" name="備忘稿版面配置區 2"/>
          <p:cNvSpPr>
            <a:spLocks noGrp="1"/>
          </p:cNvSpPr>
          <p:nvPr>
            <p:ph type="body" idx="1"/>
          </p:nvPr>
        </p:nvSpPr>
        <p:spPr>
          <a:xfrm>
            <a:off x="1365250" y="3373438"/>
            <a:ext cx="7504113" cy="3192462"/>
          </a:xfrm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215493" name="投影片編號版面配置區 3"/>
          <p:cNvSpPr txBox="1">
            <a:spLocks noGrp="1"/>
          </p:cNvSpPr>
          <p:nvPr/>
        </p:nvSpPr>
        <p:spPr bwMode="auto">
          <a:xfrm>
            <a:off x="5799138" y="6745288"/>
            <a:ext cx="4435475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0" tIns="49520" rIns="99040" bIns="49520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5AD20E17-8ABA-45D9-B46C-772BFCAD36B1}" type="slidenum">
              <a:rPr kumimoji="1" lang="zh-TW" altLang="en-US" sz="1300"/>
              <a:pPr algn="r" eaLnBrk="1" hangingPunct="1"/>
              <a:t>36</a:t>
            </a:fld>
            <a:endParaRPr kumimoji="1" lang="en-US" altLang="zh-TW" sz="1300"/>
          </a:p>
        </p:txBody>
      </p:sp>
    </p:spTree>
    <p:extLst>
      <p:ext uri="{BB962C8B-B14F-4D97-AF65-F5344CB8AC3E}">
        <p14:creationId xmlns:p14="http://schemas.microsoft.com/office/powerpoint/2010/main" val="39863552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B5974F-4234-46D3-9EAA-2B92A47858D6}" type="slidenum">
              <a:rPr lang="zh-TW" altLang="en-US"/>
              <a:pPr/>
              <a:t>37</a:t>
            </a:fld>
            <a:endParaRPr lang="zh-TW" altLang="zh-TW"/>
          </a:p>
        </p:txBody>
      </p:sp>
      <p:sp>
        <p:nvSpPr>
          <p:cNvPr id="1219586" name="Rectangle 7"/>
          <p:cNvSpPr txBox="1">
            <a:spLocks noGrp="1" noChangeArrowheads="1"/>
          </p:cNvSpPr>
          <p:nvPr/>
        </p:nvSpPr>
        <p:spPr bwMode="auto">
          <a:xfrm>
            <a:off x="5799138" y="6745288"/>
            <a:ext cx="4435475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0" tIns="49520" rIns="99040" bIns="49520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41A132FE-88A6-47DB-88A1-32920ECB9C9B}" type="slidenum">
              <a:rPr kumimoji="1" lang="zh-TW" altLang="en-US" sz="1300"/>
              <a:pPr algn="r" eaLnBrk="1" hangingPunct="1"/>
              <a:t>37</a:t>
            </a:fld>
            <a:endParaRPr kumimoji="1" lang="zh-TW" altLang="zh-TW" sz="1300"/>
          </a:p>
        </p:txBody>
      </p:sp>
      <p:sp>
        <p:nvSpPr>
          <p:cNvPr id="1219587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343275" y="533400"/>
            <a:ext cx="3549650" cy="2662238"/>
          </a:xfrm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219588" name="備忘稿版面配置區 2"/>
          <p:cNvSpPr>
            <a:spLocks noGrp="1"/>
          </p:cNvSpPr>
          <p:nvPr>
            <p:ph type="body" idx="1"/>
          </p:nvPr>
        </p:nvSpPr>
        <p:spPr>
          <a:xfrm>
            <a:off x="1365250" y="3373438"/>
            <a:ext cx="7504113" cy="3192462"/>
          </a:xfrm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219589" name="投影片編號版面配置區 3"/>
          <p:cNvSpPr txBox="1">
            <a:spLocks noGrp="1"/>
          </p:cNvSpPr>
          <p:nvPr/>
        </p:nvSpPr>
        <p:spPr bwMode="auto">
          <a:xfrm>
            <a:off x="5799138" y="6745288"/>
            <a:ext cx="4435475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0" tIns="49520" rIns="99040" bIns="49520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D9EEB809-7BC6-4D91-878B-C90175405CC5}" type="slidenum">
              <a:rPr kumimoji="1" lang="zh-TW" altLang="en-US" sz="1300"/>
              <a:pPr algn="r" eaLnBrk="1" hangingPunct="1"/>
              <a:t>37</a:t>
            </a:fld>
            <a:endParaRPr kumimoji="1" lang="en-US" altLang="zh-TW" sz="1300"/>
          </a:p>
        </p:txBody>
      </p:sp>
    </p:spTree>
    <p:extLst>
      <p:ext uri="{BB962C8B-B14F-4D97-AF65-F5344CB8AC3E}">
        <p14:creationId xmlns:p14="http://schemas.microsoft.com/office/powerpoint/2010/main" val="35430192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9C2372-C034-417E-ABF4-EBEBAF35C75C}" type="slidenum">
              <a:rPr lang="zh-TW" altLang="en-US"/>
              <a:pPr/>
              <a:t>38</a:t>
            </a:fld>
            <a:endParaRPr lang="zh-TW" altLang="zh-TW"/>
          </a:p>
        </p:txBody>
      </p:sp>
      <p:sp>
        <p:nvSpPr>
          <p:cNvPr id="1210370" name="Rectangle 7"/>
          <p:cNvSpPr txBox="1">
            <a:spLocks noGrp="1" noChangeArrowheads="1"/>
          </p:cNvSpPr>
          <p:nvPr/>
        </p:nvSpPr>
        <p:spPr bwMode="auto">
          <a:xfrm>
            <a:off x="5799138" y="6745288"/>
            <a:ext cx="4435475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0" tIns="49520" rIns="99040" bIns="49520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C2683BC0-3CF5-4277-A401-A39CA16C87FA}" type="slidenum">
              <a:rPr kumimoji="1" lang="zh-TW" altLang="en-US" sz="1300"/>
              <a:pPr algn="r" eaLnBrk="1" hangingPunct="1"/>
              <a:t>38</a:t>
            </a:fld>
            <a:endParaRPr kumimoji="1" lang="zh-TW" altLang="zh-TW" sz="1300"/>
          </a:p>
        </p:txBody>
      </p:sp>
      <p:sp>
        <p:nvSpPr>
          <p:cNvPr id="1210371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343275" y="533400"/>
            <a:ext cx="3549650" cy="2662238"/>
          </a:xfrm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210372" name="備忘稿版面配置區 2"/>
          <p:cNvSpPr>
            <a:spLocks noGrp="1"/>
          </p:cNvSpPr>
          <p:nvPr>
            <p:ph type="body" idx="1"/>
          </p:nvPr>
        </p:nvSpPr>
        <p:spPr>
          <a:xfrm>
            <a:off x="1365250" y="3373438"/>
            <a:ext cx="7504113" cy="3192462"/>
          </a:xfrm>
        </p:spPr>
        <p:txBody>
          <a:bodyPr/>
          <a:lstStyle/>
          <a:p>
            <a:pPr eaLnBrk="1" hangingPunct="1"/>
            <a:r>
              <a:rPr lang="en-US" altLang="zh-TW" dirty="0" smtClean="0"/>
              <a:t>Create a write</a:t>
            </a:r>
            <a:r>
              <a:rPr lang="en-US" altLang="zh-TW" baseline="0" dirty="0" smtClean="0"/>
              <a:t> semaphore with 5 tokens</a:t>
            </a:r>
            <a:endParaRPr lang="zh-TW" altLang="en-US" dirty="0"/>
          </a:p>
        </p:txBody>
      </p:sp>
      <p:sp>
        <p:nvSpPr>
          <p:cNvPr id="1210373" name="投影片編號版面配置區 3"/>
          <p:cNvSpPr txBox="1">
            <a:spLocks noGrp="1"/>
          </p:cNvSpPr>
          <p:nvPr/>
        </p:nvSpPr>
        <p:spPr bwMode="auto">
          <a:xfrm>
            <a:off x="5799138" y="6745288"/>
            <a:ext cx="4435475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0" tIns="49520" rIns="99040" bIns="49520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28D890F5-217D-48BD-A589-DB586FCB4C36}" type="slidenum">
              <a:rPr kumimoji="1" lang="zh-TW" altLang="en-US" sz="1300"/>
              <a:pPr algn="r" eaLnBrk="1" hangingPunct="1"/>
              <a:t>38</a:t>
            </a:fld>
            <a:endParaRPr kumimoji="1" lang="en-US" altLang="zh-TW" sz="1300"/>
          </a:p>
        </p:txBody>
      </p:sp>
    </p:spTree>
    <p:extLst>
      <p:ext uri="{BB962C8B-B14F-4D97-AF65-F5344CB8AC3E}">
        <p14:creationId xmlns:p14="http://schemas.microsoft.com/office/powerpoint/2010/main" val="11246967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9D1FE3-363C-49A2-BC63-0AA72DA86927}" type="slidenum">
              <a:rPr lang="zh-TW" altLang="en-US"/>
              <a:pPr/>
              <a:t>39</a:t>
            </a:fld>
            <a:endParaRPr lang="zh-TW" altLang="zh-TW"/>
          </a:p>
        </p:txBody>
      </p:sp>
      <p:sp>
        <p:nvSpPr>
          <p:cNvPr id="1217538" name="Rectangle 7"/>
          <p:cNvSpPr txBox="1">
            <a:spLocks noGrp="1" noChangeArrowheads="1"/>
          </p:cNvSpPr>
          <p:nvPr/>
        </p:nvSpPr>
        <p:spPr bwMode="auto">
          <a:xfrm>
            <a:off x="5799138" y="6745288"/>
            <a:ext cx="4435475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0" tIns="49520" rIns="99040" bIns="49520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4BC59464-2144-446B-B044-F3F0E664F5A9}" type="slidenum">
              <a:rPr kumimoji="1" lang="zh-TW" altLang="en-US" sz="1300"/>
              <a:pPr algn="r" eaLnBrk="1" hangingPunct="1"/>
              <a:t>39</a:t>
            </a:fld>
            <a:endParaRPr kumimoji="1" lang="zh-TW" altLang="zh-TW" sz="1300"/>
          </a:p>
        </p:txBody>
      </p:sp>
      <p:sp>
        <p:nvSpPr>
          <p:cNvPr id="1217539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343275" y="533400"/>
            <a:ext cx="3549650" cy="2662238"/>
          </a:xfrm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217540" name="備忘稿版面配置區 2"/>
          <p:cNvSpPr>
            <a:spLocks noGrp="1"/>
          </p:cNvSpPr>
          <p:nvPr>
            <p:ph type="body" idx="1"/>
          </p:nvPr>
        </p:nvSpPr>
        <p:spPr>
          <a:xfrm>
            <a:off x="1365250" y="3373438"/>
            <a:ext cx="7504113" cy="3192462"/>
          </a:xfrm>
        </p:spPr>
        <p:txBody>
          <a:bodyPr/>
          <a:lstStyle/>
          <a:p>
            <a:pPr eaLnBrk="1" hangingPunct="1"/>
            <a:r>
              <a:rPr lang="en-US" altLang="zh-TW" dirty="0" smtClean="0"/>
              <a:t>Create a read semaphore with 0</a:t>
            </a:r>
            <a:r>
              <a:rPr lang="en-US" altLang="zh-TW" baseline="0" dirty="0" smtClean="0"/>
              <a:t> token and an index semaphore with 1 token</a:t>
            </a:r>
          </a:p>
          <a:p>
            <a:pPr eaLnBrk="1" hangingPunct="1"/>
            <a:r>
              <a:rPr lang="en-US" altLang="zh-TW" baseline="0" dirty="0" smtClean="0"/>
              <a:t>Create 2 writers and 1 reader</a:t>
            </a:r>
            <a:endParaRPr lang="zh-TW" altLang="en-US" dirty="0"/>
          </a:p>
        </p:txBody>
      </p:sp>
      <p:sp>
        <p:nvSpPr>
          <p:cNvPr id="1217541" name="投影片編號版面配置區 3"/>
          <p:cNvSpPr txBox="1">
            <a:spLocks noGrp="1"/>
          </p:cNvSpPr>
          <p:nvPr/>
        </p:nvSpPr>
        <p:spPr bwMode="auto">
          <a:xfrm>
            <a:off x="5799138" y="6745288"/>
            <a:ext cx="4435475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0" tIns="49520" rIns="99040" bIns="49520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826F1EFE-67EF-4B8C-863A-F7447DF47553}" type="slidenum">
              <a:rPr kumimoji="1" lang="zh-TW" altLang="en-US" sz="1300"/>
              <a:pPr algn="r" eaLnBrk="1" hangingPunct="1"/>
              <a:t>39</a:t>
            </a:fld>
            <a:endParaRPr kumimoji="1" lang="en-US" altLang="zh-TW" sz="1300"/>
          </a:p>
        </p:txBody>
      </p:sp>
    </p:spTree>
    <p:extLst>
      <p:ext uri="{BB962C8B-B14F-4D97-AF65-F5344CB8AC3E}">
        <p14:creationId xmlns:p14="http://schemas.microsoft.com/office/powerpoint/2010/main" val="40512764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59BDE5-22D5-430E-8864-9521B8D9A479}" type="slidenum">
              <a:rPr lang="zh-TW" altLang="en-US"/>
              <a:pPr/>
              <a:t>41</a:t>
            </a:fld>
            <a:endParaRPr lang="zh-TW" altLang="zh-TW"/>
          </a:p>
        </p:txBody>
      </p:sp>
      <p:sp>
        <p:nvSpPr>
          <p:cNvPr id="1221634" name="Rectangle 7"/>
          <p:cNvSpPr txBox="1">
            <a:spLocks noGrp="1" noChangeArrowheads="1"/>
          </p:cNvSpPr>
          <p:nvPr/>
        </p:nvSpPr>
        <p:spPr bwMode="auto">
          <a:xfrm>
            <a:off x="5799138" y="6745288"/>
            <a:ext cx="4435475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0" tIns="49520" rIns="99040" bIns="49520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66684BBC-BFE9-4BB1-B1C0-4D8E70C1E44E}" type="slidenum">
              <a:rPr kumimoji="1" lang="zh-TW" altLang="en-US" sz="1300"/>
              <a:pPr algn="r" eaLnBrk="1" hangingPunct="1"/>
              <a:t>41</a:t>
            </a:fld>
            <a:endParaRPr kumimoji="1" lang="zh-TW" altLang="zh-TW" sz="1300"/>
          </a:p>
        </p:txBody>
      </p:sp>
      <p:sp>
        <p:nvSpPr>
          <p:cNvPr id="1221635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343275" y="533400"/>
            <a:ext cx="3549650" cy="2662238"/>
          </a:xfrm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221636" name="備忘稿版面配置區 2"/>
          <p:cNvSpPr>
            <a:spLocks noGrp="1"/>
          </p:cNvSpPr>
          <p:nvPr>
            <p:ph type="body" idx="1"/>
          </p:nvPr>
        </p:nvSpPr>
        <p:spPr>
          <a:xfrm>
            <a:off x="1365250" y="3373438"/>
            <a:ext cx="7504113" cy="3192462"/>
          </a:xfrm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221637" name="投影片編號版面配置區 3"/>
          <p:cNvSpPr txBox="1">
            <a:spLocks noGrp="1"/>
          </p:cNvSpPr>
          <p:nvPr/>
        </p:nvSpPr>
        <p:spPr bwMode="auto">
          <a:xfrm>
            <a:off x="5799138" y="6745288"/>
            <a:ext cx="4435475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0" tIns="49520" rIns="99040" bIns="49520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DF622320-59BE-4331-B55B-70F2AD1EDDF6}" type="slidenum">
              <a:rPr kumimoji="1" lang="zh-TW" altLang="en-US" sz="1300"/>
              <a:pPr algn="r" eaLnBrk="1" hangingPunct="1"/>
              <a:t>41</a:t>
            </a:fld>
            <a:endParaRPr kumimoji="1" lang="en-US" altLang="zh-TW" sz="1300"/>
          </a:p>
        </p:txBody>
      </p:sp>
    </p:spTree>
    <p:extLst>
      <p:ext uri="{BB962C8B-B14F-4D97-AF65-F5344CB8AC3E}">
        <p14:creationId xmlns:p14="http://schemas.microsoft.com/office/powerpoint/2010/main" val="29077541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1557FD-4D76-4BD2-BCF8-F16A51D1191F}" type="slidenum">
              <a:rPr lang="zh-TW" altLang="en-US"/>
              <a:pPr/>
              <a:t>42</a:t>
            </a:fld>
            <a:endParaRPr lang="zh-TW" altLang="zh-TW"/>
          </a:p>
        </p:txBody>
      </p:sp>
      <p:sp>
        <p:nvSpPr>
          <p:cNvPr id="1223682" name="Rectangle 7"/>
          <p:cNvSpPr txBox="1">
            <a:spLocks noGrp="1" noChangeArrowheads="1"/>
          </p:cNvSpPr>
          <p:nvPr/>
        </p:nvSpPr>
        <p:spPr bwMode="auto">
          <a:xfrm>
            <a:off x="5799138" y="6745288"/>
            <a:ext cx="4435475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0" tIns="49520" rIns="99040" bIns="49520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9022B33F-D137-4E54-BD2B-DD3474DBB63C}" type="slidenum">
              <a:rPr kumimoji="1" lang="zh-TW" altLang="en-US" sz="1300"/>
              <a:pPr algn="r" eaLnBrk="1" hangingPunct="1"/>
              <a:t>42</a:t>
            </a:fld>
            <a:endParaRPr kumimoji="1" lang="zh-TW" altLang="zh-TW" sz="1300"/>
          </a:p>
        </p:txBody>
      </p:sp>
      <p:sp>
        <p:nvSpPr>
          <p:cNvPr id="1223683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343275" y="533400"/>
            <a:ext cx="3549650" cy="2662238"/>
          </a:xfrm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223684" name="備忘稿版面配置區 2"/>
          <p:cNvSpPr>
            <a:spLocks noGrp="1"/>
          </p:cNvSpPr>
          <p:nvPr>
            <p:ph type="body" idx="1"/>
          </p:nvPr>
        </p:nvSpPr>
        <p:spPr>
          <a:xfrm>
            <a:off x="1365250" y="3373438"/>
            <a:ext cx="7504113" cy="3192462"/>
          </a:xfrm>
        </p:spPr>
        <p:txBody>
          <a:bodyPr/>
          <a:lstStyle/>
          <a:p>
            <a:pPr eaLnBrk="1" hangingPunct="1"/>
            <a:r>
              <a:rPr kumimoji="1" lang="en-US" altLang="zh-TW" sz="1200" b="0" i="0" u="none" strike="noStrike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_</a:t>
            </a:r>
            <a:r>
              <a:rPr kumimoji="1" lang="en-US" altLang="zh-TW" sz="1200" b="0" i="0" u="none" strike="noStrike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mqx_uint</a:t>
            </a:r>
            <a:r>
              <a:rPr kumimoji="1" lang="en-US" altLang="zh-TW" sz="1200" b="0" i="0" u="none" strike="noStrike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 _</a:t>
            </a:r>
            <a:r>
              <a:rPr kumimoji="1" lang="en-US" altLang="zh-TW" sz="1200" b="0" i="0" u="none" strike="noStrike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sem_wait</a:t>
            </a:r>
            <a:r>
              <a:rPr kumimoji="1" lang="en-US" altLang="zh-TW" sz="1200" b="0" i="0" u="none" strike="noStrike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( pointer </a:t>
            </a:r>
            <a:r>
              <a:rPr kumimoji="1" lang="en-US" altLang="zh-TW" sz="1200" b="0" i="1" u="none" strike="noStrike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sem_handle</a:t>
            </a:r>
            <a:r>
              <a:rPr kumimoji="1" lang="en-US" altLang="zh-TW" sz="1200" b="0" i="0" u="none" strike="noStrike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, uint_32 </a:t>
            </a:r>
            <a:r>
              <a:rPr kumimoji="1" lang="en-US" altLang="zh-TW" sz="1200" b="0" i="1" u="none" strike="noStrike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ms_timeout</a:t>
            </a:r>
            <a:r>
              <a:rPr kumimoji="1" lang="en-US" altLang="zh-TW" sz="1200" b="0" i="0" u="none" strike="noStrike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) </a:t>
            </a:r>
          </a:p>
          <a:p>
            <a:pPr eaLnBrk="1" hangingPunct="1"/>
            <a:r>
              <a:rPr kumimoji="1" lang="en-US" altLang="zh-TW" sz="1200" b="0" i="1" u="none" strike="noStrike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ms_timeout</a:t>
            </a:r>
            <a:r>
              <a:rPr kumimoji="1" lang="en-US" altLang="zh-TW" sz="1200" b="0" i="1" u="none" strike="noStrike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 </a:t>
            </a:r>
            <a:r>
              <a:rPr kumimoji="1" lang="en-US" altLang="zh-TW" sz="1200" b="0" i="0" u="none" strike="noStrike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[IN] </a:t>
            </a:r>
          </a:p>
          <a:p>
            <a:pPr eaLnBrk="1" hangingPunct="1"/>
            <a:r>
              <a:rPr kumimoji="1" lang="en-US" altLang="zh-TW" sz="1200" b="0" i="0" u="none" strike="noStrike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One of: • maximum number of milliseconds to wait </a:t>
            </a:r>
          </a:p>
          <a:p>
            <a:pPr eaLnBrk="1" hangingPunct="1"/>
            <a:r>
              <a:rPr kumimoji="1" lang="en-US" altLang="zh-TW" sz="1200" b="0" i="0" u="none" strike="noStrike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               • 0 (unlimited wait) </a:t>
            </a:r>
            <a:endParaRPr lang="zh-TW" altLang="en-US" dirty="0"/>
          </a:p>
        </p:txBody>
      </p:sp>
      <p:sp>
        <p:nvSpPr>
          <p:cNvPr id="1223685" name="投影片編號版面配置區 3"/>
          <p:cNvSpPr txBox="1">
            <a:spLocks noGrp="1"/>
          </p:cNvSpPr>
          <p:nvPr/>
        </p:nvSpPr>
        <p:spPr bwMode="auto">
          <a:xfrm>
            <a:off x="5799138" y="6745288"/>
            <a:ext cx="4435475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0" tIns="49520" rIns="99040" bIns="49520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4DA41F28-66D8-4E4F-9481-76A8AE718EB8}" type="slidenum">
              <a:rPr kumimoji="1" lang="zh-TW" altLang="en-US" sz="1300"/>
              <a:pPr algn="r" eaLnBrk="1" hangingPunct="1"/>
              <a:t>42</a:t>
            </a:fld>
            <a:endParaRPr kumimoji="1" lang="en-US" altLang="zh-TW" sz="1300"/>
          </a:p>
        </p:txBody>
      </p:sp>
    </p:spTree>
    <p:extLst>
      <p:ext uri="{BB962C8B-B14F-4D97-AF65-F5344CB8AC3E}">
        <p14:creationId xmlns:p14="http://schemas.microsoft.com/office/powerpoint/2010/main" val="19978339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45480F-0B23-4389-A429-A5D5364E43F4}" type="slidenum">
              <a:rPr lang="zh-TW" altLang="en-US"/>
              <a:pPr/>
              <a:t>43</a:t>
            </a:fld>
            <a:endParaRPr lang="zh-TW" altLang="zh-TW"/>
          </a:p>
        </p:txBody>
      </p:sp>
      <p:sp>
        <p:nvSpPr>
          <p:cNvPr id="1226754" name="Rectangle 7"/>
          <p:cNvSpPr txBox="1">
            <a:spLocks noGrp="1" noChangeArrowheads="1"/>
          </p:cNvSpPr>
          <p:nvPr/>
        </p:nvSpPr>
        <p:spPr bwMode="auto">
          <a:xfrm>
            <a:off x="5799138" y="6745288"/>
            <a:ext cx="4435475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0" tIns="49520" rIns="99040" bIns="49520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D3312937-4832-4D7F-A618-268B8A349022}" type="slidenum">
              <a:rPr kumimoji="1" lang="zh-TW" altLang="en-US" sz="1300"/>
              <a:pPr algn="r" eaLnBrk="1" hangingPunct="1"/>
              <a:t>43</a:t>
            </a:fld>
            <a:endParaRPr kumimoji="1" lang="zh-TW" altLang="zh-TW" sz="1300"/>
          </a:p>
        </p:txBody>
      </p:sp>
      <p:sp>
        <p:nvSpPr>
          <p:cNvPr id="1226755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343275" y="533400"/>
            <a:ext cx="3549650" cy="2662238"/>
          </a:xfrm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226756" name="備忘稿版面配置區 2"/>
          <p:cNvSpPr>
            <a:spLocks noGrp="1"/>
          </p:cNvSpPr>
          <p:nvPr>
            <p:ph type="body" idx="1"/>
          </p:nvPr>
        </p:nvSpPr>
        <p:spPr>
          <a:xfrm>
            <a:off x="1365250" y="3373438"/>
            <a:ext cx="7504113" cy="3192462"/>
          </a:xfrm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226757" name="投影片編號版面配置區 3"/>
          <p:cNvSpPr txBox="1">
            <a:spLocks noGrp="1"/>
          </p:cNvSpPr>
          <p:nvPr/>
        </p:nvSpPr>
        <p:spPr bwMode="auto">
          <a:xfrm>
            <a:off x="5799138" y="6745288"/>
            <a:ext cx="4435475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0" tIns="49520" rIns="99040" bIns="49520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D57996BE-5B4F-42E5-A9BE-6EA1ACFA1EE7}" type="slidenum">
              <a:rPr kumimoji="1" lang="zh-TW" altLang="en-US" sz="1300"/>
              <a:pPr algn="r" eaLnBrk="1" hangingPunct="1"/>
              <a:t>43</a:t>
            </a:fld>
            <a:endParaRPr kumimoji="1" lang="en-US" altLang="zh-TW" sz="1300"/>
          </a:p>
        </p:txBody>
      </p:sp>
    </p:spTree>
    <p:extLst>
      <p:ext uri="{BB962C8B-B14F-4D97-AF65-F5344CB8AC3E}">
        <p14:creationId xmlns:p14="http://schemas.microsoft.com/office/powerpoint/2010/main" val="38264623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CC7D02-083A-4CB0-A43B-2A10B57010E7}" type="slidenum">
              <a:rPr lang="zh-TW" altLang="en-US"/>
              <a:pPr/>
              <a:t>44</a:t>
            </a:fld>
            <a:endParaRPr lang="zh-TW" altLang="zh-TW"/>
          </a:p>
        </p:txBody>
      </p:sp>
      <p:sp>
        <p:nvSpPr>
          <p:cNvPr id="1228802" name="Rectangle 7"/>
          <p:cNvSpPr txBox="1">
            <a:spLocks noGrp="1" noChangeArrowheads="1"/>
          </p:cNvSpPr>
          <p:nvPr/>
        </p:nvSpPr>
        <p:spPr bwMode="auto">
          <a:xfrm>
            <a:off x="5799138" y="6745288"/>
            <a:ext cx="4435475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0" tIns="49520" rIns="99040" bIns="49520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C3FCFE31-B9D5-47E1-8B2B-EF890570A976}" type="slidenum">
              <a:rPr kumimoji="1" lang="zh-TW" altLang="en-US" sz="1300"/>
              <a:pPr algn="r" eaLnBrk="1" hangingPunct="1"/>
              <a:t>44</a:t>
            </a:fld>
            <a:endParaRPr kumimoji="1" lang="zh-TW" altLang="zh-TW" sz="1300"/>
          </a:p>
        </p:txBody>
      </p:sp>
      <p:sp>
        <p:nvSpPr>
          <p:cNvPr id="1228803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343275" y="533400"/>
            <a:ext cx="3549650" cy="2662238"/>
          </a:xfrm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228804" name="備忘稿版面配置區 2"/>
          <p:cNvSpPr>
            <a:spLocks noGrp="1"/>
          </p:cNvSpPr>
          <p:nvPr>
            <p:ph type="body" idx="1"/>
          </p:nvPr>
        </p:nvSpPr>
        <p:spPr>
          <a:xfrm>
            <a:off x="1365250" y="3373438"/>
            <a:ext cx="7504113" cy="3192462"/>
          </a:xfrm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228805" name="投影片編號版面配置區 3"/>
          <p:cNvSpPr txBox="1">
            <a:spLocks noGrp="1"/>
          </p:cNvSpPr>
          <p:nvPr/>
        </p:nvSpPr>
        <p:spPr bwMode="auto">
          <a:xfrm>
            <a:off x="5799138" y="6745288"/>
            <a:ext cx="4435475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0" tIns="49520" rIns="99040" bIns="49520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4580B020-D538-461D-A11B-9AB2E3D29FF1}" type="slidenum">
              <a:rPr kumimoji="1" lang="zh-TW" altLang="en-US" sz="1300"/>
              <a:pPr algn="r" eaLnBrk="1" hangingPunct="1"/>
              <a:t>44</a:t>
            </a:fld>
            <a:endParaRPr kumimoji="1" lang="en-US" altLang="zh-TW" sz="1300"/>
          </a:p>
        </p:txBody>
      </p:sp>
    </p:spTree>
    <p:extLst>
      <p:ext uri="{BB962C8B-B14F-4D97-AF65-F5344CB8AC3E}">
        <p14:creationId xmlns:p14="http://schemas.microsoft.com/office/powerpoint/2010/main" val="5889549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A45FD5-A74A-46C3-BFB0-A50CD2E5810E}" type="slidenum">
              <a:rPr lang="zh-TW" altLang="en-US"/>
              <a:pPr/>
              <a:t>2</a:t>
            </a:fld>
            <a:endParaRPr lang="zh-TW" altLang="zh-TW"/>
          </a:p>
        </p:txBody>
      </p:sp>
      <p:sp>
        <p:nvSpPr>
          <p:cNvPr id="1142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2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3938" y="3371850"/>
            <a:ext cx="8186737" cy="3194050"/>
          </a:xfrm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6277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E6B87B-D277-44C2-B1D9-52DDBECB3A12}" type="slidenum">
              <a:rPr lang="zh-TW" altLang="en-US"/>
              <a:pPr/>
              <a:t>11</a:t>
            </a:fld>
            <a:endParaRPr lang="zh-TW" altLang="zh-TW"/>
          </a:p>
        </p:txBody>
      </p:sp>
      <p:sp>
        <p:nvSpPr>
          <p:cNvPr id="1186818" name="Rectangle 7"/>
          <p:cNvSpPr txBox="1">
            <a:spLocks noGrp="1" noChangeArrowheads="1"/>
          </p:cNvSpPr>
          <p:nvPr/>
        </p:nvSpPr>
        <p:spPr bwMode="auto">
          <a:xfrm>
            <a:off x="5799138" y="6745288"/>
            <a:ext cx="4435475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0" tIns="49520" rIns="99040" bIns="49520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69241D07-BFEC-4ACA-AA34-0EC63D549DB9}" type="slidenum">
              <a:rPr kumimoji="1" lang="zh-TW" altLang="en-US" sz="1300"/>
              <a:pPr algn="r" eaLnBrk="1" hangingPunct="1"/>
              <a:t>11</a:t>
            </a:fld>
            <a:endParaRPr kumimoji="1" lang="zh-TW" altLang="zh-TW" sz="1300"/>
          </a:p>
        </p:txBody>
      </p:sp>
      <p:sp>
        <p:nvSpPr>
          <p:cNvPr id="1186819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343275" y="533400"/>
            <a:ext cx="3549650" cy="2662238"/>
          </a:xfrm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186820" name="備忘稿版面配置區 2"/>
          <p:cNvSpPr>
            <a:spLocks noGrp="1"/>
          </p:cNvSpPr>
          <p:nvPr>
            <p:ph type="body" idx="1"/>
          </p:nvPr>
        </p:nvSpPr>
        <p:spPr>
          <a:xfrm>
            <a:off x="1365250" y="3373438"/>
            <a:ext cx="7504113" cy="3192462"/>
          </a:xfrm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186821" name="投影片編號版面配置區 3"/>
          <p:cNvSpPr txBox="1">
            <a:spLocks noGrp="1"/>
          </p:cNvSpPr>
          <p:nvPr/>
        </p:nvSpPr>
        <p:spPr bwMode="auto">
          <a:xfrm>
            <a:off x="5799138" y="6745288"/>
            <a:ext cx="4435475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0" tIns="49520" rIns="99040" bIns="49520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45EAEB15-A192-493F-8272-CED18563CD8D}" type="slidenum">
              <a:rPr kumimoji="1" lang="zh-TW" altLang="en-US" sz="1300"/>
              <a:pPr algn="r" eaLnBrk="1" hangingPunct="1"/>
              <a:t>11</a:t>
            </a:fld>
            <a:endParaRPr kumimoji="1" lang="en-US" altLang="zh-TW" sz="1300"/>
          </a:p>
        </p:txBody>
      </p:sp>
    </p:spTree>
    <p:extLst>
      <p:ext uri="{BB962C8B-B14F-4D97-AF65-F5344CB8AC3E}">
        <p14:creationId xmlns:p14="http://schemas.microsoft.com/office/powerpoint/2010/main" val="11107271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8921EB-3AE5-44E9-9340-C6E586C0F8A4}" type="slidenum">
              <a:rPr lang="zh-TW" altLang="en-US"/>
              <a:pPr/>
              <a:t>12</a:t>
            </a:fld>
            <a:endParaRPr lang="zh-TW" altLang="zh-TW"/>
          </a:p>
        </p:txBody>
      </p:sp>
      <p:sp>
        <p:nvSpPr>
          <p:cNvPr id="1195010" name="Rectangle 7"/>
          <p:cNvSpPr txBox="1">
            <a:spLocks noGrp="1" noChangeArrowheads="1"/>
          </p:cNvSpPr>
          <p:nvPr/>
        </p:nvSpPr>
        <p:spPr bwMode="auto">
          <a:xfrm>
            <a:off x="5799138" y="6745288"/>
            <a:ext cx="4435475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0" tIns="49520" rIns="99040" bIns="49520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15A83E41-05C3-420C-9ADD-5B4D992572C5}" type="slidenum">
              <a:rPr kumimoji="1" lang="zh-TW" altLang="en-US" sz="1300"/>
              <a:pPr algn="r" eaLnBrk="1" hangingPunct="1"/>
              <a:t>12</a:t>
            </a:fld>
            <a:endParaRPr kumimoji="1" lang="zh-TW" altLang="zh-TW" sz="1300"/>
          </a:p>
        </p:txBody>
      </p:sp>
      <p:sp>
        <p:nvSpPr>
          <p:cNvPr id="1195011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343275" y="533400"/>
            <a:ext cx="3549650" cy="2662238"/>
          </a:xfrm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195012" name="備忘稿版面配置區 2"/>
          <p:cNvSpPr>
            <a:spLocks noGrp="1"/>
          </p:cNvSpPr>
          <p:nvPr>
            <p:ph type="body" idx="1"/>
          </p:nvPr>
        </p:nvSpPr>
        <p:spPr>
          <a:xfrm>
            <a:off x="1365250" y="3373438"/>
            <a:ext cx="7504113" cy="3192462"/>
          </a:xfrm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195013" name="投影片編號版面配置區 3"/>
          <p:cNvSpPr txBox="1">
            <a:spLocks noGrp="1"/>
          </p:cNvSpPr>
          <p:nvPr/>
        </p:nvSpPr>
        <p:spPr bwMode="auto">
          <a:xfrm>
            <a:off x="5799138" y="6745288"/>
            <a:ext cx="4435475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0" tIns="49520" rIns="99040" bIns="49520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BC932213-6140-4F85-8049-F7FF901B8020}" type="slidenum">
              <a:rPr kumimoji="1" lang="zh-TW" altLang="en-US" sz="1300"/>
              <a:pPr algn="r" eaLnBrk="1" hangingPunct="1"/>
              <a:t>12</a:t>
            </a:fld>
            <a:endParaRPr kumimoji="1" lang="en-US" altLang="zh-TW" sz="1300"/>
          </a:p>
        </p:txBody>
      </p:sp>
    </p:spTree>
    <p:extLst>
      <p:ext uri="{BB962C8B-B14F-4D97-AF65-F5344CB8AC3E}">
        <p14:creationId xmlns:p14="http://schemas.microsoft.com/office/powerpoint/2010/main" val="35720169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498707-81B4-4C67-BBA2-7C8C290F52F6}" type="slidenum">
              <a:rPr lang="zh-TW" altLang="en-US"/>
              <a:pPr/>
              <a:t>13</a:t>
            </a:fld>
            <a:endParaRPr lang="zh-TW" altLang="zh-TW"/>
          </a:p>
        </p:txBody>
      </p:sp>
      <p:sp>
        <p:nvSpPr>
          <p:cNvPr id="1190914" name="Rectangle 7"/>
          <p:cNvSpPr txBox="1">
            <a:spLocks noGrp="1" noChangeArrowheads="1"/>
          </p:cNvSpPr>
          <p:nvPr/>
        </p:nvSpPr>
        <p:spPr bwMode="auto">
          <a:xfrm>
            <a:off x="5799138" y="6745288"/>
            <a:ext cx="4435475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0" tIns="49520" rIns="99040" bIns="49520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F156440E-5373-44AC-BF85-182E40F53520}" type="slidenum">
              <a:rPr kumimoji="1" lang="zh-TW" altLang="en-US" sz="1300"/>
              <a:pPr algn="r" eaLnBrk="1" hangingPunct="1"/>
              <a:t>13</a:t>
            </a:fld>
            <a:endParaRPr kumimoji="1" lang="zh-TW" altLang="zh-TW" sz="1300"/>
          </a:p>
        </p:txBody>
      </p:sp>
      <p:sp>
        <p:nvSpPr>
          <p:cNvPr id="1190915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343275" y="533400"/>
            <a:ext cx="3549650" cy="2662238"/>
          </a:xfrm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190916" name="備忘稿版面配置區 2"/>
          <p:cNvSpPr>
            <a:spLocks noGrp="1"/>
          </p:cNvSpPr>
          <p:nvPr>
            <p:ph type="body" idx="1"/>
          </p:nvPr>
        </p:nvSpPr>
        <p:spPr>
          <a:xfrm>
            <a:off x="1365250" y="3373438"/>
            <a:ext cx="7504113" cy="3192462"/>
          </a:xfrm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190917" name="投影片編號版面配置區 3"/>
          <p:cNvSpPr txBox="1">
            <a:spLocks noGrp="1"/>
          </p:cNvSpPr>
          <p:nvPr/>
        </p:nvSpPr>
        <p:spPr bwMode="auto">
          <a:xfrm>
            <a:off x="5799138" y="6745288"/>
            <a:ext cx="4435475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0" tIns="49520" rIns="99040" bIns="49520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BB4A188E-88E3-46AC-82E2-EEE48B227949}" type="slidenum">
              <a:rPr kumimoji="1" lang="zh-TW" altLang="en-US" sz="1300"/>
              <a:pPr algn="r" eaLnBrk="1" hangingPunct="1"/>
              <a:t>13</a:t>
            </a:fld>
            <a:endParaRPr kumimoji="1" lang="en-US" altLang="zh-TW" sz="1300"/>
          </a:p>
        </p:txBody>
      </p:sp>
    </p:spTree>
    <p:extLst>
      <p:ext uri="{BB962C8B-B14F-4D97-AF65-F5344CB8AC3E}">
        <p14:creationId xmlns:p14="http://schemas.microsoft.com/office/powerpoint/2010/main" val="5916394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04C5FB-2237-4C3B-B527-331AD4DC123F}" type="slidenum">
              <a:rPr lang="zh-TW" altLang="en-US"/>
              <a:pPr/>
              <a:t>19</a:t>
            </a:fld>
            <a:endParaRPr lang="zh-TW" altLang="zh-TW"/>
          </a:p>
        </p:txBody>
      </p:sp>
      <p:sp>
        <p:nvSpPr>
          <p:cNvPr id="1243138" name="Rectangle 7"/>
          <p:cNvSpPr txBox="1">
            <a:spLocks noGrp="1" noChangeArrowheads="1"/>
          </p:cNvSpPr>
          <p:nvPr/>
        </p:nvSpPr>
        <p:spPr bwMode="auto">
          <a:xfrm>
            <a:off x="5799138" y="6745288"/>
            <a:ext cx="4435475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0" tIns="49520" rIns="99040" bIns="49520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CEA861BD-F048-43A6-B491-93E01303BE65}" type="slidenum">
              <a:rPr kumimoji="1" lang="zh-TW" altLang="en-US" sz="1300"/>
              <a:pPr algn="r" eaLnBrk="1" hangingPunct="1"/>
              <a:t>19</a:t>
            </a:fld>
            <a:endParaRPr kumimoji="1" lang="zh-TW" altLang="zh-TW" sz="1300"/>
          </a:p>
        </p:txBody>
      </p:sp>
      <p:sp>
        <p:nvSpPr>
          <p:cNvPr id="1243139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343275" y="533400"/>
            <a:ext cx="3549650" cy="2662238"/>
          </a:xfrm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243140" name="備忘稿版面配置區 2"/>
          <p:cNvSpPr>
            <a:spLocks noGrp="1"/>
          </p:cNvSpPr>
          <p:nvPr>
            <p:ph type="body" idx="1"/>
          </p:nvPr>
        </p:nvSpPr>
        <p:spPr>
          <a:xfrm>
            <a:off x="1365250" y="3373438"/>
            <a:ext cx="7504113" cy="3192462"/>
          </a:xfrm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243141" name="投影片編號版面配置區 3"/>
          <p:cNvSpPr txBox="1">
            <a:spLocks noGrp="1"/>
          </p:cNvSpPr>
          <p:nvPr/>
        </p:nvSpPr>
        <p:spPr bwMode="auto">
          <a:xfrm>
            <a:off x="5799138" y="6745288"/>
            <a:ext cx="4435475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0" tIns="49520" rIns="99040" bIns="49520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4FD116B3-6151-49D1-9296-1C3563F51F38}" type="slidenum">
              <a:rPr kumimoji="1" lang="zh-TW" altLang="en-US" sz="1300"/>
              <a:pPr algn="r" eaLnBrk="1" hangingPunct="1"/>
              <a:t>19</a:t>
            </a:fld>
            <a:endParaRPr kumimoji="1" lang="en-US" altLang="zh-TW" sz="1300"/>
          </a:p>
        </p:txBody>
      </p:sp>
    </p:spTree>
    <p:extLst>
      <p:ext uri="{BB962C8B-B14F-4D97-AF65-F5344CB8AC3E}">
        <p14:creationId xmlns:p14="http://schemas.microsoft.com/office/powerpoint/2010/main" val="29830719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F4BC3C-18F2-46C9-8BBB-943948ED46EF}" type="slidenum">
              <a:rPr lang="zh-TW" altLang="en-US"/>
              <a:pPr/>
              <a:t>20</a:t>
            </a:fld>
            <a:endParaRPr lang="zh-TW" altLang="zh-TW"/>
          </a:p>
        </p:txBody>
      </p:sp>
      <p:sp>
        <p:nvSpPr>
          <p:cNvPr id="1245186" name="Rectangle 7"/>
          <p:cNvSpPr txBox="1">
            <a:spLocks noGrp="1" noChangeArrowheads="1"/>
          </p:cNvSpPr>
          <p:nvPr/>
        </p:nvSpPr>
        <p:spPr bwMode="auto">
          <a:xfrm>
            <a:off x="5799138" y="6745288"/>
            <a:ext cx="4435475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0" tIns="49520" rIns="99040" bIns="49520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C6383564-7D85-4B32-9917-6EA296F8C9B1}" type="slidenum">
              <a:rPr kumimoji="1" lang="zh-TW" altLang="en-US" sz="1300"/>
              <a:pPr algn="r" eaLnBrk="1" hangingPunct="1"/>
              <a:t>20</a:t>
            </a:fld>
            <a:endParaRPr kumimoji="1" lang="zh-TW" altLang="zh-TW" sz="1300"/>
          </a:p>
        </p:txBody>
      </p:sp>
      <p:sp>
        <p:nvSpPr>
          <p:cNvPr id="1245187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343275" y="533400"/>
            <a:ext cx="3549650" cy="2662238"/>
          </a:xfrm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245188" name="備忘稿版面配置區 2"/>
          <p:cNvSpPr>
            <a:spLocks noGrp="1"/>
          </p:cNvSpPr>
          <p:nvPr>
            <p:ph type="body" idx="1"/>
          </p:nvPr>
        </p:nvSpPr>
        <p:spPr>
          <a:xfrm>
            <a:off x="1365250" y="3373438"/>
            <a:ext cx="7504113" cy="3192462"/>
          </a:xfrm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245189" name="投影片編號版面配置區 3"/>
          <p:cNvSpPr txBox="1">
            <a:spLocks noGrp="1"/>
          </p:cNvSpPr>
          <p:nvPr/>
        </p:nvSpPr>
        <p:spPr bwMode="auto">
          <a:xfrm>
            <a:off x="5799138" y="6745288"/>
            <a:ext cx="4435475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0" tIns="49520" rIns="99040" bIns="49520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0CCDF5BF-B117-43D7-8B96-3A456119467B}" type="slidenum">
              <a:rPr kumimoji="1" lang="zh-TW" altLang="en-US" sz="1300"/>
              <a:pPr algn="r" eaLnBrk="1" hangingPunct="1"/>
              <a:t>20</a:t>
            </a:fld>
            <a:endParaRPr kumimoji="1" lang="en-US" altLang="zh-TW" sz="1300"/>
          </a:p>
        </p:txBody>
      </p:sp>
    </p:spTree>
    <p:extLst>
      <p:ext uri="{BB962C8B-B14F-4D97-AF65-F5344CB8AC3E}">
        <p14:creationId xmlns:p14="http://schemas.microsoft.com/office/powerpoint/2010/main" val="36547064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3EBC4D-B953-4DF7-A755-BE3045656F70}" type="slidenum">
              <a:rPr lang="zh-TW" altLang="en-US"/>
              <a:pPr/>
              <a:t>21</a:t>
            </a:fld>
            <a:endParaRPr lang="zh-TW" altLang="zh-TW"/>
          </a:p>
        </p:txBody>
      </p:sp>
      <p:sp>
        <p:nvSpPr>
          <p:cNvPr id="1247234" name="Rectangle 7"/>
          <p:cNvSpPr txBox="1">
            <a:spLocks noGrp="1" noChangeArrowheads="1"/>
          </p:cNvSpPr>
          <p:nvPr/>
        </p:nvSpPr>
        <p:spPr bwMode="auto">
          <a:xfrm>
            <a:off x="5799138" y="6745288"/>
            <a:ext cx="4435475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0" tIns="49520" rIns="99040" bIns="49520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9D621E48-994C-4504-BFD2-5A861F1D04B9}" type="slidenum">
              <a:rPr kumimoji="1" lang="zh-TW" altLang="en-US" sz="1300"/>
              <a:pPr algn="r" eaLnBrk="1" hangingPunct="1"/>
              <a:t>21</a:t>
            </a:fld>
            <a:endParaRPr kumimoji="1" lang="zh-TW" altLang="zh-TW" sz="1300"/>
          </a:p>
        </p:txBody>
      </p:sp>
      <p:sp>
        <p:nvSpPr>
          <p:cNvPr id="1247235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343275" y="533400"/>
            <a:ext cx="3549650" cy="2662238"/>
          </a:xfrm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247236" name="備忘稿版面配置區 2"/>
          <p:cNvSpPr>
            <a:spLocks noGrp="1"/>
          </p:cNvSpPr>
          <p:nvPr>
            <p:ph type="body" idx="1"/>
          </p:nvPr>
        </p:nvSpPr>
        <p:spPr>
          <a:xfrm>
            <a:off x="1365250" y="3373438"/>
            <a:ext cx="7504113" cy="3192462"/>
          </a:xfrm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247237" name="投影片編號版面配置區 3"/>
          <p:cNvSpPr txBox="1">
            <a:spLocks noGrp="1"/>
          </p:cNvSpPr>
          <p:nvPr/>
        </p:nvSpPr>
        <p:spPr bwMode="auto">
          <a:xfrm>
            <a:off x="5799138" y="6745288"/>
            <a:ext cx="4435475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0" tIns="49520" rIns="99040" bIns="49520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9D90C12D-E0EF-443B-9C63-9717CCEE6587}" type="slidenum">
              <a:rPr kumimoji="1" lang="zh-TW" altLang="en-US" sz="1300"/>
              <a:pPr algn="r" eaLnBrk="1" hangingPunct="1"/>
              <a:t>21</a:t>
            </a:fld>
            <a:endParaRPr kumimoji="1" lang="en-US" altLang="zh-TW" sz="1300"/>
          </a:p>
        </p:txBody>
      </p:sp>
    </p:spTree>
    <p:extLst>
      <p:ext uri="{BB962C8B-B14F-4D97-AF65-F5344CB8AC3E}">
        <p14:creationId xmlns:p14="http://schemas.microsoft.com/office/powerpoint/2010/main" val="16731990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BCBB43-0F5E-4282-AB30-B00BADC5283B}" type="slidenum">
              <a:rPr lang="zh-TW" altLang="en-US"/>
              <a:pPr/>
              <a:t>33</a:t>
            </a:fld>
            <a:endParaRPr lang="zh-TW" altLang="zh-TW"/>
          </a:p>
        </p:txBody>
      </p:sp>
      <p:sp>
        <p:nvSpPr>
          <p:cNvPr id="1153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3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3938" y="3371850"/>
            <a:ext cx="8186737" cy="3194050"/>
          </a:xfrm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5871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" name="Rectangle 10"/>
          <p:cNvSpPr>
            <a:spLocks noChangeArrowheads="1"/>
          </p:cNvSpPr>
          <p:nvPr userDrawn="1"/>
        </p:nvSpPr>
        <p:spPr bwMode="auto">
          <a:xfrm>
            <a:off x="0" y="6138863"/>
            <a:ext cx="9144000" cy="719137"/>
          </a:xfrm>
          <a:prstGeom prst="rect">
            <a:avLst/>
          </a:prstGeom>
          <a:solidFill>
            <a:srgbClr val="7F108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5C005C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kumimoji="1" lang="zh-TW" altLang="en-US">
              <a:latin typeface="Calibri" pitchFamily="34" charset="0"/>
              <a:ea typeface="新細明體" pitchFamily="18" charset="-120"/>
            </a:endParaRPr>
          </a:p>
        </p:txBody>
      </p:sp>
      <p:pic>
        <p:nvPicPr>
          <p:cNvPr id="3081" name="Picture 11" descr="清大LOGO(鳥)"/>
          <p:cNvPicPr>
            <a:picLocks noChangeAspect="1" noChangeArrowheads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16192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692150"/>
            <a:ext cx="8010525" cy="2382838"/>
          </a:xfrm>
        </p:spPr>
        <p:txBody>
          <a:bodyPr/>
          <a:lstStyle>
            <a:lvl1pPr algn="ctr">
              <a:lnSpc>
                <a:spcPct val="100000"/>
              </a:lnSpc>
              <a:defRPr sz="4400"/>
            </a:lvl1pPr>
          </a:lstStyle>
          <a:p>
            <a:pPr lvl="0"/>
            <a:r>
              <a:rPr lang="en-US" altLang="zh-TW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3716338"/>
            <a:ext cx="7778750" cy="1584325"/>
          </a:xfrm>
        </p:spPr>
        <p:txBody>
          <a:bodyPr/>
          <a:lstStyle>
            <a:lvl1pPr marL="0" indent="0" algn="ctr">
              <a:spcBef>
                <a:spcPct val="15000"/>
              </a:spcBef>
              <a:buFontTx/>
              <a:buNone/>
              <a:defRPr sz="3200"/>
            </a:lvl1pPr>
          </a:lstStyle>
          <a:p>
            <a:pPr lvl="0"/>
            <a:r>
              <a:rPr lang="en-US" altLang="zh-TW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1200" y="6229350"/>
            <a:ext cx="193040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rgbClr val="5E574E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endParaRPr lang="zh-TW" altLang="zh-TW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/>
            </a:lvl1pPr>
          </a:lstStyle>
          <a:p>
            <a:fld id="{BB86502A-8257-432D-AAC3-7A30F6CF4FE1}" type="slidenum">
              <a:rPr lang="zh-TW" altLang="en-US"/>
              <a:pPr/>
              <a:t>‹#›</a:t>
            </a:fld>
            <a:endParaRPr lang="zh-TW" altLang="zh-TW"/>
          </a:p>
        </p:txBody>
      </p:sp>
      <p:pic>
        <p:nvPicPr>
          <p:cNvPr id="3086" name="Picture 14" descr="清大書法字 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6210300"/>
            <a:ext cx="20875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1" name="Text Box 15"/>
          <p:cNvSpPr txBox="1">
            <a:spLocks noChangeArrowheads="1"/>
          </p:cNvSpPr>
          <p:nvPr userDrawn="1"/>
        </p:nvSpPr>
        <p:spPr bwMode="auto">
          <a:xfrm>
            <a:off x="682625" y="6553200"/>
            <a:ext cx="2520950" cy="3048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kumimoji="1" lang="en-US" altLang="zh-TW" sz="1400">
                <a:solidFill>
                  <a:schemeClr val="bg1"/>
                </a:solidFill>
                <a:latin typeface="Arial" pitchFamily="34" charset="0"/>
                <a:ea typeface="新細明體" pitchFamily="18" charset="-120"/>
              </a:rPr>
              <a:t>National Tsing Hua University</a:t>
            </a:r>
          </a:p>
        </p:txBody>
      </p:sp>
      <p:pic>
        <p:nvPicPr>
          <p:cNvPr id="3088" name="Picture 13" descr="清大LOGO(圓)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1725"/>
            <a:ext cx="6842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06CF81-4D2B-4BDC-AB01-7C1A15D9ED42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041640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9550" y="228600"/>
            <a:ext cx="2051050" cy="58642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00750" cy="58642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90B182A-C929-4ED0-9B0E-F5329ECBE9D5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034935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82042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1676400"/>
            <a:ext cx="8178800" cy="44958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31800" y="622935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22935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731000" y="62293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CEE305B-C914-42AB-8329-D435686593B5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817485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D7A0DC7-59DB-4FF4-A98F-253DCA5EE1C1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575520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61DC7D-C733-4BA1-AB4E-22B1CB3E3431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880959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25450" y="1125538"/>
            <a:ext cx="4013200" cy="496728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91050" y="1125538"/>
            <a:ext cx="4013200" cy="496728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B9569C-0865-4AD3-AECD-3F3C6A221567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954812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14D331C-7B98-4B6D-9798-78ED94CD21C3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270678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DBC2A8D-9A7B-4180-A2C0-64594010D3A4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463655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B432AF1-3153-4BFC-ABF0-71916461ABBD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777726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D4938B9-D8C5-479D-A6AF-5DA54CB679A4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397856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C4A593-471D-4B76-A7DC-78EE3F07C057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170093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" name="Rectangle 10"/>
          <p:cNvSpPr>
            <a:spLocks noChangeArrowheads="1"/>
          </p:cNvSpPr>
          <p:nvPr userDrawn="1"/>
        </p:nvSpPr>
        <p:spPr bwMode="auto">
          <a:xfrm>
            <a:off x="0" y="6138863"/>
            <a:ext cx="9144000" cy="719137"/>
          </a:xfrm>
          <a:prstGeom prst="rect">
            <a:avLst/>
          </a:prstGeom>
          <a:solidFill>
            <a:srgbClr val="7F108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5C005C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kumimoji="1" lang="zh-TW" altLang="en-US">
              <a:latin typeface="Calibri" pitchFamily="34" charset="0"/>
              <a:ea typeface="新細明體" pitchFamily="18" charset="-120"/>
            </a:endParaRPr>
          </a:p>
        </p:txBody>
      </p:sp>
      <p:pic>
        <p:nvPicPr>
          <p:cNvPr id="2057" name="Picture 11" descr="清大LOGO(鳥)"/>
          <p:cNvPicPr>
            <a:picLocks noChangeAspect="1" noChangeArrowheads="1"/>
          </p:cNvPicPr>
          <p:nvPr userDrawn="1"/>
        </p:nvPicPr>
        <p:blipFill>
          <a:blip r:embed="rId1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16192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8204200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5450" y="1125538"/>
            <a:ext cx="8178800" cy="496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 smtClean="0"/>
              <a:t>Click to edit Master text styles</a:t>
            </a:r>
          </a:p>
          <a:p>
            <a:pPr lvl="1"/>
            <a:r>
              <a:rPr lang="en-US" altLang="zh-TW" dirty="0" smtClean="0"/>
              <a:t>Second level</a:t>
            </a:r>
          </a:p>
          <a:p>
            <a:pPr lvl="2"/>
            <a:r>
              <a:rPr lang="en-US" altLang="zh-TW" dirty="0" smtClean="0"/>
              <a:t>Third level</a:t>
            </a:r>
          </a:p>
          <a:p>
            <a:pPr lvl="3"/>
            <a:r>
              <a:rPr lang="en-US" altLang="zh-TW" dirty="0" smtClean="0"/>
              <a:t>Fourth level</a:t>
            </a:r>
          </a:p>
          <a:p>
            <a:pPr lvl="4"/>
            <a:r>
              <a:rPr lang="en-US" altLang="zh-TW" dirty="0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fld id="{BF2ECC61-491F-48A1-9344-D1CF0B9FC3B9}" type="slidenum">
              <a:rPr lang="zh-TW" altLang="en-US"/>
              <a:pPr/>
              <a:t>‹#›</a:t>
            </a:fld>
            <a:endParaRPr lang="zh-TW" altLang="zh-TW"/>
          </a:p>
        </p:txBody>
      </p:sp>
      <p:sp>
        <p:nvSpPr>
          <p:cNvPr id="4105" name="Rectangle 9"/>
          <p:cNvSpPr>
            <a:spLocks noChangeArrowheads="1"/>
          </p:cNvSpPr>
          <p:nvPr userDrawn="1"/>
        </p:nvSpPr>
        <p:spPr bwMode="auto">
          <a:xfrm>
            <a:off x="0" y="908050"/>
            <a:ext cx="9144000" cy="144463"/>
          </a:xfrm>
          <a:prstGeom prst="rect">
            <a:avLst/>
          </a:prstGeom>
          <a:solidFill>
            <a:srgbClr val="7F108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5C005C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kumimoji="1" lang="zh-TW" altLang="en-US">
              <a:latin typeface="Calibri" pitchFamily="34" charset="0"/>
              <a:ea typeface="新細明體" pitchFamily="18" charset="-120"/>
            </a:endParaRPr>
          </a:p>
        </p:txBody>
      </p:sp>
      <p:pic>
        <p:nvPicPr>
          <p:cNvPr id="2060" name="Picture 14" descr="清大書法字 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6210300"/>
            <a:ext cx="20875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1" name="Text Box 15"/>
          <p:cNvSpPr txBox="1">
            <a:spLocks noChangeArrowheads="1"/>
          </p:cNvSpPr>
          <p:nvPr userDrawn="1"/>
        </p:nvSpPr>
        <p:spPr bwMode="auto">
          <a:xfrm>
            <a:off x="682625" y="6553200"/>
            <a:ext cx="2520950" cy="3048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kumimoji="1" lang="en-US" altLang="zh-TW" sz="1400">
                <a:solidFill>
                  <a:schemeClr val="bg1"/>
                </a:solidFill>
                <a:latin typeface="Arial" pitchFamily="34" charset="0"/>
                <a:ea typeface="新細明體" pitchFamily="18" charset="-120"/>
              </a:rPr>
              <a:t>National Tsing Hua University</a:t>
            </a:r>
          </a:p>
        </p:txBody>
      </p:sp>
      <p:pic>
        <p:nvPicPr>
          <p:cNvPr id="2062" name="Picture 13" descr="清大LOGO(圓)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1725"/>
            <a:ext cx="6842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9pPr>
    </p:titleStyle>
    <p:bodyStyle>
      <a:lvl1pPr marL="342900" indent="-34290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Font typeface="Symbol" panose="05050102010706020507" pitchFamily="18" charset="2"/>
        <a:buChar char="-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562100" indent="-22860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Font typeface="Wingdings" panose="05000000000000000000" pitchFamily="2" charset="2"/>
        <a:buChar char="­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81200" indent="-22860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Char char="–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86" name="Rectangle 10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sz="3200" b="0" dirty="0">
                <a:solidFill>
                  <a:schemeClr val="accent1"/>
                </a:solidFill>
                <a:latin typeface="Arial" panose="020B0604020202020204" pitchFamily="34" charset="0"/>
              </a:rPr>
              <a:t>CS4101 </a:t>
            </a:r>
            <a:r>
              <a:rPr lang="zh-TW" altLang="en-US" sz="3200" b="0" dirty="0">
                <a:solidFill>
                  <a:schemeClr val="accent1"/>
                </a:solidFill>
                <a:latin typeface="Arial" panose="020B0604020202020204" pitchFamily="34" charset="0"/>
              </a:rPr>
              <a:t>嵌入式系統概論</a:t>
            </a:r>
            <a:r>
              <a:rPr lang="zh-TW" altLang="en-US" dirty="0"/>
              <a:t/>
            </a:r>
            <a:br>
              <a:rPr lang="zh-TW" altLang="en-US" dirty="0"/>
            </a:br>
            <a:r>
              <a:rPr lang="zh-TW" altLang="en-US" dirty="0"/>
              <a:t/>
            </a:r>
            <a:br>
              <a:rPr lang="zh-TW" altLang="en-US" dirty="0"/>
            </a:br>
            <a:r>
              <a:rPr lang="en-US" altLang="zh-TW" dirty="0" smtClean="0"/>
              <a:t>MQX Task Synchronization</a:t>
            </a:r>
            <a:endParaRPr lang="en-US" altLang="zh-TW" dirty="0"/>
          </a:p>
        </p:txBody>
      </p:sp>
      <p:sp>
        <p:nvSpPr>
          <p:cNvPr id="510987" name="Rectangle 1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sz="2800"/>
              <a:t>Prof. Chung-Ta King</a:t>
            </a:r>
          </a:p>
          <a:p>
            <a:r>
              <a:rPr lang="en-US" altLang="zh-TW" sz="2400"/>
              <a:t>Department of Computer Science</a:t>
            </a:r>
          </a:p>
          <a:p>
            <a:r>
              <a:rPr lang="en-US" altLang="zh-TW" sz="2400"/>
              <a:t>National Tsing Hua University, Taiwan</a:t>
            </a:r>
            <a:endParaRPr lang="zh-TW" altLang="en-US" sz="2400"/>
          </a:p>
        </p:txBody>
      </p:sp>
      <p:sp>
        <p:nvSpPr>
          <p:cNvPr id="510989" name="Text Box 13"/>
          <p:cNvSpPr txBox="1">
            <a:spLocks noChangeArrowheads="1"/>
          </p:cNvSpPr>
          <p:nvPr/>
        </p:nvSpPr>
        <p:spPr bwMode="auto">
          <a:xfrm>
            <a:off x="1477963" y="5300663"/>
            <a:ext cx="618966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kumimoji="1" lang="en-US" altLang="zh-TW" sz="1600" dirty="0" smtClean="0">
                <a:latin typeface="+mn-lt"/>
                <a:cs typeface="Arial" panose="020B0604020202020204" pitchFamily="34" charset="0"/>
              </a:rPr>
              <a:t>(Materials </a:t>
            </a:r>
            <a:r>
              <a:rPr kumimoji="1" lang="en-US" altLang="zh-TW" sz="1600" dirty="0">
                <a:latin typeface="+mn-lt"/>
                <a:cs typeface="Arial" panose="020B0604020202020204" pitchFamily="34" charset="0"/>
              </a:rPr>
              <a:t>from </a:t>
            </a:r>
            <a:r>
              <a:rPr kumimoji="1" lang="en-US" altLang="en-US" sz="1600" i="1" dirty="0" smtClean="0">
                <a:latin typeface="+mn-lt"/>
                <a:cs typeface="Arial" panose="020B0604020202020204" pitchFamily="34" charset="0"/>
              </a:rPr>
              <a:t>MQX User </a:t>
            </a:r>
            <a:r>
              <a:rPr kumimoji="1" lang="en-US" altLang="en-US" sz="1600" i="1" dirty="0">
                <a:latin typeface="+mn-lt"/>
                <a:cs typeface="Arial" panose="020B0604020202020204" pitchFamily="34" charset="0"/>
              </a:rPr>
              <a:t>Guide</a:t>
            </a:r>
            <a:r>
              <a:rPr kumimoji="1" lang="en-US" altLang="zh-TW" sz="1600" dirty="0">
                <a:latin typeface="+mn-lt"/>
                <a:cs typeface="Arial" panose="020B0604020202020204" pitchFamily="34" charset="0"/>
              </a:rPr>
              <a:t>)</a:t>
            </a:r>
            <a:endParaRPr kumimoji="1" lang="zh-TW" altLang="en-US" sz="1600" dirty="0">
              <a:latin typeface="+mn-lt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37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Operations on Events</a:t>
            </a:r>
            <a:endParaRPr lang="zh-TW" altLang="en-US"/>
          </a:p>
        </p:txBody>
      </p:sp>
      <p:sp>
        <p:nvSpPr>
          <p:cNvPr id="11837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When a task waits for an event group</a:t>
            </a:r>
          </a:p>
          <a:p>
            <a:pPr lvl="1"/>
            <a:r>
              <a:rPr lang="en-US" altLang="zh-TW" dirty="0" smtClean="0"/>
              <a:t>If the event bits are not set, the task blocks </a:t>
            </a:r>
          </a:p>
          <a:p>
            <a:r>
              <a:rPr lang="en-US" altLang="zh-TW" dirty="0" smtClean="0"/>
              <a:t>When event bits are set, MQX puts all waiting tasks, whose waiting condition is met, into the task’s ready queue </a:t>
            </a:r>
          </a:p>
          <a:p>
            <a:pPr lvl="1"/>
            <a:r>
              <a:rPr lang="en-US" altLang="zh-TW" dirty="0" smtClean="0"/>
              <a:t>If the event group has </a:t>
            </a:r>
            <a:r>
              <a:rPr lang="en-US" altLang="zh-TW" dirty="0" err="1" smtClean="0"/>
              <a:t>autoclearing</a:t>
            </a:r>
            <a:r>
              <a:rPr lang="en-US" altLang="zh-TW" dirty="0" smtClean="0"/>
              <a:t> event bits, MQX clears the event bits as soon as they are set</a:t>
            </a:r>
          </a:p>
          <a:p>
            <a:r>
              <a:rPr lang="en-US" altLang="zh-TW" dirty="0" smtClean="0"/>
              <a:t>Can use events across processors (not possible with lightweight events)</a:t>
            </a:r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A0DC7-59DB-4FF4-A98F-253DCA5EE1C1}" type="slidenum">
              <a:rPr lang="zh-TW" altLang="en-US" smtClean="0"/>
              <a:pPr/>
              <a:t>9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07071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Example of Events</a:t>
            </a:r>
          </a:p>
        </p:txBody>
      </p:sp>
      <p:pic>
        <p:nvPicPr>
          <p:cNvPr id="11878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558" y="1144210"/>
            <a:ext cx="7056834" cy="4949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87845" name="Line 5"/>
          <p:cNvSpPr>
            <a:spLocks noChangeShapeType="1"/>
          </p:cNvSpPr>
          <p:nvPr/>
        </p:nvSpPr>
        <p:spPr bwMode="auto">
          <a:xfrm flipH="1">
            <a:off x="1979613" y="3540348"/>
            <a:ext cx="3600450" cy="14398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BC2A8D-9A7B-4180-A2C0-64594010D3A4}" type="slidenum">
              <a:rPr lang="zh-TW" altLang="en-US" smtClean="0"/>
              <a:pPr/>
              <a:t>10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73053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5794" name="標題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Example of Events (1/3)</a:t>
            </a:r>
            <a:endParaRPr lang="zh-TW" altLang="en-US" sz="1800"/>
          </a:p>
        </p:txBody>
      </p:sp>
      <p:graphicFrame>
        <p:nvGraphicFramePr>
          <p:cNvPr id="1185816" name="Group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5924084"/>
              </p:ext>
            </p:extLst>
          </p:nvPr>
        </p:nvGraphicFramePr>
        <p:xfrm>
          <a:off x="468313" y="1124744"/>
          <a:ext cx="8353425" cy="4937760"/>
        </p:xfrm>
        <a:graphic>
          <a:graphicData uri="http://schemas.openxmlformats.org/drawingml/2006/table">
            <a:tbl>
              <a:tblPr/>
              <a:tblGrid>
                <a:gridCol w="8353425"/>
              </a:tblGrid>
              <a:tr h="417671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#include &lt;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mqx.h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&gt;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#include &lt;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bsp.h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&gt;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#include &lt;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event.h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&gt;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#define SERVICE_TASK 5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#define ISR_TASK     6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extern void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simulated_ISR_task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(uint_32);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extern void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service_task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(uint_32);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const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TASK_TEMPLATE_STRUCT 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MQX_template_list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[] =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/* Task Index, Function, Stack, Priority, Name,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Attributes,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Param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, Time Slice */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{SERVICE_TASK,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service_task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, 2000, 8, "service",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MQX_AUTO_START_TASK, 0, 0 },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{ISR_TASK,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simulated_ISR_task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, 2000, 8,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"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simulated_ISR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", 0, 0, 0 },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{ 0 }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};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432AF1-3153-4BFC-ABF0-71916461ABBD}" type="slidenum">
              <a:rPr lang="zh-TW" altLang="en-US" smtClean="0"/>
              <a:pPr/>
              <a:t>11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69728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3986" name="標題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Example of Events </a:t>
            </a:r>
            <a:r>
              <a:rPr lang="en-US" altLang="zh-TW" dirty="0" smtClean="0"/>
              <a:t>(2/3</a:t>
            </a:r>
            <a:r>
              <a:rPr lang="en-US" altLang="zh-TW" dirty="0"/>
              <a:t>)</a:t>
            </a:r>
            <a:endParaRPr lang="zh-TW" altLang="en-US" sz="1800" dirty="0"/>
          </a:p>
        </p:txBody>
      </p:sp>
      <p:graphicFrame>
        <p:nvGraphicFramePr>
          <p:cNvPr id="1194009" name="Group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96424"/>
              </p:ext>
            </p:extLst>
          </p:nvPr>
        </p:nvGraphicFramePr>
        <p:xfrm>
          <a:off x="468313" y="1124744"/>
          <a:ext cx="8353425" cy="4937760"/>
        </p:xfrm>
        <a:graphic>
          <a:graphicData uri="http://schemas.openxmlformats.org/drawingml/2006/table">
            <a:tbl>
              <a:tblPr/>
              <a:tblGrid>
                <a:gridCol w="8353425"/>
              </a:tblGrid>
              <a:tr h="417671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void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service_task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(uint_32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initial_data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){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pointer 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event_ptr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task_id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second_task_id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/* Set up an event group */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if (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event_create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("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event.global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") != MQX_OK)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printf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("\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nMake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event failed");  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task_block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(); }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if(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event_open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("event.global",&amp;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event_ptr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)!=MQX_OK){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printf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("\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nOpen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event failed");  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task_block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(); }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second_task_id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= 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task_create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(0, ISR_TASK, 0);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while (TRUE)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if(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event_wait_all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(event_ptr,0x01,0)!=MQX_OK)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printf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("\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nEvent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Wait failed"); 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task_block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(); }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if (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event_clear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(event_ptr,0x01) != MQX_OK)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printf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("\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nEvent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Clear failed"); 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task_block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(); }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printf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(" Tick \n"); }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}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432AF1-3153-4BFC-ABF0-71916461ABBD}" type="slidenum">
              <a:rPr lang="zh-TW" altLang="en-US" smtClean="0"/>
              <a:pPr/>
              <a:t>12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73433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9890" name="標題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Example of Events </a:t>
            </a:r>
            <a:r>
              <a:rPr lang="en-US" altLang="zh-TW" dirty="0" smtClean="0"/>
              <a:t>(3/3</a:t>
            </a:r>
            <a:r>
              <a:rPr lang="en-US" altLang="zh-TW" dirty="0"/>
              <a:t>)</a:t>
            </a:r>
            <a:endParaRPr lang="zh-TW" altLang="en-US" sz="1800" dirty="0"/>
          </a:p>
        </p:txBody>
      </p:sp>
      <p:graphicFrame>
        <p:nvGraphicFramePr>
          <p:cNvPr id="1189912" name="Group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5643457"/>
              </p:ext>
            </p:extLst>
          </p:nvPr>
        </p:nvGraphicFramePr>
        <p:xfrm>
          <a:off x="468313" y="1484784"/>
          <a:ext cx="8353425" cy="4176713"/>
        </p:xfrm>
        <a:graphic>
          <a:graphicData uri="http://schemas.openxmlformats.org/drawingml/2006/table">
            <a:tbl>
              <a:tblPr/>
              <a:tblGrid>
                <a:gridCol w="8353425"/>
              </a:tblGrid>
              <a:tr h="417671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void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simulated_ISR_task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(uint_32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initial_data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)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pointer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event_ptr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/* open event connection */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if 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event_open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("event.global",&amp;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event_ptr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)!=MQX_OK){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printf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("\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nOpen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Event failed");  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task_block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}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while (TRUE)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time_delay_ticks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(1000);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if (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event_set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(event_ptr,0x01) != MQX_OK)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printf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("\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nSet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Event failed"); 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task_block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}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}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432AF1-3153-4BFC-ABF0-71916461ABBD}" type="slidenum">
              <a:rPr lang="zh-TW" altLang="en-US" smtClean="0"/>
              <a:pPr/>
              <a:t>13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25208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9465" name="Rectangle 36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Common Calls for Events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EE305B-C914-42AB-8329-D435686593B5}" type="slidenum">
              <a:rPr lang="zh-TW" altLang="en-US" smtClean="0"/>
              <a:pPr/>
              <a:t>14</a:t>
            </a:fld>
            <a:endParaRPr lang="zh-TW" altLang="zh-TW"/>
          </a:p>
        </p:txBody>
      </p:sp>
      <p:graphicFrame>
        <p:nvGraphicFramePr>
          <p:cNvPr id="1199642" name="Group 538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2951599"/>
              </p:ext>
            </p:extLst>
          </p:nvPr>
        </p:nvGraphicFramePr>
        <p:xfrm>
          <a:off x="178122" y="1127720"/>
          <a:ext cx="8642350" cy="5181600"/>
        </p:xfrm>
        <a:graphic>
          <a:graphicData uri="http://schemas.openxmlformats.org/drawingml/2006/table">
            <a:tbl>
              <a:tblPr/>
              <a:tblGrid>
                <a:gridCol w="3168650"/>
                <a:gridCol w="5473700"/>
              </a:tblGrid>
              <a:tr h="225425">
                <a:tc>
                  <a:txBody>
                    <a:bodyPr/>
                    <a:lstStyle>
                      <a:lvl1pPr marL="342900" indent="-3429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5621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1981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4384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895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352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10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ahoma" panose="020B0604030504040204" pitchFamily="34" charset="0"/>
                        </a:rPr>
                        <a:t>_</a:t>
                      </a:r>
                      <a:r>
                        <a:rPr kumimoji="0" lang="en-US" altLang="zh-TW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ahoma" panose="020B0604030504040204" pitchFamily="34" charset="0"/>
                        </a:rPr>
                        <a:t>event_create</a:t>
                      </a:r>
                      <a:r>
                        <a:rPr kumimoji="0" lang="en-US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ahoma" panose="020B0604030504040204" pitchFamily="34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5621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1981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4384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895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352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10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ahoma" panose="020B0604030504040204" pitchFamily="34" charset="0"/>
                        </a:rPr>
                        <a:t>Creates a named event group.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5425">
                <a:tc>
                  <a:txBody>
                    <a:bodyPr/>
                    <a:lstStyle>
                      <a:lvl1pPr marL="342900" indent="-3429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5621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1981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4384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895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352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10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ahoma" panose="020B0604030504040204" pitchFamily="34" charset="0"/>
                        </a:rPr>
                        <a:t>_</a:t>
                      </a:r>
                      <a:r>
                        <a:rPr kumimoji="0" lang="en-US" altLang="zh-TW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ahoma" panose="020B0604030504040204" pitchFamily="34" charset="0"/>
                        </a:rPr>
                        <a:t>event_create_auto_clear</a:t>
                      </a:r>
                      <a:endParaRPr kumimoji="0" lang="en-US" altLang="zh-TW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  <a:cs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822325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230313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383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46288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03488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60688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17888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75088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ahoma" panose="020B0604030504040204" pitchFamily="34" charset="0"/>
                        </a:rPr>
                        <a:t>Creates a named event group with </a:t>
                      </a:r>
                      <a:r>
                        <a:rPr kumimoji="0" lang="en-US" altLang="zh-TW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ahoma" panose="020B0604030504040204" pitchFamily="34" charset="0"/>
                        </a:rPr>
                        <a:t>autoclearing</a:t>
                      </a:r>
                      <a:r>
                        <a:rPr kumimoji="0" lang="en-US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ahoma" panose="020B0604030504040204" pitchFamily="34" charset="0"/>
                        </a:rPr>
                        <a:t> event bits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3838">
                <a:tc>
                  <a:txBody>
                    <a:bodyPr/>
                    <a:lstStyle>
                      <a:lvl1pPr marL="342900" indent="-3429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5621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1981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4384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895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352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10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ahoma" panose="020B0604030504040204" pitchFamily="34" charset="0"/>
                        </a:rPr>
                        <a:t>_</a:t>
                      </a:r>
                      <a:r>
                        <a:rPr kumimoji="0" lang="en-US" altLang="zh-TW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ahoma" panose="020B0604030504040204" pitchFamily="34" charset="0"/>
                        </a:rPr>
                        <a:t>event_open</a:t>
                      </a:r>
                      <a:endParaRPr kumimoji="0" lang="en-US" altLang="zh-TW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  <a:cs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5621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1981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4384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895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352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10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ahoma" panose="020B0604030504040204" pitchFamily="34" charset="0"/>
                        </a:rPr>
                        <a:t>Opens a connection to a named event group.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5425">
                <a:tc>
                  <a:txBody>
                    <a:bodyPr/>
                    <a:lstStyle>
                      <a:lvl1pPr marL="342900" indent="-3429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5621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1981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4384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895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352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10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ahoma" panose="020B0604030504040204" pitchFamily="34" charset="0"/>
                        </a:rPr>
                        <a:t>_</a:t>
                      </a:r>
                      <a:r>
                        <a:rPr kumimoji="0" lang="en-US" altLang="zh-TW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ahoma" panose="020B0604030504040204" pitchFamily="34" charset="0"/>
                        </a:rPr>
                        <a:t>event_wait_all</a:t>
                      </a:r>
                      <a:endParaRPr kumimoji="0" lang="en-US" altLang="zh-TW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  <a:cs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4588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ahoma" panose="020B0604030504040204" pitchFamily="34" charset="0"/>
                        </a:rPr>
                        <a:t>Waits for all specified event bits in an event group for a specified number of milliseconds.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3838">
                <a:tc>
                  <a:txBody>
                    <a:bodyPr/>
                    <a:lstStyle>
                      <a:lvl1pPr marL="342900" indent="-3429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5621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1981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4384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895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352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10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ahoma" panose="020B0604030504040204" pitchFamily="34" charset="0"/>
                        </a:rPr>
                        <a:t>_</a:t>
                      </a:r>
                      <a:r>
                        <a:rPr kumimoji="0" lang="en-US" altLang="zh-TW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ahoma" panose="020B0604030504040204" pitchFamily="34" charset="0"/>
                        </a:rPr>
                        <a:t>event_wait_any</a:t>
                      </a:r>
                      <a:endParaRPr kumimoji="0" lang="en-US" altLang="zh-TW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  <a:cs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822325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230313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383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46288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03488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60688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17888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75088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ahoma" panose="020B0604030504040204" pitchFamily="34" charset="0"/>
                        </a:rPr>
                        <a:t>Waits for any of specified event bits in an event group for a specified number of </a:t>
                      </a:r>
                      <a:r>
                        <a:rPr kumimoji="0" lang="en-US" altLang="zh-TW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ahoma" panose="020B0604030504040204" pitchFamily="34" charset="0"/>
                        </a:rPr>
                        <a:t>ms.</a:t>
                      </a:r>
                      <a:endParaRPr kumimoji="0" lang="en-US" altLang="zh-TW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  <a:cs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5425">
                <a:tc>
                  <a:txBody>
                    <a:bodyPr/>
                    <a:lstStyle>
                      <a:lvl1pPr marL="342900" indent="-3429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5621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1981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4384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895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352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10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ahoma" panose="020B0604030504040204" pitchFamily="34" charset="0"/>
                        </a:rPr>
                        <a:t>_</a:t>
                      </a:r>
                      <a:r>
                        <a:rPr kumimoji="0" lang="en-US" altLang="zh-TW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ahoma" panose="020B0604030504040204" pitchFamily="34" charset="0"/>
                        </a:rPr>
                        <a:t>event_set</a:t>
                      </a:r>
                      <a:r>
                        <a:rPr kumimoji="0" lang="en-US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ahoma" panose="020B0604030504040204" pitchFamily="34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822325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230313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383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46288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03488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60688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17888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75088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ahoma" panose="020B0604030504040204" pitchFamily="34" charset="0"/>
                        </a:rPr>
                        <a:t>Sets the specified event bits in an event group on the local or a remote processor.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5425">
                <a:tc>
                  <a:txBody>
                    <a:bodyPr/>
                    <a:lstStyle>
                      <a:lvl1pPr marL="342900" indent="-3429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5621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1981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4384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895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352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10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ahoma" panose="020B0604030504040204" pitchFamily="34" charset="0"/>
                        </a:rPr>
                        <a:t>_</a:t>
                      </a:r>
                      <a:r>
                        <a:rPr kumimoji="0" lang="en-US" altLang="zh-TW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ahoma" panose="020B0604030504040204" pitchFamily="34" charset="0"/>
                        </a:rPr>
                        <a:t>event_clear</a:t>
                      </a:r>
                      <a:endParaRPr kumimoji="0" lang="en-US" altLang="zh-TW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  <a:cs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5621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1981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4384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895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352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10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ahoma" panose="020B0604030504040204" pitchFamily="34" charset="0"/>
                        </a:rPr>
                        <a:t>Clears specified event bits in an event group.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5425">
                <a:tc>
                  <a:txBody>
                    <a:bodyPr/>
                    <a:lstStyle>
                      <a:lvl1pPr marL="342900" indent="-3429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5621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1981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4384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895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352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10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ahoma" panose="020B0604030504040204" pitchFamily="34" charset="0"/>
                        </a:rPr>
                        <a:t>_</a:t>
                      </a:r>
                      <a:r>
                        <a:rPr kumimoji="0" lang="en-US" altLang="zh-TW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ahoma" panose="020B0604030504040204" pitchFamily="34" charset="0"/>
                        </a:rPr>
                        <a:t>event_close</a:t>
                      </a:r>
                      <a:r>
                        <a:rPr kumimoji="0" lang="en-US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ahoma" panose="020B0604030504040204" pitchFamily="34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5621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1981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4384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895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352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10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ahoma" panose="020B0604030504040204" pitchFamily="34" charset="0"/>
                        </a:rPr>
                        <a:t>Closes a connection to an event group.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3838">
                <a:tc>
                  <a:txBody>
                    <a:bodyPr/>
                    <a:lstStyle>
                      <a:lvl1pPr marL="342900" indent="-3429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5621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1981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4384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895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352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10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ahoma" panose="020B0604030504040204" pitchFamily="34" charset="0"/>
                        </a:rPr>
                        <a:t>_</a:t>
                      </a:r>
                      <a:r>
                        <a:rPr kumimoji="0" lang="en-US" altLang="zh-TW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ahoma" panose="020B0604030504040204" pitchFamily="34" charset="0"/>
                        </a:rPr>
                        <a:t>event_destroy</a:t>
                      </a:r>
                      <a:endParaRPr kumimoji="0" lang="en-US" altLang="zh-TW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  <a:cs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822325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230313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383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46288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03488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60688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17888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75088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ahoma" panose="020B0604030504040204" pitchFamily="34" charset="0"/>
                        </a:rPr>
                        <a:t>Destroys a named event group.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118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4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Outline</a:t>
            </a:r>
          </a:p>
        </p:txBody>
      </p:sp>
      <p:sp>
        <p:nvSpPr>
          <p:cNvPr id="1234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Introduction to task synchronization </a:t>
            </a:r>
          </a:p>
          <a:p>
            <a:r>
              <a:rPr lang="en-US" altLang="zh-TW" dirty="0" smtClean="0"/>
              <a:t>MQX events</a:t>
            </a:r>
            <a:endParaRPr lang="en-US" altLang="zh-TW" dirty="0"/>
          </a:p>
          <a:p>
            <a:r>
              <a:rPr lang="en-US" altLang="zh-TW" dirty="0" smtClean="0">
                <a:solidFill>
                  <a:srgbClr val="FF0000"/>
                </a:solidFill>
              </a:rPr>
              <a:t>MQX </a:t>
            </a:r>
            <a:r>
              <a:rPr lang="en-US" altLang="zh-TW" dirty="0" err="1" smtClean="0">
                <a:solidFill>
                  <a:srgbClr val="FF0000"/>
                </a:solidFill>
              </a:rPr>
              <a:t>mutex</a:t>
            </a:r>
            <a:endParaRPr lang="en-US" altLang="zh-TW" dirty="0">
              <a:solidFill>
                <a:srgbClr val="FF0000"/>
              </a:solidFill>
            </a:endParaRPr>
          </a:p>
          <a:p>
            <a:r>
              <a:rPr lang="en-US" altLang="zh-TW" dirty="0" smtClean="0"/>
              <a:t>MQX semaphores</a:t>
            </a:r>
            <a:endParaRPr lang="en-US" altLang="zh-TW" dirty="0"/>
          </a:p>
          <a:p>
            <a:endParaRPr lang="en-US" altLang="zh-TW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A0DC7-59DB-4FF4-A98F-253DCA5EE1C1}" type="slidenum">
              <a:rPr lang="zh-TW" altLang="en-US" smtClean="0"/>
              <a:pPr/>
              <a:t>15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3690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MQX </a:t>
            </a:r>
            <a:r>
              <a:rPr lang="en-US" altLang="zh-TW" dirty="0" err="1" smtClean="0"/>
              <a:t>Mutex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/>
              <a:t>Mutexes</a:t>
            </a:r>
            <a:r>
              <a:rPr lang="en-US" altLang="zh-TW" dirty="0"/>
              <a:t> are used for mutual exclusion, so that only one task at a time uses a shared </a:t>
            </a:r>
            <a:r>
              <a:rPr lang="en-US" altLang="zh-TW" dirty="0" smtClean="0"/>
              <a:t>resource, e.g., file, data, device, ...</a:t>
            </a:r>
          </a:p>
          <a:p>
            <a:pPr lvl="1"/>
            <a:r>
              <a:rPr lang="en-US" altLang="zh-TW" dirty="0" smtClean="0"/>
              <a:t>To </a:t>
            </a:r>
            <a:r>
              <a:rPr lang="en-US" altLang="zh-TW" dirty="0"/>
              <a:t>access the shared resource, a task locks the </a:t>
            </a:r>
            <a:r>
              <a:rPr lang="en-US" altLang="zh-TW" dirty="0" err="1"/>
              <a:t>mutex</a:t>
            </a:r>
            <a:r>
              <a:rPr lang="en-US" altLang="zh-TW" dirty="0"/>
              <a:t> associated with the </a:t>
            </a:r>
            <a:r>
              <a:rPr lang="en-US" altLang="zh-TW" dirty="0" smtClean="0"/>
              <a:t>resource </a:t>
            </a:r>
          </a:p>
          <a:p>
            <a:pPr lvl="1"/>
            <a:r>
              <a:rPr lang="en-US" altLang="zh-TW" dirty="0" smtClean="0"/>
              <a:t>The task owns </a:t>
            </a:r>
            <a:r>
              <a:rPr lang="en-US" altLang="zh-TW" dirty="0"/>
              <a:t>the </a:t>
            </a:r>
            <a:r>
              <a:rPr lang="en-US" altLang="zh-TW" dirty="0" err="1"/>
              <a:t>mutex</a:t>
            </a:r>
            <a:r>
              <a:rPr lang="en-US" altLang="zh-TW" dirty="0"/>
              <a:t>, until it unlocks the </a:t>
            </a:r>
            <a:r>
              <a:rPr lang="en-US" altLang="zh-TW" dirty="0" err="1" smtClean="0"/>
              <a:t>utex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A0DC7-59DB-4FF4-A98F-253DCA5EE1C1}" type="slidenum">
              <a:rPr lang="zh-TW" altLang="en-US" smtClean="0"/>
              <a:pPr/>
              <a:t>16</a:t>
            </a:fld>
            <a:endParaRPr lang="zh-TW" altLang="zh-TW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3709706"/>
            <a:ext cx="8053294" cy="2383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3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MQX Mutex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 </a:t>
            </a:r>
            <a:r>
              <a:rPr lang="en-US" altLang="zh-TW" dirty="0" err="1" smtClean="0"/>
              <a:t>mutex</a:t>
            </a:r>
            <a:r>
              <a:rPr lang="en-US" altLang="zh-TW" dirty="0" smtClean="0"/>
              <a:t> is defined within a </a:t>
            </a:r>
            <a:r>
              <a:rPr lang="en-US" altLang="zh-TW" dirty="0" err="1" smtClean="0"/>
              <a:t>Mutex</a:t>
            </a:r>
            <a:r>
              <a:rPr lang="en-US" altLang="zh-TW" dirty="0" smtClean="0"/>
              <a:t> component</a:t>
            </a:r>
          </a:p>
          <a:p>
            <a:pPr lvl="1"/>
            <a:r>
              <a:rPr lang="en-US" altLang="zh-TW" dirty="0" smtClean="0"/>
              <a:t>Can be created with _</a:t>
            </a:r>
            <a:r>
              <a:rPr lang="en-US" altLang="zh-TW" dirty="0" err="1" smtClean="0"/>
              <a:t>mutex_create_component</a:t>
            </a:r>
            <a:r>
              <a:rPr lang="en-US" altLang="zh-TW" dirty="0" smtClean="0"/>
              <a:t>()</a:t>
            </a:r>
          </a:p>
          <a:p>
            <a:pPr lvl="1"/>
            <a:r>
              <a:rPr lang="en-US" altLang="zh-TW" dirty="0" smtClean="0"/>
              <a:t>If not explicitly created, MQX creates the component the first time an application initializes a </a:t>
            </a:r>
            <a:r>
              <a:rPr lang="en-US" altLang="zh-TW" dirty="0" err="1" smtClean="0"/>
              <a:t>mutex</a:t>
            </a:r>
            <a:endParaRPr lang="en-US" altLang="zh-TW" dirty="0" smtClean="0"/>
          </a:p>
          <a:p>
            <a:r>
              <a:rPr lang="en-US" altLang="zh-TW" dirty="0" err="1" smtClean="0"/>
              <a:t>Mutex</a:t>
            </a:r>
            <a:r>
              <a:rPr lang="en-US" altLang="zh-TW" dirty="0" smtClean="0"/>
              <a:t> attributes</a:t>
            </a:r>
          </a:p>
          <a:p>
            <a:pPr lvl="1"/>
            <a:r>
              <a:rPr lang="en-US" altLang="zh-TW" dirty="0" smtClean="0"/>
              <a:t>A </a:t>
            </a:r>
            <a:r>
              <a:rPr lang="en-US" altLang="zh-TW" dirty="0" err="1" smtClean="0"/>
              <a:t>mutex</a:t>
            </a:r>
            <a:r>
              <a:rPr lang="en-US" altLang="zh-TW" dirty="0" smtClean="0"/>
              <a:t> can have attributes with respect to its waiting and scheduling protocols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A0DC7-59DB-4FF4-A98F-253DCA5EE1C1}" type="slidenum">
              <a:rPr lang="zh-TW" altLang="en-US" smtClean="0"/>
              <a:pPr/>
              <a:t>17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898919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Example of Mutex</a:t>
            </a:r>
            <a:endParaRPr lang="en-US" altLang="zh-TW"/>
          </a:p>
        </p:txBody>
      </p:sp>
      <p:sp>
        <p:nvSpPr>
          <p:cNvPr id="123904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mtClean="0"/>
              <a:t>One main task and 2 printing tasks, which access STDOUT exclusively with mutex</a:t>
            </a:r>
            <a:endParaRPr lang="en-US" altLang="zh-TW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A0DC7-59DB-4FF4-A98F-253DCA5EE1C1}" type="slidenum">
              <a:rPr lang="zh-TW" altLang="en-US" smtClean="0"/>
              <a:pPr/>
              <a:t>18</a:t>
            </a:fld>
            <a:endParaRPr lang="zh-TW" altLang="zh-TW"/>
          </a:p>
        </p:txBody>
      </p:sp>
      <p:pic>
        <p:nvPicPr>
          <p:cNvPr id="123904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029" y="1988840"/>
            <a:ext cx="6480323" cy="4129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137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8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Outline</a:t>
            </a:r>
            <a:endParaRPr lang="en-US" altLang="zh-TW"/>
          </a:p>
        </p:txBody>
      </p:sp>
      <p:sp>
        <p:nvSpPr>
          <p:cNvPr id="1118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Introduction to task synchronization </a:t>
            </a:r>
          </a:p>
          <a:p>
            <a:r>
              <a:rPr lang="en-US" altLang="zh-TW" dirty="0" smtClean="0"/>
              <a:t>MQX </a:t>
            </a:r>
            <a:r>
              <a:rPr lang="en-US" altLang="zh-TW" dirty="0"/>
              <a:t>e</a:t>
            </a:r>
            <a:r>
              <a:rPr lang="en-US" altLang="zh-TW" dirty="0" smtClean="0"/>
              <a:t>vents</a:t>
            </a:r>
          </a:p>
          <a:p>
            <a:r>
              <a:rPr lang="en-US" altLang="zh-TW" dirty="0" smtClean="0"/>
              <a:t>MQX </a:t>
            </a:r>
            <a:r>
              <a:rPr lang="en-US" altLang="zh-TW" dirty="0" err="1" smtClean="0"/>
              <a:t>mutexs</a:t>
            </a:r>
            <a:endParaRPr lang="en-US" altLang="zh-TW" dirty="0" smtClean="0"/>
          </a:p>
          <a:p>
            <a:r>
              <a:rPr lang="en-US" altLang="zh-TW" dirty="0" smtClean="0"/>
              <a:t>MQX semaphores</a:t>
            </a:r>
          </a:p>
          <a:p>
            <a:endParaRPr lang="en-US" altLang="zh-TW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A0DC7-59DB-4FF4-A98F-253DCA5EE1C1}" type="slidenum">
              <a:rPr lang="zh-TW" altLang="en-US" smtClean="0"/>
              <a:pPr/>
              <a:t>1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1174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2114" name="標題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Example of Mutex</a:t>
            </a:r>
            <a:endParaRPr lang="zh-TW" altLang="en-US" sz="1800"/>
          </a:p>
        </p:txBody>
      </p:sp>
      <p:graphicFrame>
        <p:nvGraphicFramePr>
          <p:cNvPr id="1242137" name="Group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9313873"/>
              </p:ext>
            </p:extLst>
          </p:nvPr>
        </p:nvGraphicFramePr>
        <p:xfrm>
          <a:off x="468313" y="1124744"/>
          <a:ext cx="8353425" cy="4937760"/>
        </p:xfrm>
        <a:graphic>
          <a:graphicData uri="http://schemas.openxmlformats.org/drawingml/2006/table">
            <a:tbl>
              <a:tblPr/>
              <a:tblGrid>
                <a:gridCol w="8353425"/>
              </a:tblGrid>
              <a:tr h="417671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#include &lt;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mqx.h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&gt;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#include &lt;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bsp.h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&gt;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#include &lt;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mutex.h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&gt;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#define MAIN_TASK     5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#define PRINT_TASK    6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extern void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main_task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(uint_32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initial_data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extern void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print_task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(uint_32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initial_data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const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TASK_TEMPLATE_STRUCT 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MQX_template_list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[] =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/* Task Index, Function, Stack, Priority,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 Name, Attributes,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Param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, Time Slice */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{ MAIN_TASK,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main_task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, 1000, 8,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"main", MQX_AUTO_START_TASK, 0, 0 },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{ PRINT_TASK,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print_task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, 1000, 9,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"print", MQX_TIME_SLICE_TASK, 0, 3 },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{ 0 }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};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432AF1-3153-4BFC-ABF0-71916461ABBD}" type="slidenum">
              <a:rPr lang="zh-TW" altLang="en-US" smtClean="0"/>
              <a:pPr/>
              <a:t>19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51771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4162" name="標題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Example of Mutex</a:t>
            </a:r>
            <a:endParaRPr lang="zh-TW" altLang="en-US" sz="1800"/>
          </a:p>
        </p:txBody>
      </p:sp>
      <p:graphicFrame>
        <p:nvGraphicFramePr>
          <p:cNvPr id="1244187" name="Group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217613"/>
              </p:ext>
            </p:extLst>
          </p:nvPr>
        </p:nvGraphicFramePr>
        <p:xfrm>
          <a:off x="468313" y="1236692"/>
          <a:ext cx="8353425" cy="4632960"/>
        </p:xfrm>
        <a:graphic>
          <a:graphicData uri="http://schemas.openxmlformats.org/drawingml/2006/table">
            <a:tbl>
              <a:tblPr/>
              <a:tblGrid>
                <a:gridCol w="8353425"/>
              </a:tblGrid>
              <a:tr h="417671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MUTEX_STRUCT  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print_mutex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void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main_task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(uint_32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initial_data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){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MUTEX_ATTR_STRUCT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mutexattr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char* string1 = "Hello from Print task 1\n";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char* string2 = "Print task 2 is alive\n";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if (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mutatr_init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(&amp;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mutexattr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) != MQX_OK)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printf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("Initialize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mutex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attributes failed.\n");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task_block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();  }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if(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mutex_init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(&amp;print_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mutex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,&amp;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mutexattr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)!= MQX_OK){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printf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("Initialize print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mutex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failed.\n");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task_block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();  }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task_create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(0, PRINT_TASK, (uint_32)string1);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task_create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(0, PRINT_TASK, (uint_32)string2);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task_block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}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432AF1-3153-4BFC-ABF0-71916461ABBD}" type="slidenum">
              <a:rPr lang="zh-TW" altLang="en-US" smtClean="0"/>
              <a:pPr/>
              <a:t>20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26598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6210" name="標題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Example of Mutex</a:t>
            </a:r>
            <a:endParaRPr lang="zh-TW" altLang="en-US" sz="1800"/>
          </a:p>
        </p:txBody>
      </p:sp>
      <p:graphicFrame>
        <p:nvGraphicFramePr>
          <p:cNvPr id="1246221" name="Group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4612790"/>
              </p:ext>
            </p:extLst>
          </p:nvPr>
        </p:nvGraphicFramePr>
        <p:xfrm>
          <a:off x="468313" y="1412776"/>
          <a:ext cx="8353425" cy="4176713"/>
        </p:xfrm>
        <a:graphic>
          <a:graphicData uri="http://schemas.openxmlformats.org/drawingml/2006/table">
            <a:tbl>
              <a:tblPr/>
              <a:tblGrid>
                <a:gridCol w="8353425"/>
              </a:tblGrid>
              <a:tr h="417671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void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print_task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(uint_32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initial_data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while(TRUE)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if (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mutex_lock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(&amp;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print_mutex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) != MQX_OK)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printf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("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Mutex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lock failed.\n");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  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task_block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}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io_puts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((char *)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initial_data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mutex_unlock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(&amp;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print_mutex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}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432AF1-3153-4BFC-ABF0-71916461ABBD}" type="slidenum">
              <a:rPr lang="zh-TW" altLang="en-US" smtClean="0"/>
              <a:pPr/>
              <a:t>21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06052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13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Creating and Initializing a Mutex</a:t>
            </a:r>
            <a:endParaRPr lang="zh-TW" altLang="en-US"/>
          </a:p>
        </p:txBody>
      </p:sp>
      <p:sp>
        <p:nvSpPr>
          <p:cNvPr id="125133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2400" dirty="0" smtClean="0"/>
              <a:t>Define a </a:t>
            </a:r>
            <a:r>
              <a:rPr lang="en-US" altLang="zh-TW" sz="2400" dirty="0" err="1" smtClean="0"/>
              <a:t>mutex</a:t>
            </a:r>
            <a:r>
              <a:rPr lang="en-US" altLang="zh-TW" sz="2400" dirty="0" smtClean="0"/>
              <a:t> variable of type MUTEX_STRUCT</a:t>
            </a:r>
          </a:p>
          <a:p>
            <a:r>
              <a:rPr lang="en-US" altLang="zh-TW" sz="2400" dirty="0" smtClean="0"/>
              <a:t>Call _</a:t>
            </a:r>
            <a:r>
              <a:rPr lang="en-US" altLang="zh-TW" sz="2400" dirty="0" err="1" smtClean="0"/>
              <a:t>mutex_init</a:t>
            </a:r>
            <a:r>
              <a:rPr lang="en-US" altLang="zh-TW" sz="2400" dirty="0" smtClean="0"/>
              <a:t>() with a pointer to </a:t>
            </a:r>
            <a:r>
              <a:rPr lang="en-US" altLang="zh-TW" sz="2400" dirty="0" err="1" smtClean="0"/>
              <a:t>mutex</a:t>
            </a:r>
            <a:r>
              <a:rPr lang="en-US" altLang="zh-TW" sz="2400" dirty="0" smtClean="0"/>
              <a:t> variable and a NULL pointer to initialize </a:t>
            </a:r>
            <a:r>
              <a:rPr lang="en-US" altLang="zh-TW" sz="2400" dirty="0" err="1" smtClean="0"/>
              <a:t>mutex</a:t>
            </a:r>
            <a:r>
              <a:rPr lang="en-US" altLang="zh-TW" sz="2400" dirty="0" smtClean="0"/>
              <a:t> with default attributes</a:t>
            </a:r>
          </a:p>
          <a:p>
            <a:r>
              <a:rPr lang="en-US" altLang="zh-TW" sz="2400" dirty="0" smtClean="0"/>
              <a:t>To initialize </a:t>
            </a:r>
            <a:r>
              <a:rPr lang="en-US" altLang="zh-TW" sz="2400" dirty="0" err="1" smtClean="0"/>
              <a:t>mutex</a:t>
            </a:r>
            <a:r>
              <a:rPr lang="en-US" altLang="zh-TW" sz="2400" dirty="0" smtClean="0"/>
              <a:t> with attributes other than default:</a:t>
            </a:r>
          </a:p>
          <a:p>
            <a:pPr lvl="1"/>
            <a:r>
              <a:rPr lang="en-US" altLang="zh-TW" dirty="0" smtClean="0"/>
              <a:t>Define a </a:t>
            </a:r>
            <a:r>
              <a:rPr lang="en-US" altLang="zh-TW" dirty="0" err="1" smtClean="0"/>
              <a:t>mutex</a:t>
            </a:r>
            <a:r>
              <a:rPr lang="en-US" altLang="zh-TW" dirty="0" smtClean="0"/>
              <a:t> attribute structure of type MUTEX_ATTR_STRUCT.</a:t>
            </a:r>
          </a:p>
          <a:p>
            <a:pPr lvl="1"/>
            <a:r>
              <a:rPr lang="en-US" altLang="zh-TW" dirty="0" smtClean="0"/>
              <a:t>Initialize the attributes structure with _</a:t>
            </a:r>
            <a:r>
              <a:rPr lang="en-US" altLang="zh-TW" dirty="0" err="1" smtClean="0"/>
              <a:t>mutatr_init</a:t>
            </a:r>
            <a:r>
              <a:rPr lang="en-US" altLang="zh-TW" dirty="0" smtClean="0"/>
              <a:t>()</a:t>
            </a:r>
          </a:p>
          <a:p>
            <a:pPr lvl="1"/>
            <a:r>
              <a:rPr lang="en-US" altLang="zh-TW" dirty="0" smtClean="0"/>
              <a:t>Call functions to set appropriate attributes of the </a:t>
            </a:r>
            <a:r>
              <a:rPr lang="en-US" altLang="zh-TW" dirty="0" err="1" smtClean="0"/>
              <a:t>mutex</a:t>
            </a:r>
            <a:r>
              <a:rPr lang="en-US" altLang="zh-TW" dirty="0" smtClean="0"/>
              <a:t>, e.g., _</a:t>
            </a:r>
            <a:r>
              <a:rPr lang="en-US" altLang="zh-TW" dirty="0" err="1" smtClean="0"/>
              <a:t>mutatr_set_wait_protocol</a:t>
            </a:r>
            <a:r>
              <a:rPr lang="en-US" altLang="zh-TW" dirty="0" smtClean="0"/>
              <a:t>()</a:t>
            </a:r>
          </a:p>
          <a:p>
            <a:pPr lvl="1"/>
            <a:r>
              <a:rPr lang="en-US" altLang="zh-TW" dirty="0" smtClean="0"/>
              <a:t>Initialize </a:t>
            </a:r>
            <a:r>
              <a:rPr lang="en-US" altLang="zh-TW" dirty="0" err="1" smtClean="0"/>
              <a:t>mutex</a:t>
            </a:r>
            <a:r>
              <a:rPr lang="en-US" altLang="zh-TW" dirty="0" smtClean="0"/>
              <a:t> by calling _</a:t>
            </a:r>
            <a:r>
              <a:rPr lang="en-US" altLang="zh-TW" dirty="0" err="1" smtClean="0"/>
              <a:t>mutex_init</a:t>
            </a:r>
            <a:r>
              <a:rPr lang="en-US" altLang="zh-TW" dirty="0" smtClean="0"/>
              <a:t>() with pointers to the </a:t>
            </a:r>
            <a:r>
              <a:rPr lang="en-US" altLang="zh-TW" dirty="0" err="1" smtClean="0"/>
              <a:t>mutex</a:t>
            </a:r>
            <a:r>
              <a:rPr lang="en-US" altLang="zh-TW" dirty="0" smtClean="0"/>
              <a:t> and to the attributes structure.</a:t>
            </a:r>
          </a:p>
          <a:p>
            <a:pPr lvl="1"/>
            <a:r>
              <a:rPr lang="en-US" altLang="zh-TW" dirty="0" smtClean="0"/>
              <a:t>Destroy </a:t>
            </a:r>
            <a:r>
              <a:rPr lang="en-US" altLang="zh-TW" dirty="0" err="1" smtClean="0"/>
              <a:t>mutex</a:t>
            </a:r>
            <a:r>
              <a:rPr lang="en-US" altLang="zh-TW" dirty="0" smtClean="0"/>
              <a:t> attributes structure with _</a:t>
            </a:r>
            <a:r>
              <a:rPr lang="en-US" altLang="zh-TW" dirty="0" err="1" smtClean="0"/>
              <a:t>mutatr_destroy</a:t>
            </a:r>
            <a:r>
              <a:rPr lang="en-US" altLang="zh-TW" dirty="0" smtClean="0"/>
              <a:t>()</a:t>
            </a:r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A0DC7-59DB-4FF4-A98F-253DCA5EE1C1}" type="slidenum">
              <a:rPr lang="zh-TW" altLang="en-US" smtClean="0"/>
              <a:pPr/>
              <a:t>22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2760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8335" name="Rectangle 7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Common Calls for Mutex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EE305B-C914-42AB-8329-D435686593B5}" type="slidenum">
              <a:rPr lang="zh-TW" altLang="en-US" smtClean="0"/>
              <a:pPr/>
              <a:t>23</a:t>
            </a:fld>
            <a:endParaRPr lang="zh-TW" altLang="zh-TW"/>
          </a:p>
        </p:txBody>
      </p:sp>
      <p:graphicFrame>
        <p:nvGraphicFramePr>
          <p:cNvPr id="1248338" name="Group 8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049303537"/>
              </p:ext>
            </p:extLst>
          </p:nvPr>
        </p:nvGraphicFramePr>
        <p:xfrm>
          <a:off x="425648" y="1268760"/>
          <a:ext cx="8178800" cy="4569460"/>
        </p:xfrm>
        <a:graphic>
          <a:graphicData uri="http://schemas.openxmlformats.org/drawingml/2006/table">
            <a:tbl>
              <a:tblPr/>
              <a:tblGrid>
                <a:gridCol w="3538538"/>
                <a:gridCol w="4640262"/>
              </a:tblGrid>
              <a:tr h="749300">
                <a:tc>
                  <a:txBody>
                    <a:bodyPr/>
                    <a:lstStyle>
                      <a:lvl1pPr marL="342900" indent="-3429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5621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1981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4384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895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352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10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ahoma" panose="020B0604030504040204" pitchFamily="34" charset="0"/>
                        </a:rPr>
                        <a:t>_</a:t>
                      </a:r>
                      <a:r>
                        <a:rPr kumimoji="0" lang="en-US" altLang="zh-TW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ahoma" panose="020B0604030504040204" pitchFamily="34" charset="0"/>
                        </a:rPr>
                        <a:t>mutex_destroy</a:t>
                      </a:r>
                      <a:endParaRPr kumimoji="0" lang="en-US" altLang="zh-TW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  <a:cs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5621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1981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4384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895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352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10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ahoma" panose="020B0604030504040204" pitchFamily="34" charset="0"/>
                        </a:rPr>
                        <a:t>Destroys a </a:t>
                      </a:r>
                      <a:r>
                        <a:rPr kumimoji="0" lang="en-US" altLang="zh-TW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ahoma" panose="020B0604030504040204" pitchFamily="34" charset="0"/>
                        </a:rPr>
                        <a:t>mutex</a:t>
                      </a:r>
                      <a:endParaRPr kumimoji="0" lang="en-US" altLang="zh-TW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  <a:cs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>
                      <a:lvl1pPr marL="342900" indent="-3429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5621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1981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4384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895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352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10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ahoma" panose="020B0604030504040204" pitchFamily="34" charset="0"/>
                        </a:rPr>
                        <a:t>_</a:t>
                      </a:r>
                      <a:r>
                        <a:rPr kumimoji="0" lang="en-US" altLang="zh-TW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ahoma" panose="020B0604030504040204" pitchFamily="34" charset="0"/>
                        </a:rPr>
                        <a:t>mutex_get_wait_count</a:t>
                      </a:r>
                      <a:endParaRPr kumimoji="0" lang="en-US" altLang="zh-TW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  <a:cs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822325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230313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383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46288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03488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60688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17888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75088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ahoma" panose="020B0604030504040204" pitchFamily="34" charset="0"/>
                        </a:rPr>
                        <a:t>Gets the number of tasks that are waiting for a </a:t>
                      </a:r>
                      <a:r>
                        <a:rPr kumimoji="0" lang="en-US" altLang="zh-TW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ahoma" panose="020B0604030504040204" pitchFamily="34" charset="0"/>
                        </a:rPr>
                        <a:t>mutex</a:t>
                      </a:r>
                      <a:endParaRPr kumimoji="0" lang="en-US" altLang="zh-TW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  <a:cs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>
                      <a:lvl1pPr marL="342900" indent="-3429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5621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1981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4384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895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352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10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ahoma" panose="020B0604030504040204" pitchFamily="34" charset="0"/>
                        </a:rPr>
                        <a:t>_</a:t>
                      </a:r>
                      <a:r>
                        <a:rPr kumimoji="0" lang="en-US" altLang="zh-TW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ahoma" panose="020B0604030504040204" pitchFamily="34" charset="0"/>
                        </a:rPr>
                        <a:t>mutex_init</a:t>
                      </a:r>
                      <a:endParaRPr kumimoji="0" lang="en-US" altLang="zh-TW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  <a:cs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5621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1981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4384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895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352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10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ahoma" panose="020B0604030504040204" pitchFamily="34" charset="0"/>
                        </a:rPr>
                        <a:t>Initializes a </a:t>
                      </a:r>
                      <a:r>
                        <a:rPr kumimoji="0" lang="en-US" altLang="zh-TW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ahoma" panose="020B0604030504040204" pitchFamily="34" charset="0"/>
                        </a:rPr>
                        <a:t>mutex</a:t>
                      </a:r>
                      <a:endParaRPr kumimoji="0" lang="en-US" altLang="zh-TW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  <a:cs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>
                      <a:lvl1pPr marL="342900" indent="-3429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5621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1981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4384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895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352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10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ahoma" panose="020B0604030504040204" pitchFamily="34" charset="0"/>
                        </a:rPr>
                        <a:t>_</a:t>
                      </a:r>
                      <a:r>
                        <a:rPr kumimoji="0" lang="en-US" altLang="zh-TW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ahoma" panose="020B0604030504040204" pitchFamily="34" charset="0"/>
                        </a:rPr>
                        <a:t>mutex_lock</a:t>
                      </a:r>
                      <a:endParaRPr kumimoji="0" lang="en-US" altLang="zh-TW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  <a:cs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5621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1981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4384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895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352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10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ahoma" panose="020B0604030504040204" pitchFamily="34" charset="0"/>
                        </a:rPr>
                        <a:t>Locks a </a:t>
                      </a:r>
                      <a:r>
                        <a:rPr kumimoji="0" lang="en-US" altLang="zh-TW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ahoma" panose="020B0604030504040204" pitchFamily="34" charset="0"/>
                        </a:rPr>
                        <a:t>mutex</a:t>
                      </a:r>
                      <a:endParaRPr kumimoji="0" lang="en-US" altLang="zh-TW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  <a:cs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>
                      <a:lvl1pPr marL="342900" indent="-3429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5621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1981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4384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895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352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10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ahoma" panose="020B0604030504040204" pitchFamily="34" charset="0"/>
                        </a:rPr>
                        <a:t>_</a:t>
                      </a:r>
                      <a:r>
                        <a:rPr kumimoji="0" lang="en-US" altLang="zh-TW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ahoma" panose="020B0604030504040204" pitchFamily="34" charset="0"/>
                        </a:rPr>
                        <a:t>mutex_try_lock</a:t>
                      </a:r>
                      <a:endParaRPr kumimoji="0" lang="en-US" altLang="zh-TW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  <a:cs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5621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1981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4384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895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352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10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ahoma" panose="020B0604030504040204" pitchFamily="34" charset="0"/>
                        </a:rPr>
                        <a:t>Tries to lock a </a:t>
                      </a:r>
                      <a:r>
                        <a:rPr kumimoji="0" lang="en-US" altLang="zh-TW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ahoma" panose="020B0604030504040204" pitchFamily="34" charset="0"/>
                        </a:rPr>
                        <a:t>mutex</a:t>
                      </a:r>
                      <a:endParaRPr kumimoji="0" lang="en-US" altLang="zh-TW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  <a:cs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>
                      <a:lvl1pPr marL="342900" indent="-3429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5621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1981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4384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895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352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10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ahoma" panose="020B0604030504040204" pitchFamily="34" charset="0"/>
                        </a:rPr>
                        <a:t>_</a:t>
                      </a:r>
                      <a:r>
                        <a:rPr kumimoji="0" lang="en-US" altLang="zh-TW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ahoma" panose="020B0604030504040204" pitchFamily="34" charset="0"/>
                        </a:rPr>
                        <a:t>mutex_unlock</a:t>
                      </a:r>
                      <a:endParaRPr kumimoji="0" lang="en-US" altLang="zh-TW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  <a:cs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5621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1981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4384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895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352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10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ahoma" panose="020B0604030504040204" pitchFamily="34" charset="0"/>
                        </a:rPr>
                        <a:t>Unlocks a </a:t>
                      </a:r>
                      <a:r>
                        <a:rPr kumimoji="0" lang="en-US" altLang="zh-TW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ahoma" panose="020B0604030504040204" pitchFamily="34" charset="0"/>
                        </a:rPr>
                        <a:t>mutex</a:t>
                      </a:r>
                      <a:endParaRPr kumimoji="0" lang="en-US" altLang="zh-TW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  <a:cs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077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69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Mutex Attributes</a:t>
            </a:r>
            <a:endParaRPr lang="zh-TW" altLang="en-US"/>
          </a:p>
        </p:txBody>
      </p:sp>
      <p:sp>
        <p:nvSpPr>
          <p:cNvPr id="123699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altLang="zh-TW" dirty="0" smtClean="0"/>
              <a:t>Waiting protocols</a:t>
            </a:r>
          </a:p>
          <a:p>
            <a:pPr lvl="1">
              <a:spcBef>
                <a:spcPts val="0"/>
              </a:spcBef>
            </a:pPr>
            <a:r>
              <a:rPr lang="en-US" altLang="en-US" dirty="0" smtClean="0"/>
              <a:t>Queuing</a:t>
            </a:r>
            <a:r>
              <a:rPr lang="en-US" altLang="zh-TW" dirty="0" smtClean="0"/>
              <a:t>: </a:t>
            </a:r>
            <a:r>
              <a:rPr lang="en-US" altLang="en-US" dirty="0" smtClean="0"/>
              <a:t>(default)</a:t>
            </a:r>
            <a:r>
              <a:rPr lang="en-US" altLang="zh-TW" dirty="0" smtClean="0"/>
              <a:t> b</a:t>
            </a:r>
            <a:r>
              <a:rPr lang="en-US" altLang="en-US" dirty="0" smtClean="0"/>
              <a:t>locks until another task unlocks </a:t>
            </a:r>
            <a:r>
              <a:rPr lang="en-US" altLang="en-US" dirty="0" err="1" smtClean="0"/>
              <a:t>mutex</a:t>
            </a:r>
            <a:endParaRPr lang="en-US" altLang="en-US" dirty="0" smtClean="0"/>
          </a:p>
          <a:p>
            <a:pPr lvl="2">
              <a:spcBef>
                <a:spcPts val="0"/>
              </a:spcBef>
            </a:pPr>
            <a:r>
              <a:rPr lang="en-US" altLang="zh-TW" dirty="0" smtClean="0"/>
              <a:t>Then</a:t>
            </a:r>
            <a:r>
              <a:rPr lang="en-US" altLang="en-US" dirty="0" smtClean="0"/>
              <a:t>, the first task (regardless of priority) that requested the lock</a:t>
            </a:r>
            <a:r>
              <a:rPr lang="en-US" altLang="zh-TW" dirty="0" smtClean="0"/>
              <a:t> </a:t>
            </a:r>
            <a:r>
              <a:rPr lang="en-US" altLang="en-US" dirty="0" smtClean="0"/>
              <a:t>locks the </a:t>
            </a:r>
            <a:r>
              <a:rPr lang="en-US" altLang="en-US" dirty="0" err="1" smtClean="0"/>
              <a:t>mutex</a:t>
            </a:r>
            <a:endParaRPr lang="en-US" altLang="en-US" dirty="0" smtClean="0"/>
          </a:p>
          <a:p>
            <a:pPr lvl="1">
              <a:spcBef>
                <a:spcPts val="0"/>
              </a:spcBef>
            </a:pPr>
            <a:r>
              <a:rPr lang="en-US" altLang="en-US" dirty="0" smtClean="0"/>
              <a:t>Priority queuing</a:t>
            </a:r>
            <a:r>
              <a:rPr lang="en-US" altLang="zh-TW" dirty="0" smtClean="0"/>
              <a:t>:</a:t>
            </a:r>
            <a:r>
              <a:rPr lang="en-US" altLang="en-US" dirty="0" smtClean="0"/>
              <a:t> blocks until another task unlocks </a:t>
            </a:r>
            <a:r>
              <a:rPr lang="en-US" altLang="en-US" dirty="0" err="1" smtClean="0"/>
              <a:t>mutex</a:t>
            </a:r>
            <a:endParaRPr lang="en-US" altLang="en-US" dirty="0" smtClean="0"/>
          </a:p>
          <a:p>
            <a:pPr lvl="2">
              <a:spcBef>
                <a:spcPts val="0"/>
              </a:spcBef>
            </a:pPr>
            <a:r>
              <a:rPr lang="en-US" altLang="en-US" dirty="0" smtClean="0"/>
              <a:t>Highest-priority task that requested the lock locks </a:t>
            </a:r>
            <a:r>
              <a:rPr lang="en-US" altLang="en-US" dirty="0" err="1" smtClean="0"/>
              <a:t>mutex</a:t>
            </a:r>
            <a:endParaRPr lang="en-US" altLang="en-US" dirty="0" smtClean="0"/>
          </a:p>
          <a:p>
            <a:pPr lvl="1">
              <a:spcBef>
                <a:spcPts val="0"/>
              </a:spcBef>
            </a:pPr>
            <a:r>
              <a:rPr lang="en-US" altLang="en-US" dirty="0" smtClean="0"/>
              <a:t>Spin only</a:t>
            </a:r>
            <a:r>
              <a:rPr lang="en-US" altLang="zh-TW" dirty="0" smtClean="0"/>
              <a:t>:</a:t>
            </a:r>
            <a:r>
              <a:rPr lang="en-US" altLang="en-US" dirty="0" smtClean="0"/>
              <a:t> spins (</a:t>
            </a:r>
            <a:r>
              <a:rPr lang="en-US" altLang="en-US" dirty="0" err="1" smtClean="0"/>
              <a:t>timesliced</a:t>
            </a:r>
            <a:r>
              <a:rPr lang="en-US" altLang="en-US" dirty="0" smtClean="0"/>
              <a:t>) indefinitely until another task unlocks the </a:t>
            </a:r>
            <a:r>
              <a:rPr lang="en-US" altLang="en-US" dirty="0" err="1" smtClean="0"/>
              <a:t>mutex</a:t>
            </a:r>
            <a:r>
              <a:rPr lang="en-US" altLang="zh-TW" dirty="0" smtClean="0"/>
              <a:t> </a:t>
            </a:r>
          </a:p>
          <a:p>
            <a:pPr lvl="2">
              <a:spcBef>
                <a:spcPts val="0"/>
              </a:spcBef>
            </a:pPr>
            <a:r>
              <a:rPr lang="en-US" altLang="en-US" dirty="0" smtClean="0"/>
              <a:t>MQX saves the requesting task’s context and</a:t>
            </a:r>
            <a:r>
              <a:rPr lang="en-US" altLang="zh-TW" dirty="0" smtClean="0"/>
              <a:t> </a:t>
            </a:r>
            <a:r>
              <a:rPr lang="en-US" altLang="en-US" dirty="0" smtClean="0"/>
              <a:t>dispatches the next task in the same-priority ready queue. When all</a:t>
            </a:r>
            <a:r>
              <a:rPr lang="en-US" altLang="zh-TW" dirty="0" smtClean="0"/>
              <a:t> </a:t>
            </a:r>
            <a:r>
              <a:rPr lang="en-US" altLang="en-US" dirty="0" smtClean="0"/>
              <a:t>tasks in ready queue have run, the requesting task becomes</a:t>
            </a:r>
            <a:r>
              <a:rPr lang="en-US" altLang="zh-TW" dirty="0" smtClean="0"/>
              <a:t> </a:t>
            </a:r>
            <a:r>
              <a:rPr lang="en-US" altLang="en-US" dirty="0" smtClean="0"/>
              <a:t>active again. If </a:t>
            </a:r>
            <a:r>
              <a:rPr lang="en-US" altLang="en-US" dirty="0" err="1" smtClean="0"/>
              <a:t>mutex</a:t>
            </a:r>
            <a:r>
              <a:rPr lang="en-US" altLang="en-US" dirty="0" smtClean="0"/>
              <a:t> is still locked, spin repeats.</a:t>
            </a:r>
          </a:p>
          <a:p>
            <a:pPr lvl="1">
              <a:spcBef>
                <a:spcPts val="0"/>
              </a:spcBef>
            </a:pPr>
            <a:r>
              <a:rPr lang="en-US" altLang="en-US" dirty="0" smtClean="0"/>
              <a:t>Limited spin</a:t>
            </a:r>
            <a:r>
              <a:rPr lang="en-US" altLang="zh-TW" dirty="0" smtClean="0"/>
              <a:t>:</a:t>
            </a:r>
            <a:r>
              <a:rPr lang="en-US" altLang="en-US" dirty="0" smtClean="0"/>
              <a:t> spins for a specified number of times, or fewer if another task</a:t>
            </a:r>
            <a:r>
              <a:rPr lang="en-US" altLang="zh-TW" dirty="0" smtClean="0"/>
              <a:t> </a:t>
            </a:r>
            <a:r>
              <a:rPr lang="en-US" altLang="en-US" dirty="0" smtClean="0"/>
              <a:t>unlocks the </a:t>
            </a:r>
            <a:r>
              <a:rPr lang="en-US" altLang="en-US" dirty="0" err="1" smtClean="0"/>
              <a:t>mutex</a:t>
            </a:r>
            <a:r>
              <a:rPr lang="en-US" altLang="en-US" dirty="0" smtClean="0"/>
              <a:t> first</a:t>
            </a:r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A0DC7-59DB-4FF4-A98F-253DCA5EE1C1}" type="slidenum">
              <a:rPr lang="zh-TW" altLang="en-US" smtClean="0"/>
              <a:pPr/>
              <a:t>24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46660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80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Mutex Attributes</a:t>
            </a:r>
            <a:endParaRPr lang="zh-TW" altLang="en-US"/>
          </a:p>
        </p:txBody>
      </p:sp>
      <p:sp>
        <p:nvSpPr>
          <p:cNvPr id="123802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Scheduling protocol</a:t>
            </a:r>
          </a:p>
          <a:p>
            <a:pPr lvl="1"/>
            <a:r>
              <a:rPr lang="en-US" altLang="zh-TW" dirty="0" smtClean="0">
                <a:solidFill>
                  <a:srgbClr val="FF0000"/>
                </a:solidFill>
              </a:rPr>
              <a:t>Priority inheritance</a:t>
            </a:r>
            <a:r>
              <a:rPr lang="en-US" altLang="zh-TW" dirty="0" smtClean="0"/>
              <a:t>: If priority of the task that has locked the </a:t>
            </a:r>
            <a:r>
              <a:rPr lang="en-US" altLang="zh-TW" dirty="0" err="1" smtClean="0"/>
              <a:t>mutex</a:t>
            </a:r>
            <a:r>
              <a:rPr lang="en-US" altLang="zh-TW" dirty="0" smtClean="0"/>
              <a:t> (</a:t>
            </a:r>
            <a:r>
              <a:rPr lang="en-US" altLang="zh-TW" dirty="0" err="1" smtClean="0"/>
              <a:t>task_A</a:t>
            </a:r>
            <a:r>
              <a:rPr lang="en-US" altLang="zh-TW" dirty="0" smtClean="0"/>
              <a:t>) is not as high as the highest-priority task that is waiting to lock the </a:t>
            </a:r>
            <a:r>
              <a:rPr lang="en-US" altLang="zh-TW" dirty="0" err="1" smtClean="0"/>
              <a:t>mutex</a:t>
            </a:r>
            <a:r>
              <a:rPr lang="en-US" altLang="zh-TW" dirty="0" smtClean="0"/>
              <a:t> (</a:t>
            </a:r>
            <a:r>
              <a:rPr lang="en-US" altLang="zh-TW" dirty="0" err="1" smtClean="0"/>
              <a:t>task_B</a:t>
            </a:r>
            <a:r>
              <a:rPr lang="en-US" altLang="zh-TW" dirty="0" smtClean="0"/>
              <a:t>), MQX raises priority of </a:t>
            </a:r>
            <a:r>
              <a:rPr lang="en-US" altLang="zh-TW" dirty="0" err="1" smtClean="0"/>
              <a:t>task_A</a:t>
            </a:r>
            <a:r>
              <a:rPr lang="en-US" altLang="zh-TW" dirty="0" smtClean="0"/>
              <a:t> to be same as the priority of </a:t>
            </a:r>
            <a:r>
              <a:rPr lang="en-US" altLang="zh-TW" dirty="0" err="1" smtClean="0"/>
              <a:t>task_B</a:t>
            </a:r>
            <a:r>
              <a:rPr lang="en-US" altLang="zh-TW" dirty="0" smtClean="0"/>
              <a:t>, while </a:t>
            </a:r>
            <a:r>
              <a:rPr lang="en-US" altLang="zh-TW" dirty="0" err="1" smtClean="0"/>
              <a:t>task_A</a:t>
            </a:r>
            <a:r>
              <a:rPr lang="en-US" altLang="zh-TW" dirty="0" smtClean="0"/>
              <a:t> has the </a:t>
            </a:r>
            <a:r>
              <a:rPr lang="en-US" altLang="zh-TW" dirty="0" err="1" smtClean="0"/>
              <a:t>mutex</a:t>
            </a:r>
            <a:r>
              <a:rPr lang="en-US" altLang="zh-TW" dirty="0" smtClean="0"/>
              <a:t>.</a:t>
            </a:r>
          </a:p>
          <a:p>
            <a:pPr lvl="1"/>
            <a:r>
              <a:rPr lang="en-US" altLang="zh-TW" dirty="0" smtClean="0">
                <a:solidFill>
                  <a:srgbClr val="FF0000"/>
                </a:solidFill>
              </a:rPr>
              <a:t>Priority protection</a:t>
            </a:r>
            <a:r>
              <a:rPr lang="en-US" altLang="zh-TW" dirty="0" smtClean="0"/>
              <a:t>: A </a:t>
            </a:r>
            <a:r>
              <a:rPr lang="en-US" altLang="zh-TW" dirty="0" err="1" smtClean="0"/>
              <a:t>mutex</a:t>
            </a:r>
            <a:r>
              <a:rPr lang="en-US" altLang="zh-TW" dirty="0" smtClean="0"/>
              <a:t> can have a priority. If the priority of a task that requests to lock the </a:t>
            </a:r>
            <a:r>
              <a:rPr lang="en-US" altLang="zh-TW" dirty="0" err="1" smtClean="0"/>
              <a:t>mutex</a:t>
            </a:r>
            <a:r>
              <a:rPr lang="en-US" altLang="zh-TW" dirty="0" smtClean="0"/>
              <a:t> (</a:t>
            </a:r>
            <a:r>
              <a:rPr lang="en-US" altLang="zh-TW" dirty="0" err="1" smtClean="0"/>
              <a:t>task_A</a:t>
            </a:r>
            <a:r>
              <a:rPr lang="en-US" altLang="zh-TW" dirty="0" smtClean="0"/>
              <a:t>) is not at least as high as the </a:t>
            </a:r>
            <a:r>
              <a:rPr lang="en-US" altLang="zh-TW" dirty="0" err="1" smtClean="0"/>
              <a:t>mutex</a:t>
            </a:r>
            <a:r>
              <a:rPr lang="en-US" altLang="zh-TW" dirty="0" smtClean="0"/>
              <a:t> priority, MQX raises the priority of </a:t>
            </a:r>
            <a:r>
              <a:rPr lang="en-US" altLang="zh-TW" dirty="0" err="1" smtClean="0"/>
              <a:t>task_A</a:t>
            </a:r>
            <a:r>
              <a:rPr lang="en-US" altLang="zh-TW" dirty="0" smtClean="0"/>
              <a:t> to the </a:t>
            </a:r>
            <a:r>
              <a:rPr lang="en-US" altLang="zh-TW" dirty="0" err="1" smtClean="0"/>
              <a:t>mutex</a:t>
            </a:r>
            <a:r>
              <a:rPr lang="en-US" altLang="zh-TW" dirty="0" smtClean="0"/>
              <a:t> priority for as long as </a:t>
            </a:r>
            <a:r>
              <a:rPr lang="en-US" altLang="zh-TW" dirty="0" err="1" smtClean="0"/>
              <a:t>task_A</a:t>
            </a:r>
            <a:r>
              <a:rPr lang="en-US" altLang="zh-TW" dirty="0" smtClean="0"/>
              <a:t> has the </a:t>
            </a:r>
            <a:r>
              <a:rPr lang="en-US" altLang="zh-TW" dirty="0" err="1" smtClean="0"/>
              <a:t>mutex</a:t>
            </a:r>
            <a:r>
              <a:rPr lang="en-US" altLang="zh-TW" dirty="0" smtClean="0"/>
              <a:t> locked.</a:t>
            </a:r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A0DC7-59DB-4FF4-A98F-253DCA5EE1C1}" type="slidenum">
              <a:rPr lang="zh-TW" altLang="en-US" smtClean="0"/>
              <a:pPr/>
              <a:t>25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64128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Priority Inversion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Assume priority of T</a:t>
            </a:r>
            <a:r>
              <a:rPr lang="en-US" altLang="zh-TW" baseline="-25000" dirty="0"/>
              <a:t>1</a:t>
            </a:r>
            <a:r>
              <a:rPr lang="en-US" altLang="zh-TW" dirty="0"/>
              <a:t> &gt; priority of </a:t>
            </a:r>
            <a:r>
              <a:rPr lang="en-US" altLang="zh-TW" dirty="0" smtClean="0"/>
              <a:t>T</a:t>
            </a:r>
            <a:r>
              <a:rPr lang="en-US" altLang="zh-TW" baseline="-25000" dirty="0" smtClean="0"/>
              <a:t>9</a:t>
            </a:r>
            <a:endParaRPr lang="en-US" altLang="zh-TW" baseline="-25000" dirty="0"/>
          </a:p>
          <a:p>
            <a:pPr lvl="1"/>
            <a:r>
              <a:rPr lang="en-US" altLang="zh-TW" dirty="0"/>
              <a:t>If </a:t>
            </a:r>
            <a:r>
              <a:rPr lang="en-US" altLang="zh-TW" dirty="0" smtClean="0"/>
              <a:t>T</a:t>
            </a:r>
            <a:r>
              <a:rPr lang="en-US" altLang="zh-TW" sz="2800" baseline="-25000" dirty="0" smtClean="0"/>
              <a:t>9</a:t>
            </a:r>
            <a:r>
              <a:rPr lang="en-US" altLang="zh-TW" dirty="0" smtClean="0"/>
              <a:t> </a:t>
            </a:r>
            <a:r>
              <a:rPr lang="en-US" altLang="zh-TW" dirty="0"/>
              <a:t>requests exclusive access </a:t>
            </a:r>
            <a:r>
              <a:rPr lang="en-US" altLang="zh-TW" dirty="0" smtClean="0"/>
              <a:t>first, </a:t>
            </a:r>
            <a:r>
              <a:rPr lang="en-US" altLang="zh-TW" dirty="0"/>
              <a:t>T</a:t>
            </a:r>
            <a:r>
              <a:rPr lang="en-US" altLang="zh-TW" sz="2800" baseline="-25000" dirty="0"/>
              <a:t>1</a:t>
            </a:r>
            <a:r>
              <a:rPr lang="en-US" altLang="zh-TW" dirty="0"/>
              <a:t> has to wait until </a:t>
            </a:r>
            <a:r>
              <a:rPr lang="en-US" altLang="zh-TW" dirty="0" smtClean="0"/>
              <a:t>T</a:t>
            </a:r>
            <a:r>
              <a:rPr lang="en-US" altLang="zh-TW" sz="2800" baseline="-25000" dirty="0" smtClean="0"/>
              <a:t>9</a:t>
            </a:r>
            <a:r>
              <a:rPr lang="en-US" altLang="zh-TW" dirty="0" smtClean="0"/>
              <a:t> </a:t>
            </a:r>
            <a:r>
              <a:rPr lang="en-US" altLang="zh-TW" dirty="0"/>
              <a:t>releases </a:t>
            </a:r>
            <a:r>
              <a:rPr lang="en-US" altLang="zh-TW" dirty="0" smtClean="0"/>
              <a:t>resource, </a:t>
            </a:r>
            <a:r>
              <a:rPr lang="en-US" altLang="zh-TW" dirty="0"/>
              <a:t>thus inverting priority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A0DC7-59DB-4FF4-A98F-253DCA5EE1C1}" type="slidenum">
              <a:rPr lang="zh-TW" altLang="en-US" smtClean="0"/>
              <a:pPr/>
              <a:t>26</a:t>
            </a:fld>
            <a:endParaRPr lang="zh-TW" altLang="zh-TW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143" y="2467022"/>
            <a:ext cx="7208217" cy="3626274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6793384" y="2852936"/>
            <a:ext cx="1872208" cy="1200329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+mn-lt"/>
              </a:rPr>
              <a:t>T</a:t>
            </a:r>
            <a:r>
              <a:rPr lang="en-US" altLang="zh-TW" baseline="-25000" dirty="0" smtClean="0">
                <a:latin typeface="+mn-lt"/>
              </a:rPr>
              <a:t>1</a:t>
            </a:r>
            <a:r>
              <a:rPr lang="en-US" altLang="zh-TW" dirty="0" smtClean="0">
                <a:latin typeface="+mn-lt"/>
              </a:rPr>
              <a:t> has higher priority and preempts T</a:t>
            </a:r>
            <a:r>
              <a:rPr lang="en-US" altLang="zh-TW" baseline="-25000" dirty="0" smtClean="0">
                <a:latin typeface="+mn-lt"/>
              </a:rPr>
              <a:t>9</a:t>
            </a:r>
            <a:endParaRPr lang="zh-TW" altLang="en-US" baseline="-25000" dirty="0">
              <a:latin typeface="+mn-lt"/>
            </a:endParaRPr>
          </a:p>
        </p:txBody>
      </p:sp>
      <p:cxnSp>
        <p:nvCxnSpPr>
          <p:cNvPr id="8" name="直線單箭頭接點 7"/>
          <p:cNvCxnSpPr/>
          <p:nvPr/>
        </p:nvCxnSpPr>
        <p:spPr bwMode="auto">
          <a:xfrm flipH="1">
            <a:off x="2976960" y="4077072"/>
            <a:ext cx="3816424" cy="7200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左大括弧 8"/>
          <p:cNvSpPr/>
          <p:nvPr/>
        </p:nvSpPr>
        <p:spPr bwMode="auto">
          <a:xfrm>
            <a:off x="1320776" y="3429000"/>
            <a:ext cx="216024" cy="576064"/>
          </a:xfrm>
          <a:prstGeom prst="leftBrac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標楷體" panose="03000509000000000000" pitchFamily="65" charset="-12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467544" y="3356992"/>
            <a:ext cx="997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>
                <a:solidFill>
                  <a:srgbClr val="FF0000"/>
                </a:solidFill>
                <a:latin typeface="+mn-lt"/>
              </a:rPr>
              <a:t>Critical section</a:t>
            </a:r>
            <a:endParaRPr lang="zh-TW" altLang="en-US" sz="20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7524328" y="5445224"/>
            <a:ext cx="1609614" cy="335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smtClean="0">
                <a:solidFill>
                  <a:srgbClr val="FF0000"/>
                </a:solidFill>
                <a:latin typeface="+mn-lt"/>
              </a:rPr>
              <a:t>(critical section)</a:t>
            </a:r>
            <a:endParaRPr lang="zh-TW" altLang="en-US" sz="1600" dirty="0" smtClean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4295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Priority Inversion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Three tasks with priorities T</a:t>
            </a:r>
            <a:r>
              <a:rPr lang="en-US" altLang="zh-TW" baseline="-25000" dirty="0" smtClean="0"/>
              <a:t>1</a:t>
            </a:r>
            <a:r>
              <a:rPr lang="en-US" altLang="zh-TW" dirty="0" smtClean="0"/>
              <a:t> &gt; T</a:t>
            </a:r>
            <a:r>
              <a:rPr lang="en-US" altLang="zh-TW" baseline="-25000" dirty="0" smtClean="0"/>
              <a:t>2</a:t>
            </a:r>
            <a:r>
              <a:rPr lang="en-US" altLang="zh-TW" dirty="0" smtClean="0"/>
              <a:t> &gt; T</a:t>
            </a:r>
            <a:r>
              <a:rPr lang="en-US" altLang="zh-TW" baseline="-25000" dirty="0" smtClean="0"/>
              <a:t>9</a:t>
            </a:r>
          </a:p>
          <a:p>
            <a:r>
              <a:rPr lang="en-US" altLang="zh-TW" dirty="0"/>
              <a:t>T</a:t>
            </a:r>
            <a:r>
              <a:rPr lang="en-US" altLang="zh-TW" baseline="-25000" dirty="0"/>
              <a:t>1</a:t>
            </a:r>
            <a:r>
              <a:rPr lang="en-US" altLang="zh-TW" dirty="0"/>
              <a:t> </a:t>
            </a:r>
            <a:r>
              <a:rPr lang="en-US" altLang="zh-TW" dirty="0" smtClean="0"/>
              <a:t>and T</a:t>
            </a:r>
            <a:r>
              <a:rPr lang="en-US" altLang="zh-TW" baseline="-25000" dirty="0" smtClean="0"/>
              <a:t>9</a:t>
            </a:r>
            <a:r>
              <a:rPr lang="en-US" altLang="zh-TW" dirty="0" smtClean="0"/>
              <a:t> share </a:t>
            </a:r>
            <a:r>
              <a:rPr lang="en-US" altLang="zh-TW" dirty="0" err="1" smtClean="0"/>
              <a:t>mutex</a:t>
            </a:r>
            <a:r>
              <a:rPr lang="en-US" altLang="zh-TW" dirty="0" smtClean="0"/>
              <a:t> S</a:t>
            </a:r>
          </a:p>
          <a:p>
            <a:pPr lvl="1"/>
            <a:r>
              <a:rPr lang="en-US" altLang="zh-TW" dirty="0"/>
              <a:t>T</a:t>
            </a:r>
            <a:r>
              <a:rPr lang="en-US" altLang="zh-TW" baseline="-25000" dirty="0"/>
              <a:t>9</a:t>
            </a:r>
            <a:r>
              <a:rPr lang="en-US" altLang="zh-TW" dirty="0" smtClean="0"/>
              <a:t> runs first and locks S by P(S)</a:t>
            </a:r>
          </a:p>
          <a:p>
            <a:pPr lvl="1"/>
            <a:r>
              <a:rPr lang="en-US" altLang="zh-TW" dirty="0"/>
              <a:t>T</a:t>
            </a:r>
            <a:r>
              <a:rPr lang="en-US" altLang="zh-TW" baseline="-25000" dirty="0"/>
              <a:t>1 </a:t>
            </a:r>
            <a:r>
              <a:rPr lang="en-US" altLang="zh-TW" dirty="0" smtClean="0"/>
              <a:t>runs next, preempts T</a:t>
            </a:r>
            <a:r>
              <a:rPr lang="en-US" altLang="zh-TW" baseline="-25000" dirty="0" smtClean="0"/>
              <a:t>9</a:t>
            </a:r>
            <a:r>
              <a:rPr lang="en-US" altLang="zh-TW" dirty="0" smtClean="0"/>
              <a:t>, wants S by P(S), is blocked</a:t>
            </a:r>
          </a:p>
          <a:p>
            <a:pPr lvl="1"/>
            <a:r>
              <a:rPr lang="en-US" altLang="zh-TW" dirty="0" smtClean="0"/>
              <a:t>T</a:t>
            </a:r>
            <a:r>
              <a:rPr lang="en-US" altLang="zh-TW" baseline="-25000" dirty="0" smtClean="0"/>
              <a:t>9</a:t>
            </a:r>
            <a:r>
              <a:rPr lang="en-US" altLang="zh-TW" dirty="0" smtClean="0"/>
              <a:t> resumes execution</a:t>
            </a:r>
          </a:p>
          <a:p>
            <a:pPr lvl="1"/>
            <a:r>
              <a:rPr lang="en-US" altLang="zh-TW" dirty="0" smtClean="0"/>
              <a:t>T</a:t>
            </a:r>
            <a:r>
              <a:rPr lang="en-US" altLang="zh-TW" baseline="-25000" dirty="0" smtClean="0"/>
              <a:t>2</a:t>
            </a:r>
            <a:r>
              <a:rPr lang="en-US" altLang="zh-TW" dirty="0" smtClean="0"/>
              <a:t> runs the last, preempts T</a:t>
            </a:r>
            <a:r>
              <a:rPr lang="en-US" altLang="zh-TW" baseline="-25000" dirty="0" smtClean="0"/>
              <a:t>9</a:t>
            </a:r>
            <a:r>
              <a:rPr lang="en-US" altLang="zh-TW" dirty="0" smtClean="0"/>
              <a:t> again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A0DC7-59DB-4FF4-A98F-253DCA5EE1C1}" type="slidenum">
              <a:rPr lang="zh-TW" altLang="en-US" smtClean="0"/>
              <a:pPr/>
              <a:t>27</a:t>
            </a:fld>
            <a:endParaRPr lang="zh-TW" altLang="zh-TW"/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450" y="3861048"/>
            <a:ext cx="8534400" cy="2200275"/>
          </a:xfrm>
          <a:prstGeom prst="rect">
            <a:avLst/>
          </a:prstGeom>
        </p:spPr>
      </p:pic>
      <p:cxnSp>
        <p:nvCxnSpPr>
          <p:cNvPr id="13" name="直線單箭頭接點 12"/>
          <p:cNvCxnSpPr/>
          <p:nvPr/>
        </p:nvCxnSpPr>
        <p:spPr bwMode="auto">
          <a:xfrm flipH="1">
            <a:off x="2771800" y="2852936"/>
            <a:ext cx="216024" cy="100811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直線單箭頭接點 14"/>
          <p:cNvCxnSpPr/>
          <p:nvPr/>
        </p:nvCxnSpPr>
        <p:spPr bwMode="auto">
          <a:xfrm flipH="1">
            <a:off x="3347864" y="2852936"/>
            <a:ext cx="3383136" cy="100811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直線單箭頭接點 16"/>
          <p:cNvCxnSpPr/>
          <p:nvPr/>
        </p:nvCxnSpPr>
        <p:spPr bwMode="auto">
          <a:xfrm>
            <a:off x="1691680" y="3212976"/>
            <a:ext cx="1656184" cy="23042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直線單箭頭接點 19"/>
          <p:cNvCxnSpPr/>
          <p:nvPr/>
        </p:nvCxnSpPr>
        <p:spPr bwMode="auto">
          <a:xfrm flipH="1">
            <a:off x="3563888" y="3609181"/>
            <a:ext cx="288032" cy="118797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805039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Priority Inversion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Three tasks with priorities T</a:t>
            </a:r>
            <a:r>
              <a:rPr lang="en-US" altLang="zh-TW" baseline="-25000" dirty="0" smtClean="0"/>
              <a:t>1</a:t>
            </a:r>
            <a:r>
              <a:rPr lang="en-US" altLang="zh-TW" dirty="0" smtClean="0"/>
              <a:t> &gt; T</a:t>
            </a:r>
            <a:r>
              <a:rPr lang="en-US" altLang="zh-TW" baseline="-25000" dirty="0" smtClean="0"/>
              <a:t>2</a:t>
            </a:r>
            <a:r>
              <a:rPr lang="en-US" altLang="zh-TW" dirty="0" smtClean="0"/>
              <a:t> &gt; T</a:t>
            </a:r>
            <a:r>
              <a:rPr lang="en-US" altLang="zh-TW" baseline="-25000" dirty="0" smtClean="0"/>
              <a:t>9</a:t>
            </a:r>
          </a:p>
          <a:p>
            <a:pPr lvl="1"/>
            <a:r>
              <a:rPr lang="en-US" altLang="zh-TW" dirty="0" smtClean="0"/>
              <a:t>Now T</a:t>
            </a:r>
            <a:r>
              <a:rPr lang="en-US" altLang="zh-TW" baseline="-25000" dirty="0" smtClean="0"/>
              <a:t>2</a:t>
            </a:r>
            <a:r>
              <a:rPr lang="en-US" altLang="zh-TW" dirty="0" smtClean="0"/>
              <a:t> can run for a very long period ...</a:t>
            </a:r>
          </a:p>
          <a:p>
            <a:pPr lvl="1"/>
            <a:r>
              <a:rPr lang="en-US" altLang="zh-TW" dirty="0" smtClean="0"/>
              <a:t>During this period, T</a:t>
            </a:r>
            <a:r>
              <a:rPr lang="en-US" altLang="zh-TW" baseline="-25000" dirty="0" smtClean="0"/>
              <a:t>9</a:t>
            </a:r>
            <a:r>
              <a:rPr lang="en-US" altLang="zh-TW" dirty="0" smtClean="0"/>
              <a:t> is blocked by T</a:t>
            </a:r>
            <a:r>
              <a:rPr lang="en-US" altLang="zh-TW" baseline="-25000" dirty="0" smtClean="0"/>
              <a:t>2</a:t>
            </a:r>
            <a:r>
              <a:rPr lang="en-US" altLang="zh-TW" dirty="0" smtClean="0"/>
              <a:t>, and </a:t>
            </a:r>
            <a:r>
              <a:rPr lang="en-US" altLang="zh-TW" dirty="0"/>
              <a:t>T</a:t>
            </a:r>
            <a:r>
              <a:rPr lang="en-US" altLang="zh-TW" baseline="-25000" dirty="0"/>
              <a:t>1</a:t>
            </a:r>
            <a:r>
              <a:rPr lang="en-US" altLang="zh-TW" dirty="0" smtClean="0"/>
              <a:t> is blocked by T</a:t>
            </a:r>
            <a:r>
              <a:rPr lang="en-US" altLang="zh-TW" baseline="-25000" dirty="0" smtClean="0"/>
              <a:t>9</a:t>
            </a:r>
            <a:r>
              <a:rPr lang="en-US" altLang="zh-TW" dirty="0" smtClean="0"/>
              <a:t> </a:t>
            </a:r>
            <a:r>
              <a:rPr lang="en-US" altLang="zh-TW" dirty="0" smtClean="0">
                <a:sym typeface="Wingdings" panose="05000000000000000000" pitchFamily="2" charset="2"/>
              </a:rPr>
              <a:t></a:t>
            </a:r>
            <a:r>
              <a:rPr lang="en-US" altLang="zh-TW" dirty="0" smtClean="0"/>
              <a:t> T</a:t>
            </a:r>
            <a:r>
              <a:rPr lang="en-US" altLang="zh-TW" baseline="-25000" dirty="0" smtClean="0"/>
              <a:t>1</a:t>
            </a:r>
            <a:r>
              <a:rPr lang="en-US" altLang="zh-TW" dirty="0" smtClean="0"/>
              <a:t> is blocked by T</a:t>
            </a:r>
            <a:r>
              <a:rPr lang="en-US" altLang="zh-TW" baseline="-25000" dirty="0" smtClean="0"/>
              <a:t>2</a:t>
            </a:r>
            <a:r>
              <a:rPr lang="en-US" altLang="zh-TW" dirty="0" smtClean="0"/>
              <a:t> </a:t>
            </a:r>
            <a:r>
              <a:rPr lang="en-US" altLang="zh-TW" dirty="0" smtClean="0">
                <a:sym typeface="Wingdings" panose="05000000000000000000" pitchFamily="2" charset="2"/>
              </a:rPr>
              <a:t> </a:t>
            </a:r>
            <a:r>
              <a:rPr lang="en-US" altLang="zh-TW" dirty="0" smtClean="0">
                <a:solidFill>
                  <a:srgbClr val="FF0000"/>
                </a:solidFill>
                <a:sym typeface="Wingdings" panose="05000000000000000000" pitchFamily="2" charset="2"/>
              </a:rPr>
              <a:t>priority inversion</a:t>
            </a:r>
          </a:p>
          <a:p>
            <a:pPr lvl="1"/>
            <a:r>
              <a:rPr lang="en-US" altLang="zh-TW" dirty="0" smtClean="0">
                <a:sym typeface="Wingdings" panose="05000000000000000000" pitchFamily="2" charset="2"/>
              </a:rPr>
              <a:t>After </a:t>
            </a:r>
            <a:r>
              <a:rPr lang="en-US" altLang="zh-TW" dirty="0" smtClean="0"/>
              <a:t>T</a:t>
            </a:r>
            <a:r>
              <a:rPr lang="en-US" altLang="zh-TW" baseline="-25000" dirty="0" smtClean="0"/>
              <a:t>2 </a:t>
            </a:r>
            <a:r>
              <a:rPr lang="en-US" altLang="zh-TW" dirty="0" smtClean="0">
                <a:sym typeface="Wingdings" panose="05000000000000000000" pitchFamily="2" charset="2"/>
              </a:rPr>
              <a:t>finishes execution, </a:t>
            </a:r>
            <a:r>
              <a:rPr lang="en-US" altLang="zh-TW" dirty="0" smtClean="0"/>
              <a:t>T</a:t>
            </a:r>
            <a:r>
              <a:rPr lang="en-US" altLang="zh-TW" baseline="-25000" dirty="0" smtClean="0"/>
              <a:t>9</a:t>
            </a:r>
            <a:r>
              <a:rPr lang="en-US" altLang="zh-TW" dirty="0" smtClean="0">
                <a:sym typeface="Wingdings" panose="05000000000000000000" pitchFamily="2" charset="2"/>
              </a:rPr>
              <a:t> can resume to finish the critical section, and finally </a:t>
            </a:r>
            <a:r>
              <a:rPr lang="en-US" altLang="zh-TW" dirty="0"/>
              <a:t>T</a:t>
            </a:r>
            <a:r>
              <a:rPr lang="en-US" altLang="zh-TW" baseline="-25000" dirty="0"/>
              <a:t>1 </a:t>
            </a:r>
            <a:r>
              <a:rPr lang="en-US" altLang="zh-TW" dirty="0" smtClean="0">
                <a:sym typeface="Wingdings" panose="05000000000000000000" pitchFamily="2" charset="2"/>
              </a:rPr>
              <a:t>can enter the critical section to complete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A0DC7-59DB-4FF4-A98F-253DCA5EE1C1}" type="slidenum">
              <a:rPr lang="zh-TW" altLang="en-US" smtClean="0"/>
              <a:pPr/>
              <a:t>28</a:t>
            </a:fld>
            <a:endParaRPr lang="zh-TW" altLang="zh-TW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893021"/>
            <a:ext cx="8534400" cy="2200275"/>
          </a:xfrm>
          <a:prstGeom prst="rect">
            <a:avLst/>
          </a:prstGeom>
        </p:spPr>
      </p:pic>
      <p:cxnSp>
        <p:nvCxnSpPr>
          <p:cNvPr id="6" name="直線單箭頭接點 5"/>
          <p:cNvCxnSpPr/>
          <p:nvPr/>
        </p:nvCxnSpPr>
        <p:spPr bwMode="auto">
          <a:xfrm flipH="1">
            <a:off x="4139952" y="2348880"/>
            <a:ext cx="288032" cy="32403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直線單箭頭接點 8"/>
          <p:cNvCxnSpPr/>
          <p:nvPr/>
        </p:nvCxnSpPr>
        <p:spPr bwMode="auto">
          <a:xfrm flipH="1">
            <a:off x="4716016" y="3140968"/>
            <a:ext cx="720080" cy="244827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直線單箭頭接點 10"/>
          <p:cNvCxnSpPr/>
          <p:nvPr/>
        </p:nvCxnSpPr>
        <p:spPr bwMode="auto">
          <a:xfrm>
            <a:off x="4860032" y="3501008"/>
            <a:ext cx="576064" cy="3920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577980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798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Why Synchronization?</a:t>
            </a:r>
            <a:endParaRPr lang="en-CA" altLang="zh-TW"/>
          </a:p>
        </p:txBody>
      </p:sp>
      <p:sp>
        <p:nvSpPr>
          <p:cNvPr id="1141799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Synchronization may be used to solve:</a:t>
            </a:r>
          </a:p>
          <a:p>
            <a:pPr lvl="1"/>
            <a:r>
              <a:rPr lang="en-US" altLang="zh-TW" dirty="0"/>
              <a:t>Mutual exclusion</a:t>
            </a:r>
          </a:p>
          <a:p>
            <a:pPr lvl="1"/>
            <a:r>
              <a:rPr lang="en-US" altLang="zh-TW" dirty="0"/>
              <a:t>Control flow</a:t>
            </a:r>
          </a:p>
          <a:p>
            <a:pPr lvl="1"/>
            <a:r>
              <a:rPr lang="en-US" altLang="zh-TW" dirty="0"/>
              <a:t>Data flow</a:t>
            </a:r>
          </a:p>
          <a:p>
            <a:r>
              <a:rPr lang="en-US" altLang="zh-TW" dirty="0"/>
              <a:t>Synchronization </a:t>
            </a:r>
            <a:r>
              <a:rPr lang="en-US" altLang="zh-TW" dirty="0" smtClean="0"/>
              <a:t>mechanisms </a:t>
            </a:r>
            <a:r>
              <a:rPr lang="en-US" altLang="zh-TW" dirty="0"/>
              <a:t>include:</a:t>
            </a:r>
          </a:p>
          <a:p>
            <a:pPr lvl="1"/>
            <a:r>
              <a:rPr lang="en-US" altLang="zh-TW" dirty="0"/>
              <a:t>Semaphores</a:t>
            </a:r>
          </a:p>
          <a:p>
            <a:pPr lvl="1"/>
            <a:r>
              <a:rPr lang="en-US" altLang="zh-TW" dirty="0"/>
              <a:t>Events</a:t>
            </a:r>
          </a:p>
          <a:p>
            <a:pPr lvl="1"/>
            <a:r>
              <a:rPr lang="en-US" altLang="zh-TW" dirty="0" err="1"/>
              <a:t>Mutexs</a:t>
            </a:r>
            <a:endParaRPr lang="en-US" altLang="zh-TW" dirty="0"/>
          </a:p>
          <a:p>
            <a:pPr lvl="1"/>
            <a:r>
              <a:rPr lang="en-US" altLang="zh-TW" dirty="0"/>
              <a:t>Message queues</a:t>
            </a:r>
          </a:p>
          <a:p>
            <a:r>
              <a:rPr lang="en-US" altLang="zh-TW" dirty="0"/>
              <a:t>Correct synchronization mechanism depends </a:t>
            </a:r>
            <a:br>
              <a:rPr lang="en-US" altLang="zh-TW" dirty="0"/>
            </a:br>
            <a:r>
              <a:rPr lang="en-US" altLang="zh-TW" dirty="0"/>
              <a:t>on the synchronization issue being addressed</a:t>
            </a:r>
            <a:endParaRPr lang="en-CA" altLang="zh-TW" dirty="0"/>
          </a:p>
        </p:txBody>
      </p:sp>
      <p:grpSp>
        <p:nvGrpSpPr>
          <p:cNvPr id="1141765" name="Group 5"/>
          <p:cNvGrpSpPr>
            <a:grpSpLocks/>
          </p:cNvGrpSpPr>
          <p:nvPr/>
        </p:nvGrpSpPr>
        <p:grpSpPr bwMode="auto">
          <a:xfrm>
            <a:off x="8316913" y="2917825"/>
            <a:ext cx="503237" cy="704850"/>
            <a:chOff x="5086" y="1325"/>
            <a:chExt cx="317" cy="444"/>
          </a:xfrm>
        </p:grpSpPr>
        <p:grpSp>
          <p:nvGrpSpPr>
            <p:cNvPr id="1141766" name="Group 45"/>
            <p:cNvGrpSpPr>
              <a:grpSpLocks/>
            </p:cNvGrpSpPr>
            <p:nvPr/>
          </p:nvGrpSpPr>
          <p:grpSpPr bwMode="auto">
            <a:xfrm>
              <a:off x="5086" y="1325"/>
              <a:ext cx="317" cy="444"/>
              <a:chOff x="673" y="878"/>
              <a:chExt cx="720" cy="1008"/>
            </a:xfrm>
          </p:grpSpPr>
          <p:sp>
            <p:nvSpPr>
              <p:cNvPr id="1141767" name="Rectangle 28"/>
              <p:cNvSpPr>
                <a:spLocks noChangeArrowheads="1"/>
              </p:cNvSpPr>
              <p:nvPr/>
            </p:nvSpPr>
            <p:spPr bwMode="auto">
              <a:xfrm>
                <a:off x="673" y="878"/>
                <a:ext cx="720" cy="100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en-CA" altLang="zh-TW" sz="18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41768" name="Line 29"/>
              <p:cNvSpPr>
                <a:spLocks noChangeShapeType="1"/>
              </p:cNvSpPr>
              <p:nvPr/>
            </p:nvSpPr>
            <p:spPr bwMode="auto">
              <a:xfrm>
                <a:off x="769" y="1022"/>
                <a:ext cx="0" cy="86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41769" name="Line 30"/>
              <p:cNvSpPr>
                <a:spLocks noChangeShapeType="1"/>
              </p:cNvSpPr>
              <p:nvPr/>
            </p:nvSpPr>
            <p:spPr bwMode="auto">
              <a:xfrm>
                <a:off x="769" y="1406"/>
                <a:ext cx="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41770" name="Line 31"/>
              <p:cNvSpPr>
                <a:spLocks noChangeShapeType="1"/>
              </p:cNvSpPr>
              <p:nvPr/>
            </p:nvSpPr>
            <p:spPr bwMode="auto">
              <a:xfrm>
                <a:off x="769" y="1022"/>
                <a:ext cx="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41771" name="Line 32"/>
              <p:cNvSpPr>
                <a:spLocks noChangeShapeType="1"/>
              </p:cNvSpPr>
              <p:nvPr/>
            </p:nvSpPr>
            <p:spPr bwMode="auto">
              <a:xfrm flipH="1">
                <a:off x="1201" y="1022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41772" name="Line 33"/>
              <p:cNvSpPr>
                <a:spLocks noChangeShapeType="1"/>
              </p:cNvSpPr>
              <p:nvPr/>
            </p:nvSpPr>
            <p:spPr bwMode="auto">
              <a:xfrm>
                <a:off x="1201" y="1118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41773" name="Line 34"/>
              <p:cNvSpPr>
                <a:spLocks noChangeShapeType="1"/>
              </p:cNvSpPr>
              <p:nvPr/>
            </p:nvSpPr>
            <p:spPr bwMode="auto">
              <a:xfrm flipH="1">
                <a:off x="1201" y="1214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41774" name="Line 35"/>
              <p:cNvSpPr>
                <a:spLocks noChangeShapeType="1"/>
              </p:cNvSpPr>
              <p:nvPr/>
            </p:nvSpPr>
            <p:spPr bwMode="auto">
              <a:xfrm>
                <a:off x="1201" y="1310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41775" name="Oval 37"/>
              <p:cNvSpPr>
                <a:spLocks noChangeArrowheads="1"/>
              </p:cNvSpPr>
              <p:nvPr/>
            </p:nvSpPr>
            <p:spPr bwMode="auto">
              <a:xfrm>
                <a:off x="753" y="992"/>
                <a:ext cx="30" cy="30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en-CA" altLang="zh-TW" sz="18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141776" name="Text Box 36"/>
            <p:cNvSpPr txBox="1">
              <a:spLocks noChangeArrowheads="1"/>
            </p:cNvSpPr>
            <p:nvPr/>
          </p:nvSpPr>
          <p:spPr bwMode="auto">
            <a:xfrm>
              <a:off x="5164" y="1587"/>
              <a:ext cx="218" cy="154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000">
                  <a:latin typeface="Arial" panose="020B0604020202020204" pitchFamily="34" charset="0"/>
                  <a:cs typeface="Arial" panose="020B0604020202020204" pitchFamily="34" charset="0"/>
                </a:rPr>
                <a:t>EF</a:t>
              </a:r>
            </a:p>
          </p:txBody>
        </p:sp>
      </p:grpSp>
      <p:grpSp>
        <p:nvGrpSpPr>
          <p:cNvPr id="1141777" name="Group 38"/>
          <p:cNvGrpSpPr>
            <a:grpSpLocks/>
          </p:cNvGrpSpPr>
          <p:nvPr/>
        </p:nvGrpSpPr>
        <p:grpSpPr bwMode="auto">
          <a:xfrm>
            <a:off x="8316913" y="5140325"/>
            <a:ext cx="484187" cy="677863"/>
            <a:chOff x="2424" y="2913"/>
            <a:chExt cx="720" cy="1008"/>
          </a:xfrm>
        </p:grpSpPr>
        <p:sp>
          <p:nvSpPr>
            <p:cNvPr id="1141778" name="Rectangle 39"/>
            <p:cNvSpPr>
              <a:spLocks noChangeArrowheads="1"/>
            </p:cNvSpPr>
            <p:nvPr/>
          </p:nvSpPr>
          <p:spPr bwMode="auto">
            <a:xfrm>
              <a:off x="2424" y="2913"/>
              <a:ext cx="720" cy="100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en-CA" altLang="zh-TW" sz="1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141779" name="Group 40"/>
            <p:cNvGrpSpPr>
              <a:grpSpLocks/>
            </p:cNvGrpSpPr>
            <p:nvPr/>
          </p:nvGrpSpPr>
          <p:grpSpPr bwMode="auto">
            <a:xfrm>
              <a:off x="2520" y="3129"/>
              <a:ext cx="528" cy="576"/>
              <a:chOff x="2520" y="3129"/>
              <a:chExt cx="528" cy="576"/>
            </a:xfrm>
          </p:grpSpPr>
          <p:sp>
            <p:nvSpPr>
              <p:cNvPr id="1141780" name="Line 41"/>
              <p:cNvSpPr>
                <a:spLocks noChangeShapeType="1"/>
              </p:cNvSpPr>
              <p:nvPr/>
            </p:nvSpPr>
            <p:spPr bwMode="auto">
              <a:xfrm>
                <a:off x="2640" y="3129"/>
                <a:ext cx="0" cy="57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41781" name="Line 42"/>
              <p:cNvSpPr>
                <a:spLocks noChangeShapeType="1"/>
              </p:cNvSpPr>
              <p:nvPr/>
            </p:nvSpPr>
            <p:spPr bwMode="auto">
              <a:xfrm>
                <a:off x="2928" y="3129"/>
                <a:ext cx="0" cy="57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41782" name="Line 43"/>
              <p:cNvSpPr>
                <a:spLocks noChangeShapeType="1"/>
              </p:cNvSpPr>
              <p:nvPr/>
            </p:nvSpPr>
            <p:spPr bwMode="auto">
              <a:xfrm>
                <a:off x="2520" y="3129"/>
                <a:ext cx="52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41783" name="Line 44"/>
              <p:cNvSpPr>
                <a:spLocks noChangeShapeType="1"/>
              </p:cNvSpPr>
              <p:nvPr/>
            </p:nvSpPr>
            <p:spPr bwMode="auto">
              <a:xfrm>
                <a:off x="2520" y="3705"/>
                <a:ext cx="52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</p:grpSp>
      <p:grpSp>
        <p:nvGrpSpPr>
          <p:cNvPr id="1141784" name="Group 54"/>
          <p:cNvGrpSpPr>
            <a:grpSpLocks/>
          </p:cNvGrpSpPr>
          <p:nvPr/>
        </p:nvGrpSpPr>
        <p:grpSpPr bwMode="auto">
          <a:xfrm>
            <a:off x="8316913" y="1916113"/>
            <a:ext cx="498475" cy="700087"/>
            <a:chOff x="976" y="2040"/>
            <a:chExt cx="358" cy="501"/>
          </a:xfrm>
        </p:grpSpPr>
        <p:sp>
          <p:nvSpPr>
            <p:cNvPr id="1141785" name="Rectangle 48"/>
            <p:cNvSpPr>
              <a:spLocks noChangeArrowheads="1"/>
            </p:cNvSpPr>
            <p:nvPr/>
          </p:nvSpPr>
          <p:spPr bwMode="auto">
            <a:xfrm>
              <a:off x="976" y="2040"/>
              <a:ext cx="358" cy="501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en-CA" altLang="zh-TW" sz="1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41786" name="Line 49"/>
            <p:cNvSpPr>
              <a:spLocks noChangeShapeType="1"/>
            </p:cNvSpPr>
            <p:nvPr/>
          </p:nvSpPr>
          <p:spPr bwMode="auto">
            <a:xfrm>
              <a:off x="1024" y="2112"/>
              <a:ext cx="0" cy="42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41787" name="Line 50"/>
            <p:cNvSpPr>
              <a:spLocks noChangeShapeType="1"/>
            </p:cNvSpPr>
            <p:nvPr/>
          </p:nvSpPr>
          <p:spPr bwMode="auto">
            <a:xfrm flipV="1">
              <a:off x="1024" y="2207"/>
              <a:ext cx="262" cy="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41788" name="Line 51"/>
            <p:cNvSpPr>
              <a:spLocks noChangeShapeType="1"/>
            </p:cNvSpPr>
            <p:nvPr/>
          </p:nvSpPr>
          <p:spPr bwMode="auto">
            <a:xfrm>
              <a:off x="1024" y="2112"/>
              <a:ext cx="262" cy="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41789" name="Oval 53"/>
            <p:cNvSpPr>
              <a:spLocks noChangeArrowheads="1"/>
            </p:cNvSpPr>
            <p:nvPr/>
          </p:nvSpPr>
          <p:spPr bwMode="auto">
            <a:xfrm>
              <a:off x="1016" y="2097"/>
              <a:ext cx="15" cy="15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en-CA" altLang="zh-TW" sz="1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41790" name="Group 71"/>
          <p:cNvGrpSpPr>
            <a:grpSpLocks/>
          </p:cNvGrpSpPr>
          <p:nvPr/>
        </p:nvGrpSpPr>
        <p:grpSpPr bwMode="auto">
          <a:xfrm>
            <a:off x="8316913" y="4065588"/>
            <a:ext cx="501650" cy="701675"/>
            <a:chOff x="1022" y="2855"/>
            <a:chExt cx="316" cy="442"/>
          </a:xfrm>
        </p:grpSpPr>
        <p:grpSp>
          <p:nvGrpSpPr>
            <p:cNvPr id="1141791" name="Group 70"/>
            <p:cNvGrpSpPr>
              <a:grpSpLocks/>
            </p:cNvGrpSpPr>
            <p:nvPr/>
          </p:nvGrpSpPr>
          <p:grpSpPr bwMode="auto">
            <a:xfrm>
              <a:off x="1022" y="2855"/>
              <a:ext cx="316" cy="442"/>
              <a:chOff x="875" y="2664"/>
              <a:chExt cx="720" cy="1008"/>
            </a:xfrm>
          </p:grpSpPr>
          <p:sp>
            <p:nvSpPr>
              <p:cNvPr id="1141792" name="Rectangle 63"/>
              <p:cNvSpPr>
                <a:spLocks noChangeArrowheads="1"/>
              </p:cNvSpPr>
              <p:nvPr/>
            </p:nvSpPr>
            <p:spPr bwMode="auto">
              <a:xfrm>
                <a:off x="875" y="2664"/>
                <a:ext cx="720" cy="100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en-CA" altLang="zh-TW" sz="18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41793" name="Line 64"/>
              <p:cNvSpPr>
                <a:spLocks noChangeShapeType="1"/>
              </p:cNvSpPr>
              <p:nvPr/>
            </p:nvSpPr>
            <p:spPr bwMode="auto">
              <a:xfrm>
                <a:off x="971" y="2808"/>
                <a:ext cx="0" cy="86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41794" name="Line 65"/>
              <p:cNvSpPr>
                <a:spLocks noChangeShapeType="1"/>
              </p:cNvSpPr>
              <p:nvPr/>
            </p:nvSpPr>
            <p:spPr bwMode="auto">
              <a:xfrm flipV="1">
                <a:off x="971" y="3000"/>
                <a:ext cx="52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41795" name="Line 66"/>
              <p:cNvSpPr>
                <a:spLocks noChangeShapeType="1"/>
              </p:cNvSpPr>
              <p:nvPr/>
            </p:nvSpPr>
            <p:spPr bwMode="auto">
              <a:xfrm>
                <a:off x="971" y="2808"/>
                <a:ext cx="52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41796" name="Oval 68"/>
              <p:cNvSpPr>
                <a:spLocks noChangeArrowheads="1"/>
              </p:cNvSpPr>
              <p:nvPr/>
            </p:nvSpPr>
            <p:spPr bwMode="auto">
              <a:xfrm>
                <a:off x="955" y="2778"/>
                <a:ext cx="30" cy="30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en-CA" altLang="zh-TW" sz="18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141797" name="Text Box 67"/>
            <p:cNvSpPr txBox="1">
              <a:spLocks noChangeArrowheads="1"/>
            </p:cNvSpPr>
            <p:nvPr/>
          </p:nvSpPr>
          <p:spPr bwMode="auto">
            <a:xfrm>
              <a:off x="1134" y="3130"/>
              <a:ext cx="183" cy="154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000"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</a:p>
          </p:txBody>
        </p:sp>
      </p:grp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A0DC7-59DB-4FF4-A98F-253DCA5EE1C1}" type="slidenum">
              <a:rPr lang="zh-TW" altLang="en-US" smtClean="0"/>
              <a:pPr/>
              <a:t>2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4484399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Solution 1: </a:t>
            </a:r>
            <a:r>
              <a:rPr lang="en-US" altLang="zh-TW" dirty="0"/>
              <a:t>Non Preemption Protocol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Basic strategy: make the task locking the </a:t>
            </a:r>
            <a:r>
              <a:rPr lang="en-US" altLang="zh-TW" dirty="0" err="1" smtClean="0"/>
              <a:t>mutex</a:t>
            </a:r>
            <a:r>
              <a:rPr lang="en-US" altLang="zh-TW" dirty="0" smtClean="0"/>
              <a:t> to run through the critical section as quickly as possible</a:t>
            </a:r>
          </a:p>
          <a:p>
            <a:r>
              <a:rPr lang="en-US" altLang="zh-TW" dirty="0" smtClean="0"/>
              <a:t>Modify </a:t>
            </a:r>
            <a:r>
              <a:rPr lang="en-US" altLang="zh-TW" dirty="0"/>
              <a:t>P(S) so that the ”caller” is </a:t>
            </a:r>
            <a:r>
              <a:rPr lang="en-US" altLang="zh-TW" dirty="0" smtClean="0"/>
              <a:t>assigned the </a:t>
            </a:r>
            <a:r>
              <a:rPr lang="en-US" altLang="zh-TW" dirty="0"/>
              <a:t>highest priority if it succeeds in locking S</a:t>
            </a:r>
          </a:p>
          <a:p>
            <a:pPr lvl="1"/>
            <a:r>
              <a:rPr lang="en-US" altLang="zh-TW" dirty="0" smtClean="0"/>
              <a:t>Highest priority = non preemption!</a:t>
            </a:r>
            <a:endParaRPr lang="en-US" altLang="zh-TW" dirty="0"/>
          </a:p>
          <a:p>
            <a:r>
              <a:rPr lang="en-US" altLang="zh-TW" dirty="0" smtClean="0"/>
              <a:t>Modify </a:t>
            </a:r>
            <a:r>
              <a:rPr lang="en-US" altLang="zh-TW" dirty="0"/>
              <a:t>V(S) so that the ”caller” is assigned its </a:t>
            </a:r>
            <a:r>
              <a:rPr lang="en-US" altLang="zh-TW" dirty="0" smtClean="0"/>
              <a:t>own priority </a:t>
            </a:r>
            <a:r>
              <a:rPr lang="en-US" altLang="zh-TW" dirty="0"/>
              <a:t>back when it releases </a:t>
            </a:r>
            <a:r>
              <a:rPr lang="en-US" altLang="zh-TW" dirty="0" smtClean="0"/>
              <a:t>S</a:t>
            </a:r>
          </a:p>
          <a:p>
            <a:r>
              <a:rPr lang="en-US" altLang="zh-TW" dirty="0"/>
              <a:t>Problem: </a:t>
            </a:r>
            <a:r>
              <a:rPr lang="en-US" altLang="zh-TW" dirty="0" smtClean="0"/>
              <a:t>allow </a:t>
            </a:r>
            <a:r>
              <a:rPr lang="en-US" altLang="zh-TW" dirty="0"/>
              <a:t>low-priority tasks to block high-priority </a:t>
            </a:r>
            <a:r>
              <a:rPr lang="en-US" altLang="zh-TW" dirty="0" smtClean="0"/>
              <a:t>tasks including </a:t>
            </a:r>
            <a:r>
              <a:rPr lang="en-US" altLang="zh-TW" dirty="0"/>
              <a:t>those that </a:t>
            </a:r>
            <a:r>
              <a:rPr lang="en-US" altLang="zh-TW" dirty="0" smtClean="0"/>
              <a:t>have no need for sharing the resources</a:t>
            </a:r>
            <a:endParaRPr lang="en-US" altLang="zh-TW" dirty="0"/>
          </a:p>
          <a:p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A0DC7-59DB-4FF4-A98F-253DCA5EE1C1}" type="slidenum">
              <a:rPr lang="zh-TW" altLang="en-US" smtClean="0"/>
              <a:pPr/>
              <a:t>29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54123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Solution 2: Priority Inheritance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</a:t>
            </a:r>
            <a:r>
              <a:rPr lang="en-US" altLang="zh-TW" baseline="-25000" dirty="0" smtClean="0"/>
              <a:t>2</a:t>
            </a:r>
            <a:r>
              <a:rPr lang="en-US" altLang="zh-TW" dirty="0" smtClean="0"/>
              <a:t> </a:t>
            </a:r>
            <a:r>
              <a:rPr lang="en-US" altLang="zh-TW" dirty="0"/>
              <a:t>gets </a:t>
            </a:r>
            <a:r>
              <a:rPr lang="en-US" altLang="zh-TW" dirty="0" err="1" smtClean="0"/>
              <a:t>mutex</a:t>
            </a:r>
            <a:r>
              <a:rPr lang="en-US" altLang="zh-TW" dirty="0" smtClean="0"/>
              <a:t> S1</a:t>
            </a:r>
            <a:endParaRPr lang="en-US" altLang="zh-TW" dirty="0"/>
          </a:p>
          <a:p>
            <a:r>
              <a:rPr lang="en-US" altLang="zh-TW" dirty="0" smtClean="0"/>
              <a:t>T</a:t>
            </a:r>
            <a:r>
              <a:rPr lang="en-US" altLang="zh-TW" baseline="-25000" dirty="0" smtClean="0"/>
              <a:t>1</a:t>
            </a:r>
            <a:r>
              <a:rPr lang="en-US" altLang="zh-TW" dirty="0" smtClean="0"/>
              <a:t> tries </a:t>
            </a:r>
            <a:r>
              <a:rPr lang="en-US" altLang="zh-TW" dirty="0"/>
              <a:t>to lock </a:t>
            </a:r>
            <a:r>
              <a:rPr lang="en-US" altLang="zh-TW" dirty="0" smtClean="0"/>
              <a:t>S1 </a:t>
            </a:r>
            <a:r>
              <a:rPr lang="en-US" altLang="zh-TW" dirty="0"/>
              <a:t>and </a:t>
            </a:r>
            <a:r>
              <a:rPr lang="en-US" altLang="zh-TW" dirty="0" smtClean="0"/>
              <a:t>is blocked </a:t>
            </a:r>
            <a:r>
              <a:rPr lang="en-US" altLang="zh-TW" dirty="0"/>
              <a:t>by </a:t>
            </a:r>
            <a:r>
              <a:rPr lang="en-US" altLang="zh-TW" dirty="0" smtClean="0"/>
              <a:t>S1</a:t>
            </a:r>
            <a:endParaRPr lang="en-US" altLang="zh-TW" dirty="0"/>
          </a:p>
          <a:p>
            <a:r>
              <a:rPr lang="en-US" altLang="zh-TW" dirty="0" smtClean="0"/>
              <a:t>T</a:t>
            </a:r>
            <a:r>
              <a:rPr lang="en-US" altLang="zh-TW" baseline="-25000" dirty="0" smtClean="0"/>
              <a:t>1 </a:t>
            </a:r>
            <a:r>
              <a:rPr lang="en-US" altLang="zh-TW" dirty="0" smtClean="0"/>
              <a:t>transfers </a:t>
            </a:r>
            <a:r>
              <a:rPr lang="en-US" altLang="zh-TW" dirty="0"/>
              <a:t>its priority to T</a:t>
            </a:r>
            <a:r>
              <a:rPr lang="en-US" altLang="zh-TW" baseline="-25000" dirty="0"/>
              <a:t>2 </a:t>
            </a:r>
            <a:r>
              <a:rPr lang="en-US" altLang="zh-TW" dirty="0" smtClean="0"/>
              <a:t>(</a:t>
            </a:r>
            <a:r>
              <a:rPr lang="en-US" altLang="zh-TW" dirty="0"/>
              <a:t>so T</a:t>
            </a:r>
            <a:r>
              <a:rPr lang="en-US" altLang="zh-TW" baseline="-25000" dirty="0"/>
              <a:t>2 </a:t>
            </a:r>
            <a:r>
              <a:rPr lang="en-US" altLang="zh-TW" dirty="0" smtClean="0"/>
              <a:t> </a:t>
            </a:r>
            <a:r>
              <a:rPr lang="en-US" altLang="zh-TW" dirty="0"/>
              <a:t>is resumed and run </a:t>
            </a:r>
            <a:r>
              <a:rPr lang="en-US" altLang="zh-TW" dirty="0" smtClean="0"/>
              <a:t>with T</a:t>
            </a:r>
            <a:r>
              <a:rPr lang="en-US" altLang="zh-TW" baseline="-25000" dirty="0" smtClean="0"/>
              <a:t>1</a:t>
            </a:r>
            <a:r>
              <a:rPr lang="en-US" altLang="zh-TW" dirty="0" smtClean="0"/>
              <a:t>’s </a:t>
            </a:r>
            <a:br>
              <a:rPr lang="en-US" altLang="zh-TW" dirty="0" smtClean="0"/>
            </a:br>
            <a:r>
              <a:rPr lang="en-US" altLang="zh-TW" dirty="0" smtClean="0"/>
              <a:t>priority</a:t>
            </a:r>
            <a:r>
              <a:rPr lang="en-US" altLang="zh-TW" dirty="0"/>
              <a:t>)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A0DC7-59DB-4FF4-A98F-253DCA5EE1C1}" type="slidenum">
              <a:rPr lang="zh-TW" altLang="en-US" smtClean="0"/>
              <a:pPr/>
              <a:t>30</a:t>
            </a:fld>
            <a:endParaRPr lang="zh-TW" altLang="zh-TW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7824" y="2604132"/>
            <a:ext cx="6048672" cy="3417156"/>
          </a:xfrm>
          <a:prstGeom prst="rect">
            <a:avLst/>
          </a:prstGeom>
        </p:spPr>
      </p:pic>
      <p:cxnSp>
        <p:nvCxnSpPr>
          <p:cNvPr id="7" name="直線單箭頭接點 6"/>
          <p:cNvCxnSpPr/>
          <p:nvPr/>
        </p:nvCxnSpPr>
        <p:spPr bwMode="auto">
          <a:xfrm>
            <a:off x="2339752" y="1556792"/>
            <a:ext cx="2448272" cy="22322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文字方塊 7"/>
          <p:cNvSpPr txBox="1"/>
          <p:nvPr/>
        </p:nvSpPr>
        <p:spPr>
          <a:xfrm>
            <a:off x="395536" y="5301208"/>
            <a:ext cx="31384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>
                <a:latin typeface="+mn-lt"/>
              </a:rPr>
              <a:t>T</a:t>
            </a:r>
            <a:r>
              <a:rPr lang="en-US" altLang="zh-TW" sz="2000" baseline="-25000" dirty="0" smtClean="0">
                <a:latin typeface="+mn-lt"/>
              </a:rPr>
              <a:t>1</a:t>
            </a:r>
            <a:r>
              <a:rPr lang="en-US" altLang="zh-TW" sz="2000" dirty="0" smtClean="0">
                <a:latin typeface="+mn-lt"/>
              </a:rPr>
              <a:t> needing </a:t>
            </a:r>
            <a:r>
              <a:rPr lang="en-US" altLang="zh-TW" sz="2000" dirty="0">
                <a:latin typeface="+mn-lt"/>
              </a:rPr>
              <a:t>M resources may be blocked M times</a:t>
            </a:r>
            <a:endParaRPr lang="zh-TW" altLang="en-US" sz="20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639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Solution 3: Priority </a:t>
            </a:r>
            <a:r>
              <a:rPr lang="en-US" altLang="zh-TW" dirty="0"/>
              <a:t>Protect Protocol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Also </a:t>
            </a:r>
            <a:r>
              <a:rPr lang="en-US" altLang="zh-TW" dirty="0"/>
              <a:t>called Immediate Priority Ceiling Protocol</a:t>
            </a:r>
            <a:endParaRPr lang="en-US" altLang="zh-TW" dirty="0" smtClean="0"/>
          </a:p>
          <a:p>
            <a:r>
              <a:rPr lang="en-US" altLang="zh-TW" dirty="0" smtClean="0"/>
              <a:t>Each </a:t>
            </a:r>
            <a:r>
              <a:rPr lang="en-US" altLang="zh-TW" dirty="0" err="1" smtClean="0"/>
              <a:t>mutex</a:t>
            </a:r>
            <a:r>
              <a:rPr lang="en-US" altLang="zh-TW" dirty="0" smtClean="0"/>
              <a:t> S has </a:t>
            </a:r>
            <a:r>
              <a:rPr lang="en-US" altLang="zh-TW" dirty="0"/>
              <a:t>a static </a:t>
            </a:r>
            <a:r>
              <a:rPr lang="en-US" altLang="zh-TW" dirty="0">
                <a:solidFill>
                  <a:srgbClr val="FF0000"/>
                </a:solidFill>
              </a:rPr>
              <a:t>ceiling</a:t>
            </a:r>
            <a:r>
              <a:rPr lang="en-US" altLang="zh-TW" dirty="0"/>
              <a:t> </a:t>
            </a:r>
            <a:r>
              <a:rPr lang="en-US" altLang="zh-TW" dirty="0" smtClean="0"/>
              <a:t>value, which is </a:t>
            </a:r>
            <a:r>
              <a:rPr lang="en-US" altLang="zh-TW" dirty="0"/>
              <a:t>the </a:t>
            </a:r>
            <a:r>
              <a:rPr lang="en-US" altLang="zh-TW" dirty="0" smtClean="0"/>
              <a:t>maximum priority </a:t>
            </a:r>
            <a:r>
              <a:rPr lang="en-US" altLang="zh-TW" dirty="0"/>
              <a:t>of the </a:t>
            </a:r>
            <a:r>
              <a:rPr lang="en-US" altLang="zh-TW" dirty="0" smtClean="0"/>
              <a:t>tasks that may lock it</a:t>
            </a:r>
            <a:endParaRPr lang="en-US" altLang="zh-TW" dirty="0"/>
          </a:p>
          <a:p>
            <a:r>
              <a:rPr lang="en-US" altLang="zh-TW" dirty="0" smtClean="0"/>
              <a:t>Whenever </a:t>
            </a:r>
            <a:r>
              <a:rPr lang="en-US" altLang="zh-TW" dirty="0"/>
              <a:t>a task succeeds in holding </a:t>
            </a:r>
            <a:r>
              <a:rPr lang="en-US" altLang="zh-TW" dirty="0" smtClean="0"/>
              <a:t>S, its </a:t>
            </a:r>
            <a:r>
              <a:rPr lang="en-US" altLang="zh-TW" dirty="0"/>
              <a:t>priority is changed dynamically to the maximum </a:t>
            </a:r>
            <a:r>
              <a:rPr lang="en-US" altLang="zh-TW" dirty="0" smtClean="0"/>
              <a:t>of its </a:t>
            </a:r>
            <a:r>
              <a:rPr lang="en-US" altLang="zh-TW" dirty="0"/>
              <a:t>current priority and </a:t>
            </a:r>
            <a:r>
              <a:rPr lang="en-US" altLang="zh-TW" dirty="0" smtClean="0"/>
              <a:t>ceiling of S</a:t>
            </a:r>
          </a:p>
          <a:p>
            <a:pPr lvl="1"/>
            <a:r>
              <a:rPr lang="en-US" altLang="zh-TW" dirty="0" smtClean="0"/>
              <a:t>No other task that wants to lock the </a:t>
            </a:r>
            <a:r>
              <a:rPr lang="en-US" altLang="zh-TW" dirty="0" err="1" smtClean="0"/>
              <a:t>mutex</a:t>
            </a:r>
            <a:r>
              <a:rPr lang="en-US" altLang="zh-TW" dirty="0" smtClean="0"/>
              <a:t> has a higher priority that can block this task</a:t>
            </a:r>
          </a:p>
          <a:p>
            <a:r>
              <a:rPr lang="en-US" altLang="zh-TW" dirty="0" smtClean="0"/>
              <a:t>More complex protocol if multiple resources are to be shared</a:t>
            </a: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A0DC7-59DB-4FF4-A98F-253DCA5EE1C1}" type="slidenum">
              <a:rPr lang="zh-TW" altLang="en-US" smtClean="0"/>
              <a:pPr/>
              <a:t>31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292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Outline</a:t>
            </a:r>
          </a:p>
        </p:txBody>
      </p:sp>
      <p:sp>
        <p:nvSpPr>
          <p:cNvPr id="1233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Introduction to task synchronization </a:t>
            </a:r>
          </a:p>
          <a:p>
            <a:r>
              <a:rPr lang="en-US" altLang="zh-TW" dirty="0" smtClean="0"/>
              <a:t>MQX events</a:t>
            </a:r>
            <a:endParaRPr lang="en-US" altLang="zh-TW" dirty="0"/>
          </a:p>
          <a:p>
            <a:r>
              <a:rPr lang="en-US" altLang="zh-TW" dirty="0" smtClean="0"/>
              <a:t>MQX </a:t>
            </a:r>
            <a:r>
              <a:rPr lang="en-US" altLang="zh-TW" dirty="0" err="1" smtClean="0"/>
              <a:t>mutex</a:t>
            </a:r>
            <a:endParaRPr lang="en-US" altLang="zh-TW" dirty="0"/>
          </a:p>
          <a:p>
            <a:r>
              <a:rPr lang="en-US" altLang="zh-TW" dirty="0" smtClean="0">
                <a:solidFill>
                  <a:srgbClr val="FF0000"/>
                </a:solidFill>
              </a:rPr>
              <a:t>MQX semaphores</a:t>
            </a:r>
            <a:endParaRPr lang="en-US" altLang="zh-TW" dirty="0">
              <a:solidFill>
                <a:srgbClr val="FF0000"/>
              </a:solidFill>
            </a:endParaRPr>
          </a:p>
          <a:p>
            <a:endParaRPr lang="en-US" altLang="zh-TW" dirty="0">
              <a:solidFill>
                <a:srgbClr val="FF0000"/>
              </a:solidFill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A0DC7-59DB-4FF4-A98F-253DCA5EE1C1}" type="slidenum">
              <a:rPr lang="zh-TW" altLang="en-US" smtClean="0"/>
              <a:pPr/>
              <a:t>32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70679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200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Semaphores</a:t>
            </a:r>
            <a:endParaRPr lang="en-US" altLang="zh-TW"/>
          </a:p>
        </p:txBody>
      </p:sp>
      <p:sp>
        <p:nvSpPr>
          <p:cNvPr id="115200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Semaphores are used to:</a:t>
            </a:r>
          </a:p>
          <a:p>
            <a:pPr lvl="1"/>
            <a:r>
              <a:rPr lang="en-US" altLang="zh-TW" dirty="0" smtClean="0"/>
              <a:t>Control access to a shared resource (mutual exclusion)</a:t>
            </a:r>
          </a:p>
          <a:p>
            <a:pPr lvl="1"/>
            <a:r>
              <a:rPr lang="en-US" altLang="zh-TW" dirty="0" smtClean="0"/>
              <a:t>Signal the occurrence of an event</a:t>
            </a:r>
          </a:p>
          <a:p>
            <a:pPr lvl="1"/>
            <a:r>
              <a:rPr lang="en-US" altLang="zh-TW" dirty="0" smtClean="0"/>
              <a:t>Allow two tasks to synchronize their activities</a:t>
            </a:r>
          </a:p>
          <a:p>
            <a:r>
              <a:rPr lang="en-US" altLang="zh-TW" dirty="0" smtClean="0"/>
              <a:t>Basic idea</a:t>
            </a:r>
          </a:p>
          <a:p>
            <a:pPr lvl="1"/>
            <a:r>
              <a:rPr lang="en-US" altLang="zh-TW" dirty="0" smtClean="0"/>
              <a:t>A semaphore contains a number of tokens. Your code needs to acquire one in order to continue execution </a:t>
            </a:r>
          </a:p>
          <a:p>
            <a:pPr lvl="1"/>
            <a:r>
              <a:rPr lang="en-US" altLang="zh-TW" dirty="0" smtClean="0"/>
              <a:t>If all the tokens of the semaphore are used, the requesting task is suspended until some tokens are released by their current owners</a:t>
            </a:r>
            <a:endParaRPr lang="en-US" altLang="zh-TW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A0DC7-59DB-4FF4-A98F-253DCA5EE1C1}" type="slidenum">
              <a:rPr lang="zh-TW" altLang="en-US" smtClean="0"/>
              <a:pPr/>
              <a:t>33</a:t>
            </a:fld>
            <a:endParaRPr lang="zh-TW" altLang="zh-TW"/>
          </a:p>
        </p:txBody>
      </p:sp>
      <p:pic>
        <p:nvPicPr>
          <p:cNvPr id="1152004" name="Picture 4" descr="MCj0442136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795837"/>
            <a:ext cx="1289050" cy="1296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61692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520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520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52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05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How Semaphores Work?</a:t>
            </a:r>
            <a:endParaRPr lang="en-US" altLang="zh-TW"/>
          </a:p>
        </p:txBody>
      </p:sp>
      <p:sp>
        <p:nvSpPr>
          <p:cNvPr id="1154056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A semaphore has:</a:t>
            </a:r>
          </a:p>
          <a:p>
            <a:pPr lvl="1"/>
            <a:r>
              <a:rPr lang="en-US" altLang="zh-TW" dirty="0" smtClean="0">
                <a:solidFill>
                  <a:srgbClr val="FF0000"/>
                </a:solidFill>
              </a:rPr>
              <a:t>Counter</a:t>
            </a:r>
            <a:r>
              <a:rPr lang="en-US" altLang="zh-TW" dirty="0" smtClean="0"/>
              <a:t>: maximum number of concurrent accesses</a:t>
            </a:r>
          </a:p>
          <a:p>
            <a:pPr lvl="1"/>
            <a:r>
              <a:rPr lang="en-US" altLang="zh-TW" dirty="0" smtClean="0">
                <a:solidFill>
                  <a:srgbClr val="FF0000"/>
                </a:solidFill>
              </a:rPr>
              <a:t>Queue</a:t>
            </a:r>
            <a:r>
              <a:rPr lang="en-US" altLang="zh-TW" dirty="0" smtClean="0"/>
              <a:t>: for tasks that wait for access</a:t>
            </a:r>
          </a:p>
          <a:p>
            <a:r>
              <a:rPr lang="en-US" altLang="zh-TW" dirty="0" smtClean="0"/>
              <a:t>If a task requests (waits for) a semaphore</a:t>
            </a:r>
          </a:p>
          <a:p>
            <a:pPr lvl="1"/>
            <a:r>
              <a:rPr lang="en-US" altLang="zh-TW" dirty="0" smtClean="0"/>
              <a:t>if counter &gt; 0, then (1) the counter is decremented by 1, and (2) task gets the semaphore and proceed to do work</a:t>
            </a:r>
          </a:p>
          <a:p>
            <a:pPr lvl="1"/>
            <a:r>
              <a:rPr lang="en-US" altLang="zh-TW" dirty="0" smtClean="0"/>
              <a:t>Else task is blocked and put in the queue</a:t>
            </a:r>
          </a:p>
          <a:p>
            <a:r>
              <a:rPr lang="en-US" altLang="zh-TW" dirty="0" smtClean="0"/>
              <a:t>If a task releases (posts) a semaphore</a:t>
            </a:r>
          </a:p>
          <a:p>
            <a:pPr lvl="1"/>
            <a:r>
              <a:rPr lang="en-US" altLang="zh-TW" dirty="0" smtClean="0"/>
              <a:t>if there are tasks in the semaphore queue, then appropriate task is readied, according to queuing policy</a:t>
            </a:r>
          </a:p>
          <a:p>
            <a:pPr lvl="1"/>
            <a:r>
              <a:rPr lang="en-US" altLang="zh-TW" dirty="0" smtClean="0"/>
              <a:t>Else counter is incremented by 1</a:t>
            </a:r>
            <a:endParaRPr lang="en-US" altLang="zh-TW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A0DC7-59DB-4FF4-A98F-253DCA5EE1C1}" type="slidenum">
              <a:rPr lang="zh-TW" altLang="en-US" smtClean="0"/>
              <a:pPr/>
              <a:t>34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2480310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1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Example of Semaphores</a:t>
            </a:r>
          </a:p>
        </p:txBody>
      </p:sp>
      <p:sp>
        <p:nvSpPr>
          <p:cNvPr id="1211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Multiple </a:t>
            </a:r>
            <a:r>
              <a:rPr lang="en-US" altLang="zh-TW" dirty="0"/>
              <a:t>tasks </a:t>
            </a:r>
            <a:r>
              <a:rPr lang="en-US" altLang="zh-TW" dirty="0" smtClean="0"/>
              <a:t>write </a:t>
            </a:r>
            <a:r>
              <a:rPr lang="en-US" altLang="zh-TW" dirty="0"/>
              <a:t>to and read </a:t>
            </a:r>
            <a:r>
              <a:rPr lang="en-US" altLang="zh-TW" dirty="0" smtClean="0"/>
              <a:t>from a </a:t>
            </a:r>
            <a:r>
              <a:rPr lang="en-US" altLang="zh-TW" dirty="0" smtClean="0"/>
              <a:t>FIFO queue </a:t>
            </a:r>
            <a:endParaRPr lang="en-US" altLang="zh-TW" dirty="0"/>
          </a:p>
          <a:p>
            <a:pPr lvl="1"/>
            <a:r>
              <a:rPr lang="en-US" altLang="zh-TW" dirty="0"/>
              <a:t>Mutual exclusion is required </a:t>
            </a:r>
            <a:r>
              <a:rPr lang="en-US" altLang="zh-TW" dirty="0" smtClean="0"/>
              <a:t>for updating the </a:t>
            </a:r>
            <a:r>
              <a:rPr lang="en-US" altLang="zh-TW" dirty="0" smtClean="0"/>
              <a:t>FIFO index</a:t>
            </a:r>
            <a:endParaRPr lang="en-US" altLang="zh-TW" dirty="0"/>
          </a:p>
          <a:p>
            <a:pPr lvl="1"/>
            <a:r>
              <a:rPr lang="en-US" altLang="zh-TW" dirty="0" smtClean="0"/>
              <a:t>Synchronization </a:t>
            </a:r>
            <a:r>
              <a:rPr lang="en-US" altLang="zh-TW" dirty="0"/>
              <a:t>is required to block </a:t>
            </a:r>
            <a:r>
              <a:rPr lang="en-US" altLang="zh-TW" dirty="0" smtClean="0"/>
              <a:t>writing </a:t>
            </a:r>
            <a:r>
              <a:rPr lang="en-US" altLang="zh-TW" dirty="0"/>
              <a:t>tasks when </a:t>
            </a:r>
            <a:r>
              <a:rPr lang="en-US" altLang="zh-TW" dirty="0" smtClean="0"/>
              <a:t>FIFO </a:t>
            </a:r>
            <a:r>
              <a:rPr lang="en-US" altLang="zh-TW" dirty="0"/>
              <a:t>is full, and to block </a:t>
            </a:r>
            <a:r>
              <a:rPr lang="en-US" altLang="zh-TW" dirty="0" smtClean="0"/>
              <a:t>reading </a:t>
            </a:r>
            <a:r>
              <a:rPr lang="en-US" altLang="zh-TW" dirty="0"/>
              <a:t>tasks when </a:t>
            </a:r>
            <a:r>
              <a:rPr lang="en-US" altLang="zh-TW" dirty="0" smtClean="0"/>
              <a:t>FIFO </a:t>
            </a:r>
            <a:r>
              <a:rPr lang="en-US" altLang="zh-TW" dirty="0"/>
              <a:t>is </a:t>
            </a:r>
            <a:r>
              <a:rPr lang="en-US" altLang="zh-TW" dirty="0" smtClean="0"/>
              <a:t>empty </a:t>
            </a:r>
            <a:endParaRPr lang="en-US" altLang="zh-TW" dirty="0"/>
          </a:p>
          <a:p>
            <a:r>
              <a:rPr lang="en-US" altLang="zh-TW" dirty="0"/>
              <a:t>Three semaphores are used:</a:t>
            </a:r>
          </a:p>
          <a:p>
            <a:pPr lvl="1"/>
            <a:r>
              <a:rPr lang="en-US" altLang="zh-TW" i="1" dirty="0" smtClean="0"/>
              <a:t>Index</a:t>
            </a:r>
            <a:r>
              <a:rPr lang="en-US" altLang="zh-TW" dirty="0" smtClean="0"/>
              <a:t>: </a:t>
            </a:r>
            <a:r>
              <a:rPr lang="en-US" altLang="zh-TW" dirty="0"/>
              <a:t>for mutual exclusion on </a:t>
            </a:r>
            <a:r>
              <a:rPr lang="en-US" altLang="zh-TW" dirty="0" smtClean="0"/>
              <a:t>FIFO read/write index</a:t>
            </a:r>
            <a:endParaRPr lang="en-US" altLang="zh-TW" dirty="0"/>
          </a:p>
          <a:p>
            <a:pPr lvl="1"/>
            <a:r>
              <a:rPr lang="en-US" altLang="zh-TW" i="1" dirty="0" smtClean="0"/>
              <a:t>Read</a:t>
            </a:r>
            <a:r>
              <a:rPr lang="en-US" altLang="zh-TW" dirty="0" smtClean="0"/>
              <a:t>: to </a:t>
            </a:r>
            <a:r>
              <a:rPr lang="en-US" altLang="zh-TW" dirty="0" smtClean="0"/>
              <a:t>notify </a:t>
            </a:r>
            <a:r>
              <a:rPr lang="en-US" altLang="zh-TW" dirty="0" smtClean="0"/>
              <a:t>readers for # of full entries</a:t>
            </a:r>
            <a:endParaRPr lang="en-US" altLang="zh-TW" dirty="0"/>
          </a:p>
          <a:p>
            <a:pPr lvl="1"/>
            <a:r>
              <a:rPr lang="en-US" altLang="zh-TW" i="1" dirty="0" smtClean="0"/>
              <a:t>Write</a:t>
            </a:r>
            <a:r>
              <a:rPr lang="en-US" altLang="zh-TW" dirty="0" smtClean="0"/>
              <a:t>: to </a:t>
            </a:r>
            <a:r>
              <a:rPr lang="en-US" altLang="zh-TW" dirty="0" smtClean="0"/>
              <a:t>notify </a:t>
            </a:r>
            <a:r>
              <a:rPr lang="en-US" altLang="zh-TW" dirty="0" smtClean="0"/>
              <a:t>writers for # of empty entries</a:t>
            </a:r>
            <a:endParaRPr lang="en-US" altLang="zh-TW" dirty="0"/>
          </a:p>
          <a:p>
            <a:r>
              <a:rPr lang="en-US" altLang="zh-TW" dirty="0"/>
              <a:t>Three tasks: Main, Read, Write</a:t>
            </a:r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A0DC7-59DB-4FF4-A98F-253DCA5EE1C1}" type="slidenum">
              <a:rPr lang="zh-TW" altLang="en-US" smtClean="0"/>
              <a:pPr/>
              <a:t>35</a:t>
            </a:fld>
            <a:endParaRPr lang="zh-TW" altLang="zh-TW"/>
          </a:p>
        </p:txBody>
      </p:sp>
      <p:sp>
        <p:nvSpPr>
          <p:cNvPr id="3" name="矩形 2"/>
          <p:cNvSpPr/>
          <p:nvPr/>
        </p:nvSpPr>
        <p:spPr bwMode="auto">
          <a:xfrm>
            <a:off x="1907704" y="5301208"/>
            <a:ext cx="360040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標楷體" panose="03000509000000000000" pitchFamily="65" charset="-120"/>
            </a:endParaRPr>
          </a:p>
        </p:txBody>
      </p:sp>
      <p:sp>
        <p:nvSpPr>
          <p:cNvPr id="6" name="矩形 5"/>
          <p:cNvSpPr/>
          <p:nvPr/>
        </p:nvSpPr>
        <p:spPr bwMode="auto">
          <a:xfrm>
            <a:off x="2267744" y="5301208"/>
            <a:ext cx="360040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標楷體" panose="03000509000000000000" pitchFamily="65" charset="-120"/>
            </a:endParaRPr>
          </a:p>
        </p:txBody>
      </p:sp>
      <p:sp>
        <p:nvSpPr>
          <p:cNvPr id="7" name="矩形 6"/>
          <p:cNvSpPr/>
          <p:nvPr/>
        </p:nvSpPr>
        <p:spPr bwMode="auto">
          <a:xfrm>
            <a:off x="2627784" y="5301208"/>
            <a:ext cx="360040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標楷體" panose="03000509000000000000" pitchFamily="65" charset="-120"/>
            </a:endParaRPr>
          </a:p>
        </p:txBody>
      </p:sp>
      <p:sp>
        <p:nvSpPr>
          <p:cNvPr id="8" name="矩形 7"/>
          <p:cNvSpPr/>
          <p:nvPr/>
        </p:nvSpPr>
        <p:spPr bwMode="auto">
          <a:xfrm>
            <a:off x="2987824" y="5301208"/>
            <a:ext cx="360040" cy="36004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標楷體" panose="03000509000000000000" pitchFamily="65" charset="-120"/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3347864" y="5301208"/>
            <a:ext cx="360040" cy="36004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標楷體" panose="03000509000000000000" pitchFamily="65" charset="-120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3707904" y="5301208"/>
            <a:ext cx="360040" cy="36004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標楷體" panose="03000509000000000000" pitchFamily="65" charset="-120"/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4067944" y="5301208"/>
            <a:ext cx="360040" cy="36004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標楷體" panose="03000509000000000000" pitchFamily="65" charset="-120"/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4427984" y="5301208"/>
            <a:ext cx="360040" cy="36004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標楷體" panose="03000509000000000000" pitchFamily="65" charset="-120"/>
            </a:endParaRPr>
          </a:p>
        </p:txBody>
      </p:sp>
      <p:sp>
        <p:nvSpPr>
          <p:cNvPr id="13" name="矩形 12"/>
          <p:cNvSpPr/>
          <p:nvPr/>
        </p:nvSpPr>
        <p:spPr bwMode="auto">
          <a:xfrm>
            <a:off x="4788024" y="5301208"/>
            <a:ext cx="360040" cy="36004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標楷體" panose="03000509000000000000" pitchFamily="65" charset="-120"/>
            </a:endParaRPr>
          </a:p>
        </p:txBody>
      </p:sp>
      <p:sp>
        <p:nvSpPr>
          <p:cNvPr id="14" name="矩形 13"/>
          <p:cNvSpPr/>
          <p:nvPr/>
        </p:nvSpPr>
        <p:spPr bwMode="auto">
          <a:xfrm>
            <a:off x="5148064" y="5301208"/>
            <a:ext cx="360040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標楷體" panose="03000509000000000000" pitchFamily="65" charset="-120"/>
            </a:endParaRPr>
          </a:p>
        </p:txBody>
      </p:sp>
      <p:sp>
        <p:nvSpPr>
          <p:cNvPr id="15" name="矩形 14"/>
          <p:cNvSpPr/>
          <p:nvPr/>
        </p:nvSpPr>
        <p:spPr bwMode="auto">
          <a:xfrm>
            <a:off x="5508104" y="5301208"/>
            <a:ext cx="360040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標楷體" panose="03000509000000000000" pitchFamily="65" charset="-120"/>
            </a:endParaRPr>
          </a:p>
        </p:txBody>
      </p:sp>
      <p:sp>
        <p:nvSpPr>
          <p:cNvPr id="16" name="矩形 15"/>
          <p:cNvSpPr/>
          <p:nvPr/>
        </p:nvSpPr>
        <p:spPr bwMode="auto">
          <a:xfrm>
            <a:off x="5868144" y="5301208"/>
            <a:ext cx="360040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標楷體" panose="03000509000000000000" pitchFamily="65" charset="-120"/>
            </a:endParaRPr>
          </a:p>
        </p:txBody>
      </p:sp>
      <p:sp>
        <p:nvSpPr>
          <p:cNvPr id="17" name="矩形 16"/>
          <p:cNvSpPr/>
          <p:nvPr/>
        </p:nvSpPr>
        <p:spPr bwMode="auto">
          <a:xfrm>
            <a:off x="6228184" y="5301208"/>
            <a:ext cx="360040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標楷體" panose="03000509000000000000" pitchFamily="65" charset="-120"/>
            </a:endParaRPr>
          </a:p>
        </p:txBody>
      </p:sp>
      <p:sp>
        <p:nvSpPr>
          <p:cNvPr id="18" name="矩形 17"/>
          <p:cNvSpPr/>
          <p:nvPr/>
        </p:nvSpPr>
        <p:spPr bwMode="auto">
          <a:xfrm>
            <a:off x="6588224" y="5301208"/>
            <a:ext cx="360040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標楷體" panose="03000509000000000000" pitchFamily="65" charset="-120"/>
            </a:endParaRPr>
          </a:p>
        </p:txBody>
      </p:sp>
      <p:cxnSp>
        <p:nvCxnSpPr>
          <p:cNvPr id="5" name="肘形接點 4"/>
          <p:cNvCxnSpPr>
            <a:stCxn id="8" idx="0"/>
          </p:cNvCxnSpPr>
          <p:nvPr/>
        </p:nvCxnSpPr>
        <p:spPr bwMode="auto">
          <a:xfrm rot="5400000" flipH="1" flipV="1">
            <a:off x="4373978" y="3807042"/>
            <a:ext cx="288032" cy="2700300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肘形接點 26"/>
          <p:cNvCxnSpPr>
            <a:stCxn id="14" idx="2"/>
          </p:cNvCxnSpPr>
          <p:nvPr/>
        </p:nvCxnSpPr>
        <p:spPr bwMode="auto">
          <a:xfrm rot="5400000">
            <a:off x="4103948" y="4725144"/>
            <a:ext cx="288032" cy="2160240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文字方塊 27"/>
          <p:cNvSpPr txBox="1"/>
          <p:nvPr/>
        </p:nvSpPr>
        <p:spPr>
          <a:xfrm>
            <a:off x="5868144" y="4797152"/>
            <a:ext cx="13272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latin typeface="+mn-lt"/>
              </a:rPr>
              <a:t>Read index</a:t>
            </a:r>
            <a:endParaRPr lang="zh-TW" altLang="en-US" sz="2000" dirty="0" smtClean="0">
              <a:latin typeface="+mn-lt"/>
            </a:endParaRPr>
          </a:p>
        </p:txBody>
      </p:sp>
      <p:sp>
        <p:nvSpPr>
          <p:cNvPr id="31" name="文字方塊 30"/>
          <p:cNvSpPr txBox="1"/>
          <p:nvPr/>
        </p:nvSpPr>
        <p:spPr>
          <a:xfrm>
            <a:off x="1816673" y="5733256"/>
            <a:ext cx="13871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latin typeface="+mn-lt"/>
              </a:rPr>
              <a:t>Write index</a:t>
            </a:r>
            <a:endParaRPr lang="zh-TW" altLang="en-US" sz="2000" dirty="0" smtClean="0">
              <a:latin typeface="+mn-lt"/>
            </a:endParaRPr>
          </a:p>
        </p:txBody>
      </p:sp>
      <p:sp>
        <p:nvSpPr>
          <p:cNvPr id="29" name="橢圓 28"/>
          <p:cNvSpPr/>
          <p:nvPr/>
        </p:nvSpPr>
        <p:spPr bwMode="auto">
          <a:xfrm>
            <a:off x="398958" y="5013176"/>
            <a:ext cx="1391223" cy="432048"/>
          </a:xfrm>
          <a:prstGeom prst="ellipse">
            <a:avLst/>
          </a:prstGeom>
          <a:solidFill>
            <a:srgbClr val="99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j-ea"/>
              </a:rPr>
              <a:t>Writer</a:t>
            </a:r>
            <a:endParaRPr kumimoji="0" lang="zh-TW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+mj-ea"/>
            </a:endParaRPr>
          </a:p>
        </p:txBody>
      </p:sp>
      <p:sp>
        <p:nvSpPr>
          <p:cNvPr id="33" name="橢圓 32"/>
          <p:cNvSpPr/>
          <p:nvPr/>
        </p:nvSpPr>
        <p:spPr bwMode="auto">
          <a:xfrm>
            <a:off x="398958" y="5589240"/>
            <a:ext cx="1391223" cy="432048"/>
          </a:xfrm>
          <a:prstGeom prst="ellipse">
            <a:avLst/>
          </a:prstGeom>
          <a:solidFill>
            <a:srgbClr val="99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j-ea"/>
              </a:rPr>
              <a:t>Writer</a:t>
            </a:r>
            <a:endParaRPr kumimoji="0" lang="zh-TW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+mj-ea"/>
            </a:endParaRPr>
          </a:p>
        </p:txBody>
      </p:sp>
      <p:sp>
        <p:nvSpPr>
          <p:cNvPr id="34" name="橢圓 33"/>
          <p:cNvSpPr/>
          <p:nvPr/>
        </p:nvSpPr>
        <p:spPr bwMode="auto">
          <a:xfrm>
            <a:off x="7213225" y="4941168"/>
            <a:ext cx="1391223" cy="432048"/>
          </a:xfrm>
          <a:prstGeom prst="ellipse">
            <a:avLst/>
          </a:prstGeom>
          <a:solidFill>
            <a:srgbClr val="99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j-ea"/>
              </a:rPr>
              <a:t>Reader</a:t>
            </a:r>
            <a:endParaRPr kumimoji="0" lang="zh-TW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+mj-ea"/>
            </a:endParaRPr>
          </a:p>
        </p:txBody>
      </p:sp>
      <p:sp>
        <p:nvSpPr>
          <p:cNvPr id="35" name="橢圓 34"/>
          <p:cNvSpPr/>
          <p:nvPr/>
        </p:nvSpPr>
        <p:spPr bwMode="auto">
          <a:xfrm>
            <a:off x="7213225" y="5517232"/>
            <a:ext cx="1391223" cy="432048"/>
          </a:xfrm>
          <a:prstGeom prst="ellipse">
            <a:avLst/>
          </a:prstGeom>
          <a:solidFill>
            <a:srgbClr val="99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j-ea"/>
              </a:rPr>
              <a:t>Reader</a:t>
            </a:r>
            <a:endParaRPr kumimoji="0" lang="zh-TW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03520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4466" name="標題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Example of Semaphores</a:t>
            </a:r>
            <a:endParaRPr lang="zh-TW" altLang="en-US" sz="1800"/>
          </a:p>
        </p:txBody>
      </p:sp>
      <p:graphicFrame>
        <p:nvGraphicFramePr>
          <p:cNvPr id="1214474" name="Group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254374"/>
              </p:ext>
            </p:extLst>
          </p:nvPr>
        </p:nvGraphicFramePr>
        <p:xfrm>
          <a:off x="468313" y="1412776"/>
          <a:ext cx="8353425" cy="4328160"/>
        </p:xfrm>
        <a:graphic>
          <a:graphicData uri="http://schemas.openxmlformats.org/drawingml/2006/table">
            <a:tbl>
              <a:tblPr/>
              <a:tblGrid>
                <a:gridCol w="8353425"/>
              </a:tblGrid>
              <a:tr h="417671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#define MAIN_TASK 5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#define WRITE_TASK 6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#define READ_TASK 7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#define ARRAY_SIZE 5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#define NUM_WRITERS 2 // 2 writers, 1 reader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typedef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struct</a:t>
                      </a:r>
                      <a:endParaRPr kumimoji="1" lang="en-US" altLang="zh-TW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標楷體" panose="03000509000000000000" pitchFamily="65" charset="-12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task_id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DATA[ARRAY_SIZE]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uint_32 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READ_INDEX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uint_32 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WRITE_INDEX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} 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SW_FIFO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, _PTR_ SW_FIFO_PTR;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/* Function prototypes */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extern void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main_task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(uint_32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initial_data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extern void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write_task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(uint_32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initial_data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extern void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read_task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(uint_32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initial_data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);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432AF1-3153-4BFC-ABF0-71916461ABBD}" type="slidenum">
              <a:rPr lang="zh-TW" altLang="en-US" smtClean="0"/>
              <a:pPr/>
              <a:t>36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84872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62" name="標題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Example of Semaphores</a:t>
            </a:r>
            <a:endParaRPr lang="zh-TW" altLang="en-US" sz="1800"/>
          </a:p>
        </p:txBody>
      </p:sp>
      <p:graphicFrame>
        <p:nvGraphicFramePr>
          <p:cNvPr id="1218571" name="Group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8625274"/>
              </p:ext>
            </p:extLst>
          </p:nvPr>
        </p:nvGraphicFramePr>
        <p:xfrm>
          <a:off x="468313" y="1484784"/>
          <a:ext cx="8353425" cy="4176713"/>
        </p:xfrm>
        <a:graphic>
          <a:graphicData uri="http://schemas.openxmlformats.org/drawingml/2006/table">
            <a:tbl>
              <a:tblPr/>
              <a:tblGrid>
                <a:gridCol w="8353425"/>
              </a:tblGrid>
              <a:tr h="417671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const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TASK_TEMPLATE_STRUCT 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MQX_template_list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[] =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/* Task Index, Function, Stack, Priority,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  Name, Attributes,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Param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, Time Slice */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{ MAIN_TASK,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main_task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,  2000, 8,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  "main", MQX_AUTO_START_TASK, 0, 0 },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{ WRITE_TASK,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write_task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, 2000, 8,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  "write", 0, 0, 0 },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{ READ_TASK,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read_task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, 2000, 8,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  "read", 0, 0, 0 },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{ 0 }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};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432AF1-3153-4BFC-ABF0-71916461ABBD}" type="slidenum">
              <a:rPr lang="zh-TW" altLang="en-US" smtClean="0"/>
              <a:pPr/>
              <a:t>37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76810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9346" name="標題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Example of Semaphores: Main</a:t>
            </a:r>
            <a:endParaRPr lang="zh-TW" altLang="en-US" sz="1800"/>
          </a:p>
        </p:txBody>
      </p:sp>
      <p:graphicFrame>
        <p:nvGraphicFramePr>
          <p:cNvPr id="1209373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373288"/>
              </p:ext>
            </p:extLst>
          </p:nvPr>
        </p:nvGraphicFramePr>
        <p:xfrm>
          <a:off x="468313" y="1196752"/>
          <a:ext cx="8353425" cy="4632960"/>
        </p:xfrm>
        <a:graphic>
          <a:graphicData uri="http://schemas.openxmlformats.org/drawingml/2006/table">
            <a:tbl>
              <a:tblPr/>
              <a:tblGrid>
                <a:gridCol w="8353425"/>
              </a:tblGrid>
              <a:tr h="417671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SW_FIFO     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fifo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void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main_task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(uint_32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initial_data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)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task_id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task_id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mqx_uint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i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fifo.READ_INDEX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= 0;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fifo.WRITE_INDEX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= 0;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/* Create the semaphores */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if (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sem_create_component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(3,1,6) != MQX_OK)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printf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("\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nCreate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semaphore component failed");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 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task_block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}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if (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sem_create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("sem.write",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ARRAY_SIZE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,0)!=MQX_OK){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printf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("\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nCreating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write semaphore failed");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 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task_block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432AF1-3153-4BFC-ABF0-71916461ABBD}" type="slidenum">
              <a:rPr lang="zh-TW" altLang="en-US" smtClean="0"/>
              <a:pPr/>
              <a:t>38</a:t>
            </a:fld>
            <a:endParaRPr lang="zh-TW" altLang="zh-TW"/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4211638" y="1916832"/>
            <a:ext cx="4824412" cy="1079500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1600" dirty="0">
                <a:latin typeface="Calibri" pitchFamily="34" charset="0"/>
              </a:rPr>
              <a:t>3: Initial number of semaphores that can be created</a:t>
            </a:r>
          </a:p>
          <a:p>
            <a:r>
              <a:rPr lang="en-US" altLang="zh-TW" sz="1600" dirty="0">
                <a:latin typeface="Calibri" pitchFamily="34" charset="0"/>
              </a:rPr>
              <a:t>1: Number of semaphores to be added when the initial number have been created</a:t>
            </a:r>
          </a:p>
          <a:p>
            <a:r>
              <a:rPr lang="en-US" altLang="zh-TW" sz="1600" dirty="0">
                <a:latin typeface="Calibri" pitchFamily="34" charset="0"/>
              </a:rPr>
              <a:t>6: Max. number of semaphores that can be created</a:t>
            </a:r>
          </a:p>
        </p:txBody>
      </p:sp>
      <p:sp>
        <p:nvSpPr>
          <p:cNvPr id="6" name="Line 11"/>
          <p:cNvSpPr>
            <a:spLocks noChangeShapeType="1"/>
          </p:cNvSpPr>
          <p:nvPr/>
        </p:nvSpPr>
        <p:spPr bwMode="auto">
          <a:xfrm flipH="1">
            <a:off x="5148263" y="2996332"/>
            <a:ext cx="144462" cy="431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4364038" y="4005064"/>
            <a:ext cx="3520330" cy="338554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TW" sz="1600" dirty="0" smtClean="0">
                <a:latin typeface="+mn-lt"/>
              </a:rPr>
              <a:t>Initial count of the semaphore and flags</a:t>
            </a:r>
            <a:endParaRPr lang="en-US" altLang="zh-TW" sz="1600" dirty="0">
              <a:latin typeface="+mn-lt"/>
            </a:endParaRPr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 flipH="1">
            <a:off x="5300662" y="4343618"/>
            <a:ext cx="423465" cy="30951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 flipH="1">
            <a:off x="6948262" y="4343618"/>
            <a:ext cx="432049" cy="30951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9512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96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Mutual Exclusion</a:t>
            </a:r>
            <a:endParaRPr lang="zh-TW" altLang="en-US"/>
          </a:p>
        </p:txBody>
      </p:sp>
      <p:sp>
        <p:nvSpPr>
          <p:cNvPr id="11796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Problem: multiple tasks may “simultaneously” need to access the same resource</a:t>
            </a:r>
          </a:p>
          <a:p>
            <a:pPr lvl="1"/>
            <a:r>
              <a:rPr lang="en-US" altLang="zh-TW" dirty="0"/>
              <a:t>Resource may be code, data, peripheral, etc.</a:t>
            </a:r>
          </a:p>
          <a:p>
            <a:pPr lvl="1"/>
            <a:r>
              <a:rPr lang="en-US" altLang="zh-TW" dirty="0"/>
              <a:t>Need to allow the shared resource </a:t>
            </a:r>
            <a:r>
              <a:rPr lang="en-US" altLang="zh-TW" dirty="0" smtClean="0"/>
              <a:t>exclusively </a:t>
            </a:r>
            <a:r>
              <a:rPr lang="en-US" altLang="zh-TW" dirty="0"/>
              <a:t>accessible to only one task at a time</a:t>
            </a:r>
          </a:p>
          <a:p>
            <a:r>
              <a:rPr lang="en-US" altLang="zh-TW" dirty="0"/>
              <a:t>How to do?</a:t>
            </a:r>
          </a:p>
          <a:p>
            <a:pPr lvl="1"/>
            <a:r>
              <a:rPr lang="en-US" altLang="zh-TW" dirty="0"/>
              <a:t>Allowing only one task to lock the resource and the rest have to wait for the resource to be unlocked</a:t>
            </a:r>
          </a:p>
          <a:p>
            <a:pPr lvl="1"/>
            <a:r>
              <a:rPr lang="en-US" altLang="zh-TW" dirty="0"/>
              <a:t>Common mechanisms: lock/unlock, </a:t>
            </a:r>
            <a:r>
              <a:rPr lang="en-US" altLang="zh-TW" dirty="0" err="1"/>
              <a:t>mutex</a:t>
            </a:r>
            <a:r>
              <a:rPr lang="en-US" altLang="zh-TW" dirty="0"/>
              <a:t>, semaphore</a:t>
            </a:r>
          </a:p>
          <a:p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A0DC7-59DB-4FF4-A98F-253DCA5EE1C1}" type="slidenum">
              <a:rPr lang="zh-TW" altLang="en-US" smtClean="0"/>
              <a:pPr/>
              <a:t>3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29821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6514" name="標題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Example of Semaphores: Main</a:t>
            </a:r>
            <a:endParaRPr lang="zh-TW" altLang="en-US" sz="1800"/>
          </a:p>
        </p:txBody>
      </p:sp>
      <p:graphicFrame>
        <p:nvGraphicFramePr>
          <p:cNvPr id="1216532" name="Group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9419216"/>
              </p:ext>
            </p:extLst>
          </p:nvPr>
        </p:nvGraphicFramePr>
        <p:xfrm>
          <a:off x="468313" y="1124744"/>
          <a:ext cx="8353425" cy="4937760"/>
        </p:xfrm>
        <a:graphic>
          <a:graphicData uri="http://schemas.openxmlformats.org/drawingml/2006/table">
            <a:tbl>
              <a:tblPr/>
              <a:tblGrid>
                <a:gridCol w="8353425"/>
              </a:tblGrid>
              <a:tr h="417671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if (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sem_create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("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sem.read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", 0, 0) != MQX_OK)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printf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("\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nCreating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read semaphore failed");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 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task_block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}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if (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sem_create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("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sem.index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", 1, 0) != MQX_OK)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printf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("\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nCreating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index semaphore failed");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 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task_block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}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for (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i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= 0;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i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&lt; NUM_WRITERS;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i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++)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task_id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= 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task_create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(0, WRITE_TASK, 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(uint_32)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i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printf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("\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nwrite_task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created, id 0x%lx",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task_id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}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task_id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= 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task_create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(0,READ_TASK, 0);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printf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("\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nread_task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created, id 0x%lX",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task_id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task_block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432AF1-3153-4BFC-ABF0-71916461ABBD}" type="slidenum">
              <a:rPr lang="zh-TW" altLang="en-US" smtClean="0"/>
              <a:pPr/>
              <a:t>39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79193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Attributes of Semaphores</a:t>
            </a:r>
          </a:p>
        </p:txBody>
      </p:sp>
      <p:sp>
        <p:nvSpPr>
          <p:cNvPr id="32771" name="Rectangle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altLang="zh-TW" dirty="0" smtClean="0"/>
              <a:t>When a task creates a semaphore, it specifies:</a:t>
            </a:r>
          </a:p>
          <a:p>
            <a:pPr>
              <a:spcBef>
                <a:spcPts val="0"/>
              </a:spcBef>
            </a:pPr>
            <a:r>
              <a:rPr lang="en-US" altLang="zh-TW" dirty="0" smtClean="0">
                <a:solidFill>
                  <a:srgbClr val="FF0000"/>
                </a:solidFill>
              </a:rPr>
              <a:t>Count</a:t>
            </a:r>
            <a:r>
              <a:rPr lang="en-US" altLang="zh-TW" dirty="0" smtClean="0"/>
              <a:t>: </a:t>
            </a:r>
            <a:r>
              <a:rPr lang="en-US" altLang="zh-TW" i="1" dirty="0" smtClean="0"/>
              <a:t>initial value </a:t>
            </a:r>
            <a:r>
              <a:rPr lang="en-US" altLang="zh-TW" dirty="0" smtClean="0"/>
              <a:t>for the number of requests that can concurrently have the semaphore</a:t>
            </a:r>
          </a:p>
          <a:p>
            <a:pPr>
              <a:spcBef>
                <a:spcPts val="0"/>
              </a:spcBef>
            </a:pPr>
            <a:r>
              <a:rPr lang="en-US" altLang="zh-TW" dirty="0" smtClean="0">
                <a:solidFill>
                  <a:srgbClr val="FF0000"/>
                </a:solidFill>
              </a:rPr>
              <a:t>Flag</a:t>
            </a:r>
            <a:r>
              <a:rPr lang="en-US" altLang="zh-TW" dirty="0" smtClean="0"/>
              <a:t>: specifying followings </a:t>
            </a:r>
          </a:p>
          <a:p>
            <a:pPr lvl="1">
              <a:spcBef>
                <a:spcPts val="0"/>
              </a:spcBef>
            </a:pPr>
            <a:r>
              <a:rPr lang="en-US" altLang="zh-TW" i="1" dirty="0" smtClean="0"/>
              <a:t>Priority queuing</a:t>
            </a:r>
            <a:r>
              <a:rPr lang="en-US" altLang="zh-TW" dirty="0" smtClean="0"/>
              <a:t>: if specified, the queue of tasks waiting for the semaphore is in priority order, and MQX puts the semaphore to the highest-priority waiting task. Otherwise, use FIFO queue</a:t>
            </a:r>
          </a:p>
          <a:p>
            <a:pPr lvl="1">
              <a:spcBef>
                <a:spcPts val="0"/>
              </a:spcBef>
            </a:pPr>
            <a:r>
              <a:rPr lang="en-US" altLang="zh-TW" i="1" dirty="0" smtClean="0"/>
              <a:t>Priority inheritance</a:t>
            </a:r>
            <a:r>
              <a:rPr lang="en-US" altLang="zh-TW" dirty="0" smtClean="0"/>
              <a:t>: if specified and a higher-priority task is waiting, MQX raises priority of the tasks that have the semaphore to that of the waiting task.</a:t>
            </a:r>
          </a:p>
          <a:p>
            <a:pPr lvl="1">
              <a:spcBef>
                <a:spcPts val="0"/>
              </a:spcBef>
            </a:pPr>
            <a:r>
              <a:rPr lang="en-US" altLang="zh-TW" i="1" dirty="0" smtClean="0"/>
              <a:t>Strictness</a:t>
            </a:r>
            <a:r>
              <a:rPr lang="en-US" altLang="zh-TW" dirty="0" smtClean="0"/>
              <a:t>: if specified, a task must wait for the semaphore, before it can post the semaphore</a:t>
            </a:r>
          </a:p>
        </p:txBody>
      </p:sp>
      <p:sp>
        <p:nvSpPr>
          <p:cNvPr id="32769" name="投影片編號版面配置區 5"/>
          <p:cNvSpPr>
            <a:spLocks noGrp="1"/>
          </p:cNvSpPr>
          <p:nvPr>
            <p:ph type="sldNum" sz="quarter" idx="11"/>
          </p:nvPr>
        </p:nvSpPr>
        <p:spPr>
          <a:xfrm>
            <a:off x="6731000" y="6229350"/>
            <a:ext cx="1905000" cy="457200"/>
          </a:xfrm>
        </p:spPr>
        <p:txBody>
          <a:bodyPr/>
          <a:lstStyle/>
          <a:p>
            <a:fld id="{9488CEDB-79BA-4327-BA64-8853A0BC5F90}" type="slidenum">
              <a:rPr lang="zh-TW" altLang="en-US" smtClean="0"/>
              <a:pPr/>
              <a:t>40</a:t>
            </a:fld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165621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0610" name="標題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Example of Semaphores: Read</a:t>
            </a:r>
            <a:endParaRPr lang="zh-TW" altLang="en-US" sz="1800"/>
          </a:p>
        </p:txBody>
      </p:sp>
      <p:sp>
        <p:nvSpPr>
          <p:cNvPr id="1220611" name="內容版面配置區 2"/>
          <p:cNvSpPr>
            <a:spLocks noGrp="1"/>
          </p:cNvSpPr>
          <p:nvPr>
            <p:ph sz="half" idx="4294967295"/>
          </p:nvPr>
        </p:nvSpPr>
        <p:spPr>
          <a:xfrm>
            <a:off x="0" y="1676400"/>
            <a:ext cx="4013200" cy="4495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1000" b="1"/>
              <a:t> </a:t>
            </a:r>
          </a:p>
        </p:txBody>
      </p:sp>
      <p:graphicFrame>
        <p:nvGraphicFramePr>
          <p:cNvPr id="1220634" name="Group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2150407"/>
              </p:ext>
            </p:extLst>
          </p:nvPr>
        </p:nvGraphicFramePr>
        <p:xfrm>
          <a:off x="395536" y="1340768"/>
          <a:ext cx="8353425" cy="4328160"/>
        </p:xfrm>
        <a:graphic>
          <a:graphicData uri="http://schemas.openxmlformats.org/drawingml/2006/table">
            <a:tbl>
              <a:tblPr/>
              <a:tblGrid>
                <a:gridCol w="8353425"/>
              </a:tblGrid>
              <a:tr h="417671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void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read_task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(uint_32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initial_data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)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pointer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write_sem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read_sem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index_sem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if (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sem_open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("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sem.write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", &amp;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write_sem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) != MQX_OK)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printf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("\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nOpening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write semaphore failed.");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task_block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}                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if (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sem_open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("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sem.index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", &amp;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index_sem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) != MQX_OK)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printf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("\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nOpening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index semaphore failed.");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task_block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}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if (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sem_open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("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sem.read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", &amp;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read_sem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) != MQX_OK)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printf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("\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nOpening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read semaphore failed.");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task_block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432AF1-3153-4BFC-ABF0-71916461ABBD}" type="slidenum">
              <a:rPr lang="zh-TW" altLang="en-US" smtClean="0"/>
              <a:pPr/>
              <a:t>41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35464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2658" name="標題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Example of Semaphores: Read</a:t>
            </a:r>
            <a:endParaRPr lang="zh-TW" altLang="en-US" sz="1800"/>
          </a:p>
        </p:txBody>
      </p:sp>
      <p:sp>
        <p:nvSpPr>
          <p:cNvPr id="1222659" name="內容版面配置區 2"/>
          <p:cNvSpPr>
            <a:spLocks noGrp="1"/>
          </p:cNvSpPr>
          <p:nvPr>
            <p:ph sz="half" idx="4294967295"/>
          </p:nvPr>
        </p:nvSpPr>
        <p:spPr>
          <a:xfrm>
            <a:off x="-36512" y="1604392"/>
            <a:ext cx="4013200" cy="4495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1000" b="1"/>
              <a:t> </a:t>
            </a:r>
          </a:p>
        </p:txBody>
      </p:sp>
      <p:graphicFrame>
        <p:nvGraphicFramePr>
          <p:cNvPr id="1222672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6196650"/>
              </p:ext>
            </p:extLst>
          </p:nvPr>
        </p:nvGraphicFramePr>
        <p:xfrm>
          <a:off x="358776" y="1124744"/>
          <a:ext cx="8424862" cy="4937760"/>
        </p:xfrm>
        <a:graphic>
          <a:graphicData uri="http://schemas.openxmlformats.org/drawingml/2006/table">
            <a:tbl>
              <a:tblPr/>
              <a:tblGrid>
                <a:gridCol w="8424862"/>
              </a:tblGrid>
              <a:tr h="417671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while (TRUE) { /* wait for the semaphores */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if (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sem_wait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read_sem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, 0) != MQX_OK)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printf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("\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nWaiting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for read semaphore failed.");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  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task_block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}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if (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sem_wait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index_sem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,0) != MQX_OK)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printf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("\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nWaiting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for index semaphore failed.");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  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task_block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}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printf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("\n 0x%lx",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fifo.DATA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[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fifo.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READ_INDEX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++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]);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if (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fifo.READ_INDEX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&gt;= ARRAY_SIZE)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fifo.READ_INDEX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= 0;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}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sem_post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index_sem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sem_post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write_sem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);  }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432AF1-3153-4BFC-ABF0-71916461ABBD}" type="slidenum">
              <a:rPr lang="zh-TW" altLang="en-US" smtClean="0"/>
              <a:pPr/>
              <a:t>42</a:t>
            </a:fld>
            <a:endParaRPr lang="zh-TW" altLang="zh-TW"/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4587876" y="2204864"/>
            <a:ext cx="3232744" cy="461665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dirty="0">
                <a:latin typeface="+mn-lt"/>
              </a:rPr>
              <a:t>FIFO queue is not empty</a:t>
            </a:r>
          </a:p>
        </p:txBody>
      </p:sp>
      <p:sp>
        <p:nvSpPr>
          <p:cNvPr id="7" name="Line 13"/>
          <p:cNvSpPr>
            <a:spLocks noChangeShapeType="1"/>
          </p:cNvSpPr>
          <p:nvPr/>
        </p:nvSpPr>
        <p:spPr bwMode="auto">
          <a:xfrm flipH="1">
            <a:off x="1222376" y="2508076"/>
            <a:ext cx="3313112" cy="1444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8" name="AutoShape 14"/>
          <p:cNvSpPr>
            <a:spLocks/>
          </p:cNvSpPr>
          <p:nvPr/>
        </p:nvSpPr>
        <p:spPr bwMode="auto">
          <a:xfrm>
            <a:off x="647701" y="2797001"/>
            <a:ext cx="215900" cy="2592388"/>
          </a:xfrm>
          <a:prstGeom prst="leftBrace">
            <a:avLst>
              <a:gd name="adj1" fmla="val 100061"/>
              <a:gd name="adj2" fmla="val 50000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4638676" y="3356992"/>
            <a:ext cx="3431773" cy="461665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dirty="0">
                <a:latin typeface="+mn-lt"/>
              </a:rPr>
              <a:t>Safe to get data from FIFO</a:t>
            </a:r>
          </a:p>
        </p:txBody>
      </p:sp>
      <p:sp>
        <p:nvSpPr>
          <p:cNvPr id="10" name="Line 16"/>
          <p:cNvSpPr>
            <a:spLocks noChangeShapeType="1"/>
          </p:cNvSpPr>
          <p:nvPr/>
        </p:nvSpPr>
        <p:spPr bwMode="auto">
          <a:xfrm flipH="1">
            <a:off x="1273176" y="3747914"/>
            <a:ext cx="3313112" cy="1444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9303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5730" name="標題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Example of Semaphores: Write</a:t>
            </a:r>
            <a:endParaRPr lang="zh-TW" altLang="en-US" sz="1800"/>
          </a:p>
        </p:txBody>
      </p:sp>
      <p:sp>
        <p:nvSpPr>
          <p:cNvPr id="1225731" name="內容版面配置區 2"/>
          <p:cNvSpPr>
            <a:spLocks noGrp="1"/>
          </p:cNvSpPr>
          <p:nvPr>
            <p:ph sz="half" idx="4294967295"/>
          </p:nvPr>
        </p:nvSpPr>
        <p:spPr>
          <a:xfrm>
            <a:off x="0" y="1676400"/>
            <a:ext cx="4013200" cy="4495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1000" b="1"/>
              <a:t> </a:t>
            </a:r>
          </a:p>
        </p:txBody>
      </p:sp>
      <p:graphicFrame>
        <p:nvGraphicFramePr>
          <p:cNvPr id="1225749" name="Group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095674"/>
              </p:ext>
            </p:extLst>
          </p:nvPr>
        </p:nvGraphicFramePr>
        <p:xfrm>
          <a:off x="395288" y="1333088"/>
          <a:ext cx="8424862" cy="4328160"/>
        </p:xfrm>
        <a:graphic>
          <a:graphicData uri="http://schemas.openxmlformats.org/drawingml/2006/table">
            <a:tbl>
              <a:tblPr/>
              <a:tblGrid>
                <a:gridCol w="8424862"/>
              </a:tblGrid>
              <a:tr h="417671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void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write_task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(uint_32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initial_data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)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pointer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write_sem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read_sem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index_sem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if (_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sem_open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("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sem.write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", &amp;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write_sem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) != MQX_OK)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printf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("\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nOpening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write semaphore failed.");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task_block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}                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if (_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sem_open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("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sem.index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", &amp;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index_sem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) != MQX_OK)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printf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("\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nOpening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index semaphore failed.");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task_block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}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if (_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sem_open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("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sem.read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", &amp;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read_sem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) != MQX_OK)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printf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("\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nOpening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read semaphore failed.");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task_block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432AF1-3153-4BFC-ABF0-71916461ABBD}" type="slidenum">
              <a:rPr lang="zh-TW" altLang="en-US" smtClean="0"/>
              <a:pPr/>
              <a:t>43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93554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7778" name="標題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Example of Semaphores: Write</a:t>
            </a:r>
            <a:endParaRPr lang="zh-TW" altLang="en-US" sz="1800"/>
          </a:p>
        </p:txBody>
      </p:sp>
      <p:sp>
        <p:nvSpPr>
          <p:cNvPr id="1227779" name="內容版面配置區 2"/>
          <p:cNvSpPr>
            <a:spLocks noGrp="1"/>
          </p:cNvSpPr>
          <p:nvPr>
            <p:ph sz="half" idx="4294967295"/>
          </p:nvPr>
        </p:nvSpPr>
        <p:spPr>
          <a:xfrm>
            <a:off x="0" y="1676400"/>
            <a:ext cx="4013200" cy="4495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1000" b="1"/>
              <a:t> </a:t>
            </a:r>
          </a:p>
        </p:txBody>
      </p:sp>
      <p:graphicFrame>
        <p:nvGraphicFramePr>
          <p:cNvPr id="1227792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5027389"/>
              </p:ext>
            </p:extLst>
          </p:nvPr>
        </p:nvGraphicFramePr>
        <p:xfrm>
          <a:off x="395288" y="1124744"/>
          <a:ext cx="8424862" cy="4937760"/>
        </p:xfrm>
        <a:graphic>
          <a:graphicData uri="http://schemas.openxmlformats.org/drawingml/2006/table">
            <a:tbl>
              <a:tblPr/>
              <a:tblGrid>
                <a:gridCol w="8424862"/>
              </a:tblGrid>
              <a:tr h="417671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while (TRUE)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if (_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sem_wait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write_sem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, 0) != MQX_OK)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printf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("\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nWwaiting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for Write semaphore failed");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   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task_block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}                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if (_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sem_wait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index_sem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, 0) != MQX_OK)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printf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("\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nWaiting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for index semaphore failed");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   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task_block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}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fifo.DATA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[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fifo.WRITE_INDEX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++] = 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task_get_id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if (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fifo.WRITE_INDEX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&gt;= ARRAY_SIZE)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fifo.WRITE_INDEX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= 0;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}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sem_post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index_sem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sem_post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read_sem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); }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432AF1-3153-4BFC-ABF0-71916461ABBD}" type="slidenum">
              <a:rPr lang="zh-TW" altLang="en-US" smtClean="0"/>
              <a:pPr/>
              <a:t>44</a:t>
            </a:fld>
            <a:endParaRPr lang="zh-TW" altLang="zh-TW"/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3276600" y="868650"/>
            <a:ext cx="5686300" cy="400110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dirty="0">
                <a:latin typeface="+mn-lt"/>
              </a:rPr>
              <a:t>Can be entered ARRAY_SIZE times w/o being blocked</a:t>
            </a:r>
          </a:p>
        </p:txBody>
      </p:sp>
      <p:sp>
        <p:nvSpPr>
          <p:cNvPr id="7" name="Line 13"/>
          <p:cNvSpPr>
            <a:spLocks noChangeShapeType="1"/>
          </p:cNvSpPr>
          <p:nvPr/>
        </p:nvSpPr>
        <p:spPr bwMode="auto">
          <a:xfrm flipH="1">
            <a:off x="3492823" y="1268760"/>
            <a:ext cx="719137" cy="215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8" name="AutoShape 14"/>
          <p:cNvSpPr>
            <a:spLocks/>
          </p:cNvSpPr>
          <p:nvPr/>
        </p:nvSpPr>
        <p:spPr bwMode="auto">
          <a:xfrm>
            <a:off x="684213" y="2852266"/>
            <a:ext cx="215900" cy="2520950"/>
          </a:xfrm>
          <a:prstGeom prst="leftBrace">
            <a:avLst>
              <a:gd name="adj1" fmla="val 97304"/>
              <a:gd name="adj2" fmla="val 50000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4876896" y="4797152"/>
            <a:ext cx="4159600" cy="400110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dirty="0">
                <a:latin typeface="+mn-lt"/>
              </a:rPr>
              <a:t>Can be </a:t>
            </a:r>
            <a:r>
              <a:rPr lang="en-US" altLang="zh-TW" sz="2000" dirty="0" smtClean="0">
                <a:latin typeface="+mn-lt"/>
              </a:rPr>
              <a:t>done outside of critical section</a:t>
            </a:r>
            <a:endParaRPr lang="en-US" altLang="zh-TW" sz="2000" dirty="0">
              <a:latin typeface="+mn-lt"/>
            </a:endParaRPr>
          </a:p>
        </p:txBody>
      </p:sp>
      <p:sp>
        <p:nvSpPr>
          <p:cNvPr id="10" name="Line 13"/>
          <p:cNvSpPr>
            <a:spLocks noChangeShapeType="1"/>
          </p:cNvSpPr>
          <p:nvPr/>
        </p:nvSpPr>
        <p:spPr bwMode="auto">
          <a:xfrm flipH="1" flipV="1">
            <a:off x="7452319" y="4221088"/>
            <a:ext cx="72007" cy="576064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326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951" name="Rectangle 1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Common Calls to Semaphores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EE305B-C914-42AB-8329-D435686593B5}" type="slidenum">
              <a:rPr lang="zh-TW" altLang="en-US" smtClean="0"/>
              <a:pPr/>
              <a:t>45</a:t>
            </a:fld>
            <a:endParaRPr lang="zh-TW" altLang="zh-TW"/>
          </a:p>
        </p:txBody>
      </p:sp>
      <p:graphicFrame>
        <p:nvGraphicFramePr>
          <p:cNvPr id="1229958" name="Group 13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07074672"/>
              </p:ext>
            </p:extLst>
          </p:nvPr>
        </p:nvGraphicFramePr>
        <p:xfrm>
          <a:off x="385514" y="1196752"/>
          <a:ext cx="8362950" cy="4806954"/>
        </p:xfrm>
        <a:graphic>
          <a:graphicData uri="http://schemas.openxmlformats.org/drawingml/2006/table">
            <a:tbl>
              <a:tblPr/>
              <a:tblGrid>
                <a:gridCol w="3095625"/>
                <a:gridCol w="5267325"/>
              </a:tblGrid>
              <a:tr h="449263">
                <a:tc>
                  <a:txBody>
                    <a:bodyPr/>
                    <a:lstStyle>
                      <a:lvl1pPr marL="342900" indent="-3429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5621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1981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4384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895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352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10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ahoma" panose="020B0604030504040204" pitchFamily="34" charset="0"/>
                        </a:rPr>
                        <a:t>_</a:t>
                      </a:r>
                      <a:r>
                        <a:rPr kumimoji="0" lang="en-US" altLang="zh-TW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ahoma" panose="020B0604030504040204" pitchFamily="34" charset="0"/>
                        </a:rPr>
                        <a:t>sem_close</a:t>
                      </a:r>
                      <a:endParaRPr kumimoji="0" lang="en-US" altLang="zh-TW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  <a:cs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5621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1981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4384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895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352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10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ahoma" panose="020B0604030504040204" pitchFamily="34" charset="0"/>
                        </a:rPr>
                        <a:t>Closes a connection to a semaphore.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>
                      <a:lvl1pPr marL="342900" indent="-3429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5621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1981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4384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895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352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10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ahoma" panose="020B0604030504040204" pitchFamily="34" charset="0"/>
                        </a:rPr>
                        <a:t>_</a:t>
                      </a:r>
                      <a:r>
                        <a:rPr kumimoji="0" lang="en-US" altLang="zh-TW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ahoma" panose="020B0604030504040204" pitchFamily="34" charset="0"/>
                        </a:rPr>
                        <a:t>sem_create</a:t>
                      </a:r>
                      <a:endParaRPr kumimoji="0" lang="en-US" altLang="zh-TW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  <a:cs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5621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1981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4384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895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352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10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ahoma" panose="020B0604030504040204" pitchFamily="34" charset="0"/>
                        </a:rPr>
                        <a:t>Creates a semaphore.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 marL="342900" indent="-3429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5621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1981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4384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895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352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10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ahoma" panose="020B0604030504040204" pitchFamily="34" charset="0"/>
                        </a:rPr>
                        <a:t>_</a:t>
                      </a:r>
                      <a:r>
                        <a:rPr kumimoji="0" lang="en-US" altLang="zh-TW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ahoma" panose="020B0604030504040204" pitchFamily="34" charset="0"/>
                        </a:rPr>
                        <a:t>sem_create_component</a:t>
                      </a:r>
                      <a:endParaRPr kumimoji="0" lang="en-US" altLang="zh-TW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  <a:cs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5621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1981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4384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895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352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10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ahoma" panose="020B0604030504040204" pitchFamily="34" charset="0"/>
                        </a:rPr>
                        <a:t>Creates the semaphore component.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>
                      <a:lvl1pPr marL="342900" indent="-3429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5621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1981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4384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895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352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10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ahoma" panose="020B0604030504040204" pitchFamily="34" charset="0"/>
                        </a:rPr>
                        <a:t>_</a:t>
                      </a:r>
                      <a:r>
                        <a:rPr kumimoji="0" lang="en-US" altLang="zh-TW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ahoma" panose="020B0604030504040204" pitchFamily="34" charset="0"/>
                        </a:rPr>
                        <a:t>sem_destroy</a:t>
                      </a:r>
                      <a:endParaRPr kumimoji="0" lang="en-US" altLang="zh-TW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  <a:cs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5621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1981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4384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895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352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10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ahoma" panose="020B0604030504040204" pitchFamily="34" charset="0"/>
                        </a:rPr>
                        <a:t>Destroys a named semaphore.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>
                      <a:lvl1pPr marL="342900" indent="-3429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5621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1981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4384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895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352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10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ahoma" panose="020B0604030504040204" pitchFamily="34" charset="0"/>
                        </a:rPr>
                        <a:t>_</a:t>
                      </a:r>
                      <a:r>
                        <a:rPr kumimoji="0" lang="en-US" altLang="zh-TW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ahoma" panose="020B0604030504040204" pitchFamily="34" charset="0"/>
                        </a:rPr>
                        <a:t>sem_open</a:t>
                      </a:r>
                      <a:endParaRPr kumimoji="0" lang="en-US" altLang="zh-TW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  <a:cs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5621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1981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4384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895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352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10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ahoma" panose="020B0604030504040204" pitchFamily="34" charset="0"/>
                        </a:rPr>
                        <a:t>Opens a connection to a named semaphore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>
                      <a:lvl1pPr marL="342900" indent="-3429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5621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1981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4384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895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352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10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ahoma" panose="020B0604030504040204" pitchFamily="34" charset="0"/>
                        </a:rPr>
                        <a:t>_</a:t>
                      </a:r>
                      <a:r>
                        <a:rPr kumimoji="0" lang="en-US" altLang="zh-TW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ahoma" panose="020B0604030504040204" pitchFamily="34" charset="0"/>
                        </a:rPr>
                        <a:t>sem_post</a:t>
                      </a:r>
                      <a:endParaRPr kumimoji="0" lang="en-US" altLang="zh-TW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  <a:cs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5621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1981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4384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895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352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10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ahoma" panose="020B0604030504040204" pitchFamily="34" charset="0"/>
                        </a:rPr>
                        <a:t>Posts (frees) a semaphore.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>
                      <a:lvl1pPr marL="342900" indent="-3429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5621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1981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4384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895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352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10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ahoma" panose="020B0604030504040204" pitchFamily="34" charset="0"/>
                        </a:rPr>
                        <a:t>_</a:t>
                      </a:r>
                      <a:r>
                        <a:rPr kumimoji="0" lang="en-US" altLang="zh-TW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ahoma" panose="020B0604030504040204" pitchFamily="34" charset="0"/>
                        </a:rPr>
                        <a:t>sem_wait</a:t>
                      </a:r>
                      <a:endParaRPr kumimoji="0" lang="en-US" altLang="zh-TW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  <a:cs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5621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1981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4384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895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352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10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ahoma" panose="020B0604030504040204" pitchFamily="34" charset="0"/>
                        </a:rPr>
                        <a:t>Waits for a semaphore for a number of ms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 marL="342900" indent="-3429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5621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1981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4384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895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352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10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ahoma" panose="020B0604030504040204" pitchFamily="34" charset="0"/>
                        </a:rPr>
                        <a:t>_</a:t>
                      </a:r>
                      <a:r>
                        <a:rPr kumimoji="0" lang="en-US" altLang="zh-TW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ahoma" panose="020B0604030504040204" pitchFamily="34" charset="0"/>
                        </a:rPr>
                        <a:t>sem_wait_for</a:t>
                      </a:r>
                      <a:endParaRPr kumimoji="0" lang="en-US" altLang="zh-TW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  <a:cs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5621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1981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4384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895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352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10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ahoma" panose="020B0604030504040204" pitchFamily="34" charset="0"/>
                        </a:rPr>
                        <a:t>Waits for a semaphore for a tick-time period.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>
                      <a:lvl1pPr marL="342900" indent="-3429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5621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1981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4384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895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352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10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ahoma" panose="020B0604030504040204" pitchFamily="34" charset="0"/>
                        </a:rPr>
                        <a:t>_</a:t>
                      </a:r>
                      <a:r>
                        <a:rPr kumimoji="0" lang="en-US" altLang="zh-TW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ahoma" panose="020B0604030504040204" pitchFamily="34" charset="0"/>
                        </a:rPr>
                        <a:t>sem_wait_ticks</a:t>
                      </a:r>
                      <a:endParaRPr kumimoji="0" lang="en-US" altLang="zh-TW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  <a:cs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5621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1981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4384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895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352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10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ahoma" panose="020B0604030504040204" pitchFamily="34" charset="0"/>
                        </a:rPr>
                        <a:t>Waits for a semaphore for a number of ticks.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>
                      <a:lvl1pPr marL="342900" indent="-3429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5621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1981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4384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895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352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10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ahoma" panose="020B0604030504040204" pitchFamily="34" charset="0"/>
                        </a:rPr>
                        <a:t>_</a:t>
                      </a:r>
                      <a:r>
                        <a:rPr kumimoji="0" lang="en-US" altLang="zh-TW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ahoma" panose="020B0604030504040204" pitchFamily="34" charset="0"/>
                        </a:rPr>
                        <a:t>sem_wait_until</a:t>
                      </a:r>
                      <a:endParaRPr kumimoji="0" lang="en-US" altLang="zh-TW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  <a:cs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5621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1981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4384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895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352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10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ahoma" panose="020B0604030504040204" pitchFamily="34" charset="0"/>
                        </a:rPr>
                        <a:t>Waits for a semaphore until a time (in tick).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538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06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Control Flow Synchronization</a:t>
            </a:r>
            <a:endParaRPr lang="zh-TW" altLang="en-US"/>
          </a:p>
        </p:txBody>
      </p:sp>
      <p:sp>
        <p:nvSpPr>
          <p:cNvPr id="118067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Problem: a task or ISR may need to resume the execution of one or more other tasks, so that tasks execute in an application-controlled order</a:t>
            </a:r>
          </a:p>
          <a:p>
            <a:pPr lvl="1"/>
            <a:r>
              <a:rPr lang="en-US" altLang="zh-TW" dirty="0"/>
              <a:t>Mutual exclusion is used to prevent another task from </a:t>
            </a:r>
            <a:r>
              <a:rPr lang="en-US" altLang="zh-TW" dirty="0" smtClean="0"/>
              <a:t>running, while control </a:t>
            </a:r>
            <a:r>
              <a:rPr lang="en-US" altLang="zh-TW" dirty="0"/>
              <a:t>flow is used to allow another task to run, often specific tasks</a:t>
            </a:r>
          </a:p>
          <a:p>
            <a:r>
              <a:rPr lang="en-US" altLang="zh-TW" dirty="0"/>
              <a:t>How to do?</a:t>
            </a:r>
          </a:p>
          <a:p>
            <a:pPr lvl="1"/>
            <a:r>
              <a:rPr lang="en-US" altLang="zh-TW" dirty="0"/>
              <a:t>Common mechanisms: post/wait, signal, event 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A0DC7-59DB-4FF4-A98F-253DCA5EE1C1}" type="slidenum">
              <a:rPr lang="zh-TW" altLang="en-US" smtClean="0"/>
              <a:pPr/>
              <a:t>4</a:t>
            </a:fld>
            <a:endParaRPr lang="zh-TW" altLang="zh-TW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 rotWithShape="1">
          <a:blip r:embed="rId2"/>
          <a:srcRect b="8639"/>
          <a:stretch/>
        </p:blipFill>
        <p:spPr>
          <a:xfrm>
            <a:off x="1731962" y="4498429"/>
            <a:ext cx="5553075" cy="1522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84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7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Data Flow Synchronization</a:t>
            </a:r>
            <a:endParaRPr lang="zh-TW" altLang="en-US"/>
          </a:p>
        </p:txBody>
      </p:sp>
      <p:sp>
        <p:nvSpPr>
          <p:cNvPr id="11817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mtClean="0"/>
              <a:t>Problem: a task or ISR may need to pass some data to one or more other specific tasks, so that data may be processed in an application-specified order</a:t>
            </a:r>
          </a:p>
          <a:p>
            <a:r>
              <a:rPr lang="en-US" altLang="zh-TW" smtClean="0"/>
              <a:t>How to do?</a:t>
            </a:r>
          </a:p>
          <a:p>
            <a:pPr lvl="1"/>
            <a:r>
              <a:rPr lang="en-US" altLang="zh-TW" smtClean="0"/>
              <a:t>May be accomplished indirectly through control flow synchronization</a:t>
            </a:r>
          </a:p>
          <a:p>
            <a:pPr lvl="1"/>
            <a:r>
              <a:rPr lang="en-US" altLang="zh-TW" smtClean="0"/>
              <a:t>Common mechanisms: messages, signal, post/wait</a:t>
            </a:r>
          </a:p>
          <a:p>
            <a:endParaRPr lang="zh-TW" altLang="en-US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A0DC7-59DB-4FF4-A98F-253DCA5EE1C1}" type="slidenum">
              <a:rPr lang="zh-TW" altLang="en-US" smtClean="0"/>
              <a:pPr/>
              <a:t>5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04385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2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Outline</a:t>
            </a:r>
          </a:p>
        </p:txBody>
      </p:sp>
      <p:sp>
        <p:nvSpPr>
          <p:cNvPr id="1232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Introduction to task synchronization </a:t>
            </a:r>
          </a:p>
          <a:p>
            <a:r>
              <a:rPr lang="en-US" altLang="zh-TW" dirty="0" smtClean="0">
                <a:solidFill>
                  <a:srgbClr val="FF0000"/>
                </a:solidFill>
              </a:rPr>
              <a:t>MQX events</a:t>
            </a:r>
            <a:endParaRPr lang="en-US" altLang="zh-TW" dirty="0">
              <a:solidFill>
                <a:srgbClr val="FF0000"/>
              </a:solidFill>
            </a:endParaRPr>
          </a:p>
          <a:p>
            <a:r>
              <a:rPr lang="en-US" altLang="zh-TW" dirty="0" smtClean="0"/>
              <a:t>MQX </a:t>
            </a:r>
            <a:r>
              <a:rPr lang="en-US" altLang="zh-TW" dirty="0" err="1" smtClean="0"/>
              <a:t>mutexs</a:t>
            </a:r>
            <a:endParaRPr lang="en-US" altLang="zh-TW" dirty="0"/>
          </a:p>
          <a:p>
            <a:r>
              <a:rPr lang="en-US" altLang="zh-TW" dirty="0" smtClean="0"/>
              <a:t>MQX semaphores</a:t>
            </a:r>
            <a:endParaRPr lang="en-US" altLang="zh-TW" dirty="0"/>
          </a:p>
          <a:p>
            <a:endParaRPr lang="en-US" altLang="zh-TW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A0DC7-59DB-4FF4-A98F-253DCA5EE1C1}" type="slidenum">
              <a:rPr lang="zh-TW" altLang="en-US" smtClean="0"/>
              <a:pPr/>
              <a:t>6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98763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27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MQX Events</a:t>
            </a:r>
            <a:endParaRPr lang="zh-TW" altLang="en-US" dirty="0"/>
          </a:p>
        </p:txBody>
      </p:sp>
      <p:sp>
        <p:nvSpPr>
          <p:cNvPr id="118272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Can be used to synchronize a task with another task or ISR </a:t>
            </a:r>
            <a:r>
              <a:rPr lang="en-US" altLang="zh-TW" dirty="0">
                <a:sym typeface="Wingdings" panose="05000000000000000000" pitchFamily="2" charset="2"/>
              </a:rPr>
              <a:t> control flow synchronization</a:t>
            </a:r>
            <a:endParaRPr lang="en-US" altLang="zh-TW" dirty="0"/>
          </a:p>
          <a:p>
            <a:r>
              <a:rPr lang="en-US" altLang="zh-TW" dirty="0" smtClean="0"/>
              <a:t>An event component consists of </a:t>
            </a:r>
            <a:r>
              <a:rPr lang="en-US" altLang="zh-TW" i="1" dirty="0" smtClean="0"/>
              <a:t>event groups</a:t>
            </a:r>
            <a:r>
              <a:rPr lang="en-US" altLang="zh-TW" dirty="0" smtClean="0"/>
              <a:t>, which are groupings of </a:t>
            </a:r>
            <a:r>
              <a:rPr lang="en-US" altLang="zh-TW" i="1" dirty="0" smtClean="0"/>
              <a:t>event bits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32 </a:t>
            </a:r>
            <a:r>
              <a:rPr lang="en-US" altLang="zh-TW" dirty="0"/>
              <a:t>event bits per group (</a:t>
            </a:r>
            <a:r>
              <a:rPr lang="en-US" altLang="zh-TW" dirty="0" err="1"/>
              <a:t>mqx_unit</a:t>
            </a:r>
            <a:r>
              <a:rPr lang="en-US" altLang="zh-TW" dirty="0"/>
              <a:t>)</a:t>
            </a:r>
          </a:p>
          <a:p>
            <a:pPr lvl="1"/>
            <a:r>
              <a:rPr lang="en-US" altLang="zh-TW" dirty="0"/>
              <a:t>Event groups can be identified by name (</a:t>
            </a:r>
            <a:r>
              <a:rPr lang="en-US" altLang="zh-TW" i="1" dirty="0"/>
              <a:t>named event group</a:t>
            </a:r>
            <a:r>
              <a:rPr lang="en-US" altLang="zh-TW" dirty="0"/>
              <a:t>) or an index (</a:t>
            </a:r>
            <a:r>
              <a:rPr lang="en-US" altLang="zh-TW" i="1" dirty="0"/>
              <a:t>fast event group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Tasks can wait for a combination of event bits to become set </a:t>
            </a:r>
          </a:p>
          <a:p>
            <a:r>
              <a:rPr lang="en-US" altLang="zh-TW" dirty="0" smtClean="0"/>
              <a:t>A task can set or clear a combination of event bits</a:t>
            </a:r>
            <a:endParaRPr lang="en-US" altLang="zh-TW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A0DC7-59DB-4FF4-A98F-253DCA5EE1C1}" type="slidenum">
              <a:rPr lang="zh-TW" altLang="en-US" smtClean="0"/>
              <a:pPr/>
              <a:t>7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426785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62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Event Bits</a:t>
            </a:r>
          </a:p>
        </p:txBody>
      </p:sp>
      <p:sp>
        <p:nvSpPr>
          <p:cNvPr id="1178630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2400" dirty="0"/>
              <a:t>A task waits for a pattern of event bits (a </a:t>
            </a:r>
            <a:r>
              <a:rPr lang="en-US" altLang="zh-TW" sz="2400" i="1" dirty="0"/>
              <a:t>mask</a:t>
            </a:r>
            <a:r>
              <a:rPr lang="en-US" altLang="zh-TW" sz="2400" dirty="0"/>
              <a:t>) in an event group with </a:t>
            </a:r>
            <a:r>
              <a:rPr lang="en-US" altLang="zh-TW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US" altLang="zh-TW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event_wait_all</a:t>
            </a:r>
            <a:r>
              <a:rPr lang="en-US" altLang="zh-TW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zh-TW" sz="2400" dirty="0"/>
              <a:t> or </a:t>
            </a:r>
            <a:r>
              <a:rPr lang="en-US" altLang="zh-TW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US" altLang="zh-TW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event_wait_any</a:t>
            </a:r>
            <a:r>
              <a:rPr lang="en-US" altLang="zh-TW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altLang="zh-TW" dirty="0"/>
              <a:t>Wait for all bits in mask to be set or any of the bits</a:t>
            </a:r>
          </a:p>
          <a:p>
            <a:r>
              <a:rPr lang="en-US" altLang="zh-TW" sz="2400" dirty="0"/>
              <a:t>A task can set a mask with </a:t>
            </a:r>
            <a:r>
              <a:rPr lang="en-US" altLang="zh-TW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US" altLang="zh-TW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event_set</a:t>
            </a:r>
            <a:r>
              <a:rPr lang="en-US" altLang="zh-TW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A0DC7-59DB-4FF4-A98F-253DCA5EE1C1}" type="slidenum">
              <a:rPr lang="zh-TW" altLang="en-US" smtClean="0"/>
              <a:pPr/>
              <a:t>8</a:t>
            </a:fld>
            <a:endParaRPr lang="zh-TW" altLang="zh-TW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736" y="3241451"/>
            <a:ext cx="8437736" cy="2654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01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emporary Portrait">
  <a:themeElements>
    <a:clrScheme name="Contemporary Portra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emporary Portrait">
      <a:majorFont>
        <a:latin typeface="Calibri"/>
        <a:ea typeface="標楷體"/>
        <a:cs typeface=""/>
      </a:majorFont>
      <a:minorFont>
        <a:latin typeface="Calibri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rgbClr val="99FF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n-lt"/>
            <a:ea typeface="+mj-ea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TW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標楷體" panose="03000509000000000000" pitchFamily="65" charset="-12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+mn-lt"/>
          </a:defRPr>
        </a:defPPr>
      </a:lstStyle>
    </a:tx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Designs\Contemporary Portrait.pot</Template>
  <TotalTime>4702</TotalTime>
  <Words>3633</Words>
  <Application>Microsoft Office PowerPoint</Application>
  <PresentationFormat>如螢幕大小 (4:3)</PresentationFormat>
  <Paragraphs>567</Paragraphs>
  <Slides>46</Slides>
  <Notes>18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46</vt:i4>
      </vt:variant>
    </vt:vector>
  </HeadingPairs>
  <TitlesOfParts>
    <vt:vector size="56" baseType="lpstr">
      <vt:lpstr>新細明體</vt:lpstr>
      <vt:lpstr>標楷體</vt:lpstr>
      <vt:lpstr>Arial</vt:lpstr>
      <vt:lpstr>Calibri</vt:lpstr>
      <vt:lpstr>Courier New</vt:lpstr>
      <vt:lpstr>Symbol</vt:lpstr>
      <vt:lpstr>Tahoma</vt:lpstr>
      <vt:lpstr>Times New Roman</vt:lpstr>
      <vt:lpstr>Wingdings</vt:lpstr>
      <vt:lpstr>Contemporary Portrait</vt:lpstr>
      <vt:lpstr>CS4101 嵌入式系統概論  MQX Task Synchronization</vt:lpstr>
      <vt:lpstr>Outline</vt:lpstr>
      <vt:lpstr>Why Synchronization?</vt:lpstr>
      <vt:lpstr>Mutual Exclusion</vt:lpstr>
      <vt:lpstr>Control Flow Synchronization</vt:lpstr>
      <vt:lpstr>Data Flow Synchronization</vt:lpstr>
      <vt:lpstr>Outline</vt:lpstr>
      <vt:lpstr>MQX Events</vt:lpstr>
      <vt:lpstr>Event Bits</vt:lpstr>
      <vt:lpstr>Operations on Events</vt:lpstr>
      <vt:lpstr>Example of Events</vt:lpstr>
      <vt:lpstr>Example of Events (1/3)</vt:lpstr>
      <vt:lpstr>Example of Events (2/3)</vt:lpstr>
      <vt:lpstr>Example of Events (3/3)</vt:lpstr>
      <vt:lpstr>Common Calls for Events</vt:lpstr>
      <vt:lpstr>Outline</vt:lpstr>
      <vt:lpstr>MQX Mutex</vt:lpstr>
      <vt:lpstr>MQX Mutex</vt:lpstr>
      <vt:lpstr>Example of Mutex</vt:lpstr>
      <vt:lpstr>Example of Mutex</vt:lpstr>
      <vt:lpstr>Example of Mutex</vt:lpstr>
      <vt:lpstr>Example of Mutex</vt:lpstr>
      <vt:lpstr>Creating and Initializing a Mutex</vt:lpstr>
      <vt:lpstr>Common Calls for Mutex</vt:lpstr>
      <vt:lpstr>Mutex Attributes</vt:lpstr>
      <vt:lpstr>Mutex Attributes</vt:lpstr>
      <vt:lpstr>Priority Inversion</vt:lpstr>
      <vt:lpstr>Priority Inversion</vt:lpstr>
      <vt:lpstr>Priority Inversion</vt:lpstr>
      <vt:lpstr>Solution 1: Non Preemption Protocol </vt:lpstr>
      <vt:lpstr>Solution 2: Priority Inheritance</vt:lpstr>
      <vt:lpstr>Solution 3: Priority Protect Protocol</vt:lpstr>
      <vt:lpstr>Outline</vt:lpstr>
      <vt:lpstr>Semaphores</vt:lpstr>
      <vt:lpstr>How Semaphores Work?</vt:lpstr>
      <vt:lpstr>Example of Semaphores</vt:lpstr>
      <vt:lpstr>Example of Semaphores</vt:lpstr>
      <vt:lpstr>Example of Semaphores</vt:lpstr>
      <vt:lpstr>Example of Semaphores: Main</vt:lpstr>
      <vt:lpstr>Example of Semaphores: Main</vt:lpstr>
      <vt:lpstr>Attributes of Semaphores</vt:lpstr>
      <vt:lpstr>Example of Semaphores: Read</vt:lpstr>
      <vt:lpstr>Example of Semaphores: Read</vt:lpstr>
      <vt:lpstr>Example of Semaphores: Write</vt:lpstr>
      <vt:lpstr>Example of Semaphores: Write</vt:lpstr>
      <vt:lpstr>Common Calls to Semaphores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Chung-Ta King</dc:creator>
  <cp:lastModifiedBy>King</cp:lastModifiedBy>
  <cp:revision>553</cp:revision>
  <cp:lastPrinted>2014-12-09T17:09:16Z</cp:lastPrinted>
  <dcterms:created xsi:type="dcterms:W3CDTF">2000-02-07T23:54:30Z</dcterms:created>
  <dcterms:modified xsi:type="dcterms:W3CDTF">2014-12-30T06:23:07Z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wolf@princeton.edu</vt:lpwstr>
  </property>
  <property fmtid="{D5CDD505-2E9C-101B-9397-08002B2CF9AE}" pid="8" name="HomePage">
    <vt:lpwstr>http://www.ee.princeton.edu/~wolf</vt:lpwstr>
  </property>
  <property fmtid="{D5CDD505-2E9C-101B-9397-08002B2CF9AE}" pid="9" name="Other">
    <vt:lpwstr>Overheads for Computers as Components_x000d_
(c) 2000 Morgan Kaufman</vt:lpwstr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D:\Computers as Components\Web Aids\overheads</vt:lpwstr>
  </property>
</Properties>
</file>