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9" r:id="rId1"/>
  </p:sldMasterIdLst>
  <p:notesMasterIdLst>
    <p:notesMasterId r:id="rId28"/>
  </p:notesMasterIdLst>
  <p:handoutMasterIdLst>
    <p:handoutMasterId r:id="rId29"/>
  </p:handoutMasterIdLst>
  <p:sldIdLst>
    <p:sldId id="288" r:id="rId2"/>
    <p:sldId id="533" r:id="rId3"/>
    <p:sldId id="539" r:id="rId4"/>
    <p:sldId id="534" r:id="rId5"/>
    <p:sldId id="517" r:id="rId6"/>
    <p:sldId id="535" r:id="rId7"/>
    <p:sldId id="518" r:id="rId8"/>
    <p:sldId id="525" r:id="rId9"/>
    <p:sldId id="526" r:id="rId10"/>
    <p:sldId id="528" r:id="rId11"/>
    <p:sldId id="538" r:id="rId12"/>
    <p:sldId id="558" r:id="rId13"/>
    <p:sldId id="552" r:id="rId14"/>
    <p:sldId id="559" r:id="rId15"/>
    <p:sldId id="556" r:id="rId16"/>
    <p:sldId id="557" r:id="rId17"/>
    <p:sldId id="530" r:id="rId18"/>
    <p:sldId id="541" r:id="rId19"/>
    <p:sldId id="564" r:id="rId20"/>
    <p:sldId id="565" r:id="rId21"/>
    <p:sldId id="568" r:id="rId22"/>
    <p:sldId id="566" r:id="rId23"/>
    <p:sldId id="569" r:id="rId24"/>
    <p:sldId id="567" r:id="rId25"/>
    <p:sldId id="570" r:id="rId26"/>
    <p:sldId id="550" r:id="rId27"/>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CC33"/>
    <a:srgbClr val="FFCC66"/>
    <a:srgbClr val="FFCC99"/>
    <a:srgbClr val="FF0000"/>
    <a:srgbClr val="99CCFF"/>
    <a:srgbClr val="99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62" y="38"/>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19"/>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a:defRPr sz="1200">
                <a:latin typeface="Times New Roman" charset="0"/>
                <a:ea typeface="新細明體" charset="0"/>
                <a:cs typeface="新細明體" charset="0"/>
              </a:defRPr>
            </a:lvl1pPr>
          </a:lstStyle>
          <a:p>
            <a:pPr>
              <a:defRPr/>
            </a:pPr>
            <a:endParaRPr 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a:defRPr sz="1200" smtClean="0">
                <a:latin typeface="Times New Roman" panose="02020603050405020304" pitchFamily="18" charset="0"/>
                <a:ea typeface="新細明體" panose="02020500000000000000" pitchFamily="18" charset="-120"/>
              </a:defRPr>
            </a:lvl1pPr>
          </a:lstStyle>
          <a:p>
            <a:pPr>
              <a:defRPr/>
            </a:pPr>
            <a:fld id="{F8720FD9-120A-45D0-BD27-F980DB659080}" type="slidenum">
              <a:rPr lang="zh-TW" altLang="en-US"/>
              <a:pPr>
                <a:defRPr/>
              </a:pPr>
              <a:t>‹#›</a:t>
            </a:fld>
            <a:endParaRPr lang="zh-TW" altLang="zh-TW"/>
          </a:p>
        </p:txBody>
      </p:sp>
    </p:spTree>
    <p:extLst>
      <p:ext uri="{BB962C8B-B14F-4D97-AF65-F5344CB8AC3E}">
        <p14:creationId xmlns:p14="http://schemas.microsoft.com/office/powerpoint/2010/main" val="19134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charset="0"/>
                <a:ea typeface="新細明體" charset="0"/>
                <a:cs typeface="新細明體" charset="0"/>
              </a:defRPr>
            </a:lvl1pPr>
          </a:lstStyle>
          <a:p>
            <a:pPr>
              <a:defRPr/>
            </a:pPr>
            <a:endParaRPr lang="zh-TW"/>
          </a:p>
        </p:txBody>
      </p:sp>
      <p:sp>
        <p:nvSpPr>
          <p:cNvPr id="3076"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eaLnBrk="1" hangingPunct="1">
              <a:defRPr kumimoji="1" sz="1300" smtClean="0">
                <a:latin typeface="Times New Roman" panose="02020603050405020304" pitchFamily="18" charset="0"/>
                <a:ea typeface="新細明體" panose="02020500000000000000" pitchFamily="18" charset="-120"/>
              </a:defRPr>
            </a:lvl1pPr>
          </a:lstStyle>
          <a:p>
            <a:pPr>
              <a:defRPr/>
            </a:pPr>
            <a:fld id="{98EEF703-A619-4889-95DC-465EFE4F83EA}" type="slidenum">
              <a:rPr lang="zh-TW" altLang="en-US"/>
              <a:pPr>
                <a:defRPr/>
              </a:pPr>
              <a:t>‹#›</a:t>
            </a:fld>
            <a:endParaRPr lang="zh-TW" altLang="zh-TW"/>
          </a:p>
        </p:txBody>
      </p:sp>
    </p:spTree>
    <p:extLst>
      <p:ext uri="{BB962C8B-B14F-4D97-AF65-F5344CB8AC3E}">
        <p14:creationId xmlns:p14="http://schemas.microsoft.com/office/powerpoint/2010/main" val="682907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charset="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6BA918-1D8D-482B-907F-DE60C60A6305}" type="slidenum">
              <a:rPr lang="en-US" altLang="zh-TW"/>
              <a:pPr eaLnBrk="1" hangingPunct="1"/>
              <a:t>3</a:t>
            </a:fld>
            <a:endParaRPr lang="en-US" altLang="zh-TW"/>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zh-TW" sz="1400" smtClean="0"/>
              <a:t>What is a Sensor?</a:t>
            </a:r>
          </a:p>
          <a:p>
            <a:pPr eaLnBrk="1" hangingPunct="1">
              <a:spcBef>
                <a:spcPct val="50000"/>
              </a:spcBef>
            </a:pPr>
            <a:r>
              <a:rPr lang="en-US" altLang="zh-TW" sz="1400" smtClean="0"/>
              <a:t>A Sensor is a device that detects a physical or electrical quantity and converts this characteristic into a value for a decision making center such as an MCU.  From this the MCU can decide on events, and trigger an additional output.</a:t>
            </a:r>
          </a:p>
          <a:p>
            <a:pPr eaLnBrk="1" hangingPunct="1">
              <a:spcBef>
                <a:spcPct val="50000"/>
              </a:spcBef>
            </a:pPr>
            <a:endParaRPr lang="en-US" altLang="zh-TW" sz="1400" smtClean="0"/>
          </a:p>
          <a:p>
            <a:pPr eaLnBrk="1" hangingPunct="1">
              <a:spcBef>
                <a:spcPct val="50000"/>
              </a:spcBef>
            </a:pPr>
            <a:r>
              <a:rPr lang="en-US" altLang="zh-TW" sz="1400" smtClean="0"/>
              <a:t>Some examples of physical quantities that our sensors measure include:</a:t>
            </a:r>
          </a:p>
          <a:p>
            <a:pPr eaLnBrk="1" hangingPunct="1">
              <a:spcBef>
                <a:spcPct val="50000"/>
              </a:spcBef>
              <a:buFontTx/>
              <a:buChar char="•"/>
            </a:pPr>
            <a:r>
              <a:rPr lang="en-US" altLang="zh-TW" sz="1400" smtClean="0"/>
              <a:t>Temperature</a:t>
            </a:r>
          </a:p>
          <a:p>
            <a:pPr eaLnBrk="1" hangingPunct="1">
              <a:spcBef>
                <a:spcPct val="50000"/>
              </a:spcBef>
              <a:buFontTx/>
              <a:buChar char="•"/>
            </a:pPr>
            <a:r>
              <a:rPr lang="en-US" altLang="zh-TW" sz="1400" smtClean="0"/>
              <a:t>Pressure</a:t>
            </a:r>
          </a:p>
          <a:p>
            <a:pPr eaLnBrk="1" hangingPunct="1">
              <a:spcBef>
                <a:spcPct val="50000"/>
              </a:spcBef>
              <a:buFontTx/>
              <a:buChar char="•"/>
            </a:pPr>
            <a:r>
              <a:rPr lang="en-US" altLang="zh-TW" sz="1400" smtClean="0"/>
              <a:t>Flow rate</a:t>
            </a:r>
          </a:p>
          <a:p>
            <a:pPr eaLnBrk="1" hangingPunct="1">
              <a:spcBef>
                <a:spcPct val="50000"/>
              </a:spcBef>
              <a:buFontTx/>
              <a:buChar char="•"/>
            </a:pPr>
            <a:r>
              <a:rPr lang="en-US" altLang="zh-TW" sz="1400" smtClean="0"/>
              <a:t>Acceleration</a:t>
            </a:r>
          </a:p>
          <a:p>
            <a:pPr eaLnBrk="1" hangingPunct="1">
              <a:spcBef>
                <a:spcPct val="50000"/>
              </a:spcBef>
              <a:buFontTx/>
              <a:buChar char="•"/>
            </a:pPr>
            <a:r>
              <a:rPr lang="en-US" altLang="zh-TW" sz="1400" smtClean="0"/>
              <a:t>Vibration</a:t>
            </a:r>
          </a:p>
          <a:p>
            <a:pPr eaLnBrk="1" hangingPunct="1">
              <a:spcBef>
                <a:spcPct val="50000"/>
              </a:spcBef>
              <a:buFontTx/>
              <a:buChar char="•"/>
            </a:pPr>
            <a:r>
              <a:rPr lang="en-US" altLang="zh-TW" sz="1400" smtClean="0"/>
              <a:t>Tilt</a:t>
            </a:r>
          </a:p>
          <a:p>
            <a:pPr eaLnBrk="1" hangingPunct="1">
              <a:spcBef>
                <a:spcPct val="50000"/>
              </a:spcBef>
              <a:buFontTx/>
              <a:buChar char="•"/>
            </a:pPr>
            <a:r>
              <a:rPr lang="en-US" altLang="zh-TW" sz="1400" smtClean="0"/>
              <a:t>Touch</a:t>
            </a:r>
            <a:endParaRPr lang="en-US" altLang="zh-TW" sz="1100" smtClean="0"/>
          </a:p>
          <a:p>
            <a:pPr eaLnBrk="1" hangingPunct="1"/>
            <a:endParaRPr lang="en-US" altLang="zh-TW" smtClean="0"/>
          </a:p>
        </p:txBody>
      </p:sp>
    </p:spTree>
    <p:extLst>
      <p:ext uri="{BB962C8B-B14F-4D97-AF65-F5344CB8AC3E}">
        <p14:creationId xmlns:p14="http://schemas.microsoft.com/office/powerpoint/2010/main" val="400686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0A46B-0DB3-4E5B-9D2B-61D88B479EB7}" type="slidenum">
              <a:rPr lang="en-GB" altLang="zh-TW"/>
              <a:pPr/>
              <a:t>20</a:t>
            </a:fld>
            <a:endParaRPr lang="en-GB" altLang="zh-TW"/>
          </a:p>
        </p:txBody>
      </p:sp>
      <p:sp>
        <p:nvSpPr>
          <p:cNvPr id="1433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extLst>
      <p:ext uri="{BB962C8B-B14F-4D97-AF65-F5344CB8AC3E}">
        <p14:creationId xmlns:p14="http://schemas.microsoft.com/office/powerpoint/2010/main" val="307412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21</a:t>
            </a:fld>
            <a:endParaRPr lang="zh-TW" altLang="zh-TW"/>
          </a:p>
        </p:txBody>
      </p:sp>
    </p:spTree>
    <p:extLst>
      <p:ext uri="{BB962C8B-B14F-4D97-AF65-F5344CB8AC3E}">
        <p14:creationId xmlns:p14="http://schemas.microsoft.com/office/powerpoint/2010/main" val="272003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4</a:t>
            </a:fld>
            <a:endParaRPr lang="zh-TW" altLang="zh-TW"/>
          </a:p>
        </p:txBody>
      </p:sp>
    </p:spTree>
    <p:extLst>
      <p:ext uri="{BB962C8B-B14F-4D97-AF65-F5344CB8AC3E}">
        <p14:creationId xmlns:p14="http://schemas.microsoft.com/office/powerpoint/2010/main" val="197469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Freescale has a diverse Sensor Portifolio .  Traditionally we started in the Automotive field, and have branched into the Consumer and Industrial space. This includes some medical application space.</a:t>
            </a:r>
          </a:p>
          <a:p>
            <a:pPr eaLnBrk="1" hangingPunct="1"/>
            <a:endParaRPr lang="en-US" altLang="zh-TW" smtClean="0"/>
          </a:p>
          <a:p>
            <a:pPr eaLnBrk="1" hangingPunct="1"/>
            <a:r>
              <a:rPr lang="en-US" altLang="zh-TW" smtClean="0"/>
              <a:t>Freescale has many different sensors, including Inertial Accelerometers, Pressure Sensors and Touch Sensors.  </a:t>
            </a:r>
          </a:p>
          <a:p>
            <a:pPr eaLnBrk="1" hangingPunct="1"/>
            <a:endParaRPr lang="en-US" altLang="zh-TW" smtClean="0"/>
          </a:p>
          <a:p>
            <a:pPr eaLnBrk="1" hangingPunct="1"/>
            <a:r>
              <a:rPr lang="en-US" altLang="zh-TW" smtClean="0"/>
              <a:t>Accelerometers include measurements of Gesture detection, Tilt, Tap and Orientation.  </a:t>
            </a:r>
          </a:p>
          <a:p>
            <a:pPr eaLnBrk="1" hangingPunct="1"/>
            <a:r>
              <a:rPr lang="en-US" altLang="zh-TW" smtClean="0"/>
              <a:t>Pressure sensors measure Automotive engine control parameters, medical health monitoring, and have lots of industrial applications.</a:t>
            </a:r>
          </a:p>
          <a:p>
            <a:pPr eaLnBrk="1" hangingPunct="1"/>
            <a:r>
              <a:rPr lang="en-US" altLang="zh-TW" smtClean="0"/>
              <a:t>Touch sensors can be utilized in button replacement and be designed for custom applications.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80C344-E47D-486D-B47E-F88FFB144983}" type="slidenum">
              <a:rPr lang="en-US" altLang="zh-TW"/>
              <a:pPr eaLnBrk="1" hangingPunct="1"/>
              <a:t>5</a:t>
            </a:fld>
            <a:endParaRPr lang="en-US" altLang="zh-TW"/>
          </a:p>
        </p:txBody>
      </p:sp>
    </p:spTree>
    <p:extLst>
      <p:ext uri="{BB962C8B-B14F-4D97-AF65-F5344CB8AC3E}">
        <p14:creationId xmlns:p14="http://schemas.microsoft.com/office/powerpoint/2010/main" val="286190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壓電材料</a:t>
            </a:r>
            <a:endParaRPr lang="zh-TW" altLang="en-US" dirty="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8</a:t>
            </a:fld>
            <a:endParaRPr lang="zh-TW" altLang="zh-TW"/>
          </a:p>
        </p:txBody>
      </p:sp>
    </p:spTree>
    <p:extLst>
      <p:ext uri="{BB962C8B-B14F-4D97-AF65-F5344CB8AC3E}">
        <p14:creationId xmlns:p14="http://schemas.microsoft.com/office/powerpoint/2010/main" val="374339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Notice how the g-cell moves in X, Y and Z axes.  The change in the distance between the plates or fingers determines the capacitance. This relates to the acceleration in each axis.  Silicon has no fatigue, so can repetitively move back and forth for extended periods. Bump stops are used to control maximum movement.</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74C710-77D3-49BA-81D8-A3BA6F82AD50}" type="slidenum">
              <a:rPr lang="en-US" altLang="zh-TW"/>
              <a:pPr eaLnBrk="1" hangingPunct="1"/>
              <a:t>10</a:t>
            </a:fld>
            <a:endParaRPr lang="en-US" altLang="zh-TW"/>
          </a:p>
        </p:txBody>
      </p:sp>
    </p:spTree>
    <p:extLst>
      <p:ext uri="{BB962C8B-B14F-4D97-AF65-F5344CB8AC3E}">
        <p14:creationId xmlns:p14="http://schemas.microsoft.com/office/powerpoint/2010/main" val="265441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1" i="0" u="none" strike="noStrike" kern="1200" baseline="0" dirty="0" err="1" smtClean="0">
                <a:solidFill>
                  <a:schemeClr val="tx1"/>
                </a:solidFill>
                <a:latin typeface="Times New Roman" charset="0"/>
                <a:ea typeface="新細明體" charset="0"/>
                <a:cs typeface="新細明體" charset="0"/>
              </a:rPr>
              <a:t>F_Read</a:t>
            </a:r>
            <a:r>
              <a:rPr kumimoji="1" lang="en-US" altLang="zh-TW" sz="1200" b="1" i="0" u="none" strike="noStrike" kern="1200" baseline="0" dirty="0" smtClean="0">
                <a:solidFill>
                  <a:schemeClr val="tx1"/>
                </a:solidFill>
                <a:latin typeface="Times New Roman" charset="0"/>
                <a:ea typeface="新細明體" charset="0"/>
                <a:cs typeface="新細明體" charset="0"/>
              </a:rPr>
              <a:t> </a:t>
            </a:r>
            <a:r>
              <a:rPr kumimoji="1" lang="en-US" altLang="zh-TW" sz="1200" b="0" i="0" u="none" strike="noStrike" kern="1200" baseline="0" dirty="0" smtClean="0">
                <a:solidFill>
                  <a:schemeClr val="tx1"/>
                </a:solidFill>
                <a:latin typeface="Times New Roman" charset="0"/>
                <a:ea typeface="新細明體" charset="0"/>
                <a:cs typeface="新細明體" charset="0"/>
              </a:rPr>
              <a:t>bit selects between normal and Fast Read mode. When selected, the auto increment counter will skip over the LSB data</a:t>
            </a:r>
          </a:p>
          <a:p>
            <a:r>
              <a:rPr kumimoji="1" lang="en-US" altLang="zh-TW" sz="1200" b="0" i="0" u="none" strike="noStrike" kern="1200" baseline="0" dirty="0" smtClean="0">
                <a:solidFill>
                  <a:schemeClr val="tx1"/>
                </a:solidFill>
                <a:latin typeface="Times New Roman" charset="0"/>
                <a:ea typeface="新細明體" charset="0"/>
                <a:cs typeface="新細明體" charset="0"/>
              </a:rPr>
              <a:t>bytes. Data read from the FIFO will skip over the LSB data, reducing the acquisition time. Note F_READ can only be changed</a:t>
            </a:r>
          </a:p>
          <a:p>
            <a:r>
              <a:rPr kumimoji="1" lang="en-US" altLang="zh-TW" sz="1200" b="0" i="0" u="none" strike="noStrike" kern="1200" baseline="0" dirty="0" smtClean="0">
                <a:solidFill>
                  <a:schemeClr val="tx1"/>
                </a:solidFill>
                <a:latin typeface="Times New Roman" charset="0"/>
                <a:ea typeface="新細明體" charset="0"/>
                <a:cs typeface="新細明體" charset="0"/>
              </a:rPr>
              <a:t>when FMODE = 00. The F_READ bit applies for both the output registers and the FIFO.</a:t>
            </a:r>
            <a:endParaRPr lang="zh-TW" altLang="en-US" dirty="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14</a:t>
            </a:fld>
            <a:endParaRPr lang="zh-TW" altLang="zh-TW"/>
          </a:p>
        </p:txBody>
      </p:sp>
    </p:spTree>
    <p:extLst>
      <p:ext uri="{BB962C8B-B14F-4D97-AF65-F5344CB8AC3E}">
        <p14:creationId xmlns:p14="http://schemas.microsoft.com/office/powerpoint/2010/main" val="392407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16</a:t>
            </a:fld>
            <a:endParaRPr lang="zh-TW" altLang="zh-TW"/>
          </a:p>
        </p:txBody>
      </p:sp>
    </p:spTree>
    <p:extLst>
      <p:ext uri="{BB962C8B-B14F-4D97-AF65-F5344CB8AC3E}">
        <p14:creationId xmlns:p14="http://schemas.microsoft.com/office/powerpoint/2010/main" val="2046703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0A46B-0DB3-4E5B-9D2B-61D88B479EB7}" type="slidenum">
              <a:rPr lang="en-GB" altLang="zh-TW"/>
              <a:pPr/>
              <a:t>18</a:t>
            </a:fld>
            <a:endParaRPr lang="en-GB" altLang="zh-TW"/>
          </a:p>
        </p:txBody>
      </p:sp>
      <p:sp>
        <p:nvSpPr>
          <p:cNvPr id="1433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extLst>
      <p:ext uri="{BB962C8B-B14F-4D97-AF65-F5344CB8AC3E}">
        <p14:creationId xmlns:p14="http://schemas.microsoft.com/office/powerpoint/2010/main" val="176114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0A46B-0DB3-4E5B-9D2B-61D88B479EB7}" type="slidenum">
              <a:rPr lang="en-GB" altLang="zh-TW"/>
              <a:pPr/>
              <a:t>19</a:t>
            </a:fld>
            <a:endParaRPr lang="en-GB" altLang="zh-TW"/>
          </a:p>
        </p:txBody>
      </p:sp>
      <p:sp>
        <p:nvSpPr>
          <p:cNvPr id="1433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extLst>
      <p:ext uri="{BB962C8B-B14F-4D97-AF65-F5344CB8AC3E}">
        <p14:creationId xmlns:p14="http://schemas.microsoft.com/office/powerpoint/2010/main" val="326454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5" name="Picture 11" descr="清大LOGO(鳥)"/>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8" name="Picture 13" descr="清大LOGO(圓)"/>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charset="0"/>
                <a:ea typeface="新細明體" charset="0"/>
                <a:cs typeface="新細明體" charset="0"/>
              </a:defRPr>
            </a:lvl1pPr>
          </a:lstStyle>
          <a:p>
            <a:pPr>
              <a:defRPr/>
            </a:pPr>
            <a:endParaRPr 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smtClean="0"/>
            </a:lvl1pPr>
          </a:lstStyle>
          <a:p>
            <a:pPr>
              <a:defRPr/>
            </a:pPr>
            <a:fld id="{767126D7-2226-4CF4-89DC-1CA388FF3E0E}" type="slidenum">
              <a:rPr lang="zh-TW" altLang="en-US"/>
              <a:pPr>
                <a:defRPr/>
              </a:pPr>
              <a:t>‹#›</a:t>
            </a:fld>
            <a:endParaRPr lang="zh-TW" altLang="zh-TW"/>
          </a:p>
        </p:txBody>
      </p:sp>
    </p:spTree>
    <p:extLst>
      <p:ext uri="{BB962C8B-B14F-4D97-AF65-F5344CB8AC3E}">
        <p14:creationId xmlns:p14="http://schemas.microsoft.com/office/powerpoint/2010/main" val="262978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B1990E11-D4C9-4736-9586-DD2A24C439AA}" type="slidenum">
              <a:rPr lang="zh-TW" altLang="en-US"/>
              <a:pPr>
                <a:defRPr/>
              </a:pPr>
              <a:t>‹#›</a:t>
            </a:fld>
            <a:endParaRPr lang="zh-TW" altLang="zh-TW"/>
          </a:p>
        </p:txBody>
      </p:sp>
    </p:spTree>
    <p:extLst>
      <p:ext uri="{BB962C8B-B14F-4D97-AF65-F5344CB8AC3E}">
        <p14:creationId xmlns:p14="http://schemas.microsoft.com/office/powerpoint/2010/main" val="10239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9F990B5-0C4C-429A-9F6E-F0C8CEFC6D17}" type="slidenum">
              <a:rPr lang="zh-TW" altLang="en-US"/>
              <a:pPr>
                <a:defRPr/>
              </a:pPr>
              <a:t>‹#›</a:t>
            </a:fld>
            <a:endParaRPr lang="zh-TW" altLang="zh-TW"/>
          </a:p>
        </p:txBody>
      </p:sp>
    </p:spTree>
    <p:extLst>
      <p:ext uri="{BB962C8B-B14F-4D97-AF65-F5344CB8AC3E}">
        <p14:creationId xmlns:p14="http://schemas.microsoft.com/office/powerpoint/2010/main" val="6338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5EAD3E7-B039-4A93-AACD-1369AB5C0DA9}" type="slidenum">
              <a:rPr lang="zh-TW" altLang="en-US"/>
              <a:pPr>
                <a:defRPr/>
              </a:pPr>
              <a:t>‹#›</a:t>
            </a:fld>
            <a:endParaRPr lang="zh-TW" altLang="zh-TW"/>
          </a:p>
        </p:txBody>
      </p:sp>
    </p:spTree>
    <p:extLst>
      <p:ext uri="{BB962C8B-B14F-4D97-AF65-F5344CB8AC3E}">
        <p14:creationId xmlns:p14="http://schemas.microsoft.com/office/powerpoint/2010/main" val="907722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E7FD7977-9BA0-48E7-81F9-590A1D8BC6BA}" type="slidenum">
              <a:rPr lang="zh-TW" altLang="en-US"/>
              <a:pPr>
                <a:defRPr/>
              </a:pPr>
              <a:t>‹#›</a:t>
            </a:fld>
            <a:endParaRPr lang="zh-TW" altLang="zh-TW"/>
          </a:p>
        </p:txBody>
      </p:sp>
    </p:spTree>
    <p:extLst>
      <p:ext uri="{BB962C8B-B14F-4D97-AF65-F5344CB8AC3E}">
        <p14:creationId xmlns:p14="http://schemas.microsoft.com/office/powerpoint/2010/main" val="406754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48637AE-06FB-472C-8804-23E15062B4AF}" type="slidenum">
              <a:rPr lang="zh-TW" altLang="en-US"/>
              <a:pPr>
                <a:defRPr/>
              </a:pPr>
              <a:t>‹#›</a:t>
            </a:fld>
            <a:endParaRPr lang="zh-TW" altLang="zh-TW"/>
          </a:p>
        </p:txBody>
      </p:sp>
    </p:spTree>
    <p:extLst>
      <p:ext uri="{BB962C8B-B14F-4D97-AF65-F5344CB8AC3E}">
        <p14:creationId xmlns:p14="http://schemas.microsoft.com/office/powerpoint/2010/main" val="358160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73E21326-5002-4537-AB4D-A4F024E54A7D}" type="slidenum">
              <a:rPr lang="zh-TW" altLang="en-US"/>
              <a:pPr>
                <a:defRPr/>
              </a:pPr>
              <a:t>‹#›</a:t>
            </a:fld>
            <a:endParaRPr lang="zh-TW" altLang="zh-TW"/>
          </a:p>
        </p:txBody>
      </p:sp>
    </p:spTree>
    <p:extLst>
      <p:ext uri="{BB962C8B-B14F-4D97-AF65-F5344CB8AC3E}">
        <p14:creationId xmlns:p14="http://schemas.microsoft.com/office/powerpoint/2010/main" val="17803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00C97D5C-740A-4F5C-A848-0CD35FD783BB}" type="slidenum">
              <a:rPr lang="zh-TW" altLang="en-US"/>
              <a:pPr>
                <a:defRPr/>
              </a:pPr>
              <a:t>‹#›</a:t>
            </a:fld>
            <a:endParaRPr lang="zh-TW" altLang="zh-TW"/>
          </a:p>
        </p:txBody>
      </p:sp>
    </p:spTree>
    <p:extLst>
      <p:ext uri="{BB962C8B-B14F-4D97-AF65-F5344CB8AC3E}">
        <p14:creationId xmlns:p14="http://schemas.microsoft.com/office/powerpoint/2010/main" val="92505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EAD4F8DA-99A1-4CF9-A981-2621FECEC23E}" type="slidenum">
              <a:rPr lang="zh-TW" altLang="en-US"/>
              <a:pPr>
                <a:defRPr/>
              </a:pPr>
              <a:t>‹#›</a:t>
            </a:fld>
            <a:endParaRPr lang="zh-TW" altLang="zh-TW"/>
          </a:p>
        </p:txBody>
      </p:sp>
    </p:spTree>
    <p:extLst>
      <p:ext uri="{BB962C8B-B14F-4D97-AF65-F5344CB8AC3E}">
        <p14:creationId xmlns:p14="http://schemas.microsoft.com/office/powerpoint/2010/main" val="65861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82C183B-1CFB-48EF-8328-1C115138F735}" type="slidenum">
              <a:rPr lang="zh-TW" altLang="en-US"/>
              <a:pPr>
                <a:defRPr/>
              </a:pPr>
              <a:t>‹#›</a:t>
            </a:fld>
            <a:endParaRPr lang="zh-TW" altLang="zh-TW"/>
          </a:p>
        </p:txBody>
      </p:sp>
    </p:spTree>
    <p:extLst>
      <p:ext uri="{BB962C8B-B14F-4D97-AF65-F5344CB8AC3E}">
        <p14:creationId xmlns:p14="http://schemas.microsoft.com/office/powerpoint/2010/main" val="405847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6851E77D-F4F5-4B7C-8CD9-C31B3E34D152}" type="slidenum">
              <a:rPr lang="zh-TW" altLang="en-US"/>
              <a:pPr>
                <a:defRPr/>
              </a:pPr>
              <a:t>‹#›</a:t>
            </a:fld>
            <a:endParaRPr lang="zh-TW" altLang="zh-TW"/>
          </a:p>
        </p:txBody>
      </p:sp>
    </p:spTree>
    <p:extLst>
      <p:ext uri="{BB962C8B-B14F-4D97-AF65-F5344CB8AC3E}">
        <p14:creationId xmlns:p14="http://schemas.microsoft.com/office/powerpoint/2010/main" val="279593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27" name="Picture 11" descr="清大LOGO(鳥)"/>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029"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ea typeface="新細明體" charset="0"/>
                <a:cs typeface="新細明體" charset="0"/>
              </a:defRPr>
            </a:lvl1pPr>
          </a:lstStyle>
          <a:p>
            <a:pPr>
              <a:defRPr/>
            </a:pP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bg1"/>
                </a:solidFill>
                <a:latin typeface="Arial" panose="020B0604020202020204" pitchFamily="34" charset="0"/>
                <a:ea typeface="新細明體" panose="02020500000000000000" pitchFamily="18" charset="-120"/>
              </a:defRPr>
            </a:lvl1pPr>
          </a:lstStyle>
          <a:p>
            <a:pPr>
              <a:defRPr/>
            </a:pPr>
            <a:fld id="{AB17737F-DE39-4645-9C7E-900D1ED27EF8}" type="slidenum">
              <a:rPr lang="zh-TW" altLang="en-US"/>
              <a:pPr>
                <a:defRPr/>
              </a:pPr>
              <a:t>‹#›</a:t>
            </a:fld>
            <a:endParaRPr lang="zh-TW" altLang="zh-TW"/>
          </a:p>
        </p:txBody>
      </p:sp>
      <p:sp>
        <p:nvSpPr>
          <p:cNvPr id="1032" name="Rectangle 9"/>
          <p:cNvSpPr>
            <a:spLocks noChangeArrowheads="1"/>
          </p:cNvSpPr>
          <p:nvPr userDrawn="1"/>
        </p:nvSpPr>
        <p:spPr bwMode="auto">
          <a:xfrm>
            <a:off x="0" y="908050"/>
            <a:ext cx="9144000" cy="144463"/>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33" name="Picture 14" descr="清大書法字 "/>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1035" name="Picture 13" descr="清大LOGO(圓)"/>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2pPr>
      <a:lvl3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3pPr>
      <a:lvl4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4pPr>
      <a:lvl5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5pPr>
      <a:lvl6pPr marL="4572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6pPr>
      <a:lvl7pPr marL="9144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7pPr>
      <a:lvl8pPr marL="13716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8pPr>
      <a:lvl9pPr marL="18288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9pPr>
    </p:titleStyle>
    <p:bodyStyle>
      <a:lvl1pPr marL="342900" indent="-342900" algn="l" rtl="0" eaLnBrk="0" fontAlgn="base" hangingPunct="0">
        <a:spcBef>
          <a:spcPts val="300"/>
        </a:spcBef>
        <a:spcAft>
          <a:spcPct val="0"/>
        </a:spcAft>
        <a:buClr>
          <a:srgbClr val="0000FF"/>
        </a:buClr>
        <a:buChar char="•"/>
        <a:defRPr kumimoji="1" sz="28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a:solidFill>
            <a:schemeClr val="tx1"/>
          </a:solidFill>
          <a:latin typeface="+mn-lt"/>
          <a:ea typeface="+mn-ea"/>
          <a:cs typeface="+mn-cs"/>
        </a:defRPr>
      </a:lvl5pPr>
      <a:lvl6pPr marL="24384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6pPr>
      <a:lvl7pPr marL="28956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7pPr>
      <a:lvl8pPr marL="33528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8pPr>
      <a:lvl9pPr marL="38100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ctrTitle"/>
          </p:nvPr>
        </p:nvSpPr>
        <p:spPr/>
        <p:txBody>
          <a:bodyPr/>
          <a:lstStyle/>
          <a:p>
            <a:r>
              <a:rPr lang="en-US" altLang="zh-TW" sz="3200" b="0" dirty="0" smtClean="0">
                <a:solidFill>
                  <a:schemeClr val="accent1"/>
                </a:solidFill>
                <a:latin typeface="Arial" panose="020B0604020202020204" pitchFamily="34" charset="0"/>
              </a:rPr>
              <a:t>CS4101 </a:t>
            </a:r>
            <a:r>
              <a:rPr lang="zh-TW" altLang="en-US" sz="3200" b="0" dirty="0" smtClean="0">
                <a:solidFill>
                  <a:schemeClr val="accent1"/>
                </a:solidFill>
                <a:latin typeface="Arial" panose="020B0604020202020204" pitchFamily="34" charset="0"/>
              </a:rPr>
              <a:t>嵌入式系統概論</a:t>
            </a:r>
            <a:r>
              <a:rPr lang="zh-TW" altLang="en-US" dirty="0" smtClean="0"/>
              <a:t/>
            </a:r>
            <a:br>
              <a:rPr lang="zh-TW" altLang="en-US" dirty="0" smtClean="0"/>
            </a:br>
            <a:r>
              <a:rPr lang="zh-TW" altLang="en-US" dirty="0" smtClean="0"/>
              <a:t/>
            </a:r>
            <a:br>
              <a:rPr lang="zh-TW" altLang="en-US" dirty="0" smtClean="0"/>
            </a:br>
            <a:r>
              <a:rPr lang="en-US" altLang="zh-TW" dirty="0" smtClean="0"/>
              <a:t>Sensor Accessing in MQX</a:t>
            </a:r>
          </a:p>
        </p:txBody>
      </p:sp>
      <p:sp>
        <p:nvSpPr>
          <p:cNvPr id="5123" name="Rectangle 11"/>
          <p:cNvSpPr>
            <a:spLocks noGrp="1" noChangeArrowheads="1"/>
          </p:cNvSpPr>
          <p:nvPr>
            <p:ph type="subTitle" idx="1"/>
          </p:nvPr>
        </p:nvSpPr>
        <p:spPr/>
        <p:txBody>
          <a:bodyPr/>
          <a:lstStyle/>
          <a:p>
            <a:r>
              <a:rPr lang="en-US" altLang="zh-TW" sz="2800" dirty="0" smtClean="0"/>
              <a:t>Prof. Chung-Ta King</a:t>
            </a:r>
          </a:p>
          <a:p>
            <a:r>
              <a:rPr lang="en-US" altLang="zh-TW" sz="2400" dirty="0" smtClean="0"/>
              <a:t>Department of Computer Science</a:t>
            </a:r>
          </a:p>
          <a:p>
            <a:r>
              <a:rPr lang="en-US" altLang="zh-TW" sz="2400" dirty="0" smtClean="0"/>
              <a:t>National Tsing Hua University, Taiwan</a:t>
            </a:r>
            <a:endParaRPr lang="zh-TW" altLang="en-US" sz="2400" dirty="0" smtClean="0"/>
          </a:p>
        </p:txBody>
      </p:sp>
      <p:sp>
        <p:nvSpPr>
          <p:cNvPr id="5124" name="Text Box 13"/>
          <p:cNvSpPr txBox="1">
            <a:spLocks noChangeArrowheads="1"/>
          </p:cNvSpPr>
          <p:nvPr/>
        </p:nvSpPr>
        <p:spPr bwMode="auto">
          <a:xfrm>
            <a:off x="1405955" y="5300663"/>
            <a:ext cx="6406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lgn="ctr">
              <a:spcBef>
                <a:spcPct val="0"/>
              </a:spcBef>
              <a:buClrTx/>
              <a:buFontTx/>
              <a:buNone/>
            </a:pPr>
            <a:r>
              <a:rPr lang="en-US" altLang="zh-TW" sz="1600" dirty="0" smtClean="0">
                <a:latin typeface="+mn-lt"/>
              </a:rPr>
              <a:t>(Materials </a:t>
            </a:r>
            <a:r>
              <a:rPr lang="en-US" altLang="zh-TW" sz="1600" dirty="0">
                <a:latin typeface="+mn-lt"/>
              </a:rPr>
              <a:t>from </a:t>
            </a:r>
            <a:r>
              <a:rPr lang="en-US" altLang="zh-TW" sz="1600" dirty="0" smtClean="0">
                <a:latin typeface="+mn-lt"/>
              </a:rPr>
              <a:t>www.freescale.com, </a:t>
            </a:r>
            <a:r>
              <a:rPr lang="en-US" altLang="zh-TW" sz="1600" dirty="0">
                <a:latin typeface="+mn-lt"/>
              </a:rPr>
              <a:t>Prof. </a:t>
            </a:r>
            <a:r>
              <a:rPr lang="de-DE" altLang="zh-TW" sz="1600" dirty="0">
                <a:latin typeface="+mn-lt"/>
              </a:rPr>
              <a:t>P. Marwedel of Univ. </a:t>
            </a:r>
            <a:r>
              <a:rPr lang="de-DE" altLang="zh-TW" sz="1600" dirty="0" smtClean="0">
                <a:latin typeface="+mn-lt"/>
              </a:rPr>
              <a:t>Dortmund)</a:t>
            </a:r>
            <a:endParaRPr lang="zh-TW" alt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投影片編號版面配置區 4"/>
          <p:cNvSpPr txBox="1">
            <a:spLocks noGrp="1"/>
          </p:cNvSpPr>
          <p:nvPr/>
        </p:nvSpPr>
        <p:spPr bwMode="auto">
          <a:xfrm>
            <a:off x="6820222" y="565331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fld id="{CC1096D4-C5AE-4091-B717-576ED9B3CCA9}" type="slidenum">
              <a:rPr lang="zh-TW" altLang="en-US" sz="1400">
                <a:solidFill>
                  <a:schemeClr val="bg2"/>
                </a:solidFill>
                <a:latin typeface="Arial" panose="020B0604020202020204" pitchFamily="34" charset="0"/>
              </a:rPr>
              <a:pPr algn="r">
                <a:spcBef>
                  <a:spcPct val="50000"/>
                </a:spcBef>
              </a:pPr>
              <a:t>9</a:t>
            </a:fld>
            <a:endParaRPr lang="zh-TW" altLang="zh-TW" sz="1400">
              <a:solidFill>
                <a:schemeClr val="bg2"/>
              </a:solidFill>
              <a:latin typeface="Arial" panose="020B0604020202020204" pitchFamily="34" charset="0"/>
            </a:endParaRPr>
          </a:p>
        </p:txBody>
      </p:sp>
      <p:sp>
        <p:nvSpPr>
          <p:cNvPr id="1258499" name="Rectangle 2"/>
          <p:cNvSpPr>
            <a:spLocks noGrp="1" noChangeArrowheads="1"/>
          </p:cNvSpPr>
          <p:nvPr>
            <p:ph type="title"/>
          </p:nvPr>
        </p:nvSpPr>
        <p:spPr/>
        <p:txBody>
          <a:bodyPr/>
          <a:lstStyle/>
          <a:p>
            <a:r>
              <a:rPr lang="en-US" altLang="zh-TW"/>
              <a:t>MEMS Accelerometer</a:t>
            </a:r>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9</a:t>
            </a:fld>
            <a:endParaRPr lang="zh-TW" altLang="zh-TW"/>
          </a:p>
        </p:txBody>
      </p:sp>
      <p:pic>
        <p:nvPicPr>
          <p:cNvPr id="1258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485" y="2876774"/>
            <a:ext cx="40592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501" name="Text Box 5"/>
          <p:cNvSpPr txBox="1">
            <a:spLocks noChangeArrowheads="1"/>
          </p:cNvSpPr>
          <p:nvPr/>
        </p:nvSpPr>
        <p:spPr bwMode="auto">
          <a:xfrm>
            <a:off x="197172" y="2300511"/>
            <a:ext cx="1557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rPr>
              <a:t>Substrate with circuitry</a:t>
            </a:r>
          </a:p>
        </p:txBody>
      </p:sp>
      <p:sp>
        <p:nvSpPr>
          <p:cNvPr id="1258502" name="Text Box 6"/>
          <p:cNvSpPr txBox="1">
            <a:spLocks noChangeArrowheads="1"/>
          </p:cNvSpPr>
          <p:nvPr/>
        </p:nvSpPr>
        <p:spPr bwMode="auto">
          <a:xfrm>
            <a:off x="3508697" y="1725836"/>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rPr>
              <a:t>Proof mass</a:t>
            </a:r>
          </a:p>
        </p:txBody>
      </p:sp>
      <p:sp>
        <p:nvSpPr>
          <p:cNvPr id="1258503" name="Line 7"/>
          <p:cNvSpPr>
            <a:spLocks noChangeShapeType="1"/>
          </p:cNvSpPr>
          <p:nvPr/>
        </p:nvSpPr>
        <p:spPr bwMode="auto">
          <a:xfrm flipH="1">
            <a:off x="3940497" y="2156049"/>
            <a:ext cx="477838" cy="144145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1258504" name="Text Box 8"/>
          <p:cNvSpPr txBox="1">
            <a:spLocks noChangeArrowheads="1"/>
          </p:cNvSpPr>
          <p:nvPr/>
        </p:nvSpPr>
        <p:spPr bwMode="auto">
          <a:xfrm>
            <a:off x="314647" y="1508349"/>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rPr>
              <a:t>Suspension arms</a:t>
            </a:r>
          </a:p>
        </p:txBody>
      </p:sp>
      <p:sp>
        <p:nvSpPr>
          <p:cNvPr id="1258505" name="Line 9"/>
          <p:cNvSpPr>
            <a:spLocks noChangeShapeType="1"/>
          </p:cNvSpPr>
          <p:nvPr/>
        </p:nvSpPr>
        <p:spPr bwMode="auto">
          <a:xfrm>
            <a:off x="1968822" y="1868711"/>
            <a:ext cx="1512888" cy="1439863"/>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1258506" name="Text Box 10"/>
          <p:cNvSpPr txBox="1">
            <a:spLocks noChangeArrowheads="1"/>
          </p:cNvSpPr>
          <p:nvPr/>
        </p:nvSpPr>
        <p:spPr bwMode="auto">
          <a:xfrm>
            <a:off x="2618110" y="5108799"/>
            <a:ext cx="238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rPr>
              <a:t>Axis of response</a:t>
            </a:r>
            <a:endParaRPr lang="zh-TW" altLang="en-US">
              <a:solidFill>
                <a:srgbClr val="FF0000"/>
              </a:solidFill>
              <a:latin typeface="Tahoma" panose="020B0604030504040204" pitchFamily="34" charset="0"/>
            </a:endParaRPr>
          </a:p>
        </p:txBody>
      </p:sp>
      <p:sp>
        <p:nvSpPr>
          <p:cNvPr id="1258507" name="Line 11"/>
          <p:cNvSpPr>
            <a:spLocks noChangeShapeType="1"/>
          </p:cNvSpPr>
          <p:nvPr/>
        </p:nvSpPr>
        <p:spPr bwMode="auto">
          <a:xfrm>
            <a:off x="413072" y="3453036"/>
            <a:ext cx="1727200" cy="1081088"/>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1258508" name="Line 12"/>
          <p:cNvSpPr>
            <a:spLocks noChangeShapeType="1"/>
          </p:cNvSpPr>
          <p:nvPr/>
        </p:nvSpPr>
        <p:spPr bwMode="auto">
          <a:xfrm flipH="1" flipV="1">
            <a:off x="3364235" y="4318224"/>
            <a:ext cx="406400" cy="86360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pic>
        <p:nvPicPr>
          <p:cNvPr id="125850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3385" y="1052736"/>
            <a:ext cx="302418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510" name="Oval 14"/>
          <p:cNvSpPr>
            <a:spLocks noChangeArrowheads="1"/>
          </p:cNvSpPr>
          <p:nvPr/>
        </p:nvSpPr>
        <p:spPr bwMode="auto">
          <a:xfrm>
            <a:off x="4372297" y="3092674"/>
            <a:ext cx="1008063" cy="576262"/>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Elephant" panose="02020904090505020303" pitchFamily="18" charset="0"/>
            </a:endParaRPr>
          </a:p>
        </p:txBody>
      </p:sp>
      <p:sp>
        <p:nvSpPr>
          <p:cNvPr id="1258511" name="Line 15"/>
          <p:cNvSpPr>
            <a:spLocks noChangeShapeType="1"/>
          </p:cNvSpPr>
          <p:nvPr/>
        </p:nvSpPr>
        <p:spPr bwMode="auto">
          <a:xfrm flipV="1">
            <a:off x="4516760" y="1797274"/>
            <a:ext cx="1081087" cy="1368425"/>
          </a:xfrm>
          <a:prstGeom prst="line">
            <a:avLst/>
          </a:prstGeom>
          <a:noFill/>
          <a:ln w="9525">
            <a:solidFill>
              <a:srgbClr val="FF33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8512" name="Line 16"/>
          <p:cNvSpPr>
            <a:spLocks noChangeShapeType="1"/>
          </p:cNvSpPr>
          <p:nvPr/>
        </p:nvSpPr>
        <p:spPr bwMode="auto">
          <a:xfrm flipV="1">
            <a:off x="4948560" y="3165699"/>
            <a:ext cx="2305050" cy="503237"/>
          </a:xfrm>
          <a:prstGeom prst="line">
            <a:avLst/>
          </a:prstGeom>
          <a:noFill/>
          <a:ln w="9525">
            <a:solidFill>
              <a:srgbClr val="FF33CC"/>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2585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547" y="3500661"/>
            <a:ext cx="25749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44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Accel_Z"/>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26346"/>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Accel_X"/>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59384"/>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Accel_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59384"/>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671513" y="1084734"/>
            <a:ext cx="938398"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X-axis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18439" name="TextBox 6"/>
          <p:cNvSpPr txBox="1">
            <a:spLocks noChangeArrowheads="1"/>
          </p:cNvSpPr>
          <p:nvPr/>
        </p:nvSpPr>
        <p:spPr bwMode="auto">
          <a:xfrm>
            <a:off x="4448175" y="1086321"/>
            <a:ext cx="928780"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Y-axis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18440" name="TextBox 7"/>
          <p:cNvSpPr txBox="1">
            <a:spLocks noChangeArrowheads="1"/>
          </p:cNvSpPr>
          <p:nvPr/>
        </p:nvSpPr>
        <p:spPr bwMode="auto">
          <a:xfrm>
            <a:off x="2554288" y="3888259"/>
            <a:ext cx="915956"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Z-axis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3" name="標題 2"/>
          <p:cNvSpPr>
            <a:spLocks noGrp="1"/>
          </p:cNvSpPr>
          <p:nvPr>
            <p:ph type="title"/>
          </p:nvPr>
        </p:nvSpPr>
        <p:spPr/>
        <p:txBody>
          <a:bodyPr/>
          <a:lstStyle/>
          <a:p>
            <a:r>
              <a:rPr lang="en-US" altLang="zh-TW" dirty="0" smtClean="0">
                <a:ea typeface="新細明體" panose="02020500000000000000" pitchFamily="18" charset="-120"/>
              </a:rPr>
              <a:t>Accelerometer at </a:t>
            </a:r>
            <a:r>
              <a:rPr lang="en-US" altLang="zh-TW" dirty="0" smtClean="0">
                <a:ea typeface="新細明體" panose="02020500000000000000" pitchFamily="18" charset="-120"/>
              </a:rPr>
              <a:t>Work: </a:t>
            </a:r>
            <a:r>
              <a:rPr lang="en-US" altLang="zh-TW" dirty="0" smtClean="0">
                <a:ea typeface="新細明體" panose="02020500000000000000" pitchFamily="18" charset="-120"/>
              </a:rPr>
              <a:t>X, Y, Z Movement</a:t>
            </a:r>
            <a:endParaRPr lang="zh-TW" altLang="en-US"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10</a:t>
            </a:fld>
            <a:endParaRPr lang="zh-TW" altLang="zh-TW"/>
          </a:p>
        </p:txBody>
      </p:sp>
    </p:spTree>
    <p:extLst>
      <p:ext uri="{BB962C8B-B14F-4D97-AF65-F5344CB8AC3E}">
        <p14:creationId xmlns:p14="http://schemas.microsoft.com/office/powerpoint/2010/main" val="379043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mtClean="0"/>
              <a:t>MMA8451Q Accelerometer</a:t>
            </a:r>
            <a:endParaRPr lang="zh-TW" altLang="en-US" dirty="0"/>
          </a:p>
        </p:txBody>
      </p:sp>
      <p:sp>
        <p:nvSpPr>
          <p:cNvPr id="5" name="內容版面配置區 4"/>
          <p:cNvSpPr>
            <a:spLocks noGrp="1"/>
          </p:cNvSpPr>
          <p:nvPr>
            <p:ph idx="1"/>
          </p:nvPr>
        </p:nvSpPr>
        <p:spPr/>
        <p:txBody>
          <a:bodyPr/>
          <a:lstStyle/>
          <a:p>
            <a:r>
              <a:rPr lang="en-US" altLang="zh-TW" dirty="0" smtClean="0"/>
              <a:t>Low-power, 3-axis, capacitive </a:t>
            </a:r>
            <a:r>
              <a:rPr lang="en-US" altLang="zh-TW" dirty="0" err="1" smtClean="0"/>
              <a:t>micromachined</a:t>
            </a:r>
            <a:r>
              <a:rPr lang="en-US" altLang="zh-TW" dirty="0" smtClean="0"/>
              <a:t> accelerometer with 14 bits of resolution</a:t>
            </a:r>
            <a:endParaRPr lang="zh-TW" altLang="en-US" dirty="0"/>
          </a:p>
        </p:txBody>
      </p:sp>
      <p:sp>
        <p:nvSpPr>
          <p:cNvPr id="3" name="投影片編號版面配置區 2"/>
          <p:cNvSpPr>
            <a:spLocks noGrp="1"/>
          </p:cNvSpPr>
          <p:nvPr>
            <p:ph type="sldNum" sz="quarter" idx="11"/>
          </p:nvPr>
        </p:nvSpPr>
        <p:spPr/>
        <p:txBody>
          <a:bodyPr/>
          <a:lstStyle/>
          <a:p>
            <a:fld id="{00C97D5C-740A-4F5C-A848-0CD35FD783BB}" type="slidenum">
              <a:rPr lang="zh-TW" altLang="en-US" smtClean="0"/>
              <a:pPr/>
              <a:t>11</a:t>
            </a:fld>
            <a:endParaRPr lang="zh-TW" altLang="zh-TW"/>
          </a:p>
        </p:txBody>
      </p:sp>
      <p:pic>
        <p:nvPicPr>
          <p:cNvPr id="7" name="圖片 6"/>
          <p:cNvPicPr>
            <a:picLocks noChangeAspect="1"/>
          </p:cNvPicPr>
          <p:nvPr/>
        </p:nvPicPr>
        <p:blipFill>
          <a:blip r:embed="rId2"/>
          <a:stretch>
            <a:fillRect/>
          </a:stretch>
        </p:blipFill>
        <p:spPr>
          <a:xfrm>
            <a:off x="0" y="2014799"/>
            <a:ext cx="9144000" cy="4798577"/>
          </a:xfrm>
          <a:prstGeom prst="rect">
            <a:avLst/>
          </a:prstGeom>
        </p:spPr>
      </p:pic>
      <p:sp>
        <p:nvSpPr>
          <p:cNvPr id="11" name="橢圓 10"/>
          <p:cNvSpPr/>
          <p:nvPr/>
        </p:nvSpPr>
        <p:spPr bwMode="auto">
          <a:xfrm>
            <a:off x="7236296" y="2564904"/>
            <a:ext cx="1744047" cy="1008112"/>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ahoma" charset="0"/>
              <a:ea typeface="標楷體" charset="0"/>
              <a:cs typeface="標楷體" charset="0"/>
            </a:endParaRPr>
          </a:p>
        </p:txBody>
      </p:sp>
    </p:spTree>
    <p:extLst>
      <p:ext uri="{BB962C8B-B14F-4D97-AF65-F5344CB8AC3E}">
        <p14:creationId xmlns:p14="http://schemas.microsoft.com/office/powerpoint/2010/main" val="13553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p:txBody>
          <a:bodyPr/>
          <a:lstStyle/>
          <a:p>
            <a:pPr eaLnBrk="1" hangingPunct="1"/>
            <a:r>
              <a:rPr lang="en-US" altLang="zh-TW" b="1" dirty="0" smtClean="0"/>
              <a:t>MMA8451Q Accelerometer</a:t>
            </a:r>
            <a:endParaRPr lang="zh-TW" altLang="en-US" dirty="0" smtClean="0"/>
          </a:p>
        </p:txBody>
      </p:sp>
      <p:sp>
        <p:nvSpPr>
          <p:cNvPr id="2" name="投影片編號版面配置區 1"/>
          <p:cNvSpPr>
            <a:spLocks noGrp="1"/>
          </p:cNvSpPr>
          <p:nvPr>
            <p:ph type="sldNum" sz="quarter" idx="11"/>
          </p:nvPr>
        </p:nvSpPr>
        <p:spPr/>
        <p:txBody>
          <a:bodyPr/>
          <a:lstStyle/>
          <a:p>
            <a:pPr>
              <a:defRPr/>
            </a:pPr>
            <a:fld id="{00C97D5C-740A-4F5C-A848-0CD35FD783BB}" type="slidenum">
              <a:rPr lang="zh-TW" altLang="en-US" smtClean="0"/>
              <a:pPr>
                <a:defRPr/>
              </a:pPr>
              <a:t>12</a:t>
            </a:fld>
            <a:endParaRPr lang="zh-TW" altLang="zh-TW"/>
          </a:p>
        </p:txBody>
      </p:sp>
      <p:pic>
        <p:nvPicPr>
          <p:cNvPr id="43011" name="Picture 3"/>
          <p:cNvPicPr>
            <a:picLocks noChangeAspect="1" noChangeArrowheads="1"/>
          </p:cNvPicPr>
          <p:nvPr/>
        </p:nvPicPr>
        <p:blipFill rotWithShape="1">
          <a:blip r:embed="rId2"/>
          <a:srcRect b="6668"/>
          <a:stretch/>
        </p:blipFill>
        <p:spPr bwMode="auto">
          <a:xfrm>
            <a:off x="1116013" y="1269554"/>
            <a:ext cx="7482797" cy="3023542"/>
          </a:xfrm>
          <a:prstGeom prst="rect">
            <a:avLst/>
          </a:prstGeom>
          <a:noFill/>
          <a:ln w="9525">
            <a:noFill/>
            <a:miter lim="800000"/>
            <a:headEnd/>
            <a:tailEnd/>
          </a:ln>
        </p:spPr>
      </p:pic>
      <p:pic>
        <p:nvPicPr>
          <p:cNvPr id="43012" name="Picture 4"/>
          <p:cNvPicPr>
            <a:picLocks noChangeAspect="1" noChangeArrowheads="1"/>
          </p:cNvPicPr>
          <p:nvPr/>
        </p:nvPicPr>
        <p:blipFill rotWithShape="1">
          <a:blip r:embed="rId3"/>
          <a:srcRect t="8489"/>
          <a:stretch/>
        </p:blipFill>
        <p:spPr bwMode="auto">
          <a:xfrm>
            <a:off x="0" y="4365104"/>
            <a:ext cx="9144000" cy="2492896"/>
          </a:xfrm>
          <a:prstGeom prst="rect">
            <a:avLst/>
          </a:prstGeom>
          <a:noFill/>
          <a:ln w="9525">
            <a:noFill/>
            <a:miter lim="800000"/>
            <a:headEnd/>
            <a:tailEnd/>
          </a:ln>
        </p:spPr>
      </p:pic>
      <p:sp>
        <p:nvSpPr>
          <p:cNvPr id="3" name="內容版面配置區 2"/>
          <p:cNvSpPr>
            <a:spLocks noGrp="1"/>
          </p:cNvSpPr>
          <p:nvPr>
            <p:ph idx="1"/>
          </p:nvPr>
        </p:nvSpPr>
        <p:spPr/>
        <p:txBody>
          <a:bodyPr/>
          <a:lstStyle/>
          <a:p>
            <a:r>
              <a:rPr lang="en-US" altLang="zh-TW" dirty="0" smtClean="0"/>
              <a:t>Operation modes</a:t>
            </a:r>
            <a:endParaRPr lang="zh-TW" altLang="en-US" dirty="0"/>
          </a:p>
        </p:txBody>
      </p:sp>
    </p:spTree>
    <p:extLst>
      <p:ext uri="{BB962C8B-B14F-4D97-AF65-F5344CB8AC3E}">
        <p14:creationId xmlns:p14="http://schemas.microsoft.com/office/powerpoint/2010/main" val="2327796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MMA8451Q Features</a:t>
            </a:r>
            <a:endParaRPr lang="zh-TW" altLang="en-US" dirty="0"/>
          </a:p>
        </p:txBody>
      </p:sp>
      <p:sp>
        <p:nvSpPr>
          <p:cNvPr id="3" name="內容版面配置區 2"/>
          <p:cNvSpPr>
            <a:spLocks noGrp="1"/>
          </p:cNvSpPr>
          <p:nvPr>
            <p:ph idx="1"/>
          </p:nvPr>
        </p:nvSpPr>
        <p:spPr/>
        <p:txBody>
          <a:bodyPr/>
          <a:lstStyle/>
          <a:p>
            <a:r>
              <a:rPr lang="en-US" altLang="zh-TW" dirty="0" smtClean="0"/>
              <a:t>Measured </a:t>
            </a:r>
            <a:r>
              <a:rPr lang="en-US" altLang="zh-TW" dirty="0"/>
              <a:t>acceleration data </a:t>
            </a:r>
            <a:r>
              <a:rPr lang="en-US" altLang="zh-TW" dirty="0" smtClean="0"/>
              <a:t>stored </a:t>
            </a:r>
            <a:r>
              <a:rPr lang="en-US" altLang="zh-TW" dirty="0"/>
              <a:t>in </a:t>
            </a:r>
            <a:r>
              <a:rPr lang="en-US" altLang="zh-TW" dirty="0" smtClean="0"/>
              <a:t>OUT_X (Y, Z)_MSB</a:t>
            </a:r>
            <a:r>
              <a:rPr lang="en-US" altLang="zh-TW" dirty="0"/>
              <a:t>, </a:t>
            </a:r>
            <a:r>
              <a:rPr lang="en-US" altLang="zh-TW" dirty="0" smtClean="0"/>
              <a:t>OUT_X (Y, Z)_LSB</a:t>
            </a:r>
            <a:r>
              <a:rPr lang="en-US" altLang="zh-TW" dirty="0"/>
              <a:t>, </a:t>
            </a:r>
            <a:r>
              <a:rPr lang="en-US" altLang="zh-TW" dirty="0" smtClean="0"/>
              <a:t>registers </a:t>
            </a:r>
            <a:r>
              <a:rPr lang="en-US" altLang="zh-TW" dirty="0"/>
              <a:t>as 2’s complement 14-bit </a:t>
            </a:r>
            <a:r>
              <a:rPr lang="en-US" altLang="zh-TW" dirty="0" smtClean="0"/>
              <a:t>numbers</a:t>
            </a:r>
          </a:p>
          <a:p>
            <a:pPr lvl="1"/>
            <a:r>
              <a:rPr lang="en-US" altLang="zh-TW" dirty="0" smtClean="0"/>
              <a:t>If only </a:t>
            </a:r>
            <a:r>
              <a:rPr lang="en-US" altLang="zh-TW" dirty="0"/>
              <a:t>8-bit </a:t>
            </a:r>
            <a:r>
              <a:rPr lang="en-US" altLang="zh-TW" dirty="0" smtClean="0"/>
              <a:t>results needed, </a:t>
            </a:r>
            <a:r>
              <a:rPr lang="en-US" altLang="zh-TW" dirty="0"/>
              <a:t>can </a:t>
            </a:r>
            <a:r>
              <a:rPr lang="en-US" altLang="zh-TW" dirty="0" smtClean="0"/>
              <a:t>use </a:t>
            </a:r>
            <a:r>
              <a:rPr lang="en-US" altLang="zh-TW" dirty="0"/>
              <a:t>OUT_X (</a:t>
            </a:r>
            <a:r>
              <a:rPr lang="en-US" altLang="zh-TW" dirty="0" smtClean="0"/>
              <a:t>Y, Z</a:t>
            </a:r>
            <a:r>
              <a:rPr lang="en-US" altLang="zh-TW" dirty="0"/>
              <a:t>)_</a:t>
            </a:r>
            <a:r>
              <a:rPr lang="en-US" altLang="zh-TW" dirty="0" smtClean="0"/>
              <a:t>MSB</a:t>
            </a:r>
            <a:endParaRPr lang="en-US" altLang="zh-TW" dirty="0"/>
          </a:p>
          <a:p>
            <a:r>
              <a:rPr lang="en-US" altLang="zh-TW" dirty="0" smtClean="0"/>
              <a:t>Resolution</a:t>
            </a:r>
          </a:p>
          <a:p>
            <a:pPr lvl="1"/>
            <a:r>
              <a:rPr lang="en-US" altLang="zh-TW" dirty="0" smtClean="0"/>
              <a:t>When </a:t>
            </a:r>
            <a:r>
              <a:rPr lang="en-US" altLang="zh-TW" dirty="0"/>
              <a:t>the full-scale is set to 2g, the measurement range is -2g to +1.99975g, and each count corresponds to </a:t>
            </a:r>
            <a:r>
              <a:rPr lang="en-US" altLang="zh-TW" dirty="0" smtClean="0"/>
              <a:t>1g/4096 (</a:t>
            </a:r>
            <a:r>
              <a:rPr lang="en-US" altLang="zh-TW" dirty="0"/>
              <a:t>0.25 mg) at 14-bits resolution. </a:t>
            </a:r>
            <a:endParaRPr lang="en-US" altLang="zh-TW" dirty="0" smtClean="0"/>
          </a:p>
          <a:p>
            <a:pPr lvl="1"/>
            <a:r>
              <a:rPr lang="en-US" altLang="zh-TW" dirty="0" smtClean="0"/>
              <a:t>When 8g</a:t>
            </a:r>
            <a:r>
              <a:rPr lang="en-US" altLang="zh-TW" dirty="0"/>
              <a:t>, </a:t>
            </a:r>
            <a:r>
              <a:rPr lang="en-US" altLang="zh-TW" dirty="0" smtClean="0"/>
              <a:t>range </a:t>
            </a:r>
            <a:r>
              <a:rPr lang="en-US" altLang="zh-TW" dirty="0"/>
              <a:t>is -8g to +7.999g, and each </a:t>
            </a:r>
            <a:r>
              <a:rPr lang="en-US" altLang="zh-TW" dirty="0" smtClean="0"/>
              <a:t>count is 1g/1024 </a:t>
            </a:r>
            <a:r>
              <a:rPr lang="en-US" altLang="zh-TW" dirty="0"/>
              <a:t>(0.98 mg) at 14-bits resolution</a:t>
            </a:r>
            <a:r>
              <a:rPr lang="en-US" altLang="zh-TW" dirty="0" smtClean="0"/>
              <a:t>.</a:t>
            </a:r>
          </a:p>
          <a:p>
            <a:r>
              <a:rPr lang="en-US" altLang="zh-TW" dirty="0" smtClean="0"/>
              <a:t>Provide a large number of data and control registers, data buffer, interrupt, I</a:t>
            </a:r>
            <a:r>
              <a:rPr lang="en-US" altLang="zh-TW" baseline="30000" dirty="0" smtClean="0"/>
              <a:t>2</a:t>
            </a:r>
            <a:r>
              <a:rPr lang="en-US" altLang="zh-TW" dirty="0" smtClean="0"/>
              <a:t>C communication</a:t>
            </a:r>
            <a:endParaRPr lang="zh-TW" altLang="en-US"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13</a:t>
            </a:fld>
            <a:endParaRPr lang="zh-TW" altLang="zh-TW"/>
          </a:p>
        </p:txBody>
      </p:sp>
    </p:spTree>
    <p:extLst>
      <p:ext uri="{BB962C8B-B14F-4D97-AF65-F5344CB8AC3E}">
        <p14:creationId xmlns:p14="http://schemas.microsoft.com/office/powerpoint/2010/main" val="2200631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Control Register: CTRL_REG1</a:t>
            </a:r>
            <a:endParaRPr lang="zh-TW" altLang="en-US" dirty="0"/>
          </a:p>
        </p:txBody>
      </p:sp>
      <p:sp>
        <p:nvSpPr>
          <p:cNvPr id="4" name="內容版面配置區 3"/>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r>
              <a:rPr lang="en-US" altLang="zh-TW" dirty="0" smtClean="0"/>
              <a:t>Configure MMA8451Q: </a:t>
            </a:r>
            <a:endParaRPr lang="zh-TW" altLang="en-US" dirty="0"/>
          </a:p>
        </p:txBody>
      </p:sp>
      <p:sp>
        <p:nvSpPr>
          <p:cNvPr id="3" name="投影片編號版面配置區 2"/>
          <p:cNvSpPr>
            <a:spLocks noGrp="1"/>
          </p:cNvSpPr>
          <p:nvPr>
            <p:ph type="sldNum" sz="quarter" idx="11"/>
          </p:nvPr>
        </p:nvSpPr>
        <p:spPr/>
        <p:txBody>
          <a:bodyPr/>
          <a:lstStyle/>
          <a:p>
            <a:pPr>
              <a:defRPr/>
            </a:pPr>
            <a:fld id="{00C97D5C-740A-4F5C-A848-0CD35FD783BB}" type="slidenum">
              <a:rPr lang="zh-TW" altLang="en-US" smtClean="0"/>
              <a:pPr>
                <a:defRPr/>
              </a:pPr>
              <a:t>14</a:t>
            </a:fld>
            <a:endParaRPr lang="zh-TW" altLang="zh-TW"/>
          </a:p>
        </p:txBody>
      </p:sp>
      <p:sp>
        <p:nvSpPr>
          <p:cNvPr id="47107" name="文字方塊 3"/>
          <p:cNvSpPr txBox="1">
            <a:spLocks noChangeArrowheads="1"/>
          </p:cNvSpPr>
          <p:nvPr/>
        </p:nvSpPr>
        <p:spPr bwMode="auto">
          <a:xfrm>
            <a:off x="179512" y="5415607"/>
            <a:ext cx="8893224" cy="461665"/>
          </a:xfrm>
          <a:prstGeom prst="rect">
            <a:avLst/>
          </a:prstGeom>
          <a:noFill/>
          <a:ln w="57150">
            <a:solidFill>
              <a:srgbClr val="FF0000"/>
            </a:solidFill>
            <a:miter lim="800000"/>
            <a:headEnd/>
            <a:tailEnd/>
          </a:ln>
        </p:spPr>
        <p:txBody>
          <a:bodyPr wrap="square">
            <a:spAutoFit/>
          </a:bodyPr>
          <a:lstStyle/>
          <a:p>
            <a:pPr algn="ctr"/>
            <a:r>
              <a:rPr lang="en-US" altLang="zh-TW" b="1" dirty="0">
                <a:latin typeface="Courier New" panose="02070309020205020404" pitchFamily="49" charset="0"/>
                <a:cs typeface="Courier New" panose="02070309020205020404" pitchFamily="49" charset="0"/>
              </a:rPr>
              <a:t>write_I2C(I2C_ACCELEROMETER_ADDRESS,0x2A,0x03);</a:t>
            </a:r>
            <a:endParaRPr lang="zh-TW" altLang="en-US" b="1" dirty="0">
              <a:latin typeface="Courier New" panose="02070309020205020404" pitchFamily="49" charset="0"/>
              <a:cs typeface="Courier New" panose="02070309020205020404" pitchFamily="49" charset="0"/>
            </a:endParaRPr>
          </a:p>
        </p:txBody>
      </p:sp>
      <p:pic>
        <p:nvPicPr>
          <p:cNvPr id="47108" name="Picture 2"/>
          <p:cNvPicPr>
            <a:picLocks noChangeAspect="1" noChangeArrowheads="1"/>
          </p:cNvPicPr>
          <p:nvPr/>
        </p:nvPicPr>
        <p:blipFill>
          <a:blip r:embed="rId3"/>
          <a:srcRect/>
          <a:stretch>
            <a:fillRect/>
          </a:stretch>
        </p:blipFill>
        <p:spPr bwMode="auto">
          <a:xfrm>
            <a:off x="143148" y="1290790"/>
            <a:ext cx="8893348" cy="3506362"/>
          </a:xfrm>
          <a:prstGeom prst="rect">
            <a:avLst/>
          </a:prstGeom>
          <a:noFill/>
          <a:ln w="9525">
            <a:noFill/>
            <a:miter lim="800000"/>
            <a:headEnd/>
            <a:tailEnd/>
          </a:ln>
        </p:spPr>
      </p:pic>
    </p:spTree>
    <p:extLst>
      <p:ext uri="{BB962C8B-B14F-4D97-AF65-F5344CB8AC3E}">
        <p14:creationId xmlns:p14="http://schemas.microsoft.com/office/powerpoint/2010/main" val="3032987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Outline</a:t>
            </a:r>
            <a:endParaRPr lang="zh-TW" altLang="en-US" dirty="0"/>
          </a:p>
        </p:txBody>
      </p:sp>
      <p:sp>
        <p:nvSpPr>
          <p:cNvPr id="5" name="內容版面配置區 4"/>
          <p:cNvSpPr>
            <a:spLocks noGrp="1"/>
          </p:cNvSpPr>
          <p:nvPr>
            <p:ph idx="1"/>
          </p:nvPr>
        </p:nvSpPr>
        <p:spPr/>
        <p:txBody>
          <a:bodyPr/>
          <a:lstStyle/>
          <a:p>
            <a:r>
              <a:rPr lang="en-US" altLang="zh-TW" dirty="0" smtClean="0"/>
              <a:t>Introduction to sensors</a:t>
            </a:r>
          </a:p>
          <a:p>
            <a:pPr lvl="1"/>
            <a:r>
              <a:rPr lang="en-US" altLang="zh-TW" dirty="0" smtClean="0"/>
              <a:t>With emphasis on 3-axis accelerometer</a:t>
            </a:r>
          </a:p>
          <a:p>
            <a:pPr lvl="1"/>
            <a:endParaRPr lang="en-US" altLang="zh-TW" dirty="0" smtClean="0"/>
          </a:p>
          <a:p>
            <a:r>
              <a:rPr lang="en-US" altLang="zh-TW" dirty="0" smtClean="0">
                <a:solidFill>
                  <a:srgbClr val="FF0000"/>
                </a:solidFill>
              </a:rPr>
              <a:t>Accessing sensors through I</a:t>
            </a:r>
            <a:r>
              <a:rPr lang="en-US" altLang="zh-TW" baseline="30000" dirty="0" smtClean="0">
                <a:solidFill>
                  <a:srgbClr val="FF0000"/>
                </a:solidFill>
              </a:rPr>
              <a:t>2</a:t>
            </a:r>
            <a:r>
              <a:rPr lang="en-US" altLang="zh-TW" dirty="0" smtClean="0">
                <a:solidFill>
                  <a:srgbClr val="FF0000"/>
                </a:solidFill>
              </a:rPr>
              <a:t>C serial communication</a:t>
            </a:r>
            <a:endParaRPr lang="zh-TW" altLang="en-US" dirty="0">
              <a:solidFill>
                <a:srgbClr val="FF0000"/>
              </a:solidFill>
            </a:endParaRPr>
          </a:p>
        </p:txBody>
      </p:sp>
      <p:sp>
        <p:nvSpPr>
          <p:cNvPr id="3" name="投影片編號版面配置區 2"/>
          <p:cNvSpPr>
            <a:spLocks noGrp="1"/>
          </p:cNvSpPr>
          <p:nvPr>
            <p:ph type="sldNum" sz="quarter" idx="11"/>
          </p:nvPr>
        </p:nvSpPr>
        <p:spPr/>
        <p:txBody>
          <a:bodyPr/>
          <a:lstStyle/>
          <a:p>
            <a:pPr>
              <a:defRPr/>
            </a:pPr>
            <a:fld id="{00C97D5C-740A-4F5C-A848-0CD35FD783BB}" type="slidenum">
              <a:rPr lang="zh-TW" altLang="en-US" smtClean="0"/>
              <a:pPr>
                <a:defRPr/>
              </a:pPr>
              <a:t>15</a:t>
            </a:fld>
            <a:endParaRPr lang="zh-TW" altLang="zh-TW"/>
          </a:p>
        </p:txBody>
      </p:sp>
    </p:spTree>
    <p:extLst>
      <p:ext uri="{BB962C8B-B14F-4D97-AF65-F5344CB8AC3E}">
        <p14:creationId xmlns:p14="http://schemas.microsoft.com/office/powerpoint/2010/main" val="246131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20" name="Rectangle 4"/>
          <p:cNvSpPr>
            <a:spLocks noGrp="1" noChangeArrowheads="1"/>
          </p:cNvSpPr>
          <p:nvPr>
            <p:ph type="title"/>
          </p:nvPr>
        </p:nvSpPr>
        <p:spPr/>
        <p:txBody>
          <a:bodyPr/>
          <a:lstStyle/>
          <a:p>
            <a:r>
              <a:rPr lang="en-US" altLang="zh-TW" smtClean="0"/>
              <a:t>I</a:t>
            </a:r>
            <a:r>
              <a:rPr lang="en-US" altLang="zh-TW" baseline="30000" smtClean="0"/>
              <a:t>2</a:t>
            </a:r>
            <a:r>
              <a:rPr lang="en-US" altLang="zh-TW" smtClean="0"/>
              <a:t>C </a:t>
            </a:r>
            <a:r>
              <a:rPr lang="en-US" altLang="zh-TW" smtClean="0"/>
              <a:t>Serial Communication</a:t>
            </a:r>
            <a:endParaRPr lang="en-US" altLang="zh-TW" dirty="0"/>
          </a:p>
        </p:txBody>
      </p:sp>
      <p:sp>
        <p:nvSpPr>
          <p:cNvPr id="1263621" name="Rectangle 5"/>
          <p:cNvSpPr>
            <a:spLocks noGrp="1" noChangeArrowheads="1"/>
          </p:cNvSpPr>
          <p:nvPr>
            <p:ph type="body" idx="1"/>
          </p:nvPr>
        </p:nvSpPr>
        <p:spPr/>
        <p:txBody>
          <a:bodyPr/>
          <a:lstStyle/>
          <a:p>
            <a:r>
              <a:rPr lang="en-US" altLang="zh-TW" dirty="0" smtClean="0"/>
              <a:t>I</a:t>
            </a:r>
            <a:r>
              <a:rPr lang="en-US" altLang="zh-TW" baseline="30000" dirty="0" smtClean="0"/>
              <a:t>2</a:t>
            </a:r>
            <a:r>
              <a:rPr lang="en-US" altLang="zh-TW" dirty="0" smtClean="0"/>
              <a:t>C: Inter Integrated Circuit Bus</a:t>
            </a:r>
          </a:p>
          <a:p>
            <a:pPr lvl="1"/>
            <a:r>
              <a:rPr lang="en-US" altLang="zh-TW" dirty="0" smtClean="0"/>
              <a:t>Two-wire serial </a:t>
            </a:r>
            <a:r>
              <a:rPr lang="en-US" altLang="zh-TW" dirty="0" err="1" smtClean="0"/>
              <a:t>multimaster</a:t>
            </a:r>
            <a:r>
              <a:rPr lang="en-US" altLang="zh-TW" dirty="0" smtClean="0"/>
              <a:t>-slave bus protocol by Philips in the 1980s</a:t>
            </a:r>
          </a:p>
          <a:p>
            <a:pPr lvl="1"/>
            <a:r>
              <a:rPr lang="en-US" altLang="zh-TW" dirty="0" smtClean="0"/>
              <a:t>Enables peripheral ICs to communicate using simple communication hardware</a:t>
            </a:r>
          </a:p>
          <a:p>
            <a:pPr lvl="1"/>
            <a:r>
              <a:rPr lang="en-US" altLang="zh-TW" dirty="0" smtClean="0"/>
              <a:t>7-bit or 10-bit address space</a:t>
            </a:r>
          </a:p>
          <a:p>
            <a:pPr lvl="1"/>
            <a:r>
              <a:rPr lang="en-US" altLang="zh-TW" dirty="0" smtClean="0"/>
              <a:t>Data transfer rate: 100 </a:t>
            </a:r>
            <a:r>
              <a:rPr lang="en-US" altLang="zh-TW" dirty="0" err="1" smtClean="0"/>
              <a:t>kbits</a:t>
            </a:r>
            <a:r>
              <a:rPr lang="en-US" altLang="zh-TW" dirty="0" smtClean="0"/>
              <a:t>/s (standard mode), 400 </a:t>
            </a:r>
            <a:r>
              <a:rPr lang="en-US" altLang="zh-TW" dirty="0" err="1" smtClean="0"/>
              <a:t>kbits</a:t>
            </a:r>
            <a:r>
              <a:rPr lang="en-US" altLang="zh-TW" dirty="0" smtClean="0"/>
              <a:t>/s (fast mode), 3.4M bits/s (high speed mode)</a:t>
            </a:r>
          </a:p>
          <a:p>
            <a:pPr lvl="1"/>
            <a:r>
              <a:rPr lang="en-US" altLang="zh-TW" dirty="0" smtClean="0"/>
              <a:t>Common devices capable of interfacing to I</a:t>
            </a:r>
            <a:r>
              <a:rPr lang="en-US" altLang="zh-TW" sz="2800" baseline="30000" dirty="0" smtClean="0"/>
              <a:t>2</a:t>
            </a:r>
            <a:r>
              <a:rPr lang="en-US" altLang="zh-TW" dirty="0" smtClean="0"/>
              <a:t>C bus:</a:t>
            </a:r>
          </a:p>
          <a:p>
            <a:pPr lvl="2"/>
            <a:r>
              <a:rPr lang="en-US" altLang="zh-TW" dirty="0" smtClean="0"/>
              <a:t>EPROMS, Flash, and some RAM memory, real-time clocks, watchdog timers, and microcontrollers</a:t>
            </a:r>
            <a:endParaRPr lang="en-US" altLang="zh-TW" dirty="0"/>
          </a:p>
        </p:txBody>
      </p:sp>
      <p:sp>
        <p:nvSpPr>
          <p:cNvPr id="2" name="投影片編號版面配置區 1"/>
          <p:cNvSpPr>
            <a:spLocks noGrp="1"/>
          </p:cNvSpPr>
          <p:nvPr>
            <p:ph type="sldNum" sz="quarter" idx="11"/>
          </p:nvPr>
        </p:nvSpPr>
        <p:spPr/>
        <p:txBody>
          <a:bodyPr/>
          <a:lstStyle/>
          <a:p>
            <a:pPr>
              <a:defRPr/>
            </a:pPr>
            <a:fld id="{75EAD3E7-B039-4A93-AACD-1369AB5C0DA9}" type="slidenum">
              <a:rPr lang="zh-TW" altLang="en-US" smtClean="0"/>
              <a:pPr>
                <a:defRPr/>
              </a:pPr>
              <a:t>16</a:t>
            </a:fld>
            <a:endParaRPr lang="zh-TW" altLang="zh-TW"/>
          </a:p>
        </p:txBody>
      </p:sp>
    </p:spTree>
    <p:extLst>
      <p:ext uri="{BB962C8B-B14F-4D97-AF65-F5344CB8AC3E}">
        <p14:creationId xmlns:p14="http://schemas.microsoft.com/office/powerpoint/2010/main" val="4175673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_18_15"/>
          <p:cNvPicPr preferRelativeResize="0">
            <a:picLocks noChangeAspect="1" noChangeArrowheads="1"/>
          </p:cNvPicPr>
          <p:nvPr>
            <p:custDataLst>
              <p:tags r:id="rId1"/>
            </p:custDataLst>
          </p:nvPr>
        </p:nvPicPr>
        <p:blipFill>
          <a:blip r:embed="rId3"/>
          <a:srcRect t="25496" b="25494"/>
          <a:stretch>
            <a:fillRect/>
          </a:stretch>
        </p:blipFill>
        <p:spPr bwMode="auto">
          <a:xfrm>
            <a:off x="755650" y="1052736"/>
            <a:ext cx="7848600" cy="2884488"/>
          </a:xfrm>
          <a:prstGeom prst="rect">
            <a:avLst/>
          </a:prstGeom>
          <a:noFill/>
          <a:ln w="9525">
            <a:noFill/>
            <a:miter lim="800000"/>
            <a:headEnd/>
            <a:tailEnd/>
          </a:ln>
          <a:effectLst/>
        </p:spPr>
      </p:pic>
      <p:sp>
        <p:nvSpPr>
          <p:cNvPr id="54275" name="Rectangle 3"/>
          <p:cNvSpPr>
            <a:spLocks noGrp="1"/>
          </p:cNvSpPr>
          <p:nvPr>
            <p:ph type="title"/>
          </p:nvPr>
        </p:nvSpPr>
        <p:spPr/>
        <p:txBody>
          <a:bodyPr/>
          <a:lstStyle/>
          <a:p>
            <a:r>
              <a:rPr lang="en-US" altLang="zh-TW" dirty="0" smtClean="0"/>
              <a:t>I</a:t>
            </a:r>
            <a:r>
              <a:rPr lang="en-US" altLang="zh-TW" baseline="30000" dirty="0" smtClean="0"/>
              <a:t>2</a:t>
            </a:r>
            <a:r>
              <a:rPr lang="en-US" altLang="zh-TW" dirty="0" smtClean="0"/>
              <a:t>C Bus Structure</a:t>
            </a:r>
            <a:endParaRPr lang="en-US" altLang="zh-TW" dirty="0" smtClean="0"/>
          </a:p>
        </p:txBody>
      </p:sp>
      <p:sp>
        <p:nvSpPr>
          <p:cNvPr id="54276" name="Rectangle 4"/>
          <p:cNvSpPr>
            <a:spLocks noGrp="1"/>
          </p:cNvSpPr>
          <p:nvPr>
            <p:ph type="body" idx="1"/>
          </p:nvPr>
        </p:nvSpPr>
        <p:spPr/>
        <p:txBody>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2 s</a:t>
            </a:r>
            <a:r>
              <a:rPr lang="en-US" altLang="zh-TW" dirty="0" smtClean="0"/>
              <a:t>ignal lines: SCL (serial clock), SDA (serial data)</a:t>
            </a:r>
          </a:p>
          <a:p>
            <a:r>
              <a:rPr lang="en-US" altLang="zh-TW" dirty="0" smtClean="0"/>
              <a:t>Every device connected to the I</a:t>
            </a:r>
            <a:r>
              <a:rPr lang="en-US" altLang="zh-TW" baseline="30000" dirty="0" smtClean="0"/>
              <a:t>2</a:t>
            </a:r>
            <a:r>
              <a:rPr lang="en-US" altLang="zh-TW" dirty="0" smtClean="0"/>
              <a:t>C bus has a unique address and can act as a receiver or a transmitter</a:t>
            </a:r>
          </a:p>
          <a:p>
            <a:r>
              <a:rPr lang="en-US" altLang="zh-TW" dirty="0" smtClean="0"/>
              <a:t>I</a:t>
            </a:r>
            <a:r>
              <a:rPr lang="en-US" altLang="zh-TW" baseline="30000" dirty="0" smtClean="0"/>
              <a:t>2</a:t>
            </a:r>
            <a:r>
              <a:rPr lang="en-US" altLang="zh-TW" dirty="0" smtClean="0"/>
              <a:t>C is a multi master bus. </a:t>
            </a:r>
          </a:p>
          <a:p>
            <a:pPr lvl="1"/>
            <a:r>
              <a:rPr lang="en-US" altLang="zh-TW" dirty="0" smtClean="0"/>
              <a:t>Bus master is established at the time of communication</a:t>
            </a:r>
            <a:endParaRPr lang="en-US" altLang="zh-TW" dirty="0" smtClean="0"/>
          </a:p>
        </p:txBody>
      </p:sp>
      <p:sp>
        <p:nvSpPr>
          <p:cNvPr id="2" name="投影片編號版面配置區 1"/>
          <p:cNvSpPr>
            <a:spLocks noGrp="1"/>
          </p:cNvSpPr>
          <p:nvPr>
            <p:ph type="sldNum" sz="quarter" idx="11"/>
          </p:nvPr>
        </p:nvSpPr>
        <p:spPr/>
        <p:txBody>
          <a:bodyPr/>
          <a:lstStyle/>
          <a:p>
            <a:fld id="{75EAD3E7-B039-4A93-AACD-1369AB5C0DA9}" type="slidenum">
              <a:rPr lang="zh-TW" altLang="en-US" smtClean="0"/>
              <a:pPr/>
              <a:t>17</a:t>
            </a:fld>
            <a:endParaRPr lang="zh-TW" altLang="zh-TW"/>
          </a:p>
        </p:txBody>
      </p:sp>
    </p:spTree>
    <p:extLst>
      <p:ext uri="{BB962C8B-B14F-4D97-AF65-F5344CB8AC3E}">
        <p14:creationId xmlns:p14="http://schemas.microsoft.com/office/powerpoint/2010/main" val="566046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US" altLang="zh-TW" dirty="0"/>
              <a:t>I</a:t>
            </a:r>
            <a:r>
              <a:rPr lang="en-US" altLang="zh-TW" baseline="30000" dirty="0"/>
              <a:t>2</a:t>
            </a:r>
            <a:r>
              <a:rPr lang="en-US" altLang="zh-TW" dirty="0"/>
              <a:t>C </a:t>
            </a:r>
            <a:r>
              <a:rPr lang="en-GB" altLang="zh-TW" dirty="0" smtClean="0"/>
              <a:t>Protocol</a:t>
            </a:r>
            <a:endParaRPr lang="en-GB" altLang="zh-TW" dirty="0"/>
          </a:p>
        </p:txBody>
      </p:sp>
      <p:sp>
        <p:nvSpPr>
          <p:cNvPr id="5122" name="Rectangle 2"/>
          <p:cNvSpPr>
            <a:spLocks noGrp="1" noChangeArrowheads="1"/>
          </p:cNvSpPr>
          <p:nvPr>
            <p:ph type="body" idx="1"/>
          </p:nvPr>
        </p:nvSpPr>
        <p:spPr/>
        <p:txBody>
          <a:bodyPr/>
          <a:lstStyle/>
          <a:p>
            <a:r>
              <a:rPr lang="en-GB" altLang="zh-TW" dirty="0" smtClean="0"/>
              <a:t>Transfers are byte oriented, MSB first</a:t>
            </a:r>
          </a:p>
          <a:p>
            <a:r>
              <a:rPr lang="en-US" altLang="zh-TW" dirty="0"/>
              <a:t>Quiescent state for SCL, SDA is HIGH</a:t>
            </a:r>
          </a:p>
          <a:p>
            <a:r>
              <a:rPr lang="en-GB" altLang="zh-TW" dirty="0" smtClean="0"/>
              <a:t>Start: Master sends SDA low while keeps SCL high</a:t>
            </a:r>
          </a:p>
          <a:p>
            <a:r>
              <a:rPr lang="en-GB" altLang="zh-TW" dirty="0" smtClean="0"/>
              <a:t>Master sends address of slave (7-bits) on next 7 clocks</a:t>
            </a:r>
          </a:p>
          <a:p>
            <a:r>
              <a:rPr lang="en-GB" altLang="zh-TW" dirty="0" smtClean="0"/>
              <a:t>Master sends read/write request bit </a:t>
            </a:r>
          </a:p>
          <a:p>
            <a:pPr lvl="1"/>
            <a:r>
              <a:rPr lang="en-GB" altLang="zh-TW" dirty="0" smtClean="0"/>
              <a:t>0 (write to slave), 1 (read from slave)</a:t>
            </a:r>
          </a:p>
          <a:p>
            <a:r>
              <a:rPr lang="en-GB" altLang="zh-TW" dirty="0" smtClean="0"/>
              <a:t>Slave ACKs by pulling SDA low on next clock</a:t>
            </a:r>
            <a:endParaRPr lang="en-GB" altLang="zh-TW"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18</a:t>
            </a:fld>
            <a:endParaRPr lang="zh-TW" altLang="zh-TW"/>
          </a:p>
        </p:txBody>
      </p:sp>
      <p:pic>
        <p:nvPicPr>
          <p:cNvPr id="7" name="Picture 4" descr="fig_18_1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40674" b="41806"/>
          <a:stretch>
            <a:fillRect/>
          </a:stretch>
        </p:blipFill>
        <p:spPr bwMode="auto">
          <a:xfrm>
            <a:off x="179388" y="4876701"/>
            <a:ext cx="8713787"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6461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1" name="Rectangle 33"/>
          <p:cNvSpPr>
            <a:spLocks noGrp="1" noChangeArrowheads="1"/>
          </p:cNvSpPr>
          <p:nvPr>
            <p:ph type="title"/>
          </p:nvPr>
        </p:nvSpPr>
        <p:spPr/>
        <p:txBody>
          <a:bodyPr/>
          <a:lstStyle/>
          <a:p>
            <a:r>
              <a:rPr lang="en-US" altLang="zh-TW" dirty="0" smtClean="0"/>
              <a:t>Recall Our </a:t>
            </a:r>
            <a:r>
              <a:rPr lang="en-US" altLang="zh-TW" dirty="0" smtClean="0"/>
              <a:t>TWR-K60D100M</a:t>
            </a:r>
            <a:endParaRPr lang="zh-TW" altLang="en-US" dirty="0"/>
          </a:p>
        </p:txBody>
      </p:sp>
      <p:sp>
        <p:nvSpPr>
          <p:cNvPr id="35" name="投影片編號版面配置區 4"/>
          <p:cNvSpPr>
            <a:spLocks noGrp="1"/>
          </p:cNvSpPr>
          <p:nvPr>
            <p:ph type="sldNum" sz="quarter" idx="11"/>
          </p:nvPr>
        </p:nvSpPr>
        <p:spPr>
          <a:xfrm>
            <a:off x="6731000" y="6229350"/>
            <a:ext cx="1905000" cy="457200"/>
          </a:xfrm>
        </p:spPr>
        <p:txBody>
          <a:bodyPr/>
          <a:lstStyle/>
          <a:p>
            <a:fld id="{ABD59473-020F-4ABD-B102-95F60E8F0182}" type="slidenum">
              <a:rPr lang="zh-TW" altLang="en-US" smtClean="0"/>
              <a:pPr/>
              <a:t>1</a:t>
            </a:fld>
            <a:endParaRPr lang="zh-TW" altLang="zh-TW"/>
          </a:p>
        </p:txBody>
      </p:sp>
      <p:pic>
        <p:nvPicPr>
          <p:cNvPr id="106189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9572"/>
            <a:ext cx="8424863" cy="441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圓角矩形 4"/>
          <p:cNvSpPr/>
          <p:nvPr/>
        </p:nvSpPr>
        <p:spPr>
          <a:xfrm>
            <a:off x="1979613" y="4516785"/>
            <a:ext cx="792162" cy="57467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sp>
        <p:nvSpPr>
          <p:cNvPr id="6" name="圓角矩形 5"/>
          <p:cNvSpPr/>
          <p:nvPr/>
        </p:nvSpPr>
        <p:spPr>
          <a:xfrm>
            <a:off x="4787900" y="2356197"/>
            <a:ext cx="360363" cy="36036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9" name="直線接點 8"/>
          <p:cNvCxnSpPr>
            <a:stCxn id="6" idx="3"/>
            <a:endCxn id="33" idx="1"/>
          </p:cNvCxnSpPr>
          <p:nvPr/>
        </p:nvCxnSpPr>
        <p:spPr>
          <a:xfrm>
            <a:off x="5186363" y="2537172"/>
            <a:ext cx="1965325" cy="185738"/>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12" name="圓角矩形 11"/>
          <p:cNvSpPr/>
          <p:nvPr/>
        </p:nvSpPr>
        <p:spPr>
          <a:xfrm>
            <a:off x="4427538" y="3219797"/>
            <a:ext cx="1008062" cy="100806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dirty="0">
              <a:solidFill>
                <a:srgbClr val="FFFF00"/>
              </a:solidFill>
            </a:endParaRPr>
          </a:p>
        </p:txBody>
      </p:sp>
      <p:sp>
        <p:nvSpPr>
          <p:cNvPr id="16" name="文字方塊 15"/>
          <p:cNvSpPr txBox="1"/>
          <p:nvPr/>
        </p:nvSpPr>
        <p:spPr>
          <a:xfrm>
            <a:off x="6937375" y="5012085"/>
            <a:ext cx="1990725" cy="584200"/>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fontAlgn="auto" hangingPunct="1">
              <a:spcBef>
                <a:spcPts val="0"/>
              </a:spcBef>
              <a:spcAft>
                <a:spcPts val="0"/>
              </a:spcAft>
              <a:defRPr/>
            </a:pPr>
            <a:r>
              <a:rPr lang="en-US" altLang="zh-TW" sz="1600" b="1" dirty="0">
                <a:solidFill>
                  <a:srgbClr val="C00000"/>
                </a:solidFill>
              </a:rPr>
              <a:t>PK60DN512VMD10</a:t>
            </a:r>
          </a:p>
          <a:p>
            <a:pPr algn="ctr" eaLnBrk="1" fontAlgn="auto" hangingPunct="1">
              <a:spcBef>
                <a:spcPts val="0"/>
              </a:spcBef>
              <a:spcAft>
                <a:spcPts val="0"/>
              </a:spcAft>
              <a:defRPr/>
            </a:pPr>
            <a:r>
              <a:rPr lang="en-US" altLang="zh-TW" sz="1600" b="1" dirty="0" err="1">
                <a:solidFill>
                  <a:srgbClr val="C00000"/>
                </a:solidFill>
              </a:rPr>
              <a:t>Kinetis</a:t>
            </a:r>
            <a:r>
              <a:rPr lang="en-US" altLang="zh-TW" sz="1600" b="1" dirty="0">
                <a:solidFill>
                  <a:srgbClr val="C00000"/>
                </a:solidFill>
              </a:rPr>
              <a:t> MCU</a:t>
            </a:r>
            <a:endParaRPr lang="zh-TW" altLang="en-US" sz="1600" b="1" dirty="0">
              <a:solidFill>
                <a:srgbClr val="C00000"/>
              </a:solidFill>
            </a:endParaRPr>
          </a:p>
        </p:txBody>
      </p:sp>
      <p:sp>
        <p:nvSpPr>
          <p:cNvPr id="18" name="圓角矩形 17"/>
          <p:cNvSpPr/>
          <p:nvPr/>
        </p:nvSpPr>
        <p:spPr>
          <a:xfrm>
            <a:off x="6084888" y="3148360"/>
            <a:ext cx="790575" cy="180022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dirty="0">
              <a:solidFill>
                <a:srgbClr val="FFFF00"/>
              </a:solidFill>
            </a:endParaRPr>
          </a:p>
        </p:txBody>
      </p:sp>
      <p:cxnSp>
        <p:nvCxnSpPr>
          <p:cNvPr id="19" name="直線接點 18"/>
          <p:cNvCxnSpPr/>
          <p:nvPr/>
        </p:nvCxnSpPr>
        <p:spPr>
          <a:xfrm>
            <a:off x="6875463" y="3435697"/>
            <a:ext cx="792162" cy="647700"/>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3" name="直線接點 22"/>
          <p:cNvCxnSpPr/>
          <p:nvPr/>
        </p:nvCxnSpPr>
        <p:spPr>
          <a:xfrm>
            <a:off x="6875463" y="3796060"/>
            <a:ext cx="792162" cy="287337"/>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6" name="直線接點 25"/>
          <p:cNvCxnSpPr/>
          <p:nvPr/>
        </p:nvCxnSpPr>
        <p:spPr>
          <a:xfrm flipV="1">
            <a:off x="6875463" y="4083397"/>
            <a:ext cx="792162" cy="215900"/>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9" name="直線接點 28"/>
          <p:cNvCxnSpPr/>
          <p:nvPr/>
        </p:nvCxnSpPr>
        <p:spPr>
          <a:xfrm flipV="1">
            <a:off x="6875463" y="4083397"/>
            <a:ext cx="792162" cy="576263"/>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32" name="文字方塊 31"/>
          <p:cNvSpPr txBox="1"/>
          <p:nvPr/>
        </p:nvSpPr>
        <p:spPr>
          <a:xfrm>
            <a:off x="7667625" y="3780185"/>
            <a:ext cx="1225550" cy="10953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en-US" altLang="zh-TW" sz="1600" b="1">
                <a:solidFill>
                  <a:srgbClr val="C00000"/>
                </a:solidFill>
                <a:latin typeface="Calibri" pitchFamily="34" charset="0"/>
                <a:ea typeface="新細明體" pitchFamily="18" charset="-120"/>
              </a:rPr>
              <a:t>LED/Touch Buttons</a:t>
            </a:r>
          </a:p>
          <a:p>
            <a:pPr algn="ctr" eaLnBrk="1" hangingPunct="1">
              <a:defRPr/>
            </a:pPr>
            <a:r>
              <a:rPr lang="en-US" altLang="zh-TW" sz="1600" b="1">
                <a:solidFill>
                  <a:srgbClr val="C00000"/>
                </a:solidFill>
                <a:latin typeface="Calibri" pitchFamily="34" charset="0"/>
                <a:ea typeface="新細明體" pitchFamily="18" charset="-120"/>
              </a:rPr>
              <a:t>D7,D8,D9,</a:t>
            </a:r>
          </a:p>
          <a:p>
            <a:pPr algn="ctr" eaLnBrk="1" hangingPunct="1">
              <a:defRPr/>
            </a:pPr>
            <a:r>
              <a:rPr lang="en-US" altLang="zh-TW" sz="1600" b="1">
                <a:solidFill>
                  <a:srgbClr val="C00000"/>
                </a:solidFill>
                <a:latin typeface="Calibri" pitchFamily="34" charset="0"/>
                <a:ea typeface="新細明體" pitchFamily="18" charset="-120"/>
              </a:rPr>
              <a:t>D11</a:t>
            </a:r>
            <a:endParaRPr lang="zh-TW" altLang="en-US" sz="1600" b="1">
              <a:solidFill>
                <a:srgbClr val="C00000"/>
              </a:solidFill>
              <a:latin typeface="Calibri" pitchFamily="34" charset="0"/>
              <a:ea typeface="新細明體" pitchFamily="18" charset="-120"/>
            </a:endParaRPr>
          </a:p>
        </p:txBody>
      </p:sp>
      <p:sp>
        <p:nvSpPr>
          <p:cNvPr id="36" name="圓角矩形 35"/>
          <p:cNvSpPr/>
          <p:nvPr/>
        </p:nvSpPr>
        <p:spPr>
          <a:xfrm>
            <a:off x="6156325" y="2140297"/>
            <a:ext cx="360363" cy="3683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sp>
        <p:nvSpPr>
          <p:cNvPr id="41" name="圓角矩形 40"/>
          <p:cNvSpPr/>
          <p:nvPr/>
        </p:nvSpPr>
        <p:spPr>
          <a:xfrm>
            <a:off x="6588125" y="2140297"/>
            <a:ext cx="360363" cy="37623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42" name="直線接點 41"/>
          <p:cNvCxnSpPr/>
          <p:nvPr/>
        </p:nvCxnSpPr>
        <p:spPr>
          <a:xfrm flipV="1">
            <a:off x="6516688" y="1635472"/>
            <a:ext cx="1727200" cy="647700"/>
          </a:xfrm>
          <a:prstGeom prst="line">
            <a:avLst/>
          </a:prstGeom>
          <a:ln w="3810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46" name="直線接點 45"/>
          <p:cNvCxnSpPr>
            <a:stCxn id="41" idx="3"/>
            <a:endCxn id="1061908" idx="1"/>
          </p:cNvCxnSpPr>
          <p:nvPr/>
        </p:nvCxnSpPr>
        <p:spPr>
          <a:xfrm flipV="1">
            <a:off x="6948488" y="2172047"/>
            <a:ext cx="1295400" cy="157163"/>
          </a:xfrm>
          <a:prstGeom prst="line">
            <a:avLst/>
          </a:prstGeom>
          <a:ln w="38100">
            <a:solidFill>
              <a:srgbClr val="00B050"/>
            </a:solidFill>
          </a:ln>
        </p:spPr>
        <p:style>
          <a:lnRef idx="2">
            <a:schemeClr val="accent3"/>
          </a:lnRef>
          <a:fillRef idx="0">
            <a:schemeClr val="accent3"/>
          </a:fillRef>
          <a:effectRef idx="1">
            <a:schemeClr val="accent3"/>
          </a:effectRef>
          <a:fontRef idx="minor">
            <a:schemeClr val="tx1"/>
          </a:fontRef>
        </p:style>
      </p:cxnSp>
      <p:sp>
        <p:nvSpPr>
          <p:cNvPr id="1061907" name="文字方塊 49"/>
          <p:cNvSpPr txBox="1">
            <a:spLocks noChangeArrowheads="1"/>
          </p:cNvSpPr>
          <p:nvPr/>
        </p:nvSpPr>
        <p:spPr bwMode="auto">
          <a:xfrm>
            <a:off x="8243888" y="1419572"/>
            <a:ext cx="608012" cy="366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SW1</a:t>
            </a:r>
            <a:endParaRPr lang="zh-TW" altLang="en-US" sz="1800">
              <a:solidFill>
                <a:srgbClr val="C00000"/>
              </a:solidFill>
              <a:latin typeface="Calibri" panose="020F0502020204030204" pitchFamily="34" charset="0"/>
            </a:endParaRPr>
          </a:p>
        </p:txBody>
      </p:sp>
      <p:sp>
        <p:nvSpPr>
          <p:cNvPr id="1061908" name="文字方塊 51"/>
          <p:cNvSpPr txBox="1">
            <a:spLocks noChangeArrowheads="1"/>
          </p:cNvSpPr>
          <p:nvPr/>
        </p:nvSpPr>
        <p:spPr bwMode="auto">
          <a:xfrm>
            <a:off x="8243888" y="1989485"/>
            <a:ext cx="608012"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SW2</a:t>
            </a:r>
            <a:endParaRPr lang="zh-TW" altLang="en-US" sz="1800">
              <a:solidFill>
                <a:srgbClr val="C00000"/>
              </a:solidFill>
              <a:latin typeface="Calibri" panose="020F0502020204030204" pitchFamily="34" charset="0"/>
            </a:endParaRPr>
          </a:p>
        </p:txBody>
      </p:sp>
      <p:cxnSp>
        <p:nvCxnSpPr>
          <p:cNvPr id="54" name="直線接點 53"/>
          <p:cNvCxnSpPr>
            <a:endCxn id="5" idx="1"/>
          </p:cNvCxnSpPr>
          <p:nvPr/>
        </p:nvCxnSpPr>
        <p:spPr>
          <a:xfrm>
            <a:off x="1476375" y="4732685"/>
            <a:ext cx="503238" cy="71437"/>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59" name="文字方塊 58"/>
          <p:cNvSpPr txBox="1">
            <a:spLocks noChangeArrowheads="1"/>
          </p:cNvSpPr>
          <p:nvPr/>
        </p:nvSpPr>
        <p:spPr bwMode="auto">
          <a:xfrm>
            <a:off x="142875" y="4353272"/>
            <a:ext cx="1620838" cy="738188"/>
          </a:xfrm>
          <a:prstGeom prst="rect">
            <a:avLst/>
          </a:prstGeom>
          <a:solidFill>
            <a:schemeClr val="bg1"/>
          </a:solidFill>
          <a:ln w="25400" algn="ctr">
            <a:solidFill>
              <a:srgbClr val="00B050"/>
            </a:solidFill>
            <a:miter lim="800000"/>
            <a:headEnd/>
            <a:tailEnd/>
          </a:ln>
        </p:spPr>
        <p:txBody>
          <a:bodyPr lIns="0" tIns="0" rIns="0" bIns="0">
            <a:spAutoFit/>
          </a:bodyPr>
          <a:lstStyle/>
          <a:p>
            <a:pPr algn="ctr" eaLnBrk="1" fontAlgn="auto" hangingPunct="1">
              <a:spcBef>
                <a:spcPts val="0"/>
              </a:spcBef>
              <a:spcAft>
                <a:spcPts val="0"/>
              </a:spcAft>
              <a:defRPr/>
            </a:pPr>
            <a:r>
              <a:rPr lang="en-US" altLang="zh-TW" sz="1600" b="1" dirty="0">
                <a:solidFill>
                  <a:srgbClr val="C00000"/>
                </a:solidFill>
                <a:latin typeface="+mn-lt"/>
                <a:ea typeface="+mn-ea"/>
              </a:rPr>
              <a:t>Power/OSJTAG</a:t>
            </a:r>
          </a:p>
          <a:p>
            <a:pPr algn="ctr" eaLnBrk="1" fontAlgn="auto" hangingPunct="1">
              <a:spcBef>
                <a:spcPts val="0"/>
              </a:spcBef>
              <a:spcAft>
                <a:spcPts val="0"/>
              </a:spcAft>
              <a:defRPr/>
            </a:pPr>
            <a:r>
              <a:rPr lang="en-US" altLang="zh-TW" sz="1600" b="1" dirty="0">
                <a:solidFill>
                  <a:srgbClr val="C00000"/>
                </a:solidFill>
                <a:latin typeface="+mn-lt"/>
                <a:ea typeface="+mn-ea"/>
              </a:rPr>
              <a:t>Mini-B USB</a:t>
            </a:r>
          </a:p>
          <a:p>
            <a:pPr algn="ctr" eaLnBrk="1" fontAlgn="auto" hangingPunct="1">
              <a:spcBef>
                <a:spcPts val="0"/>
              </a:spcBef>
              <a:spcAft>
                <a:spcPts val="0"/>
              </a:spcAft>
              <a:defRPr/>
            </a:pPr>
            <a:r>
              <a:rPr lang="en-US" altLang="zh-TW" sz="1600" b="1" dirty="0">
                <a:solidFill>
                  <a:srgbClr val="C00000"/>
                </a:solidFill>
                <a:latin typeface="+mn-lt"/>
                <a:ea typeface="+mn-ea"/>
              </a:rPr>
              <a:t>Connector</a:t>
            </a:r>
            <a:endParaRPr lang="zh-TW" altLang="en-US" sz="1600" b="1" dirty="0">
              <a:solidFill>
                <a:srgbClr val="C00000"/>
              </a:solidFill>
              <a:latin typeface="+mn-lt"/>
              <a:ea typeface="+mn-ea"/>
            </a:endParaRPr>
          </a:p>
        </p:txBody>
      </p:sp>
      <p:cxnSp>
        <p:nvCxnSpPr>
          <p:cNvPr id="66" name="直線單箭頭接點 65"/>
          <p:cNvCxnSpPr>
            <a:stCxn id="1061912" idx="1"/>
          </p:cNvCxnSpPr>
          <p:nvPr/>
        </p:nvCxnSpPr>
        <p:spPr>
          <a:xfrm flipV="1">
            <a:off x="1331913" y="5521672"/>
            <a:ext cx="1368425" cy="349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61912" name="文字方塊 71"/>
          <p:cNvSpPr txBox="1">
            <a:spLocks noChangeArrowheads="1"/>
          </p:cNvSpPr>
          <p:nvPr/>
        </p:nvSpPr>
        <p:spPr bwMode="auto">
          <a:xfrm flipH="1">
            <a:off x="153988" y="5235922"/>
            <a:ext cx="1177925" cy="641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Secondary</a:t>
            </a:r>
          </a:p>
          <a:p>
            <a:pPr eaLnBrk="1" hangingPunct="1"/>
            <a:r>
              <a:rPr lang="en-US" altLang="zh-TW" sz="1800">
                <a:solidFill>
                  <a:srgbClr val="C00000"/>
                </a:solidFill>
                <a:latin typeface="Calibri" panose="020F0502020204030204" pitchFamily="34" charset="0"/>
              </a:rPr>
              <a:t>Connector</a:t>
            </a:r>
            <a:endParaRPr lang="zh-TW" altLang="en-US" sz="1800">
              <a:solidFill>
                <a:srgbClr val="C00000"/>
              </a:solidFill>
              <a:latin typeface="Calibri" panose="020F0502020204030204" pitchFamily="34" charset="0"/>
            </a:endParaRPr>
          </a:p>
        </p:txBody>
      </p:sp>
      <p:cxnSp>
        <p:nvCxnSpPr>
          <p:cNvPr id="77" name="直線單箭頭接點 76"/>
          <p:cNvCxnSpPr>
            <a:stCxn id="1061914" idx="1"/>
          </p:cNvCxnSpPr>
          <p:nvPr/>
        </p:nvCxnSpPr>
        <p:spPr>
          <a:xfrm>
            <a:off x="1258888" y="1668810"/>
            <a:ext cx="1377950" cy="381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61914" name="文字方塊 78"/>
          <p:cNvSpPr txBox="1">
            <a:spLocks noChangeArrowheads="1"/>
          </p:cNvSpPr>
          <p:nvPr/>
        </p:nvSpPr>
        <p:spPr bwMode="auto">
          <a:xfrm flipH="1">
            <a:off x="80963" y="1348135"/>
            <a:ext cx="1177925" cy="641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800" dirty="0">
                <a:solidFill>
                  <a:srgbClr val="C00000"/>
                </a:solidFill>
                <a:latin typeface="Calibri" panose="020F0502020204030204" pitchFamily="34" charset="0"/>
              </a:rPr>
              <a:t>Primary</a:t>
            </a:r>
          </a:p>
          <a:p>
            <a:pPr algn="ctr" eaLnBrk="1" hangingPunct="1"/>
            <a:r>
              <a:rPr lang="en-US" altLang="zh-TW" sz="1800" dirty="0">
                <a:solidFill>
                  <a:srgbClr val="C00000"/>
                </a:solidFill>
                <a:latin typeface="Calibri" panose="020F0502020204030204" pitchFamily="34" charset="0"/>
              </a:rPr>
              <a:t>Connector</a:t>
            </a:r>
            <a:endParaRPr lang="zh-TW" altLang="en-US" sz="1800" dirty="0">
              <a:solidFill>
                <a:srgbClr val="C00000"/>
              </a:solidFill>
              <a:latin typeface="Calibri" panose="020F0502020204030204" pitchFamily="34" charset="0"/>
            </a:endParaRPr>
          </a:p>
        </p:txBody>
      </p:sp>
      <p:sp>
        <p:nvSpPr>
          <p:cNvPr id="81" name="圓角矩形 80"/>
          <p:cNvSpPr/>
          <p:nvPr/>
        </p:nvSpPr>
        <p:spPr>
          <a:xfrm>
            <a:off x="2268538" y="4083397"/>
            <a:ext cx="287337" cy="28892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82" name="直線接點 81"/>
          <p:cNvCxnSpPr>
            <a:endCxn id="81" idx="1"/>
          </p:cNvCxnSpPr>
          <p:nvPr/>
        </p:nvCxnSpPr>
        <p:spPr>
          <a:xfrm>
            <a:off x="1403350" y="3940522"/>
            <a:ext cx="865188" cy="287338"/>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1061917" name="文字方塊 83"/>
          <p:cNvSpPr txBox="1">
            <a:spLocks noChangeArrowheads="1"/>
          </p:cNvSpPr>
          <p:nvPr/>
        </p:nvSpPr>
        <p:spPr bwMode="auto">
          <a:xfrm flipH="1">
            <a:off x="252413" y="3716685"/>
            <a:ext cx="1322387"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SW3(Reset)</a:t>
            </a:r>
            <a:endParaRPr lang="zh-TW" altLang="en-US" sz="1800">
              <a:solidFill>
                <a:srgbClr val="C00000"/>
              </a:solidFill>
              <a:latin typeface="Calibri" panose="020F0502020204030204" pitchFamily="34" charset="0"/>
            </a:endParaRPr>
          </a:p>
        </p:txBody>
      </p:sp>
      <p:cxnSp>
        <p:nvCxnSpPr>
          <p:cNvPr id="13" name="直線接點 12"/>
          <p:cNvCxnSpPr/>
          <p:nvPr/>
        </p:nvCxnSpPr>
        <p:spPr>
          <a:xfrm>
            <a:off x="5219700" y="3724622"/>
            <a:ext cx="1717675" cy="1352550"/>
          </a:xfrm>
          <a:prstGeom prst="line">
            <a:avLst/>
          </a:prstGeom>
          <a:ln w="57150">
            <a:solidFill>
              <a:srgbClr val="FFFF00"/>
            </a:solidFill>
            <a:headEnd type="triangle"/>
            <a:tailEnd type="none"/>
          </a:ln>
        </p:spPr>
        <p:style>
          <a:lnRef idx="2">
            <a:schemeClr val="accent3"/>
          </a:lnRef>
          <a:fillRef idx="0">
            <a:schemeClr val="accent3"/>
          </a:fillRef>
          <a:effectRef idx="1">
            <a:schemeClr val="accent3"/>
          </a:effectRef>
          <a:fontRef idx="minor">
            <a:schemeClr val="tx1"/>
          </a:fontRef>
        </p:style>
      </p:cxnSp>
      <p:sp>
        <p:nvSpPr>
          <p:cNvPr id="33" name="文字方塊 32"/>
          <p:cNvSpPr txBox="1"/>
          <p:nvPr/>
        </p:nvSpPr>
        <p:spPr>
          <a:xfrm>
            <a:off x="7164388" y="2419697"/>
            <a:ext cx="1763712" cy="60642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altLang="zh-TW" sz="1600" b="1" dirty="0">
                <a:solidFill>
                  <a:srgbClr val="C00000"/>
                </a:solidFill>
              </a:rPr>
              <a:t>MMA8451Q</a:t>
            </a:r>
          </a:p>
          <a:p>
            <a:pPr algn="ctr" eaLnBrk="1" fontAlgn="auto" hangingPunct="1">
              <a:spcBef>
                <a:spcPts val="0"/>
              </a:spcBef>
              <a:spcAft>
                <a:spcPts val="0"/>
              </a:spcAft>
              <a:defRPr/>
            </a:pPr>
            <a:r>
              <a:rPr lang="en-US" altLang="zh-TW" sz="1600" b="1" dirty="0">
                <a:solidFill>
                  <a:srgbClr val="C00000"/>
                </a:solidFill>
              </a:rPr>
              <a:t>Accelerometer</a:t>
            </a:r>
            <a:endParaRPr lang="zh-TW" altLang="en-US" sz="1600" b="1" dirty="0">
              <a:solidFill>
                <a:srgbClr val="C00000"/>
              </a:solidFill>
            </a:endParaRPr>
          </a:p>
        </p:txBody>
      </p:sp>
    </p:spTree>
    <p:extLst>
      <p:ext uri="{BB962C8B-B14F-4D97-AF65-F5344CB8AC3E}">
        <p14:creationId xmlns:p14="http://schemas.microsoft.com/office/powerpoint/2010/main" val="17486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FFFF0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US" altLang="zh-TW" dirty="0"/>
              <a:t>I</a:t>
            </a:r>
            <a:r>
              <a:rPr lang="en-US" altLang="zh-TW" baseline="30000" dirty="0"/>
              <a:t>2</a:t>
            </a:r>
            <a:r>
              <a:rPr lang="en-US" altLang="zh-TW" dirty="0"/>
              <a:t>C </a:t>
            </a:r>
            <a:r>
              <a:rPr lang="en-GB" altLang="zh-TW" dirty="0" smtClean="0"/>
              <a:t>Protocol</a:t>
            </a:r>
            <a:endParaRPr lang="en-GB" altLang="zh-TW" dirty="0"/>
          </a:p>
        </p:txBody>
      </p:sp>
      <p:sp>
        <p:nvSpPr>
          <p:cNvPr id="5122" name="Rectangle 2"/>
          <p:cNvSpPr>
            <a:spLocks noGrp="1" noChangeArrowheads="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zh-TW" dirty="0" smtClean="0"/>
              <a:t>Master transfers one-byte of data to slave on </a:t>
            </a:r>
            <a:r>
              <a:rPr lang="en-GB" altLang="zh-TW" dirty="0"/>
              <a:t>next 8 clock </a:t>
            </a:r>
            <a:r>
              <a:rPr lang="en-GB" altLang="zh-TW" dirty="0" smtClean="0"/>
              <a:t>pulses</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zh-TW" dirty="0"/>
              <a:t>C</a:t>
            </a:r>
            <a:r>
              <a:rPr lang="en-GB" altLang="zh-TW" dirty="0" smtClean="0"/>
              <a:t>lock </a:t>
            </a:r>
            <a:r>
              <a:rPr lang="en-GB" altLang="zh-TW" dirty="0"/>
              <a:t>is controlled by master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zh-TW" dirty="0" smtClean="0"/>
              <a:t>Data </a:t>
            </a:r>
            <a:r>
              <a:rPr lang="en-GB" altLang="zh-TW" dirty="0"/>
              <a:t>receipt is </a:t>
            </a:r>
            <a:r>
              <a:rPr lang="en-GB" altLang="zh-TW" dirty="0" err="1"/>
              <a:t>ACKed</a:t>
            </a:r>
            <a:r>
              <a:rPr lang="en-GB" altLang="zh-TW" dirty="0"/>
              <a:t> by slave on 9</a:t>
            </a:r>
            <a:r>
              <a:rPr lang="en-GB" altLang="zh-TW" baseline="33000" dirty="0"/>
              <a:t>th</a:t>
            </a:r>
            <a:r>
              <a:rPr lang="en-GB" altLang="zh-TW" dirty="0"/>
              <a:t> pulse by pulling SDA low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zh-TW" dirty="0"/>
              <a:t>When slave </a:t>
            </a:r>
            <a:r>
              <a:rPr lang="en-GB" altLang="zh-TW" dirty="0" smtClean="0"/>
              <a:t>releases, </a:t>
            </a:r>
            <a:r>
              <a:rPr lang="en-GB" altLang="zh-TW" dirty="0"/>
              <a:t>SDA master can send next byte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zh-TW" dirty="0" smtClean="0"/>
              <a:t>At the end of transmission, Master sets </a:t>
            </a:r>
            <a:r>
              <a:rPr lang="en-GB" altLang="zh-TW" dirty="0"/>
              <a:t>a Stop condition by making a low to high transition on SDA with SCL is high </a:t>
            </a:r>
            <a:endParaRPr lang="en-GB" altLang="zh-TW"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19</a:t>
            </a:fld>
            <a:endParaRPr lang="zh-TW" altLang="zh-TW"/>
          </a:p>
        </p:txBody>
      </p:sp>
    </p:spTree>
    <p:extLst>
      <p:ext uri="{BB962C8B-B14F-4D97-AF65-F5344CB8AC3E}">
        <p14:creationId xmlns:p14="http://schemas.microsoft.com/office/powerpoint/2010/main" val="100466675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US" altLang="zh-TW" smtClean="0"/>
              <a:t>Timing Diagram of I</a:t>
            </a:r>
            <a:r>
              <a:rPr lang="en-US" altLang="zh-TW" baseline="30000" smtClean="0"/>
              <a:t>2</a:t>
            </a:r>
            <a:r>
              <a:rPr lang="en-US" altLang="zh-TW" smtClean="0"/>
              <a:t>C </a:t>
            </a:r>
            <a:r>
              <a:rPr lang="en-GB" altLang="zh-TW" smtClean="0"/>
              <a:t>Protocol</a:t>
            </a:r>
            <a:endParaRPr lang="en-GB" altLang="zh-TW" dirty="0"/>
          </a:p>
        </p:txBody>
      </p:sp>
      <p:sp>
        <p:nvSpPr>
          <p:cNvPr id="5122" name="Rectangle 2"/>
          <p:cNvSpPr>
            <a:spLocks noGrp="1" noChangeArrowheads="1"/>
          </p:cNvSpPr>
          <p:nvPr>
            <p:ph type="body" idx="1"/>
          </p:nvPr>
        </p:nvSpPr>
        <p:spPr/>
        <p:txBody>
          <a:bodyPr/>
          <a:lstStyle/>
          <a:p>
            <a:r>
              <a:rPr lang="en-US" altLang="zh-TW" dirty="0" smtClean="0"/>
              <a:t>Data transfer initiated with a START bit (S) signaled by SDA being pulled low while SCL stays high.</a:t>
            </a:r>
          </a:p>
          <a:p>
            <a:r>
              <a:rPr lang="en-US" altLang="zh-TW" dirty="0" smtClean="0"/>
              <a:t>SDA sets 1</a:t>
            </a:r>
            <a:r>
              <a:rPr lang="en-US" altLang="zh-TW" baseline="30000" dirty="0" smtClean="0"/>
              <a:t>st</a:t>
            </a:r>
            <a:r>
              <a:rPr lang="en-US" altLang="zh-TW" dirty="0" smtClean="0"/>
              <a:t> data bit level, keeping SCL low (blue)</a:t>
            </a:r>
          </a:p>
          <a:p>
            <a:r>
              <a:rPr lang="en-US" altLang="zh-TW" dirty="0" smtClean="0"/>
              <a:t>Data is sampled (received) when SCL rises (green)</a:t>
            </a:r>
          </a:p>
          <a:p>
            <a:r>
              <a:rPr lang="en-US" altLang="zh-TW" dirty="0" smtClean="0"/>
              <a:t>This process repeats: SDA transitioning while SCL is low, and data being read while SCL is high</a:t>
            </a:r>
          </a:p>
          <a:p>
            <a:r>
              <a:rPr lang="en-US" altLang="zh-TW" dirty="0" smtClean="0"/>
              <a:t>A STOP bit (P) is signaled when SDA is pulled high while SCL is high</a:t>
            </a:r>
            <a:endParaRPr lang="en-GB" altLang="zh-TW"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20</a:t>
            </a:fld>
            <a:endParaRPr lang="zh-TW" altLang="zh-TW"/>
          </a:p>
        </p:txBody>
      </p:sp>
      <p:pic>
        <p:nvPicPr>
          <p:cNvPr id="2050" name="Picture 2" descr="Data transfer 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26" y="4725938"/>
            <a:ext cx="8204148" cy="1367358"/>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6588948" y="5795972"/>
            <a:ext cx="1223412" cy="369332"/>
          </a:xfrm>
          <a:prstGeom prst="rect">
            <a:avLst/>
          </a:prstGeom>
          <a:noFill/>
        </p:spPr>
        <p:txBody>
          <a:bodyPr wrap="none" rtlCol="0">
            <a:spAutoFit/>
          </a:bodyPr>
          <a:lstStyle/>
          <a:p>
            <a:r>
              <a:rPr lang="en-US" altLang="zh-TW" sz="1800" dirty="0" smtClean="0">
                <a:latin typeface="+mn-lt"/>
              </a:rPr>
              <a:t>(</a:t>
            </a:r>
            <a:r>
              <a:rPr lang="en-US" altLang="zh-TW" sz="1800" dirty="0" err="1" smtClean="0">
                <a:latin typeface="+mn-lt"/>
              </a:rPr>
              <a:t>wikipedia</a:t>
            </a:r>
            <a:r>
              <a:rPr lang="en-US" altLang="zh-TW" sz="1800" dirty="0" smtClean="0">
                <a:latin typeface="+mn-lt"/>
              </a:rPr>
              <a:t>)</a:t>
            </a:r>
            <a:endParaRPr lang="zh-TW" altLang="en-US" sz="1800" dirty="0">
              <a:latin typeface="+mn-lt"/>
            </a:endParaRPr>
          </a:p>
        </p:txBody>
      </p:sp>
    </p:spTree>
    <p:extLst>
      <p:ext uri="{BB962C8B-B14F-4D97-AF65-F5344CB8AC3E}">
        <p14:creationId xmlns:p14="http://schemas.microsoft.com/office/powerpoint/2010/main" val="301979787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zh-TW" dirty="0" smtClean="0"/>
              <a:t>I</a:t>
            </a:r>
            <a:r>
              <a:rPr lang="en-US" altLang="zh-TW" baseline="30000" dirty="0" smtClean="0"/>
              <a:t>2</a:t>
            </a:r>
            <a:r>
              <a:rPr lang="en-US" altLang="zh-TW" dirty="0" smtClean="0"/>
              <a:t>C Transaction</a:t>
            </a:r>
            <a:endParaRPr lang="en-US" altLang="zh-TW" dirty="0" smtClean="0"/>
          </a:p>
        </p:txBody>
      </p:sp>
      <p:sp>
        <p:nvSpPr>
          <p:cNvPr id="5" name="內容版面配置區 4"/>
          <p:cNvSpPr>
            <a:spLocks noGrp="1"/>
          </p:cNvSpPr>
          <p:nvPr>
            <p:ph idx="1"/>
          </p:nvPr>
        </p:nvSpPr>
        <p:spPr/>
        <p:txBody>
          <a:bodyPr/>
          <a:lstStyle/>
          <a:p>
            <a:r>
              <a:rPr lang="en-US" altLang="zh-TW" dirty="0" smtClean="0"/>
              <a:t>Transmitter/receiver differs from master/slave</a:t>
            </a:r>
          </a:p>
          <a:p>
            <a:pPr lvl="1"/>
            <a:r>
              <a:rPr lang="en-US" altLang="zh-TW" dirty="0" smtClean="0"/>
              <a:t>Master initiates transactions</a:t>
            </a:r>
          </a:p>
          <a:p>
            <a:pPr lvl="1"/>
            <a:r>
              <a:rPr lang="en-US" altLang="zh-TW" dirty="0" smtClean="0"/>
              <a:t>Slave responds</a:t>
            </a:r>
          </a:p>
          <a:p>
            <a:r>
              <a:rPr lang="en-US" altLang="zh-TW" dirty="0" smtClean="0"/>
              <a:t>Transmitter sets data on SDA line, slave </a:t>
            </a:r>
            <a:r>
              <a:rPr lang="en-US" altLang="zh-TW" dirty="0" err="1" smtClean="0"/>
              <a:t>acks</a:t>
            </a:r>
            <a:endParaRPr lang="en-US" altLang="zh-TW" dirty="0" smtClean="0"/>
          </a:p>
          <a:p>
            <a:pPr lvl="1"/>
            <a:r>
              <a:rPr lang="en-US" altLang="zh-TW" dirty="0" smtClean="0"/>
              <a:t>For a read, slave is transmitter and master </a:t>
            </a:r>
            <a:r>
              <a:rPr lang="en-US" altLang="zh-TW" dirty="0" err="1" smtClean="0"/>
              <a:t>acks</a:t>
            </a:r>
            <a:endParaRPr lang="en-US" altLang="zh-TW" dirty="0" smtClean="0"/>
          </a:p>
          <a:p>
            <a:pPr lvl="1"/>
            <a:r>
              <a:rPr lang="en-US" altLang="zh-TW" dirty="0" smtClean="0"/>
              <a:t>For a write, master is transmitter, and slave </a:t>
            </a:r>
            <a:r>
              <a:rPr lang="en-US" altLang="zh-TW" dirty="0" err="1" smtClean="0"/>
              <a:t>acks</a:t>
            </a:r>
            <a:endParaRPr lang="en-US" altLang="zh-TW" dirty="0" smtClean="0"/>
          </a:p>
          <a:p>
            <a:endParaRPr lang="zh-TW" altLang="en-US" dirty="0"/>
          </a:p>
        </p:txBody>
      </p:sp>
      <p:sp>
        <p:nvSpPr>
          <p:cNvPr id="10" name="投影片編號版面配置區 9"/>
          <p:cNvSpPr>
            <a:spLocks noGrp="1"/>
          </p:cNvSpPr>
          <p:nvPr>
            <p:ph type="sldNum" sz="quarter" idx="11"/>
          </p:nvPr>
        </p:nvSpPr>
        <p:spPr/>
        <p:txBody>
          <a:bodyPr/>
          <a:lstStyle/>
          <a:p>
            <a:pPr>
              <a:defRPr/>
            </a:pPr>
            <a:fld id="{75EAD3E7-B039-4A93-AACD-1369AB5C0DA9}" type="slidenum">
              <a:rPr lang="zh-TW" altLang="en-US" smtClean="0"/>
              <a:pPr>
                <a:defRPr/>
              </a:pPr>
              <a:t>21</a:t>
            </a:fld>
            <a:endParaRPr lang="zh-TW" altLang="zh-TW"/>
          </a:p>
        </p:txBody>
      </p:sp>
    </p:spTree>
    <p:extLst>
      <p:ext uri="{BB962C8B-B14F-4D97-AF65-F5344CB8AC3E}">
        <p14:creationId xmlns:p14="http://schemas.microsoft.com/office/powerpoint/2010/main" val="2424351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Arbitration </a:t>
            </a:r>
            <a:endParaRPr lang="zh-TW" altLang="en-US" dirty="0"/>
          </a:p>
        </p:txBody>
      </p:sp>
      <p:sp>
        <p:nvSpPr>
          <p:cNvPr id="3" name="內容版面配置區 2"/>
          <p:cNvSpPr>
            <a:spLocks noGrp="1"/>
          </p:cNvSpPr>
          <p:nvPr>
            <p:ph idx="1"/>
          </p:nvPr>
        </p:nvSpPr>
        <p:spPr/>
        <p:txBody>
          <a:bodyPr/>
          <a:lstStyle/>
          <a:p>
            <a:r>
              <a:rPr lang="en-US" altLang="zh-TW" dirty="0" smtClean="0"/>
              <a:t>Two transmitters may </a:t>
            </a:r>
            <a:r>
              <a:rPr lang="en-US" altLang="zh-TW" dirty="0"/>
              <a:t>start transmission at about the same </a:t>
            </a:r>
            <a:r>
              <a:rPr lang="en-US" altLang="zh-TW" dirty="0" smtClean="0"/>
              <a:t>time </a:t>
            </a:r>
            <a:r>
              <a:rPr lang="en-US" altLang="zh-TW" dirty="0" smtClean="0">
                <a:sym typeface="Wingdings" panose="05000000000000000000" pitchFamily="2" charset="2"/>
              </a:rPr>
              <a:t> need</a:t>
            </a:r>
            <a:r>
              <a:rPr lang="en-US" altLang="zh-TW" dirty="0" smtClean="0"/>
              <a:t> </a:t>
            </a:r>
            <a:r>
              <a:rPr lang="en-US" altLang="zh-TW" dirty="0"/>
              <a:t>arbitration </a:t>
            </a:r>
            <a:endParaRPr lang="en-US" altLang="zh-TW" dirty="0" smtClean="0"/>
          </a:p>
          <a:p>
            <a:pPr lvl="1"/>
            <a:r>
              <a:rPr lang="en-US" altLang="zh-TW" dirty="0" smtClean="0"/>
              <a:t>If </a:t>
            </a:r>
            <a:r>
              <a:rPr lang="en-US" altLang="zh-TW" dirty="0"/>
              <a:t>one </a:t>
            </a:r>
            <a:r>
              <a:rPr lang="en-US" altLang="zh-TW" dirty="0" smtClean="0"/>
              <a:t>transmitter sets </a:t>
            </a:r>
            <a:r>
              <a:rPr lang="en-US" altLang="zh-TW" dirty="0"/>
              <a:t>SDA to 1 (not driving a signal) and a second transmitter sets it to 0 (pull to ground), the result is that the line is low. </a:t>
            </a:r>
            <a:endParaRPr lang="en-US" altLang="zh-TW" dirty="0" smtClean="0"/>
          </a:p>
          <a:p>
            <a:pPr lvl="1"/>
            <a:r>
              <a:rPr lang="en-US" altLang="zh-TW" dirty="0" smtClean="0"/>
              <a:t>The </a:t>
            </a:r>
            <a:r>
              <a:rPr lang="en-US" altLang="zh-TW" dirty="0"/>
              <a:t>first </a:t>
            </a:r>
            <a:r>
              <a:rPr lang="en-US" altLang="zh-TW" dirty="0" smtClean="0"/>
              <a:t>transmitter observes </a:t>
            </a:r>
            <a:r>
              <a:rPr lang="en-US" altLang="zh-TW" dirty="0"/>
              <a:t>that the level of the line is different from that </a:t>
            </a:r>
            <a:r>
              <a:rPr lang="en-US" altLang="zh-TW" dirty="0" smtClean="0"/>
              <a:t>expected. It concludes </a:t>
            </a:r>
            <a:r>
              <a:rPr lang="en-US" altLang="zh-TW" dirty="0"/>
              <a:t>that another node is </a:t>
            </a:r>
            <a:r>
              <a:rPr lang="en-US" altLang="zh-TW" dirty="0" smtClean="0"/>
              <a:t>transmitting and it loses arbitration</a:t>
            </a:r>
          </a:p>
          <a:p>
            <a:pPr lvl="1"/>
            <a:r>
              <a:rPr lang="en-US" altLang="zh-TW" dirty="0" smtClean="0"/>
              <a:t>In </a:t>
            </a:r>
            <a:r>
              <a:rPr lang="en-US" altLang="zh-TW" dirty="0"/>
              <a:t>the meantime, the other node has not noticed any difference between the expected and actual levels on SDA, and therefore continues </a:t>
            </a:r>
            <a:r>
              <a:rPr lang="en-US" altLang="zh-TW" dirty="0" smtClean="0"/>
              <a:t>transmission</a:t>
            </a:r>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22</a:t>
            </a:fld>
            <a:endParaRPr lang="zh-TW" altLang="zh-TW"/>
          </a:p>
        </p:txBody>
      </p:sp>
    </p:spTree>
    <p:extLst>
      <p:ext uri="{BB962C8B-B14F-4D97-AF65-F5344CB8AC3E}">
        <p14:creationId xmlns:p14="http://schemas.microsoft.com/office/powerpoint/2010/main" val="1882879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Accessing MMA8451Q with I</a:t>
            </a:r>
            <a:r>
              <a:rPr lang="en-US" altLang="zh-TW" baseline="30000" dirty="0" smtClean="0"/>
              <a:t>2</a:t>
            </a:r>
            <a:r>
              <a:rPr lang="en-US" altLang="zh-TW" dirty="0" smtClean="0"/>
              <a:t>C</a:t>
            </a:r>
            <a:endParaRPr lang="zh-TW" altLang="en-US" dirty="0"/>
          </a:p>
        </p:txBody>
      </p:sp>
      <p:sp>
        <p:nvSpPr>
          <p:cNvPr id="3" name="內容版面配置區 2"/>
          <p:cNvSpPr>
            <a:spLocks noGrp="1"/>
          </p:cNvSpPr>
          <p:nvPr>
            <p:ph idx="1"/>
          </p:nvPr>
        </p:nvSpPr>
        <p:spPr/>
        <p:txBody>
          <a:bodyPr/>
          <a:lstStyle/>
          <a:p>
            <a:r>
              <a:rPr lang="en-US" altLang="zh-TW" dirty="0" smtClean="0"/>
              <a:t>The registers embedded inside the MMA8451Q are accessed through the I2C serial interface</a:t>
            </a:r>
          </a:p>
          <a:p>
            <a:r>
              <a:rPr lang="en-US" altLang="zh-TW" dirty="0" smtClean="0"/>
              <a:t>Single byte read</a:t>
            </a:r>
          </a:p>
          <a:p>
            <a:pPr lvl="1"/>
            <a:r>
              <a:rPr lang="en-US" altLang="zh-TW" dirty="0" smtClean="0"/>
              <a:t>MCU first addresses MMA8451Q ($</a:t>
            </a:r>
            <a:r>
              <a:rPr lang="en-US" altLang="zh-TW" dirty="0"/>
              <a:t>1D</a:t>
            </a:r>
            <a:r>
              <a:rPr lang="en-US" altLang="zh-TW" dirty="0" smtClean="0"/>
              <a:t>) and then transmits the address of the register to read</a:t>
            </a:r>
          </a:p>
          <a:p>
            <a:pPr lvl="1"/>
            <a:r>
              <a:rPr lang="en-US" altLang="zh-TW" dirty="0" smtClean="0"/>
              <a:t>MCU transmits a repeated start condition (SR) and then addresses </a:t>
            </a:r>
            <a:r>
              <a:rPr lang="en-US" altLang="zh-TW" dirty="0"/>
              <a:t>MMA8451Q </a:t>
            </a:r>
            <a:r>
              <a:rPr lang="en-US" altLang="zh-TW" dirty="0" smtClean="0"/>
              <a:t>with R/W bit = 1 for a read</a:t>
            </a:r>
          </a:p>
          <a:p>
            <a:pPr lvl="1"/>
            <a:r>
              <a:rPr lang="en-US" altLang="zh-TW" dirty="0"/>
              <a:t>MMA8451Q </a:t>
            </a:r>
            <a:r>
              <a:rPr lang="en-US" altLang="zh-TW" dirty="0" err="1" smtClean="0"/>
              <a:t>acks</a:t>
            </a:r>
            <a:r>
              <a:rPr lang="en-US" altLang="zh-TW" dirty="0" smtClean="0"/>
              <a:t> and transmits data from requested register</a:t>
            </a:r>
            <a:endParaRPr lang="zh-TW" altLang="en-US"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23</a:t>
            </a:fld>
            <a:endParaRPr lang="zh-TW" altLang="zh-TW"/>
          </a:p>
        </p:txBody>
      </p:sp>
      <p:pic>
        <p:nvPicPr>
          <p:cNvPr id="8" name="圖片 7"/>
          <p:cNvPicPr>
            <a:picLocks noChangeAspect="1"/>
          </p:cNvPicPr>
          <p:nvPr/>
        </p:nvPicPr>
        <p:blipFill>
          <a:blip r:embed="rId2"/>
          <a:stretch>
            <a:fillRect/>
          </a:stretch>
        </p:blipFill>
        <p:spPr>
          <a:xfrm>
            <a:off x="252412" y="5013176"/>
            <a:ext cx="8639175" cy="895350"/>
          </a:xfrm>
          <a:prstGeom prst="rect">
            <a:avLst/>
          </a:prstGeom>
        </p:spPr>
      </p:pic>
    </p:spTree>
    <p:extLst>
      <p:ext uri="{BB962C8B-B14F-4D97-AF65-F5344CB8AC3E}">
        <p14:creationId xmlns:p14="http://schemas.microsoft.com/office/powerpoint/2010/main" val="1274018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Accessing MMA8451Q with I</a:t>
            </a:r>
            <a:r>
              <a:rPr lang="en-US" altLang="zh-TW" baseline="30000" dirty="0" smtClean="0"/>
              <a:t>2</a:t>
            </a:r>
            <a:r>
              <a:rPr lang="en-US" altLang="zh-TW" dirty="0" smtClean="0"/>
              <a:t>C</a:t>
            </a:r>
            <a:endParaRPr lang="zh-TW" altLang="en-US" dirty="0"/>
          </a:p>
        </p:txBody>
      </p:sp>
      <p:sp>
        <p:nvSpPr>
          <p:cNvPr id="3" name="內容版面配置區 2"/>
          <p:cNvSpPr>
            <a:spLocks noGrp="1"/>
          </p:cNvSpPr>
          <p:nvPr>
            <p:ph idx="1"/>
          </p:nvPr>
        </p:nvSpPr>
        <p:spPr/>
        <p:txBody>
          <a:bodyPr/>
          <a:lstStyle/>
          <a:p>
            <a:r>
              <a:rPr lang="en-US" altLang="zh-TW" dirty="0"/>
              <a:t>Multiple </a:t>
            </a:r>
            <a:r>
              <a:rPr lang="en-US" altLang="zh-TW" dirty="0" smtClean="0"/>
              <a:t>byte read</a:t>
            </a:r>
            <a:endParaRPr lang="en-US" altLang="zh-TW" dirty="0"/>
          </a:p>
          <a:p>
            <a:pPr lvl="1"/>
            <a:r>
              <a:rPr lang="en-US" altLang="zh-TW" dirty="0" smtClean="0"/>
              <a:t>After </a:t>
            </a:r>
            <a:r>
              <a:rPr lang="en-US" altLang="zh-TW" dirty="0"/>
              <a:t>following the steps of a single byte read, multiple bytes of </a:t>
            </a:r>
            <a:r>
              <a:rPr lang="en-US" altLang="zh-TW" dirty="0" smtClean="0"/>
              <a:t>data can </a:t>
            </a:r>
            <a:r>
              <a:rPr lang="en-US" altLang="zh-TW" dirty="0"/>
              <a:t>be read from sequential registers after each MMA8451Q acknowledgment (AK) is received until a no acknowledge (NAK</a:t>
            </a:r>
            <a:r>
              <a:rPr lang="en-US" altLang="zh-TW" dirty="0" smtClean="0"/>
              <a:t>) occurs </a:t>
            </a:r>
            <a:r>
              <a:rPr lang="en-US" altLang="zh-TW" dirty="0"/>
              <a:t>from the Master followed by a stop condition (SP) signaling an end of transmission.</a:t>
            </a:r>
            <a:endParaRPr lang="zh-TW" altLang="en-US"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24</a:t>
            </a:fld>
            <a:endParaRPr lang="zh-TW" altLang="zh-TW"/>
          </a:p>
        </p:txBody>
      </p:sp>
      <p:pic>
        <p:nvPicPr>
          <p:cNvPr id="5" name="圖片 4"/>
          <p:cNvPicPr>
            <a:picLocks noChangeAspect="1"/>
          </p:cNvPicPr>
          <p:nvPr/>
        </p:nvPicPr>
        <p:blipFill>
          <a:blip r:embed="rId2"/>
          <a:stretch>
            <a:fillRect/>
          </a:stretch>
        </p:blipFill>
        <p:spPr>
          <a:xfrm>
            <a:off x="179512" y="3789040"/>
            <a:ext cx="8829319" cy="2087116"/>
          </a:xfrm>
          <a:prstGeom prst="rect">
            <a:avLst/>
          </a:prstGeom>
        </p:spPr>
      </p:pic>
    </p:spTree>
    <p:extLst>
      <p:ext uri="{BB962C8B-B14F-4D97-AF65-F5344CB8AC3E}">
        <p14:creationId xmlns:p14="http://schemas.microsoft.com/office/powerpoint/2010/main" val="3773547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pPr eaLnBrk="1" hangingPunct="1"/>
            <a:endParaRPr lang="zh-TW" altLang="en-US" dirty="0" smtClean="0"/>
          </a:p>
        </p:txBody>
      </p:sp>
      <p:sp>
        <p:nvSpPr>
          <p:cNvPr id="48130" name="內容版面配置區 2"/>
          <p:cNvSpPr>
            <a:spLocks noGrp="1"/>
          </p:cNvSpPr>
          <p:nvPr>
            <p:ph type="body" idx="1"/>
          </p:nvPr>
        </p:nvSpPr>
        <p:spPr/>
        <p:txBody>
          <a:bodyPr/>
          <a:lstStyle/>
          <a:p>
            <a:pPr algn="ctr" eaLnBrk="1" hangingPunct="1"/>
            <a:r>
              <a:rPr lang="en-US" altLang="zh-TW" sz="4000" dirty="0"/>
              <a:t>Sample </a:t>
            </a:r>
            <a:r>
              <a:rPr lang="en-US" altLang="zh-TW" sz="4000" dirty="0" smtClean="0"/>
              <a:t>code next week</a:t>
            </a:r>
            <a:endParaRPr lang="zh-TW" altLang="en-US" sz="4000" dirty="0" smtClean="0"/>
          </a:p>
        </p:txBody>
      </p:sp>
      <p:sp>
        <p:nvSpPr>
          <p:cNvPr id="2" name="投影片編號版面配置區 1"/>
          <p:cNvSpPr>
            <a:spLocks noGrp="1"/>
          </p:cNvSpPr>
          <p:nvPr>
            <p:ph type="sldNum" sz="quarter" idx="11"/>
          </p:nvPr>
        </p:nvSpPr>
        <p:spPr/>
        <p:txBody>
          <a:bodyPr/>
          <a:lstStyle/>
          <a:p>
            <a:pPr>
              <a:defRPr/>
            </a:pPr>
            <a:fld id="{75EAD3E7-B039-4A93-AACD-1369AB5C0DA9}" type="slidenum">
              <a:rPr lang="zh-TW" altLang="en-US" smtClean="0"/>
              <a:pPr>
                <a:defRPr/>
              </a:pPr>
              <a:t>25</a:t>
            </a:fld>
            <a:endParaRPr lang="zh-TW" altLang="zh-TW"/>
          </a:p>
        </p:txBody>
      </p:sp>
    </p:spTree>
    <p:extLst>
      <p:ext uri="{BB962C8B-B14F-4D97-AF65-F5344CB8AC3E}">
        <p14:creationId xmlns:p14="http://schemas.microsoft.com/office/powerpoint/2010/main" val="3204859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Outline</a:t>
            </a:r>
            <a:endParaRPr lang="zh-TW" altLang="en-US" dirty="0"/>
          </a:p>
        </p:txBody>
      </p:sp>
      <p:sp>
        <p:nvSpPr>
          <p:cNvPr id="5" name="內容版面配置區 4"/>
          <p:cNvSpPr>
            <a:spLocks noGrp="1"/>
          </p:cNvSpPr>
          <p:nvPr>
            <p:ph idx="1"/>
          </p:nvPr>
        </p:nvSpPr>
        <p:spPr/>
        <p:txBody>
          <a:bodyPr/>
          <a:lstStyle/>
          <a:p>
            <a:r>
              <a:rPr lang="en-US" altLang="zh-TW" dirty="0" smtClean="0"/>
              <a:t>Introduction to sensors</a:t>
            </a:r>
          </a:p>
          <a:p>
            <a:pPr lvl="1"/>
            <a:r>
              <a:rPr lang="en-US" altLang="zh-TW" dirty="0" smtClean="0"/>
              <a:t>Focusing on </a:t>
            </a:r>
            <a:r>
              <a:rPr lang="en-US" altLang="zh-TW" dirty="0" smtClean="0"/>
              <a:t>3-axis accelerometer</a:t>
            </a:r>
          </a:p>
          <a:p>
            <a:pPr lvl="1"/>
            <a:endParaRPr lang="en-US" altLang="zh-TW" dirty="0" smtClean="0"/>
          </a:p>
          <a:p>
            <a:r>
              <a:rPr lang="en-US" altLang="zh-TW" dirty="0" smtClean="0"/>
              <a:t>Accessing </a:t>
            </a:r>
            <a:r>
              <a:rPr lang="en-US" altLang="zh-TW" dirty="0" smtClean="0"/>
              <a:t>sensors in MQX </a:t>
            </a:r>
            <a:r>
              <a:rPr lang="en-US" altLang="zh-TW" dirty="0" smtClean="0"/>
              <a:t>through I</a:t>
            </a:r>
            <a:r>
              <a:rPr lang="en-US" altLang="zh-TW" baseline="30000" dirty="0" smtClean="0"/>
              <a:t>2</a:t>
            </a:r>
            <a:r>
              <a:rPr lang="en-US" altLang="zh-TW" dirty="0" smtClean="0"/>
              <a:t>C serial communication</a:t>
            </a:r>
            <a:endParaRPr lang="zh-TW" altLang="en-US" dirty="0"/>
          </a:p>
        </p:txBody>
      </p:sp>
      <p:sp>
        <p:nvSpPr>
          <p:cNvPr id="3" name="投影片編號版面配置區 2"/>
          <p:cNvSpPr>
            <a:spLocks noGrp="1"/>
          </p:cNvSpPr>
          <p:nvPr>
            <p:ph type="sldNum" sz="quarter" idx="11"/>
          </p:nvPr>
        </p:nvSpPr>
        <p:spPr/>
        <p:txBody>
          <a:bodyPr/>
          <a:lstStyle/>
          <a:p>
            <a:pPr>
              <a:defRPr/>
            </a:pPr>
            <a:fld id="{00C97D5C-740A-4F5C-A848-0CD35FD783BB}" type="slidenum">
              <a:rPr lang="zh-TW" altLang="en-US" smtClean="0"/>
              <a:pPr>
                <a:defRPr/>
              </a:pPr>
              <a:t>2</a:t>
            </a:fld>
            <a:endParaRPr lang="zh-TW" altLang="zh-TW"/>
          </a:p>
        </p:txBody>
      </p:sp>
    </p:spTree>
    <p:extLst>
      <p:ext uri="{BB962C8B-B14F-4D97-AF65-F5344CB8AC3E}">
        <p14:creationId xmlns:p14="http://schemas.microsoft.com/office/powerpoint/2010/main" val="192720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zh-TW" dirty="0" smtClean="0"/>
              <a:t>What Are Sensors?</a:t>
            </a:r>
          </a:p>
        </p:txBody>
      </p:sp>
      <p:sp>
        <p:nvSpPr>
          <p:cNvPr id="9220" name="Rectangle 8"/>
          <p:cNvSpPr>
            <a:spLocks noGrp="1" noChangeArrowheads="1"/>
          </p:cNvSpPr>
          <p:nvPr>
            <p:ph idx="1"/>
          </p:nvPr>
        </p:nvSpPr>
        <p:spPr/>
        <p:txBody>
          <a:bodyPr/>
          <a:lstStyle/>
          <a:p>
            <a:r>
              <a:rPr lang="en-US" altLang="zh-TW" dirty="0" smtClean="0"/>
              <a:t>A </a:t>
            </a:r>
            <a:r>
              <a:rPr lang="en-US" altLang="zh-TW" i="1" dirty="0" smtClean="0"/>
              <a:t>sensor</a:t>
            </a:r>
            <a:r>
              <a:rPr lang="en-US" altLang="zh-TW" dirty="0" smtClean="0"/>
              <a:t> is a device that detects either an absolute value or a change in a physical or electrical quantity, and converts that change into a useful input signal (often analog signals) for a decision making center </a:t>
            </a:r>
          </a:p>
        </p:txBody>
      </p:sp>
      <p:grpSp>
        <p:nvGrpSpPr>
          <p:cNvPr id="9221" name="Group 10"/>
          <p:cNvGrpSpPr>
            <a:grpSpLocks/>
          </p:cNvGrpSpPr>
          <p:nvPr/>
        </p:nvGrpSpPr>
        <p:grpSpPr bwMode="auto">
          <a:xfrm>
            <a:off x="522288" y="3118073"/>
            <a:ext cx="7991475" cy="2543175"/>
            <a:chOff x="497" y="1753"/>
            <a:chExt cx="5034" cy="1602"/>
          </a:xfrm>
        </p:grpSpPr>
        <p:sp>
          <p:nvSpPr>
            <p:cNvPr id="9222" name="Rectangle 5"/>
            <p:cNvSpPr>
              <a:spLocks noChangeArrowheads="1"/>
            </p:cNvSpPr>
            <p:nvPr/>
          </p:nvSpPr>
          <p:spPr bwMode="auto">
            <a:xfrm>
              <a:off x="2154" y="2218"/>
              <a:ext cx="1632" cy="600"/>
            </a:xfrm>
            <a:prstGeom prst="rect">
              <a:avLst/>
            </a:prstGeom>
            <a:solidFill>
              <a:srgbClr val="FFCC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dirty="0">
                  <a:solidFill>
                    <a:srgbClr val="000000"/>
                  </a:solidFill>
                  <a:ea typeface="新細明體" panose="02020500000000000000" pitchFamily="18" charset="-120"/>
                  <a:cs typeface="Arial" panose="020B0604020202020204" pitchFamily="34" charset="0"/>
                </a:rPr>
                <a:t>Data Processing, </a:t>
              </a:r>
            </a:p>
            <a:p>
              <a:pPr algn="ctr" eaLnBrk="1" hangingPunct="1"/>
              <a:r>
                <a:rPr lang="en-US" altLang="zh-TW" sz="2000" dirty="0">
                  <a:solidFill>
                    <a:srgbClr val="000000"/>
                  </a:solidFill>
                  <a:ea typeface="新細明體" panose="02020500000000000000" pitchFamily="18" charset="-120"/>
                  <a:cs typeface="Arial" panose="020B0604020202020204" pitchFamily="34" charset="0"/>
                </a:rPr>
                <a:t>Control, </a:t>
              </a:r>
              <a:r>
                <a:rPr lang="en-US" altLang="zh-TW" sz="2000" dirty="0" smtClean="0">
                  <a:solidFill>
                    <a:srgbClr val="000000"/>
                  </a:solidFill>
                  <a:ea typeface="新細明體" panose="02020500000000000000" pitchFamily="18" charset="-120"/>
                  <a:cs typeface="Arial" panose="020B0604020202020204" pitchFamily="34" charset="0"/>
                </a:rPr>
                <a:t>Connectivity</a:t>
              </a:r>
              <a:endParaRPr lang="en-US" altLang="zh-TW" sz="2000" dirty="0">
                <a:solidFill>
                  <a:srgbClr val="000000"/>
                </a:solidFill>
                <a:ea typeface="新細明體" panose="02020500000000000000" pitchFamily="18" charset="-120"/>
                <a:cs typeface="Arial" panose="020B0604020202020204" pitchFamily="34" charset="0"/>
              </a:endParaRPr>
            </a:p>
          </p:txBody>
        </p:sp>
        <p:sp>
          <p:nvSpPr>
            <p:cNvPr id="9223" name="AutoShape 6"/>
            <p:cNvSpPr>
              <a:spLocks noChangeArrowheads="1"/>
            </p:cNvSpPr>
            <p:nvPr/>
          </p:nvSpPr>
          <p:spPr bwMode="auto">
            <a:xfrm>
              <a:off x="497" y="2283"/>
              <a:ext cx="1232" cy="594"/>
            </a:xfrm>
            <a:prstGeom prst="parallelogram">
              <a:avLst>
                <a:gd name="adj" fmla="val 51852"/>
              </a:avLst>
            </a:prstGeom>
            <a:solidFill>
              <a:srgbClr val="F2652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dirty="0">
                  <a:solidFill>
                    <a:srgbClr val="000000"/>
                  </a:solidFill>
                  <a:ea typeface="新細明體" panose="02020500000000000000" pitchFamily="18" charset="-120"/>
                  <a:cs typeface="Arial" panose="020B0604020202020204" pitchFamily="34" charset="0"/>
                </a:rPr>
                <a:t>Sensor </a:t>
              </a:r>
              <a:endParaRPr lang="en-US" altLang="zh-TW" sz="2000" dirty="0" smtClean="0">
                <a:solidFill>
                  <a:srgbClr val="000000"/>
                </a:solidFill>
                <a:ea typeface="新細明體" panose="02020500000000000000" pitchFamily="18" charset="-120"/>
                <a:cs typeface="Arial" panose="020B0604020202020204" pitchFamily="34" charset="0"/>
              </a:endParaRPr>
            </a:p>
            <a:p>
              <a:pPr algn="ctr" eaLnBrk="1" hangingPunct="1"/>
              <a:r>
                <a:rPr lang="en-US" altLang="zh-TW" sz="2000" dirty="0" smtClean="0">
                  <a:solidFill>
                    <a:srgbClr val="000000"/>
                  </a:solidFill>
                  <a:ea typeface="新細明體" panose="02020500000000000000" pitchFamily="18" charset="-120"/>
                  <a:cs typeface="Arial" panose="020B0604020202020204" pitchFamily="34" charset="0"/>
                </a:rPr>
                <a:t>Input</a:t>
              </a:r>
              <a:endParaRPr lang="en-US" altLang="zh-TW" sz="2000" dirty="0">
                <a:solidFill>
                  <a:srgbClr val="000000"/>
                </a:solidFill>
                <a:ea typeface="新細明體" panose="02020500000000000000" pitchFamily="18" charset="-120"/>
                <a:cs typeface="Arial" panose="020B0604020202020204" pitchFamily="34" charset="0"/>
              </a:endParaRPr>
            </a:p>
          </p:txBody>
        </p:sp>
        <p:sp>
          <p:nvSpPr>
            <p:cNvPr id="9224" name="AutoShape 7"/>
            <p:cNvSpPr>
              <a:spLocks noChangeArrowheads="1"/>
            </p:cNvSpPr>
            <p:nvPr/>
          </p:nvSpPr>
          <p:spPr bwMode="auto">
            <a:xfrm>
              <a:off x="4221" y="2183"/>
              <a:ext cx="1310" cy="762"/>
            </a:xfrm>
            <a:prstGeom prst="parallelogram">
              <a:avLst>
                <a:gd name="adj" fmla="val 42979"/>
              </a:avLst>
            </a:prstGeom>
            <a:solidFill>
              <a:srgbClr val="F2652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a:solidFill>
                    <a:srgbClr val="000000"/>
                  </a:solidFill>
                  <a:ea typeface="新細明體" panose="02020500000000000000" pitchFamily="18" charset="-120"/>
                  <a:cs typeface="Arial" panose="020B0604020202020204" pitchFamily="34" charset="0"/>
                </a:rPr>
                <a:t> </a:t>
              </a:r>
            </a:p>
            <a:p>
              <a:pPr algn="ctr" eaLnBrk="1" hangingPunct="1"/>
              <a:r>
                <a:rPr lang="en-US" altLang="zh-TW" sz="2000">
                  <a:solidFill>
                    <a:srgbClr val="000000"/>
                  </a:solidFill>
                  <a:ea typeface="新細明體" panose="02020500000000000000" pitchFamily="18" charset="-120"/>
                  <a:cs typeface="Arial" panose="020B0604020202020204" pitchFamily="34" charset="0"/>
                </a:rPr>
                <a:t>Actuator</a:t>
              </a:r>
            </a:p>
            <a:p>
              <a:pPr algn="ctr" eaLnBrk="1" hangingPunct="1"/>
              <a:r>
                <a:rPr lang="en-US" altLang="zh-TW" sz="2000">
                  <a:solidFill>
                    <a:srgbClr val="000000"/>
                  </a:solidFill>
                  <a:ea typeface="新細明體" panose="02020500000000000000" pitchFamily="18" charset="-120"/>
                  <a:cs typeface="Arial" panose="020B0604020202020204" pitchFamily="34" charset="0"/>
                </a:rPr>
                <a:t>or</a:t>
              </a:r>
            </a:p>
            <a:p>
              <a:pPr algn="ctr" eaLnBrk="1" hangingPunct="1"/>
              <a:r>
                <a:rPr lang="en-US" altLang="zh-TW" sz="2000">
                  <a:solidFill>
                    <a:srgbClr val="000000"/>
                  </a:solidFill>
                  <a:ea typeface="新細明體" panose="02020500000000000000" pitchFamily="18" charset="-120"/>
                  <a:cs typeface="Arial" panose="020B0604020202020204" pitchFamily="34" charset="0"/>
                </a:rPr>
                <a:t>Output</a:t>
              </a:r>
            </a:p>
            <a:p>
              <a:pPr algn="ctr" eaLnBrk="1" hangingPunct="1"/>
              <a:endParaRPr lang="en-US" altLang="zh-TW" sz="2000">
                <a:solidFill>
                  <a:srgbClr val="000000"/>
                </a:solidFill>
                <a:ea typeface="新細明體" panose="02020500000000000000" pitchFamily="18" charset="-120"/>
                <a:cs typeface="Arial" panose="020B0604020202020204" pitchFamily="34" charset="0"/>
              </a:endParaRPr>
            </a:p>
          </p:txBody>
        </p:sp>
        <p:sp>
          <p:nvSpPr>
            <p:cNvPr id="9225" name="AutoShape 9"/>
            <p:cNvSpPr>
              <a:spLocks noChangeArrowheads="1"/>
            </p:cNvSpPr>
            <p:nvPr/>
          </p:nvSpPr>
          <p:spPr bwMode="auto">
            <a:xfrm rot="5400000">
              <a:off x="1623" y="2474"/>
              <a:ext cx="412" cy="1349"/>
            </a:xfrm>
            <a:prstGeom prst="curvedLeftArrow">
              <a:avLst>
                <a:gd name="adj1" fmla="val 65485"/>
                <a:gd name="adj2" fmla="val 130971"/>
                <a:gd name="adj3" fmla="val 33333"/>
              </a:avLst>
            </a:prstGeom>
            <a:solidFill>
              <a:schemeClr val="accent1"/>
            </a:solidFill>
            <a:ln w="9525">
              <a:solidFill>
                <a:schemeClr val="tx1"/>
              </a:solidFill>
              <a:miter lim="800000"/>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TW" altLang="zh-TW" sz="2000" u="sng">
                <a:solidFill>
                  <a:schemeClr val="accent1"/>
                </a:solidFill>
                <a:cs typeface="Arial" panose="020B0604020202020204" pitchFamily="34" charset="0"/>
              </a:endParaRPr>
            </a:p>
          </p:txBody>
        </p:sp>
        <p:sp>
          <p:nvSpPr>
            <p:cNvPr id="9226" name="AutoShape 10"/>
            <p:cNvSpPr>
              <a:spLocks noChangeArrowheads="1"/>
            </p:cNvSpPr>
            <p:nvPr/>
          </p:nvSpPr>
          <p:spPr bwMode="auto">
            <a:xfrm rot="-5400000">
              <a:off x="1693" y="1323"/>
              <a:ext cx="449" cy="1309"/>
            </a:xfrm>
            <a:prstGeom prst="curvedLeftArrow">
              <a:avLst>
                <a:gd name="adj1" fmla="val 58307"/>
                <a:gd name="adj2" fmla="val 116615"/>
                <a:gd name="adj3" fmla="val 33333"/>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endParaRPr lang="zh-TW" altLang="zh-TW" sz="2000" b="1">
                <a:solidFill>
                  <a:srgbClr val="F2F2F2"/>
                </a:solidFill>
                <a:cs typeface="Arial" panose="020B0604020202020204" pitchFamily="34" charset="0"/>
              </a:endParaRPr>
            </a:p>
          </p:txBody>
        </p:sp>
        <p:sp>
          <p:nvSpPr>
            <p:cNvPr id="9227" name="AutoShape 11"/>
            <p:cNvSpPr>
              <a:spLocks noChangeArrowheads="1"/>
            </p:cNvSpPr>
            <p:nvPr/>
          </p:nvSpPr>
          <p:spPr bwMode="auto">
            <a:xfrm>
              <a:off x="3803" y="2347"/>
              <a:ext cx="584" cy="306"/>
            </a:xfrm>
            <a:prstGeom prst="rightArrow">
              <a:avLst>
                <a:gd name="adj1" fmla="val 50000"/>
                <a:gd name="adj2" fmla="val 477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endParaRPr lang="zh-TW" altLang="zh-TW" sz="2000" b="1">
                <a:solidFill>
                  <a:srgbClr val="F2F2F2"/>
                </a:solidFill>
                <a:cs typeface="Arial" panose="020B0604020202020204" pitchFamily="34" charset="0"/>
              </a:endParaRPr>
            </a:p>
          </p:txBody>
        </p:sp>
      </p:grpSp>
      <p:sp>
        <p:nvSpPr>
          <p:cNvPr id="5" name="投影片編號版面配置區 4"/>
          <p:cNvSpPr>
            <a:spLocks noGrp="1"/>
          </p:cNvSpPr>
          <p:nvPr>
            <p:ph type="sldNum" sz="quarter" idx="11"/>
          </p:nvPr>
        </p:nvSpPr>
        <p:spPr/>
        <p:txBody>
          <a:bodyPr/>
          <a:lstStyle/>
          <a:p>
            <a:pPr>
              <a:defRPr/>
            </a:pPr>
            <a:fld id="{75EAD3E7-B039-4A93-AACD-1369AB5C0DA9}" type="slidenum">
              <a:rPr lang="zh-TW" altLang="en-US" smtClean="0"/>
              <a:pPr>
                <a:defRPr/>
              </a:pPr>
              <a:t>3</a:t>
            </a:fld>
            <a:endParaRPr lang="zh-TW" altLang="zh-TW"/>
          </a:p>
        </p:txBody>
      </p:sp>
    </p:spTree>
    <p:extLst>
      <p:ext uri="{BB962C8B-B14F-4D97-AF65-F5344CB8AC3E}">
        <p14:creationId xmlns:p14="http://schemas.microsoft.com/office/powerpoint/2010/main" val="335031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p:txBody>
          <a:bodyPr/>
          <a:lstStyle/>
          <a:p>
            <a:r>
              <a:rPr lang="en-US" altLang="zh-TW" smtClean="0"/>
              <a:t>Sensors</a:t>
            </a:r>
            <a:endParaRPr lang="en-US" altLang="zh-TW"/>
          </a:p>
        </p:txBody>
      </p:sp>
      <p:sp>
        <p:nvSpPr>
          <p:cNvPr id="1035" name="Rectangle 11"/>
          <p:cNvSpPr>
            <a:spLocks noGrp="1" noChangeArrowheads="1"/>
          </p:cNvSpPr>
          <p:nvPr>
            <p:ph type="body" idx="1"/>
          </p:nvPr>
        </p:nvSpPr>
        <p:spPr/>
        <p:txBody>
          <a:bodyPr/>
          <a:lstStyle/>
          <a:p>
            <a:r>
              <a:rPr lang="en-US" altLang="zh-TW" dirty="0" smtClean="0"/>
              <a:t>For capturing physical data</a:t>
            </a:r>
          </a:p>
          <a:p>
            <a:r>
              <a:rPr lang="en-US" altLang="zh-TW" dirty="0" smtClean="0"/>
              <a:t>Sensors can be designed for virtually every physical and </a:t>
            </a:r>
            <a:r>
              <a:rPr lang="en-US" altLang="zh-TW" dirty="0"/>
              <a:t>chemical stimulus</a:t>
            </a:r>
            <a:endParaRPr lang="en-US" altLang="zh-TW" dirty="0" smtClean="0"/>
          </a:p>
          <a:p>
            <a:pPr lvl="1"/>
            <a:r>
              <a:rPr lang="en-US" altLang="zh-TW" dirty="0" smtClean="0"/>
              <a:t>Heat</a:t>
            </a:r>
            <a:r>
              <a:rPr lang="en-US" altLang="zh-TW" dirty="0"/>
              <a:t>, light, sound, weight, velocity, acceleration, electrical current, voltage, </a:t>
            </a:r>
            <a:r>
              <a:rPr lang="en-US" altLang="zh-TW" dirty="0" smtClean="0"/>
              <a:t>pressure, … </a:t>
            </a:r>
          </a:p>
          <a:p>
            <a:pPr lvl="1"/>
            <a:r>
              <a:rPr lang="en-US" altLang="zh-TW" dirty="0" smtClean="0"/>
              <a:t>chemical compounds</a:t>
            </a:r>
          </a:p>
          <a:p>
            <a:r>
              <a:rPr lang="en-US" altLang="zh-TW" dirty="0"/>
              <a:t>Many physical effects can be used for constructing sensors</a:t>
            </a:r>
          </a:p>
          <a:p>
            <a:pPr lvl="1"/>
            <a:r>
              <a:rPr lang="en-US" altLang="zh-TW" dirty="0"/>
              <a:t>L</a:t>
            </a:r>
            <a:r>
              <a:rPr lang="en-US" altLang="zh-TW" dirty="0" smtClean="0"/>
              <a:t>aw </a:t>
            </a:r>
            <a:r>
              <a:rPr lang="en-US" altLang="zh-TW" dirty="0"/>
              <a:t>of induction (generation of voltages in an electric field</a:t>
            </a:r>
            <a:r>
              <a:rPr lang="en-US" altLang="zh-TW" dirty="0" smtClean="0"/>
              <a:t>), light-electric effects. …</a:t>
            </a:r>
            <a:endParaRPr lang="zh-TW" altLang="en-US" dirty="0"/>
          </a:p>
        </p:txBody>
      </p:sp>
      <p:sp>
        <p:nvSpPr>
          <p:cNvPr id="2" name="投影片編號版面配置區 1"/>
          <p:cNvSpPr>
            <a:spLocks noGrp="1"/>
          </p:cNvSpPr>
          <p:nvPr>
            <p:ph type="sldNum" sz="quarter" idx="11"/>
          </p:nvPr>
        </p:nvSpPr>
        <p:spPr/>
        <p:txBody>
          <a:bodyPr/>
          <a:lstStyle/>
          <a:p>
            <a:fld id="{75EAD3E7-B039-4A93-AACD-1369AB5C0DA9}" type="slidenum">
              <a:rPr lang="zh-TW" altLang="en-US" smtClean="0"/>
              <a:pPr/>
              <a:t>4</a:t>
            </a:fld>
            <a:endParaRPr lang="zh-TW" altLang="zh-TW"/>
          </a:p>
        </p:txBody>
      </p:sp>
    </p:spTree>
    <p:extLst>
      <p:ext uri="{BB962C8B-B14F-4D97-AF65-F5344CB8AC3E}">
        <p14:creationId xmlns:p14="http://schemas.microsoft.com/office/powerpoint/2010/main" val="354500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4361656"/>
            <a:ext cx="4038600" cy="13716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2" name="Rectangle 2"/>
          <p:cNvSpPr>
            <a:spLocks noChangeArrowheads="1"/>
          </p:cNvSpPr>
          <p:nvPr/>
        </p:nvSpPr>
        <p:spPr bwMode="auto">
          <a:xfrm>
            <a:off x="457200" y="2837656"/>
            <a:ext cx="4038600" cy="13716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45" name="Rectangle 2"/>
          <p:cNvSpPr>
            <a:spLocks noGrp="1" noChangeArrowheads="1"/>
          </p:cNvSpPr>
          <p:nvPr>
            <p:ph type="title" idx="4294967295"/>
          </p:nvPr>
        </p:nvSpPr>
        <p:spPr/>
        <p:txBody>
          <a:bodyPr/>
          <a:lstStyle/>
          <a:p>
            <a:pPr eaLnBrk="1" hangingPunct="1"/>
            <a:r>
              <a:rPr lang="en-US" altLang="zh-TW" smtClean="0">
                <a:ea typeface="新細明體" panose="02020500000000000000" pitchFamily="18" charset="-120"/>
              </a:rPr>
              <a:t>Sensor Applications</a:t>
            </a:r>
          </a:p>
        </p:txBody>
      </p:sp>
      <p:sp>
        <p:nvSpPr>
          <p:cNvPr id="3" name="Rectangle 2"/>
          <p:cNvSpPr>
            <a:spLocks noChangeArrowheads="1"/>
          </p:cNvSpPr>
          <p:nvPr/>
        </p:nvSpPr>
        <p:spPr bwMode="auto">
          <a:xfrm>
            <a:off x="457200" y="1237456"/>
            <a:ext cx="4038600" cy="14478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47" name="AutoShape 6"/>
          <p:cNvSpPr>
            <a:spLocks noChangeArrowheads="1"/>
          </p:cNvSpPr>
          <p:nvPr/>
        </p:nvSpPr>
        <p:spPr bwMode="auto">
          <a:xfrm>
            <a:off x="2085975" y="4404519"/>
            <a:ext cx="2098675" cy="12954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Touch </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Touch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Appliance control panels</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Touch panels</a:t>
            </a:r>
          </a:p>
          <a:p>
            <a:endParaRPr lang="en-US" altLang="zh-TW" sz="800" b="1">
              <a:solidFill>
                <a:schemeClr val="bg1"/>
              </a:solidFill>
              <a:ea typeface="新細明體" panose="02020500000000000000" pitchFamily="18" charset="-120"/>
              <a:cs typeface="Arial" panose="020B0604020202020204" pitchFamily="34" charset="0"/>
            </a:endParaRPr>
          </a:p>
        </p:txBody>
      </p:sp>
      <p:sp>
        <p:nvSpPr>
          <p:cNvPr id="10248" name="AutoShape 8"/>
          <p:cNvSpPr>
            <a:spLocks noChangeArrowheads="1"/>
          </p:cNvSpPr>
          <p:nvPr/>
        </p:nvSpPr>
        <p:spPr bwMode="auto">
          <a:xfrm>
            <a:off x="2085975" y="2801144"/>
            <a:ext cx="2133600" cy="1303337"/>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Pressure</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Medical</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Barometer/altimeter</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Engine control/tire pressure</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HVAC applications</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Water level</a:t>
            </a:r>
          </a:p>
          <a:p>
            <a:endParaRPr lang="en-US" altLang="zh-TW" sz="1400" b="1">
              <a:solidFill>
                <a:schemeClr val="bg1"/>
              </a:solidFill>
              <a:ea typeface="新細明體" panose="02020500000000000000" pitchFamily="18" charset="-120"/>
              <a:cs typeface="Arial" panose="020B0604020202020204" pitchFamily="34" charset="0"/>
            </a:endParaRPr>
          </a:p>
        </p:txBody>
      </p:sp>
      <p:sp>
        <p:nvSpPr>
          <p:cNvPr id="10249" name="AutoShape 10"/>
          <p:cNvSpPr>
            <a:spLocks noChangeArrowheads="1"/>
          </p:cNvSpPr>
          <p:nvPr/>
        </p:nvSpPr>
        <p:spPr bwMode="auto">
          <a:xfrm>
            <a:off x="2085975" y="1237456"/>
            <a:ext cx="2133600" cy="13716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Acceleration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Gesture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Tilt to control</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Tap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Position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Orientation</a:t>
            </a:r>
            <a:r>
              <a:rPr lang="en-US" altLang="zh-TW" sz="1200">
                <a:solidFill>
                  <a:schemeClr val="bg1"/>
                </a:solidFill>
                <a:ea typeface="新細明體" panose="02020500000000000000" pitchFamily="18" charset="-120"/>
                <a:cs typeface="Arial" panose="020B0604020202020204" pitchFamily="34" charset="0"/>
              </a:rPr>
              <a:t> </a:t>
            </a:r>
          </a:p>
          <a:p>
            <a:endParaRPr lang="en-US" altLang="zh-TW" sz="600" b="1">
              <a:solidFill>
                <a:schemeClr val="bg1"/>
              </a:solidFill>
              <a:ea typeface="新細明體" panose="02020500000000000000" pitchFamily="18" charset="-120"/>
              <a:cs typeface="Arial" panose="020B0604020202020204" pitchFamily="34" charset="0"/>
            </a:endParaRPr>
          </a:p>
        </p:txBody>
      </p:sp>
      <p:pic>
        <p:nvPicPr>
          <p:cNvPr id="75788" name="Picture 13" descr="Final TSP-8286 Signature Graphic MC34940 Low-Res"/>
          <p:cNvPicPr>
            <a:picLocks noChangeAspect="1" noChangeArrowheads="1"/>
          </p:cNvPicPr>
          <p:nvPr/>
        </p:nvPicPr>
        <p:blipFill>
          <a:blip r:embed="rId3" cstate="print"/>
          <a:srcRect b="8411"/>
          <a:stretch>
            <a:fillRect/>
          </a:stretch>
        </p:blipFill>
        <p:spPr bwMode="auto">
          <a:xfrm>
            <a:off x="533400" y="4437856"/>
            <a:ext cx="1658938" cy="1228725"/>
          </a:xfrm>
          <a:prstGeom prst="rect">
            <a:avLst/>
          </a:prstGeom>
          <a:ln>
            <a:noFill/>
          </a:ln>
          <a:effectLst>
            <a:softEdge rad="112500"/>
          </a:effectLst>
        </p:spPr>
      </p:pic>
      <p:pic>
        <p:nvPicPr>
          <p:cNvPr id="75789" name="Picture 17"/>
          <p:cNvPicPr>
            <a:picLocks noChangeAspect="1" noChangeArrowheads="1"/>
          </p:cNvPicPr>
          <p:nvPr/>
        </p:nvPicPr>
        <p:blipFill>
          <a:blip r:embed="rId4" cstate="print"/>
          <a:srcRect/>
          <a:stretch>
            <a:fillRect/>
          </a:stretch>
        </p:blipFill>
        <p:spPr bwMode="auto">
          <a:xfrm>
            <a:off x="533400" y="1313656"/>
            <a:ext cx="1676400" cy="1295400"/>
          </a:xfrm>
          <a:prstGeom prst="rect">
            <a:avLst/>
          </a:prstGeom>
          <a:ln>
            <a:noFill/>
          </a:ln>
          <a:effectLst>
            <a:softEdge rad="112500"/>
          </a:effectLst>
        </p:spPr>
      </p:pic>
      <p:sp>
        <p:nvSpPr>
          <p:cNvPr id="10252" name="Text Box 170"/>
          <p:cNvSpPr txBox="1">
            <a:spLocks noChangeArrowheads="1"/>
          </p:cNvSpPr>
          <p:nvPr/>
        </p:nvSpPr>
        <p:spPr bwMode="auto">
          <a:xfrm>
            <a:off x="4953000" y="3962400"/>
            <a:ext cx="381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dirty="0">
                <a:solidFill>
                  <a:srgbClr val="000000"/>
                </a:solidFill>
                <a:latin typeface="+mn-lt"/>
                <a:ea typeface="新細明體" panose="02020500000000000000" pitchFamily="18" charset="-120"/>
                <a:cs typeface="Arial" panose="020B0604020202020204" pitchFamily="34" charset="0"/>
              </a:rPr>
              <a:t>Multiple sensors working together for next generation applications…</a:t>
            </a:r>
          </a:p>
        </p:txBody>
      </p:sp>
      <p:pic>
        <p:nvPicPr>
          <p:cNvPr id="75792" name="Picture 15" descr="RAS-16026 Pegasus Sig Graphic_o1v1 2-3-09"/>
          <p:cNvPicPr>
            <a:picLocks noChangeAspect="1" noChangeArrowheads="1"/>
          </p:cNvPicPr>
          <p:nvPr/>
        </p:nvPicPr>
        <p:blipFill>
          <a:blip r:embed="rId5" cstate="print"/>
          <a:srcRect r="21429" b="-392"/>
          <a:stretch>
            <a:fillRect/>
          </a:stretch>
        </p:blipFill>
        <p:spPr bwMode="auto">
          <a:xfrm>
            <a:off x="533400" y="2913856"/>
            <a:ext cx="1676400" cy="1219200"/>
          </a:xfrm>
          <a:prstGeom prst="rect">
            <a:avLst/>
          </a:prstGeom>
          <a:ln>
            <a:noFill/>
          </a:ln>
          <a:effectLst>
            <a:softEdge rad="112500"/>
          </a:effectLst>
        </p:spPr>
      </p:pic>
      <p:sp>
        <p:nvSpPr>
          <p:cNvPr id="4" name="Rectangle 2"/>
          <p:cNvSpPr>
            <a:spLocks noChangeArrowheads="1"/>
          </p:cNvSpPr>
          <p:nvPr/>
        </p:nvSpPr>
        <p:spPr bwMode="auto">
          <a:xfrm>
            <a:off x="5334000" y="1828800"/>
            <a:ext cx="3581400" cy="14478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55" name="AutoShape 8"/>
          <p:cNvSpPr>
            <a:spLocks noChangeArrowheads="1"/>
          </p:cNvSpPr>
          <p:nvPr/>
        </p:nvSpPr>
        <p:spPr bwMode="auto">
          <a:xfrm>
            <a:off x="6553200" y="1828800"/>
            <a:ext cx="2514600" cy="16002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400">
                <a:solidFill>
                  <a:schemeClr val="bg1"/>
                </a:solidFill>
                <a:ea typeface="新細明體" panose="02020500000000000000" pitchFamily="18" charset="-120"/>
                <a:cs typeface="Arial" panose="020B0604020202020204" pitchFamily="34" charset="0"/>
              </a:rPr>
              <a:t>Gyroscopic</a:t>
            </a:r>
          </a:p>
          <a:p>
            <a:r>
              <a:rPr lang="en-US" altLang="zh-TW" sz="1400">
                <a:solidFill>
                  <a:schemeClr val="bg1"/>
                </a:solidFill>
                <a:ea typeface="新細明體" panose="02020500000000000000" pitchFamily="18" charset="-120"/>
                <a:cs typeface="Arial" panose="020B0604020202020204" pitchFamily="34" charset="0"/>
              </a:rPr>
              <a:t>Magnetic</a:t>
            </a:r>
          </a:p>
          <a:p>
            <a:r>
              <a:rPr lang="en-US" altLang="zh-TW" sz="1400">
                <a:solidFill>
                  <a:schemeClr val="bg1"/>
                </a:solidFill>
                <a:ea typeface="新細明體" panose="02020500000000000000" pitchFamily="18" charset="-120"/>
                <a:cs typeface="Arial" panose="020B0604020202020204" pitchFamily="34" charset="0"/>
              </a:rPr>
              <a:t>Ambient light sensing</a:t>
            </a:r>
          </a:p>
          <a:p>
            <a:r>
              <a:rPr lang="en-US" altLang="zh-TW" sz="1400">
                <a:solidFill>
                  <a:schemeClr val="bg1"/>
                </a:solidFill>
                <a:ea typeface="新細明體" panose="02020500000000000000" pitchFamily="18" charset="-120"/>
                <a:cs typeface="Arial" panose="020B0604020202020204" pitchFamily="34" charset="0"/>
              </a:rPr>
              <a:t>Temperature/humidity</a:t>
            </a:r>
          </a:p>
          <a:p>
            <a:r>
              <a:rPr lang="en-US" altLang="zh-TW" sz="1400">
                <a:solidFill>
                  <a:schemeClr val="bg1"/>
                </a:solidFill>
                <a:ea typeface="新細明體" panose="02020500000000000000" pitchFamily="18" charset="-120"/>
                <a:cs typeface="Arial" panose="020B0604020202020204" pitchFamily="34" charset="0"/>
              </a:rPr>
              <a:t>Motion detection</a:t>
            </a:r>
          </a:p>
        </p:txBody>
      </p:sp>
      <p:pic>
        <p:nvPicPr>
          <p:cNvPr id="10256" name="Picture 27" descr="MPR121_L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66456"/>
            <a:ext cx="533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0592" name="Rectangle 16"/>
          <p:cNvSpPr>
            <a:spLocks noChangeArrowheads="1"/>
          </p:cNvSpPr>
          <p:nvPr/>
        </p:nvSpPr>
        <p:spPr bwMode="auto">
          <a:xfrm>
            <a:off x="5638800" y="2057400"/>
            <a:ext cx="838200" cy="990600"/>
          </a:xfrm>
          <a:prstGeom prst="rect">
            <a:avLst/>
          </a:prstGeom>
          <a:solidFill>
            <a:schemeClr val="bg1"/>
          </a:solidFill>
          <a:ln w="9525" algn="ctr">
            <a:solidFill>
              <a:schemeClr val="tx1"/>
            </a:solidFill>
            <a:miter lim="800000"/>
            <a:headEnd/>
            <a:tailEnd/>
          </a:ln>
          <a:effectLst>
            <a:prstShdw prst="shdw18" dist="17961" dir="13500000">
              <a:schemeClr val="tx1">
                <a:gamma/>
                <a:shade val="60000"/>
                <a:invGamma/>
              </a:schemeClr>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a:p>
        </p:txBody>
      </p:sp>
      <p:sp>
        <p:nvSpPr>
          <p:cNvPr id="10258" name="AutoShape 17"/>
          <p:cNvSpPr>
            <a:spLocks noChangeArrowheads="1"/>
          </p:cNvSpPr>
          <p:nvPr/>
        </p:nvSpPr>
        <p:spPr bwMode="auto">
          <a:xfrm>
            <a:off x="5791200" y="2133600"/>
            <a:ext cx="533400" cy="762000"/>
          </a:xfrm>
          <a:prstGeom prst="diamond">
            <a:avLst/>
          </a:prstGeom>
          <a:solidFill>
            <a:schemeClr val="accent2"/>
          </a:solidFill>
          <a:ln w="9525" algn="ctr">
            <a:solidFill>
              <a:srgbClr val="000000"/>
            </a:solidFill>
            <a:miter lim="800000"/>
            <a:headEnd/>
            <a:tailEnd/>
          </a:ln>
          <a:effectLst>
            <a:prstShdw prst="shdw17" dist="17961" dir="13500000">
              <a:srgbClr val="000000"/>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a:p>
        </p:txBody>
      </p:sp>
      <p:sp>
        <p:nvSpPr>
          <p:cNvPr id="10259" name="Line 18"/>
          <p:cNvSpPr>
            <a:spLocks noChangeShapeType="1"/>
          </p:cNvSpPr>
          <p:nvPr/>
        </p:nvSpPr>
        <p:spPr bwMode="auto">
          <a:xfrm>
            <a:off x="6248400" y="2514600"/>
            <a:ext cx="228600" cy="0"/>
          </a:xfrm>
          <a:prstGeom prst="line">
            <a:avLst/>
          </a:prstGeom>
          <a:noFill/>
          <a:ln w="9525">
            <a:solidFill>
              <a:srgbClr val="000000"/>
            </a:solidFill>
            <a:round/>
            <a:headEnd/>
            <a:tailEnd type="triangle" w="med" len="med"/>
          </a:ln>
          <a:effectLst>
            <a:prstShdw prst="shdw17" dist="17961" dir="13500000">
              <a:srgbClr val="000000"/>
            </a:prstShdw>
          </a:effectLst>
          <a:extLst>
            <a:ext uri="{909E8E84-426E-40DD-AFC4-6F175D3DCCD1}">
              <a14:hiddenFill xmlns:a14="http://schemas.microsoft.com/office/drawing/2010/main">
                <a:noFill/>
              </a14:hiddenFill>
            </a:ext>
          </a:extLst>
        </p:spPr>
        <p:txBody>
          <a:bodyPr/>
          <a:lstStyle/>
          <a:p>
            <a:endParaRPr lang="zh-TW" altLang="en-US"/>
          </a:p>
        </p:txBody>
      </p:sp>
      <p:sp>
        <p:nvSpPr>
          <p:cNvPr id="5" name="投影片編號版面配置區 4"/>
          <p:cNvSpPr>
            <a:spLocks noGrp="1"/>
          </p:cNvSpPr>
          <p:nvPr>
            <p:ph type="sldNum" sz="quarter" idx="11"/>
          </p:nvPr>
        </p:nvSpPr>
        <p:spPr/>
        <p:txBody>
          <a:bodyPr/>
          <a:lstStyle/>
          <a:p>
            <a:pPr>
              <a:defRPr/>
            </a:pPr>
            <a:fld id="{EAD4F8DA-99A1-4CF9-A981-2621FECEC23E}" type="slidenum">
              <a:rPr lang="zh-TW" altLang="en-US" smtClean="0"/>
              <a:pPr>
                <a:defRPr/>
              </a:pPr>
              <a:t>5</a:t>
            </a:fld>
            <a:endParaRPr lang="zh-TW" altLang="zh-TW"/>
          </a:p>
        </p:txBody>
      </p:sp>
    </p:spTree>
    <p:extLst>
      <p:ext uri="{BB962C8B-B14F-4D97-AF65-F5344CB8AC3E}">
        <p14:creationId xmlns:p14="http://schemas.microsoft.com/office/powerpoint/2010/main" val="75789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idx="4294967295"/>
          </p:nvPr>
        </p:nvSpPr>
        <p:spPr/>
        <p:txBody>
          <a:bodyPr anchor="b"/>
          <a:lstStyle/>
          <a:p>
            <a:r>
              <a:rPr lang="en-US" altLang="zh-TW"/>
              <a:t>Accelerometers</a:t>
            </a:r>
          </a:p>
        </p:txBody>
      </p:sp>
      <p:sp>
        <p:nvSpPr>
          <p:cNvPr id="139268" name="Rectangle 5"/>
          <p:cNvSpPr>
            <a:spLocks noGrp="1" noChangeArrowheads="1"/>
          </p:cNvSpPr>
          <p:nvPr>
            <p:ph type="body" idx="4294967295"/>
          </p:nvPr>
        </p:nvSpPr>
        <p:spPr/>
        <p:txBody>
          <a:bodyPr/>
          <a:lstStyle/>
          <a:p>
            <a:pPr marL="342900" indent="-342900"/>
            <a:r>
              <a:rPr lang="en-US" altLang="zh-TW" dirty="0"/>
              <a:t>Devices that are used to measure acceleration</a:t>
            </a:r>
          </a:p>
          <a:p>
            <a:pPr marL="342900" indent="-342900"/>
            <a:r>
              <a:rPr lang="en-US" altLang="zh-TW" dirty="0"/>
              <a:t>Common accelerometer types</a:t>
            </a:r>
          </a:p>
          <a:p>
            <a:pPr marL="742950" lvl="1" indent="-285750"/>
            <a:r>
              <a:rPr lang="en-US" altLang="zh-TW" dirty="0"/>
              <a:t>Resistive: </a:t>
            </a:r>
            <a:r>
              <a:rPr lang="en-US" altLang="zh-TW" dirty="0" smtClean="0"/>
              <a:t>strain </a:t>
            </a:r>
            <a:r>
              <a:rPr lang="en-US" altLang="zh-TW" dirty="0"/>
              <a:t>g</a:t>
            </a:r>
            <a:r>
              <a:rPr lang="en-US" altLang="zh-TW" dirty="0" smtClean="0"/>
              <a:t>auge</a:t>
            </a:r>
            <a:r>
              <a:rPr lang="en-US" altLang="zh-TW" dirty="0"/>
              <a:t>, </a:t>
            </a:r>
            <a:r>
              <a:rPr lang="en-US" altLang="zh-TW" dirty="0" err="1" smtClean="0"/>
              <a:t>piezoresistive</a:t>
            </a:r>
            <a:r>
              <a:rPr lang="en-US" altLang="zh-TW" dirty="0"/>
              <a:t>, </a:t>
            </a:r>
            <a:r>
              <a:rPr lang="en-US" altLang="zh-TW" dirty="0" smtClean="0"/>
              <a:t>thin-film</a:t>
            </a:r>
            <a:endParaRPr lang="en-US" altLang="zh-TW" dirty="0"/>
          </a:p>
          <a:p>
            <a:pPr marL="742950" lvl="1" indent="-285750"/>
            <a:r>
              <a:rPr lang="en-US" altLang="zh-TW" dirty="0"/>
              <a:t>Capacitive, fiber optic, servo or force balance, vibrating quartz, piezoelectric</a:t>
            </a:r>
          </a:p>
          <a:p>
            <a:pPr marL="342900" indent="-342900"/>
            <a:r>
              <a:rPr lang="en-US" altLang="zh-TW" dirty="0" smtClean="0"/>
              <a:t>MEMS accelerometers:</a:t>
            </a:r>
          </a:p>
          <a:p>
            <a:pPr marL="742950" lvl="1" indent="-285750"/>
            <a:r>
              <a:rPr lang="en-US" altLang="zh-TW" dirty="0" smtClean="0"/>
              <a:t>MEMS (</a:t>
            </a:r>
            <a:r>
              <a:rPr lang="en-US" altLang="zh-TW" i="1" dirty="0" smtClean="0"/>
              <a:t>Micro </a:t>
            </a:r>
            <a:r>
              <a:rPr lang="en-US" altLang="zh-TW" i="1" dirty="0" err="1" smtClean="0"/>
              <a:t>ElectroMechanical</a:t>
            </a:r>
            <a:r>
              <a:rPr lang="en-US" altLang="zh-TW" i="1" dirty="0" smtClean="0"/>
              <a:t> Systems</a:t>
            </a:r>
            <a:r>
              <a:rPr lang="en-US" altLang="zh-TW" dirty="0" smtClean="0"/>
              <a:t>): small silicon devices that perform the same function as larger mechanical systems</a:t>
            </a:r>
          </a:p>
          <a:p>
            <a:pPr marL="342900" indent="-342900"/>
            <a:r>
              <a:rPr lang="en-US" altLang="zh-TW" dirty="0" smtClean="0"/>
              <a:t>There </a:t>
            </a:r>
            <a:r>
              <a:rPr lang="en-US" altLang="zh-TW" dirty="0"/>
              <a:t>is always 1 g downward due to </a:t>
            </a:r>
            <a:r>
              <a:rPr lang="en-US" altLang="zh-TW" dirty="0" smtClean="0"/>
              <a:t>gravity</a:t>
            </a:r>
            <a:endParaRPr lang="en-US" altLang="zh-TW"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6</a:t>
            </a:fld>
            <a:endParaRPr lang="zh-TW" altLang="zh-TW"/>
          </a:p>
        </p:txBody>
      </p:sp>
    </p:spTree>
    <p:extLst>
      <p:ext uri="{BB962C8B-B14F-4D97-AF65-F5344CB8AC3E}">
        <p14:creationId xmlns:p14="http://schemas.microsoft.com/office/powerpoint/2010/main" val="940480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61"/>
          <p:cNvSpPr>
            <a:spLocks noGrp="1" noChangeArrowheads="1"/>
          </p:cNvSpPr>
          <p:nvPr>
            <p:ph type="title"/>
          </p:nvPr>
        </p:nvSpPr>
        <p:spPr/>
        <p:txBody>
          <a:bodyPr/>
          <a:lstStyle/>
          <a:p>
            <a:r>
              <a:rPr lang="en-US" altLang="zh-TW" smtClean="0"/>
              <a:t>Accelerometer Types</a:t>
            </a:r>
            <a:endParaRPr lang="en-US" altLang="zh-TW"/>
          </a:p>
        </p:txBody>
      </p:sp>
      <p:sp>
        <p:nvSpPr>
          <p:cNvPr id="1255428" name="Rectangle 62"/>
          <p:cNvSpPr>
            <a:spLocks noGrp="1" noChangeArrowheads="1"/>
          </p:cNvSpPr>
          <p:nvPr>
            <p:ph idx="1"/>
          </p:nvPr>
        </p:nvSpPr>
        <p:spPr/>
        <p:txBody>
          <a:bodyPr/>
          <a:lstStyle/>
          <a:p>
            <a:r>
              <a:rPr lang="en-US" altLang="zh-TW" smtClean="0"/>
              <a:t>Capacitive: utilizes frequency modulation technique through varying capacitor bridge</a:t>
            </a:r>
            <a:endParaRPr lang="en-US" altLang="zh-TW"/>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7</a:t>
            </a:fld>
            <a:endParaRPr lang="zh-TW" altLang="zh-TW"/>
          </a:p>
        </p:txBody>
      </p:sp>
      <p:sp>
        <p:nvSpPr>
          <p:cNvPr id="1255429" name="Rectangle 5"/>
          <p:cNvSpPr>
            <a:spLocks noChangeArrowheads="1"/>
          </p:cNvSpPr>
          <p:nvPr/>
        </p:nvSpPr>
        <p:spPr bwMode="auto">
          <a:xfrm>
            <a:off x="3983038" y="4942929"/>
            <a:ext cx="1447800" cy="228600"/>
          </a:xfrm>
          <a:prstGeom prst="rect">
            <a:avLst/>
          </a:prstGeom>
          <a:solidFill>
            <a:srgbClr val="33CC33"/>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0" name="Rectangle 6"/>
          <p:cNvSpPr>
            <a:spLocks noChangeArrowheads="1"/>
          </p:cNvSpPr>
          <p:nvPr/>
        </p:nvSpPr>
        <p:spPr bwMode="auto">
          <a:xfrm>
            <a:off x="5049838" y="4409529"/>
            <a:ext cx="1828800" cy="1295400"/>
          </a:xfrm>
          <a:prstGeom prst="rect">
            <a:avLst/>
          </a:prstGeom>
          <a:solidFill>
            <a:srgbClr val="FFCC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1" name="Line 7"/>
          <p:cNvSpPr>
            <a:spLocks noChangeShapeType="1"/>
          </p:cNvSpPr>
          <p:nvPr/>
        </p:nvSpPr>
        <p:spPr bwMode="auto">
          <a:xfrm>
            <a:off x="4748213" y="2504529"/>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2" name="Line 8"/>
          <p:cNvSpPr>
            <a:spLocks noChangeShapeType="1"/>
          </p:cNvSpPr>
          <p:nvPr/>
        </p:nvSpPr>
        <p:spPr bwMode="auto">
          <a:xfrm>
            <a:off x="6443663" y="2504529"/>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3" name="Text Box 9"/>
          <p:cNvSpPr txBox="1">
            <a:spLocks noChangeArrowheads="1"/>
          </p:cNvSpPr>
          <p:nvPr/>
        </p:nvSpPr>
        <p:spPr bwMode="auto">
          <a:xfrm>
            <a:off x="4211638" y="2123529"/>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dirty="0">
                <a:latin typeface="+mn-lt"/>
              </a:rPr>
              <a:t>Power</a:t>
            </a:r>
          </a:p>
        </p:txBody>
      </p:sp>
      <p:sp>
        <p:nvSpPr>
          <p:cNvPr id="1255434" name="Text Box 10"/>
          <p:cNvSpPr txBox="1">
            <a:spLocks noChangeArrowheads="1"/>
          </p:cNvSpPr>
          <p:nvPr/>
        </p:nvSpPr>
        <p:spPr bwMode="auto">
          <a:xfrm>
            <a:off x="5903913" y="2123529"/>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Signal</a:t>
            </a:r>
          </a:p>
        </p:txBody>
      </p:sp>
      <p:sp>
        <p:nvSpPr>
          <p:cNvPr id="1255435" name="Oval 11"/>
          <p:cNvSpPr>
            <a:spLocks noChangeArrowheads="1"/>
          </p:cNvSpPr>
          <p:nvPr/>
        </p:nvSpPr>
        <p:spPr bwMode="auto">
          <a:xfrm>
            <a:off x="4679950" y="3533229"/>
            <a:ext cx="74613"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6" name="Line 12"/>
          <p:cNvSpPr>
            <a:spLocks noChangeShapeType="1"/>
          </p:cNvSpPr>
          <p:nvPr/>
        </p:nvSpPr>
        <p:spPr bwMode="auto">
          <a:xfrm>
            <a:off x="5586413" y="2504529"/>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7" name="Text Box 13"/>
          <p:cNvSpPr txBox="1">
            <a:spLocks noChangeArrowheads="1"/>
          </p:cNvSpPr>
          <p:nvPr/>
        </p:nvSpPr>
        <p:spPr bwMode="auto">
          <a:xfrm>
            <a:off x="5049838" y="2123529"/>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Ground</a:t>
            </a:r>
          </a:p>
        </p:txBody>
      </p:sp>
      <p:sp>
        <p:nvSpPr>
          <p:cNvPr id="1255438" name="Oval 14"/>
          <p:cNvSpPr>
            <a:spLocks noChangeArrowheads="1"/>
          </p:cNvSpPr>
          <p:nvPr/>
        </p:nvSpPr>
        <p:spPr bwMode="auto">
          <a:xfrm>
            <a:off x="5100638" y="3117304"/>
            <a:ext cx="74612"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9" name="Text Box 15"/>
          <p:cNvSpPr txBox="1">
            <a:spLocks noChangeArrowheads="1"/>
          </p:cNvSpPr>
          <p:nvPr/>
        </p:nvSpPr>
        <p:spPr bwMode="auto">
          <a:xfrm>
            <a:off x="5583238" y="4866729"/>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Mass</a:t>
            </a:r>
            <a:endParaRPr lang="en-US" altLang="zh-TW" sz="2000" b="1">
              <a:solidFill>
                <a:srgbClr val="CC0000"/>
              </a:solidFill>
              <a:latin typeface="+mn-lt"/>
            </a:endParaRPr>
          </a:p>
        </p:txBody>
      </p:sp>
      <p:sp>
        <p:nvSpPr>
          <p:cNvPr id="1255440" name="Text Box 16"/>
          <p:cNvSpPr txBox="1">
            <a:spLocks noChangeArrowheads="1"/>
          </p:cNvSpPr>
          <p:nvPr/>
        </p:nvSpPr>
        <p:spPr bwMode="auto">
          <a:xfrm>
            <a:off x="7061200" y="4077072"/>
            <a:ext cx="1831975" cy="56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dirty="0">
                <a:solidFill>
                  <a:srgbClr val="CC0000"/>
                </a:solidFill>
                <a:latin typeface="+mn-lt"/>
              </a:rPr>
              <a:t>Sensing Capacitor #1</a:t>
            </a:r>
          </a:p>
        </p:txBody>
      </p:sp>
      <p:sp>
        <p:nvSpPr>
          <p:cNvPr id="1255441" name="Text Box 17"/>
          <p:cNvSpPr txBox="1">
            <a:spLocks noChangeArrowheads="1"/>
          </p:cNvSpPr>
          <p:nvPr/>
        </p:nvSpPr>
        <p:spPr bwMode="auto">
          <a:xfrm>
            <a:off x="7045325" y="3342729"/>
            <a:ext cx="182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a:latin typeface="+mn-lt"/>
              </a:rPr>
              <a:t>Built-In Electronics</a:t>
            </a:r>
          </a:p>
        </p:txBody>
      </p:sp>
      <p:sp>
        <p:nvSpPr>
          <p:cNvPr id="1255442" name="Line 18"/>
          <p:cNvSpPr>
            <a:spLocks noChangeShapeType="1"/>
          </p:cNvSpPr>
          <p:nvPr/>
        </p:nvSpPr>
        <p:spPr bwMode="auto">
          <a:xfrm>
            <a:off x="5045075" y="5720804"/>
            <a:ext cx="1838325" cy="0"/>
          </a:xfrm>
          <a:prstGeom prst="line">
            <a:avLst/>
          </a:prstGeom>
          <a:noFill/>
          <a:ln w="28575">
            <a:solidFill>
              <a:srgbClr val="00007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3" name="Line 19"/>
          <p:cNvSpPr>
            <a:spLocks noChangeShapeType="1"/>
          </p:cNvSpPr>
          <p:nvPr/>
        </p:nvSpPr>
        <p:spPr bwMode="auto">
          <a:xfrm>
            <a:off x="5049838" y="5830342"/>
            <a:ext cx="1838325" cy="0"/>
          </a:xfrm>
          <a:prstGeom prst="line">
            <a:avLst/>
          </a:prstGeom>
          <a:noFill/>
          <a:ln w="28575">
            <a:solidFill>
              <a:srgbClr val="00007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4" name="Line 20"/>
          <p:cNvSpPr>
            <a:spLocks noChangeShapeType="1"/>
          </p:cNvSpPr>
          <p:nvPr/>
        </p:nvSpPr>
        <p:spPr bwMode="auto">
          <a:xfrm>
            <a:off x="5049838" y="4280942"/>
            <a:ext cx="183832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5" name="Line 21"/>
          <p:cNvSpPr>
            <a:spLocks noChangeShapeType="1"/>
          </p:cNvSpPr>
          <p:nvPr/>
        </p:nvSpPr>
        <p:spPr bwMode="auto">
          <a:xfrm>
            <a:off x="5054600" y="4390479"/>
            <a:ext cx="183832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6" name="Rectangle 22"/>
          <p:cNvSpPr>
            <a:spLocks noChangeArrowheads="1"/>
          </p:cNvSpPr>
          <p:nvPr/>
        </p:nvSpPr>
        <p:spPr bwMode="auto">
          <a:xfrm>
            <a:off x="3990975" y="4104729"/>
            <a:ext cx="3033713" cy="15875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47" name="Line 23"/>
          <p:cNvSpPr>
            <a:spLocks noChangeShapeType="1"/>
          </p:cNvSpPr>
          <p:nvPr/>
        </p:nvSpPr>
        <p:spPr bwMode="auto">
          <a:xfrm>
            <a:off x="5888038" y="4180929"/>
            <a:ext cx="22860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8" name="Line 24"/>
          <p:cNvSpPr>
            <a:spLocks noChangeShapeType="1"/>
          </p:cNvSpPr>
          <p:nvPr/>
        </p:nvSpPr>
        <p:spPr bwMode="auto">
          <a:xfrm>
            <a:off x="6573838" y="4485729"/>
            <a:ext cx="0" cy="11271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9" name="Oval 25"/>
          <p:cNvSpPr>
            <a:spLocks noChangeArrowheads="1"/>
          </p:cNvSpPr>
          <p:nvPr/>
        </p:nvSpPr>
        <p:spPr bwMode="auto">
          <a:xfrm>
            <a:off x="4135438" y="3422104"/>
            <a:ext cx="304800" cy="304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50" name="Text Box 26"/>
          <p:cNvSpPr txBox="1">
            <a:spLocks noChangeArrowheads="1"/>
          </p:cNvSpPr>
          <p:nvPr/>
        </p:nvSpPr>
        <p:spPr bwMode="auto">
          <a:xfrm>
            <a:off x="2260600" y="3418929"/>
            <a:ext cx="1676400" cy="56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Fixed Capacitors</a:t>
            </a:r>
          </a:p>
        </p:txBody>
      </p:sp>
      <p:sp>
        <p:nvSpPr>
          <p:cNvPr id="1255451" name="Text Box 27"/>
          <p:cNvSpPr txBox="1">
            <a:spLocks noChangeArrowheads="1"/>
          </p:cNvSpPr>
          <p:nvPr/>
        </p:nvSpPr>
        <p:spPr bwMode="auto">
          <a:xfrm>
            <a:off x="4157663" y="3452267"/>
            <a:ext cx="228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a:latin typeface="+mn-lt"/>
              </a:rPr>
              <a:t>~</a:t>
            </a:r>
          </a:p>
        </p:txBody>
      </p:sp>
      <p:sp>
        <p:nvSpPr>
          <p:cNvPr id="1255452" name="Freeform 28"/>
          <p:cNvSpPr>
            <a:spLocks/>
          </p:cNvSpPr>
          <p:nvPr/>
        </p:nvSpPr>
        <p:spPr bwMode="auto">
          <a:xfrm rot="10800000">
            <a:off x="5811838" y="3287167"/>
            <a:ext cx="457200" cy="527050"/>
          </a:xfrm>
          <a:custGeom>
            <a:avLst/>
            <a:gdLst>
              <a:gd name="T0" fmla="*/ 288 w 288"/>
              <a:gd name="T1" fmla="*/ 44 h 332"/>
              <a:gd name="T2" fmla="*/ 288 w 288"/>
              <a:gd name="T3" fmla="*/ 332 h 332"/>
              <a:gd name="T4" fmla="*/ 0 w 288"/>
              <a:gd name="T5" fmla="*/ 166 h 332"/>
              <a:gd name="T6" fmla="*/ 288 w 288"/>
              <a:gd name="T7" fmla="*/ 0 h 332"/>
              <a:gd name="T8" fmla="*/ 288 w 288"/>
              <a:gd name="T9" fmla="*/ 44 h 332"/>
              <a:gd name="T10" fmla="*/ 0 60000 65536"/>
              <a:gd name="T11" fmla="*/ 0 60000 65536"/>
              <a:gd name="T12" fmla="*/ 0 60000 65536"/>
              <a:gd name="T13" fmla="*/ 0 60000 65536"/>
              <a:gd name="T14" fmla="*/ 0 60000 65536"/>
              <a:gd name="T15" fmla="*/ 0 w 288"/>
              <a:gd name="T16" fmla="*/ 0 h 332"/>
              <a:gd name="T17" fmla="*/ 288 w 288"/>
              <a:gd name="T18" fmla="*/ 332 h 332"/>
            </a:gdLst>
            <a:ahLst/>
            <a:cxnLst>
              <a:cxn ang="T10">
                <a:pos x="T0" y="T1"/>
              </a:cxn>
              <a:cxn ang="T11">
                <a:pos x="T2" y="T3"/>
              </a:cxn>
              <a:cxn ang="T12">
                <a:pos x="T4" y="T5"/>
              </a:cxn>
              <a:cxn ang="T13">
                <a:pos x="T6" y="T7"/>
              </a:cxn>
              <a:cxn ang="T14">
                <a:pos x="T8" y="T9"/>
              </a:cxn>
            </a:cxnLst>
            <a:rect l="T15" t="T16" r="T17" b="T18"/>
            <a:pathLst>
              <a:path w="288" h="332">
                <a:moveTo>
                  <a:pt x="288" y="44"/>
                </a:moveTo>
                <a:lnTo>
                  <a:pt x="288" y="332"/>
                </a:lnTo>
                <a:lnTo>
                  <a:pt x="0" y="166"/>
                </a:lnTo>
                <a:lnTo>
                  <a:pt x="288" y="0"/>
                </a:lnTo>
                <a:lnTo>
                  <a:pt x="288" y="44"/>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grpSp>
        <p:nvGrpSpPr>
          <p:cNvPr id="1255453" name="Group 29"/>
          <p:cNvGrpSpPr>
            <a:grpSpLocks/>
          </p:cNvGrpSpPr>
          <p:nvPr/>
        </p:nvGrpSpPr>
        <p:grpSpPr bwMode="auto">
          <a:xfrm rot="2700000">
            <a:off x="4627563" y="3714204"/>
            <a:ext cx="609600" cy="152400"/>
            <a:chOff x="3023" y="2064"/>
            <a:chExt cx="384" cy="96"/>
          </a:xfrm>
        </p:grpSpPr>
        <p:sp>
          <p:nvSpPr>
            <p:cNvPr id="1255454" name="Line 30"/>
            <p:cNvSpPr>
              <a:spLocks noChangeShapeType="1"/>
            </p:cNvSpPr>
            <p:nvPr/>
          </p:nvSpPr>
          <p:spPr bwMode="auto">
            <a:xfrm rot="5400000" flipV="1">
              <a:off x="3321"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5" name="Line 31"/>
            <p:cNvSpPr>
              <a:spLocks noChangeShapeType="1"/>
            </p:cNvSpPr>
            <p:nvPr/>
          </p:nvSpPr>
          <p:spPr bwMode="auto">
            <a:xfrm rot="5400000" flipV="1">
              <a:off x="3110"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6" name="Line 32"/>
            <p:cNvSpPr>
              <a:spLocks noChangeShapeType="1"/>
            </p:cNvSpPr>
            <p:nvPr/>
          </p:nvSpPr>
          <p:spPr bwMode="auto">
            <a:xfrm>
              <a:off x="3199"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7" name="Line 33"/>
            <p:cNvSpPr>
              <a:spLocks noChangeShapeType="1"/>
            </p:cNvSpPr>
            <p:nvPr/>
          </p:nvSpPr>
          <p:spPr bwMode="auto">
            <a:xfrm>
              <a:off x="3233"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grpSp>
      <p:grpSp>
        <p:nvGrpSpPr>
          <p:cNvPr id="1255458" name="Group 34"/>
          <p:cNvGrpSpPr>
            <a:grpSpLocks/>
          </p:cNvGrpSpPr>
          <p:nvPr/>
        </p:nvGrpSpPr>
        <p:grpSpPr bwMode="auto">
          <a:xfrm rot="8100000">
            <a:off x="4619625" y="3283992"/>
            <a:ext cx="609600" cy="152400"/>
            <a:chOff x="3023" y="2064"/>
            <a:chExt cx="384" cy="96"/>
          </a:xfrm>
        </p:grpSpPr>
        <p:sp>
          <p:nvSpPr>
            <p:cNvPr id="1255459" name="Line 35"/>
            <p:cNvSpPr>
              <a:spLocks noChangeShapeType="1"/>
            </p:cNvSpPr>
            <p:nvPr/>
          </p:nvSpPr>
          <p:spPr bwMode="auto">
            <a:xfrm rot="5400000" flipV="1">
              <a:off x="3321"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0" name="Line 36"/>
            <p:cNvSpPr>
              <a:spLocks noChangeShapeType="1"/>
            </p:cNvSpPr>
            <p:nvPr/>
          </p:nvSpPr>
          <p:spPr bwMode="auto">
            <a:xfrm rot="5400000" flipV="1">
              <a:off x="3110"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1" name="Line 37"/>
            <p:cNvSpPr>
              <a:spLocks noChangeShapeType="1"/>
            </p:cNvSpPr>
            <p:nvPr/>
          </p:nvSpPr>
          <p:spPr bwMode="auto">
            <a:xfrm>
              <a:off x="3199"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2" name="Line 38"/>
            <p:cNvSpPr>
              <a:spLocks noChangeShapeType="1"/>
            </p:cNvSpPr>
            <p:nvPr/>
          </p:nvSpPr>
          <p:spPr bwMode="auto">
            <a:xfrm>
              <a:off x="3233"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grpSp>
      <p:sp>
        <p:nvSpPr>
          <p:cNvPr id="1255463" name="Rectangle 39"/>
          <p:cNvSpPr>
            <a:spLocks noChangeArrowheads="1"/>
          </p:cNvSpPr>
          <p:nvPr/>
        </p:nvSpPr>
        <p:spPr bwMode="auto">
          <a:xfrm>
            <a:off x="3992563" y="5850979"/>
            <a:ext cx="3033712" cy="15875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4" name="Rectangle 40"/>
          <p:cNvSpPr>
            <a:spLocks noChangeArrowheads="1"/>
          </p:cNvSpPr>
          <p:nvPr/>
        </p:nvSpPr>
        <p:spPr bwMode="auto">
          <a:xfrm>
            <a:off x="3983038" y="2961729"/>
            <a:ext cx="30480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5" name="Line 41"/>
          <p:cNvSpPr>
            <a:spLocks noChangeShapeType="1"/>
          </p:cNvSpPr>
          <p:nvPr/>
        </p:nvSpPr>
        <p:spPr bwMode="auto">
          <a:xfrm flipV="1">
            <a:off x="5430838" y="5489029"/>
            <a:ext cx="22860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6" name="Freeform 42"/>
          <p:cNvSpPr>
            <a:spLocks/>
          </p:cNvSpPr>
          <p:nvPr/>
        </p:nvSpPr>
        <p:spPr bwMode="auto">
          <a:xfrm>
            <a:off x="5338763" y="2961729"/>
            <a:ext cx="244475" cy="220663"/>
          </a:xfrm>
          <a:custGeom>
            <a:avLst/>
            <a:gdLst>
              <a:gd name="T0" fmla="*/ 154 w 154"/>
              <a:gd name="T1" fmla="*/ 91 h 139"/>
              <a:gd name="T2" fmla="*/ 154 w 154"/>
              <a:gd name="T3" fmla="*/ 139 h 139"/>
              <a:gd name="T4" fmla="*/ 0 w 154"/>
              <a:gd name="T5" fmla="*/ 139 h 139"/>
              <a:gd name="T6" fmla="*/ 0 w 154"/>
              <a:gd name="T7" fmla="*/ 0 h 139"/>
              <a:gd name="T8" fmla="*/ 0 60000 65536"/>
              <a:gd name="T9" fmla="*/ 0 60000 65536"/>
              <a:gd name="T10" fmla="*/ 0 60000 65536"/>
              <a:gd name="T11" fmla="*/ 0 60000 65536"/>
              <a:gd name="T12" fmla="*/ 0 w 154"/>
              <a:gd name="T13" fmla="*/ 0 h 139"/>
              <a:gd name="T14" fmla="*/ 154 w 154"/>
              <a:gd name="T15" fmla="*/ 139 h 139"/>
            </a:gdLst>
            <a:ahLst/>
            <a:cxnLst>
              <a:cxn ang="T8">
                <a:pos x="T0" y="T1"/>
              </a:cxn>
              <a:cxn ang="T9">
                <a:pos x="T2" y="T3"/>
              </a:cxn>
              <a:cxn ang="T10">
                <a:pos x="T4" y="T5"/>
              </a:cxn>
              <a:cxn ang="T11">
                <a:pos x="T6" y="T7"/>
              </a:cxn>
            </a:cxnLst>
            <a:rect l="T12" t="T13" r="T14" b="T15"/>
            <a:pathLst>
              <a:path w="154" h="139">
                <a:moveTo>
                  <a:pt x="154" y="91"/>
                </a:moveTo>
                <a:lnTo>
                  <a:pt x="154" y="139"/>
                </a:lnTo>
                <a:lnTo>
                  <a:pt x="0" y="139"/>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7" name="Rectangle 43"/>
          <p:cNvSpPr>
            <a:spLocks noChangeArrowheads="1"/>
          </p:cNvSpPr>
          <p:nvPr/>
        </p:nvSpPr>
        <p:spPr bwMode="auto">
          <a:xfrm>
            <a:off x="4649788"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8" name="Rectangle 44"/>
          <p:cNvSpPr>
            <a:spLocks noChangeArrowheads="1"/>
          </p:cNvSpPr>
          <p:nvPr/>
        </p:nvSpPr>
        <p:spPr bwMode="auto">
          <a:xfrm>
            <a:off x="4772025"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9" name="Rectangle 45"/>
          <p:cNvSpPr>
            <a:spLocks noChangeArrowheads="1"/>
          </p:cNvSpPr>
          <p:nvPr/>
        </p:nvSpPr>
        <p:spPr bwMode="auto">
          <a:xfrm>
            <a:off x="6345238"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0" name="Rectangle 46"/>
          <p:cNvSpPr>
            <a:spLocks noChangeArrowheads="1"/>
          </p:cNvSpPr>
          <p:nvPr/>
        </p:nvSpPr>
        <p:spPr bwMode="auto">
          <a:xfrm>
            <a:off x="6467475"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1" name="Rectangle 47"/>
          <p:cNvSpPr>
            <a:spLocks noChangeArrowheads="1"/>
          </p:cNvSpPr>
          <p:nvPr/>
        </p:nvSpPr>
        <p:spPr bwMode="auto">
          <a:xfrm>
            <a:off x="5487988"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2" name="Rectangle 48"/>
          <p:cNvSpPr>
            <a:spLocks noChangeArrowheads="1"/>
          </p:cNvSpPr>
          <p:nvPr/>
        </p:nvSpPr>
        <p:spPr bwMode="auto">
          <a:xfrm>
            <a:off x="5610225" y="2923629"/>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3" name="Freeform 49"/>
          <p:cNvSpPr>
            <a:spLocks/>
          </p:cNvSpPr>
          <p:nvPr/>
        </p:nvSpPr>
        <p:spPr bwMode="auto">
          <a:xfrm>
            <a:off x="4287838" y="3110954"/>
            <a:ext cx="457200" cy="311150"/>
          </a:xfrm>
          <a:custGeom>
            <a:avLst/>
            <a:gdLst>
              <a:gd name="T0" fmla="*/ 288 w 288"/>
              <a:gd name="T1" fmla="*/ 0 h 196"/>
              <a:gd name="T2" fmla="*/ 288 w 288"/>
              <a:gd name="T3" fmla="*/ 67 h 196"/>
              <a:gd name="T4" fmla="*/ 0 w 288"/>
              <a:gd name="T5" fmla="*/ 67 h 196"/>
              <a:gd name="T6" fmla="*/ 0 w 288"/>
              <a:gd name="T7" fmla="*/ 196 h 196"/>
              <a:gd name="T8" fmla="*/ 0 60000 65536"/>
              <a:gd name="T9" fmla="*/ 0 60000 65536"/>
              <a:gd name="T10" fmla="*/ 0 60000 65536"/>
              <a:gd name="T11" fmla="*/ 0 60000 65536"/>
              <a:gd name="T12" fmla="*/ 0 w 288"/>
              <a:gd name="T13" fmla="*/ 0 h 196"/>
              <a:gd name="T14" fmla="*/ 288 w 288"/>
              <a:gd name="T15" fmla="*/ 196 h 196"/>
            </a:gdLst>
            <a:ahLst/>
            <a:cxnLst>
              <a:cxn ang="T8">
                <a:pos x="T0" y="T1"/>
              </a:cxn>
              <a:cxn ang="T9">
                <a:pos x="T2" y="T3"/>
              </a:cxn>
              <a:cxn ang="T10">
                <a:pos x="T4" y="T5"/>
              </a:cxn>
              <a:cxn ang="T11">
                <a:pos x="T6" y="T7"/>
              </a:cxn>
            </a:cxnLst>
            <a:rect l="T12" t="T13" r="T14" b="T15"/>
            <a:pathLst>
              <a:path w="288" h="196">
                <a:moveTo>
                  <a:pt x="288" y="0"/>
                </a:moveTo>
                <a:lnTo>
                  <a:pt x="288" y="67"/>
                </a:lnTo>
                <a:lnTo>
                  <a:pt x="0" y="67"/>
                </a:lnTo>
                <a:lnTo>
                  <a:pt x="0" y="196"/>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4" name="Line 50"/>
          <p:cNvSpPr>
            <a:spLocks noChangeShapeType="1"/>
          </p:cNvSpPr>
          <p:nvPr/>
        </p:nvSpPr>
        <p:spPr bwMode="auto">
          <a:xfrm>
            <a:off x="4443413" y="3574504"/>
            <a:ext cx="285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5" name="Freeform 51"/>
          <p:cNvSpPr>
            <a:spLocks/>
          </p:cNvSpPr>
          <p:nvPr/>
        </p:nvSpPr>
        <p:spPr bwMode="auto">
          <a:xfrm>
            <a:off x="4916488" y="3987254"/>
            <a:ext cx="209550" cy="1847850"/>
          </a:xfrm>
          <a:custGeom>
            <a:avLst/>
            <a:gdLst>
              <a:gd name="T0" fmla="*/ 91 w 132"/>
              <a:gd name="T1" fmla="*/ 1164 h 1164"/>
              <a:gd name="T2" fmla="*/ 0 w 132"/>
              <a:gd name="T3" fmla="*/ 1164 h 1164"/>
              <a:gd name="T4" fmla="*/ 0 w 132"/>
              <a:gd name="T5" fmla="*/ 0 h 1164"/>
              <a:gd name="T6" fmla="*/ 132 w 132"/>
              <a:gd name="T7" fmla="*/ 0 h 1164"/>
              <a:gd name="T8" fmla="*/ 0 60000 65536"/>
              <a:gd name="T9" fmla="*/ 0 60000 65536"/>
              <a:gd name="T10" fmla="*/ 0 60000 65536"/>
              <a:gd name="T11" fmla="*/ 0 60000 65536"/>
              <a:gd name="T12" fmla="*/ 0 w 132"/>
              <a:gd name="T13" fmla="*/ 0 h 1164"/>
              <a:gd name="T14" fmla="*/ 132 w 132"/>
              <a:gd name="T15" fmla="*/ 1164 h 1164"/>
            </a:gdLst>
            <a:ahLst/>
            <a:cxnLst>
              <a:cxn ang="T8">
                <a:pos x="T0" y="T1"/>
              </a:cxn>
              <a:cxn ang="T9">
                <a:pos x="T2" y="T3"/>
              </a:cxn>
              <a:cxn ang="T10">
                <a:pos x="T4" y="T5"/>
              </a:cxn>
              <a:cxn ang="T11">
                <a:pos x="T6" y="T7"/>
              </a:cxn>
            </a:cxnLst>
            <a:rect l="T12" t="T13" r="T14" b="T15"/>
            <a:pathLst>
              <a:path w="132" h="1164">
                <a:moveTo>
                  <a:pt x="91" y="1164"/>
                </a:moveTo>
                <a:lnTo>
                  <a:pt x="0" y="1164"/>
                </a:lnTo>
                <a:lnTo>
                  <a:pt x="0" y="0"/>
                </a:lnTo>
                <a:lnTo>
                  <a:pt x="132" y="0"/>
                </a:lnTo>
              </a:path>
            </a:pathLst>
          </a:custGeom>
          <a:noFill/>
          <a:ln w="12700">
            <a:solidFill>
              <a:srgbClr val="00007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6" name="Freeform 52"/>
          <p:cNvSpPr>
            <a:spLocks/>
          </p:cNvSpPr>
          <p:nvPr/>
        </p:nvSpPr>
        <p:spPr bwMode="auto">
          <a:xfrm>
            <a:off x="5140325" y="3190329"/>
            <a:ext cx="250825" cy="1089025"/>
          </a:xfrm>
          <a:custGeom>
            <a:avLst/>
            <a:gdLst>
              <a:gd name="T0" fmla="*/ 0 w 158"/>
              <a:gd name="T1" fmla="*/ 0 h 686"/>
              <a:gd name="T2" fmla="*/ 0 w 158"/>
              <a:gd name="T3" fmla="*/ 242 h 686"/>
              <a:gd name="T4" fmla="*/ 158 w 158"/>
              <a:gd name="T5" fmla="*/ 242 h 686"/>
              <a:gd name="T6" fmla="*/ 158 w 158"/>
              <a:gd name="T7" fmla="*/ 686 h 686"/>
              <a:gd name="T8" fmla="*/ 0 60000 65536"/>
              <a:gd name="T9" fmla="*/ 0 60000 65536"/>
              <a:gd name="T10" fmla="*/ 0 60000 65536"/>
              <a:gd name="T11" fmla="*/ 0 60000 65536"/>
              <a:gd name="T12" fmla="*/ 0 w 158"/>
              <a:gd name="T13" fmla="*/ 0 h 686"/>
              <a:gd name="T14" fmla="*/ 158 w 158"/>
              <a:gd name="T15" fmla="*/ 686 h 686"/>
            </a:gdLst>
            <a:ahLst/>
            <a:cxnLst>
              <a:cxn ang="T8">
                <a:pos x="T0" y="T1"/>
              </a:cxn>
              <a:cxn ang="T9">
                <a:pos x="T2" y="T3"/>
              </a:cxn>
              <a:cxn ang="T10">
                <a:pos x="T4" y="T5"/>
              </a:cxn>
              <a:cxn ang="T11">
                <a:pos x="T6" y="T7"/>
              </a:cxn>
            </a:cxnLst>
            <a:rect l="T12" t="T13" r="T14" b="T15"/>
            <a:pathLst>
              <a:path w="158" h="686">
                <a:moveTo>
                  <a:pt x="0" y="0"/>
                </a:moveTo>
                <a:lnTo>
                  <a:pt x="0" y="242"/>
                </a:lnTo>
                <a:lnTo>
                  <a:pt x="158" y="242"/>
                </a:lnTo>
                <a:lnTo>
                  <a:pt x="158" y="686"/>
                </a:lnTo>
              </a:path>
            </a:pathLst>
          </a:cu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7" name="Line 53"/>
          <p:cNvSpPr>
            <a:spLocks noChangeShapeType="1"/>
          </p:cNvSpPr>
          <p:nvPr/>
        </p:nvSpPr>
        <p:spPr bwMode="auto">
          <a:xfrm>
            <a:off x="5141913" y="3144292"/>
            <a:ext cx="677862" cy="328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8" name="Line 54"/>
          <p:cNvSpPr>
            <a:spLocks noChangeShapeType="1"/>
          </p:cNvSpPr>
          <p:nvPr/>
        </p:nvSpPr>
        <p:spPr bwMode="auto">
          <a:xfrm flipV="1">
            <a:off x="5138738" y="3655467"/>
            <a:ext cx="677862" cy="328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9" name="Oval 55"/>
          <p:cNvSpPr>
            <a:spLocks noChangeArrowheads="1"/>
          </p:cNvSpPr>
          <p:nvPr/>
        </p:nvSpPr>
        <p:spPr bwMode="auto">
          <a:xfrm>
            <a:off x="5099050" y="3955504"/>
            <a:ext cx="74613"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80" name="Freeform 56"/>
          <p:cNvSpPr>
            <a:spLocks/>
          </p:cNvSpPr>
          <p:nvPr/>
        </p:nvSpPr>
        <p:spPr bwMode="auto">
          <a:xfrm>
            <a:off x="6280150" y="3114129"/>
            <a:ext cx="163513" cy="438150"/>
          </a:xfrm>
          <a:custGeom>
            <a:avLst/>
            <a:gdLst>
              <a:gd name="T0" fmla="*/ 103 w 103"/>
              <a:gd name="T1" fmla="*/ 0 h 276"/>
              <a:gd name="T2" fmla="*/ 103 w 103"/>
              <a:gd name="T3" fmla="*/ 276 h 276"/>
              <a:gd name="T4" fmla="*/ 0 w 103"/>
              <a:gd name="T5" fmla="*/ 276 h 276"/>
              <a:gd name="T6" fmla="*/ 0 60000 65536"/>
              <a:gd name="T7" fmla="*/ 0 60000 65536"/>
              <a:gd name="T8" fmla="*/ 0 60000 65536"/>
              <a:gd name="T9" fmla="*/ 0 w 103"/>
              <a:gd name="T10" fmla="*/ 0 h 276"/>
              <a:gd name="T11" fmla="*/ 103 w 103"/>
              <a:gd name="T12" fmla="*/ 276 h 276"/>
            </a:gdLst>
            <a:ahLst/>
            <a:cxnLst>
              <a:cxn ang="T6">
                <a:pos x="T0" y="T1"/>
              </a:cxn>
              <a:cxn ang="T7">
                <a:pos x="T2" y="T3"/>
              </a:cxn>
              <a:cxn ang="T8">
                <a:pos x="T4" y="T5"/>
              </a:cxn>
            </a:cxnLst>
            <a:rect l="T9" t="T10" r="T11" b="T12"/>
            <a:pathLst>
              <a:path w="103" h="276">
                <a:moveTo>
                  <a:pt x="103" y="0"/>
                </a:moveTo>
                <a:lnTo>
                  <a:pt x="103" y="276"/>
                </a:lnTo>
                <a:lnTo>
                  <a:pt x="0" y="27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81" name="Text Box 57"/>
          <p:cNvSpPr txBox="1">
            <a:spLocks noChangeArrowheads="1"/>
          </p:cNvSpPr>
          <p:nvPr/>
        </p:nvSpPr>
        <p:spPr bwMode="auto">
          <a:xfrm>
            <a:off x="7053263" y="5517232"/>
            <a:ext cx="1831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dirty="0">
                <a:solidFill>
                  <a:srgbClr val="000070"/>
                </a:solidFill>
                <a:latin typeface="+mn-lt"/>
              </a:rPr>
              <a:t>Sensing Capacitor #2</a:t>
            </a:r>
          </a:p>
        </p:txBody>
      </p:sp>
      <p:sp>
        <p:nvSpPr>
          <p:cNvPr id="1255482" name="Text Box 58"/>
          <p:cNvSpPr txBox="1">
            <a:spLocks noChangeArrowheads="1"/>
          </p:cNvSpPr>
          <p:nvPr/>
        </p:nvSpPr>
        <p:spPr bwMode="auto">
          <a:xfrm>
            <a:off x="2489200" y="4936579"/>
            <a:ext cx="1447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solidFill>
                  <a:srgbClr val="33CC33"/>
                </a:solidFill>
                <a:latin typeface="+mn-lt"/>
              </a:rPr>
              <a:t>Flexure</a:t>
            </a:r>
          </a:p>
        </p:txBody>
      </p:sp>
      <p:sp>
        <p:nvSpPr>
          <p:cNvPr id="1255483" name="Text Box 59"/>
          <p:cNvSpPr txBox="1">
            <a:spLocks noChangeArrowheads="1"/>
          </p:cNvSpPr>
          <p:nvPr/>
        </p:nvSpPr>
        <p:spPr bwMode="auto">
          <a:xfrm>
            <a:off x="2252663" y="4080917"/>
            <a:ext cx="1676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Insulator</a:t>
            </a:r>
          </a:p>
        </p:txBody>
      </p:sp>
      <p:sp>
        <p:nvSpPr>
          <p:cNvPr id="1255484" name="Text Box 60"/>
          <p:cNvSpPr txBox="1">
            <a:spLocks noChangeArrowheads="1"/>
          </p:cNvSpPr>
          <p:nvPr/>
        </p:nvSpPr>
        <p:spPr bwMode="auto">
          <a:xfrm>
            <a:off x="2251075" y="5795417"/>
            <a:ext cx="1676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Insulator</a:t>
            </a:r>
          </a:p>
        </p:txBody>
      </p:sp>
    </p:spTree>
    <p:extLst>
      <p:ext uri="{BB962C8B-B14F-4D97-AF65-F5344CB8AC3E}">
        <p14:creationId xmlns:p14="http://schemas.microsoft.com/office/powerpoint/2010/main" val="120994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投影片編號版面配置區 5"/>
          <p:cNvSpPr txBox="1">
            <a:spLocks noGrp="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fld id="{B27A3FDB-E0E1-4920-877A-A99B864FCE6D}" type="slidenum">
              <a:rPr lang="zh-TW" altLang="en-US" sz="1400">
                <a:solidFill>
                  <a:schemeClr val="bg2"/>
                </a:solidFill>
                <a:latin typeface="Arial" panose="020B0604020202020204" pitchFamily="34" charset="0"/>
              </a:rPr>
              <a:pPr algn="r">
                <a:spcBef>
                  <a:spcPct val="50000"/>
                </a:spcBef>
              </a:pPr>
              <a:t>8</a:t>
            </a:fld>
            <a:endParaRPr lang="zh-TW" altLang="zh-TW" sz="1400">
              <a:solidFill>
                <a:schemeClr val="bg2"/>
              </a:solidFill>
              <a:latin typeface="Arial" panose="020B0604020202020204" pitchFamily="34" charset="0"/>
            </a:endParaRPr>
          </a:p>
        </p:txBody>
      </p:sp>
      <p:sp>
        <p:nvSpPr>
          <p:cNvPr id="1256451" name="Rectangle 38"/>
          <p:cNvSpPr>
            <a:spLocks noGrp="1" noChangeArrowheads="1"/>
          </p:cNvSpPr>
          <p:nvPr>
            <p:ph type="title" idx="4294967295"/>
          </p:nvPr>
        </p:nvSpPr>
        <p:spPr/>
        <p:txBody>
          <a:bodyPr/>
          <a:lstStyle/>
          <a:p>
            <a:r>
              <a:rPr lang="en-US" altLang="zh-TW"/>
              <a:t>Accelerometer Types</a:t>
            </a:r>
          </a:p>
        </p:txBody>
      </p:sp>
      <p:sp>
        <p:nvSpPr>
          <p:cNvPr id="1256452" name="Rectangle 39"/>
          <p:cNvSpPr>
            <a:spLocks noGrp="1" noChangeArrowheads="1"/>
          </p:cNvSpPr>
          <p:nvPr>
            <p:ph type="body" idx="4294967295"/>
          </p:nvPr>
        </p:nvSpPr>
        <p:spPr/>
        <p:txBody>
          <a:bodyPr/>
          <a:lstStyle/>
          <a:p>
            <a:r>
              <a:rPr lang="en-US" altLang="zh-TW" dirty="0"/>
              <a:t>Piezoelectric:</a:t>
            </a:r>
          </a:p>
          <a:p>
            <a:pPr lvl="1"/>
            <a:r>
              <a:rPr lang="en-US" altLang="zh-TW" dirty="0"/>
              <a:t>Force on self-generating crystal provides charge output proportional to acceleration</a:t>
            </a:r>
          </a:p>
        </p:txBody>
      </p:sp>
      <p:sp>
        <p:nvSpPr>
          <p:cNvPr id="1256453" name="Rectangle 4"/>
          <p:cNvSpPr>
            <a:spLocks noChangeArrowheads="1"/>
          </p:cNvSpPr>
          <p:nvPr/>
        </p:nvSpPr>
        <p:spPr bwMode="auto">
          <a:xfrm>
            <a:off x="5620072" y="2971056"/>
            <a:ext cx="30480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4" name="Line 5"/>
          <p:cNvSpPr>
            <a:spLocks noChangeShapeType="1"/>
          </p:cNvSpPr>
          <p:nvPr/>
        </p:nvSpPr>
        <p:spPr bwMode="auto">
          <a:xfrm>
            <a:off x="6129659" y="2513856"/>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55" name="Rectangle 6"/>
          <p:cNvSpPr>
            <a:spLocks noChangeArrowheads="1"/>
          </p:cNvSpPr>
          <p:nvPr/>
        </p:nvSpPr>
        <p:spPr bwMode="auto">
          <a:xfrm>
            <a:off x="6031234"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6" name="Rectangle 7"/>
          <p:cNvSpPr>
            <a:spLocks noChangeArrowheads="1"/>
          </p:cNvSpPr>
          <p:nvPr/>
        </p:nvSpPr>
        <p:spPr bwMode="auto">
          <a:xfrm>
            <a:off x="6153472"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7" name="Line 8"/>
          <p:cNvSpPr>
            <a:spLocks noChangeShapeType="1"/>
          </p:cNvSpPr>
          <p:nvPr/>
        </p:nvSpPr>
        <p:spPr bwMode="auto">
          <a:xfrm>
            <a:off x="8206109" y="2513856"/>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58" name="Rectangle 9"/>
          <p:cNvSpPr>
            <a:spLocks noChangeArrowheads="1"/>
          </p:cNvSpPr>
          <p:nvPr/>
        </p:nvSpPr>
        <p:spPr bwMode="auto">
          <a:xfrm>
            <a:off x="8107684"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9" name="Rectangle 10"/>
          <p:cNvSpPr>
            <a:spLocks noChangeArrowheads="1"/>
          </p:cNvSpPr>
          <p:nvPr/>
        </p:nvSpPr>
        <p:spPr bwMode="auto">
          <a:xfrm>
            <a:off x="8226747"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0" name="Text Box 11"/>
          <p:cNvSpPr txBox="1">
            <a:spLocks noChangeArrowheads="1"/>
          </p:cNvSpPr>
          <p:nvPr/>
        </p:nvSpPr>
        <p:spPr bwMode="auto">
          <a:xfrm>
            <a:off x="5258122" y="2132856"/>
            <a:ext cx="1798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Signal/Power</a:t>
            </a:r>
          </a:p>
        </p:txBody>
      </p:sp>
      <p:sp>
        <p:nvSpPr>
          <p:cNvPr id="1256461" name="Text Box 12"/>
          <p:cNvSpPr txBox="1">
            <a:spLocks noChangeArrowheads="1"/>
          </p:cNvSpPr>
          <p:nvPr/>
        </p:nvSpPr>
        <p:spPr bwMode="auto">
          <a:xfrm>
            <a:off x="7525072" y="2132856"/>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Ground</a:t>
            </a:r>
          </a:p>
        </p:txBody>
      </p:sp>
      <p:sp>
        <p:nvSpPr>
          <p:cNvPr id="1256462" name="Freeform 13"/>
          <p:cNvSpPr>
            <a:spLocks/>
          </p:cNvSpPr>
          <p:nvPr/>
        </p:nvSpPr>
        <p:spPr bwMode="auto">
          <a:xfrm>
            <a:off x="7966397" y="2978993"/>
            <a:ext cx="244475" cy="220663"/>
          </a:xfrm>
          <a:custGeom>
            <a:avLst/>
            <a:gdLst>
              <a:gd name="T0" fmla="*/ 154 w 154"/>
              <a:gd name="T1" fmla="*/ 91 h 139"/>
              <a:gd name="T2" fmla="*/ 154 w 154"/>
              <a:gd name="T3" fmla="*/ 139 h 139"/>
              <a:gd name="T4" fmla="*/ 0 w 154"/>
              <a:gd name="T5" fmla="*/ 139 h 139"/>
              <a:gd name="T6" fmla="*/ 0 w 154"/>
              <a:gd name="T7" fmla="*/ 0 h 139"/>
              <a:gd name="T8" fmla="*/ 0 60000 65536"/>
              <a:gd name="T9" fmla="*/ 0 60000 65536"/>
              <a:gd name="T10" fmla="*/ 0 60000 65536"/>
              <a:gd name="T11" fmla="*/ 0 60000 65536"/>
              <a:gd name="T12" fmla="*/ 0 w 154"/>
              <a:gd name="T13" fmla="*/ 0 h 139"/>
              <a:gd name="T14" fmla="*/ 154 w 154"/>
              <a:gd name="T15" fmla="*/ 139 h 139"/>
            </a:gdLst>
            <a:ahLst/>
            <a:cxnLst>
              <a:cxn ang="T8">
                <a:pos x="T0" y="T1"/>
              </a:cxn>
              <a:cxn ang="T9">
                <a:pos x="T2" y="T3"/>
              </a:cxn>
              <a:cxn ang="T10">
                <a:pos x="T4" y="T5"/>
              </a:cxn>
              <a:cxn ang="T11">
                <a:pos x="T6" y="T7"/>
              </a:cxn>
            </a:cxnLst>
            <a:rect l="T12" t="T13" r="T14" b="T15"/>
            <a:pathLst>
              <a:path w="154" h="139">
                <a:moveTo>
                  <a:pt x="154" y="91"/>
                </a:moveTo>
                <a:lnTo>
                  <a:pt x="154" y="139"/>
                </a:lnTo>
                <a:lnTo>
                  <a:pt x="0" y="139"/>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3" name="Text Box 14"/>
          <p:cNvSpPr txBox="1">
            <a:spLocks noChangeArrowheads="1"/>
          </p:cNvSpPr>
          <p:nvPr/>
        </p:nvSpPr>
        <p:spPr bwMode="auto">
          <a:xfrm>
            <a:off x="4324672" y="5714256"/>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r>
              <a:rPr lang="en-US" altLang="zh-TW" sz="2000" b="1">
                <a:latin typeface="+mn-lt"/>
              </a:rPr>
              <a:t>Base</a:t>
            </a:r>
          </a:p>
        </p:txBody>
      </p:sp>
      <p:sp>
        <p:nvSpPr>
          <p:cNvPr id="1256464" name="Text Box 15"/>
          <p:cNvSpPr txBox="1">
            <a:spLocks noChangeArrowheads="1"/>
          </p:cNvSpPr>
          <p:nvPr/>
        </p:nvSpPr>
        <p:spPr bwMode="auto">
          <a:xfrm>
            <a:off x="3503414" y="3573016"/>
            <a:ext cx="204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r>
              <a:rPr lang="en-US" altLang="zh-TW" sz="2000" b="1" dirty="0">
                <a:latin typeface="+mn-lt"/>
              </a:rPr>
              <a:t>Voltage or Charge Amplifier</a:t>
            </a:r>
          </a:p>
        </p:txBody>
      </p:sp>
      <p:sp>
        <p:nvSpPr>
          <p:cNvPr id="1256465" name="Rectangle 16"/>
          <p:cNvSpPr>
            <a:spLocks noChangeArrowheads="1"/>
          </p:cNvSpPr>
          <p:nvPr/>
        </p:nvSpPr>
        <p:spPr bwMode="auto">
          <a:xfrm>
            <a:off x="5620072" y="5790456"/>
            <a:ext cx="3048000" cy="2286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6" name="Rectangle 17"/>
          <p:cNvSpPr>
            <a:spLocks noChangeArrowheads="1"/>
          </p:cNvSpPr>
          <p:nvPr/>
        </p:nvSpPr>
        <p:spPr bwMode="auto">
          <a:xfrm>
            <a:off x="6915472" y="4342656"/>
            <a:ext cx="457200" cy="16764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7" name="Text Box 18"/>
          <p:cNvSpPr txBox="1">
            <a:spLocks noChangeArrowheads="1"/>
          </p:cNvSpPr>
          <p:nvPr/>
        </p:nvSpPr>
        <p:spPr bwMode="auto">
          <a:xfrm>
            <a:off x="2950121" y="4314081"/>
            <a:ext cx="255798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ts val="600"/>
              </a:spcBef>
            </a:pPr>
            <a:r>
              <a:rPr lang="en-US" altLang="zh-TW" sz="2000" b="1" dirty="0">
                <a:solidFill>
                  <a:srgbClr val="CC0000"/>
                </a:solidFill>
                <a:latin typeface="+mn-lt"/>
              </a:rPr>
              <a:t>Preload Ring</a:t>
            </a:r>
          </a:p>
          <a:p>
            <a:pPr algn="r">
              <a:spcBef>
                <a:spcPts val="600"/>
              </a:spcBef>
            </a:pPr>
            <a:r>
              <a:rPr lang="en-US" altLang="zh-TW" sz="2000" b="1" dirty="0">
                <a:latin typeface="+mn-lt"/>
              </a:rPr>
              <a:t>Mass</a:t>
            </a:r>
          </a:p>
          <a:p>
            <a:pPr algn="r">
              <a:spcBef>
                <a:spcPts val="600"/>
              </a:spcBef>
            </a:pPr>
            <a:r>
              <a:rPr lang="en-US" altLang="zh-TW" sz="2000" b="1" dirty="0">
                <a:solidFill>
                  <a:srgbClr val="0000FF"/>
                </a:solidFill>
                <a:latin typeface="+mn-lt"/>
              </a:rPr>
              <a:t>Piezoelectric Crystal</a:t>
            </a:r>
          </a:p>
        </p:txBody>
      </p:sp>
      <p:sp>
        <p:nvSpPr>
          <p:cNvPr id="1256468" name="Freeform 19"/>
          <p:cNvSpPr>
            <a:spLocks/>
          </p:cNvSpPr>
          <p:nvPr/>
        </p:nvSpPr>
        <p:spPr bwMode="auto">
          <a:xfrm rot="10800000">
            <a:off x="6991672" y="3580656"/>
            <a:ext cx="457200" cy="527050"/>
          </a:xfrm>
          <a:custGeom>
            <a:avLst/>
            <a:gdLst>
              <a:gd name="T0" fmla="*/ 288 w 288"/>
              <a:gd name="T1" fmla="*/ 44 h 332"/>
              <a:gd name="T2" fmla="*/ 288 w 288"/>
              <a:gd name="T3" fmla="*/ 332 h 332"/>
              <a:gd name="T4" fmla="*/ 0 w 288"/>
              <a:gd name="T5" fmla="*/ 166 h 332"/>
              <a:gd name="T6" fmla="*/ 288 w 288"/>
              <a:gd name="T7" fmla="*/ 0 h 332"/>
              <a:gd name="T8" fmla="*/ 288 w 288"/>
              <a:gd name="T9" fmla="*/ 44 h 332"/>
              <a:gd name="T10" fmla="*/ 0 60000 65536"/>
              <a:gd name="T11" fmla="*/ 0 60000 65536"/>
              <a:gd name="T12" fmla="*/ 0 60000 65536"/>
              <a:gd name="T13" fmla="*/ 0 60000 65536"/>
              <a:gd name="T14" fmla="*/ 0 60000 65536"/>
              <a:gd name="T15" fmla="*/ 0 w 288"/>
              <a:gd name="T16" fmla="*/ 0 h 332"/>
              <a:gd name="T17" fmla="*/ 288 w 288"/>
              <a:gd name="T18" fmla="*/ 332 h 332"/>
            </a:gdLst>
            <a:ahLst/>
            <a:cxnLst>
              <a:cxn ang="T10">
                <a:pos x="T0" y="T1"/>
              </a:cxn>
              <a:cxn ang="T11">
                <a:pos x="T2" y="T3"/>
              </a:cxn>
              <a:cxn ang="T12">
                <a:pos x="T4" y="T5"/>
              </a:cxn>
              <a:cxn ang="T13">
                <a:pos x="T6" y="T7"/>
              </a:cxn>
              <a:cxn ang="T14">
                <a:pos x="T8" y="T9"/>
              </a:cxn>
            </a:cxnLst>
            <a:rect l="T15" t="T16" r="T17" b="T18"/>
            <a:pathLst>
              <a:path w="288" h="332">
                <a:moveTo>
                  <a:pt x="288" y="44"/>
                </a:moveTo>
                <a:lnTo>
                  <a:pt x="288" y="332"/>
                </a:lnTo>
                <a:lnTo>
                  <a:pt x="0" y="166"/>
                </a:lnTo>
                <a:lnTo>
                  <a:pt x="288" y="0"/>
                </a:lnTo>
                <a:lnTo>
                  <a:pt x="288" y="44"/>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9" name="Rectangle 21"/>
          <p:cNvSpPr>
            <a:spLocks noChangeArrowheads="1"/>
          </p:cNvSpPr>
          <p:nvPr/>
        </p:nvSpPr>
        <p:spPr bwMode="auto">
          <a:xfrm>
            <a:off x="7372672" y="4342656"/>
            <a:ext cx="228600" cy="9144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70" name="Rectangle 22"/>
          <p:cNvSpPr>
            <a:spLocks noChangeArrowheads="1"/>
          </p:cNvSpPr>
          <p:nvPr/>
        </p:nvSpPr>
        <p:spPr bwMode="auto">
          <a:xfrm>
            <a:off x="7601272" y="4342656"/>
            <a:ext cx="457200" cy="9144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1" name="Rectangle 23"/>
          <p:cNvSpPr>
            <a:spLocks noChangeArrowheads="1"/>
          </p:cNvSpPr>
          <p:nvPr/>
        </p:nvSpPr>
        <p:spPr bwMode="auto">
          <a:xfrm>
            <a:off x="8058472" y="4342656"/>
            <a:ext cx="228600" cy="914400"/>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2" name="Rectangle 25"/>
          <p:cNvSpPr>
            <a:spLocks noChangeArrowheads="1"/>
          </p:cNvSpPr>
          <p:nvPr/>
        </p:nvSpPr>
        <p:spPr bwMode="auto">
          <a:xfrm flipH="1">
            <a:off x="6686872" y="4342656"/>
            <a:ext cx="228600" cy="9144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73" name="Rectangle 26"/>
          <p:cNvSpPr>
            <a:spLocks noChangeArrowheads="1"/>
          </p:cNvSpPr>
          <p:nvPr/>
        </p:nvSpPr>
        <p:spPr bwMode="auto">
          <a:xfrm flipH="1">
            <a:off x="6229672" y="4342656"/>
            <a:ext cx="457200" cy="9144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4" name="Rectangle 27"/>
          <p:cNvSpPr>
            <a:spLocks noChangeArrowheads="1"/>
          </p:cNvSpPr>
          <p:nvPr/>
        </p:nvSpPr>
        <p:spPr bwMode="auto">
          <a:xfrm flipH="1">
            <a:off x="6001072" y="4342656"/>
            <a:ext cx="228600" cy="914400"/>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5" name="Line 28"/>
          <p:cNvSpPr>
            <a:spLocks noChangeShapeType="1"/>
          </p:cNvSpPr>
          <p:nvPr/>
        </p:nvSpPr>
        <p:spPr bwMode="auto">
          <a:xfrm>
            <a:off x="73726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6" name="Line 29"/>
          <p:cNvSpPr>
            <a:spLocks noChangeShapeType="1"/>
          </p:cNvSpPr>
          <p:nvPr/>
        </p:nvSpPr>
        <p:spPr bwMode="auto">
          <a:xfrm flipH="1">
            <a:off x="73726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7" name="Line 30"/>
          <p:cNvSpPr>
            <a:spLocks noChangeShapeType="1"/>
          </p:cNvSpPr>
          <p:nvPr/>
        </p:nvSpPr>
        <p:spPr bwMode="auto">
          <a:xfrm flipH="1" flipV="1">
            <a:off x="66868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8" name="Line 31"/>
          <p:cNvSpPr>
            <a:spLocks noChangeShapeType="1"/>
          </p:cNvSpPr>
          <p:nvPr/>
        </p:nvSpPr>
        <p:spPr bwMode="auto">
          <a:xfrm flipH="1">
            <a:off x="66868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9" name="Line 32"/>
          <p:cNvSpPr>
            <a:spLocks noChangeShapeType="1"/>
          </p:cNvSpPr>
          <p:nvPr/>
        </p:nvSpPr>
        <p:spPr bwMode="auto">
          <a:xfrm>
            <a:off x="7753672" y="4495056"/>
            <a:ext cx="0" cy="571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0" name="Line 33"/>
          <p:cNvSpPr>
            <a:spLocks noChangeShapeType="1"/>
          </p:cNvSpPr>
          <p:nvPr/>
        </p:nvSpPr>
        <p:spPr bwMode="auto">
          <a:xfrm>
            <a:off x="6534472" y="4495056"/>
            <a:ext cx="0" cy="571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1" name="Line 34"/>
          <p:cNvSpPr>
            <a:spLocks noChangeShapeType="1"/>
          </p:cNvSpPr>
          <p:nvPr/>
        </p:nvSpPr>
        <p:spPr bwMode="auto">
          <a:xfrm flipV="1">
            <a:off x="7144072" y="4495056"/>
            <a:ext cx="0" cy="57150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2" name="Freeform 35"/>
          <p:cNvSpPr>
            <a:spLocks/>
          </p:cNvSpPr>
          <p:nvPr/>
        </p:nvSpPr>
        <p:spPr bwMode="auto">
          <a:xfrm>
            <a:off x="6077272" y="3817193"/>
            <a:ext cx="914400" cy="525463"/>
          </a:xfrm>
          <a:custGeom>
            <a:avLst/>
            <a:gdLst>
              <a:gd name="T0" fmla="*/ 0 w 576"/>
              <a:gd name="T1" fmla="*/ 331 h 331"/>
              <a:gd name="T2" fmla="*/ 0 w 576"/>
              <a:gd name="T3" fmla="*/ 0 h 331"/>
              <a:gd name="T4" fmla="*/ 576 w 576"/>
              <a:gd name="T5" fmla="*/ 0 h 331"/>
              <a:gd name="T6" fmla="*/ 0 60000 65536"/>
              <a:gd name="T7" fmla="*/ 0 60000 65536"/>
              <a:gd name="T8" fmla="*/ 0 60000 65536"/>
              <a:gd name="T9" fmla="*/ 0 w 576"/>
              <a:gd name="T10" fmla="*/ 0 h 331"/>
              <a:gd name="T11" fmla="*/ 576 w 576"/>
              <a:gd name="T12" fmla="*/ 331 h 331"/>
            </a:gdLst>
            <a:ahLst/>
            <a:cxnLst>
              <a:cxn ang="T6">
                <a:pos x="T0" y="T1"/>
              </a:cxn>
              <a:cxn ang="T7">
                <a:pos x="T2" y="T3"/>
              </a:cxn>
              <a:cxn ang="T8">
                <a:pos x="T4" y="T5"/>
              </a:cxn>
            </a:cxnLst>
            <a:rect l="T9" t="T10" r="T11" b="T12"/>
            <a:pathLst>
              <a:path w="576" h="331">
                <a:moveTo>
                  <a:pt x="0" y="331"/>
                </a:moveTo>
                <a:lnTo>
                  <a:pt x="0" y="0"/>
                </a:lnTo>
                <a:lnTo>
                  <a:pt x="576" y="0"/>
                </a:lnTo>
              </a:path>
            </a:pathLst>
          </a:custGeom>
          <a:noFill/>
          <a:ln w="12700">
            <a:solidFill>
              <a:srgbClr val="00007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83" name="Freeform 36"/>
          <p:cNvSpPr>
            <a:spLocks/>
          </p:cNvSpPr>
          <p:nvPr/>
        </p:nvSpPr>
        <p:spPr bwMode="auto">
          <a:xfrm>
            <a:off x="6137597" y="3093293"/>
            <a:ext cx="1531937" cy="746125"/>
          </a:xfrm>
          <a:custGeom>
            <a:avLst/>
            <a:gdLst>
              <a:gd name="T0" fmla="*/ 826 w 965"/>
              <a:gd name="T1" fmla="*/ 470 h 470"/>
              <a:gd name="T2" fmla="*/ 965 w 965"/>
              <a:gd name="T3" fmla="*/ 470 h 470"/>
              <a:gd name="T4" fmla="*/ 965 w 965"/>
              <a:gd name="T5" fmla="*/ 139 h 470"/>
              <a:gd name="T6" fmla="*/ 0 w 965"/>
              <a:gd name="T7" fmla="*/ 139 h 470"/>
              <a:gd name="T8" fmla="*/ 0 w 965"/>
              <a:gd name="T9" fmla="*/ 0 h 470"/>
              <a:gd name="T10" fmla="*/ 0 60000 65536"/>
              <a:gd name="T11" fmla="*/ 0 60000 65536"/>
              <a:gd name="T12" fmla="*/ 0 60000 65536"/>
              <a:gd name="T13" fmla="*/ 0 60000 65536"/>
              <a:gd name="T14" fmla="*/ 0 60000 65536"/>
              <a:gd name="T15" fmla="*/ 0 w 965"/>
              <a:gd name="T16" fmla="*/ 0 h 470"/>
              <a:gd name="T17" fmla="*/ 965 w 965"/>
              <a:gd name="T18" fmla="*/ 470 h 470"/>
            </a:gdLst>
            <a:ahLst/>
            <a:cxnLst>
              <a:cxn ang="T10">
                <a:pos x="T0" y="T1"/>
              </a:cxn>
              <a:cxn ang="T11">
                <a:pos x="T2" y="T3"/>
              </a:cxn>
              <a:cxn ang="T12">
                <a:pos x="T4" y="T5"/>
              </a:cxn>
              <a:cxn ang="T13">
                <a:pos x="T6" y="T7"/>
              </a:cxn>
              <a:cxn ang="T14">
                <a:pos x="T8" y="T9"/>
              </a:cxn>
            </a:cxnLst>
            <a:rect l="T15" t="T16" r="T17" b="T18"/>
            <a:pathLst>
              <a:path w="965" h="470">
                <a:moveTo>
                  <a:pt x="826" y="470"/>
                </a:moveTo>
                <a:lnTo>
                  <a:pt x="965" y="470"/>
                </a:lnTo>
                <a:lnTo>
                  <a:pt x="965" y="139"/>
                </a:lnTo>
                <a:lnTo>
                  <a:pt x="0" y="139"/>
                </a:ln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84" name="Freeform 37"/>
          <p:cNvSpPr>
            <a:spLocks/>
          </p:cNvSpPr>
          <p:nvPr/>
        </p:nvSpPr>
        <p:spPr bwMode="auto">
          <a:xfrm>
            <a:off x="6915472" y="4037856"/>
            <a:ext cx="76200" cy="304800"/>
          </a:xfrm>
          <a:custGeom>
            <a:avLst/>
            <a:gdLst>
              <a:gd name="T0" fmla="*/ 48 w 48"/>
              <a:gd name="T1" fmla="*/ 0 h 192"/>
              <a:gd name="T2" fmla="*/ 0 w 48"/>
              <a:gd name="T3" fmla="*/ 11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48" y="0"/>
                </a:moveTo>
                <a:lnTo>
                  <a:pt x="0" y="11"/>
                </a:lnTo>
                <a:lnTo>
                  <a:pt x="0" y="19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8</a:t>
            </a:fld>
            <a:endParaRPr lang="zh-TW" altLang="zh-TW"/>
          </a:p>
        </p:txBody>
      </p:sp>
      <p:sp>
        <p:nvSpPr>
          <p:cNvPr id="38" name="Rectangle 4"/>
          <p:cNvSpPr>
            <a:spLocks noChangeArrowheads="1"/>
          </p:cNvSpPr>
          <p:nvPr/>
        </p:nvSpPr>
        <p:spPr bwMode="auto">
          <a:xfrm>
            <a:off x="945704" y="3459013"/>
            <a:ext cx="2359025" cy="4572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solidFill>
                <a:schemeClr val="bg1"/>
              </a:solidFill>
              <a:latin typeface="Elephant" panose="02020904090505020303" pitchFamily="18" charset="0"/>
            </a:endParaRPr>
          </a:p>
        </p:txBody>
      </p:sp>
      <p:sp>
        <p:nvSpPr>
          <p:cNvPr id="39" name="Line 5"/>
          <p:cNvSpPr>
            <a:spLocks noChangeShapeType="1"/>
          </p:cNvSpPr>
          <p:nvPr/>
        </p:nvSpPr>
        <p:spPr bwMode="auto">
          <a:xfrm>
            <a:off x="2164904" y="2773213"/>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 name="Line 6"/>
          <p:cNvSpPr>
            <a:spLocks noChangeShapeType="1"/>
          </p:cNvSpPr>
          <p:nvPr/>
        </p:nvSpPr>
        <p:spPr bwMode="auto">
          <a:xfrm flipV="1">
            <a:off x="2164904" y="4068613"/>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1" name="Text Box 7"/>
          <p:cNvSpPr txBox="1">
            <a:spLocks noChangeArrowheads="1"/>
          </p:cNvSpPr>
          <p:nvPr/>
        </p:nvSpPr>
        <p:spPr bwMode="auto">
          <a:xfrm>
            <a:off x="1936304" y="246841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Tahoma" panose="020B0604030504040204" pitchFamily="34" charset="0"/>
              </a:rPr>
              <a:t>F</a:t>
            </a:r>
          </a:p>
        </p:txBody>
      </p:sp>
      <p:sp>
        <p:nvSpPr>
          <p:cNvPr id="42" name="Text Box 8"/>
          <p:cNvSpPr txBox="1">
            <a:spLocks noChangeArrowheads="1"/>
          </p:cNvSpPr>
          <p:nvPr/>
        </p:nvSpPr>
        <p:spPr bwMode="auto">
          <a:xfrm>
            <a:off x="1936304" y="464646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Tahoma" panose="020B0604030504040204" pitchFamily="34" charset="0"/>
              </a:rPr>
              <a:t>F</a:t>
            </a:r>
          </a:p>
        </p:txBody>
      </p:sp>
      <p:sp>
        <p:nvSpPr>
          <p:cNvPr id="43" name="Freeform 9"/>
          <p:cNvSpPr>
            <a:spLocks/>
          </p:cNvSpPr>
          <p:nvPr/>
        </p:nvSpPr>
        <p:spPr bwMode="auto">
          <a:xfrm>
            <a:off x="488504" y="3154213"/>
            <a:ext cx="533400" cy="304800"/>
          </a:xfrm>
          <a:custGeom>
            <a:avLst/>
            <a:gdLst>
              <a:gd name="T0" fmla="*/ 336 w 336"/>
              <a:gd name="T1" fmla="*/ 192 h 192"/>
              <a:gd name="T2" fmla="*/ 336 w 336"/>
              <a:gd name="T3" fmla="*/ 0 h 192"/>
              <a:gd name="T4" fmla="*/ 0 w 336"/>
              <a:gd name="T5" fmla="*/ 0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192"/>
                </a:moveTo>
                <a:lnTo>
                  <a:pt x="336"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Elephant" panose="02020904090505020303" pitchFamily="18" charset="0"/>
            </a:endParaRPr>
          </a:p>
        </p:txBody>
      </p:sp>
      <p:sp>
        <p:nvSpPr>
          <p:cNvPr id="44" name="Freeform 10"/>
          <p:cNvSpPr>
            <a:spLocks/>
          </p:cNvSpPr>
          <p:nvPr/>
        </p:nvSpPr>
        <p:spPr bwMode="auto">
          <a:xfrm flipV="1">
            <a:off x="488504" y="3916213"/>
            <a:ext cx="533400" cy="304800"/>
          </a:xfrm>
          <a:custGeom>
            <a:avLst/>
            <a:gdLst>
              <a:gd name="T0" fmla="*/ 336 w 336"/>
              <a:gd name="T1" fmla="*/ 192 h 192"/>
              <a:gd name="T2" fmla="*/ 336 w 336"/>
              <a:gd name="T3" fmla="*/ 0 h 192"/>
              <a:gd name="T4" fmla="*/ 0 w 336"/>
              <a:gd name="T5" fmla="*/ 0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192"/>
                </a:moveTo>
                <a:lnTo>
                  <a:pt x="336"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Elephant" panose="02020904090505020303" pitchFamily="18" charset="0"/>
            </a:endParaRPr>
          </a:p>
        </p:txBody>
      </p:sp>
      <p:sp>
        <p:nvSpPr>
          <p:cNvPr id="45" name="Text Box 11"/>
          <p:cNvSpPr txBox="1">
            <a:spLocks noChangeArrowheads="1"/>
          </p:cNvSpPr>
          <p:nvPr/>
        </p:nvSpPr>
        <p:spPr bwMode="auto">
          <a:xfrm>
            <a:off x="107504" y="300181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Tahoma" panose="020B0604030504040204" pitchFamily="34" charset="0"/>
              </a:rPr>
              <a:t>+</a:t>
            </a:r>
          </a:p>
        </p:txBody>
      </p:sp>
      <p:sp>
        <p:nvSpPr>
          <p:cNvPr id="46" name="Text Box 12"/>
          <p:cNvSpPr txBox="1">
            <a:spLocks noChangeArrowheads="1"/>
          </p:cNvSpPr>
          <p:nvPr/>
        </p:nvSpPr>
        <p:spPr bwMode="auto">
          <a:xfrm>
            <a:off x="107504" y="401781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Tahoma" panose="020B0604030504040204" pitchFamily="34" charset="0"/>
              </a:rPr>
              <a:t>-</a:t>
            </a:r>
          </a:p>
        </p:txBody>
      </p:sp>
      <p:sp>
        <p:nvSpPr>
          <p:cNvPr id="47" name="Text Box 13"/>
          <p:cNvSpPr txBox="1">
            <a:spLocks noChangeArrowheads="1"/>
          </p:cNvSpPr>
          <p:nvPr/>
        </p:nvSpPr>
        <p:spPr bwMode="auto">
          <a:xfrm>
            <a:off x="2384822" y="2581786"/>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dirty="0">
                <a:latin typeface="Tahoma" panose="020B0604030504040204" pitchFamily="34" charset="0"/>
              </a:rPr>
              <a:t>Piezoelectric Material</a:t>
            </a:r>
          </a:p>
        </p:txBody>
      </p:sp>
      <p:sp>
        <p:nvSpPr>
          <p:cNvPr id="48" name="Text Box 14"/>
          <p:cNvSpPr txBox="1">
            <a:spLocks noChangeArrowheads="1"/>
          </p:cNvSpPr>
          <p:nvPr/>
        </p:nvSpPr>
        <p:spPr bwMode="auto">
          <a:xfrm>
            <a:off x="953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49" name="Text Box 15"/>
          <p:cNvSpPr txBox="1">
            <a:spLocks noChangeArrowheads="1"/>
          </p:cNvSpPr>
          <p:nvPr/>
        </p:nvSpPr>
        <p:spPr bwMode="auto">
          <a:xfrm>
            <a:off x="1334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0" name="Text Box 16"/>
          <p:cNvSpPr txBox="1">
            <a:spLocks noChangeArrowheads="1"/>
          </p:cNvSpPr>
          <p:nvPr/>
        </p:nvSpPr>
        <p:spPr bwMode="auto">
          <a:xfrm>
            <a:off x="1715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1" name="Text Box 17"/>
          <p:cNvSpPr txBox="1">
            <a:spLocks noChangeArrowheads="1"/>
          </p:cNvSpPr>
          <p:nvPr/>
        </p:nvSpPr>
        <p:spPr bwMode="auto">
          <a:xfrm>
            <a:off x="2096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2" name="Text Box 18"/>
          <p:cNvSpPr txBox="1">
            <a:spLocks noChangeArrowheads="1"/>
          </p:cNvSpPr>
          <p:nvPr/>
        </p:nvSpPr>
        <p:spPr bwMode="auto">
          <a:xfrm>
            <a:off x="2477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3" name="Text Box 19"/>
          <p:cNvSpPr txBox="1">
            <a:spLocks noChangeArrowheads="1"/>
          </p:cNvSpPr>
          <p:nvPr/>
        </p:nvSpPr>
        <p:spPr bwMode="auto">
          <a:xfrm>
            <a:off x="2858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4" name="Text Box 20"/>
          <p:cNvSpPr txBox="1">
            <a:spLocks noChangeArrowheads="1"/>
          </p:cNvSpPr>
          <p:nvPr/>
        </p:nvSpPr>
        <p:spPr bwMode="auto">
          <a:xfrm>
            <a:off x="1006029" y="36336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5" name="Text Box 21"/>
          <p:cNvSpPr txBox="1">
            <a:spLocks noChangeArrowheads="1"/>
          </p:cNvSpPr>
          <p:nvPr/>
        </p:nvSpPr>
        <p:spPr bwMode="auto">
          <a:xfrm>
            <a:off x="1387029" y="36336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6" name="Text Box 22"/>
          <p:cNvSpPr txBox="1">
            <a:spLocks noChangeArrowheads="1"/>
          </p:cNvSpPr>
          <p:nvPr/>
        </p:nvSpPr>
        <p:spPr bwMode="auto">
          <a:xfrm>
            <a:off x="1768029" y="36336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7" name="Text Box 23"/>
          <p:cNvSpPr txBox="1">
            <a:spLocks noChangeArrowheads="1"/>
          </p:cNvSpPr>
          <p:nvPr/>
        </p:nvSpPr>
        <p:spPr bwMode="auto">
          <a:xfrm>
            <a:off x="2149029" y="36463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8" name="Text Box 24"/>
          <p:cNvSpPr txBox="1">
            <a:spLocks noChangeArrowheads="1"/>
          </p:cNvSpPr>
          <p:nvPr/>
        </p:nvSpPr>
        <p:spPr bwMode="auto">
          <a:xfrm>
            <a:off x="2530029" y="36463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
        <p:nvSpPr>
          <p:cNvPr id="59" name="Text Box 25"/>
          <p:cNvSpPr txBox="1">
            <a:spLocks noChangeArrowheads="1"/>
          </p:cNvSpPr>
          <p:nvPr/>
        </p:nvSpPr>
        <p:spPr bwMode="auto">
          <a:xfrm>
            <a:off x="2911029" y="3633638"/>
            <a:ext cx="404812"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Tahoma" panose="020B0604030504040204" pitchFamily="34" charset="0"/>
              </a:rPr>
              <a:t>-</a:t>
            </a:r>
          </a:p>
        </p:txBody>
      </p:sp>
    </p:spTree>
    <p:extLst>
      <p:ext uri="{BB962C8B-B14F-4D97-AF65-F5344CB8AC3E}">
        <p14:creationId xmlns:p14="http://schemas.microsoft.com/office/powerpoint/2010/main" val="929048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標楷體"/>
      </a:majorFont>
      <a:minorFont>
        <a:latin typeface="Calibri"/>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4918</TotalTime>
  <Words>1543</Words>
  <Application>Microsoft Office PowerPoint</Application>
  <PresentationFormat>如螢幕大小 (4:3)</PresentationFormat>
  <Paragraphs>280</Paragraphs>
  <Slides>26</Slides>
  <Notes>11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26</vt:i4>
      </vt:variant>
    </vt:vector>
  </HeadingPairs>
  <TitlesOfParts>
    <vt:vector size="37" baseType="lpstr">
      <vt:lpstr>新細明體</vt:lpstr>
      <vt:lpstr>標楷體</vt:lpstr>
      <vt:lpstr>Arial</vt:lpstr>
      <vt:lpstr>Calibri</vt:lpstr>
      <vt:lpstr>Courier New</vt:lpstr>
      <vt:lpstr>Elephant</vt:lpstr>
      <vt:lpstr>Symbol</vt:lpstr>
      <vt:lpstr>Tahoma</vt:lpstr>
      <vt:lpstr>Times New Roman</vt:lpstr>
      <vt:lpstr>Wingdings</vt:lpstr>
      <vt:lpstr>Contemporary Portrait</vt:lpstr>
      <vt:lpstr>CS4101 嵌入式系統概論  Sensor Accessing in MQX</vt:lpstr>
      <vt:lpstr>Recall Our TWR-K60D100M</vt:lpstr>
      <vt:lpstr>Outline</vt:lpstr>
      <vt:lpstr>What Are Sensors?</vt:lpstr>
      <vt:lpstr>Sensors</vt:lpstr>
      <vt:lpstr>Sensor Applications</vt:lpstr>
      <vt:lpstr>Accelerometers</vt:lpstr>
      <vt:lpstr>Accelerometer Types</vt:lpstr>
      <vt:lpstr>Accelerometer Types</vt:lpstr>
      <vt:lpstr>MEMS Accelerometer</vt:lpstr>
      <vt:lpstr>Accelerometer at Work: X, Y, Z Movement</vt:lpstr>
      <vt:lpstr>MMA8451Q Accelerometer</vt:lpstr>
      <vt:lpstr>MMA8451Q Accelerometer</vt:lpstr>
      <vt:lpstr>MMA8451Q Features</vt:lpstr>
      <vt:lpstr>Control Register: CTRL_REG1</vt:lpstr>
      <vt:lpstr>Outline</vt:lpstr>
      <vt:lpstr>I2C Serial Communication</vt:lpstr>
      <vt:lpstr>I2C Bus Structure</vt:lpstr>
      <vt:lpstr>I2C Protocol</vt:lpstr>
      <vt:lpstr>I2C Protocol</vt:lpstr>
      <vt:lpstr>Timing Diagram of I2C Protocol</vt:lpstr>
      <vt:lpstr>I2C Transaction</vt:lpstr>
      <vt:lpstr>Arbitration </vt:lpstr>
      <vt:lpstr>Accessing MMA8451Q with I2C</vt:lpstr>
      <vt:lpstr>Accessing MMA8451Q with I2C</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Chung-Ta King</dc:creator>
  <cp:lastModifiedBy>WSN-N02</cp:lastModifiedBy>
  <cp:revision>520</cp:revision>
  <dcterms:created xsi:type="dcterms:W3CDTF">2000-02-07T23:54:30Z</dcterms:created>
  <dcterms:modified xsi:type="dcterms:W3CDTF">2014-12-02T16:57:20Z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