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88" r:id="rId2"/>
    <p:sldId id="543" r:id="rId3"/>
    <p:sldId id="546" r:id="rId4"/>
    <p:sldId id="538" r:id="rId5"/>
    <p:sldId id="540" r:id="rId6"/>
    <p:sldId id="541" r:id="rId7"/>
    <p:sldId id="542" r:id="rId8"/>
    <p:sldId id="544" r:id="rId9"/>
    <p:sldId id="517" r:id="rId10"/>
    <p:sldId id="518" r:id="rId11"/>
    <p:sldId id="519" r:id="rId12"/>
    <p:sldId id="547" r:id="rId13"/>
    <p:sldId id="520" r:id="rId14"/>
    <p:sldId id="521" r:id="rId15"/>
    <p:sldId id="522" r:id="rId16"/>
    <p:sldId id="523" r:id="rId17"/>
    <p:sldId id="524" r:id="rId18"/>
    <p:sldId id="545" r:id="rId19"/>
    <p:sldId id="525" r:id="rId20"/>
    <p:sldId id="548" r:id="rId21"/>
    <p:sldId id="526" r:id="rId22"/>
    <p:sldId id="549" r:id="rId23"/>
    <p:sldId id="536" r:id="rId24"/>
    <p:sldId id="550" r:id="rId25"/>
    <p:sldId id="527" r:id="rId26"/>
    <p:sldId id="528" r:id="rId27"/>
    <p:sldId id="529" r:id="rId28"/>
    <p:sldId id="530" r:id="rId29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9933"/>
    <a:srgbClr val="33CC33"/>
    <a:srgbClr val="FFCC66"/>
    <a:srgbClr val="FFCC99"/>
    <a:srgbClr val="FF0000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262" y="38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251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8720FD9-120A-45D0-BD27-F980DB659080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346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8EEF703-A619-4889-95DC-465EFE4F83E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2907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459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95176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32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4247489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65F29643-8D13-4AA0-ABE7-59E9F6FA5441}" type="slidenum">
              <a:rPr lang="zh-TW" altLang="en-US" sz="1300">
                <a:latin typeface="Times New Roman" pitchFamily="18" charset="0"/>
              </a:rPr>
              <a:pPr algn="r" defTabSz="990600"/>
              <a:t>12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2253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22532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D183476E-CD8F-486C-A9A2-48714F5611EF}" type="slidenum">
              <a:rPr lang="zh-TW" altLang="en-US" sz="1300">
                <a:latin typeface="Times New Roman" pitchFamily="18" charset="0"/>
              </a:rPr>
              <a:pPr algn="r" defTabSz="990600"/>
              <a:t>12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367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27AF55CA-A615-48D5-8DA2-E84B2D89A1F9}" type="slidenum">
              <a:rPr lang="zh-TW" altLang="en-US" sz="1300">
                <a:latin typeface="Times New Roman" pitchFamily="18" charset="0"/>
              </a:rPr>
              <a:pPr algn="r" defTabSz="990600"/>
              <a:t>13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2457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24580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2036FFD9-A2B6-4242-830B-1F8C85FCCAC9}" type="slidenum">
              <a:rPr lang="zh-TW" altLang="en-US" sz="1300">
                <a:latin typeface="Times New Roman" pitchFamily="18" charset="0"/>
              </a:rPr>
              <a:pPr algn="r" defTabSz="990600"/>
              <a:t>13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916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87B26AD8-44EF-40A6-8355-64D3D0A3E05A}" type="slidenum">
              <a:rPr lang="zh-TW" altLang="en-US" sz="1300">
                <a:latin typeface="Times New Roman" pitchFamily="18" charset="0"/>
              </a:rPr>
              <a:pPr algn="r" defTabSz="990600"/>
              <a:t>14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2662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26628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087DC71D-79C8-42D3-ACE7-02CB44088CD0}" type="slidenum">
              <a:rPr lang="zh-TW" altLang="en-US" sz="1300">
                <a:latin typeface="Times New Roman" pitchFamily="18" charset="0"/>
              </a:rPr>
              <a:pPr algn="r" defTabSz="990600"/>
              <a:t>14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263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E8B00EE4-CF5D-49C1-B9D4-F1D2D864F59D}" type="slidenum">
              <a:rPr lang="zh-TW" altLang="en-US" sz="1300">
                <a:latin typeface="Times New Roman" pitchFamily="18" charset="0"/>
              </a:rPr>
              <a:pPr algn="r" defTabSz="990600"/>
              <a:t>25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3379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33796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8468CB15-7909-4B9E-A048-B460C24DFD76}" type="slidenum">
              <a:rPr lang="zh-TW" altLang="en-US" sz="1300">
                <a:latin typeface="Times New Roman" pitchFamily="18" charset="0"/>
              </a:rPr>
              <a:pPr algn="r" defTabSz="990600"/>
              <a:t>25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65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1EECBC5A-1507-4F30-B541-08F532C63CAF}" type="slidenum">
              <a:rPr lang="zh-TW" altLang="en-US" sz="1300">
                <a:latin typeface="Times New Roman" pitchFamily="18" charset="0"/>
              </a:rPr>
              <a:pPr algn="r" defTabSz="990600"/>
              <a:t>26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358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35844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58051AEB-E0FF-40AA-8026-A411E854A6A7}" type="slidenum">
              <a:rPr lang="zh-TW" altLang="en-US" sz="1300">
                <a:latin typeface="Times New Roman" pitchFamily="18" charset="0"/>
              </a:rPr>
              <a:pPr algn="r" defTabSz="990600"/>
              <a:t>26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542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7126D7-2226-4CF4-89DC-1CA388FF3E0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2978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90E11-D4C9-4736-9586-DD2A24C439A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2396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990B5-0C4C-429A-9F6E-F0C8CEFC6D1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3389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AD3E7-B039-4A93-AACD-1369AB5C0DA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77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ctr">
              <a:buNone/>
              <a:defRPr sz="4800" b="1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7977-9BA0-48E7-81F9-590A1D8BC6B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6754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637AE-06FB-472C-8804-23E15062B4A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160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21326-5002-4537-AB4D-A4F024E54A7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8031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7D5C-740A-4F5C-A848-0CD35FD783BB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2505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F8DA-99A1-4CF9-A981-2621FECEC23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5861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183B-1CFB-48EF-8328-1C115138F73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5847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1E77D-F4F5-4B7C-8CD9-C31B3E34D15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9593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B17737F-DE39-4645-9C7E-900D1ED27EF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1032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MQX GPIO, Timer, ISR</a:t>
            </a:r>
          </a:p>
        </p:txBody>
      </p:sp>
      <p:sp>
        <p:nvSpPr>
          <p:cNvPr id="5123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 dirty="0" smtClean="0"/>
              <a:t>Prof. Chung-Ta King</a:t>
            </a:r>
          </a:p>
          <a:p>
            <a:r>
              <a:rPr lang="en-US" altLang="zh-TW" sz="2400" dirty="0" smtClean="0"/>
              <a:t>Department of Computer Science</a:t>
            </a:r>
          </a:p>
          <a:p>
            <a:r>
              <a:rPr lang="en-US" altLang="zh-TW" sz="2400" dirty="0" smtClean="0"/>
              <a:t>National Tsing Hua University, Taiwan</a:t>
            </a:r>
            <a:endParaRPr lang="zh-TW" altLang="en-US" sz="2400" dirty="0" smtClean="0"/>
          </a:p>
        </p:txBody>
      </p:sp>
      <p:sp>
        <p:nvSpPr>
          <p:cNvPr id="5124" name="Text Box 13"/>
          <p:cNvSpPr txBox="1">
            <a:spLocks noChangeArrowheads="1"/>
          </p:cNvSpPr>
          <p:nvPr/>
        </p:nvSpPr>
        <p:spPr bwMode="auto">
          <a:xfrm>
            <a:off x="1405955" y="5300663"/>
            <a:ext cx="640640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1600" dirty="0" smtClean="0">
                <a:latin typeface="+mn-lt"/>
              </a:rPr>
              <a:t>(Materials </a:t>
            </a:r>
            <a:r>
              <a:rPr lang="en-US" altLang="zh-TW" sz="1600" dirty="0">
                <a:latin typeface="+mn-lt"/>
              </a:rPr>
              <a:t>from </a:t>
            </a:r>
            <a:r>
              <a:rPr lang="en-US" altLang="zh-TW" sz="1600" dirty="0" smtClean="0">
                <a:latin typeface="+mn-lt"/>
              </a:rPr>
              <a:t>www.freescale.com</a:t>
            </a:r>
            <a:r>
              <a:rPr lang="de-DE" altLang="zh-TW" sz="1600" dirty="0" smtClean="0">
                <a:latin typeface="+mn-lt"/>
              </a:rPr>
              <a:t>)</a:t>
            </a:r>
            <a:endParaRPr lang="zh-TW" altLang="en-US" sz="1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Timers</a:t>
            </a:r>
            <a:endParaRPr lang="zh-TW" altLang="en-US" smtClean="0"/>
          </a:p>
        </p:txBody>
      </p:sp>
      <p:sp>
        <p:nvSpPr>
          <p:cNvPr id="19458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An application can use timers:</a:t>
            </a:r>
          </a:p>
          <a:p>
            <a:pPr lvl="1"/>
            <a:r>
              <a:rPr lang="en-US" altLang="zh-TW" dirty="0" smtClean="0"/>
              <a:t>To cause notification function to run at specific time</a:t>
            </a:r>
          </a:p>
          <a:p>
            <a:pPr lvl="2"/>
            <a:r>
              <a:rPr lang="en-US" altLang="zh-TW" dirty="0" smtClean="0"/>
              <a:t>When MQX creates the timer component, it starts Timer task, which maintains timers and application-defined notification functions. When a timer expires, Timer task calls the appropriate notification function.</a:t>
            </a:r>
          </a:p>
          <a:p>
            <a:pPr lvl="1"/>
            <a:r>
              <a:rPr lang="en-US" altLang="zh-TW" dirty="0" smtClean="0"/>
              <a:t>To communicate that a time period has expired</a:t>
            </a:r>
          </a:p>
          <a:p>
            <a:r>
              <a:rPr lang="en-US" altLang="zh-TW" dirty="0" smtClean="0"/>
              <a:t>A task can start a timer at a specific time or at some specific time after the current time</a:t>
            </a:r>
          </a:p>
          <a:p>
            <a:r>
              <a:rPr lang="en-US" altLang="zh-TW" dirty="0" smtClean="0"/>
              <a:t>Types of timers:</a:t>
            </a:r>
          </a:p>
          <a:p>
            <a:pPr lvl="1"/>
            <a:r>
              <a:rPr lang="en-US" altLang="zh-TW" dirty="0" smtClean="0"/>
              <a:t>One-shot timer: expire once</a:t>
            </a:r>
          </a:p>
          <a:p>
            <a:pPr lvl="1"/>
            <a:r>
              <a:rPr lang="en-US" altLang="zh-TW" dirty="0" smtClean="0"/>
              <a:t>Periodic timer: expire repeatedly at specified interval</a:t>
            </a:r>
            <a:endParaRPr lang="zh-TW" alt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5872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Timers</a:t>
            </a:r>
            <a:endParaRPr lang="zh-TW" altLang="en-US" dirty="0" smtClean="0"/>
          </a:p>
        </p:txBody>
      </p:sp>
      <p:sp>
        <p:nvSpPr>
          <p:cNvPr id="20482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Create timer component:</a:t>
            </a:r>
          </a:p>
          <a:p>
            <a:pPr lvl="1"/>
            <a:r>
              <a:rPr lang="en-US" altLang="zh-TW" dirty="0" smtClean="0"/>
              <a:t>A timer component and associated Timer task can be explicitly created by </a:t>
            </a:r>
            <a:r>
              <a:rPr lang="en-US" altLang="zh-TW" dirty="0"/>
              <a:t>calling </a:t>
            </a:r>
            <a:r>
              <a:rPr lang="en-US" altLang="zh-TW" b="1" dirty="0"/>
              <a:t>_</a:t>
            </a:r>
            <a:r>
              <a:rPr lang="en-US" altLang="zh-TW" b="1" dirty="0" err="1"/>
              <a:t>timer_create_component</a:t>
            </a:r>
            <a:r>
              <a:rPr lang="en-US" altLang="zh-TW" b="1" dirty="0"/>
              <a:t>() </a:t>
            </a:r>
            <a:r>
              <a:rPr lang="en-US" altLang="zh-TW" dirty="0"/>
              <a:t>with the </a:t>
            </a:r>
            <a:r>
              <a:rPr lang="en-US" altLang="zh-TW" dirty="0" smtClean="0"/>
              <a:t>priority and </a:t>
            </a:r>
            <a:r>
              <a:rPr lang="en-US" altLang="zh-TW" dirty="0"/>
              <a:t>stack size for Timer </a:t>
            </a:r>
            <a:r>
              <a:rPr lang="en-US" altLang="zh-TW" dirty="0" smtClean="0"/>
              <a:t>task. </a:t>
            </a:r>
          </a:p>
          <a:p>
            <a:pPr lvl="1"/>
            <a:r>
              <a:rPr lang="en-US" altLang="zh-TW" dirty="0" smtClean="0"/>
              <a:t>Timer task manages </a:t>
            </a:r>
            <a:r>
              <a:rPr lang="en-US" altLang="zh-TW" dirty="0"/>
              <a:t>timer queues and provides a context </a:t>
            </a:r>
            <a:r>
              <a:rPr lang="en-US" altLang="zh-TW" dirty="0" smtClean="0"/>
              <a:t>for </a:t>
            </a:r>
            <a:r>
              <a:rPr lang="en-US" altLang="zh-TW" dirty="0"/>
              <a:t>notification functions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Start timers:</a:t>
            </a:r>
          </a:p>
          <a:p>
            <a:pPr lvl="1"/>
            <a:r>
              <a:rPr lang="en-US" altLang="zh-TW" dirty="0" smtClean="0"/>
              <a:t>Start </a:t>
            </a:r>
            <a:r>
              <a:rPr lang="en-US" altLang="zh-TW" dirty="0"/>
              <a:t>a timer with </a:t>
            </a:r>
            <a:r>
              <a:rPr lang="en-US" altLang="zh-TW" dirty="0" smtClean="0"/>
              <a:t>calls such as </a:t>
            </a:r>
            <a:r>
              <a:rPr lang="en-US" altLang="zh-TW" b="1" dirty="0"/>
              <a:t>_</a:t>
            </a:r>
            <a:r>
              <a:rPr lang="en-US" altLang="zh-TW" b="1" dirty="0" err="1"/>
              <a:t>timer_start_periodic_at</a:t>
            </a:r>
            <a:r>
              <a:rPr lang="en-US" altLang="zh-TW" b="1" dirty="0" smtClean="0"/>
              <a:t>()</a:t>
            </a:r>
            <a:r>
              <a:rPr lang="en-US" altLang="zh-TW" dirty="0" smtClean="0"/>
              <a:t> </a:t>
            </a:r>
            <a:r>
              <a:rPr lang="en-US" altLang="zh-TW" b="1" dirty="0" smtClean="0"/>
              <a:t>_</a:t>
            </a:r>
            <a:r>
              <a:rPr lang="en-US" altLang="zh-TW" b="1" dirty="0" err="1"/>
              <a:t>timer_start_oneshot_after_ticks</a:t>
            </a:r>
            <a:r>
              <a:rPr lang="en-US" altLang="zh-TW" b="1" dirty="0" smtClean="0"/>
              <a:t>() 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MQX then inserts </a:t>
            </a:r>
            <a:r>
              <a:rPr lang="en-US" altLang="zh-TW" dirty="0"/>
              <a:t>a timer request into the queue of outstanding timers</a:t>
            </a:r>
            <a:r>
              <a:rPr lang="en-US" altLang="zh-TW" dirty="0" smtClean="0"/>
              <a:t>. </a:t>
            </a:r>
          </a:p>
          <a:p>
            <a:pPr lvl="1"/>
            <a:r>
              <a:rPr lang="en-US" altLang="zh-TW" dirty="0" smtClean="0"/>
              <a:t>When </a:t>
            </a:r>
            <a:r>
              <a:rPr lang="en-US" altLang="zh-TW" dirty="0"/>
              <a:t>the timer expires, the notification function runs.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3966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of Timers</a:t>
            </a:r>
            <a:endParaRPr lang="zh-TW" altLang="en-US" dirty="0" smtClean="0"/>
          </a:p>
        </p:txBody>
      </p:sp>
      <p:sp>
        <p:nvSpPr>
          <p:cNvPr id="20482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Simulate </a:t>
            </a:r>
            <a:r>
              <a:rPr lang="en-US" altLang="zh-TW" dirty="0" smtClean="0"/>
              <a:t>a LED being turned on and off every </a:t>
            </a:r>
            <a:r>
              <a:rPr lang="en-US" altLang="zh-TW" dirty="0" smtClean="0"/>
              <a:t>second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One timer turns the LED on, and another turns it off. </a:t>
            </a:r>
          </a:p>
          <a:p>
            <a:pPr lvl="1"/>
            <a:r>
              <a:rPr lang="en-US" altLang="zh-TW" dirty="0" smtClean="0"/>
              <a:t>Each timer has a period of 2 seconds with an offset of 1 second between them. </a:t>
            </a:r>
          </a:p>
          <a:p>
            <a:pPr lvl="1"/>
            <a:r>
              <a:rPr lang="en-US" altLang="zh-TW" dirty="0" smtClean="0"/>
              <a:t>Task runs for 6 seconds. </a:t>
            </a:r>
            <a:endParaRPr lang="zh-TW" alt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1653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Timers (1/3)</a:t>
            </a:r>
            <a:endParaRPr lang="zh-TW" altLang="en-US" sz="2400" smtClean="0"/>
          </a:p>
        </p:txBody>
      </p:sp>
      <p:graphicFrame>
        <p:nvGraphicFramePr>
          <p:cNvPr id="21513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669510"/>
              </p:ext>
            </p:extLst>
          </p:nvPr>
        </p:nvGraphicFramePr>
        <p:xfrm>
          <a:off x="395536" y="1174968"/>
          <a:ext cx="8353425" cy="484632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608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bsp.h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fio.h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TIMER_TASK_PRIORITY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TIMER_STACK_SIZE     2000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MAIN_TASK     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extern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(uint_32);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const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TASK_TEMPLATE_STRUCT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MQX_template_list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[] =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/* Task Index, Function, Stack, Priority,  Name,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Attributes,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Param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Time Slice */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{ MAIN_TASK,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 2000,  8,        "Main",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MQX_AUTO_START_TASK, 0,     0 },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{ 0 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6096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Timers (2/3)</a:t>
            </a:r>
            <a:endParaRPr lang="zh-TW" altLang="en-US" sz="2400" smtClean="0"/>
          </a:p>
        </p:txBody>
      </p:sp>
      <p:graphicFrame>
        <p:nvGraphicFramePr>
          <p:cNvPr id="26634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335688"/>
              </p:ext>
            </p:extLst>
          </p:nvPr>
        </p:nvGraphicFramePr>
        <p:xfrm>
          <a:off x="395536" y="1350992"/>
          <a:ext cx="8353425" cy="453390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static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LED_on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timer_id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id, pointer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data_ptr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MQX_TICK_STRUCT_PTR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tick_ptr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{ /* turn on LED */ }</a:t>
                      </a: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static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LED_off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timer_id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id, pointer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data_ptr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MQX_TICK_STRUCT_PTR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tick_ptr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{ /* turn off LED */ }</a:t>
                      </a: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(uint_32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MQX_TICK_STRUCT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ticks,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timer_id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on_timer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off_timer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uint_8 time = 6; // total running time in seconds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timer_create_component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(TIMER_TASK_PRIORITY,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                           TIMER_STACK_SIZE);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420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Timers (3/3)</a:t>
            </a:r>
            <a:endParaRPr lang="zh-TW" altLang="en-US" sz="2400" smtClean="0"/>
          </a:p>
        </p:txBody>
      </p:sp>
      <p:graphicFrame>
        <p:nvGraphicFramePr>
          <p:cNvPr id="28682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541686"/>
              </p:ext>
            </p:extLst>
          </p:nvPr>
        </p:nvGraphicFramePr>
        <p:xfrm>
          <a:off x="395536" y="1268760"/>
          <a:ext cx="8353425" cy="453390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time_init_ticks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0);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time_add_sec_to_ticks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2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 // 2 seconds</a:t>
                      </a: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time_get_elapsed_ticks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(&amp;ticks);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time_add_sec_to_ticks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(&amp;ticks, 1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 // cur time + 1s</a:t>
                      </a: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on_timer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=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timer_start_periodic_at_ticks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LED_on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0, TIMER_ELAPSED_TIME_MODE, &amp;ticks, &amp;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time_add_sec_to_ticks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(&amp;ticks, 1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 // cur time + 2s</a:t>
                      </a: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off_timer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=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timer_start_periodic_at_ticks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LED_off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0, TIMER_ELAPSED_TIME_MODE, &amp;ticks, &amp;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time_delay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(time *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100);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// wait 6 seconds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timer_cancel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on_timer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timer_cancel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off_timer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task_block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0161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Timer Example Explained</a:t>
            </a:r>
          </a:p>
        </p:txBody>
      </p:sp>
      <p:sp>
        <p:nvSpPr>
          <p:cNvPr id="27650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 smtClean="0"/>
              <a:t>Data structure of ticks: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mqx_tick_struct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 _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mqx_uint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TICKS[MQX_NUM_TICK_FIELDS];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 uint_32 HW_TICKS;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} MQX_TICK_STRUCT;</a:t>
            </a:r>
          </a:p>
          <a:p>
            <a:pPr eaLnBrk="1" hangingPunct="1">
              <a:lnSpc>
                <a:spcPct val="90000"/>
              </a:lnSpc>
            </a:pPr>
            <a:endParaRPr lang="en-US" altLang="zh-TW" sz="2800" b="1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 b="1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altLang="zh-TW" sz="2800" b="1" dirty="0" err="1" smtClean="0">
                <a:latin typeface="Courier New" pitchFamily="49" charset="0"/>
                <a:cs typeface="Courier New" pitchFamily="49" charset="0"/>
              </a:rPr>
              <a:t>time_init_ticks</a:t>
            </a:r>
            <a:r>
              <a:rPr lang="en-US" altLang="zh-TW" sz="2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/>
              <a:t>Initializes a tick-time structure with a specified number of ticks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b="1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altLang="zh-TW" sz="2800" b="1" dirty="0" err="1" smtClean="0">
                <a:latin typeface="Courier New" pitchFamily="49" charset="0"/>
                <a:cs typeface="Courier New" pitchFamily="49" charset="0"/>
              </a:rPr>
              <a:t>time_get_elapsed_ticks</a:t>
            </a:r>
            <a:r>
              <a:rPr lang="en-US" altLang="zh-TW" sz="2800" b="1" dirty="0" smtClean="0">
                <a:latin typeface="Courier New" pitchFamily="49" charset="0"/>
                <a:cs typeface="Courier New" pitchFamily="49" charset="0"/>
              </a:rPr>
              <a:t>()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/>
              <a:t>Gets the tick time that has elapsed, since the application started on this processor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1619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Timer Example Explained</a:t>
            </a:r>
          </a:p>
        </p:txBody>
      </p:sp>
      <p:sp>
        <p:nvSpPr>
          <p:cNvPr id="28674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altLang="zh-TW" sz="2800" b="1" dirty="0" err="1" smtClean="0">
                <a:latin typeface="Courier New" pitchFamily="49" charset="0"/>
                <a:cs typeface="Courier New" pitchFamily="49" charset="0"/>
              </a:rPr>
              <a:t>timer_start_periodic_at_ticks</a:t>
            </a:r>
            <a:r>
              <a:rPr lang="en-US" altLang="zh-TW" sz="28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/>
              <a:t>Starts a periodic timer at a specific time (in tick)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2400" dirty="0" smtClean="0"/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timer_id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_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timer_start_periodic_at_ticks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void (_CODE_PTR_ 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notification_function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(_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timer_id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id, pointer 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data_ptr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MQX_TICK_STRUCT_PTR 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tick_time_ptr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pointer 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notification_data_ptr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_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mqx_uint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mode,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MQX_TICK_STRUCT_PTR </a:t>
            </a:r>
            <a:r>
              <a:rPr lang="en-US" altLang="zh-TW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tick_time_start_ptr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MQX_TICK_STRUCT_PTR </a:t>
            </a:r>
            <a:r>
              <a:rPr lang="en-US" altLang="zh-TW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tick_time_wait_ptr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16</a:t>
            </a:fld>
            <a:endParaRPr lang="zh-TW" altLang="zh-TW"/>
          </a:p>
        </p:txBody>
      </p:sp>
      <p:sp>
        <p:nvSpPr>
          <p:cNvPr id="3" name="文字方塊 2"/>
          <p:cNvSpPr txBox="1"/>
          <p:nvPr/>
        </p:nvSpPr>
        <p:spPr>
          <a:xfrm>
            <a:off x="7253246" y="3903439"/>
            <a:ext cx="1423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Start time</a:t>
            </a:r>
            <a:endParaRPr lang="zh-TW" altLang="en-US" dirty="0">
              <a:latin typeface="+mn-lt"/>
            </a:endParaRPr>
          </a:p>
        </p:txBody>
      </p:sp>
      <p:cxnSp>
        <p:nvCxnSpPr>
          <p:cNvPr id="5" name="直線單箭頭接點 4"/>
          <p:cNvCxnSpPr/>
          <p:nvPr/>
        </p:nvCxnSpPr>
        <p:spPr bwMode="auto">
          <a:xfrm flipH="1">
            <a:off x="7164288" y="4293096"/>
            <a:ext cx="288032" cy="2880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" name="文字方塊 9"/>
          <p:cNvSpPr txBox="1"/>
          <p:nvPr/>
        </p:nvSpPr>
        <p:spPr>
          <a:xfrm>
            <a:off x="7467596" y="5301208"/>
            <a:ext cx="992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Period</a:t>
            </a:r>
            <a:endParaRPr lang="zh-TW" altLang="en-US" dirty="0">
              <a:latin typeface="+mn-lt"/>
            </a:endParaRPr>
          </a:p>
        </p:txBody>
      </p:sp>
      <p:cxnSp>
        <p:nvCxnSpPr>
          <p:cNvPr id="11" name="直線單箭頭接點 10"/>
          <p:cNvCxnSpPr/>
          <p:nvPr/>
        </p:nvCxnSpPr>
        <p:spPr bwMode="auto">
          <a:xfrm flipH="1" flipV="1">
            <a:off x="7164288" y="5229202"/>
            <a:ext cx="288032" cy="21602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" name="文字方塊 12"/>
          <p:cNvSpPr txBox="1"/>
          <p:nvPr/>
        </p:nvSpPr>
        <p:spPr>
          <a:xfrm>
            <a:off x="611560" y="5733256"/>
            <a:ext cx="8134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latin typeface="+mn-lt"/>
              </a:rPr>
              <a:t>Pointer to the data that MQX passes to the notification function</a:t>
            </a:r>
            <a:endParaRPr lang="zh-TW" altLang="en-US" dirty="0">
              <a:latin typeface="+mn-lt"/>
            </a:endParaRPr>
          </a:p>
        </p:txBody>
      </p:sp>
      <p:cxnSp>
        <p:nvCxnSpPr>
          <p:cNvPr id="15" name="直線單箭頭接點 14"/>
          <p:cNvCxnSpPr/>
          <p:nvPr/>
        </p:nvCxnSpPr>
        <p:spPr bwMode="auto">
          <a:xfrm flipV="1">
            <a:off x="1475656" y="4149080"/>
            <a:ext cx="1368152" cy="16137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416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MQX Interrupts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7728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Handling Interrupts</a:t>
            </a:r>
            <a:endParaRPr lang="zh-TW" altLang="en-US" smtClean="0"/>
          </a:p>
        </p:txBody>
      </p:sp>
      <p:sp>
        <p:nvSpPr>
          <p:cNvPr id="29698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An MQX ISR is not a task. It is a small routine that reacts to hardware interrupts or exceptions</a:t>
            </a:r>
          </a:p>
          <a:p>
            <a:pPr lvl="1"/>
            <a:r>
              <a:rPr lang="en-US" altLang="zh-TW" dirty="0" smtClean="0"/>
              <a:t>When MQX calls an ISR, it passes a parameter that application defines, when application installs the </a:t>
            </a:r>
            <a:r>
              <a:rPr lang="en-US" altLang="zh-TW" dirty="0" smtClean="0"/>
              <a:t>ISR</a:t>
            </a:r>
          </a:p>
          <a:p>
            <a:pPr lvl="1"/>
            <a:r>
              <a:rPr lang="en-US" altLang="zh-TW" dirty="0" smtClean="0"/>
              <a:t>ISR </a:t>
            </a:r>
            <a:r>
              <a:rPr lang="en-US" altLang="zh-TW" dirty="0"/>
              <a:t>usually causes </a:t>
            </a:r>
            <a:r>
              <a:rPr lang="en-US" altLang="zh-TW" dirty="0" smtClean="0"/>
              <a:t>a task </a:t>
            </a:r>
            <a:r>
              <a:rPr lang="en-US" altLang="zh-TW" dirty="0"/>
              <a:t>to become </a:t>
            </a:r>
            <a:r>
              <a:rPr lang="en-US" altLang="zh-TW" dirty="0" smtClean="0"/>
              <a:t>ready</a:t>
            </a:r>
            <a:endParaRPr lang="en-US" altLang="zh-TW" dirty="0" smtClean="0"/>
          </a:p>
          <a:p>
            <a:r>
              <a:rPr lang="en-US" altLang="zh-TW" dirty="0" smtClean="0"/>
              <a:t>There is a </a:t>
            </a:r>
            <a:r>
              <a:rPr lang="en-US" altLang="zh-TW" i="1" dirty="0" smtClean="0"/>
              <a:t>kernel ISR </a:t>
            </a:r>
            <a:r>
              <a:rPr lang="en-US" altLang="zh-TW" dirty="0" smtClean="0"/>
              <a:t>(_</a:t>
            </a:r>
            <a:r>
              <a:rPr lang="en-US" altLang="zh-TW" dirty="0" err="1" smtClean="0"/>
              <a:t>int_kernel_isr</a:t>
            </a:r>
            <a:r>
              <a:rPr lang="en-US" altLang="zh-TW" dirty="0" smtClean="0"/>
              <a:t>()) that runs before any other ISR:</a:t>
            </a:r>
          </a:p>
          <a:p>
            <a:pPr lvl="1"/>
            <a:r>
              <a:rPr lang="en-US" altLang="zh-TW" dirty="0" smtClean="0"/>
              <a:t>It saves the context of the active task.</a:t>
            </a:r>
          </a:p>
          <a:p>
            <a:pPr lvl="1"/>
            <a:r>
              <a:rPr lang="en-US" altLang="zh-TW" dirty="0" smtClean="0"/>
              <a:t>It switches to the interrupt stack.</a:t>
            </a:r>
          </a:p>
          <a:p>
            <a:pPr lvl="1"/>
            <a:r>
              <a:rPr lang="en-US" altLang="zh-TW" dirty="0" smtClean="0"/>
              <a:t>It calls the appropriate ISR.</a:t>
            </a:r>
          </a:p>
          <a:p>
            <a:pPr lvl="1"/>
            <a:r>
              <a:rPr lang="en-US" altLang="zh-TW" dirty="0" smtClean="0"/>
              <a:t>After the ISR has returned, it restores the context of the highest-priority ready task</a:t>
            </a:r>
            <a:endParaRPr lang="zh-TW" alt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18</a:t>
            </a:fld>
            <a:endParaRPr lang="zh-TW" altLang="zh-TW"/>
          </a:p>
        </p:txBody>
      </p:sp>
      <p:sp>
        <p:nvSpPr>
          <p:cNvPr id="5" name="文字方塊 4"/>
          <p:cNvSpPr txBox="1"/>
          <p:nvPr/>
        </p:nvSpPr>
        <p:spPr>
          <a:xfrm>
            <a:off x="6653021" y="5826750"/>
            <a:ext cx="23114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>
                <a:latin typeface="+mn-lt"/>
              </a:rPr>
              <a:t>(MQX RTOS User’s Guide)</a:t>
            </a:r>
            <a:endParaRPr lang="zh-TW" alt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645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MQX GPIO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910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Handling Interrupts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When the ISR returns to the kernel ISR, the kernel ISR performs a task dispatch operation if the </a:t>
            </a:r>
            <a:r>
              <a:rPr lang="en-US" altLang="zh-TW" dirty="0" smtClean="0"/>
              <a:t>ISR readied </a:t>
            </a:r>
            <a:r>
              <a:rPr lang="en-US" altLang="zh-TW" dirty="0"/>
              <a:t>a task that is of higher priority, than the one that was active at the time of the interrupt.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19</a:t>
            </a:fld>
            <a:endParaRPr lang="zh-TW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" y="3087588"/>
            <a:ext cx="7391400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9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Initializing Interrupt Handling</a:t>
            </a:r>
            <a:endParaRPr lang="zh-TW" altLang="en-US" smtClean="0"/>
          </a:p>
        </p:txBody>
      </p:sp>
      <p:sp>
        <p:nvSpPr>
          <p:cNvPr id="30722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/>
              <a:t>When the MQX starts, it initializes its </a:t>
            </a:r>
            <a:r>
              <a:rPr lang="en-US" altLang="zh-TW" sz="2800" i="1" smtClean="0"/>
              <a:t>ISR table</a:t>
            </a:r>
            <a:r>
              <a:rPr lang="en-US" altLang="zh-TW" sz="2800" smtClean="0"/>
              <a:t>, which has an entry for each interrupt number:</a:t>
            </a:r>
          </a:p>
          <a:p>
            <a:pPr lvl="1" eaLnBrk="1" hangingPunct="1"/>
            <a:r>
              <a:rPr lang="en-US" altLang="zh-TW" sz="2400" smtClean="0"/>
              <a:t>A pointer to the ISR to call.</a:t>
            </a:r>
          </a:p>
          <a:p>
            <a:pPr lvl="1" eaLnBrk="1" hangingPunct="1"/>
            <a:r>
              <a:rPr lang="en-US" altLang="zh-TW" sz="2400" smtClean="0"/>
              <a:t>Data to pass as a parameter to the ISR.</a:t>
            </a:r>
          </a:p>
          <a:p>
            <a:pPr lvl="1" eaLnBrk="1" hangingPunct="1"/>
            <a:r>
              <a:rPr lang="en-US" altLang="zh-TW" sz="2400" smtClean="0"/>
              <a:t>A pointer to an exception handler for that ISR.</a:t>
            </a:r>
          </a:p>
          <a:p>
            <a:pPr eaLnBrk="1" hangingPunct="1"/>
            <a:r>
              <a:rPr lang="en-US" altLang="zh-TW" sz="2800" smtClean="0"/>
              <a:t>Initially, the ISR for each entry is the default ISR _int_default_isr(), which blocks the active task.</a:t>
            </a:r>
          </a:p>
          <a:p>
            <a:pPr lvl="1" eaLnBrk="1" hangingPunct="1"/>
            <a:r>
              <a:rPr lang="en-US" altLang="zh-TW" sz="2400" smtClean="0"/>
              <a:t>An application can replace an ISR with an application-defined, interrupt-specific ISR using _int_install_isr()</a:t>
            </a:r>
            <a:endParaRPr lang="zh-TW" altLang="en-US" sz="240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5157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Initializing Interrupt Handling</a:t>
            </a:r>
            <a:endParaRPr lang="zh-TW" altLang="en-US" smtClean="0"/>
          </a:p>
        </p:txBody>
      </p:sp>
      <p:sp>
        <p:nvSpPr>
          <p:cNvPr id="30722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Application </a:t>
            </a:r>
            <a:r>
              <a:rPr lang="en-US" altLang="zh-TW" dirty="0"/>
              <a:t>can replace the ISR with an application-defined, </a:t>
            </a:r>
            <a:r>
              <a:rPr lang="en-US" altLang="zh-TW" dirty="0" smtClean="0"/>
              <a:t>interrupt-specific ISR with </a:t>
            </a:r>
            <a:r>
              <a:rPr lang="en-US" altLang="zh-TW" b="1" dirty="0"/>
              <a:t>_</a:t>
            </a:r>
            <a:r>
              <a:rPr lang="en-US" altLang="zh-TW" b="1" dirty="0" err="1"/>
              <a:t>int_install_isr</a:t>
            </a:r>
            <a:r>
              <a:rPr lang="en-US" altLang="zh-TW" b="1" dirty="0" smtClean="0"/>
              <a:t>()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interrupt number</a:t>
            </a:r>
          </a:p>
          <a:p>
            <a:pPr lvl="1"/>
            <a:r>
              <a:rPr lang="en-US" altLang="zh-TW" dirty="0" smtClean="0"/>
              <a:t>pointer </a:t>
            </a:r>
            <a:r>
              <a:rPr lang="en-US" altLang="zh-TW" dirty="0"/>
              <a:t>to the ISR </a:t>
            </a:r>
            <a:r>
              <a:rPr lang="en-US" altLang="zh-TW" dirty="0" smtClean="0"/>
              <a:t>function</a:t>
            </a:r>
          </a:p>
          <a:p>
            <a:pPr lvl="1"/>
            <a:r>
              <a:rPr lang="en-US" altLang="zh-TW" dirty="0"/>
              <a:t>Pointer to </a:t>
            </a:r>
            <a:r>
              <a:rPr lang="en-US" altLang="zh-TW" dirty="0" smtClean="0"/>
              <a:t>data </a:t>
            </a:r>
            <a:r>
              <a:rPr lang="en-US" altLang="zh-TW" dirty="0"/>
              <a:t>to be passed as </a:t>
            </a:r>
            <a:r>
              <a:rPr lang="en-US" altLang="zh-TW" dirty="0" smtClean="0"/>
              <a:t>first </a:t>
            </a:r>
            <a:r>
              <a:rPr lang="en-US" altLang="zh-TW" dirty="0"/>
              <a:t>parameter to the </a:t>
            </a:r>
            <a:r>
              <a:rPr lang="en-US" altLang="zh-TW" dirty="0" smtClean="0"/>
              <a:t>ISR</a:t>
            </a:r>
          </a:p>
          <a:p>
            <a:r>
              <a:rPr lang="en-US" altLang="zh-TW" dirty="0" smtClean="0"/>
              <a:t>An </a:t>
            </a:r>
            <a:r>
              <a:rPr lang="en-US" altLang="zh-TW" dirty="0"/>
              <a:t>application-defined ISR usually signals a </a:t>
            </a:r>
            <a:r>
              <a:rPr lang="en-US" altLang="zh-TW" dirty="0" smtClean="0"/>
              <a:t>task using mechanisms such as event or semaphore</a:t>
            </a:r>
          </a:p>
          <a:p>
            <a:pPr lvl="1"/>
            <a:r>
              <a:rPr lang="en-US" altLang="zh-TW" dirty="0" smtClean="0"/>
              <a:t>The will then be </a:t>
            </a:r>
            <a:r>
              <a:rPr lang="en-US" altLang="zh-TW" dirty="0" err="1" smtClean="0"/>
              <a:t>dequeued</a:t>
            </a:r>
            <a:r>
              <a:rPr lang="en-US" altLang="zh-TW" dirty="0" smtClean="0"/>
              <a:t> from </a:t>
            </a:r>
            <a:r>
              <a:rPr lang="en-US" altLang="zh-TW" dirty="0"/>
              <a:t>a task </a:t>
            </a:r>
            <a:r>
              <a:rPr lang="en-US" altLang="zh-TW" dirty="0" smtClean="0"/>
              <a:t>queue and put </a:t>
            </a:r>
            <a:r>
              <a:rPr lang="en-US" altLang="zh-TW" dirty="0"/>
              <a:t>in the task’s ready </a:t>
            </a:r>
            <a:r>
              <a:rPr lang="en-US" altLang="zh-TW" dirty="0" smtClean="0"/>
              <a:t>queue</a:t>
            </a:r>
            <a:endParaRPr lang="zh-TW" altLang="en-US" sz="2400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9936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標題 4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zh-TW" dirty="0" smtClean="0"/>
              <a:t>Example of Button </a:t>
            </a:r>
            <a:r>
              <a:rPr lang="en-US" altLang="zh-TW" dirty="0" smtClean="0"/>
              <a:t>Interrupt  </a:t>
            </a:r>
            <a:endParaRPr lang="zh-TW" altLang="en-US" sz="2400" dirty="0" smtClean="0"/>
          </a:p>
        </p:txBody>
      </p:sp>
      <p:graphicFrame>
        <p:nvGraphicFramePr>
          <p:cNvPr id="7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070357"/>
              </p:ext>
            </p:extLst>
          </p:nvPr>
        </p:nvGraphicFramePr>
        <p:xfrm>
          <a:off x="395536" y="1124744"/>
          <a:ext cx="8353425" cy="496824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(uint_32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//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gpio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sw1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port_file_btn1 =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fopen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("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gpio:read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",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                     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char_ptr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 &amp;pin_btn1 );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ioctl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(port_file_btn1,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GPIO_IOCTL_SET_IRQ_FUNCTION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    (pointer)btn_1_INT_callback);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#if defined BSP_BUTTON1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#define PIN_BTN1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GPIO_PIN_STRUCT pin_btn1[] =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	BSP_BUTTON1 |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GPIO_PIN_IRQ_FALLING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	GPIO_LIST_END};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endif</a:t>
                      </a: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btn_1_INT_callback(void)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printf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("BTN_1\n");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5822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Button Interrupt Example Explained</a:t>
            </a:r>
            <a:endParaRPr lang="en-US" altLang="zh-TW" dirty="0" smtClean="0"/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GPIO_IOCTL_SET_IRQ_FUNCTION </a:t>
            </a:r>
          </a:p>
          <a:p>
            <a:pPr lvl="1"/>
            <a:r>
              <a:rPr lang="en-US" altLang="zh-TW" dirty="0" smtClean="0"/>
              <a:t>Sets the callback function which is invoked for any IRQ event coming from any file pin.</a:t>
            </a:r>
          </a:p>
          <a:p>
            <a:r>
              <a:rPr lang="en-US" altLang="zh-TW" dirty="0" smtClean="0"/>
              <a:t>GPIO_IOCTL_ENABLE_IRQ </a:t>
            </a:r>
          </a:p>
          <a:p>
            <a:pPr lvl="1"/>
            <a:r>
              <a:rPr lang="en-US" altLang="zh-TW" dirty="0" smtClean="0"/>
              <a:t>Enables IRQ functionality for all IRQ pins in the file.</a:t>
            </a:r>
          </a:p>
          <a:p>
            <a:r>
              <a:rPr lang="en-US" altLang="zh-TW" dirty="0" smtClean="0"/>
              <a:t>GPIO_PIN_IRQ_FALLING</a:t>
            </a:r>
          </a:p>
          <a:p>
            <a:pPr lvl="1"/>
            <a:r>
              <a:rPr lang="en-US" altLang="zh-TW" dirty="0" smtClean="0"/>
              <a:t>For </a:t>
            </a:r>
            <a:r>
              <a:rPr lang="en-US" altLang="zh-TW" dirty="0"/>
              <a:t>the </a:t>
            </a:r>
            <a:r>
              <a:rPr lang="en-US" altLang="zh-TW" dirty="0" err="1"/>
              <a:t>gpio:input</a:t>
            </a:r>
            <a:r>
              <a:rPr lang="en-US" altLang="zh-TW" dirty="0"/>
              <a:t> </a:t>
            </a:r>
            <a:r>
              <a:rPr lang="en-US" altLang="zh-TW" dirty="0" smtClean="0"/>
              <a:t>device, enables </a:t>
            </a:r>
            <a:r>
              <a:rPr lang="en-US" altLang="zh-TW" dirty="0"/>
              <a:t>the pin status change interrupt callback </a:t>
            </a:r>
            <a:r>
              <a:rPr lang="en-US" altLang="zh-TW" dirty="0" smtClean="0"/>
              <a:t>function, </a:t>
            </a:r>
            <a:r>
              <a:rPr lang="en-US" altLang="zh-TW" dirty="0"/>
              <a:t>which is </a:t>
            </a:r>
            <a:r>
              <a:rPr lang="en-US" altLang="zh-TW" dirty="0" smtClean="0"/>
              <a:t>set by  PIO_IOCTL_SET_IRQ_FUNCTION, and </a:t>
            </a:r>
            <a:r>
              <a:rPr lang="en-US" altLang="zh-TW" dirty="0"/>
              <a:t>allows </a:t>
            </a:r>
            <a:r>
              <a:rPr lang="en-US" altLang="zh-TW" dirty="0" smtClean="0"/>
              <a:t>the interrupt </a:t>
            </a:r>
            <a:r>
              <a:rPr lang="en-US" altLang="zh-TW" dirty="0"/>
              <a:t>callback function being called when the falling edge occurs.</a:t>
            </a:r>
            <a:endParaRPr lang="en-US" altLang="zh-TW" dirty="0" smtClean="0"/>
          </a:p>
          <a:p>
            <a:endParaRPr lang="zh-TW" alt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7475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Example of Interrupts (1/3)</a:t>
            </a:r>
          </a:p>
        </p:txBody>
      </p:sp>
      <p:sp>
        <p:nvSpPr>
          <p:cNvPr id="31746" name="Rectangle 1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Install an ISR </a:t>
            </a:r>
            <a:r>
              <a:rPr lang="en-US" altLang="zh-TW" dirty="0" smtClean="0"/>
              <a:t>that will call the </a:t>
            </a:r>
            <a:r>
              <a:rPr lang="en-US" altLang="zh-TW" dirty="0" smtClean="0"/>
              <a:t>previous ISR, which is the BSP-provided periodic timer ISR.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24</a:t>
            </a:fld>
            <a:endParaRPr lang="zh-TW" altLang="zh-TW"/>
          </a:p>
        </p:txBody>
      </p:sp>
      <p:graphicFrame>
        <p:nvGraphicFramePr>
          <p:cNvPr id="35852" name="Group 12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828196223"/>
              </p:ext>
            </p:extLst>
          </p:nvPr>
        </p:nvGraphicFramePr>
        <p:xfrm>
          <a:off x="467544" y="2128232"/>
          <a:ext cx="8280400" cy="3749040"/>
        </p:xfrm>
        <a:graphic>
          <a:graphicData uri="http://schemas.openxmlformats.org/drawingml/2006/table">
            <a:tbl>
              <a:tblPr/>
              <a:tblGrid>
                <a:gridCol w="8280400"/>
              </a:tblGrid>
              <a:tr h="374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bsp.h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MAIN_TASK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extern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(uint_32);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extern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new_tick_isr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(pointer);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const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TASK_TEMPLATE_STRUCT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MQX_template_list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[] =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/* Task Index, Function,  Stack, Priority, Name,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Attributes,        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Param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Time Slice */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{ MAIN_TASK,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2000,  8,        "Main",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MQX_AUTO_START_TASK, 0,     0 },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{ 0 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04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Interrupts (2/3)</a:t>
            </a:r>
            <a:endParaRPr lang="zh-TW" altLang="en-US" sz="2400" smtClean="0"/>
          </a:p>
        </p:txBody>
      </p:sp>
      <p:graphicFrame>
        <p:nvGraphicFramePr>
          <p:cNvPr id="36873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442805"/>
              </p:ext>
            </p:extLst>
          </p:nvPr>
        </p:nvGraphicFramePr>
        <p:xfrm>
          <a:off x="395536" y="1196752"/>
          <a:ext cx="8353425" cy="47853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typedef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struct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my_isr_struct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pointer    OLD_ISR_DATA;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void       (_CODE_PTR_ OLD_ISR)(pointer);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mqx_uint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TICK_COUNT;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 MY_ISR_STRUCT, _PTR_ MY_ISR_STRUCT_PTR;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new_tick_isr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(pointer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user_isr_ptr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MY_ISR_STRUCT_PTR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= (MY_ISR_STRUCT_PTR)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user_isr_ptr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-&gt;TICK_COUNT++;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/* Chain to the previous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notifier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*/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(*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-&gt;OLD_ISR)(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-&gt;OLD_ISR_DATA);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25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5948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Interrupts (3/3)</a:t>
            </a:r>
            <a:endParaRPr lang="zh-TW" altLang="en-US" sz="2400" smtClean="0"/>
          </a:p>
        </p:txBody>
      </p:sp>
      <p:graphicFrame>
        <p:nvGraphicFramePr>
          <p:cNvPr id="38922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861409"/>
              </p:ext>
            </p:extLst>
          </p:nvPr>
        </p:nvGraphicFramePr>
        <p:xfrm>
          <a:off x="468313" y="1074256"/>
          <a:ext cx="8353425" cy="501904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(uint_32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MY_ISR_STRUCT_PTR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=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mem_alloc_zero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((_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mem_size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sizeof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(MY_ISR_STRUCT));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-&gt;TICK_COUNT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=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0;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-&gt;OLD_ISR_DATA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int_get_isr_data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(BSP_TIMER_INTERRUPT_VECTOR);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OLD_ISR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int_get_isr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(BSP_TIMER_INTERRUPT_VECTOR);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int_install_isr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(BSP_TIMER_INTERRUPT_VECTOR,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           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new_tick_isr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time_delay_ticks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(200);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printf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("\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nTick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count = %d\n",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-&gt;TICK_COUNT);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task_block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26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6926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Interrupt Example Explained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b="1" smtClean="0">
                <a:latin typeface="Courier New" pitchFamily="49" charset="0"/>
                <a:cs typeface="Courier New" pitchFamily="49" charset="0"/>
              </a:rPr>
              <a:t>_int_get_isr</a:t>
            </a:r>
            <a:endParaRPr lang="en-US" altLang="zh-TW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en-US" altLang="zh-TW" smtClean="0"/>
              <a:t>Get the current ISR for the vector number</a:t>
            </a:r>
            <a:endParaRPr lang="en-US" altLang="zh-TW" b="1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zh-TW" b="1" smtClean="0">
                <a:latin typeface="Courier New" pitchFamily="49" charset="0"/>
                <a:cs typeface="Courier New" pitchFamily="49" charset="0"/>
              </a:rPr>
              <a:t>_int_get_isr_data</a:t>
            </a:r>
            <a:endParaRPr lang="en-US" altLang="zh-TW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en-US" altLang="zh-TW" smtClean="0"/>
              <a:t>Get the data associated with the vector number</a:t>
            </a:r>
          </a:p>
          <a:p>
            <a:pPr eaLnBrk="1" hangingPunct="1"/>
            <a:r>
              <a:rPr lang="en-US" altLang="zh-TW" b="1" smtClean="0">
                <a:latin typeface="Courier New" pitchFamily="49" charset="0"/>
                <a:cs typeface="Courier New" pitchFamily="49" charset="0"/>
              </a:rPr>
              <a:t>_int_install_isr</a:t>
            </a:r>
            <a:endParaRPr lang="en-US" altLang="zh-TW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en-US" altLang="en-US" i="1" smtClean="0">
                <a:ea typeface="新細明體" charset="-120"/>
              </a:rPr>
              <a:t>vector</a:t>
            </a:r>
            <a:r>
              <a:rPr lang="en-US" altLang="zh-TW" smtClean="0"/>
              <a:t>: v</a:t>
            </a:r>
            <a:r>
              <a:rPr lang="en-US" altLang="en-US" smtClean="0">
                <a:ea typeface="新細明體" charset="-120"/>
              </a:rPr>
              <a:t>ector number of the interrupt</a:t>
            </a:r>
            <a:endParaRPr lang="en-US" altLang="zh-TW" smtClean="0"/>
          </a:p>
          <a:p>
            <a:pPr lvl="1" eaLnBrk="1" hangingPunct="1"/>
            <a:r>
              <a:rPr lang="en-US" altLang="en-US" i="1" smtClean="0">
                <a:ea typeface="新細明體" charset="-120"/>
              </a:rPr>
              <a:t>isr_ptr</a:t>
            </a:r>
            <a:r>
              <a:rPr lang="en-US" altLang="zh-TW" smtClean="0"/>
              <a:t>:</a:t>
            </a:r>
            <a:r>
              <a:rPr lang="en-US" altLang="en-US" smtClean="0">
                <a:ea typeface="新細明體" charset="-120"/>
              </a:rPr>
              <a:t> </a:t>
            </a:r>
            <a:r>
              <a:rPr lang="en-US" altLang="zh-TW" smtClean="0"/>
              <a:t>p</a:t>
            </a:r>
            <a:r>
              <a:rPr lang="en-US" altLang="en-US" smtClean="0">
                <a:ea typeface="新細明體" charset="-120"/>
              </a:rPr>
              <a:t>ointer to the ISR</a:t>
            </a:r>
            <a:endParaRPr lang="en-US" altLang="zh-TW" smtClean="0"/>
          </a:p>
          <a:p>
            <a:pPr lvl="1" eaLnBrk="1" hangingPunct="1"/>
            <a:r>
              <a:rPr lang="en-US" altLang="en-US" i="1" smtClean="0">
                <a:ea typeface="新細明體" charset="-120"/>
              </a:rPr>
              <a:t>isr_data</a:t>
            </a:r>
            <a:r>
              <a:rPr lang="en-US" altLang="zh-TW" smtClean="0"/>
              <a:t>:</a:t>
            </a:r>
            <a:r>
              <a:rPr lang="en-US" altLang="en-US" smtClean="0">
                <a:ea typeface="新細明體" charset="-120"/>
              </a:rPr>
              <a:t> </a:t>
            </a:r>
            <a:r>
              <a:rPr lang="en-US" altLang="zh-TW" smtClean="0"/>
              <a:t>p</a:t>
            </a:r>
            <a:r>
              <a:rPr lang="en-US" altLang="en-US" smtClean="0">
                <a:ea typeface="新細明體" charset="-120"/>
              </a:rPr>
              <a:t>ointer to the data to be passed as the first parameter to the ISR 	</a:t>
            </a:r>
          </a:p>
          <a:p>
            <a:pPr lvl="1" eaLnBrk="1" hangingPunct="1"/>
            <a:endParaRPr lang="zh-TW" altLang="en-US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7317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Recall the Code for Using LED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GPIO_PIN_STRUCT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pin_led1[] = {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BSP_LED1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GPIO_LIST_END</a:t>
            </a:r>
            <a:endParaRPr lang="en-US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MQX_FILE_PTR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port_file_led1;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port_file_led1 =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gpio:write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",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(char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*) NULL);</a:t>
            </a:r>
          </a:p>
          <a:p>
            <a:pPr mar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ioctl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(port_file_led1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GPIO_IOCTL_ADD_PINS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&amp;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pin_led1 );</a:t>
            </a:r>
          </a:p>
          <a:p>
            <a:pPr mar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ioctl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(port_file_led1,</a:t>
            </a:r>
            <a:b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GPIO_IOCTL_WRITE_LOG0, NULL );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FD7977-9BA0-48E7-81F9-590A1D8BC6BA}" type="slidenum">
              <a:rPr lang="zh-TW" altLang="en-US" smtClean="0"/>
              <a:pPr>
                <a:defRPr/>
              </a:pPr>
              <a:t>2</a:t>
            </a:fld>
            <a:endParaRPr lang="zh-TW" altLang="zh-TW"/>
          </a:p>
        </p:txBody>
      </p:sp>
      <p:sp>
        <p:nvSpPr>
          <p:cNvPr id="7" name="爆炸 1 6"/>
          <p:cNvSpPr/>
          <p:nvPr/>
        </p:nvSpPr>
        <p:spPr bwMode="auto">
          <a:xfrm>
            <a:off x="5508104" y="1556792"/>
            <a:ext cx="3096146" cy="2160240"/>
          </a:xfrm>
          <a:prstGeom prst="irregularSeal1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charset="0"/>
                <a:cs typeface="標楷體" charset="0"/>
              </a:rPr>
              <a:t>What do they mean?</a:t>
            </a:r>
            <a:endParaRPr kumimoji="0" lang="zh-TW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charset="0"/>
              <a:cs typeface="標楷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44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GPIO Driver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/>
              <a:t>GPIO drivers create a hardware abstraction layer for application to use input or output pins.</a:t>
            </a:r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To access GPIO pins, need to open GPIO device with a parameter specifying set of pins to be used, e.g.,</a:t>
            </a:r>
          </a:p>
          <a:p>
            <a:pPr lvl="1"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file = 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gpio:read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”, 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pin_table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altLang="zh-TW" sz="2400" dirty="0" smtClean="0"/>
              <a:t>The 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pin_table</a:t>
            </a:r>
            <a:r>
              <a:rPr lang="en-US" altLang="zh-TW" sz="2400" i="1" dirty="0" smtClean="0"/>
              <a:t> </a:t>
            </a:r>
            <a:r>
              <a:rPr lang="en-US" altLang="zh-TW" sz="2400" dirty="0" smtClean="0"/>
              <a:t>is an array of 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GPIO_PIN_STRUCT</a:t>
            </a:r>
            <a:r>
              <a:rPr lang="en-US" altLang="zh-TW" sz="2400" i="1" dirty="0" smtClean="0"/>
              <a:t> </a:t>
            </a:r>
            <a:r>
              <a:rPr lang="en-US" altLang="zh-TW" sz="2400" dirty="0" smtClean="0"/>
              <a:t>ended with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GPIO_LIST_END</a:t>
            </a:r>
            <a:r>
              <a:rPr lang="en-US" altLang="zh-TW" sz="2400" dirty="0" smtClean="0"/>
              <a:t>. </a:t>
            </a:r>
          </a:p>
          <a:p>
            <a:pPr lvl="1"/>
            <a:r>
              <a:rPr lang="en-US" altLang="zh-TW" sz="2400" dirty="0" smtClean="0"/>
              <a:t>A pin is described as:</a:t>
            </a:r>
          </a:p>
          <a:p>
            <a:pPr lvl="1"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port_name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&gt;|&lt;pin_#&gt;|&lt;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additional_flags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zh-TW" alt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3</a:t>
            </a:fld>
            <a:endParaRPr lang="zh-TW" altLang="zh-TW"/>
          </a:p>
        </p:txBody>
      </p:sp>
      <p:sp>
        <p:nvSpPr>
          <p:cNvPr id="3" name="文字方塊 2"/>
          <p:cNvSpPr txBox="1"/>
          <p:nvPr/>
        </p:nvSpPr>
        <p:spPr>
          <a:xfrm>
            <a:off x="5436096" y="5733256"/>
            <a:ext cx="3456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latin typeface="+mn-lt"/>
              </a:rPr>
              <a:t>(MQX RTOS I/O </a:t>
            </a:r>
            <a:r>
              <a:rPr lang="en-US" altLang="zh-TW" sz="1600" dirty="0">
                <a:latin typeface="+mn-lt"/>
              </a:rPr>
              <a:t>Drivers User’s </a:t>
            </a:r>
            <a:r>
              <a:rPr lang="en-US" altLang="zh-TW" sz="1600" dirty="0" smtClean="0">
                <a:latin typeface="+mn-lt"/>
              </a:rPr>
              <a:t>Guide)</a:t>
            </a:r>
            <a:endParaRPr lang="zh-TW" alt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5415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GPIO Driver</a:t>
            </a:r>
            <a:endParaRPr lang="en-US" altLang="zh-TW" smtClean="0"/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Example of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pin_table</a:t>
            </a:r>
            <a:r>
              <a:rPr lang="en-US" altLang="zh-TW" dirty="0" smtClean="0"/>
              <a:t> initialization structure:</a:t>
            </a:r>
          </a:p>
          <a:p>
            <a:pPr marL="457200" lvl="1" indent="0">
              <a:buNone/>
            </a:pP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GPIO_PIN_STRUCT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pin_table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 = {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GPIO_PORT_NQ | GPIO_PIN5 | GPIO_PIN_IRQ,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GPIO_PORT_TC | GPIO_PIN3,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GPIO_LIST_END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0436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Some GPIO Control Parameters</a:t>
            </a:r>
            <a:endParaRPr lang="en-US" altLang="zh-TW" dirty="0" smtClean="0"/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 dirty="0" smtClean="0"/>
              <a:t>GPIO_IOCTL_ADD_PINS 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 smtClean="0"/>
              <a:t>Adds pins to the device file. The parameter is GPIO_PIN_STRUCT array.</a:t>
            </a:r>
          </a:p>
          <a:p>
            <a:pPr>
              <a:lnSpc>
                <a:spcPct val="80000"/>
              </a:lnSpc>
            </a:pPr>
            <a:r>
              <a:rPr lang="en-US" altLang="zh-TW" sz="2400" dirty="0" smtClean="0"/>
              <a:t>GPIO_IOCTL_WRITE_LOG1 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 smtClean="0"/>
              <a:t>Sets output pins. If the parameter is GPIO_PIN_STRUCT array, the driver sets all pins specified</a:t>
            </a:r>
          </a:p>
          <a:p>
            <a:pPr>
              <a:lnSpc>
                <a:spcPct val="80000"/>
              </a:lnSpc>
            </a:pPr>
            <a:r>
              <a:rPr lang="en-US" altLang="zh-TW" sz="2400" dirty="0" smtClean="0"/>
              <a:t>GPIO_IOCTL_WRITE 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 smtClean="0"/>
              <a:t>Sets or clears output pins according to GPIO_PIN_STRUCT array.</a:t>
            </a:r>
          </a:p>
          <a:p>
            <a:pPr>
              <a:lnSpc>
                <a:spcPct val="80000"/>
              </a:lnSpc>
            </a:pPr>
            <a:r>
              <a:rPr lang="en-US" altLang="zh-TW" sz="2400" dirty="0" smtClean="0"/>
              <a:t>GPIO_IOCTL_READ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 smtClean="0"/>
              <a:t>Reads status of input pins and update the GPIO_PIN_STRUCT array.</a:t>
            </a:r>
          </a:p>
          <a:p>
            <a:pPr>
              <a:lnSpc>
                <a:spcPct val="80000"/>
              </a:lnSpc>
            </a:pPr>
            <a:r>
              <a:rPr lang="en-US" altLang="zh-TW" sz="2400" dirty="0" smtClean="0"/>
              <a:t>GPIO_IOCTL_SET_IRQ_FUNCTION 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 smtClean="0"/>
              <a:t>Sets the callback function which is invoked for any IRQ event coming from any file pin.</a:t>
            </a:r>
          </a:p>
          <a:p>
            <a:pPr>
              <a:lnSpc>
                <a:spcPct val="80000"/>
              </a:lnSpc>
            </a:pPr>
            <a:r>
              <a:rPr lang="en-US" altLang="zh-TW" sz="2400" dirty="0" smtClean="0"/>
              <a:t>GPIO_IOCTL_ENABLE_IRQ 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 smtClean="0"/>
              <a:t>Enables IRQ functionality for all IRQ pins in the file.</a:t>
            </a:r>
            <a:endParaRPr lang="en-US" altLang="zh-TW" sz="2000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2439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Example of Using IOCTL Command</a:t>
            </a:r>
            <a:endParaRPr lang="zh-TW" altLang="en-US" smtClean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 dirty="0" smtClean="0"/>
              <a:t>Set all pins attached to </a:t>
            </a:r>
            <a:r>
              <a:rPr lang="en-US" altLang="zh-TW" sz="2800" dirty="0" smtClean="0"/>
              <a:t>the GPIO device </a:t>
            </a:r>
            <a:r>
              <a:rPr lang="en-US" altLang="zh-TW" sz="2800" dirty="0" smtClean="0"/>
              <a:t>file: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ioctl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(file, GPIO_IOCTL_WRITE_LOG1, NULL);</a:t>
            </a:r>
          </a:p>
          <a:p>
            <a:pPr>
              <a:lnSpc>
                <a:spcPct val="90000"/>
              </a:lnSpc>
            </a:pPr>
            <a:endParaRPr lang="en-US" altLang="zh-TW" sz="2800" dirty="0" smtClean="0"/>
          </a:p>
          <a:p>
            <a:pPr>
              <a:lnSpc>
                <a:spcPct val="90000"/>
              </a:lnSpc>
            </a:pPr>
            <a:r>
              <a:rPr lang="en-US" altLang="zh-TW" sz="2800" dirty="0" smtClean="0"/>
              <a:t>Read pin status to </a:t>
            </a:r>
            <a:r>
              <a:rPr lang="en-US" altLang="zh-TW" sz="2800" i="1" dirty="0" err="1" smtClean="0"/>
              <a:t>read_pin_table</a:t>
            </a:r>
            <a:r>
              <a:rPr lang="en-US" altLang="zh-TW" sz="2800" dirty="0" smtClean="0"/>
              <a:t>: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if(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ioctl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(file, GPIO_IOCTL_READ,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         &amp;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read_pin_table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) == IO_OK)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 if((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read_pin_table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[0]&amp; GPIO_PIN_STATUS)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      == GPIO_PIN_STATUS_1)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 {// first pin in the table is set}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zh-TW" alt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5189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MQX Timer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2506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MQX Time</a:t>
            </a:r>
            <a:endParaRPr lang="en-CA" altLang="zh-TW" smtClean="0"/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Kept as </a:t>
            </a:r>
            <a:r>
              <a:rPr lang="en-US" altLang="zh-TW" dirty="0"/>
              <a:t>a 64-bit count of the number of tick </a:t>
            </a:r>
            <a:r>
              <a:rPr lang="en-US" altLang="zh-TW" dirty="0" smtClean="0"/>
              <a:t>interrupts </a:t>
            </a:r>
            <a:r>
              <a:rPr lang="en-US" altLang="zh-TW" dirty="0"/>
              <a:t>since </a:t>
            </a:r>
            <a:r>
              <a:rPr lang="en-US" altLang="zh-TW" dirty="0" smtClean="0"/>
              <a:t>MQX started </a:t>
            </a:r>
            <a:r>
              <a:rPr lang="en-US" altLang="zh-TW" dirty="0"/>
              <a:t>to </a:t>
            </a:r>
            <a:r>
              <a:rPr lang="en-US" altLang="zh-TW" dirty="0" smtClean="0"/>
              <a:t>run</a:t>
            </a:r>
          </a:p>
          <a:p>
            <a:pPr lvl="1"/>
            <a:r>
              <a:rPr lang="en-US" altLang="zh-TW" dirty="0" smtClean="0"/>
              <a:t>If tick </a:t>
            </a:r>
            <a:r>
              <a:rPr lang="en-US" altLang="zh-TW" dirty="0"/>
              <a:t>rate </a:t>
            </a:r>
            <a:r>
              <a:rPr lang="en-US" altLang="zh-TW" dirty="0" smtClean="0"/>
              <a:t>is 1/</a:t>
            </a:r>
            <a:r>
              <a:rPr lang="en-US" altLang="zh-TW" dirty="0" err="1" smtClean="0"/>
              <a:t>nsec</a:t>
            </a:r>
            <a:r>
              <a:rPr lang="en-US" altLang="zh-TW" dirty="0" smtClean="0"/>
              <a:t>, MQX </a:t>
            </a:r>
            <a:r>
              <a:rPr lang="en-US" altLang="zh-TW" dirty="0"/>
              <a:t>time rolls over </a:t>
            </a:r>
            <a:r>
              <a:rPr lang="en-US" altLang="zh-TW" dirty="0" smtClean="0"/>
              <a:t>for 584 years</a:t>
            </a:r>
          </a:p>
          <a:p>
            <a:r>
              <a:rPr lang="en-CA" altLang="zh-TW" dirty="0" smtClean="0"/>
              <a:t>Time </a:t>
            </a:r>
            <a:r>
              <a:rPr lang="en-CA" altLang="zh-TW" dirty="0" smtClean="0"/>
              <a:t>component:</a:t>
            </a:r>
          </a:p>
          <a:p>
            <a:pPr lvl="1"/>
            <a:r>
              <a:rPr lang="en-CA" altLang="zh-TW" i="1" dirty="0" smtClean="0"/>
              <a:t>Elapsed </a:t>
            </a:r>
            <a:r>
              <a:rPr lang="en-CA" altLang="zh-TW" i="1" dirty="0" smtClean="0"/>
              <a:t>time </a:t>
            </a:r>
            <a:r>
              <a:rPr lang="en-CA" altLang="zh-TW" dirty="0" smtClean="0"/>
              <a:t>(amount </a:t>
            </a:r>
            <a:r>
              <a:rPr lang="en-CA" altLang="zh-TW" dirty="0" smtClean="0"/>
              <a:t>of time since MQX </a:t>
            </a:r>
            <a:r>
              <a:rPr lang="en-CA" altLang="zh-TW" dirty="0" smtClean="0"/>
              <a:t>started) and </a:t>
            </a:r>
            <a:r>
              <a:rPr lang="en-CA" altLang="zh-TW" i="1" dirty="0" smtClean="0"/>
              <a:t>absolute time </a:t>
            </a:r>
            <a:r>
              <a:rPr lang="en-CA" altLang="zh-TW" dirty="0" smtClean="0"/>
              <a:t>(time </a:t>
            </a:r>
            <a:r>
              <a:rPr lang="en-CA" altLang="zh-TW" dirty="0" smtClean="0"/>
              <a:t>since the reference date of </a:t>
            </a:r>
            <a:r>
              <a:rPr lang="en-CA" altLang="zh-TW" dirty="0" smtClean="0"/>
              <a:t>0:00:00 </a:t>
            </a:r>
            <a:r>
              <a:rPr lang="en-CA" altLang="zh-TW" dirty="0" smtClean="0"/>
              <a:t>January 1, </a:t>
            </a:r>
            <a:r>
              <a:rPr lang="en-CA" altLang="zh-TW" dirty="0" smtClean="0"/>
              <a:t>1970)</a:t>
            </a:r>
            <a:endParaRPr lang="en-CA" altLang="zh-TW" dirty="0" smtClean="0"/>
          </a:p>
          <a:p>
            <a:pPr lvl="1"/>
            <a:r>
              <a:rPr lang="en-CA" altLang="zh-TW" dirty="0" smtClean="0"/>
              <a:t>Time unit</a:t>
            </a:r>
            <a:r>
              <a:rPr lang="en-CA" altLang="zh-TW" dirty="0" smtClean="0"/>
              <a:t>: seconds/milliseconds, ticks, date format</a:t>
            </a:r>
          </a:p>
          <a:p>
            <a:r>
              <a:rPr lang="en-CA" altLang="zh-TW" dirty="0" smtClean="0"/>
              <a:t>Time resolution:</a:t>
            </a:r>
          </a:p>
          <a:p>
            <a:pPr lvl="1"/>
            <a:r>
              <a:rPr lang="en-US" altLang="zh-TW" dirty="0" smtClean="0"/>
              <a:t>Define </a:t>
            </a:r>
            <a:r>
              <a:rPr lang="en-US" altLang="zh-TW" dirty="0"/>
              <a:t>how often MQX updates time, </a:t>
            </a:r>
            <a:r>
              <a:rPr lang="en-US" altLang="zh-TW" dirty="0" smtClean="0"/>
              <a:t>duration of a tick</a:t>
            </a:r>
          </a:p>
          <a:p>
            <a:pPr lvl="1"/>
            <a:r>
              <a:rPr lang="en-US" altLang="zh-TW" dirty="0" smtClean="0"/>
              <a:t>Normally </a:t>
            </a:r>
            <a:r>
              <a:rPr lang="en-US" altLang="zh-TW" dirty="0"/>
              <a:t>200 ticks per second or five </a:t>
            </a:r>
            <a:r>
              <a:rPr lang="en-US" altLang="zh-TW" dirty="0" smtClean="0"/>
              <a:t>milliseconds</a:t>
            </a:r>
          </a:p>
          <a:p>
            <a:pPr lvl="1"/>
            <a:r>
              <a:rPr lang="en-US" altLang="zh-TW" dirty="0"/>
              <a:t>C</a:t>
            </a:r>
            <a:r>
              <a:rPr lang="en-US" altLang="zh-TW" dirty="0" smtClean="0"/>
              <a:t>an </a:t>
            </a:r>
            <a:r>
              <a:rPr lang="en-US" altLang="zh-TW" dirty="0"/>
              <a:t>get elapsed time in </a:t>
            </a:r>
            <a:r>
              <a:rPr lang="en-US" altLang="zh-TW" dirty="0" err="1" smtClean="0"/>
              <a:t>nsec</a:t>
            </a:r>
            <a:r>
              <a:rPr lang="en-US" altLang="zh-TW" dirty="0" smtClean="0"/>
              <a:t> </a:t>
            </a:r>
            <a:r>
              <a:rPr lang="en-US" altLang="zh-TW" dirty="0"/>
              <a:t>resolution</a:t>
            </a:r>
            <a:endParaRPr lang="en-CA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8</a:t>
            </a:fld>
            <a:endParaRPr lang="zh-TW" altLang="zh-TW"/>
          </a:p>
        </p:txBody>
      </p:sp>
      <p:sp>
        <p:nvSpPr>
          <p:cNvPr id="3" name="文字方塊 2"/>
          <p:cNvSpPr txBox="1"/>
          <p:nvPr/>
        </p:nvSpPr>
        <p:spPr>
          <a:xfrm>
            <a:off x="6653021" y="5826750"/>
            <a:ext cx="23114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>
                <a:latin typeface="+mn-lt"/>
              </a:rPr>
              <a:t>(MQX RTOS User’s Guide)</a:t>
            </a:r>
            <a:endParaRPr lang="zh-TW" alt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6340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標楷體"/>
      </a:majorFont>
      <a:minorFont>
        <a:latin typeface="Calibri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4921</TotalTime>
  <Words>1817</Words>
  <Application>Microsoft Office PowerPoint</Application>
  <PresentationFormat>如螢幕大小 (4:3)</PresentationFormat>
  <Paragraphs>307</Paragraphs>
  <Slides>28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38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MQX GPIO, Timer, ISR</vt:lpstr>
      <vt:lpstr>PowerPoint 簡報</vt:lpstr>
      <vt:lpstr>Recall the Code for Using LED</vt:lpstr>
      <vt:lpstr>GPIO Driver</vt:lpstr>
      <vt:lpstr>GPIO Driver</vt:lpstr>
      <vt:lpstr>Some GPIO Control Parameters</vt:lpstr>
      <vt:lpstr>Example of Using IOCTL Command</vt:lpstr>
      <vt:lpstr>PowerPoint 簡報</vt:lpstr>
      <vt:lpstr>MQX Time</vt:lpstr>
      <vt:lpstr>Timers</vt:lpstr>
      <vt:lpstr>Timers</vt:lpstr>
      <vt:lpstr>Example of Timers</vt:lpstr>
      <vt:lpstr>Example of Timers (1/3)</vt:lpstr>
      <vt:lpstr>Example of Timers (2/3)</vt:lpstr>
      <vt:lpstr>Example of Timers (3/3)</vt:lpstr>
      <vt:lpstr>Timer Example Explained</vt:lpstr>
      <vt:lpstr>Timer Example Explained</vt:lpstr>
      <vt:lpstr>PowerPoint 簡報</vt:lpstr>
      <vt:lpstr>Handling Interrupts</vt:lpstr>
      <vt:lpstr>Handling Interrupts</vt:lpstr>
      <vt:lpstr>Initializing Interrupt Handling</vt:lpstr>
      <vt:lpstr>Initializing Interrupt Handling</vt:lpstr>
      <vt:lpstr>Example of Button Interrupt  </vt:lpstr>
      <vt:lpstr>Button Interrupt Example Explained</vt:lpstr>
      <vt:lpstr>Example of Interrupts (1/3)</vt:lpstr>
      <vt:lpstr>Example of Interrupts (2/3)</vt:lpstr>
      <vt:lpstr>Example of Interrupts (3/3)</vt:lpstr>
      <vt:lpstr>Interrupt Example Explained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Chung-Ta King</dc:creator>
  <cp:lastModifiedBy>WSN-N02</cp:lastModifiedBy>
  <cp:revision>508</cp:revision>
  <dcterms:created xsi:type="dcterms:W3CDTF">2000-02-07T23:54:30Z</dcterms:created>
  <dcterms:modified xsi:type="dcterms:W3CDTF">2014-11-26T16:20:11Z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